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notesSlides/notesSlide41.xml" ContentType="application/vnd.openxmlformats-officedocument.presentationml.notesSlide+xml"/>
  <Override PartName="/ppt/notesSlides/notesSlide179.xml" ContentType="application/vnd.openxmlformats-officedocument.presentationml.notesSlide+xml"/>
  <Override PartName="/ppt/slides/slide158.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diagrams/data2.xml" ContentType="application/vnd.openxmlformats-officedocument.drawingml.diagramData+xml"/>
  <Override PartName="/ppt/notesSlides/notesSlide157.xml" ContentType="application/vnd.openxmlformats-officedocument.presentationml.notesSlide+xml"/>
  <Override PartName="/ppt/slides/slide88.xml" ContentType="application/vnd.openxmlformats-officedocument.presentationml.slide+xml"/>
  <Override PartName="/ppt/diagrams/colors4.xml" ContentType="application/vnd.openxmlformats-officedocument.drawingml.diagramColors+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notesSlides/notesSlide79.xml" ContentType="application/vnd.openxmlformats-officedocument.presentationml.notesSlide+xml"/>
  <Override PartName="/ppt/theme/theme2.xml" ContentType="application/vnd.openxmlformats-officedocument.theme+xml"/>
  <Override PartName="/ppt/notesSlides/notesSlide57.xml" ContentType="application/vnd.openxmlformats-officedocument.presentationml.notesSlide+xml"/>
  <Override PartName="/ppt/diagrams/quickStyle3.xml" ContentType="application/vnd.openxmlformats-officedocument.drawingml.diagramStyl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diagrams/data7.xml" ContentType="application/vnd.openxmlformats-officedocument.drawingml.diagramData+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diagrams/drawing8.xml" ContentType="application/vnd.ms-office.drawingml.diagramDrawing+xml"/>
  <Override PartName="/ppt/notesSlides/notesSlide176.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diagrams/quickStyle8.xml" ContentType="application/vnd.openxmlformats-officedocument.drawingml.diagramStyl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diagrams/colors1.xml" ContentType="application/vnd.openxmlformats-officedocument.drawingml.diagramColors+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143.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148.xml" ContentType="application/vnd.openxmlformats-officedocument.presentationml.notesSlide+xml"/>
  <Override PartName="/ppt/notesSlides/notesSlide159.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diagrams/colors6.xml" ContentType="application/vnd.openxmlformats-officedocument.drawingml.diagramColors+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diagrams/quickStyle5.xml" ContentType="application/vnd.openxmlformats-officedocument.drawingml.diagramStyl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diagrams/layout8.xml" ContentType="application/vnd.openxmlformats-officedocument.drawingml.diagram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notesSlides/notesSlide51.xml" ContentType="application/vnd.openxmlformats-officedocument.presentationml.notesSlide+xml"/>
  <Override PartName="/ppt/notesSlides/notesSlide178.xml" ContentType="application/vnd.openxmlformats-officedocument.presentationml.notesSlide+xml"/>
  <Override PartName="/ppt/slides/slide157.xml" ContentType="application/vnd.openxmlformats-officedocument.presentationml.slide+xml"/>
  <Override PartName="/ppt/notesSlides/notesSlide40.xml" ContentType="application/vnd.openxmlformats-officedocument.presentationml.notesSlide+xml"/>
  <Override PartName="/ppt/notesSlides/notesSlide167.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diagrams/drawing2.xml" ContentType="application/vnd.ms-office.drawingml.diagramDrawing+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notesSlides/notesSlide170.xml" ContentType="application/vnd.openxmlformats-officedocument.presentationml.notesSlide+xml"/>
  <Override PartName="/ppt/notesSlides/notesSlide181.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diagrams/quickStyle2.xml" ContentType="application/vnd.openxmlformats-officedocument.drawingml.diagramStyl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diagrams/layout5.xml" ContentType="application/vnd.openxmlformats-officedocument.drawingml.diagramLayout+xml"/>
  <Override PartName="/ppt/diagrams/data6.xml" ContentType="application/vnd.openxmlformats-officedocument.drawingml.diagramData+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diagrams/colors8.xml" ContentType="application/vnd.openxmlformats-officedocument.drawingml.diagramColors+xml"/>
  <Override PartName="/ppt/notesSlides/notesSlide186.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notesSlides/notesSlide128.xml" ContentType="application/vnd.openxmlformats-officedocument.presentationml.notesSlide+xml"/>
  <Override PartName="/ppt/diagrams/drawing7.xml" ContentType="application/vnd.ms-office.drawingml.diagramDrawing+xml"/>
  <Override PartName="/ppt/notesSlides/notesSlide175.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diagrams/quickStyle7.xml" ContentType="application/vnd.openxmlformats-officedocument.drawingml.diagramStyle+xml"/>
  <Override PartName="/ppt/notesSlides/notesSlide153.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notesSlides/notesSlide169.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diagrams/layout2.xml" ContentType="application/vnd.openxmlformats-officedocument.drawingml.diagramLayout+xml"/>
  <Default Extension="gif" ContentType="image/gif"/>
  <Override PartName="/ppt/notesSlides/notesSlide15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notesSlides/notesSlide147.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diagrams/drawing4.xml" ContentType="application/vnd.ms-office.drawingml.diagramDrawing+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diagrams/quickStyle4.xml" ContentType="application/vnd.openxmlformats-officedocument.drawingml.diagramStyl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Default Extension="xls" ContentType="application/vnd.ms-exce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notesSlides/notesSlide177.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diagrams/colors2.xml" ContentType="application/vnd.openxmlformats-officedocument.drawingml.diagramColors+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diagrams/drawing1.xml" ContentType="application/vnd.ms-office.drawingml.diagramDrawing+xml"/>
  <Override PartName="/ppt/notesSlides/notesSlide122.xml" ContentType="application/vnd.openxmlformats-officedocument.presentationml.notesSlide+xml"/>
  <Override PartName="/ppt/slides/slide53.xml" ContentType="application/vnd.openxmlformats-officedocument.presentationml.slide+xml"/>
  <Default Extension="jpeg" ContentType="image/jpeg"/>
  <Override PartName="/ppt/notesSlides/notesSlide55.xml" ContentType="application/vnd.openxmlformats-officedocument.presentationml.notesSlide+xml"/>
  <Override PartName="/ppt/diagrams/quickStyle1.xml" ContentType="application/vnd.openxmlformats-officedocument.drawingml.diagramStyl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diagrams/layout4.xml" ContentType="application/vnd.openxmlformats-officedocument.drawingml.diagramLayout+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notesSlides/notesSlide149.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diagrams/drawing6.xml" ContentType="application/vnd.ms-office.drawingml.diagramDrawing+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notesSlides/notesSlide185.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diagrams/quickStyle6.xml" ContentType="application/vnd.openxmlformats-officedocument.drawingml.diagramStyl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58.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slides/slide147.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diagrams/layout1.xml" ContentType="application/vnd.openxmlformats-officedocument.drawingml.diagramLayout+xml"/>
  <Override PartName="/ppt/notesSlides/notesSlide146.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notesSlides/notesSlide68.xml" ContentType="application/vnd.openxmlformats-officedocument.presentationml.notesSlide+xml"/>
  <Override PartName="/ppt/diagrams/drawing3.xml" ContentType="application/vnd.ms-office.drawingml.diagramDrawing+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8"/>
  </p:notesMasterIdLst>
  <p:handoutMasterIdLst>
    <p:handoutMasterId r:id="rId189"/>
  </p:handoutMasterIdLst>
  <p:sldIdLst>
    <p:sldId id="568" r:id="rId2"/>
    <p:sldId id="569" r:id="rId3"/>
    <p:sldId id="570" r:id="rId4"/>
    <p:sldId id="571" r:id="rId5"/>
    <p:sldId id="572" r:id="rId6"/>
    <p:sldId id="573" r:id="rId7"/>
    <p:sldId id="574" r:id="rId8"/>
    <p:sldId id="575" r:id="rId9"/>
    <p:sldId id="576" r:id="rId10"/>
    <p:sldId id="577" r:id="rId11"/>
    <p:sldId id="578" r:id="rId12"/>
    <p:sldId id="579" r:id="rId13"/>
    <p:sldId id="580" r:id="rId14"/>
    <p:sldId id="581" r:id="rId15"/>
    <p:sldId id="582" r:id="rId16"/>
    <p:sldId id="583" r:id="rId17"/>
    <p:sldId id="632" r:id="rId18"/>
    <p:sldId id="629" r:id="rId19"/>
    <p:sldId id="627" r:id="rId20"/>
    <p:sldId id="628" r:id="rId21"/>
    <p:sldId id="584" r:id="rId22"/>
    <p:sldId id="585" r:id="rId23"/>
    <p:sldId id="634" r:id="rId24"/>
    <p:sldId id="493" r:id="rId25"/>
    <p:sldId id="277" r:id="rId26"/>
    <p:sldId id="517" r:id="rId27"/>
    <p:sldId id="518" r:id="rId28"/>
    <p:sldId id="519" r:id="rId29"/>
    <p:sldId id="520" r:id="rId30"/>
    <p:sldId id="522" r:id="rId31"/>
    <p:sldId id="732" r:id="rId32"/>
    <p:sldId id="523" r:id="rId33"/>
    <p:sldId id="524" r:id="rId34"/>
    <p:sldId id="587" r:id="rId35"/>
    <p:sldId id="588" r:id="rId36"/>
    <p:sldId id="589" r:id="rId37"/>
    <p:sldId id="590" r:id="rId38"/>
    <p:sldId id="591" r:id="rId39"/>
    <p:sldId id="592" r:id="rId40"/>
    <p:sldId id="593" r:id="rId41"/>
    <p:sldId id="594" r:id="rId42"/>
    <p:sldId id="595" r:id="rId43"/>
    <p:sldId id="293" r:id="rId44"/>
    <p:sldId id="404" r:id="rId45"/>
    <p:sldId id="525" r:id="rId46"/>
    <p:sldId id="294" r:id="rId47"/>
    <p:sldId id="295" r:id="rId48"/>
    <p:sldId id="296" r:id="rId49"/>
    <p:sldId id="735" r:id="rId50"/>
    <p:sldId id="298" r:id="rId51"/>
    <p:sldId id="299" r:id="rId52"/>
    <p:sldId id="596" r:id="rId53"/>
    <p:sldId id="597" r:id="rId54"/>
    <p:sldId id="598" r:id="rId55"/>
    <p:sldId id="599" r:id="rId56"/>
    <p:sldId id="303" r:id="rId57"/>
    <p:sldId id="304" r:id="rId58"/>
    <p:sldId id="306" r:id="rId59"/>
    <p:sldId id="526" r:id="rId60"/>
    <p:sldId id="307" r:id="rId61"/>
    <p:sldId id="309" r:id="rId62"/>
    <p:sldId id="527" r:id="rId63"/>
    <p:sldId id="733" r:id="rId64"/>
    <p:sldId id="528" r:id="rId65"/>
    <p:sldId id="529" r:id="rId66"/>
    <p:sldId id="478" r:id="rId67"/>
    <p:sldId id="310" r:id="rId68"/>
    <p:sldId id="311" r:id="rId69"/>
    <p:sldId id="512" r:id="rId70"/>
    <p:sldId id="635" r:id="rId71"/>
    <p:sldId id="636" r:id="rId72"/>
    <p:sldId id="637" r:id="rId73"/>
    <p:sldId id="638" r:id="rId74"/>
    <p:sldId id="639" r:id="rId75"/>
    <p:sldId id="640" r:id="rId76"/>
    <p:sldId id="641" r:id="rId77"/>
    <p:sldId id="642" r:id="rId78"/>
    <p:sldId id="643" r:id="rId79"/>
    <p:sldId id="736" r:id="rId80"/>
    <p:sldId id="644" r:id="rId81"/>
    <p:sldId id="645" r:id="rId82"/>
    <p:sldId id="646" r:id="rId83"/>
    <p:sldId id="647" r:id="rId84"/>
    <p:sldId id="737" r:id="rId85"/>
    <p:sldId id="648" r:id="rId86"/>
    <p:sldId id="649" r:id="rId87"/>
    <p:sldId id="730" r:id="rId88"/>
    <p:sldId id="650" r:id="rId89"/>
    <p:sldId id="651" r:id="rId90"/>
    <p:sldId id="652" r:id="rId91"/>
    <p:sldId id="734" r:id="rId92"/>
    <p:sldId id="653" r:id="rId93"/>
    <p:sldId id="654" r:id="rId94"/>
    <p:sldId id="655" r:id="rId95"/>
    <p:sldId id="738" r:id="rId96"/>
    <p:sldId id="656" r:id="rId97"/>
    <p:sldId id="658" r:id="rId98"/>
    <p:sldId id="659" r:id="rId99"/>
    <p:sldId id="731" r:id="rId100"/>
    <p:sldId id="660" r:id="rId101"/>
    <p:sldId id="661" r:id="rId102"/>
    <p:sldId id="662" r:id="rId103"/>
    <p:sldId id="739" r:id="rId104"/>
    <p:sldId id="663" r:id="rId105"/>
    <p:sldId id="740" r:id="rId106"/>
    <p:sldId id="664" r:id="rId107"/>
    <p:sldId id="741" r:id="rId108"/>
    <p:sldId id="665" r:id="rId109"/>
    <p:sldId id="742" r:id="rId110"/>
    <p:sldId id="743" r:id="rId111"/>
    <p:sldId id="666" r:id="rId112"/>
    <p:sldId id="667" r:id="rId113"/>
    <p:sldId id="668" r:id="rId114"/>
    <p:sldId id="669" r:id="rId115"/>
    <p:sldId id="744" r:id="rId116"/>
    <p:sldId id="670" r:id="rId117"/>
    <p:sldId id="745" r:id="rId118"/>
    <p:sldId id="671" r:id="rId119"/>
    <p:sldId id="672" r:id="rId120"/>
    <p:sldId id="746" r:id="rId121"/>
    <p:sldId id="673" r:id="rId122"/>
    <p:sldId id="747" r:id="rId123"/>
    <p:sldId id="674" r:id="rId124"/>
    <p:sldId id="748" r:id="rId125"/>
    <p:sldId id="675" r:id="rId126"/>
    <p:sldId id="676" r:id="rId127"/>
    <p:sldId id="749" r:id="rId128"/>
    <p:sldId id="750" r:id="rId129"/>
    <p:sldId id="677" r:id="rId130"/>
    <p:sldId id="678" r:id="rId131"/>
    <p:sldId id="751" r:id="rId132"/>
    <p:sldId id="679" r:id="rId133"/>
    <p:sldId id="680" r:id="rId134"/>
    <p:sldId id="681" r:id="rId135"/>
    <p:sldId id="752" r:id="rId136"/>
    <p:sldId id="682" r:id="rId137"/>
    <p:sldId id="753" r:id="rId138"/>
    <p:sldId id="683" r:id="rId139"/>
    <p:sldId id="684" r:id="rId140"/>
    <p:sldId id="685" r:id="rId141"/>
    <p:sldId id="686" r:id="rId142"/>
    <p:sldId id="754" r:id="rId143"/>
    <p:sldId id="687" r:id="rId144"/>
    <p:sldId id="755" r:id="rId145"/>
    <p:sldId id="688" r:id="rId146"/>
    <p:sldId id="756" r:id="rId147"/>
    <p:sldId id="689" r:id="rId148"/>
    <p:sldId id="690" r:id="rId149"/>
    <p:sldId id="691" r:id="rId150"/>
    <p:sldId id="692" r:id="rId151"/>
    <p:sldId id="693" r:id="rId152"/>
    <p:sldId id="694" r:id="rId153"/>
    <p:sldId id="695" r:id="rId154"/>
    <p:sldId id="696" r:id="rId155"/>
    <p:sldId id="697" r:id="rId156"/>
    <p:sldId id="698" r:id="rId157"/>
    <p:sldId id="699" r:id="rId158"/>
    <p:sldId id="757" r:id="rId159"/>
    <p:sldId id="700" r:id="rId160"/>
    <p:sldId id="701" r:id="rId161"/>
    <p:sldId id="702" r:id="rId162"/>
    <p:sldId id="703" r:id="rId163"/>
    <p:sldId id="704" r:id="rId164"/>
    <p:sldId id="705" r:id="rId165"/>
    <p:sldId id="706" r:id="rId166"/>
    <p:sldId id="707" r:id="rId167"/>
    <p:sldId id="708" r:id="rId168"/>
    <p:sldId id="709" r:id="rId169"/>
    <p:sldId id="711" r:id="rId170"/>
    <p:sldId id="758" r:id="rId171"/>
    <p:sldId id="712" r:id="rId172"/>
    <p:sldId id="713" r:id="rId173"/>
    <p:sldId id="714" r:id="rId174"/>
    <p:sldId id="715" r:id="rId175"/>
    <p:sldId id="717" r:id="rId176"/>
    <p:sldId id="718" r:id="rId177"/>
    <p:sldId id="719" r:id="rId178"/>
    <p:sldId id="720" r:id="rId179"/>
    <p:sldId id="721" r:id="rId180"/>
    <p:sldId id="722" r:id="rId181"/>
    <p:sldId id="723" r:id="rId182"/>
    <p:sldId id="724" r:id="rId183"/>
    <p:sldId id="725" r:id="rId184"/>
    <p:sldId id="726" r:id="rId185"/>
    <p:sldId id="727" r:id="rId186"/>
    <p:sldId id="728" r:id="rId187"/>
  </p:sldIdLst>
  <p:sldSz cx="9144000" cy="6858000" type="screen4x3"/>
  <p:notesSz cx="7315200" cy="9601200"/>
  <p:defaultTextStyle>
    <a:defPPr>
      <a:defRPr lang="en-US"/>
    </a:defPPr>
    <a:lvl1pPr algn="l" defTabSz="457200" rtl="0" fontAlgn="base">
      <a:spcBef>
        <a:spcPct val="0"/>
      </a:spcBef>
      <a:spcAft>
        <a:spcPct val="0"/>
      </a:spcAft>
      <a:defRPr sz="1200" kern="1200">
        <a:solidFill>
          <a:schemeClr val="tx1"/>
        </a:solidFill>
        <a:latin typeface="Arial" charset="0"/>
        <a:ea typeface="+mn-ea"/>
        <a:cs typeface="Arial" charset="0"/>
      </a:defRPr>
    </a:lvl1pPr>
    <a:lvl2pPr marL="457200" algn="l" defTabSz="457200" rtl="0" fontAlgn="base">
      <a:spcBef>
        <a:spcPct val="0"/>
      </a:spcBef>
      <a:spcAft>
        <a:spcPct val="0"/>
      </a:spcAft>
      <a:defRPr sz="1200" kern="1200">
        <a:solidFill>
          <a:schemeClr val="tx1"/>
        </a:solidFill>
        <a:latin typeface="Arial" charset="0"/>
        <a:ea typeface="+mn-ea"/>
        <a:cs typeface="Arial" charset="0"/>
      </a:defRPr>
    </a:lvl2pPr>
    <a:lvl3pPr marL="914400" algn="l" defTabSz="457200" rtl="0" fontAlgn="base">
      <a:spcBef>
        <a:spcPct val="0"/>
      </a:spcBef>
      <a:spcAft>
        <a:spcPct val="0"/>
      </a:spcAft>
      <a:defRPr sz="1200" kern="1200">
        <a:solidFill>
          <a:schemeClr val="tx1"/>
        </a:solidFill>
        <a:latin typeface="Arial" charset="0"/>
        <a:ea typeface="+mn-ea"/>
        <a:cs typeface="Arial" charset="0"/>
      </a:defRPr>
    </a:lvl3pPr>
    <a:lvl4pPr marL="1371600" algn="l" defTabSz="457200" rtl="0" fontAlgn="base">
      <a:spcBef>
        <a:spcPct val="0"/>
      </a:spcBef>
      <a:spcAft>
        <a:spcPct val="0"/>
      </a:spcAft>
      <a:defRPr sz="1200" kern="1200">
        <a:solidFill>
          <a:schemeClr val="tx1"/>
        </a:solidFill>
        <a:latin typeface="Arial" charset="0"/>
        <a:ea typeface="+mn-ea"/>
        <a:cs typeface="Arial" charset="0"/>
      </a:defRPr>
    </a:lvl4pPr>
    <a:lvl5pPr marL="1828800" algn="l" defTabSz="457200" rtl="0" fontAlgn="base">
      <a:spcBef>
        <a:spcPct val="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Arial" charset="0"/>
        <a:ea typeface="+mn-ea"/>
        <a:cs typeface="Arial" charset="0"/>
      </a:defRPr>
    </a:lvl6pPr>
    <a:lvl7pPr marL="2743200" algn="l" defTabSz="914400" rtl="0" eaLnBrk="1" latinLnBrk="0" hangingPunct="1">
      <a:defRPr sz="1200" kern="1200">
        <a:solidFill>
          <a:schemeClr val="tx1"/>
        </a:solidFill>
        <a:latin typeface="Arial" charset="0"/>
        <a:ea typeface="+mn-ea"/>
        <a:cs typeface="Arial" charset="0"/>
      </a:defRPr>
    </a:lvl7pPr>
    <a:lvl8pPr marL="3200400" algn="l" defTabSz="914400" rtl="0" eaLnBrk="1" latinLnBrk="0" hangingPunct="1">
      <a:defRPr sz="1200" kern="1200">
        <a:solidFill>
          <a:schemeClr val="tx1"/>
        </a:solidFill>
        <a:latin typeface="Arial" charset="0"/>
        <a:ea typeface="+mn-ea"/>
        <a:cs typeface="Arial" charset="0"/>
      </a:defRPr>
    </a:lvl8pPr>
    <a:lvl9pPr marL="3657600" algn="l" defTabSz="914400" rtl="0" eaLnBrk="1" latinLnBrk="0" hangingPunct="1">
      <a:defRPr sz="12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900" autoAdjust="0"/>
    <p:restoredTop sz="70869" autoAdjust="0"/>
  </p:normalViewPr>
  <p:slideViewPr>
    <p:cSldViewPr snapToGrid="0" snapToObjects="1">
      <p:cViewPr varScale="1">
        <p:scale>
          <a:sx n="79" d="100"/>
          <a:sy n="79" d="100"/>
        </p:scale>
        <p:origin x="-229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66" d="100"/>
          <a:sy n="66" d="100"/>
        </p:scale>
        <p:origin x="-2076" y="252"/>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aread\Local%20Settings\Temporary%20Internet%20Files\Content.Outlook\SSVE9JTH\Workshop%20Pie%20Chart.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6"/>
  <c:clrMapOvr bg1="lt1" tx1="dk1" bg2="lt2" tx2="dk2" accent1="accent1" accent2="accent2" accent3="accent3" accent4="accent4" accent5="accent5" accent6="accent6" hlink="hlink" folHlink="folHlink"/>
  <c:chart>
    <c:title>
      <c:tx>
        <c:rich>
          <a:bodyPr/>
          <a:lstStyle/>
          <a:p>
            <a:pPr>
              <a:defRPr sz="2400"/>
            </a:pPr>
            <a:r>
              <a:rPr lang="en-US" sz="2400"/>
              <a:t>Workshop Attendees by Sector</a:t>
            </a:r>
          </a:p>
        </c:rich>
      </c:tx>
    </c:title>
    <c:plotArea>
      <c:layout/>
      <c:pieChart>
        <c:varyColors val="1"/>
        <c:ser>
          <c:idx val="0"/>
          <c:order val="0"/>
          <c:dLbls>
            <c:txPr>
              <a:bodyPr/>
              <a:lstStyle/>
              <a:p>
                <a:pPr>
                  <a:defRPr sz="1400"/>
                </a:pPr>
                <a:endParaRPr lang="en-US"/>
              </a:p>
            </c:txPr>
            <c:showVal val="1"/>
            <c:showLeaderLines val="1"/>
          </c:dLbls>
          <c:cat>
            <c:strRef>
              <c:f>Sheet1!$A$22:$A$30</c:f>
              <c:strCache>
                <c:ptCount val="9"/>
                <c:pt idx="0">
                  <c:v>Federal Gov't (DOE&amp;EPA)</c:v>
                </c:pt>
                <c:pt idx="1">
                  <c:v>State Gov't</c:v>
                </c:pt>
                <c:pt idx="2">
                  <c:v>City Gov't</c:v>
                </c:pt>
                <c:pt idx="3">
                  <c:v>Regional Gov't</c:v>
                </c:pt>
                <c:pt idx="4">
                  <c:v>COGS/Dev Corps</c:v>
                </c:pt>
                <c:pt idx="5">
                  <c:v>Non-Profit</c:v>
                </c:pt>
                <c:pt idx="6">
                  <c:v>Private Sector</c:v>
                </c:pt>
                <c:pt idx="7">
                  <c:v>Universities</c:v>
                </c:pt>
                <c:pt idx="8">
                  <c:v>Other</c:v>
                </c:pt>
              </c:strCache>
            </c:strRef>
          </c:cat>
          <c:val>
            <c:numRef>
              <c:f>Sheet1!$B$22:$B$30</c:f>
              <c:numCache>
                <c:formatCode>0%</c:formatCode>
                <c:ptCount val="9"/>
                <c:pt idx="0">
                  <c:v>6.8027210884353914E-2</c:v>
                </c:pt>
                <c:pt idx="1">
                  <c:v>2.7210884353741478E-2</c:v>
                </c:pt>
                <c:pt idx="2">
                  <c:v>0.16326530612245169</c:v>
                </c:pt>
                <c:pt idx="3">
                  <c:v>6.8027210884353914E-2</c:v>
                </c:pt>
                <c:pt idx="4">
                  <c:v>3.4013605442177228E-2</c:v>
                </c:pt>
                <c:pt idx="5">
                  <c:v>2.7210884353741478E-2</c:v>
                </c:pt>
                <c:pt idx="6">
                  <c:v>0.50340136054421758</c:v>
                </c:pt>
                <c:pt idx="7">
                  <c:v>0.10204081632653061</c:v>
                </c:pt>
                <c:pt idx="8">
                  <c:v>6.8027210884354034E-3</c:v>
                </c:pt>
              </c:numCache>
            </c:numRef>
          </c:val>
        </c:ser>
        <c:firstSliceAng val="0"/>
      </c:pieChart>
    </c:plotArea>
    <c:legend>
      <c:legendPos val="r"/>
      <c:txPr>
        <a:bodyPr/>
        <a:lstStyle/>
        <a:p>
          <a:pPr>
            <a:defRPr sz="1800"/>
          </a:pPr>
          <a:endParaRPr lang="en-US"/>
        </a:p>
      </c:txPr>
    </c:legend>
    <c:plotVisOnly val="1"/>
    <c:dispBlanksAs val="zero"/>
  </c:chart>
  <c:externalData r:id="rId2"/>
</c:chartSpace>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5">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6">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7">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4E8986-CD61-4C3D-A04D-AFE4BB09D004}" type="doc">
      <dgm:prSet loTypeId="urn:microsoft.com/office/officeart/2005/8/layout/default#6" loCatId="list" qsTypeId="urn:microsoft.com/office/officeart/2005/8/quickstyle/simple1#1" qsCatId="simple" csTypeId="urn:microsoft.com/office/officeart/2005/8/colors/accent1_2#1" csCatId="accent1" phldr="1"/>
      <dgm:spPr/>
      <dgm:t>
        <a:bodyPr/>
        <a:lstStyle/>
        <a:p>
          <a:endParaRPr lang="en-US"/>
        </a:p>
      </dgm:t>
    </dgm:pt>
    <dgm:pt modelId="{88E75EF4-E24E-44B3-89FD-F318B2C415E2}">
      <dgm:prSet phldrT="[Text]" custT="1"/>
      <dgm:spPr/>
      <dgm:t>
        <a:bodyPr/>
        <a:lstStyle/>
        <a:p>
          <a:r>
            <a:rPr lang="en-US" sz="2800" dirty="0" smtClean="0"/>
            <a:t>RPS</a:t>
          </a:r>
          <a:endParaRPr lang="en-US" sz="2800" dirty="0"/>
        </a:p>
      </dgm:t>
    </dgm:pt>
    <dgm:pt modelId="{48232F9E-5519-4A4C-89F0-B2CF9D39E0F1}" type="parTrans" cxnId="{5ACE2596-189A-4BF0-A6B5-2B075CAA9A80}">
      <dgm:prSet/>
      <dgm:spPr/>
      <dgm:t>
        <a:bodyPr/>
        <a:lstStyle/>
        <a:p>
          <a:endParaRPr lang="en-US"/>
        </a:p>
      </dgm:t>
    </dgm:pt>
    <dgm:pt modelId="{ABB41F5B-2C7E-466A-8884-48BF40ABA413}" type="sibTrans" cxnId="{5ACE2596-189A-4BF0-A6B5-2B075CAA9A80}">
      <dgm:prSet/>
      <dgm:spPr/>
      <dgm:t>
        <a:bodyPr/>
        <a:lstStyle/>
        <a:p>
          <a:endParaRPr lang="en-US"/>
        </a:p>
      </dgm:t>
    </dgm:pt>
    <dgm:pt modelId="{EB957491-A13E-48D9-A35F-E2E6FECCE704}">
      <dgm:prSet phldrT="[Text]" custT="1"/>
      <dgm:spPr/>
      <dgm:t>
        <a:bodyPr/>
        <a:lstStyle/>
        <a:p>
          <a:r>
            <a:rPr lang="en-US" sz="2800" dirty="0" smtClean="0"/>
            <a:t>Direct Cash Incentives</a:t>
          </a:r>
          <a:endParaRPr lang="en-US" sz="2800" dirty="0"/>
        </a:p>
      </dgm:t>
    </dgm:pt>
    <dgm:pt modelId="{5E4C3DC7-2B46-4228-8C91-7D0799915A24}" type="parTrans" cxnId="{62E0566C-B5AA-475D-9466-8A4400CE0A58}">
      <dgm:prSet/>
      <dgm:spPr/>
      <dgm:t>
        <a:bodyPr/>
        <a:lstStyle/>
        <a:p>
          <a:endParaRPr lang="en-US"/>
        </a:p>
      </dgm:t>
    </dgm:pt>
    <dgm:pt modelId="{140CBCE8-4DB7-45FD-A0E6-EDDEC0AA7F38}" type="sibTrans" cxnId="{62E0566C-B5AA-475D-9466-8A4400CE0A58}">
      <dgm:prSet/>
      <dgm:spPr/>
      <dgm:t>
        <a:bodyPr/>
        <a:lstStyle/>
        <a:p>
          <a:endParaRPr lang="en-US"/>
        </a:p>
      </dgm:t>
    </dgm:pt>
    <dgm:pt modelId="{0DA9B312-BCD5-42B8-A3F6-F2EB32C3E42F}">
      <dgm:prSet phldrT="[Text]" custT="1"/>
      <dgm:spPr/>
      <dgm:t>
        <a:bodyPr/>
        <a:lstStyle/>
        <a:p>
          <a:r>
            <a:rPr lang="en-US" sz="2800" dirty="0" smtClean="0"/>
            <a:t>FIT</a:t>
          </a:r>
          <a:endParaRPr lang="en-US" sz="2800" dirty="0"/>
        </a:p>
      </dgm:t>
    </dgm:pt>
    <dgm:pt modelId="{A8D971D3-BE36-48B3-8756-BB5E13761F33}" type="parTrans" cxnId="{B04D3505-91D3-44B5-9978-551E60638338}">
      <dgm:prSet/>
      <dgm:spPr/>
      <dgm:t>
        <a:bodyPr/>
        <a:lstStyle/>
        <a:p>
          <a:endParaRPr lang="en-US"/>
        </a:p>
      </dgm:t>
    </dgm:pt>
    <dgm:pt modelId="{608D3E5D-32AF-493C-B6E5-2F7CEE00C514}" type="sibTrans" cxnId="{B04D3505-91D3-44B5-9978-551E60638338}">
      <dgm:prSet/>
      <dgm:spPr/>
      <dgm:t>
        <a:bodyPr/>
        <a:lstStyle/>
        <a:p>
          <a:endParaRPr lang="en-US"/>
        </a:p>
      </dgm:t>
    </dgm:pt>
    <dgm:pt modelId="{460589A7-52A9-45BC-BCF9-6BC096693B17}">
      <dgm:prSet phldrT="[Text]" custT="1"/>
      <dgm:spPr/>
      <dgm:t>
        <a:bodyPr/>
        <a:lstStyle/>
        <a:p>
          <a:r>
            <a:rPr lang="en-US" sz="2800" dirty="0" smtClean="0"/>
            <a:t>3</a:t>
          </a:r>
          <a:r>
            <a:rPr lang="en-US" sz="2800" baseline="30000" dirty="0" smtClean="0"/>
            <a:t>rd</a:t>
          </a:r>
          <a:r>
            <a:rPr lang="en-US" sz="2800" dirty="0" smtClean="0"/>
            <a:t> Party Ownership</a:t>
          </a:r>
          <a:endParaRPr lang="en-US" sz="2800" dirty="0"/>
        </a:p>
      </dgm:t>
    </dgm:pt>
    <dgm:pt modelId="{8227EACE-29EF-4040-BF8F-65EB6C576FEB}" type="parTrans" cxnId="{F19DA7E3-0F86-47B5-A1AE-9FBAC926F4E6}">
      <dgm:prSet/>
      <dgm:spPr/>
      <dgm:t>
        <a:bodyPr/>
        <a:lstStyle/>
        <a:p>
          <a:endParaRPr lang="en-US"/>
        </a:p>
      </dgm:t>
    </dgm:pt>
    <dgm:pt modelId="{A0ACC58D-E4DE-4BA4-9BC9-496C8FE944A6}" type="sibTrans" cxnId="{F19DA7E3-0F86-47B5-A1AE-9FBAC926F4E6}">
      <dgm:prSet/>
      <dgm:spPr/>
      <dgm:t>
        <a:bodyPr/>
        <a:lstStyle/>
        <a:p>
          <a:endParaRPr lang="en-US"/>
        </a:p>
      </dgm:t>
    </dgm:pt>
    <dgm:pt modelId="{13884883-D68D-494A-B3A6-EE306DAB4652}">
      <dgm:prSet phldrT="[Text]" custT="1"/>
      <dgm:spPr/>
      <dgm:t>
        <a:bodyPr/>
        <a:lstStyle/>
        <a:p>
          <a:r>
            <a:rPr lang="en-US" sz="2800" dirty="0" smtClean="0"/>
            <a:t>PACE</a:t>
          </a:r>
          <a:endParaRPr lang="en-US" sz="2800" dirty="0"/>
        </a:p>
      </dgm:t>
    </dgm:pt>
    <dgm:pt modelId="{E3AAD4AC-8AEA-4DC9-809D-EDB74B730B89}" type="parTrans" cxnId="{809B49A4-DFF6-40FE-B466-D7A644005AD0}">
      <dgm:prSet/>
      <dgm:spPr/>
      <dgm:t>
        <a:bodyPr/>
        <a:lstStyle/>
        <a:p>
          <a:endParaRPr lang="en-US"/>
        </a:p>
      </dgm:t>
    </dgm:pt>
    <dgm:pt modelId="{F25BB74F-BCBE-40EF-BDF2-EE97C9FF765B}" type="sibTrans" cxnId="{809B49A4-DFF6-40FE-B466-D7A644005AD0}">
      <dgm:prSet/>
      <dgm:spPr/>
      <dgm:t>
        <a:bodyPr/>
        <a:lstStyle/>
        <a:p>
          <a:endParaRPr lang="en-US"/>
        </a:p>
      </dgm:t>
    </dgm:pt>
    <dgm:pt modelId="{BAF1907E-06E6-4C92-B810-42B8A9647FA5}">
      <dgm:prSet custT="1"/>
      <dgm:spPr/>
      <dgm:t>
        <a:bodyPr/>
        <a:lstStyle/>
        <a:p>
          <a:r>
            <a:rPr lang="en-US" sz="2800" dirty="0" smtClean="0"/>
            <a:t>Loans</a:t>
          </a:r>
          <a:endParaRPr lang="en-US" sz="2800" dirty="0"/>
        </a:p>
      </dgm:t>
    </dgm:pt>
    <dgm:pt modelId="{1180F847-168F-4BA7-B768-FA37B067AA5E}" type="parTrans" cxnId="{AE7E6B59-E47A-45F2-A3E0-991B78CFD1E3}">
      <dgm:prSet/>
      <dgm:spPr/>
      <dgm:t>
        <a:bodyPr/>
        <a:lstStyle/>
        <a:p>
          <a:endParaRPr lang="en-US"/>
        </a:p>
      </dgm:t>
    </dgm:pt>
    <dgm:pt modelId="{8B82FBD6-76A2-4E6D-971C-6B67F5B70E1F}" type="sibTrans" cxnId="{AE7E6B59-E47A-45F2-A3E0-991B78CFD1E3}">
      <dgm:prSet/>
      <dgm:spPr/>
      <dgm:t>
        <a:bodyPr/>
        <a:lstStyle/>
        <a:p>
          <a:endParaRPr lang="en-US"/>
        </a:p>
      </dgm:t>
    </dgm:pt>
    <dgm:pt modelId="{B399E2A0-8AA8-42DD-A4DA-B4D931F7267F}">
      <dgm:prSet custT="1"/>
      <dgm:spPr/>
      <dgm:t>
        <a:bodyPr/>
        <a:lstStyle/>
        <a:p>
          <a:r>
            <a:rPr lang="en-US" sz="2800" dirty="0" smtClean="0"/>
            <a:t>Bulk Purchasing</a:t>
          </a:r>
          <a:endParaRPr lang="en-US" sz="2800" dirty="0"/>
        </a:p>
      </dgm:t>
    </dgm:pt>
    <dgm:pt modelId="{CEE18900-2FE4-4921-8C46-6C3337BA10B2}" type="parTrans" cxnId="{B0C9FE43-BB8F-4221-A1D0-B7218564913B}">
      <dgm:prSet/>
      <dgm:spPr/>
      <dgm:t>
        <a:bodyPr/>
        <a:lstStyle/>
        <a:p>
          <a:endParaRPr lang="en-US"/>
        </a:p>
      </dgm:t>
    </dgm:pt>
    <dgm:pt modelId="{1CC8D61C-EA03-452D-94A7-CA596C4AE415}" type="sibTrans" cxnId="{B0C9FE43-BB8F-4221-A1D0-B7218564913B}">
      <dgm:prSet/>
      <dgm:spPr/>
      <dgm:t>
        <a:bodyPr/>
        <a:lstStyle/>
        <a:p>
          <a:endParaRPr lang="en-US"/>
        </a:p>
      </dgm:t>
    </dgm:pt>
    <dgm:pt modelId="{E55EE6E1-53FB-4712-80E5-A063D8E941CA}">
      <dgm:prSet custT="1"/>
      <dgm:spPr/>
      <dgm:t>
        <a:bodyPr/>
        <a:lstStyle/>
        <a:p>
          <a:r>
            <a:rPr lang="en-US" sz="2800" dirty="0" smtClean="0"/>
            <a:t>Community Solar</a:t>
          </a:r>
          <a:endParaRPr lang="en-US" sz="2800" dirty="0"/>
        </a:p>
      </dgm:t>
    </dgm:pt>
    <dgm:pt modelId="{7E585BC4-8C9C-4DD6-A11C-1D3D68CDA905}" type="parTrans" cxnId="{FC1F8804-7DF6-4BC3-8847-0BFE13400B69}">
      <dgm:prSet/>
      <dgm:spPr/>
      <dgm:t>
        <a:bodyPr/>
        <a:lstStyle/>
        <a:p>
          <a:endParaRPr lang="en-US"/>
        </a:p>
      </dgm:t>
    </dgm:pt>
    <dgm:pt modelId="{EF1B7ABF-CF20-4ED1-B314-759A69D6F3C1}" type="sibTrans" cxnId="{FC1F8804-7DF6-4BC3-8847-0BFE13400B69}">
      <dgm:prSet/>
      <dgm:spPr/>
      <dgm:t>
        <a:bodyPr/>
        <a:lstStyle/>
        <a:p>
          <a:endParaRPr lang="en-US"/>
        </a:p>
      </dgm:t>
    </dgm:pt>
    <dgm:pt modelId="{E8721EDE-3E1E-47EB-B039-C4B8041B128A}">
      <dgm:prSet custT="1"/>
      <dgm:spPr/>
      <dgm:t>
        <a:bodyPr/>
        <a:lstStyle/>
        <a:p>
          <a:r>
            <a:rPr lang="en-US" sz="2800" dirty="0" smtClean="0"/>
            <a:t>Property &amp;  Sales Taxes</a:t>
          </a:r>
          <a:endParaRPr lang="en-US" sz="2800" dirty="0"/>
        </a:p>
      </dgm:t>
    </dgm:pt>
    <dgm:pt modelId="{7ECA2E6A-1537-47D7-9D85-20111B433A9B}" type="parTrans" cxnId="{A2DA5EDE-DBED-423A-AAB3-24D48BD639A0}">
      <dgm:prSet/>
      <dgm:spPr/>
      <dgm:t>
        <a:bodyPr/>
        <a:lstStyle/>
        <a:p>
          <a:endParaRPr lang="en-US"/>
        </a:p>
      </dgm:t>
    </dgm:pt>
    <dgm:pt modelId="{B6E5FEBD-C533-4823-B627-9BEE6D89778D}" type="sibTrans" cxnId="{A2DA5EDE-DBED-423A-AAB3-24D48BD639A0}">
      <dgm:prSet/>
      <dgm:spPr/>
      <dgm:t>
        <a:bodyPr/>
        <a:lstStyle/>
        <a:p>
          <a:endParaRPr lang="en-US"/>
        </a:p>
      </dgm:t>
    </dgm:pt>
    <dgm:pt modelId="{F36C39BF-EBFD-4597-9408-C5CA81E024FA}" type="pres">
      <dgm:prSet presAssocID="{E14E8986-CD61-4C3D-A04D-AFE4BB09D004}" presName="diagram" presStyleCnt="0">
        <dgm:presLayoutVars>
          <dgm:dir/>
          <dgm:resizeHandles val="exact"/>
        </dgm:presLayoutVars>
      </dgm:prSet>
      <dgm:spPr/>
      <dgm:t>
        <a:bodyPr/>
        <a:lstStyle/>
        <a:p>
          <a:endParaRPr lang="en-US"/>
        </a:p>
      </dgm:t>
    </dgm:pt>
    <dgm:pt modelId="{8AD4D5E3-A67B-43DA-BD86-3EFB97B9F699}" type="pres">
      <dgm:prSet presAssocID="{88E75EF4-E24E-44B3-89FD-F318B2C415E2}" presName="node" presStyleLbl="node1" presStyleIdx="0" presStyleCnt="9">
        <dgm:presLayoutVars>
          <dgm:bulletEnabled val="1"/>
        </dgm:presLayoutVars>
      </dgm:prSet>
      <dgm:spPr/>
      <dgm:t>
        <a:bodyPr/>
        <a:lstStyle/>
        <a:p>
          <a:endParaRPr lang="en-US"/>
        </a:p>
      </dgm:t>
    </dgm:pt>
    <dgm:pt modelId="{D5FF0E8F-5D39-408F-A8BB-AE2143A31FCB}" type="pres">
      <dgm:prSet presAssocID="{ABB41F5B-2C7E-466A-8884-48BF40ABA413}" presName="sibTrans" presStyleCnt="0"/>
      <dgm:spPr/>
    </dgm:pt>
    <dgm:pt modelId="{F3C2EA6E-F7D9-4D4C-9D73-A5ACB8349CC5}" type="pres">
      <dgm:prSet presAssocID="{EB957491-A13E-48D9-A35F-E2E6FECCE704}" presName="node" presStyleLbl="node1" presStyleIdx="1" presStyleCnt="9">
        <dgm:presLayoutVars>
          <dgm:bulletEnabled val="1"/>
        </dgm:presLayoutVars>
      </dgm:prSet>
      <dgm:spPr/>
      <dgm:t>
        <a:bodyPr/>
        <a:lstStyle/>
        <a:p>
          <a:endParaRPr lang="en-US"/>
        </a:p>
      </dgm:t>
    </dgm:pt>
    <dgm:pt modelId="{28AE128F-4020-441B-A6D5-37BEC51474D7}" type="pres">
      <dgm:prSet presAssocID="{140CBCE8-4DB7-45FD-A0E6-EDDEC0AA7F38}" presName="sibTrans" presStyleCnt="0"/>
      <dgm:spPr/>
    </dgm:pt>
    <dgm:pt modelId="{A16529D8-ACEB-496B-B3E3-F196AB62C875}" type="pres">
      <dgm:prSet presAssocID="{0DA9B312-BCD5-42B8-A3F6-F2EB32C3E42F}" presName="node" presStyleLbl="node1" presStyleIdx="2" presStyleCnt="9">
        <dgm:presLayoutVars>
          <dgm:bulletEnabled val="1"/>
        </dgm:presLayoutVars>
      </dgm:prSet>
      <dgm:spPr/>
      <dgm:t>
        <a:bodyPr/>
        <a:lstStyle/>
        <a:p>
          <a:endParaRPr lang="en-US"/>
        </a:p>
      </dgm:t>
    </dgm:pt>
    <dgm:pt modelId="{F0C8F413-0F11-4DF5-A4F5-473A6F4DA402}" type="pres">
      <dgm:prSet presAssocID="{608D3E5D-32AF-493C-B6E5-2F7CEE00C514}" presName="sibTrans" presStyleCnt="0"/>
      <dgm:spPr/>
    </dgm:pt>
    <dgm:pt modelId="{EE8A6D89-B54B-4C71-BA1B-22599C451A04}" type="pres">
      <dgm:prSet presAssocID="{460589A7-52A9-45BC-BCF9-6BC096693B17}" presName="node" presStyleLbl="node1" presStyleIdx="3" presStyleCnt="9" custLinFactX="100000" custLinFactNeighborX="120465" custLinFactNeighborY="1860">
        <dgm:presLayoutVars>
          <dgm:bulletEnabled val="1"/>
        </dgm:presLayoutVars>
      </dgm:prSet>
      <dgm:spPr/>
      <dgm:t>
        <a:bodyPr/>
        <a:lstStyle/>
        <a:p>
          <a:endParaRPr lang="en-US"/>
        </a:p>
      </dgm:t>
    </dgm:pt>
    <dgm:pt modelId="{ACD965FC-E7BA-42A4-98FD-04D66DF598B1}" type="pres">
      <dgm:prSet presAssocID="{A0ACC58D-E4DE-4BA4-9BC9-496C8FE944A6}" presName="sibTrans" presStyleCnt="0"/>
      <dgm:spPr/>
    </dgm:pt>
    <dgm:pt modelId="{A1EF0C10-2111-4E9F-8F04-538616A95932}" type="pres">
      <dgm:prSet presAssocID="{B399E2A0-8AA8-42DD-A4DA-B4D931F7267F}" presName="node" presStyleLbl="node1" presStyleIdx="4" presStyleCnt="9" custLinFactX="-9396" custLinFactY="15349" custLinFactNeighborX="-100000" custLinFactNeighborY="100000">
        <dgm:presLayoutVars>
          <dgm:bulletEnabled val="1"/>
        </dgm:presLayoutVars>
      </dgm:prSet>
      <dgm:spPr/>
      <dgm:t>
        <a:bodyPr/>
        <a:lstStyle/>
        <a:p>
          <a:endParaRPr lang="en-US"/>
        </a:p>
      </dgm:t>
    </dgm:pt>
    <dgm:pt modelId="{FC1967A3-31B4-4968-8C93-F3150EDD3516}" type="pres">
      <dgm:prSet presAssocID="{1CC8D61C-EA03-452D-94A7-CA596C4AE415}" presName="sibTrans" presStyleCnt="0"/>
      <dgm:spPr/>
    </dgm:pt>
    <dgm:pt modelId="{381C7A71-61C7-482F-9D38-0F726465136A}" type="pres">
      <dgm:prSet presAssocID="{13884883-D68D-494A-B3A6-EE306DAB4652}" presName="node" presStyleLbl="node1" presStyleIdx="5" presStyleCnt="9" custLinFactX="-9395" custLinFactNeighborX="-100000" custLinFactNeighborY="930">
        <dgm:presLayoutVars>
          <dgm:bulletEnabled val="1"/>
        </dgm:presLayoutVars>
      </dgm:prSet>
      <dgm:spPr/>
      <dgm:t>
        <a:bodyPr/>
        <a:lstStyle/>
        <a:p>
          <a:endParaRPr lang="en-US"/>
        </a:p>
      </dgm:t>
    </dgm:pt>
    <dgm:pt modelId="{01C2DD2A-0D85-4113-8E31-768A85E01C63}" type="pres">
      <dgm:prSet presAssocID="{F25BB74F-BCBE-40EF-BDF2-EE97C9FF765B}" presName="sibTrans" presStyleCnt="0"/>
      <dgm:spPr/>
    </dgm:pt>
    <dgm:pt modelId="{34B8E8EF-FB71-4A30-AD75-F5BD19871285}" type="pres">
      <dgm:prSet presAssocID="{BAF1907E-06E6-4C92-B810-42B8A9647FA5}" presName="node" presStyleLbl="node1" presStyleIdx="6" presStyleCnt="9" custLinFactY="-19069" custLinFactNeighborX="-465" custLinFactNeighborY="-100000">
        <dgm:presLayoutVars>
          <dgm:bulletEnabled val="1"/>
        </dgm:presLayoutVars>
      </dgm:prSet>
      <dgm:spPr/>
      <dgm:t>
        <a:bodyPr/>
        <a:lstStyle/>
        <a:p>
          <a:endParaRPr lang="en-US"/>
        </a:p>
      </dgm:t>
    </dgm:pt>
    <dgm:pt modelId="{F4D98F6A-8B5F-428A-8622-5AA896B6BCF5}" type="pres">
      <dgm:prSet presAssocID="{8B82FBD6-76A2-4E6D-971C-6B67F5B70E1F}" presName="sibTrans" presStyleCnt="0"/>
      <dgm:spPr/>
    </dgm:pt>
    <dgm:pt modelId="{6067FB92-D497-40EF-B818-0077D4AFAD7F}" type="pres">
      <dgm:prSet presAssocID="{E55EE6E1-53FB-4712-80E5-A063D8E941CA}" presName="node" presStyleLbl="node1" presStyleIdx="7" presStyleCnt="9">
        <dgm:presLayoutVars>
          <dgm:bulletEnabled val="1"/>
        </dgm:presLayoutVars>
      </dgm:prSet>
      <dgm:spPr/>
      <dgm:t>
        <a:bodyPr/>
        <a:lstStyle/>
        <a:p>
          <a:endParaRPr lang="en-US"/>
        </a:p>
      </dgm:t>
    </dgm:pt>
    <dgm:pt modelId="{7A52DAA1-D26C-44F7-8EA3-381B5FC65F36}" type="pres">
      <dgm:prSet presAssocID="{EF1B7ABF-CF20-4ED1-B314-759A69D6F3C1}" presName="sibTrans" presStyleCnt="0"/>
      <dgm:spPr/>
    </dgm:pt>
    <dgm:pt modelId="{1E3B25A9-8AD5-4AC3-AFAD-C3587B179FA4}" type="pres">
      <dgm:prSet presAssocID="{E8721EDE-3E1E-47EB-B039-C4B8041B128A}" presName="node" presStyleLbl="node1" presStyleIdx="8" presStyleCnt="9">
        <dgm:presLayoutVars>
          <dgm:bulletEnabled val="1"/>
        </dgm:presLayoutVars>
      </dgm:prSet>
      <dgm:spPr/>
      <dgm:t>
        <a:bodyPr/>
        <a:lstStyle/>
        <a:p>
          <a:endParaRPr lang="en-US"/>
        </a:p>
      </dgm:t>
    </dgm:pt>
  </dgm:ptLst>
  <dgm:cxnLst>
    <dgm:cxn modelId="{336492EB-6DDF-4E61-B7A4-F1AAE49B357D}" type="presOf" srcId="{88E75EF4-E24E-44B3-89FD-F318B2C415E2}" destId="{8AD4D5E3-A67B-43DA-BD86-3EFB97B9F699}" srcOrd="0" destOrd="0" presId="urn:microsoft.com/office/officeart/2005/8/layout/default#6"/>
    <dgm:cxn modelId="{62E0566C-B5AA-475D-9466-8A4400CE0A58}" srcId="{E14E8986-CD61-4C3D-A04D-AFE4BB09D004}" destId="{EB957491-A13E-48D9-A35F-E2E6FECCE704}" srcOrd="1" destOrd="0" parTransId="{5E4C3DC7-2B46-4228-8C91-7D0799915A24}" sibTransId="{140CBCE8-4DB7-45FD-A0E6-EDDEC0AA7F38}"/>
    <dgm:cxn modelId="{EAF6DD52-8875-4358-BAD9-CB27FDC53ABF}" type="presOf" srcId="{13884883-D68D-494A-B3A6-EE306DAB4652}" destId="{381C7A71-61C7-482F-9D38-0F726465136A}" srcOrd="0" destOrd="0" presId="urn:microsoft.com/office/officeart/2005/8/layout/default#6"/>
    <dgm:cxn modelId="{FC1F8804-7DF6-4BC3-8847-0BFE13400B69}" srcId="{E14E8986-CD61-4C3D-A04D-AFE4BB09D004}" destId="{E55EE6E1-53FB-4712-80E5-A063D8E941CA}" srcOrd="7" destOrd="0" parTransId="{7E585BC4-8C9C-4DD6-A11C-1D3D68CDA905}" sibTransId="{EF1B7ABF-CF20-4ED1-B314-759A69D6F3C1}"/>
    <dgm:cxn modelId="{54F16E4A-C073-484A-98BA-C0A6ECE20D39}" type="presOf" srcId="{B399E2A0-8AA8-42DD-A4DA-B4D931F7267F}" destId="{A1EF0C10-2111-4E9F-8F04-538616A95932}" srcOrd="0" destOrd="0" presId="urn:microsoft.com/office/officeart/2005/8/layout/default#6"/>
    <dgm:cxn modelId="{F19DA7E3-0F86-47B5-A1AE-9FBAC926F4E6}" srcId="{E14E8986-CD61-4C3D-A04D-AFE4BB09D004}" destId="{460589A7-52A9-45BC-BCF9-6BC096693B17}" srcOrd="3" destOrd="0" parTransId="{8227EACE-29EF-4040-BF8F-65EB6C576FEB}" sibTransId="{A0ACC58D-E4DE-4BA4-9BC9-496C8FE944A6}"/>
    <dgm:cxn modelId="{5ACE2596-189A-4BF0-A6B5-2B075CAA9A80}" srcId="{E14E8986-CD61-4C3D-A04D-AFE4BB09D004}" destId="{88E75EF4-E24E-44B3-89FD-F318B2C415E2}" srcOrd="0" destOrd="0" parTransId="{48232F9E-5519-4A4C-89F0-B2CF9D39E0F1}" sibTransId="{ABB41F5B-2C7E-466A-8884-48BF40ABA413}"/>
    <dgm:cxn modelId="{A2DA5EDE-DBED-423A-AAB3-24D48BD639A0}" srcId="{E14E8986-CD61-4C3D-A04D-AFE4BB09D004}" destId="{E8721EDE-3E1E-47EB-B039-C4B8041B128A}" srcOrd="8" destOrd="0" parTransId="{7ECA2E6A-1537-47D7-9D85-20111B433A9B}" sibTransId="{B6E5FEBD-C533-4823-B627-9BEE6D89778D}"/>
    <dgm:cxn modelId="{3A065A7E-85FD-4A01-A9F4-41B7563DC7B8}" type="presOf" srcId="{0DA9B312-BCD5-42B8-A3F6-F2EB32C3E42F}" destId="{A16529D8-ACEB-496B-B3E3-F196AB62C875}" srcOrd="0" destOrd="0" presId="urn:microsoft.com/office/officeart/2005/8/layout/default#6"/>
    <dgm:cxn modelId="{98A1BE2D-DF78-4586-8BD5-1993082EA44F}" type="presOf" srcId="{E14E8986-CD61-4C3D-A04D-AFE4BB09D004}" destId="{F36C39BF-EBFD-4597-9408-C5CA81E024FA}" srcOrd="0" destOrd="0" presId="urn:microsoft.com/office/officeart/2005/8/layout/default#6"/>
    <dgm:cxn modelId="{AE7E6B59-E47A-45F2-A3E0-991B78CFD1E3}" srcId="{E14E8986-CD61-4C3D-A04D-AFE4BB09D004}" destId="{BAF1907E-06E6-4C92-B810-42B8A9647FA5}" srcOrd="6" destOrd="0" parTransId="{1180F847-168F-4BA7-B768-FA37B067AA5E}" sibTransId="{8B82FBD6-76A2-4E6D-971C-6B67F5B70E1F}"/>
    <dgm:cxn modelId="{92AE851D-0641-4479-B2CA-A27239F12074}" type="presOf" srcId="{460589A7-52A9-45BC-BCF9-6BC096693B17}" destId="{EE8A6D89-B54B-4C71-BA1B-22599C451A04}" srcOrd="0" destOrd="0" presId="urn:microsoft.com/office/officeart/2005/8/layout/default#6"/>
    <dgm:cxn modelId="{B0C9FE43-BB8F-4221-A1D0-B7218564913B}" srcId="{E14E8986-CD61-4C3D-A04D-AFE4BB09D004}" destId="{B399E2A0-8AA8-42DD-A4DA-B4D931F7267F}" srcOrd="4" destOrd="0" parTransId="{CEE18900-2FE4-4921-8C46-6C3337BA10B2}" sibTransId="{1CC8D61C-EA03-452D-94A7-CA596C4AE415}"/>
    <dgm:cxn modelId="{B04D3505-91D3-44B5-9978-551E60638338}" srcId="{E14E8986-CD61-4C3D-A04D-AFE4BB09D004}" destId="{0DA9B312-BCD5-42B8-A3F6-F2EB32C3E42F}" srcOrd="2" destOrd="0" parTransId="{A8D971D3-BE36-48B3-8756-BB5E13761F33}" sibTransId="{608D3E5D-32AF-493C-B6E5-2F7CEE00C514}"/>
    <dgm:cxn modelId="{8A5DE7BB-E8C7-43B3-9456-86F74A8E99D6}" type="presOf" srcId="{EB957491-A13E-48D9-A35F-E2E6FECCE704}" destId="{F3C2EA6E-F7D9-4D4C-9D73-A5ACB8349CC5}" srcOrd="0" destOrd="0" presId="urn:microsoft.com/office/officeart/2005/8/layout/default#6"/>
    <dgm:cxn modelId="{809B49A4-DFF6-40FE-B466-D7A644005AD0}" srcId="{E14E8986-CD61-4C3D-A04D-AFE4BB09D004}" destId="{13884883-D68D-494A-B3A6-EE306DAB4652}" srcOrd="5" destOrd="0" parTransId="{E3AAD4AC-8AEA-4DC9-809D-EDB74B730B89}" sibTransId="{F25BB74F-BCBE-40EF-BDF2-EE97C9FF765B}"/>
    <dgm:cxn modelId="{E501B1CA-2BB8-4081-BC4E-4318C6F04222}" type="presOf" srcId="{E8721EDE-3E1E-47EB-B039-C4B8041B128A}" destId="{1E3B25A9-8AD5-4AC3-AFAD-C3587B179FA4}" srcOrd="0" destOrd="0" presId="urn:microsoft.com/office/officeart/2005/8/layout/default#6"/>
    <dgm:cxn modelId="{E5365C62-32D6-4732-9CD1-78A67A1CE97A}" type="presOf" srcId="{BAF1907E-06E6-4C92-B810-42B8A9647FA5}" destId="{34B8E8EF-FB71-4A30-AD75-F5BD19871285}" srcOrd="0" destOrd="0" presId="urn:microsoft.com/office/officeart/2005/8/layout/default#6"/>
    <dgm:cxn modelId="{C0635692-53D2-4495-B93E-27707C52DDDA}" type="presOf" srcId="{E55EE6E1-53FB-4712-80E5-A063D8E941CA}" destId="{6067FB92-D497-40EF-B818-0077D4AFAD7F}" srcOrd="0" destOrd="0" presId="urn:microsoft.com/office/officeart/2005/8/layout/default#6"/>
    <dgm:cxn modelId="{2F9A346D-3D82-427A-ABE3-4B242B66FBD2}" type="presParOf" srcId="{F36C39BF-EBFD-4597-9408-C5CA81E024FA}" destId="{8AD4D5E3-A67B-43DA-BD86-3EFB97B9F699}" srcOrd="0" destOrd="0" presId="urn:microsoft.com/office/officeart/2005/8/layout/default#6"/>
    <dgm:cxn modelId="{9940D3B8-72FF-4CCD-A72A-69562CD47DFF}" type="presParOf" srcId="{F36C39BF-EBFD-4597-9408-C5CA81E024FA}" destId="{D5FF0E8F-5D39-408F-A8BB-AE2143A31FCB}" srcOrd="1" destOrd="0" presId="urn:microsoft.com/office/officeart/2005/8/layout/default#6"/>
    <dgm:cxn modelId="{39F0741B-371C-4891-B22A-6F1AAA038171}" type="presParOf" srcId="{F36C39BF-EBFD-4597-9408-C5CA81E024FA}" destId="{F3C2EA6E-F7D9-4D4C-9D73-A5ACB8349CC5}" srcOrd="2" destOrd="0" presId="urn:microsoft.com/office/officeart/2005/8/layout/default#6"/>
    <dgm:cxn modelId="{6CFE9853-778D-474B-9F77-37182FA64A78}" type="presParOf" srcId="{F36C39BF-EBFD-4597-9408-C5CA81E024FA}" destId="{28AE128F-4020-441B-A6D5-37BEC51474D7}" srcOrd="3" destOrd="0" presId="urn:microsoft.com/office/officeart/2005/8/layout/default#6"/>
    <dgm:cxn modelId="{3B3C1B98-88F0-4659-BD78-C0227CFD2820}" type="presParOf" srcId="{F36C39BF-EBFD-4597-9408-C5CA81E024FA}" destId="{A16529D8-ACEB-496B-B3E3-F196AB62C875}" srcOrd="4" destOrd="0" presId="urn:microsoft.com/office/officeart/2005/8/layout/default#6"/>
    <dgm:cxn modelId="{35C0EAFD-6095-44F3-9373-8280E880E97C}" type="presParOf" srcId="{F36C39BF-EBFD-4597-9408-C5CA81E024FA}" destId="{F0C8F413-0F11-4DF5-A4F5-473A6F4DA402}" srcOrd="5" destOrd="0" presId="urn:microsoft.com/office/officeart/2005/8/layout/default#6"/>
    <dgm:cxn modelId="{632B5D25-4659-4175-A106-98051831DBA1}" type="presParOf" srcId="{F36C39BF-EBFD-4597-9408-C5CA81E024FA}" destId="{EE8A6D89-B54B-4C71-BA1B-22599C451A04}" srcOrd="6" destOrd="0" presId="urn:microsoft.com/office/officeart/2005/8/layout/default#6"/>
    <dgm:cxn modelId="{07D26858-6818-473B-B949-82AE54F5C141}" type="presParOf" srcId="{F36C39BF-EBFD-4597-9408-C5CA81E024FA}" destId="{ACD965FC-E7BA-42A4-98FD-04D66DF598B1}" srcOrd="7" destOrd="0" presId="urn:microsoft.com/office/officeart/2005/8/layout/default#6"/>
    <dgm:cxn modelId="{2E3EBCEB-3245-43BF-8C19-1B626EB0D17C}" type="presParOf" srcId="{F36C39BF-EBFD-4597-9408-C5CA81E024FA}" destId="{A1EF0C10-2111-4E9F-8F04-538616A95932}" srcOrd="8" destOrd="0" presId="urn:microsoft.com/office/officeart/2005/8/layout/default#6"/>
    <dgm:cxn modelId="{836471DE-DBF2-4A8E-8EF5-2BCEEC3B370E}" type="presParOf" srcId="{F36C39BF-EBFD-4597-9408-C5CA81E024FA}" destId="{FC1967A3-31B4-4968-8C93-F3150EDD3516}" srcOrd="9" destOrd="0" presId="urn:microsoft.com/office/officeart/2005/8/layout/default#6"/>
    <dgm:cxn modelId="{C38A45A1-9640-4E33-93E0-E1818512970A}" type="presParOf" srcId="{F36C39BF-EBFD-4597-9408-C5CA81E024FA}" destId="{381C7A71-61C7-482F-9D38-0F726465136A}" srcOrd="10" destOrd="0" presId="urn:microsoft.com/office/officeart/2005/8/layout/default#6"/>
    <dgm:cxn modelId="{40DEB743-B674-4230-8E24-8D893829EFB1}" type="presParOf" srcId="{F36C39BF-EBFD-4597-9408-C5CA81E024FA}" destId="{01C2DD2A-0D85-4113-8E31-768A85E01C63}" srcOrd="11" destOrd="0" presId="urn:microsoft.com/office/officeart/2005/8/layout/default#6"/>
    <dgm:cxn modelId="{12DBAE5D-1FE3-4E86-A50A-738FED855091}" type="presParOf" srcId="{F36C39BF-EBFD-4597-9408-C5CA81E024FA}" destId="{34B8E8EF-FB71-4A30-AD75-F5BD19871285}" srcOrd="12" destOrd="0" presId="urn:microsoft.com/office/officeart/2005/8/layout/default#6"/>
    <dgm:cxn modelId="{B232A953-1CB8-40FD-8093-CE0E08DDF6FE}" type="presParOf" srcId="{F36C39BF-EBFD-4597-9408-C5CA81E024FA}" destId="{F4D98F6A-8B5F-428A-8622-5AA896B6BCF5}" srcOrd="13" destOrd="0" presId="urn:microsoft.com/office/officeart/2005/8/layout/default#6"/>
    <dgm:cxn modelId="{CC881624-A0D1-4FF3-A9BA-05219DC95924}" type="presParOf" srcId="{F36C39BF-EBFD-4597-9408-C5CA81E024FA}" destId="{6067FB92-D497-40EF-B818-0077D4AFAD7F}" srcOrd="14" destOrd="0" presId="urn:microsoft.com/office/officeart/2005/8/layout/default#6"/>
    <dgm:cxn modelId="{EA370FE7-25D0-4187-9292-19A755E74388}" type="presParOf" srcId="{F36C39BF-EBFD-4597-9408-C5CA81E024FA}" destId="{7A52DAA1-D26C-44F7-8EA3-381B5FC65F36}" srcOrd="15" destOrd="0" presId="urn:microsoft.com/office/officeart/2005/8/layout/default#6"/>
    <dgm:cxn modelId="{006EE21D-D374-4C1D-9664-EB829DEFCA52}" type="presParOf" srcId="{F36C39BF-EBFD-4597-9408-C5CA81E024FA}" destId="{1E3B25A9-8AD5-4AC3-AFAD-C3587B179FA4}" srcOrd="16" destOrd="0" presId="urn:microsoft.com/office/officeart/2005/8/layout/default#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4E8986-CD61-4C3D-A04D-AFE4BB09D004}" type="doc">
      <dgm:prSet loTypeId="urn:microsoft.com/office/officeart/2005/8/layout/default#2" loCatId="list" qsTypeId="urn:microsoft.com/office/officeart/2005/8/quickstyle/simple1#1" qsCatId="simple" csTypeId="urn:microsoft.com/office/officeart/2005/8/colors/accent1_2#1" csCatId="accent1" phldr="1"/>
      <dgm:spPr/>
      <dgm:t>
        <a:bodyPr/>
        <a:lstStyle/>
        <a:p>
          <a:endParaRPr lang="en-US"/>
        </a:p>
      </dgm:t>
    </dgm:pt>
    <dgm:pt modelId="{88E75EF4-E24E-44B3-89FD-F318B2C415E2}">
      <dgm:prSet phldrT="[Text]" custT="1"/>
      <dgm:spPr/>
      <dgm:t>
        <a:bodyPr/>
        <a:lstStyle/>
        <a:p>
          <a:r>
            <a:rPr lang="en-US" sz="2800" dirty="0" smtClean="0"/>
            <a:t>RPS</a:t>
          </a:r>
          <a:endParaRPr lang="en-US" sz="2800" dirty="0"/>
        </a:p>
      </dgm:t>
    </dgm:pt>
    <dgm:pt modelId="{48232F9E-5519-4A4C-89F0-B2CF9D39E0F1}" type="parTrans" cxnId="{5ACE2596-189A-4BF0-A6B5-2B075CAA9A80}">
      <dgm:prSet/>
      <dgm:spPr/>
      <dgm:t>
        <a:bodyPr/>
        <a:lstStyle/>
        <a:p>
          <a:endParaRPr lang="en-US"/>
        </a:p>
      </dgm:t>
    </dgm:pt>
    <dgm:pt modelId="{ABB41F5B-2C7E-466A-8884-48BF40ABA413}" type="sibTrans" cxnId="{5ACE2596-189A-4BF0-A6B5-2B075CAA9A80}">
      <dgm:prSet/>
      <dgm:spPr/>
      <dgm:t>
        <a:bodyPr/>
        <a:lstStyle/>
        <a:p>
          <a:endParaRPr lang="en-US"/>
        </a:p>
      </dgm:t>
    </dgm:pt>
    <dgm:pt modelId="{EB957491-A13E-48D9-A35F-E2E6FECCE704}">
      <dgm:prSet phldrT="[Text]" custT="1"/>
      <dgm:spPr/>
      <dgm:t>
        <a:bodyPr/>
        <a:lstStyle/>
        <a:p>
          <a:r>
            <a:rPr lang="en-US" sz="2800" dirty="0" smtClean="0"/>
            <a:t>Direct Cash Incentives</a:t>
          </a:r>
          <a:endParaRPr lang="en-US" sz="2800" dirty="0"/>
        </a:p>
      </dgm:t>
    </dgm:pt>
    <dgm:pt modelId="{5E4C3DC7-2B46-4228-8C91-7D0799915A24}" type="parTrans" cxnId="{62E0566C-B5AA-475D-9466-8A4400CE0A58}">
      <dgm:prSet/>
      <dgm:spPr/>
      <dgm:t>
        <a:bodyPr/>
        <a:lstStyle/>
        <a:p>
          <a:endParaRPr lang="en-US"/>
        </a:p>
      </dgm:t>
    </dgm:pt>
    <dgm:pt modelId="{140CBCE8-4DB7-45FD-A0E6-EDDEC0AA7F38}" type="sibTrans" cxnId="{62E0566C-B5AA-475D-9466-8A4400CE0A58}">
      <dgm:prSet/>
      <dgm:spPr/>
      <dgm:t>
        <a:bodyPr/>
        <a:lstStyle/>
        <a:p>
          <a:endParaRPr lang="en-US"/>
        </a:p>
      </dgm:t>
    </dgm:pt>
    <dgm:pt modelId="{0DA9B312-BCD5-42B8-A3F6-F2EB32C3E42F}">
      <dgm:prSet phldrT="[Text]" custT="1"/>
      <dgm:spPr/>
      <dgm:t>
        <a:bodyPr/>
        <a:lstStyle/>
        <a:p>
          <a:r>
            <a:rPr lang="en-US" sz="2800" dirty="0" smtClean="0"/>
            <a:t>FIT</a:t>
          </a:r>
          <a:endParaRPr lang="en-US" sz="2800" dirty="0"/>
        </a:p>
      </dgm:t>
    </dgm:pt>
    <dgm:pt modelId="{A8D971D3-BE36-48B3-8756-BB5E13761F33}" type="parTrans" cxnId="{B04D3505-91D3-44B5-9978-551E60638338}">
      <dgm:prSet/>
      <dgm:spPr/>
      <dgm:t>
        <a:bodyPr/>
        <a:lstStyle/>
        <a:p>
          <a:endParaRPr lang="en-US"/>
        </a:p>
      </dgm:t>
    </dgm:pt>
    <dgm:pt modelId="{608D3E5D-32AF-493C-B6E5-2F7CEE00C514}" type="sibTrans" cxnId="{B04D3505-91D3-44B5-9978-551E60638338}">
      <dgm:prSet/>
      <dgm:spPr/>
      <dgm:t>
        <a:bodyPr/>
        <a:lstStyle/>
        <a:p>
          <a:endParaRPr lang="en-US"/>
        </a:p>
      </dgm:t>
    </dgm:pt>
    <dgm:pt modelId="{460589A7-52A9-45BC-BCF9-6BC096693B17}">
      <dgm:prSet phldrT="[Text]" custT="1"/>
      <dgm:spPr/>
      <dgm:t>
        <a:bodyPr/>
        <a:lstStyle/>
        <a:p>
          <a:r>
            <a:rPr lang="en-US" sz="2800" dirty="0" smtClean="0"/>
            <a:t>3</a:t>
          </a:r>
          <a:r>
            <a:rPr lang="en-US" sz="2800" baseline="30000" dirty="0" smtClean="0"/>
            <a:t>rd</a:t>
          </a:r>
          <a:r>
            <a:rPr lang="en-US" sz="2800" dirty="0" smtClean="0"/>
            <a:t> Party Ownership</a:t>
          </a:r>
          <a:endParaRPr lang="en-US" sz="2800" dirty="0"/>
        </a:p>
      </dgm:t>
    </dgm:pt>
    <dgm:pt modelId="{8227EACE-29EF-4040-BF8F-65EB6C576FEB}" type="parTrans" cxnId="{F19DA7E3-0F86-47B5-A1AE-9FBAC926F4E6}">
      <dgm:prSet/>
      <dgm:spPr/>
      <dgm:t>
        <a:bodyPr/>
        <a:lstStyle/>
        <a:p>
          <a:endParaRPr lang="en-US"/>
        </a:p>
      </dgm:t>
    </dgm:pt>
    <dgm:pt modelId="{A0ACC58D-E4DE-4BA4-9BC9-496C8FE944A6}" type="sibTrans" cxnId="{F19DA7E3-0F86-47B5-A1AE-9FBAC926F4E6}">
      <dgm:prSet/>
      <dgm:spPr/>
      <dgm:t>
        <a:bodyPr/>
        <a:lstStyle/>
        <a:p>
          <a:endParaRPr lang="en-US"/>
        </a:p>
      </dgm:t>
    </dgm:pt>
    <dgm:pt modelId="{13884883-D68D-494A-B3A6-EE306DAB4652}">
      <dgm:prSet phldrT="[Text]" custT="1"/>
      <dgm:spPr/>
      <dgm:t>
        <a:bodyPr/>
        <a:lstStyle/>
        <a:p>
          <a:r>
            <a:rPr lang="en-US" sz="2800" dirty="0" smtClean="0"/>
            <a:t>PACE</a:t>
          </a:r>
          <a:endParaRPr lang="en-US" sz="2800" dirty="0"/>
        </a:p>
      </dgm:t>
    </dgm:pt>
    <dgm:pt modelId="{E3AAD4AC-8AEA-4DC9-809D-EDB74B730B89}" type="parTrans" cxnId="{809B49A4-DFF6-40FE-B466-D7A644005AD0}">
      <dgm:prSet/>
      <dgm:spPr/>
      <dgm:t>
        <a:bodyPr/>
        <a:lstStyle/>
        <a:p>
          <a:endParaRPr lang="en-US"/>
        </a:p>
      </dgm:t>
    </dgm:pt>
    <dgm:pt modelId="{F25BB74F-BCBE-40EF-BDF2-EE97C9FF765B}" type="sibTrans" cxnId="{809B49A4-DFF6-40FE-B466-D7A644005AD0}">
      <dgm:prSet/>
      <dgm:spPr/>
      <dgm:t>
        <a:bodyPr/>
        <a:lstStyle/>
        <a:p>
          <a:endParaRPr lang="en-US"/>
        </a:p>
      </dgm:t>
    </dgm:pt>
    <dgm:pt modelId="{BAF1907E-06E6-4C92-B810-42B8A9647FA5}">
      <dgm:prSet custT="1"/>
      <dgm:spPr/>
      <dgm:t>
        <a:bodyPr/>
        <a:lstStyle/>
        <a:p>
          <a:r>
            <a:rPr lang="en-US" sz="2800" dirty="0" smtClean="0"/>
            <a:t>Loans</a:t>
          </a:r>
          <a:endParaRPr lang="en-US" sz="2800" dirty="0"/>
        </a:p>
      </dgm:t>
    </dgm:pt>
    <dgm:pt modelId="{1180F847-168F-4BA7-B768-FA37B067AA5E}" type="parTrans" cxnId="{AE7E6B59-E47A-45F2-A3E0-991B78CFD1E3}">
      <dgm:prSet/>
      <dgm:spPr/>
      <dgm:t>
        <a:bodyPr/>
        <a:lstStyle/>
        <a:p>
          <a:endParaRPr lang="en-US"/>
        </a:p>
      </dgm:t>
    </dgm:pt>
    <dgm:pt modelId="{8B82FBD6-76A2-4E6D-971C-6B67F5B70E1F}" type="sibTrans" cxnId="{AE7E6B59-E47A-45F2-A3E0-991B78CFD1E3}">
      <dgm:prSet/>
      <dgm:spPr/>
      <dgm:t>
        <a:bodyPr/>
        <a:lstStyle/>
        <a:p>
          <a:endParaRPr lang="en-US"/>
        </a:p>
      </dgm:t>
    </dgm:pt>
    <dgm:pt modelId="{B399E2A0-8AA8-42DD-A4DA-B4D931F7267F}">
      <dgm:prSet custT="1"/>
      <dgm:spPr/>
      <dgm:t>
        <a:bodyPr/>
        <a:lstStyle/>
        <a:p>
          <a:r>
            <a:rPr lang="en-US" sz="2800" dirty="0" smtClean="0"/>
            <a:t>Bulk Purchasing</a:t>
          </a:r>
          <a:endParaRPr lang="en-US" sz="2800" dirty="0"/>
        </a:p>
      </dgm:t>
    </dgm:pt>
    <dgm:pt modelId="{CEE18900-2FE4-4921-8C46-6C3337BA10B2}" type="parTrans" cxnId="{B0C9FE43-BB8F-4221-A1D0-B7218564913B}">
      <dgm:prSet/>
      <dgm:spPr/>
      <dgm:t>
        <a:bodyPr/>
        <a:lstStyle/>
        <a:p>
          <a:endParaRPr lang="en-US"/>
        </a:p>
      </dgm:t>
    </dgm:pt>
    <dgm:pt modelId="{1CC8D61C-EA03-452D-94A7-CA596C4AE415}" type="sibTrans" cxnId="{B0C9FE43-BB8F-4221-A1D0-B7218564913B}">
      <dgm:prSet/>
      <dgm:spPr/>
      <dgm:t>
        <a:bodyPr/>
        <a:lstStyle/>
        <a:p>
          <a:endParaRPr lang="en-US"/>
        </a:p>
      </dgm:t>
    </dgm:pt>
    <dgm:pt modelId="{E55EE6E1-53FB-4712-80E5-A063D8E941CA}">
      <dgm:prSet custT="1"/>
      <dgm:spPr/>
      <dgm:t>
        <a:bodyPr/>
        <a:lstStyle/>
        <a:p>
          <a:r>
            <a:rPr lang="en-US" sz="2800" dirty="0" smtClean="0"/>
            <a:t>Community Solar</a:t>
          </a:r>
          <a:endParaRPr lang="en-US" sz="2800" dirty="0"/>
        </a:p>
      </dgm:t>
    </dgm:pt>
    <dgm:pt modelId="{7E585BC4-8C9C-4DD6-A11C-1D3D68CDA905}" type="parTrans" cxnId="{FC1F8804-7DF6-4BC3-8847-0BFE13400B69}">
      <dgm:prSet/>
      <dgm:spPr/>
      <dgm:t>
        <a:bodyPr/>
        <a:lstStyle/>
        <a:p>
          <a:endParaRPr lang="en-US"/>
        </a:p>
      </dgm:t>
    </dgm:pt>
    <dgm:pt modelId="{EF1B7ABF-CF20-4ED1-B314-759A69D6F3C1}" type="sibTrans" cxnId="{FC1F8804-7DF6-4BC3-8847-0BFE13400B69}">
      <dgm:prSet/>
      <dgm:spPr/>
      <dgm:t>
        <a:bodyPr/>
        <a:lstStyle/>
        <a:p>
          <a:endParaRPr lang="en-US"/>
        </a:p>
      </dgm:t>
    </dgm:pt>
    <dgm:pt modelId="{E8721EDE-3E1E-47EB-B039-C4B8041B128A}">
      <dgm:prSet custT="1"/>
      <dgm:spPr/>
      <dgm:t>
        <a:bodyPr/>
        <a:lstStyle/>
        <a:p>
          <a:r>
            <a:rPr lang="en-US" sz="2800" dirty="0" smtClean="0"/>
            <a:t>Property &amp;  Sales Taxes</a:t>
          </a:r>
          <a:endParaRPr lang="en-US" sz="2800" dirty="0"/>
        </a:p>
      </dgm:t>
    </dgm:pt>
    <dgm:pt modelId="{7ECA2E6A-1537-47D7-9D85-20111B433A9B}" type="parTrans" cxnId="{A2DA5EDE-DBED-423A-AAB3-24D48BD639A0}">
      <dgm:prSet/>
      <dgm:spPr/>
      <dgm:t>
        <a:bodyPr/>
        <a:lstStyle/>
        <a:p>
          <a:endParaRPr lang="en-US"/>
        </a:p>
      </dgm:t>
    </dgm:pt>
    <dgm:pt modelId="{B6E5FEBD-C533-4823-B627-9BEE6D89778D}" type="sibTrans" cxnId="{A2DA5EDE-DBED-423A-AAB3-24D48BD639A0}">
      <dgm:prSet/>
      <dgm:spPr/>
      <dgm:t>
        <a:bodyPr/>
        <a:lstStyle/>
        <a:p>
          <a:endParaRPr lang="en-US"/>
        </a:p>
      </dgm:t>
    </dgm:pt>
    <dgm:pt modelId="{F36C39BF-EBFD-4597-9408-C5CA81E024FA}" type="pres">
      <dgm:prSet presAssocID="{E14E8986-CD61-4C3D-A04D-AFE4BB09D004}" presName="diagram" presStyleCnt="0">
        <dgm:presLayoutVars>
          <dgm:dir/>
          <dgm:resizeHandles val="exact"/>
        </dgm:presLayoutVars>
      </dgm:prSet>
      <dgm:spPr/>
      <dgm:t>
        <a:bodyPr/>
        <a:lstStyle/>
        <a:p>
          <a:endParaRPr lang="en-US"/>
        </a:p>
      </dgm:t>
    </dgm:pt>
    <dgm:pt modelId="{8AD4D5E3-A67B-43DA-BD86-3EFB97B9F699}" type="pres">
      <dgm:prSet presAssocID="{88E75EF4-E24E-44B3-89FD-F318B2C415E2}" presName="node" presStyleLbl="node1" presStyleIdx="0" presStyleCnt="9">
        <dgm:presLayoutVars>
          <dgm:bulletEnabled val="1"/>
        </dgm:presLayoutVars>
      </dgm:prSet>
      <dgm:spPr/>
      <dgm:t>
        <a:bodyPr/>
        <a:lstStyle/>
        <a:p>
          <a:endParaRPr lang="en-US"/>
        </a:p>
      </dgm:t>
    </dgm:pt>
    <dgm:pt modelId="{D5FF0E8F-5D39-408F-A8BB-AE2143A31FCB}" type="pres">
      <dgm:prSet presAssocID="{ABB41F5B-2C7E-466A-8884-48BF40ABA413}" presName="sibTrans" presStyleCnt="0"/>
      <dgm:spPr/>
    </dgm:pt>
    <dgm:pt modelId="{F3C2EA6E-F7D9-4D4C-9D73-A5ACB8349CC5}" type="pres">
      <dgm:prSet presAssocID="{EB957491-A13E-48D9-A35F-E2E6FECCE704}" presName="node" presStyleLbl="node1" presStyleIdx="1" presStyleCnt="9">
        <dgm:presLayoutVars>
          <dgm:bulletEnabled val="1"/>
        </dgm:presLayoutVars>
      </dgm:prSet>
      <dgm:spPr/>
      <dgm:t>
        <a:bodyPr/>
        <a:lstStyle/>
        <a:p>
          <a:endParaRPr lang="en-US"/>
        </a:p>
      </dgm:t>
    </dgm:pt>
    <dgm:pt modelId="{28AE128F-4020-441B-A6D5-37BEC51474D7}" type="pres">
      <dgm:prSet presAssocID="{140CBCE8-4DB7-45FD-A0E6-EDDEC0AA7F38}" presName="sibTrans" presStyleCnt="0"/>
      <dgm:spPr/>
    </dgm:pt>
    <dgm:pt modelId="{A16529D8-ACEB-496B-B3E3-F196AB62C875}" type="pres">
      <dgm:prSet presAssocID="{0DA9B312-BCD5-42B8-A3F6-F2EB32C3E42F}" presName="node" presStyleLbl="node1" presStyleIdx="2" presStyleCnt="9">
        <dgm:presLayoutVars>
          <dgm:bulletEnabled val="1"/>
        </dgm:presLayoutVars>
      </dgm:prSet>
      <dgm:spPr/>
      <dgm:t>
        <a:bodyPr/>
        <a:lstStyle/>
        <a:p>
          <a:endParaRPr lang="en-US"/>
        </a:p>
      </dgm:t>
    </dgm:pt>
    <dgm:pt modelId="{F0C8F413-0F11-4DF5-A4F5-473A6F4DA402}" type="pres">
      <dgm:prSet presAssocID="{608D3E5D-32AF-493C-B6E5-2F7CEE00C514}" presName="sibTrans" presStyleCnt="0"/>
      <dgm:spPr/>
    </dgm:pt>
    <dgm:pt modelId="{EE8A6D89-B54B-4C71-BA1B-22599C451A04}" type="pres">
      <dgm:prSet presAssocID="{460589A7-52A9-45BC-BCF9-6BC096693B17}" presName="node" presStyleLbl="node1" presStyleIdx="3" presStyleCnt="9" custLinFactX="100000" custLinFactNeighborX="120465" custLinFactNeighborY="1860">
        <dgm:presLayoutVars>
          <dgm:bulletEnabled val="1"/>
        </dgm:presLayoutVars>
      </dgm:prSet>
      <dgm:spPr/>
      <dgm:t>
        <a:bodyPr/>
        <a:lstStyle/>
        <a:p>
          <a:endParaRPr lang="en-US"/>
        </a:p>
      </dgm:t>
    </dgm:pt>
    <dgm:pt modelId="{ACD965FC-E7BA-42A4-98FD-04D66DF598B1}" type="pres">
      <dgm:prSet presAssocID="{A0ACC58D-E4DE-4BA4-9BC9-496C8FE944A6}" presName="sibTrans" presStyleCnt="0"/>
      <dgm:spPr/>
    </dgm:pt>
    <dgm:pt modelId="{A1EF0C10-2111-4E9F-8F04-538616A95932}" type="pres">
      <dgm:prSet presAssocID="{B399E2A0-8AA8-42DD-A4DA-B4D931F7267F}" presName="node" presStyleLbl="node1" presStyleIdx="4" presStyleCnt="9" custLinFactX="-9396" custLinFactY="15349" custLinFactNeighborX="-100000" custLinFactNeighborY="100000">
        <dgm:presLayoutVars>
          <dgm:bulletEnabled val="1"/>
        </dgm:presLayoutVars>
      </dgm:prSet>
      <dgm:spPr/>
      <dgm:t>
        <a:bodyPr/>
        <a:lstStyle/>
        <a:p>
          <a:endParaRPr lang="en-US"/>
        </a:p>
      </dgm:t>
    </dgm:pt>
    <dgm:pt modelId="{FC1967A3-31B4-4968-8C93-F3150EDD3516}" type="pres">
      <dgm:prSet presAssocID="{1CC8D61C-EA03-452D-94A7-CA596C4AE415}" presName="sibTrans" presStyleCnt="0"/>
      <dgm:spPr/>
    </dgm:pt>
    <dgm:pt modelId="{381C7A71-61C7-482F-9D38-0F726465136A}" type="pres">
      <dgm:prSet presAssocID="{13884883-D68D-494A-B3A6-EE306DAB4652}" presName="node" presStyleLbl="node1" presStyleIdx="5" presStyleCnt="9" custLinFactX="-9395" custLinFactNeighborX="-100000" custLinFactNeighborY="930">
        <dgm:presLayoutVars>
          <dgm:bulletEnabled val="1"/>
        </dgm:presLayoutVars>
      </dgm:prSet>
      <dgm:spPr/>
      <dgm:t>
        <a:bodyPr/>
        <a:lstStyle/>
        <a:p>
          <a:endParaRPr lang="en-US"/>
        </a:p>
      </dgm:t>
    </dgm:pt>
    <dgm:pt modelId="{01C2DD2A-0D85-4113-8E31-768A85E01C63}" type="pres">
      <dgm:prSet presAssocID="{F25BB74F-BCBE-40EF-BDF2-EE97C9FF765B}" presName="sibTrans" presStyleCnt="0"/>
      <dgm:spPr/>
    </dgm:pt>
    <dgm:pt modelId="{34B8E8EF-FB71-4A30-AD75-F5BD19871285}" type="pres">
      <dgm:prSet presAssocID="{BAF1907E-06E6-4C92-B810-42B8A9647FA5}" presName="node" presStyleLbl="node1" presStyleIdx="6" presStyleCnt="9" custLinFactY="-19069" custLinFactNeighborX="-465" custLinFactNeighborY="-100000">
        <dgm:presLayoutVars>
          <dgm:bulletEnabled val="1"/>
        </dgm:presLayoutVars>
      </dgm:prSet>
      <dgm:spPr/>
      <dgm:t>
        <a:bodyPr/>
        <a:lstStyle/>
        <a:p>
          <a:endParaRPr lang="en-US"/>
        </a:p>
      </dgm:t>
    </dgm:pt>
    <dgm:pt modelId="{F4D98F6A-8B5F-428A-8622-5AA896B6BCF5}" type="pres">
      <dgm:prSet presAssocID="{8B82FBD6-76A2-4E6D-971C-6B67F5B70E1F}" presName="sibTrans" presStyleCnt="0"/>
      <dgm:spPr/>
    </dgm:pt>
    <dgm:pt modelId="{6067FB92-D497-40EF-B818-0077D4AFAD7F}" type="pres">
      <dgm:prSet presAssocID="{E55EE6E1-53FB-4712-80E5-A063D8E941CA}" presName="node" presStyleLbl="node1" presStyleIdx="7" presStyleCnt="9">
        <dgm:presLayoutVars>
          <dgm:bulletEnabled val="1"/>
        </dgm:presLayoutVars>
      </dgm:prSet>
      <dgm:spPr/>
      <dgm:t>
        <a:bodyPr/>
        <a:lstStyle/>
        <a:p>
          <a:endParaRPr lang="en-US"/>
        </a:p>
      </dgm:t>
    </dgm:pt>
    <dgm:pt modelId="{7A52DAA1-D26C-44F7-8EA3-381B5FC65F36}" type="pres">
      <dgm:prSet presAssocID="{EF1B7ABF-CF20-4ED1-B314-759A69D6F3C1}" presName="sibTrans" presStyleCnt="0"/>
      <dgm:spPr/>
    </dgm:pt>
    <dgm:pt modelId="{1E3B25A9-8AD5-4AC3-AFAD-C3587B179FA4}" type="pres">
      <dgm:prSet presAssocID="{E8721EDE-3E1E-47EB-B039-C4B8041B128A}" presName="node" presStyleLbl="node1" presStyleIdx="8" presStyleCnt="9">
        <dgm:presLayoutVars>
          <dgm:bulletEnabled val="1"/>
        </dgm:presLayoutVars>
      </dgm:prSet>
      <dgm:spPr/>
      <dgm:t>
        <a:bodyPr/>
        <a:lstStyle/>
        <a:p>
          <a:endParaRPr lang="en-US"/>
        </a:p>
      </dgm:t>
    </dgm:pt>
  </dgm:ptLst>
  <dgm:cxnLst>
    <dgm:cxn modelId="{336492EB-6DDF-4E61-B7A4-F1AAE49B357D}" type="presOf" srcId="{88E75EF4-E24E-44B3-89FD-F318B2C415E2}" destId="{8AD4D5E3-A67B-43DA-BD86-3EFB97B9F699}" srcOrd="0" destOrd="0" presId="urn:microsoft.com/office/officeart/2005/8/layout/default#2"/>
    <dgm:cxn modelId="{62E0566C-B5AA-475D-9466-8A4400CE0A58}" srcId="{E14E8986-CD61-4C3D-A04D-AFE4BB09D004}" destId="{EB957491-A13E-48D9-A35F-E2E6FECCE704}" srcOrd="1" destOrd="0" parTransId="{5E4C3DC7-2B46-4228-8C91-7D0799915A24}" sibTransId="{140CBCE8-4DB7-45FD-A0E6-EDDEC0AA7F38}"/>
    <dgm:cxn modelId="{EAF6DD52-8875-4358-BAD9-CB27FDC53ABF}" type="presOf" srcId="{13884883-D68D-494A-B3A6-EE306DAB4652}" destId="{381C7A71-61C7-482F-9D38-0F726465136A}" srcOrd="0" destOrd="0" presId="urn:microsoft.com/office/officeart/2005/8/layout/default#2"/>
    <dgm:cxn modelId="{FC1F8804-7DF6-4BC3-8847-0BFE13400B69}" srcId="{E14E8986-CD61-4C3D-A04D-AFE4BB09D004}" destId="{E55EE6E1-53FB-4712-80E5-A063D8E941CA}" srcOrd="7" destOrd="0" parTransId="{7E585BC4-8C9C-4DD6-A11C-1D3D68CDA905}" sibTransId="{EF1B7ABF-CF20-4ED1-B314-759A69D6F3C1}"/>
    <dgm:cxn modelId="{54F16E4A-C073-484A-98BA-C0A6ECE20D39}" type="presOf" srcId="{B399E2A0-8AA8-42DD-A4DA-B4D931F7267F}" destId="{A1EF0C10-2111-4E9F-8F04-538616A95932}" srcOrd="0" destOrd="0" presId="urn:microsoft.com/office/officeart/2005/8/layout/default#2"/>
    <dgm:cxn modelId="{F19DA7E3-0F86-47B5-A1AE-9FBAC926F4E6}" srcId="{E14E8986-CD61-4C3D-A04D-AFE4BB09D004}" destId="{460589A7-52A9-45BC-BCF9-6BC096693B17}" srcOrd="3" destOrd="0" parTransId="{8227EACE-29EF-4040-BF8F-65EB6C576FEB}" sibTransId="{A0ACC58D-E4DE-4BA4-9BC9-496C8FE944A6}"/>
    <dgm:cxn modelId="{5ACE2596-189A-4BF0-A6B5-2B075CAA9A80}" srcId="{E14E8986-CD61-4C3D-A04D-AFE4BB09D004}" destId="{88E75EF4-E24E-44B3-89FD-F318B2C415E2}" srcOrd="0" destOrd="0" parTransId="{48232F9E-5519-4A4C-89F0-B2CF9D39E0F1}" sibTransId="{ABB41F5B-2C7E-466A-8884-48BF40ABA413}"/>
    <dgm:cxn modelId="{A2DA5EDE-DBED-423A-AAB3-24D48BD639A0}" srcId="{E14E8986-CD61-4C3D-A04D-AFE4BB09D004}" destId="{E8721EDE-3E1E-47EB-B039-C4B8041B128A}" srcOrd="8" destOrd="0" parTransId="{7ECA2E6A-1537-47D7-9D85-20111B433A9B}" sibTransId="{B6E5FEBD-C533-4823-B627-9BEE6D89778D}"/>
    <dgm:cxn modelId="{3A065A7E-85FD-4A01-A9F4-41B7563DC7B8}" type="presOf" srcId="{0DA9B312-BCD5-42B8-A3F6-F2EB32C3E42F}" destId="{A16529D8-ACEB-496B-B3E3-F196AB62C875}" srcOrd="0" destOrd="0" presId="urn:microsoft.com/office/officeart/2005/8/layout/default#2"/>
    <dgm:cxn modelId="{98A1BE2D-DF78-4586-8BD5-1993082EA44F}" type="presOf" srcId="{E14E8986-CD61-4C3D-A04D-AFE4BB09D004}" destId="{F36C39BF-EBFD-4597-9408-C5CA81E024FA}" srcOrd="0" destOrd="0" presId="urn:microsoft.com/office/officeart/2005/8/layout/default#2"/>
    <dgm:cxn modelId="{AE7E6B59-E47A-45F2-A3E0-991B78CFD1E3}" srcId="{E14E8986-CD61-4C3D-A04D-AFE4BB09D004}" destId="{BAF1907E-06E6-4C92-B810-42B8A9647FA5}" srcOrd="6" destOrd="0" parTransId="{1180F847-168F-4BA7-B768-FA37B067AA5E}" sibTransId="{8B82FBD6-76A2-4E6D-971C-6B67F5B70E1F}"/>
    <dgm:cxn modelId="{92AE851D-0641-4479-B2CA-A27239F12074}" type="presOf" srcId="{460589A7-52A9-45BC-BCF9-6BC096693B17}" destId="{EE8A6D89-B54B-4C71-BA1B-22599C451A04}" srcOrd="0" destOrd="0" presId="urn:microsoft.com/office/officeart/2005/8/layout/default#2"/>
    <dgm:cxn modelId="{B0C9FE43-BB8F-4221-A1D0-B7218564913B}" srcId="{E14E8986-CD61-4C3D-A04D-AFE4BB09D004}" destId="{B399E2A0-8AA8-42DD-A4DA-B4D931F7267F}" srcOrd="4" destOrd="0" parTransId="{CEE18900-2FE4-4921-8C46-6C3337BA10B2}" sibTransId="{1CC8D61C-EA03-452D-94A7-CA596C4AE415}"/>
    <dgm:cxn modelId="{B04D3505-91D3-44B5-9978-551E60638338}" srcId="{E14E8986-CD61-4C3D-A04D-AFE4BB09D004}" destId="{0DA9B312-BCD5-42B8-A3F6-F2EB32C3E42F}" srcOrd="2" destOrd="0" parTransId="{A8D971D3-BE36-48B3-8756-BB5E13761F33}" sibTransId="{608D3E5D-32AF-493C-B6E5-2F7CEE00C514}"/>
    <dgm:cxn modelId="{8A5DE7BB-E8C7-43B3-9456-86F74A8E99D6}" type="presOf" srcId="{EB957491-A13E-48D9-A35F-E2E6FECCE704}" destId="{F3C2EA6E-F7D9-4D4C-9D73-A5ACB8349CC5}" srcOrd="0" destOrd="0" presId="urn:microsoft.com/office/officeart/2005/8/layout/default#2"/>
    <dgm:cxn modelId="{809B49A4-DFF6-40FE-B466-D7A644005AD0}" srcId="{E14E8986-CD61-4C3D-A04D-AFE4BB09D004}" destId="{13884883-D68D-494A-B3A6-EE306DAB4652}" srcOrd="5" destOrd="0" parTransId="{E3AAD4AC-8AEA-4DC9-809D-EDB74B730B89}" sibTransId="{F25BB74F-BCBE-40EF-BDF2-EE97C9FF765B}"/>
    <dgm:cxn modelId="{E501B1CA-2BB8-4081-BC4E-4318C6F04222}" type="presOf" srcId="{E8721EDE-3E1E-47EB-B039-C4B8041B128A}" destId="{1E3B25A9-8AD5-4AC3-AFAD-C3587B179FA4}" srcOrd="0" destOrd="0" presId="urn:microsoft.com/office/officeart/2005/8/layout/default#2"/>
    <dgm:cxn modelId="{E5365C62-32D6-4732-9CD1-78A67A1CE97A}" type="presOf" srcId="{BAF1907E-06E6-4C92-B810-42B8A9647FA5}" destId="{34B8E8EF-FB71-4A30-AD75-F5BD19871285}" srcOrd="0" destOrd="0" presId="urn:microsoft.com/office/officeart/2005/8/layout/default#2"/>
    <dgm:cxn modelId="{C0635692-53D2-4495-B93E-27707C52DDDA}" type="presOf" srcId="{E55EE6E1-53FB-4712-80E5-A063D8E941CA}" destId="{6067FB92-D497-40EF-B818-0077D4AFAD7F}" srcOrd="0" destOrd="0" presId="urn:microsoft.com/office/officeart/2005/8/layout/default#2"/>
    <dgm:cxn modelId="{2F9A346D-3D82-427A-ABE3-4B242B66FBD2}" type="presParOf" srcId="{F36C39BF-EBFD-4597-9408-C5CA81E024FA}" destId="{8AD4D5E3-A67B-43DA-BD86-3EFB97B9F699}" srcOrd="0" destOrd="0" presId="urn:microsoft.com/office/officeart/2005/8/layout/default#2"/>
    <dgm:cxn modelId="{9940D3B8-72FF-4CCD-A72A-69562CD47DFF}" type="presParOf" srcId="{F36C39BF-EBFD-4597-9408-C5CA81E024FA}" destId="{D5FF0E8F-5D39-408F-A8BB-AE2143A31FCB}" srcOrd="1" destOrd="0" presId="urn:microsoft.com/office/officeart/2005/8/layout/default#2"/>
    <dgm:cxn modelId="{39F0741B-371C-4891-B22A-6F1AAA038171}" type="presParOf" srcId="{F36C39BF-EBFD-4597-9408-C5CA81E024FA}" destId="{F3C2EA6E-F7D9-4D4C-9D73-A5ACB8349CC5}" srcOrd="2" destOrd="0" presId="urn:microsoft.com/office/officeart/2005/8/layout/default#2"/>
    <dgm:cxn modelId="{6CFE9853-778D-474B-9F77-37182FA64A78}" type="presParOf" srcId="{F36C39BF-EBFD-4597-9408-C5CA81E024FA}" destId="{28AE128F-4020-441B-A6D5-37BEC51474D7}" srcOrd="3" destOrd="0" presId="urn:microsoft.com/office/officeart/2005/8/layout/default#2"/>
    <dgm:cxn modelId="{3B3C1B98-88F0-4659-BD78-C0227CFD2820}" type="presParOf" srcId="{F36C39BF-EBFD-4597-9408-C5CA81E024FA}" destId="{A16529D8-ACEB-496B-B3E3-F196AB62C875}" srcOrd="4" destOrd="0" presId="urn:microsoft.com/office/officeart/2005/8/layout/default#2"/>
    <dgm:cxn modelId="{35C0EAFD-6095-44F3-9373-8280E880E97C}" type="presParOf" srcId="{F36C39BF-EBFD-4597-9408-C5CA81E024FA}" destId="{F0C8F413-0F11-4DF5-A4F5-473A6F4DA402}" srcOrd="5" destOrd="0" presId="urn:microsoft.com/office/officeart/2005/8/layout/default#2"/>
    <dgm:cxn modelId="{632B5D25-4659-4175-A106-98051831DBA1}" type="presParOf" srcId="{F36C39BF-EBFD-4597-9408-C5CA81E024FA}" destId="{EE8A6D89-B54B-4C71-BA1B-22599C451A04}" srcOrd="6" destOrd="0" presId="urn:microsoft.com/office/officeart/2005/8/layout/default#2"/>
    <dgm:cxn modelId="{07D26858-6818-473B-B949-82AE54F5C141}" type="presParOf" srcId="{F36C39BF-EBFD-4597-9408-C5CA81E024FA}" destId="{ACD965FC-E7BA-42A4-98FD-04D66DF598B1}" srcOrd="7" destOrd="0" presId="urn:microsoft.com/office/officeart/2005/8/layout/default#2"/>
    <dgm:cxn modelId="{2E3EBCEB-3245-43BF-8C19-1B626EB0D17C}" type="presParOf" srcId="{F36C39BF-EBFD-4597-9408-C5CA81E024FA}" destId="{A1EF0C10-2111-4E9F-8F04-538616A95932}" srcOrd="8" destOrd="0" presId="urn:microsoft.com/office/officeart/2005/8/layout/default#2"/>
    <dgm:cxn modelId="{836471DE-DBF2-4A8E-8EF5-2BCEEC3B370E}" type="presParOf" srcId="{F36C39BF-EBFD-4597-9408-C5CA81E024FA}" destId="{FC1967A3-31B4-4968-8C93-F3150EDD3516}" srcOrd="9" destOrd="0" presId="urn:microsoft.com/office/officeart/2005/8/layout/default#2"/>
    <dgm:cxn modelId="{C38A45A1-9640-4E33-93E0-E1818512970A}" type="presParOf" srcId="{F36C39BF-EBFD-4597-9408-C5CA81E024FA}" destId="{381C7A71-61C7-482F-9D38-0F726465136A}" srcOrd="10" destOrd="0" presId="urn:microsoft.com/office/officeart/2005/8/layout/default#2"/>
    <dgm:cxn modelId="{40DEB743-B674-4230-8E24-8D893829EFB1}" type="presParOf" srcId="{F36C39BF-EBFD-4597-9408-C5CA81E024FA}" destId="{01C2DD2A-0D85-4113-8E31-768A85E01C63}" srcOrd="11" destOrd="0" presId="urn:microsoft.com/office/officeart/2005/8/layout/default#2"/>
    <dgm:cxn modelId="{12DBAE5D-1FE3-4E86-A50A-738FED855091}" type="presParOf" srcId="{F36C39BF-EBFD-4597-9408-C5CA81E024FA}" destId="{34B8E8EF-FB71-4A30-AD75-F5BD19871285}" srcOrd="12" destOrd="0" presId="urn:microsoft.com/office/officeart/2005/8/layout/default#2"/>
    <dgm:cxn modelId="{B232A953-1CB8-40FD-8093-CE0E08DDF6FE}" type="presParOf" srcId="{F36C39BF-EBFD-4597-9408-C5CA81E024FA}" destId="{F4D98F6A-8B5F-428A-8622-5AA896B6BCF5}" srcOrd="13" destOrd="0" presId="urn:microsoft.com/office/officeart/2005/8/layout/default#2"/>
    <dgm:cxn modelId="{CC881624-A0D1-4FF3-A9BA-05219DC95924}" type="presParOf" srcId="{F36C39BF-EBFD-4597-9408-C5CA81E024FA}" destId="{6067FB92-D497-40EF-B818-0077D4AFAD7F}" srcOrd="14" destOrd="0" presId="urn:microsoft.com/office/officeart/2005/8/layout/default#2"/>
    <dgm:cxn modelId="{EA370FE7-25D0-4187-9292-19A755E74388}" type="presParOf" srcId="{F36C39BF-EBFD-4597-9408-C5CA81E024FA}" destId="{7A52DAA1-D26C-44F7-8EA3-381B5FC65F36}" srcOrd="15" destOrd="0" presId="urn:microsoft.com/office/officeart/2005/8/layout/default#2"/>
    <dgm:cxn modelId="{006EE21D-D374-4C1D-9664-EB829DEFCA52}" type="presParOf" srcId="{F36C39BF-EBFD-4597-9408-C5CA81E024FA}" destId="{1E3B25A9-8AD5-4AC3-AFAD-C3587B179FA4}" srcOrd="16" destOrd="0" presId="urn:microsoft.com/office/officeart/2005/8/layout/defaul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C74E4A-ACBD-4A8A-A2DC-72ADF8B45F79}" type="doc">
      <dgm:prSet loTypeId="urn:microsoft.com/office/officeart/2005/8/layout/orgChart1" loCatId="hierarchy" qsTypeId="urn:microsoft.com/office/officeart/2005/8/quickstyle/simple1#2" qsCatId="simple" csTypeId="urn:microsoft.com/office/officeart/2005/8/colors/accent1_2#2" csCatId="accent1" phldr="1"/>
      <dgm:spPr/>
      <dgm:t>
        <a:bodyPr/>
        <a:lstStyle/>
        <a:p>
          <a:endParaRPr lang="en-US"/>
        </a:p>
      </dgm:t>
    </dgm:pt>
    <dgm:pt modelId="{6A37857A-BE2D-4E4A-BA9E-F01A15A60F8B}">
      <dgm:prSet phldrT="[Text]" custT="1"/>
      <dgm:spPr/>
      <dgm:t>
        <a:bodyPr/>
        <a:lstStyle/>
        <a:p>
          <a:r>
            <a:rPr lang="en-US" sz="3600" dirty="0" smtClean="0"/>
            <a:t>Codes</a:t>
          </a:r>
          <a:endParaRPr lang="en-US" sz="3600" dirty="0"/>
        </a:p>
      </dgm:t>
    </dgm:pt>
    <dgm:pt modelId="{D67D7EE9-66C4-4BAA-94D4-6BA2409B79D4}" type="parTrans" cxnId="{663DDCEC-2663-438D-808F-8D331D536CC2}">
      <dgm:prSet/>
      <dgm:spPr/>
      <dgm:t>
        <a:bodyPr/>
        <a:lstStyle/>
        <a:p>
          <a:endParaRPr lang="en-US"/>
        </a:p>
      </dgm:t>
    </dgm:pt>
    <dgm:pt modelId="{FBF5C5B4-D2E2-47F5-BBE2-D24714E7558F}" type="sibTrans" cxnId="{663DDCEC-2663-438D-808F-8D331D536CC2}">
      <dgm:prSet/>
      <dgm:spPr/>
      <dgm:t>
        <a:bodyPr/>
        <a:lstStyle/>
        <a:p>
          <a:endParaRPr lang="en-US"/>
        </a:p>
      </dgm:t>
    </dgm:pt>
    <dgm:pt modelId="{0118F762-A78B-4647-B687-CB70C4EE7663}">
      <dgm:prSet phldrT="[Text]"/>
      <dgm:spPr/>
      <dgm:t>
        <a:bodyPr/>
        <a:lstStyle/>
        <a:p>
          <a:r>
            <a:rPr lang="en-US" dirty="0" err="1" smtClean="0"/>
            <a:t>Siting</a:t>
          </a:r>
          <a:endParaRPr lang="en-US" dirty="0"/>
        </a:p>
      </dgm:t>
    </dgm:pt>
    <dgm:pt modelId="{EBB808E4-E227-4AF6-9693-657ADC635E1B}" type="parTrans" cxnId="{A809E30A-6C4A-4C1D-B8BC-341BFBBDA7BE}">
      <dgm:prSet/>
      <dgm:spPr/>
      <dgm:t>
        <a:bodyPr/>
        <a:lstStyle/>
        <a:p>
          <a:endParaRPr lang="en-US"/>
        </a:p>
      </dgm:t>
    </dgm:pt>
    <dgm:pt modelId="{E1B989D9-1F4A-4990-B431-591608E08E44}" type="sibTrans" cxnId="{A809E30A-6C4A-4C1D-B8BC-341BFBBDA7BE}">
      <dgm:prSet/>
      <dgm:spPr/>
      <dgm:t>
        <a:bodyPr/>
        <a:lstStyle/>
        <a:p>
          <a:endParaRPr lang="en-US"/>
        </a:p>
      </dgm:t>
    </dgm:pt>
    <dgm:pt modelId="{2F28B5BD-7EBA-4FB6-AFC5-9EB3EEC0DF01}">
      <dgm:prSet phldrT="[Text]"/>
      <dgm:spPr/>
      <dgm:t>
        <a:bodyPr/>
        <a:lstStyle/>
        <a:p>
          <a:r>
            <a:rPr lang="en-US" dirty="0" smtClean="0"/>
            <a:t>Permitting</a:t>
          </a:r>
          <a:endParaRPr lang="en-US" dirty="0"/>
        </a:p>
      </dgm:t>
    </dgm:pt>
    <dgm:pt modelId="{B50FC1A2-5C41-4343-98C8-132E8900F2DA}" type="parTrans" cxnId="{DE888402-0CC0-4FF8-AB40-F86C4C3BAB3C}">
      <dgm:prSet/>
      <dgm:spPr/>
      <dgm:t>
        <a:bodyPr/>
        <a:lstStyle/>
        <a:p>
          <a:endParaRPr lang="en-US"/>
        </a:p>
      </dgm:t>
    </dgm:pt>
    <dgm:pt modelId="{066DF4FD-F960-4220-83D6-84BA277F2400}" type="sibTrans" cxnId="{DE888402-0CC0-4FF8-AB40-F86C4C3BAB3C}">
      <dgm:prSet/>
      <dgm:spPr/>
      <dgm:t>
        <a:bodyPr/>
        <a:lstStyle/>
        <a:p>
          <a:endParaRPr lang="en-US"/>
        </a:p>
      </dgm:t>
    </dgm:pt>
    <dgm:pt modelId="{0034F956-1E2A-4870-AB80-9D00B6427074}">
      <dgm:prSet phldrT="[Text]"/>
      <dgm:spPr/>
      <dgm:t>
        <a:bodyPr/>
        <a:lstStyle/>
        <a:p>
          <a:r>
            <a:rPr lang="en-US" dirty="0" smtClean="0"/>
            <a:t>Training</a:t>
          </a:r>
          <a:endParaRPr lang="en-US" dirty="0"/>
        </a:p>
      </dgm:t>
    </dgm:pt>
    <dgm:pt modelId="{C58BEE0E-60CA-47A1-8DB9-27EFAC9D8F79}" type="parTrans" cxnId="{38A390B5-8821-41C5-B375-1A642EB5FD33}">
      <dgm:prSet/>
      <dgm:spPr/>
      <dgm:t>
        <a:bodyPr/>
        <a:lstStyle/>
        <a:p>
          <a:endParaRPr lang="en-US"/>
        </a:p>
      </dgm:t>
    </dgm:pt>
    <dgm:pt modelId="{709E6428-A222-44E2-8F6F-1F15D69FA705}" type="sibTrans" cxnId="{38A390B5-8821-41C5-B375-1A642EB5FD33}">
      <dgm:prSet/>
      <dgm:spPr/>
      <dgm:t>
        <a:bodyPr/>
        <a:lstStyle/>
        <a:p>
          <a:endParaRPr lang="en-US"/>
        </a:p>
      </dgm:t>
    </dgm:pt>
    <dgm:pt modelId="{870A8CE9-0F50-42E4-8E1B-C1ED6C85631F}" type="pres">
      <dgm:prSet presAssocID="{82C74E4A-ACBD-4A8A-A2DC-72ADF8B45F79}" presName="hierChild1" presStyleCnt="0">
        <dgm:presLayoutVars>
          <dgm:orgChart val="1"/>
          <dgm:chPref val="1"/>
          <dgm:dir/>
          <dgm:animOne val="branch"/>
          <dgm:animLvl val="lvl"/>
          <dgm:resizeHandles/>
        </dgm:presLayoutVars>
      </dgm:prSet>
      <dgm:spPr/>
      <dgm:t>
        <a:bodyPr/>
        <a:lstStyle/>
        <a:p>
          <a:endParaRPr lang="en-US"/>
        </a:p>
      </dgm:t>
    </dgm:pt>
    <dgm:pt modelId="{3E193316-3FBA-4A64-831A-7117FFBCA74F}" type="pres">
      <dgm:prSet presAssocID="{6A37857A-BE2D-4E4A-BA9E-F01A15A60F8B}" presName="hierRoot1" presStyleCnt="0">
        <dgm:presLayoutVars>
          <dgm:hierBranch val="init"/>
        </dgm:presLayoutVars>
      </dgm:prSet>
      <dgm:spPr/>
    </dgm:pt>
    <dgm:pt modelId="{929955E2-2253-425D-A8B4-47B247084A6E}" type="pres">
      <dgm:prSet presAssocID="{6A37857A-BE2D-4E4A-BA9E-F01A15A60F8B}" presName="rootComposite1" presStyleCnt="0"/>
      <dgm:spPr/>
    </dgm:pt>
    <dgm:pt modelId="{BC763876-6075-48E8-B0E2-6D97F0F0EFC4}" type="pres">
      <dgm:prSet presAssocID="{6A37857A-BE2D-4E4A-BA9E-F01A15A60F8B}" presName="rootText1" presStyleLbl="node0" presStyleIdx="0" presStyleCnt="1" custScaleX="190026" custScaleY="147178" custLinFactNeighborX="-4503" custLinFactNeighborY="-79018">
        <dgm:presLayoutVars>
          <dgm:chPref val="3"/>
        </dgm:presLayoutVars>
      </dgm:prSet>
      <dgm:spPr/>
      <dgm:t>
        <a:bodyPr/>
        <a:lstStyle/>
        <a:p>
          <a:endParaRPr lang="en-US"/>
        </a:p>
      </dgm:t>
    </dgm:pt>
    <dgm:pt modelId="{00EBBE0F-BD58-45F1-982D-482CD014CE2A}" type="pres">
      <dgm:prSet presAssocID="{6A37857A-BE2D-4E4A-BA9E-F01A15A60F8B}" presName="rootConnector1" presStyleLbl="node1" presStyleIdx="0" presStyleCnt="0"/>
      <dgm:spPr/>
      <dgm:t>
        <a:bodyPr/>
        <a:lstStyle/>
        <a:p>
          <a:endParaRPr lang="en-US"/>
        </a:p>
      </dgm:t>
    </dgm:pt>
    <dgm:pt modelId="{B8B7322C-1EB4-489B-8BF2-B2853470C19B}" type="pres">
      <dgm:prSet presAssocID="{6A37857A-BE2D-4E4A-BA9E-F01A15A60F8B}" presName="hierChild2" presStyleCnt="0"/>
      <dgm:spPr/>
    </dgm:pt>
    <dgm:pt modelId="{8088DD56-F0F6-4CAA-BB6B-2D59A3E43459}" type="pres">
      <dgm:prSet presAssocID="{EBB808E4-E227-4AF6-9693-657ADC635E1B}" presName="Name37" presStyleLbl="parChTrans1D2" presStyleIdx="0" presStyleCnt="3"/>
      <dgm:spPr/>
      <dgm:t>
        <a:bodyPr/>
        <a:lstStyle/>
        <a:p>
          <a:endParaRPr lang="en-US"/>
        </a:p>
      </dgm:t>
    </dgm:pt>
    <dgm:pt modelId="{7405ABF0-320B-4D7A-97F5-F0EE4C03D3BE}" type="pres">
      <dgm:prSet presAssocID="{0118F762-A78B-4647-B687-CB70C4EE7663}" presName="hierRoot2" presStyleCnt="0">
        <dgm:presLayoutVars>
          <dgm:hierBranch val="init"/>
        </dgm:presLayoutVars>
      </dgm:prSet>
      <dgm:spPr/>
    </dgm:pt>
    <dgm:pt modelId="{3B1B2EBD-3910-4C25-AD36-96E192A0E1C4}" type="pres">
      <dgm:prSet presAssocID="{0118F762-A78B-4647-B687-CB70C4EE7663}" presName="rootComposite" presStyleCnt="0"/>
      <dgm:spPr/>
    </dgm:pt>
    <dgm:pt modelId="{9454F7BB-A88E-4CF8-A3C6-83396667B41C}" type="pres">
      <dgm:prSet presAssocID="{0118F762-A78B-4647-B687-CB70C4EE7663}" presName="rootText" presStyleLbl="node2" presStyleIdx="0" presStyleCnt="3" custScaleY="88714" custLinFactNeighborX="13983" custLinFactNeighborY="4556">
        <dgm:presLayoutVars>
          <dgm:chPref val="3"/>
        </dgm:presLayoutVars>
      </dgm:prSet>
      <dgm:spPr/>
      <dgm:t>
        <a:bodyPr/>
        <a:lstStyle/>
        <a:p>
          <a:endParaRPr lang="en-US"/>
        </a:p>
      </dgm:t>
    </dgm:pt>
    <dgm:pt modelId="{39407393-CBEF-4881-8600-A66559492D55}" type="pres">
      <dgm:prSet presAssocID="{0118F762-A78B-4647-B687-CB70C4EE7663}" presName="rootConnector" presStyleLbl="node2" presStyleIdx="0" presStyleCnt="3"/>
      <dgm:spPr/>
      <dgm:t>
        <a:bodyPr/>
        <a:lstStyle/>
        <a:p>
          <a:endParaRPr lang="en-US"/>
        </a:p>
      </dgm:t>
    </dgm:pt>
    <dgm:pt modelId="{F5033F35-EB2D-4DBE-A7BB-67DB03B8BC74}" type="pres">
      <dgm:prSet presAssocID="{0118F762-A78B-4647-B687-CB70C4EE7663}" presName="hierChild4" presStyleCnt="0"/>
      <dgm:spPr/>
    </dgm:pt>
    <dgm:pt modelId="{C34FACA5-205A-47C7-915F-87362518357D}" type="pres">
      <dgm:prSet presAssocID="{0118F762-A78B-4647-B687-CB70C4EE7663}" presName="hierChild5" presStyleCnt="0"/>
      <dgm:spPr/>
    </dgm:pt>
    <dgm:pt modelId="{69CEBE45-88EE-477C-A872-48EADC8D440F}" type="pres">
      <dgm:prSet presAssocID="{B50FC1A2-5C41-4343-98C8-132E8900F2DA}" presName="Name37" presStyleLbl="parChTrans1D2" presStyleIdx="1" presStyleCnt="3"/>
      <dgm:spPr/>
      <dgm:t>
        <a:bodyPr/>
        <a:lstStyle/>
        <a:p>
          <a:endParaRPr lang="en-US"/>
        </a:p>
      </dgm:t>
    </dgm:pt>
    <dgm:pt modelId="{F06ACA92-F156-4912-BDF4-9F3F23E65C2A}" type="pres">
      <dgm:prSet presAssocID="{2F28B5BD-7EBA-4FB6-AFC5-9EB3EEC0DF01}" presName="hierRoot2" presStyleCnt="0">
        <dgm:presLayoutVars>
          <dgm:hierBranch val="init"/>
        </dgm:presLayoutVars>
      </dgm:prSet>
      <dgm:spPr/>
    </dgm:pt>
    <dgm:pt modelId="{7500CEE4-C138-48E0-93B2-0049B2661F81}" type="pres">
      <dgm:prSet presAssocID="{2F28B5BD-7EBA-4FB6-AFC5-9EB3EEC0DF01}" presName="rootComposite" presStyleCnt="0"/>
      <dgm:spPr/>
    </dgm:pt>
    <dgm:pt modelId="{B8DF7886-9CEE-4EE8-9E08-157CA4DAE09C}" type="pres">
      <dgm:prSet presAssocID="{2F28B5BD-7EBA-4FB6-AFC5-9EB3EEC0DF01}" presName="rootText" presStyleLbl="node2" presStyleIdx="1" presStyleCnt="3" custLinFactY="10708" custLinFactNeighborX="-4550" custLinFactNeighborY="100000">
        <dgm:presLayoutVars>
          <dgm:chPref val="3"/>
        </dgm:presLayoutVars>
      </dgm:prSet>
      <dgm:spPr/>
      <dgm:t>
        <a:bodyPr/>
        <a:lstStyle/>
        <a:p>
          <a:endParaRPr lang="en-US"/>
        </a:p>
      </dgm:t>
    </dgm:pt>
    <dgm:pt modelId="{986C08B0-5CA1-4C27-B201-F8EF8CCE81AC}" type="pres">
      <dgm:prSet presAssocID="{2F28B5BD-7EBA-4FB6-AFC5-9EB3EEC0DF01}" presName="rootConnector" presStyleLbl="node2" presStyleIdx="1" presStyleCnt="3"/>
      <dgm:spPr/>
      <dgm:t>
        <a:bodyPr/>
        <a:lstStyle/>
        <a:p>
          <a:endParaRPr lang="en-US"/>
        </a:p>
      </dgm:t>
    </dgm:pt>
    <dgm:pt modelId="{9A6116DA-BE43-40DD-8008-AD161A0043AA}" type="pres">
      <dgm:prSet presAssocID="{2F28B5BD-7EBA-4FB6-AFC5-9EB3EEC0DF01}" presName="hierChild4" presStyleCnt="0"/>
      <dgm:spPr/>
    </dgm:pt>
    <dgm:pt modelId="{E7892CD9-4D23-47C1-9DEC-21CCFCD1CB56}" type="pres">
      <dgm:prSet presAssocID="{2F28B5BD-7EBA-4FB6-AFC5-9EB3EEC0DF01}" presName="hierChild5" presStyleCnt="0"/>
      <dgm:spPr/>
    </dgm:pt>
    <dgm:pt modelId="{2AAED67F-3F74-4D66-B3CC-FC361FCAE90A}" type="pres">
      <dgm:prSet presAssocID="{C58BEE0E-60CA-47A1-8DB9-27EFAC9D8F79}" presName="Name37" presStyleLbl="parChTrans1D2" presStyleIdx="2" presStyleCnt="3"/>
      <dgm:spPr/>
      <dgm:t>
        <a:bodyPr/>
        <a:lstStyle/>
        <a:p>
          <a:endParaRPr lang="en-US"/>
        </a:p>
      </dgm:t>
    </dgm:pt>
    <dgm:pt modelId="{070043D6-2A0C-4B5F-A35D-EFBFAF70151D}" type="pres">
      <dgm:prSet presAssocID="{0034F956-1E2A-4870-AB80-9D00B6427074}" presName="hierRoot2" presStyleCnt="0">
        <dgm:presLayoutVars>
          <dgm:hierBranch val="init"/>
        </dgm:presLayoutVars>
      </dgm:prSet>
      <dgm:spPr/>
    </dgm:pt>
    <dgm:pt modelId="{70DC86D5-D7EE-4A95-AD96-A838D750FAE2}" type="pres">
      <dgm:prSet presAssocID="{0034F956-1E2A-4870-AB80-9D00B6427074}" presName="rootComposite" presStyleCnt="0"/>
      <dgm:spPr/>
    </dgm:pt>
    <dgm:pt modelId="{7EED77F0-4801-4F1F-ACA8-B217231B2FAD}" type="pres">
      <dgm:prSet presAssocID="{0034F956-1E2A-4870-AB80-9D00B6427074}" presName="rootText" presStyleLbl="node2" presStyleIdx="2" presStyleCnt="3" custScaleY="88715" custLinFactNeighborX="-15712" custLinFactNeighborY="4556">
        <dgm:presLayoutVars>
          <dgm:chPref val="3"/>
        </dgm:presLayoutVars>
      </dgm:prSet>
      <dgm:spPr/>
      <dgm:t>
        <a:bodyPr/>
        <a:lstStyle/>
        <a:p>
          <a:endParaRPr lang="en-US"/>
        </a:p>
      </dgm:t>
    </dgm:pt>
    <dgm:pt modelId="{83DB4B47-8BD4-455E-8578-C611110ECB21}" type="pres">
      <dgm:prSet presAssocID="{0034F956-1E2A-4870-AB80-9D00B6427074}" presName="rootConnector" presStyleLbl="node2" presStyleIdx="2" presStyleCnt="3"/>
      <dgm:spPr/>
      <dgm:t>
        <a:bodyPr/>
        <a:lstStyle/>
        <a:p>
          <a:endParaRPr lang="en-US"/>
        </a:p>
      </dgm:t>
    </dgm:pt>
    <dgm:pt modelId="{87C936C9-0D1E-491F-83B6-5686106B831A}" type="pres">
      <dgm:prSet presAssocID="{0034F956-1E2A-4870-AB80-9D00B6427074}" presName="hierChild4" presStyleCnt="0"/>
      <dgm:spPr/>
    </dgm:pt>
    <dgm:pt modelId="{30872724-5D92-4806-8ACF-2BD53C598544}" type="pres">
      <dgm:prSet presAssocID="{0034F956-1E2A-4870-AB80-9D00B6427074}" presName="hierChild5" presStyleCnt="0"/>
      <dgm:spPr/>
    </dgm:pt>
    <dgm:pt modelId="{842D98CC-BB41-42CE-868F-D1A5A20CF53C}" type="pres">
      <dgm:prSet presAssocID="{6A37857A-BE2D-4E4A-BA9E-F01A15A60F8B}" presName="hierChild3" presStyleCnt="0"/>
      <dgm:spPr/>
    </dgm:pt>
  </dgm:ptLst>
  <dgm:cxnLst>
    <dgm:cxn modelId="{F8617268-65F4-42A8-BD6A-09A208EAC8AC}" type="presOf" srcId="{0034F956-1E2A-4870-AB80-9D00B6427074}" destId="{7EED77F0-4801-4F1F-ACA8-B217231B2FAD}" srcOrd="0" destOrd="0" presId="urn:microsoft.com/office/officeart/2005/8/layout/orgChart1"/>
    <dgm:cxn modelId="{38A390B5-8821-41C5-B375-1A642EB5FD33}" srcId="{6A37857A-BE2D-4E4A-BA9E-F01A15A60F8B}" destId="{0034F956-1E2A-4870-AB80-9D00B6427074}" srcOrd="2" destOrd="0" parTransId="{C58BEE0E-60CA-47A1-8DB9-27EFAC9D8F79}" sibTransId="{709E6428-A222-44E2-8F6F-1F15D69FA705}"/>
    <dgm:cxn modelId="{3BE256F1-1E7C-462A-AF89-AC9F5A0C3B43}" type="presOf" srcId="{EBB808E4-E227-4AF6-9693-657ADC635E1B}" destId="{8088DD56-F0F6-4CAA-BB6B-2D59A3E43459}" srcOrd="0" destOrd="0" presId="urn:microsoft.com/office/officeart/2005/8/layout/orgChart1"/>
    <dgm:cxn modelId="{03967B03-82EA-46BE-8CD4-F9D2822A2B65}" type="presOf" srcId="{0034F956-1E2A-4870-AB80-9D00B6427074}" destId="{83DB4B47-8BD4-455E-8578-C611110ECB21}" srcOrd="1" destOrd="0" presId="urn:microsoft.com/office/officeart/2005/8/layout/orgChart1"/>
    <dgm:cxn modelId="{22309815-3544-416F-AD25-09F78F3BF950}" type="presOf" srcId="{6A37857A-BE2D-4E4A-BA9E-F01A15A60F8B}" destId="{00EBBE0F-BD58-45F1-982D-482CD014CE2A}" srcOrd="1" destOrd="0" presId="urn:microsoft.com/office/officeart/2005/8/layout/orgChart1"/>
    <dgm:cxn modelId="{D61A2268-CA1D-4BEE-835F-2066B92BF786}" type="presOf" srcId="{B50FC1A2-5C41-4343-98C8-132E8900F2DA}" destId="{69CEBE45-88EE-477C-A872-48EADC8D440F}" srcOrd="0" destOrd="0" presId="urn:microsoft.com/office/officeart/2005/8/layout/orgChart1"/>
    <dgm:cxn modelId="{DE888402-0CC0-4FF8-AB40-F86C4C3BAB3C}" srcId="{6A37857A-BE2D-4E4A-BA9E-F01A15A60F8B}" destId="{2F28B5BD-7EBA-4FB6-AFC5-9EB3EEC0DF01}" srcOrd="1" destOrd="0" parTransId="{B50FC1A2-5C41-4343-98C8-132E8900F2DA}" sibTransId="{066DF4FD-F960-4220-83D6-84BA277F2400}"/>
    <dgm:cxn modelId="{663DDCEC-2663-438D-808F-8D331D536CC2}" srcId="{82C74E4A-ACBD-4A8A-A2DC-72ADF8B45F79}" destId="{6A37857A-BE2D-4E4A-BA9E-F01A15A60F8B}" srcOrd="0" destOrd="0" parTransId="{D67D7EE9-66C4-4BAA-94D4-6BA2409B79D4}" sibTransId="{FBF5C5B4-D2E2-47F5-BBE2-D24714E7558F}"/>
    <dgm:cxn modelId="{16B4E6C4-8D1A-4866-83B1-167BCCCCF70C}" type="presOf" srcId="{2F28B5BD-7EBA-4FB6-AFC5-9EB3EEC0DF01}" destId="{B8DF7886-9CEE-4EE8-9E08-157CA4DAE09C}" srcOrd="0" destOrd="0" presId="urn:microsoft.com/office/officeart/2005/8/layout/orgChart1"/>
    <dgm:cxn modelId="{0C02FF21-ADD7-4E62-9CC0-BEB9A8F091A4}" type="presOf" srcId="{0118F762-A78B-4647-B687-CB70C4EE7663}" destId="{39407393-CBEF-4881-8600-A66559492D55}" srcOrd="1" destOrd="0" presId="urn:microsoft.com/office/officeart/2005/8/layout/orgChart1"/>
    <dgm:cxn modelId="{0B40C30B-63BE-41CA-A4F4-527EF429B364}" type="presOf" srcId="{6A37857A-BE2D-4E4A-BA9E-F01A15A60F8B}" destId="{BC763876-6075-48E8-B0E2-6D97F0F0EFC4}" srcOrd="0" destOrd="0" presId="urn:microsoft.com/office/officeart/2005/8/layout/orgChart1"/>
    <dgm:cxn modelId="{8D64C6B1-AC86-449E-95F7-7B7B792E4FBA}" type="presOf" srcId="{0118F762-A78B-4647-B687-CB70C4EE7663}" destId="{9454F7BB-A88E-4CF8-A3C6-83396667B41C}" srcOrd="0" destOrd="0" presId="urn:microsoft.com/office/officeart/2005/8/layout/orgChart1"/>
    <dgm:cxn modelId="{A809E30A-6C4A-4C1D-B8BC-341BFBBDA7BE}" srcId="{6A37857A-BE2D-4E4A-BA9E-F01A15A60F8B}" destId="{0118F762-A78B-4647-B687-CB70C4EE7663}" srcOrd="0" destOrd="0" parTransId="{EBB808E4-E227-4AF6-9693-657ADC635E1B}" sibTransId="{E1B989D9-1F4A-4990-B431-591608E08E44}"/>
    <dgm:cxn modelId="{93EE6997-CFF9-43DD-8D37-91D095D0AA1F}" type="presOf" srcId="{82C74E4A-ACBD-4A8A-A2DC-72ADF8B45F79}" destId="{870A8CE9-0F50-42E4-8E1B-C1ED6C85631F}" srcOrd="0" destOrd="0" presId="urn:microsoft.com/office/officeart/2005/8/layout/orgChart1"/>
    <dgm:cxn modelId="{4147C934-7647-4761-B425-8C32DE5F4C1F}" type="presOf" srcId="{C58BEE0E-60CA-47A1-8DB9-27EFAC9D8F79}" destId="{2AAED67F-3F74-4D66-B3CC-FC361FCAE90A}" srcOrd="0" destOrd="0" presId="urn:microsoft.com/office/officeart/2005/8/layout/orgChart1"/>
    <dgm:cxn modelId="{425BEEBC-350B-47DB-9615-E91877DAA119}" type="presOf" srcId="{2F28B5BD-7EBA-4FB6-AFC5-9EB3EEC0DF01}" destId="{986C08B0-5CA1-4C27-B201-F8EF8CCE81AC}" srcOrd="1" destOrd="0" presId="urn:microsoft.com/office/officeart/2005/8/layout/orgChart1"/>
    <dgm:cxn modelId="{F76FD389-341B-4E2C-8679-6A55CCECC39E}" type="presParOf" srcId="{870A8CE9-0F50-42E4-8E1B-C1ED6C85631F}" destId="{3E193316-3FBA-4A64-831A-7117FFBCA74F}" srcOrd="0" destOrd="0" presId="urn:microsoft.com/office/officeart/2005/8/layout/orgChart1"/>
    <dgm:cxn modelId="{5BE62980-BC11-4EE2-9824-D827A7FD5929}" type="presParOf" srcId="{3E193316-3FBA-4A64-831A-7117FFBCA74F}" destId="{929955E2-2253-425D-A8B4-47B247084A6E}" srcOrd="0" destOrd="0" presId="urn:microsoft.com/office/officeart/2005/8/layout/orgChart1"/>
    <dgm:cxn modelId="{1BADB603-6412-45AB-B114-99B1C3E7DE7A}" type="presParOf" srcId="{929955E2-2253-425D-A8B4-47B247084A6E}" destId="{BC763876-6075-48E8-B0E2-6D97F0F0EFC4}" srcOrd="0" destOrd="0" presId="urn:microsoft.com/office/officeart/2005/8/layout/orgChart1"/>
    <dgm:cxn modelId="{D23054BC-1346-4394-8936-5D740D0671A6}" type="presParOf" srcId="{929955E2-2253-425D-A8B4-47B247084A6E}" destId="{00EBBE0F-BD58-45F1-982D-482CD014CE2A}" srcOrd="1" destOrd="0" presId="urn:microsoft.com/office/officeart/2005/8/layout/orgChart1"/>
    <dgm:cxn modelId="{50AE3411-77B8-4A8F-8B5D-5DF38B2D5383}" type="presParOf" srcId="{3E193316-3FBA-4A64-831A-7117FFBCA74F}" destId="{B8B7322C-1EB4-489B-8BF2-B2853470C19B}" srcOrd="1" destOrd="0" presId="urn:microsoft.com/office/officeart/2005/8/layout/orgChart1"/>
    <dgm:cxn modelId="{EA216223-7805-4941-AB1A-5CFE5E7B0DB3}" type="presParOf" srcId="{B8B7322C-1EB4-489B-8BF2-B2853470C19B}" destId="{8088DD56-F0F6-4CAA-BB6B-2D59A3E43459}" srcOrd="0" destOrd="0" presId="urn:microsoft.com/office/officeart/2005/8/layout/orgChart1"/>
    <dgm:cxn modelId="{A96C8C39-BC47-45A4-8031-69A93A2EA156}" type="presParOf" srcId="{B8B7322C-1EB4-489B-8BF2-B2853470C19B}" destId="{7405ABF0-320B-4D7A-97F5-F0EE4C03D3BE}" srcOrd="1" destOrd="0" presId="urn:microsoft.com/office/officeart/2005/8/layout/orgChart1"/>
    <dgm:cxn modelId="{9C1ED1F3-DA2B-4E9A-9333-D4D6A2EE21B3}" type="presParOf" srcId="{7405ABF0-320B-4D7A-97F5-F0EE4C03D3BE}" destId="{3B1B2EBD-3910-4C25-AD36-96E192A0E1C4}" srcOrd="0" destOrd="0" presId="urn:microsoft.com/office/officeart/2005/8/layout/orgChart1"/>
    <dgm:cxn modelId="{A69067DA-6893-4E7A-A65C-3AEB2FE8DBFB}" type="presParOf" srcId="{3B1B2EBD-3910-4C25-AD36-96E192A0E1C4}" destId="{9454F7BB-A88E-4CF8-A3C6-83396667B41C}" srcOrd="0" destOrd="0" presId="urn:microsoft.com/office/officeart/2005/8/layout/orgChart1"/>
    <dgm:cxn modelId="{0052C8A5-73E5-4F98-B065-B582C5E1043A}" type="presParOf" srcId="{3B1B2EBD-3910-4C25-AD36-96E192A0E1C4}" destId="{39407393-CBEF-4881-8600-A66559492D55}" srcOrd="1" destOrd="0" presId="urn:microsoft.com/office/officeart/2005/8/layout/orgChart1"/>
    <dgm:cxn modelId="{4CF63C08-CF8A-4F3F-BB24-0649FD644BCD}" type="presParOf" srcId="{7405ABF0-320B-4D7A-97F5-F0EE4C03D3BE}" destId="{F5033F35-EB2D-4DBE-A7BB-67DB03B8BC74}" srcOrd="1" destOrd="0" presId="urn:microsoft.com/office/officeart/2005/8/layout/orgChart1"/>
    <dgm:cxn modelId="{EFE09E6B-2B90-4882-A592-43B01EE64444}" type="presParOf" srcId="{7405ABF0-320B-4D7A-97F5-F0EE4C03D3BE}" destId="{C34FACA5-205A-47C7-915F-87362518357D}" srcOrd="2" destOrd="0" presId="urn:microsoft.com/office/officeart/2005/8/layout/orgChart1"/>
    <dgm:cxn modelId="{2EEC5CE3-B140-4E48-B52D-667DF99C5A0D}" type="presParOf" srcId="{B8B7322C-1EB4-489B-8BF2-B2853470C19B}" destId="{69CEBE45-88EE-477C-A872-48EADC8D440F}" srcOrd="2" destOrd="0" presId="urn:microsoft.com/office/officeart/2005/8/layout/orgChart1"/>
    <dgm:cxn modelId="{309F2F33-2F9F-432E-AFF8-D5850483555B}" type="presParOf" srcId="{B8B7322C-1EB4-489B-8BF2-B2853470C19B}" destId="{F06ACA92-F156-4912-BDF4-9F3F23E65C2A}" srcOrd="3" destOrd="0" presId="urn:microsoft.com/office/officeart/2005/8/layout/orgChart1"/>
    <dgm:cxn modelId="{9663AA73-DC02-4C79-863C-3B2611E727D8}" type="presParOf" srcId="{F06ACA92-F156-4912-BDF4-9F3F23E65C2A}" destId="{7500CEE4-C138-48E0-93B2-0049B2661F81}" srcOrd="0" destOrd="0" presId="urn:microsoft.com/office/officeart/2005/8/layout/orgChart1"/>
    <dgm:cxn modelId="{011282E1-3716-47D0-805C-6F013AC4B463}" type="presParOf" srcId="{7500CEE4-C138-48E0-93B2-0049B2661F81}" destId="{B8DF7886-9CEE-4EE8-9E08-157CA4DAE09C}" srcOrd="0" destOrd="0" presId="urn:microsoft.com/office/officeart/2005/8/layout/orgChart1"/>
    <dgm:cxn modelId="{2777A96D-4ACE-4A45-8CC4-81623B25921F}" type="presParOf" srcId="{7500CEE4-C138-48E0-93B2-0049B2661F81}" destId="{986C08B0-5CA1-4C27-B201-F8EF8CCE81AC}" srcOrd="1" destOrd="0" presId="urn:microsoft.com/office/officeart/2005/8/layout/orgChart1"/>
    <dgm:cxn modelId="{89BB609C-6505-413E-961E-00EFFBA50ADD}" type="presParOf" srcId="{F06ACA92-F156-4912-BDF4-9F3F23E65C2A}" destId="{9A6116DA-BE43-40DD-8008-AD161A0043AA}" srcOrd="1" destOrd="0" presId="urn:microsoft.com/office/officeart/2005/8/layout/orgChart1"/>
    <dgm:cxn modelId="{E5A08B19-8947-410E-B022-BD780F4CBCF3}" type="presParOf" srcId="{F06ACA92-F156-4912-BDF4-9F3F23E65C2A}" destId="{E7892CD9-4D23-47C1-9DEC-21CCFCD1CB56}" srcOrd="2" destOrd="0" presId="urn:microsoft.com/office/officeart/2005/8/layout/orgChart1"/>
    <dgm:cxn modelId="{D8EE843C-2CB4-4F2E-9B05-07E03EE871EB}" type="presParOf" srcId="{B8B7322C-1EB4-489B-8BF2-B2853470C19B}" destId="{2AAED67F-3F74-4D66-B3CC-FC361FCAE90A}" srcOrd="4" destOrd="0" presId="urn:microsoft.com/office/officeart/2005/8/layout/orgChart1"/>
    <dgm:cxn modelId="{351BF1F0-0637-4A24-9DD7-1BE9CAE84575}" type="presParOf" srcId="{B8B7322C-1EB4-489B-8BF2-B2853470C19B}" destId="{070043D6-2A0C-4B5F-A35D-EFBFAF70151D}" srcOrd="5" destOrd="0" presId="urn:microsoft.com/office/officeart/2005/8/layout/orgChart1"/>
    <dgm:cxn modelId="{52164A83-AC5A-4E11-A411-CC9FF4484769}" type="presParOf" srcId="{070043D6-2A0C-4B5F-A35D-EFBFAF70151D}" destId="{70DC86D5-D7EE-4A95-AD96-A838D750FAE2}" srcOrd="0" destOrd="0" presId="urn:microsoft.com/office/officeart/2005/8/layout/orgChart1"/>
    <dgm:cxn modelId="{936BD1F2-334E-40C4-8078-EF5C7F49A3AF}" type="presParOf" srcId="{70DC86D5-D7EE-4A95-AD96-A838D750FAE2}" destId="{7EED77F0-4801-4F1F-ACA8-B217231B2FAD}" srcOrd="0" destOrd="0" presId="urn:microsoft.com/office/officeart/2005/8/layout/orgChart1"/>
    <dgm:cxn modelId="{4B941B62-8476-4906-9B39-C2263596DB80}" type="presParOf" srcId="{70DC86D5-D7EE-4A95-AD96-A838D750FAE2}" destId="{83DB4B47-8BD4-455E-8578-C611110ECB21}" srcOrd="1" destOrd="0" presId="urn:microsoft.com/office/officeart/2005/8/layout/orgChart1"/>
    <dgm:cxn modelId="{A7F2B587-A950-4FCB-8A4F-B5E553071CB4}" type="presParOf" srcId="{070043D6-2A0C-4B5F-A35D-EFBFAF70151D}" destId="{87C936C9-0D1E-491F-83B6-5686106B831A}" srcOrd="1" destOrd="0" presId="urn:microsoft.com/office/officeart/2005/8/layout/orgChart1"/>
    <dgm:cxn modelId="{38877CF5-32CF-422F-88DF-C0AF3951B2F7}" type="presParOf" srcId="{070043D6-2A0C-4B5F-A35D-EFBFAF70151D}" destId="{30872724-5D92-4806-8ACF-2BD53C598544}" srcOrd="2" destOrd="0" presId="urn:microsoft.com/office/officeart/2005/8/layout/orgChart1"/>
    <dgm:cxn modelId="{A893886D-635D-4270-9412-12FBDC4C5F90}" type="presParOf" srcId="{3E193316-3FBA-4A64-831A-7117FFBCA74F}" destId="{842D98CC-BB41-42CE-868F-D1A5A20CF53C}" srcOrd="2" destOrd="0" presId="urn:microsoft.com/office/officeart/2005/8/layout/orgChar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004498-C55F-4F0C-AA70-431D7D8EBAB0}" type="doc">
      <dgm:prSet loTypeId="urn:microsoft.com/office/officeart/2005/8/layout/orgChart1" loCatId="hierarchy" qsTypeId="urn:microsoft.com/office/officeart/2005/8/quickstyle/simple1#3" qsCatId="simple" csTypeId="urn:microsoft.com/office/officeart/2005/8/colors/accent1_2#3" csCatId="accent1" phldr="1"/>
      <dgm:spPr/>
      <dgm:t>
        <a:bodyPr/>
        <a:lstStyle/>
        <a:p>
          <a:endParaRPr lang="en-US"/>
        </a:p>
      </dgm:t>
    </dgm:pt>
    <dgm:pt modelId="{023C9AAC-4CFC-4E1B-B0F1-50740AE2032F}">
      <dgm:prSet phldrT="[Text]" custT="1"/>
      <dgm:spPr/>
      <dgm:t>
        <a:bodyPr/>
        <a:lstStyle/>
        <a:p>
          <a:r>
            <a:rPr lang="en-US" sz="3600" dirty="0" smtClean="0"/>
            <a:t>Utility Policies</a:t>
          </a:r>
          <a:endParaRPr lang="en-US" sz="3600" dirty="0"/>
        </a:p>
      </dgm:t>
    </dgm:pt>
    <dgm:pt modelId="{32DF4F39-198B-46EA-8434-2F891DAE8987}" type="parTrans" cxnId="{1A8C760A-7B0B-4237-AD0A-082E1DEFA83E}">
      <dgm:prSet/>
      <dgm:spPr/>
      <dgm:t>
        <a:bodyPr/>
        <a:lstStyle/>
        <a:p>
          <a:endParaRPr lang="en-US"/>
        </a:p>
      </dgm:t>
    </dgm:pt>
    <dgm:pt modelId="{5B0FFDC8-0480-4A7A-A1DB-4C8881442B5F}" type="sibTrans" cxnId="{1A8C760A-7B0B-4237-AD0A-082E1DEFA83E}">
      <dgm:prSet/>
      <dgm:spPr/>
      <dgm:t>
        <a:bodyPr/>
        <a:lstStyle/>
        <a:p>
          <a:endParaRPr lang="en-US"/>
        </a:p>
      </dgm:t>
    </dgm:pt>
    <dgm:pt modelId="{47F190DD-6665-4DB5-84E6-FEBF6F428379}">
      <dgm:prSet phldrT="[Text]" custT="1"/>
      <dgm:spPr/>
      <dgm:t>
        <a:bodyPr/>
        <a:lstStyle/>
        <a:p>
          <a:r>
            <a:rPr lang="en-US" sz="2300" dirty="0" smtClean="0"/>
            <a:t>Interconnection</a:t>
          </a:r>
          <a:endParaRPr lang="en-US" sz="2300" dirty="0"/>
        </a:p>
      </dgm:t>
    </dgm:pt>
    <dgm:pt modelId="{53FE1C12-5AF6-41A5-95C3-45189B12C447}" type="parTrans" cxnId="{08CC6920-E6F9-474D-A3D6-0261031A2195}">
      <dgm:prSet/>
      <dgm:spPr/>
      <dgm:t>
        <a:bodyPr/>
        <a:lstStyle/>
        <a:p>
          <a:endParaRPr lang="en-US"/>
        </a:p>
      </dgm:t>
    </dgm:pt>
    <dgm:pt modelId="{07E75AEF-FFEA-4CE9-90ED-2460609A425D}" type="sibTrans" cxnId="{08CC6920-E6F9-474D-A3D6-0261031A2195}">
      <dgm:prSet/>
      <dgm:spPr/>
      <dgm:t>
        <a:bodyPr/>
        <a:lstStyle/>
        <a:p>
          <a:endParaRPr lang="en-US"/>
        </a:p>
      </dgm:t>
    </dgm:pt>
    <dgm:pt modelId="{13F75C7A-6A27-472C-A7B6-821DAA5146F1}">
      <dgm:prSet phldrT="[Text]" custT="1"/>
      <dgm:spPr/>
      <dgm:t>
        <a:bodyPr/>
        <a:lstStyle/>
        <a:p>
          <a:r>
            <a:rPr lang="en-US" sz="2300" dirty="0" smtClean="0"/>
            <a:t>Net Metering</a:t>
          </a:r>
          <a:endParaRPr lang="en-US" sz="2300" dirty="0"/>
        </a:p>
      </dgm:t>
    </dgm:pt>
    <dgm:pt modelId="{3EC05752-A566-4821-ADCE-502B686352B9}" type="parTrans" cxnId="{25111A3D-6E3C-421E-9A25-6AD4542D7355}">
      <dgm:prSet/>
      <dgm:spPr/>
      <dgm:t>
        <a:bodyPr/>
        <a:lstStyle/>
        <a:p>
          <a:endParaRPr lang="en-US"/>
        </a:p>
      </dgm:t>
    </dgm:pt>
    <dgm:pt modelId="{0B140372-77EF-4D78-85BB-0634BE9DC44F}" type="sibTrans" cxnId="{25111A3D-6E3C-421E-9A25-6AD4542D7355}">
      <dgm:prSet/>
      <dgm:spPr/>
      <dgm:t>
        <a:bodyPr/>
        <a:lstStyle/>
        <a:p>
          <a:endParaRPr lang="en-US"/>
        </a:p>
      </dgm:t>
    </dgm:pt>
    <dgm:pt modelId="{FD075DD9-542E-4475-8E10-B45658C44102}">
      <dgm:prSet phldrT="[Text]" custT="1"/>
      <dgm:spPr/>
      <dgm:t>
        <a:bodyPr/>
        <a:lstStyle/>
        <a:p>
          <a:r>
            <a:rPr lang="en-US" sz="2300" dirty="0" smtClean="0"/>
            <a:t>Rates</a:t>
          </a:r>
          <a:endParaRPr lang="en-US" sz="2300" dirty="0"/>
        </a:p>
      </dgm:t>
    </dgm:pt>
    <dgm:pt modelId="{05805C60-853C-4E31-BC66-345DAE7318F7}" type="parTrans" cxnId="{0705800B-5173-4831-B064-D11420883DB2}">
      <dgm:prSet/>
      <dgm:spPr/>
      <dgm:t>
        <a:bodyPr/>
        <a:lstStyle/>
        <a:p>
          <a:endParaRPr lang="en-US"/>
        </a:p>
      </dgm:t>
    </dgm:pt>
    <dgm:pt modelId="{C3AB0586-855C-4E99-A412-5ED32D85800A}" type="sibTrans" cxnId="{0705800B-5173-4831-B064-D11420883DB2}">
      <dgm:prSet/>
      <dgm:spPr/>
      <dgm:t>
        <a:bodyPr/>
        <a:lstStyle/>
        <a:p>
          <a:endParaRPr lang="en-US"/>
        </a:p>
      </dgm:t>
    </dgm:pt>
    <dgm:pt modelId="{4EA59FA0-A5BE-4DD0-B814-9F27ACD96876}" type="pres">
      <dgm:prSet presAssocID="{74004498-C55F-4F0C-AA70-431D7D8EBAB0}" presName="hierChild1" presStyleCnt="0">
        <dgm:presLayoutVars>
          <dgm:orgChart val="1"/>
          <dgm:chPref val="1"/>
          <dgm:dir/>
          <dgm:animOne val="branch"/>
          <dgm:animLvl val="lvl"/>
          <dgm:resizeHandles/>
        </dgm:presLayoutVars>
      </dgm:prSet>
      <dgm:spPr/>
      <dgm:t>
        <a:bodyPr/>
        <a:lstStyle/>
        <a:p>
          <a:endParaRPr lang="en-US"/>
        </a:p>
      </dgm:t>
    </dgm:pt>
    <dgm:pt modelId="{C05DEC0D-0755-4049-B06B-1093B4BCE146}" type="pres">
      <dgm:prSet presAssocID="{023C9AAC-4CFC-4E1B-B0F1-50740AE2032F}" presName="hierRoot1" presStyleCnt="0">
        <dgm:presLayoutVars>
          <dgm:hierBranch val="init"/>
        </dgm:presLayoutVars>
      </dgm:prSet>
      <dgm:spPr/>
    </dgm:pt>
    <dgm:pt modelId="{B7A9E549-FBDA-4AF9-ACD1-20180CB83891}" type="pres">
      <dgm:prSet presAssocID="{023C9AAC-4CFC-4E1B-B0F1-50740AE2032F}" presName="rootComposite1" presStyleCnt="0"/>
      <dgm:spPr/>
    </dgm:pt>
    <dgm:pt modelId="{D6FE484A-B96E-42B4-B05A-F5A42C440058}" type="pres">
      <dgm:prSet presAssocID="{023C9AAC-4CFC-4E1B-B0F1-50740AE2032F}" presName="rootText1" presStyleLbl="node0" presStyleIdx="0" presStyleCnt="1" custScaleX="636714" custScaleY="425113" custLinFactY="-144376" custLinFactNeighborX="-506" custLinFactNeighborY="-200000">
        <dgm:presLayoutVars>
          <dgm:chPref val="3"/>
        </dgm:presLayoutVars>
      </dgm:prSet>
      <dgm:spPr/>
      <dgm:t>
        <a:bodyPr/>
        <a:lstStyle/>
        <a:p>
          <a:endParaRPr lang="en-US"/>
        </a:p>
      </dgm:t>
    </dgm:pt>
    <dgm:pt modelId="{63E9B703-9FE5-4EFC-9576-A7414F18350F}" type="pres">
      <dgm:prSet presAssocID="{023C9AAC-4CFC-4E1B-B0F1-50740AE2032F}" presName="rootConnector1" presStyleLbl="node1" presStyleIdx="0" presStyleCnt="0"/>
      <dgm:spPr/>
      <dgm:t>
        <a:bodyPr/>
        <a:lstStyle/>
        <a:p>
          <a:endParaRPr lang="en-US"/>
        </a:p>
      </dgm:t>
    </dgm:pt>
    <dgm:pt modelId="{A786FD3A-F8D0-4E95-9A8D-A73569EC813B}" type="pres">
      <dgm:prSet presAssocID="{023C9AAC-4CFC-4E1B-B0F1-50740AE2032F}" presName="hierChild2" presStyleCnt="0"/>
      <dgm:spPr/>
    </dgm:pt>
    <dgm:pt modelId="{8ED8E520-74F4-482A-B064-1A2E06C2C169}" type="pres">
      <dgm:prSet presAssocID="{53FE1C12-5AF6-41A5-95C3-45189B12C447}" presName="Name37" presStyleLbl="parChTrans1D2" presStyleIdx="0" presStyleCnt="3"/>
      <dgm:spPr/>
      <dgm:t>
        <a:bodyPr/>
        <a:lstStyle/>
        <a:p>
          <a:endParaRPr lang="en-US"/>
        </a:p>
      </dgm:t>
    </dgm:pt>
    <dgm:pt modelId="{59368F88-871B-49AB-BBCC-8BAFCEB03471}" type="pres">
      <dgm:prSet presAssocID="{47F190DD-6665-4DB5-84E6-FEBF6F428379}" presName="hierRoot2" presStyleCnt="0">
        <dgm:presLayoutVars>
          <dgm:hierBranch val="init"/>
        </dgm:presLayoutVars>
      </dgm:prSet>
      <dgm:spPr/>
    </dgm:pt>
    <dgm:pt modelId="{E95C80A4-D1A6-4DC1-BF7F-7DE3E11AF83C}" type="pres">
      <dgm:prSet presAssocID="{47F190DD-6665-4DB5-84E6-FEBF6F428379}" presName="rootComposite" presStyleCnt="0"/>
      <dgm:spPr/>
    </dgm:pt>
    <dgm:pt modelId="{D5C4B695-EDD5-4DD6-860C-B7EF137F1B26}" type="pres">
      <dgm:prSet presAssocID="{47F190DD-6665-4DB5-84E6-FEBF6F428379}" presName="rootText" presStyleLbl="node2" presStyleIdx="0" presStyleCnt="3" custScaleX="404511" custScaleY="248672" custLinFactNeighborX="-695" custLinFactNeighborY="-70470">
        <dgm:presLayoutVars>
          <dgm:chPref val="3"/>
        </dgm:presLayoutVars>
      </dgm:prSet>
      <dgm:spPr/>
      <dgm:t>
        <a:bodyPr/>
        <a:lstStyle/>
        <a:p>
          <a:endParaRPr lang="en-US"/>
        </a:p>
      </dgm:t>
    </dgm:pt>
    <dgm:pt modelId="{9E87AA40-9DBA-4DEE-B595-6B586519091A}" type="pres">
      <dgm:prSet presAssocID="{47F190DD-6665-4DB5-84E6-FEBF6F428379}" presName="rootConnector" presStyleLbl="node2" presStyleIdx="0" presStyleCnt="3"/>
      <dgm:spPr/>
      <dgm:t>
        <a:bodyPr/>
        <a:lstStyle/>
        <a:p>
          <a:endParaRPr lang="en-US"/>
        </a:p>
      </dgm:t>
    </dgm:pt>
    <dgm:pt modelId="{4313EBC2-DBAF-4A52-9857-CDFA22C7FE4C}" type="pres">
      <dgm:prSet presAssocID="{47F190DD-6665-4DB5-84E6-FEBF6F428379}" presName="hierChild4" presStyleCnt="0"/>
      <dgm:spPr/>
    </dgm:pt>
    <dgm:pt modelId="{9014642B-68D0-4927-A565-B82D7B629740}" type="pres">
      <dgm:prSet presAssocID="{47F190DD-6665-4DB5-84E6-FEBF6F428379}" presName="hierChild5" presStyleCnt="0"/>
      <dgm:spPr/>
    </dgm:pt>
    <dgm:pt modelId="{46E94523-756B-4A30-9590-3642EDD88A2D}" type="pres">
      <dgm:prSet presAssocID="{3EC05752-A566-4821-ADCE-502B686352B9}" presName="Name37" presStyleLbl="parChTrans1D2" presStyleIdx="1" presStyleCnt="3"/>
      <dgm:spPr/>
      <dgm:t>
        <a:bodyPr/>
        <a:lstStyle/>
        <a:p>
          <a:endParaRPr lang="en-US"/>
        </a:p>
      </dgm:t>
    </dgm:pt>
    <dgm:pt modelId="{4482628F-FA4B-4D3B-BF15-21DA8F9EE63D}" type="pres">
      <dgm:prSet presAssocID="{13F75C7A-6A27-472C-A7B6-821DAA5146F1}" presName="hierRoot2" presStyleCnt="0">
        <dgm:presLayoutVars>
          <dgm:hierBranch val="init"/>
        </dgm:presLayoutVars>
      </dgm:prSet>
      <dgm:spPr/>
    </dgm:pt>
    <dgm:pt modelId="{7DD5BA1C-C08B-43E5-951E-246145BE85C7}" type="pres">
      <dgm:prSet presAssocID="{13F75C7A-6A27-472C-A7B6-821DAA5146F1}" presName="rootComposite" presStyleCnt="0"/>
      <dgm:spPr/>
    </dgm:pt>
    <dgm:pt modelId="{FDBEB465-C38C-4CE3-996C-E8AAFEF79752}" type="pres">
      <dgm:prSet presAssocID="{13F75C7A-6A27-472C-A7B6-821DAA5146F1}" presName="rootText" presStyleLbl="node2" presStyleIdx="1" presStyleCnt="3" custScaleX="270245" custScaleY="316143" custLinFactY="100000" custLinFactNeighborX="-66912" custLinFactNeighborY="115237">
        <dgm:presLayoutVars>
          <dgm:chPref val="3"/>
        </dgm:presLayoutVars>
      </dgm:prSet>
      <dgm:spPr/>
      <dgm:t>
        <a:bodyPr/>
        <a:lstStyle/>
        <a:p>
          <a:endParaRPr lang="en-US"/>
        </a:p>
      </dgm:t>
    </dgm:pt>
    <dgm:pt modelId="{8FE2354A-0DF9-4562-85B3-F72D91D3AAC7}" type="pres">
      <dgm:prSet presAssocID="{13F75C7A-6A27-472C-A7B6-821DAA5146F1}" presName="rootConnector" presStyleLbl="node2" presStyleIdx="1" presStyleCnt="3"/>
      <dgm:spPr/>
      <dgm:t>
        <a:bodyPr/>
        <a:lstStyle/>
        <a:p>
          <a:endParaRPr lang="en-US"/>
        </a:p>
      </dgm:t>
    </dgm:pt>
    <dgm:pt modelId="{EAC61148-E99F-4994-BE2E-0E9A5A9DD7C8}" type="pres">
      <dgm:prSet presAssocID="{13F75C7A-6A27-472C-A7B6-821DAA5146F1}" presName="hierChild4" presStyleCnt="0"/>
      <dgm:spPr/>
    </dgm:pt>
    <dgm:pt modelId="{2B42B596-2D6E-445C-A383-E201FF79F233}" type="pres">
      <dgm:prSet presAssocID="{13F75C7A-6A27-472C-A7B6-821DAA5146F1}" presName="hierChild5" presStyleCnt="0"/>
      <dgm:spPr/>
    </dgm:pt>
    <dgm:pt modelId="{6264DCA0-0526-483A-A399-A83ED2E18DBD}" type="pres">
      <dgm:prSet presAssocID="{05805C60-853C-4E31-BC66-345DAE7318F7}" presName="Name37" presStyleLbl="parChTrans1D2" presStyleIdx="2" presStyleCnt="3"/>
      <dgm:spPr/>
      <dgm:t>
        <a:bodyPr/>
        <a:lstStyle/>
        <a:p>
          <a:endParaRPr lang="en-US"/>
        </a:p>
      </dgm:t>
    </dgm:pt>
    <dgm:pt modelId="{AAC37EB1-9BDD-42DA-84F6-1E39931C700D}" type="pres">
      <dgm:prSet presAssocID="{FD075DD9-542E-4475-8E10-B45658C44102}" presName="hierRoot2" presStyleCnt="0">
        <dgm:presLayoutVars>
          <dgm:hierBranch val="init"/>
        </dgm:presLayoutVars>
      </dgm:prSet>
      <dgm:spPr/>
    </dgm:pt>
    <dgm:pt modelId="{6ACAD40B-FDF2-42E8-BE63-A963C5EAEB16}" type="pres">
      <dgm:prSet presAssocID="{FD075DD9-542E-4475-8E10-B45658C44102}" presName="rootComposite" presStyleCnt="0"/>
      <dgm:spPr/>
    </dgm:pt>
    <dgm:pt modelId="{1AA6637A-8F51-401F-BFD1-1D3F81AC90DE}" type="pres">
      <dgm:prSet presAssocID="{FD075DD9-542E-4475-8E10-B45658C44102}" presName="rootText" presStyleLbl="node2" presStyleIdx="2" presStyleCnt="3" custScaleX="270330" custScaleY="224152" custLinFactNeighborX="-63781" custLinFactNeighborY="-70470">
        <dgm:presLayoutVars>
          <dgm:chPref val="3"/>
        </dgm:presLayoutVars>
      </dgm:prSet>
      <dgm:spPr/>
      <dgm:t>
        <a:bodyPr/>
        <a:lstStyle/>
        <a:p>
          <a:endParaRPr lang="en-US"/>
        </a:p>
      </dgm:t>
    </dgm:pt>
    <dgm:pt modelId="{DC1FFB9E-F68A-448A-8E76-0C05EAB5B914}" type="pres">
      <dgm:prSet presAssocID="{FD075DD9-542E-4475-8E10-B45658C44102}" presName="rootConnector" presStyleLbl="node2" presStyleIdx="2" presStyleCnt="3"/>
      <dgm:spPr/>
      <dgm:t>
        <a:bodyPr/>
        <a:lstStyle/>
        <a:p>
          <a:endParaRPr lang="en-US"/>
        </a:p>
      </dgm:t>
    </dgm:pt>
    <dgm:pt modelId="{7165C99F-ACB1-43BB-BD6D-9D5EF200E5FA}" type="pres">
      <dgm:prSet presAssocID="{FD075DD9-542E-4475-8E10-B45658C44102}" presName="hierChild4" presStyleCnt="0"/>
      <dgm:spPr/>
    </dgm:pt>
    <dgm:pt modelId="{D27B5503-1170-4DA8-899B-748DD9DC800D}" type="pres">
      <dgm:prSet presAssocID="{FD075DD9-542E-4475-8E10-B45658C44102}" presName="hierChild5" presStyleCnt="0"/>
      <dgm:spPr/>
    </dgm:pt>
    <dgm:pt modelId="{051F8EC7-D26D-4A19-9B71-66DE30EB57C3}" type="pres">
      <dgm:prSet presAssocID="{023C9AAC-4CFC-4E1B-B0F1-50740AE2032F}" presName="hierChild3" presStyleCnt="0"/>
      <dgm:spPr/>
    </dgm:pt>
  </dgm:ptLst>
  <dgm:cxnLst>
    <dgm:cxn modelId="{0765214D-F1A4-402E-8A91-FE830C0AB57E}" type="presOf" srcId="{023C9AAC-4CFC-4E1B-B0F1-50740AE2032F}" destId="{D6FE484A-B96E-42B4-B05A-F5A42C440058}" srcOrd="0" destOrd="0" presId="urn:microsoft.com/office/officeart/2005/8/layout/orgChart1"/>
    <dgm:cxn modelId="{303B3FCF-D4C4-4D11-B70F-C7880CA6C6BE}" type="presOf" srcId="{05805C60-853C-4E31-BC66-345DAE7318F7}" destId="{6264DCA0-0526-483A-A399-A83ED2E18DBD}" srcOrd="0" destOrd="0" presId="urn:microsoft.com/office/officeart/2005/8/layout/orgChart1"/>
    <dgm:cxn modelId="{08CC6920-E6F9-474D-A3D6-0261031A2195}" srcId="{023C9AAC-4CFC-4E1B-B0F1-50740AE2032F}" destId="{47F190DD-6665-4DB5-84E6-FEBF6F428379}" srcOrd="0" destOrd="0" parTransId="{53FE1C12-5AF6-41A5-95C3-45189B12C447}" sibTransId="{07E75AEF-FFEA-4CE9-90ED-2460609A425D}"/>
    <dgm:cxn modelId="{98CDB9E9-3187-4535-915D-253D2355D89C}" type="presOf" srcId="{3EC05752-A566-4821-ADCE-502B686352B9}" destId="{46E94523-756B-4A30-9590-3642EDD88A2D}" srcOrd="0" destOrd="0" presId="urn:microsoft.com/office/officeart/2005/8/layout/orgChart1"/>
    <dgm:cxn modelId="{FC6FDFC6-6450-4A4C-8207-B3DDA780F35F}" type="presOf" srcId="{47F190DD-6665-4DB5-84E6-FEBF6F428379}" destId="{D5C4B695-EDD5-4DD6-860C-B7EF137F1B26}" srcOrd="0" destOrd="0" presId="urn:microsoft.com/office/officeart/2005/8/layout/orgChart1"/>
    <dgm:cxn modelId="{8F6D6C0D-BE30-4F57-B967-A0A78085158C}" type="presOf" srcId="{023C9AAC-4CFC-4E1B-B0F1-50740AE2032F}" destId="{63E9B703-9FE5-4EFC-9576-A7414F18350F}" srcOrd="1" destOrd="0" presId="urn:microsoft.com/office/officeart/2005/8/layout/orgChart1"/>
    <dgm:cxn modelId="{687C4B01-0C5F-4BB3-AFDE-A29CD9E749CE}" type="presOf" srcId="{FD075DD9-542E-4475-8E10-B45658C44102}" destId="{1AA6637A-8F51-401F-BFD1-1D3F81AC90DE}" srcOrd="0" destOrd="0" presId="urn:microsoft.com/office/officeart/2005/8/layout/orgChart1"/>
    <dgm:cxn modelId="{0705800B-5173-4831-B064-D11420883DB2}" srcId="{023C9AAC-4CFC-4E1B-B0F1-50740AE2032F}" destId="{FD075DD9-542E-4475-8E10-B45658C44102}" srcOrd="2" destOrd="0" parTransId="{05805C60-853C-4E31-BC66-345DAE7318F7}" sibTransId="{C3AB0586-855C-4E99-A412-5ED32D85800A}"/>
    <dgm:cxn modelId="{1A8C760A-7B0B-4237-AD0A-082E1DEFA83E}" srcId="{74004498-C55F-4F0C-AA70-431D7D8EBAB0}" destId="{023C9AAC-4CFC-4E1B-B0F1-50740AE2032F}" srcOrd="0" destOrd="0" parTransId="{32DF4F39-198B-46EA-8434-2F891DAE8987}" sibTransId="{5B0FFDC8-0480-4A7A-A1DB-4C8881442B5F}"/>
    <dgm:cxn modelId="{A36EC3D5-E620-44CE-8D86-4A6142BDEFD9}" type="presOf" srcId="{47F190DD-6665-4DB5-84E6-FEBF6F428379}" destId="{9E87AA40-9DBA-4DEE-B595-6B586519091A}" srcOrd="1" destOrd="0" presId="urn:microsoft.com/office/officeart/2005/8/layout/orgChart1"/>
    <dgm:cxn modelId="{C9DF2FF0-26F1-4A2B-B5CC-D471852AA07A}" type="presOf" srcId="{13F75C7A-6A27-472C-A7B6-821DAA5146F1}" destId="{8FE2354A-0DF9-4562-85B3-F72D91D3AAC7}" srcOrd="1" destOrd="0" presId="urn:microsoft.com/office/officeart/2005/8/layout/orgChart1"/>
    <dgm:cxn modelId="{051E0603-6D59-48EA-A6F4-DD88835414FF}" type="presOf" srcId="{13F75C7A-6A27-472C-A7B6-821DAA5146F1}" destId="{FDBEB465-C38C-4CE3-996C-E8AAFEF79752}" srcOrd="0" destOrd="0" presId="urn:microsoft.com/office/officeart/2005/8/layout/orgChart1"/>
    <dgm:cxn modelId="{F8AA9D29-5166-4E32-ABE0-553B8C8A245E}" type="presOf" srcId="{FD075DD9-542E-4475-8E10-B45658C44102}" destId="{DC1FFB9E-F68A-448A-8E76-0C05EAB5B914}" srcOrd="1" destOrd="0" presId="urn:microsoft.com/office/officeart/2005/8/layout/orgChart1"/>
    <dgm:cxn modelId="{271B42E3-00A0-4A26-BCA9-324AE481191C}" type="presOf" srcId="{53FE1C12-5AF6-41A5-95C3-45189B12C447}" destId="{8ED8E520-74F4-482A-B064-1A2E06C2C169}" srcOrd="0" destOrd="0" presId="urn:microsoft.com/office/officeart/2005/8/layout/orgChart1"/>
    <dgm:cxn modelId="{25111A3D-6E3C-421E-9A25-6AD4542D7355}" srcId="{023C9AAC-4CFC-4E1B-B0F1-50740AE2032F}" destId="{13F75C7A-6A27-472C-A7B6-821DAA5146F1}" srcOrd="1" destOrd="0" parTransId="{3EC05752-A566-4821-ADCE-502B686352B9}" sibTransId="{0B140372-77EF-4D78-85BB-0634BE9DC44F}"/>
    <dgm:cxn modelId="{248A9F61-3E73-4D9B-B374-8859A65BD1E1}" type="presOf" srcId="{74004498-C55F-4F0C-AA70-431D7D8EBAB0}" destId="{4EA59FA0-A5BE-4DD0-B814-9F27ACD96876}" srcOrd="0" destOrd="0" presId="urn:microsoft.com/office/officeart/2005/8/layout/orgChart1"/>
    <dgm:cxn modelId="{4D6B744E-314E-4E20-8AD3-17E10B9DC76A}" type="presParOf" srcId="{4EA59FA0-A5BE-4DD0-B814-9F27ACD96876}" destId="{C05DEC0D-0755-4049-B06B-1093B4BCE146}" srcOrd="0" destOrd="0" presId="urn:microsoft.com/office/officeart/2005/8/layout/orgChart1"/>
    <dgm:cxn modelId="{68B0E0D6-FB7C-48A3-9855-AC2116134DDA}" type="presParOf" srcId="{C05DEC0D-0755-4049-B06B-1093B4BCE146}" destId="{B7A9E549-FBDA-4AF9-ACD1-20180CB83891}" srcOrd="0" destOrd="0" presId="urn:microsoft.com/office/officeart/2005/8/layout/orgChart1"/>
    <dgm:cxn modelId="{390326AA-E387-44A7-8575-9FD256168C46}" type="presParOf" srcId="{B7A9E549-FBDA-4AF9-ACD1-20180CB83891}" destId="{D6FE484A-B96E-42B4-B05A-F5A42C440058}" srcOrd="0" destOrd="0" presId="urn:microsoft.com/office/officeart/2005/8/layout/orgChart1"/>
    <dgm:cxn modelId="{91B334E8-C895-4DFD-9E99-1A3DCC96C7D4}" type="presParOf" srcId="{B7A9E549-FBDA-4AF9-ACD1-20180CB83891}" destId="{63E9B703-9FE5-4EFC-9576-A7414F18350F}" srcOrd="1" destOrd="0" presId="urn:microsoft.com/office/officeart/2005/8/layout/orgChart1"/>
    <dgm:cxn modelId="{983DABD6-45FE-41B3-9A22-F8BA8F1FAA4E}" type="presParOf" srcId="{C05DEC0D-0755-4049-B06B-1093B4BCE146}" destId="{A786FD3A-F8D0-4E95-9A8D-A73569EC813B}" srcOrd="1" destOrd="0" presId="urn:microsoft.com/office/officeart/2005/8/layout/orgChart1"/>
    <dgm:cxn modelId="{2BBA73BF-F37F-4B53-B4AF-C9F33F6A944E}" type="presParOf" srcId="{A786FD3A-F8D0-4E95-9A8D-A73569EC813B}" destId="{8ED8E520-74F4-482A-B064-1A2E06C2C169}" srcOrd="0" destOrd="0" presId="urn:microsoft.com/office/officeart/2005/8/layout/orgChart1"/>
    <dgm:cxn modelId="{7C9FDD65-39AC-45FA-AA3D-FADD2D370E00}" type="presParOf" srcId="{A786FD3A-F8D0-4E95-9A8D-A73569EC813B}" destId="{59368F88-871B-49AB-BBCC-8BAFCEB03471}" srcOrd="1" destOrd="0" presId="urn:microsoft.com/office/officeart/2005/8/layout/orgChart1"/>
    <dgm:cxn modelId="{91204306-9AB7-4D70-91CE-118114648335}" type="presParOf" srcId="{59368F88-871B-49AB-BBCC-8BAFCEB03471}" destId="{E95C80A4-D1A6-4DC1-BF7F-7DE3E11AF83C}" srcOrd="0" destOrd="0" presId="urn:microsoft.com/office/officeart/2005/8/layout/orgChart1"/>
    <dgm:cxn modelId="{FAE11DB4-7BCD-4B4A-BC3F-3C9639C25264}" type="presParOf" srcId="{E95C80A4-D1A6-4DC1-BF7F-7DE3E11AF83C}" destId="{D5C4B695-EDD5-4DD6-860C-B7EF137F1B26}" srcOrd="0" destOrd="0" presId="urn:microsoft.com/office/officeart/2005/8/layout/orgChart1"/>
    <dgm:cxn modelId="{09DF99B1-EA5C-4C58-A6A8-231B9F5ACFCF}" type="presParOf" srcId="{E95C80A4-D1A6-4DC1-BF7F-7DE3E11AF83C}" destId="{9E87AA40-9DBA-4DEE-B595-6B586519091A}" srcOrd="1" destOrd="0" presId="urn:microsoft.com/office/officeart/2005/8/layout/orgChart1"/>
    <dgm:cxn modelId="{89E5B508-6780-4393-93DE-CD3D7540F073}" type="presParOf" srcId="{59368F88-871B-49AB-BBCC-8BAFCEB03471}" destId="{4313EBC2-DBAF-4A52-9857-CDFA22C7FE4C}" srcOrd="1" destOrd="0" presId="urn:microsoft.com/office/officeart/2005/8/layout/orgChart1"/>
    <dgm:cxn modelId="{64A76255-9B83-4216-8752-4C79F99D0E3A}" type="presParOf" srcId="{59368F88-871B-49AB-BBCC-8BAFCEB03471}" destId="{9014642B-68D0-4927-A565-B82D7B629740}" srcOrd="2" destOrd="0" presId="urn:microsoft.com/office/officeart/2005/8/layout/orgChart1"/>
    <dgm:cxn modelId="{C7A61370-A697-4381-9F47-80A2F112A0DF}" type="presParOf" srcId="{A786FD3A-F8D0-4E95-9A8D-A73569EC813B}" destId="{46E94523-756B-4A30-9590-3642EDD88A2D}" srcOrd="2" destOrd="0" presId="urn:microsoft.com/office/officeart/2005/8/layout/orgChart1"/>
    <dgm:cxn modelId="{C3146C02-DB39-4011-851B-1EF5972E17DA}" type="presParOf" srcId="{A786FD3A-F8D0-4E95-9A8D-A73569EC813B}" destId="{4482628F-FA4B-4D3B-BF15-21DA8F9EE63D}" srcOrd="3" destOrd="0" presId="urn:microsoft.com/office/officeart/2005/8/layout/orgChart1"/>
    <dgm:cxn modelId="{F7BE67CB-B3FA-4797-9B74-21037F7D1829}" type="presParOf" srcId="{4482628F-FA4B-4D3B-BF15-21DA8F9EE63D}" destId="{7DD5BA1C-C08B-43E5-951E-246145BE85C7}" srcOrd="0" destOrd="0" presId="urn:microsoft.com/office/officeart/2005/8/layout/orgChart1"/>
    <dgm:cxn modelId="{9C392075-B905-456C-B969-7952612C07E9}" type="presParOf" srcId="{7DD5BA1C-C08B-43E5-951E-246145BE85C7}" destId="{FDBEB465-C38C-4CE3-996C-E8AAFEF79752}" srcOrd="0" destOrd="0" presId="urn:microsoft.com/office/officeart/2005/8/layout/orgChart1"/>
    <dgm:cxn modelId="{47249FD1-2A51-4614-8A08-C9FACE3DA8D3}" type="presParOf" srcId="{7DD5BA1C-C08B-43E5-951E-246145BE85C7}" destId="{8FE2354A-0DF9-4562-85B3-F72D91D3AAC7}" srcOrd="1" destOrd="0" presId="urn:microsoft.com/office/officeart/2005/8/layout/orgChart1"/>
    <dgm:cxn modelId="{4743AC9D-C9EB-4B65-B4CC-1FC164A1BF83}" type="presParOf" srcId="{4482628F-FA4B-4D3B-BF15-21DA8F9EE63D}" destId="{EAC61148-E99F-4994-BE2E-0E9A5A9DD7C8}" srcOrd="1" destOrd="0" presId="urn:microsoft.com/office/officeart/2005/8/layout/orgChart1"/>
    <dgm:cxn modelId="{F31B0389-F84B-4B8C-BD72-18D508C0425F}" type="presParOf" srcId="{4482628F-FA4B-4D3B-BF15-21DA8F9EE63D}" destId="{2B42B596-2D6E-445C-A383-E201FF79F233}" srcOrd="2" destOrd="0" presId="urn:microsoft.com/office/officeart/2005/8/layout/orgChart1"/>
    <dgm:cxn modelId="{5F6DCFE1-0B7C-458C-A392-9A318BB01DA4}" type="presParOf" srcId="{A786FD3A-F8D0-4E95-9A8D-A73569EC813B}" destId="{6264DCA0-0526-483A-A399-A83ED2E18DBD}" srcOrd="4" destOrd="0" presId="urn:microsoft.com/office/officeart/2005/8/layout/orgChart1"/>
    <dgm:cxn modelId="{2EA40B02-BEB6-41AA-880D-3DBF2999CE1B}" type="presParOf" srcId="{A786FD3A-F8D0-4E95-9A8D-A73569EC813B}" destId="{AAC37EB1-9BDD-42DA-84F6-1E39931C700D}" srcOrd="5" destOrd="0" presId="urn:microsoft.com/office/officeart/2005/8/layout/orgChart1"/>
    <dgm:cxn modelId="{82BFCEF5-DB9C-4CFA-8A68-EDD5ABF89691}" type="presParOf" srcId="{AAC37EB1-9BDD-42DA-84F6-1E39931C700D}" destId="{6ACAD40B-FDF2-42E8-BE63-A963C5EAEB16}" srcOrd="0" destOrd="0" presId="urn:microsoft.com/office/officeart/2005/8/layout/orgChart1"/>
    <dgm:cxn modelId="{DAC85CC7-A61D-480A-9EE0-C10E68D1EA90}" type="presParOf" srcId="{6ACAD40B-FDF2-42E8-BE63-A963C5EAEB16}" destId="{1AA6637A-8F51-401F-BFD1-1D3F81AC90DE}" srcOrd="0" destOrd="0" presId="urn:microsoft.com/office/officeart/2005/8/layout/orgChart1"/>
    <dgm:cxn modelId="{DC40D67C-C460-414C-A9D6-8D82BC6C00D0}" type="presParOf" srcId="{6ACAD40B-FDF2-42E8-BE63-A963C5EAEB16}" destId="{DC1FFB9E-F68A-448A-8E76-0C05EAB5B914}" srcOrd="1" destOrd="0" presId="urn:microsoft.com/office/officeart/2005/8/layout/orgChart1"/>
    <dgm:cxn modelId="{ECC2ED92-BA69-4473-8600-9105E439E091}" type="presParOf" srcId="{AAC37EB1-9BDD-42DA-84F6-1E39931C700D}" destId="{7165C99F-ACB1-43BB-BD6D-9D5EF200E5FA}" srcOrd="1" destOrd="0" presId="urn:microsoft.com/office/officeart/2005/8/layout/orgChart1"/>
    <dgm:cxn modelId="{267DABEE-4CE8-43DA-9A7B-81B5C1D535B5}" type="presParOf" srcId="{AAC37EB1-9BDD-42DA-84F6-1E39931C700D}" destId="{D27B5503-1170-4DA8-899B-748DD9DC800D}" srcOrd="2" destOrd="0" presId="urn:microsoft.com/office/officeart/2005/8/layout/orgChart1"/>
    <dgm:cxn modelId="{9172D720-3933-4414-A63D-33C11E47CD29}" type="presParOf" srcId="{C05DEC0D-0755-4049-B06B-1093B4BCE146}" destId="{051F8EC7-D26D-4A19-9B71-66DE30EB57C3}" srcOrd="2" destOrd="0" presId="urn:microsoft.com/office/officeart/2005/8/layout/orgChart1"/>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2C74E4A-ACBD-4A8A-A2DC-72ADF8B45F79}" type="doc">
      <dgm:prSet loTypeId="urn:microsoft.com/office/officeart/2005/8/layout/orgChart1" loCatId="hierarchy" qsTypeId="urn:microsoft.com/office/officeart/2005/8/quickstyle/simple1#4" qsCatId="simple" csTypeId="urn:microsoft.com/office/officeart/2005/8/colors/accent1_2#4" csCatId="accent1" phldr="1"/>
      <dgm:spPr/>
      <dgm:t>
        <a:bodyPr/>
        <a:lstStyle/>
        <a:p>
          <a:endParaRPr lang="en-US"/>
        </a:p>
      </dgm:t>
    </dgm:pt>
    <dgm:pt modelId="{6A37857A-BE2D-4E4A-BA9E-F01A15A60F8B}">
      <dgm:prSet phldrT="[Text]" custT="1"/>
      <dgm:spPr/>
      <dgm:t>
        <a:bodyPr/>
        <a:lstStyle/>
        <a:p>
          <a:r>
            <a:rPr lang="en-US" sz="3600" dirty="0" smtClean="0"/>
            <a:t>Codes</a:t>
          </a:r>
          <a:endParaRPr lang="en-US" sz="3600" dirty="0"/>
        </a:p>
      </dgm:t>
    </dgm:pt>
    <dgm:pt modelId="{D67D7EE9-66C4-4BAA-94D4-6BA2409B79D4}" type="parTrans" cxnId="{663DDCEC-2663-438D-808F-8D331D536CC2}">
      <dgm:prSet/>
      <dgm:spPr/>
      <dgm:t>
        <a:bodyPr/>
        <a:lstStyle/>
        <a:p>
          <a:endParaRPr lang="en-US"/>
        </a:p>
      </dgm:t>
    </dgm:pt>
    <dgm:pt modelId="{FBF5C5B4-D2E2-47F5-BBE2-D24714E7558F}" type="sibTrans" cxnId="{663DDCEC-2663-438D-808F-8D331D536CC2}">
      <dgm:prSet/>
      <dgm:spPr/>
      <dgm:t>
        <a:bodyPr/>
        <a:lstStyle/>
        <a:p>
          <a:endParaRPr lang="en-US"/>
        </a:p>
      </dgm:t>
    </dgm:pt>
    <dgm:pt modelId="{0118F762-A78B-4647-B687-CB70C4EE7663}">
      <dgm:prSet phldrT="[Text]"/>
      <dgm:spPr/>
      <dgm:t>
        <a:bodyPr/>
        <a:lstStyle/>
        <a:p>
          <a:r>
            <a:rPr lang="en-US" dirty="0" err="1" smtClean="0"/>
            <a:t>Siting</a:t>
          </a:r>
          <a:endParaRPr lang="en-US" dirty="0"/>
        </a:p>
      </dgm:t>
    </dgm:pt>
    <dgm:pt modelId="{EBB808E4-E227-4AF6-9693-657ADC635E1B}" type="parTrans" cxnId="{A809E30A-6C4A-4C1D-B8BC-341BFBBDA7BE}">
      <dgm:prSet/>
      <dgm:spPr/>
      <dgm:t>
        <a:bodyPr/>
        <a:lstStyle/>
        <a:p>
          <a:endParaRPr lang="en-US"/>
        </a:p>
      </dgm:t>
    </dgm:pt>
    <dgm:pt modelId="{E1B989D9-1F4A-4990-B431-591608E08E44}" type="sibTrans" cxnId="{A809E30A-6C4A-4C1D-B8BC-341BFBBDA7BE}">
      <dgm:prSet/>
      <dgm:spPr/>
      <dgm:t>
        <a:bodyPr/>
        <a:lstStyle/>
        <a:p>
          <a:endParaRPr lang="en-US"/>
        </a:p>
      </dgm:t>
    </dgm:pt>
    <dgm:pt modelId="{2F28B5BD-7EBA-4FB6-AFC5-9EB3EEC0DF01}">
      <dgm:prSet phldrT="[Text]"/>
      <dgm:spPr/>
      <dgm:t>
        <a:bodyPr/>
        <a:lstStyle/>
        <a:p>
          <a:r>
            <a:rPr lang="en-US" dirty="0" smtClean="0"/>
            <a:t>Permitting</a:t>
          </a:r>
          <a:endParaRPr lang="en-US" dirty="0"/>
        </a:p>
      </dgm:t>
    </dgm:pt>
    <dgm:pt modelId="{B50FC1A2-5C41-4343-98C8-132E8900F2DA}" type="parTrans" cxnId="{DE888402-0CC0-4FF8-AB40-F86C4C3BAB3C}">
      <dgm:prSet/>
      <dgm:spPr/>
      <dgm:t>
        <a:bodyPr/>
        <a:lstStyle/>
        <a:p>
          <a:endParaRPr lang="en-US"/>
        </a:p>
      </dgm:t>
    </dgm:pt>
    <dgm:pt modelId="{066DF4FD-F960-4220-83D6-84BA277F2400}" type="sibTrans" cxnId="{DE888402-0CC0-4FF8-AB40-F86C4C3BAB3C}">
      <dgm:prSet/>
      <dgm:spPr/>
      <dgm:t>
        <a:bodyPr/>
        <a:lstStyle/>
        <a:p>
          <a:endParaRPr lang="en-US"/>
        </a:p>
      </dgm:t>
    </dgm:pt>
    <dgm:pt modelId="{0034F956-1E2A-4870-AB80-9D00B6427074}">
      <dgm:prSet phldrT="[Text]"/>
      <dgm:spPr/>
      <dgm:t>
        <a:bodyPr/>
        <a:lstStyle/>
        <a:p>
          <a:r>
            <a:rPr lang="en-US" dirty="0" smtClean="0"/>
            <a:t>Training</a:t>
          </a:r>
          <a:endParaRPr lang="en-US" dirty="0"/>
        </a:p>
      </dgm:t>
    </dgm:pt>
    <dgm:pt modelId="{C58BEE0E-60CA-47A1-8DB9-27EFAC9D8F79}" type="parTrans" cxnId="{38A390B5-8821-41C5-B375-1A642EB5FD33}">
      <dgm:prSet/>
      <dgm:spPr/>
      <dgm:t>
        <a:bodyPr/>
        <a:lstStyle/>
        <a:p>
          <a:endParaRPr lang="en-US"/>
        </a:p>
      </dgm:t>
    </dgm:pt>
    <dgm:pt modelId="{709E6428-A222-44E2-8F6F-1F15D69FA705}" type="sibTrans" cxnId="{38A390B5-8821-41C5-B375-1A642EB5FD33}">
      <dgm:prSet/>
      <dgm:spPr/>
      <dgm:t>
        <a:bodyPr/>
        <a:lstStyle/>
        <a:p>
          <a:endParaRPr lang="en-US"/>
        </a:p>
      </dgm:t>
    </dgm:pt>
    <dgm:pt modelId="{870A8CE9-0F50-42E4-8E1B-C1ED6C85631F}" type="pres">
      <dgm:prSet presAssocID="{82C74E4A-ACBD-4A8A-A2DC-72ADF8B45F79}" presName="hierChild1" presStyleCnt="0">
        <dgm:presLayoutVars>
          <dgm:orgChart val="1"/>
          <dgm:chPref val="1"/>
          <dgm:dir/>
          <dgm:animOne val="branch"/>
          <dgm:animLvl val="lvl"/>
          <dgm:resizeHandles/>
        </dgm:presLayoutVars>
      </dgm:prSet>
      <dgm:spPr/>
      <dgm:t>
        <a:bodyPr/>
        <a:lstStyle/>
        <a:p>
          <a:endParaRPr lang="en-US"/>
        </a:p>
      </dgm:t>
    </dgm:pt>
    <dgm:pt modelId="{3E193316-3FBA-4A64-831A-7117FFBCA74F}" type="pres">
      <dgm:prSet presAssocID="{6A37857A-BE2D-4E4A-BA9E-F01A15A60F8B}" presName="hierRoot1" presStyleCnt="0">
        <dgm:presLayoutVars>
          <dgm:hierBranch val="init"/>
        </dgm:presLayoutVars>
      </dgm:prSet>
      <dgm:spPr/>
    </dgm:pt>
    <dgm:pt modelId="{929955E2-2253-425D-A8B4-47B247084A6E}" type="pres">
      <dgm:prSet presAssocID="{6A37857A-BE2D-4E4A-BA9E-F01A15A60F8B}" presName="rootComposite1" presStyleCnt="0"/>
      <dgm:spPr/>
    </dgm:pt>
    <dgm:pt modelId="{BC763876-6075-48E8-B0E2-6D97F0F0EFC4}" type="pres">
      <dgm:prSet presAssocID="{6A37857A-BE2D-4E4A-BA9E-F01A15A60F8B}" presName="rootText1" presStyleLbl="node0" presStyleIdx="0" presStyleCnt="1" custScaleX="190026" custScaleY="147178" custLinFactNeighborX="-4503" custLinFactNeighborY="-79018">
        <dgm:presLayoutVars>
          <dgm:chPref val="3"/>
        </dgm:presLayoutVars>
      </dgm:prSet>
      <dgm:spPr/>
      <dgm:t>
        <a:bodyPr/>
        <a:lstStyle/>
        <a:p>
          <a:endParaRPr lang="en-US"/>
        </a:p>
      </dgm:t>
    </dgm:pt>
    <dgm:pt modelId="{00EBBE0F-BD58-45F1-982D-482CD014CE2A}" type="pres">
      <dgm:prSet presAssocID="{6A37857A-BE2D-4E4A-BA9E-F01A15A60F8B}" presName="rootConnector1" presStyleLbl="node1" presStyleIdx="0" presStyleCnt="0"/>
      <dgm:spPr/>
      <dgm:t>
        <a:bodyPr/>
        <a:lstStyle/>
        <a:p>
          <a:endParaRPr lang="en-US"/>
        </a:p>
      </dgm:t>
    </dgm:pt>
    <dgm:pt modelId="{B8B7322C-1EB4-489B-8BF2-B2853470C19B}" type="pres">
      <dgm:prSet presAssocID="{6A37857A-BE2D-4E4A-BA9E-F01A15A60F8B}" presName="hierChild2" presStyleCnt="0"/>
      <dgm:spPr/>
    </dgm:pt>
    <dgm:pt modelId="{8088DD56-F0F6-4CAA-BB6B-2D59A3E43459}" type="pres">
      <dgm:prSet presAssocID="{EBB808E4-E227-4AF6-9693-657ADC635E1B}" presName="Name37" presStyleLbl="parChTrans1D2" presStyleIdx="0" presStyleCnt="3"/>
      <dgm:spPr/>
      <dgm:t>
        <a:bodyPr/>
        <a:lstStyle/>
        <a:p>
          <a:endParaRPr lang="en-US"/>
        </a:p>
      </dgm:t>
    </dgm:pt>
    <dgm:pt modelId="{7405ABF0-320B-4D7A-97F5-F0EE4C03D3BE}" type="pres">
      <dgm:prSet presAssocID="{0118F762-A78B-4647-B687-CB70C4EE7663}" presName="hierRoot2" presStyleCnt="0">
        <dgm:presLayoutVars>
          <dgm:hierBranch val="init"/>
        </dgm:presLayoutVars>
      </dgm:prSet>
      <dgm:spPr/>
    </dgm:pt>
    <dgm:pt modelId="{3B1B2EBD-3910-4C25-AD36-96E192A0E1C4}" type="pres">
      <dgm:prSet presAssocID="{0118F762-A78B-4647-B687-CB70C4EE7663}" presName="rootComposite" presStyleCnt="0"/>
      <dgm:spPr/>
    </dgm:pt>
    <dgm:pt modelId="{9454F7BB-A88E-4CF8-A3C6-83396667B41C}" type="pres">
      <dgm:prSet presAssocID="{0118F762-A78B-4647-B687-CB70C4EE7663}" presName="rootText" presStyleLbl="node2" presStyleIdx="0" presStyleCnt="3" custScaleY="88714" custLinFactNeighborX="13983" custLinFactNeighborY="4556">
        <dgm:presLayoutVars>
          <dgm:chPref val="3"/>
        </dgm:presLayoutVars>
      </dgm:prSet>
      <dgm:spPr/>
      <dgm:t>
        <a:bodyPr/>
        <a:lstStyle/>
        <a:p>
          <a:endParaRPr lang="en-US"/>
        </a:p>
      </dgm:t>
    </dgm:pt>
    <dgm:pt modelId="{39407393-CBEF-4881-8600-A66559492D55}" type="pres">
      <dgm:prSet presAssocID="{0118F762-A78B-4647-B687-CB70C4EE7663}" presName="rootConnector" presStyleLbl="node2" presStyleIdx="0" presStyleCnt="3"/>
      <dgm:spPr/>
      <dgm:t>
        <a:bodyPr/>
        <a:lstStyle/>
        <a:p>
          <a:endParaRPr lang="en-US"/>
        </a:p>
      </dgm:t>
    </dgm:pt>
    <dgm:pt modelId="{F5033F35-EB2D-4DBE-A7BB-67DB03B8BC74}" type="pres">
      <dgm:prSet presAssocID="{0118F762-A78B-4647-B687-CB70C4EE7663}" presName="hierChild4" presStyleCnt="0"/>
      <dgm:spPr/>
    </dgm:pt>
    <dgm:pt modelId="{C34FACA5-205A-47C7-915F-87362518357D}" type="pres">
      <dgm:prSet presAssocID="{0118F762-A78B-4647-B687-CB70C4EE7663}" presName="hierChild5" presStyleCnt="0"/>
      <dgm:spPr/>
    </dgm:pt>
    <dgm:pt modelId="{69CEBE45-88EE-477C-A872-48EADC8D440F}" type="pres">
      <dgm:prSet presAssocID="{B50FC1A2-5C41-4343-98C8-132E8900F2DA}" presName="Name37" presStyleLbl="parChTrans1D2" presStyleIdx="1" presStyleCnt="3"/>
      <dgm:spPr/>
      <dgm:t>
        <a:bodyPr/>
        <a:lstStyle/>
        <a:p>
          <a:endParaRPr lang="en-US"/>
        </a:p>
      </dgm:t>
    </dgm:pt>
    <dgm:pt modelId="{F06ACA92-F156-4912-BDF4-9F3F23E65C2A}" type="pres">
      <dgm:prSet presAssocID="{2F28B5BD-7EBA-4FB6-AFC5-9EB3EEC0DF01}" presName="hierRoot2" presStyleCnt="0">
        <dgm:presLayoutVars>
          <dgm:hierBranch val="init"/>
        </dgm:presLayoutVars>
      </dgm:prSet>
      <dgm:spPr/>
    </dgm:pt>
    <dgm:pt modelId="{7500CEE4-C138-48E0-93B2-0049B2661F81}" type="pres">
      <dgm:prSet presAssocID="{2F28B5BD-7EBA-4FB6-AFC5-9EB3EEC0DF01}" presName="rootComposite" presStyleCnt="0"/>
      <dgm:spPr/>
    </dgm:pt>
    <dgm:pt modelId="{B8DF7886-9CEE-4EE8-9E08-157CA4DAE09C}" type="pres">
      <dgm:prSet presAssocID="{2F28B5BD-7EBA-4FB6-AFC5-9EB3EEC0DF01}" presName="rootText" presStyleLbl="node2" presStyleIdx="1" presStyleCnt="3" custLinFactY="10708" custLinFactNeighborX="-4550" custLinFactNeighborY="100000">
        <dgm:presLayoutVars>
          <dgm:chPref val="3"/>
        </dgm:presLayoutVars>
      </dgm:prSet>
      <dgm:spPr/>
      <dgm:t>
        <a:bodyPr/>
        <a:lstStyle/>
        <a:p>
          <a:endParaRPr lang="en-US"/>
        </a:p>
      </dgm:t>
    </dgm:pt>
    <dgm:pt modelId="{986C08B0-5CA1-4C27-B201-F8EF8CCE81AC}" type="pres">
      <dgm:prSet presAssocID="{2F28B5BD-7EBA-4FB6-AFC5-9EB3EEC0DF01}" presName="rootConnector" presStyleLbl="node2" presStyleIdx="1" presStyleCnt="3"/>
      <dgm:spPr/>
      <dgm:t>
        <a:bodyPr/>
        <a:lstStyle/>
        <a:p>
          <a:endParaRPr lang="en-US"/>
        </a:p>
      </dgm:t>
    </dgm:pt>
    <dgm:pt modelId="{9A6116DA-BE43-40DD-8008-AD161A0043AA}" type="pres">
      <dgm:prSet presAssocID="{2F28B5BD-7EBA-4FB6-AFC5-9EB3EEC0DF01}" presName="hierChild4" presStyleCnt="0"/>
      <dgm:spPr/>
    </dgm:pt>
    <dgm:pt modelId="{E7892CD9-4D23-47C1-9DEC-21CCFCD1CB56}" type="pres">
      <dgm:prSet presAssocID="{2F28B5BD-7EBA-4FB6-AFC5-9EB3EEC0DF01}" presName="hierChild5" presStyleCnt="0"/>
      <dgm:spPr/>
    </dgm:pt>
    <dgm:pt modelId="{2AAED67F-3F74-4D66-B3CC-FC361FCAE90A}" type="pres">
      <dgm:prSet presAssocID="{C58BEE0E-60CA-47A1-8DB9-27EFAC9D8F79}" presName="Name37" presStyleLbl="parChTrans1D2" presStyleIdx="2" presStyleCnt="3"/>
      <dgm:spPr/>
      <dgm:t>
        <a:bodyPr/>
        <a:lstStyle/>
        <a:p>
          <a:endParaRPr lang="en-US"/>
        </a:p>
      </dgm:t>
    </dgm:pt>
    <dgm:pt modelId="{070043D6-2A0C-4B5F-A35D-EFBFAF70151D}" type="pres">
      <dgm:prSet presAssocID="{0034F956-1E2A-4870-AB80-9D00B6427074}" presName="hierRoot2" presStyleCnt="0">
        <dgm:presLayoutVars>
          <dgm:hierBranch val="init"/>
        </dgm:presLayoutVars>
      </dgm:prSet>
      <dgm:spPr/>
    </dgm:pt>
    <dgm:pt modelId="{70DC86D5-D7EE-4A95-AD96-A838D750FAE2}" type="pres">
      <dgm:prSet presAssocID="{0034F956-1E2A-4870-AB80-9D00B6427074}" presName="rootComposite" presStyleCnt="0"/>
      <dgm:spPr/>
    </dgm:pt>
    <dgm:pt modelId="{7EED77F0-4801-4F1F-ACA8-B217231B2FAD}" type="pres">
      <dgm:prSet presAssocID="{0034F956-1E2A-4870-AB80-9D00B6427074}" presName="rootText" presStyleLbl="node2" presStyleIdx="2" presStyleCnt="3" custScaleY="88715" custLinFactNeighborX="-15712" custLinFactNeighborY="4556">
        <dgm:presLayoutVars>
          <dgm:chPref val="3"/>
        </dgm:presLayoutVars>
      </dgm:prSet>
      <dgm:spPr/>
      <dgm:t>
        <a:bodyPr/>
        <a:lstStyle/>
        <a:p>
          <a:endParaRPr lang="en-US"/>
        </a:p>
      </dgm:t>
    </dgm:pt>
    <dgm:pt modelId="{83DB4B47-8BD4-455E-8578-C611110ECB21}" type="pres">
      <dgm:prSet presAssocID="{0034F956-1E2A-4870-AB80-9D00B6427074}" presName="rootConnector" presStyleLbl="node2" presStyleIdx="2" presStyleCnt="3"/>
      <dgm:spPr/>
      <dgm:t>
        <a:bodyPr/>
        <a:lstStyle/>
        <a:p>
          <a:endParaRPr lang="en-US"/>
        </a:p>
      </dgm:t>
    </dgm:pt>
    <dgm:pt modelId="{87C936C9-0D1E-491F-83B6-5686106B831A}" type="pres">
      <dgm:prSet presAssocID="{0034F956-1E2A-4870-AB80-9D00B6427074}" presName="hierChild4" presStyleCnt="0"/>
      <dgm:spPr/>
    </dgm:pt>
    <dgm:pt modelId="{30872724-5D92-4806-8ACF-2BD53C598544}" type="pres">
      <dgm:prSet presAssocID="{0034F956-1E2A-4870-AB80-9D00B6427074}" presName="hierChild5" presStyleCnt="0"/>
      <dgm:spPr/>
    </dgm:pt>
    <dgm:pt modelId="{842D98CC-BB41-42CE-868F-D1A5A20CF53C}" type="pres">
      <dgm:prSet presAssocID="{6A37857A-BE2D-4E4A-BA9E-F01A15A60F8B}" presName="hierChild3" presStyleCnt="0"/>
      <dgm:spPr/>
    </dgm:pt>
  </dgm:ptLst>
  <dgm:cxnLst>
    <dgm:cxn modelId="{7DEB3444-7CE5-4316-87E1-3876FD5F26DB}" type="presOf" srcId="{C58BEE0E-60CA-47A1-8DB9-27EFAC9D8F79}" destId="{2AAED67F-3F74-4D66-B3CC-FC361FCAE90A}" srcOrd="0" destOrd="0" presId="urn:microsoft.com/office/officeart/2005/8/layout/orgChart1"/>
    <dgm:cxn modelId="{38A390B5-8821-41C5-B375-1A642EB5FD33}" srcId="{6A37857A-BE2D-4E4A-BA9E-F01A15A60F8B}" destId="{0034F956-1E2A-4870-AB80-9D00B6427074}" srcOrd="2" destOrd="0" parTransId="{C58BEE0E-60CA-47A1-8DB9-27EFAC9D8F79}" sibTransId="{709E6428-A222-44E2-8F6F-1F15D69FA705}"/>
    <dgm:cxn modelId="{CFF424B0-5AA8-43BC-AC03-8F4C74BD005C}" type="presOf" srcId="{82C74E4A-ACBD-4A8A-A2DC-72ADF8B45F79}" destId="{870A8CE9-0F50-42E4-8E1B-C1ED6C85631F}" srcOrd="0" destOrd="0" presId="urn:microsoft.com/office/officeart/2005/8/layout/orgChart1"/>
    <dgm:cxn modelId="{60866436-8AB1-4A90-AE1D-8149BB7342D3}" type="presOf" srcId="{6A37857A-BE2D-4E4A-BA9E-F01A15A60F8B}" destId="{BC763876-6075-48E8-B0E2-6D97F0F0EFC4}" srcOrd="0" destOrd="0" presId="urn:microsoft.com/office/officeart/2005/8/layout/orgChart1"/>
    <dgm:cxn modelId="{12C17DDB-DCF5-414F-A65D-400E07D106CA}" type="presOf" srcId="{EBB808E4-E227-4AF6-9693-657ADC635E1B}" destId="{8088DD56-F0F6-4CAA-BB6B-2D59A3E43459}" srcOrd="0" destOrd="0" presId="urn:microsoft.com/office/officeart/2005/8/layout/orgChart1"/>
    <dgm:cxn modelId="{EB3590A3-6605-4667-83BD-61683BD97E87}" type="presOf" srcId="{0118F762-A78B-4647-B687-CB70C4EE7663}" destId="{39407393-CBEF-4881-8600-A66559492D55}" srcOrd="1" destOrd="0" presId="urn:microsoft.com/office/officeart/2005/8/layout/orgChart1"/>
    <dgm:cxn modelId="{8292747A-288E-4150-A10B-0830E63A2088}" type="presOf" srcId="{B50FC1A2-5C41-4343-98C8-132E8900F2DA}" destId="{69CEBE45-88EE-477C-A872-48EADC8D440F}" srcOrd="0" destOrd="0" presId="urn:microsoft.com/office/officeart/2005/8/layout/orgChart1"/>
    <dgm:cxn modelId="{E1F61786-26E5-487A-87CE-E293E6639D2E}" type="presOf" srcId="{0034F956-1E2A-4870-AB80-9D00B6427074}" destId="{7EED77F0-4801-4F1F-ACA8-B217231B2FAD}" srcOrd="0" destOrd="0" presId="urn:microsoft.com/office/officeart/2005/8/layout/orgChart1"/>
    <dgm:cxn modelId="{F16368AD-5727-41A0-AE81-6682B8489672}" type="presOf" srcId="{0034F956-1E2A-4870-AB80-9D00B6427074}" destId="{83DB4B47-8BD4-455E-8578-C611110ECB21}" srcOrd="1" destOrd="0" presId="urn:microsoft.com/office/officeart/2005/8/layout/orgChart1"/>
    <dgm:cxn modelId="{BC45CBFB-340B-4C67-9CDB-F8D6D4BB7DA3}" type="presOf" srcId="{0118F762-A78B-4647-B687-CB70C4EE7663}" destId="{9454F7BB-A88E-4CF8-A3C6-83396667B41C}" srcOrd="0" destOrd="0" presId="urn:microsoft.com/office/officeart/2005/8/layout/orgChart1"/>
    <dgm:cxn modelId="{37FB40CA-E4DA-4630-AA4F-A80B2EFE82C0}" type="presOf" srcId="{6A37857A-BE2D-4E4A-BA9E-F01A15A60F8B}" destId="{00EBBE0F-BD58-45F1-982D-482CD014CE2A}" srcOrd="1" destOrd="0" presId="urn:microsoft.com/office/officeart/2005/8/layout/orgChart1"/>
    <dgm:cxn modelId="{DE888402-0CC0-4FF8-AB40-F86C4C3BAB3C}" srcId="{6A37857A-BE2D-4E4A-BA9E-F01A15A60F8B}" destId="{2F28B5BD-7EBA-4FB6-AFC5-9EB3EEC0DF01}" srcOrd="1" destOrd="0" parTransId="{B50FC1A2-5C41-4343-98C8-132E8900F2DA}" sibTransId="{066DF4FD-F960-4220-83D6-84BA277F2400}"/>
    <dgm:cxn modelId="{9A26DEC4-7A67-4958-81AD-F6550C42E174}" type="presOf" srcId="{2F28B5BD-7EBA-4FB6-AFC5-9EB3EEC0DF01}" destId="{986C08B0-5CA1-4C27-B201-F8EF8CCE81AC}" srcOrd="1" destOrd="0" presId="urn:microsoft.com/office/officeart/2005/8/layout/orgChart1"/>
    <dgm:cxn modelId="{663DDCEC-2663-438D-808F-8D331D536CC2}" srcId="{82C74E4A-ACBD-4A8A-A2DC-72ADF8B45F79}" destId="{6A37857A-BE2D-4E4A-BA9E-F01A15A60F8B}" srcOrd="0" destOrd="0" parTransId="{D67D7EE9-66C4-4BAA-94D4-6BA2409B79D4}" sibTransId="{FBF5C5B4-D2E2-47F5-BBE2-D24714E7558F}"/>
    <dgm:cxn modelId="{4FAA1791-5305-4025-AAE2-D05345601660}" type="presOf" srcId="{2F28B5BD-7EBA-4FB6-AFC5-9EB3EEC0DF01}" destId="{B8DF7886-9CEE-4EE8-9E08-157CA4DAE09C}" srcOrd="0" destOrd="0" presId="urn:microsoft.com/office/officeart/2005/8/layout/orgChart1"/>
    <dgm:cxn modelId="{A809E30A-6C4A-4C1D-B8BC-341BFBBDA7BE}" srcId="{6A37857A-BE2D-4E4A-BA9E-F01A15A60F8B}" destId="{0118F762-A78B-4647-B687-CB70C4EE7663}" srcOrd="0" destOrd="0" parTransId="{EBB808E4-E227-4AF6-9693-657ADC635E1B}" sibTransId="{E1B989D9-1F4A-4990-B431-591608E08E44}"/>
    <dgm:cxn modelId="{E98531B4-13A7-471D-96F7-39C5F4206471}" type="presParOf" srcId="{870A8CE9-0F50-42E4-8E1B-C1ED6C85631F}" destId="{3E193316-3FBA-4A64-831A-7117FFBCA74F}" srcOrd="0" destOrd="0" presId="urn:microsoft.com/office/officeart/2005/8/layout/orgChart1"/>
    <dgm:cxn modelId="{F67443A6-1D84-466E-9D13-7B81CC63016D}" type="presParOf" srcId="{3E193316-3FBA-4A64-831A-7117FFBCA74F}" destId="{929955E2-2253-425D-A8B4-47B247084A6E}" srcOrd="0" destOrd="0" presId="urn:microsoft.com/office/officeart/2005/8/layout/orgChart1"/>
    <dgm:cxn modelId="{80B194AF-BCB8-418A-8435-BC8BFA7B58CE}" type="presParOf" srcId="{929955E2-2253-425D-A8B4-47B247084A6E}" destId="{BC763876-6075-48E8-B0E2-6D97F0F0EFC4}" srcOrd="0" destOrd="0" presId="urn:microsoft.com/office/officeart/2005/8/layout/orgChart1"/>
    <dgm:cxn modelId="{7A5DDAA3-36F6-407F-93CE-0B11DCC40DDB}" type="presParOf" srcId="{929955E2-2253-425D-A8B4-47B247084A6E}" destId="{00EBBE0F-BD58-45F1-982D-482CD014CE2A}" srcOrd="1" destOrd="0" presId="urn:microsoft.com/office/officeart/2005/8/layout/orgChart1"/>
    <dgm:cxn modelId="{E7FB7390-86B0-45B4-9868-E7E79B4AEDF1}" type="presParOf" srcId="{3E193316-3FBA-4A64-831A-7117FFBCA74F}" destId="{B8B7322C-1EB4-489B-8BF2-B2853470C19B}" srcOrd="1" destOrd="0" presId="urn:microsoft.com/office/officeart/2005/8/layout/orgChart1"/>
    <dgm:cxn modelId="{535B77D7-5D2B-4A14-8268-DA57708E24E3}" type="presParOf" srcId="{B8B7322C-1EB4-489B-8BF2-B2853470C19B}" destId="{8088DD56-F0F6-4CAA-BB6B-2D59A3E43459}" srcOrd="0" destOrd="0" presId="urn:microsoft.com/office/officeart/2005/8/layout/orgChart1"/>
    <dgm:cxn modelId="{720EBB75-4DA3-4B13-905B-1B2E143C9780}" type="presParOf" srcId="{B8B7322C-1EB4-489B-8BF2-B2853470C19B}" destId="{7405ABF0-320B-4D7A-97F5-F0EE4C03D3BE}" srcOrd="1" destOrd="0" presId="urn:microsoft.com/office/officeart/2005/8/layout/orgChart1"/>
    <dgm:cxn modelId="{37D4C5D6-F3C1-4364-B483-C4DF109E966F}" type="presParOf" srcId="{7405ABF0-320B-4D7A-97F5-F0EE4C03D3BE}" destId="{3B1B2EBD-3910-4C25-AD36-96E192A0E1C4}" srcOrd="0" destOrd="0" presId="urn:microsoft.com/office/officeart/2005/8/layout/orgChart1"/>
    <dgm:cxn modelId="{DAA09E05-B434-4440-AA60-02D5FC95D0FF}" type="presParOf" srcId="{3B1B2EBD-3910-4C25-AD36-96E192A0E1C4}" destId="{9454F7BB-A88E-4CF8-A3C6-83396667B41C}" srcOrd="0" destOrd="0" presId="urn:microsoft.com/office/officeart/2005/8/layout/orgChart1"/>
    <dgm:cxn modelId="{EAA5EF58-C787-4830-B66C-E1652513AC32}" type="presParOf" srcId="{3B1B2EBD-3910-4C25-AD36-96E192A0E1C4}" destId="{39407393-CBEF-4881-8600-A66559492D55}" srcOrd="1" destOrd="0" presId="urn:microsoft.com/office/officeart/2005/8/layout/orgChart1"/>
    <dgm:cxn modelId="{790F2CF7-B33F-4018-AC35-705798B90086}" type="presParOf" srcId="{7405ABF0-320B-4D7A-97F5-F0EE4C03D3BE}" destId="{F5033F35-EB2D-4DBE-A7BB-67DB03B8BC74}" srcOrd="1" destOrd="0" presId="urn:microsoft.com/office/officeart/2005/8/layout/orgChart1"/>
    <dgm:cxn modelId="{605572BA-E772-475D-9009-6588EB0FFB29}" type="presParOf" srcId="{7405ABF0-320B-4D7A-97F5-F0EE4C03D3BE}" destId="{C34FACA5-205A-47C7-915F-87362518357D}" srcOrd="2" destOrd="0" presId="urn:microsoft.com/office/officeart/2005/8/layout/orgChart1"/>
    <dgm:cxn modelId="{870422F5-3157-40A3-BC77-2BCEB450D910}" type="presParOf" srcId="{B8B7322C-1EB4-489B-8BF2-B2853470C19B}" destId="{69CEBE45-88EE-477C-A872-48EADC8D440F}" srcOrd="2" destOrd="0" presId="urn:microsoft.com/office/officeart/2005/8/layout/orgChart1"/>
    <dgm:cxn modelId="{B4DC63E3-0C26-46B8-AB88-C6A8C29BD2E2}" type="presParOf" srcId="{B8B7322C-1EB4-489B-8BF2-B2853470C19B}" destId="{F06ACA92-F156-4912-BDF4-9F3F23E65C2A}" srcOrd="3" destOrd="0" presId="urn:microsoft.com/office/officeart/2005/8/layout/orgChart1"/>
    <dgm:cxn modelId="{69CBEE11-D4BB-4DFA-865E-5BDCA987D4C3}" type="presParOf" srcId="{F06ACA92-F156-4912-BDF4-9F3F23E65C2A}" destId="{7500CEE4-C138-48E0-93B2-0049B2661F81}" srcOrd="0" destOrd="0" presId="urn:microsoft.com/office/officeart/2005/8/layout/orgChart1"/>
    <dgm:cxn modelId="{FF3F7860-9FE2-4E97-91B2-BF5BF625B50C}" type="presParOf" srcId="{7500CEE4-C138-48E0-93B2-0049B2661F81}" destId="{B8DF7886-9CEE-4EE8-9E08-157CA4DAE09C}" srcOrd="0" destOrd="0" presId="urn:microsoft.com/office/officeart/2005/8/layout/orgChart1"/>
    <dgm:cxn modelId="{1EEA5D9B-D01D-4D25-BE14-E2965D9EA54D}" type="presParOf" srcId="{7500CEE4-C138-48E0-93B2-0049B2661F81}" destId="{986C08B0-5CA1-4C27-B201-F8EF8CCE81AC}" srcOrd="1" destOrd="0" presId="urn:microsoft.com/office/officeart/2005/8/layout/orgChart1"/>
    <dgm:cxn modelId="{15506908-A7D3-40A3-97AC-073FF74F22C6}" type="presParOf" srcId="{F06ACA92-F156-4912-BDF4-9F3F23E65C2A}" destId="{9A6116DA-BE43-40DD-8008-AD161A0043AA}" srcOrd="1" destOrd="0" presId="urn:microsoft.com/office/officeart/2005/8/layout/orgChart1"/>
    <dgm:cxn modelId="{97F26313-053B-43D5-89F0-577B1FF62BEA}" type="presParOf" srcId="{F06ACA92-F156-4912-BDF4-9F3F23E65C2A}" destId="{E7892CD9-4D23-47C1-9DEC-21CCFCD1CB56}" srcOrd="2" destOrd="0" presId="urn:microsoft.com/office/officeart/2005/8/layout/orgChart1"/>
    <dgm:cxn modelId="{6282809D-BF45-41F4-891E-104B47438F2E}" type="presParOf" srcId="{B8B7322C-1EB4-489B-8BF2-B2853470C19B}" destId="{2AAED67F-3F74-4D66-B3CC-FC361FCAE90A}" srcOrd="4" destOrd="0" presId="urn:microsoft.com/office/officeart/2005/8/layout/orgChart1"/>
    <dgm:cxn modelId="{8D0D55D5-928D-4C22-8C5E-5C80797B4452}" type="presParOf" srcId="{B8B7322C-1EB4-489B-8BF2-B2853470C19B}" destId="{070043D6-2A0C-4B5F-A35D-EFBFAF70151D}" srcOrd="5" destOrd="0" presId="urn:microsoft.com/office/officeart/2005/8/layout/orgChart1"/>
    <dgm:cxn modelId="{43CAE789-023C-471C-9D7E-93566D1C6862}" type="presParOf" srcId="{070043D6-2A0C-4B5F-A35D-EFBFAF70151D}" destId="{70DC86D5-D7EE-4A95-AD96-A838D750FAE2}" srcOrd="0" destOrd="0" presId="urn:microsoft.com/office/officeart/2005/8/layout/orgChart1"/>
    <dgm:cxn modelId="{54CD2F14-1815-482B-AA05-609560E17F26}" type="presParOf" srcId="{70DC86D5-D7EE-4A95-AD96-A838D750FAE2}" destId="{7EED77F0-4801-4F1F-ACA8-B217231B2FAD}" srcOrd="0" destOrd="0" presId="urn:microsoft.com/office/officeart/2005/8/layout/orgChart1"/>
    <dgm:cxn modelId="{31B283E9-DDD7-4825-B3FB-9489AE79C877}" type="presParOf" srcId="{70DC86D5-D7EE-4A95-AD96-A838D750FAE2}" destId="{83DB4B47-8BD4-455E-8578-C611110ECB21}" srcOrd="1" destOrd="0" presId="urn:microsoft.com/office/officeart/2005/8/layout/orgChart1"/>
    <dgm:cxn modelId="{84A1D380-96EB-4A98-A13C-A0D48CA8FEC1}" type="presParOf" srcId="{070043D6-2A0C-4B5F-A35D-EFBFAF70151D}" destId="{87C936C9-0D1E-491F-83B6-5686106B831A}" srcOrd="1" destOrd="0" presId="urn:microsoft.com/office/officeart/2005/8/layout/orgChart1"/>
    <dgm:cxn modelId="{67686AE5-D217-414A-B4C1-836D04D6EA1A}" type="presParOf" srcId="{070043D6-2A0C-4B5F-A35D-EFBFAF70151D}" destId="{30872724-5D92-4806-8ACF-2BD53C598544}" srcOrd="2" destOrd="0" presId="urn:microsoft.com/office/officeart/2005/8/layout/orgChart1"/>
    <dgm:cxn modelId="{86B024CF-7145-4169-BF13-711E75A8E87D}" type="presParOf" srcId="{3E193316-3FBA-4A64-831A-7117FFBCA74F}" destId="{842D98CC-BB41-42CE-868F-D1A5A20CF53C}" srcOrd="2" destOrd="0" presId="urn:microsoft.com/office/officeart/2005/8/layout/orgChar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4004498-C55F-4F0C-AA70-431D7D8EBAB0}" type="doc">
      <dgm:prSet loTypeId="urn:microsoft.com/office/officeart/2005/8/layout/orgChart1" loCatId="hierarchy" qsTypeId="urn:microsoft.com/office/officeart/2005/8/quickstyle/simple1#5" qsCatId="simple" csTypeId="urn:microsoft.com/office/officeart/2005/8/colors/accent1_2#5" csCatId="accent1" phldr="1"/>
      <dgm:spPr/>
      <dgm:t>
        <a:bodyPr/>
        <a:lstStyle/>
        <a:p>
          <a:endParaRPr lang="en-US"/>
        </a:p>
      </dgm:t>
    </dgm:pt>
    <dgm:pt modelId="{023C9AAC-4CFC-4E1B-B0F1-50740AE2032F}">
      <dgm:prSet phldrT="[Text]" custT="1"/>
      <dgm:spPr/>
      <dgm:t>
        <a:bodyPr/>
        <a:lstStyle/>
        <a:p>
          <a:r>
            <a:rPr lang="en-US" sz="3600" dirty="0" smtClean="0"/>
            <a:t>Utility Policies</a:t>
          </a:r>
          <a:endParaRPr lang="en-US" sz="3600" dirty="0"/>
        </a:p>
      </dgm:t>
    </dgm:pt>
    <dgm:pt modelId="{32DF4F39-198B-46EA-8434-2F891DAE8987}" type="parTrans" cxnId="{1A8C760A-7B0B-4237-AD0A-082E1DEFA83E}">
      <dgm:prSet/>
      <dgm:spPr/>
      <dgm:t>
        <a:bodyPr/>
        <a:lstStyle/>
        <a:p>
          <a:endParaRPr lang="en-US"/>
        </a:p>
      </dgm:t>
    </dgm:pt>
    <dgm:pt modelId="{5B0FFDC8-0480-4A7A-A1DB-4C8881442B5F}" type="sibTrans" cxnId="{1A8C760A-7B0B-4237-AD0A-082E1DEFA83E}">
      <dgm:prSet/>
      <dgm:spPr/>
      <dgm:t>
        <a:bodyPr/>
        <a:lstStyle/>
        <a:p>
          <a:endParaRPr lang="en-US"/>
        </a:p>
      </dgm:t>
    </dgm:pt>
    <dgm:pt modelId="{47F190DD-6665-4DB5-84E6-FEBF6F428379}">
      <dgm:prSet phldrT="[Text]" custT="1"/>
      <dgm:spPr/>
      <dgm:t>
        <a:bodyPr/>
        <a:lstStyle/>
        <a:p>
          <a:r>
            <a:rPr lang="en-US" sz="2300" dirty="0" smtClean="0"/>
            <a:t>Interconnection</a:t>
          </a:r>
          <a:endParaRPr lang="en-US" sz="2300" dirty="0"/>
        </a:p>
      </dgm:t>
    </dgm:pt>
    <dgm:pt modelId="{53FE1C12-5AF6-41A5-95C3-45189B12C447}" type="parTrans" cxnId="{08CC6920-E6F9-474D-A3D6-0261031A2195}">
      <dgm:prSet/>
      <dgm:spPr/>
      <dgm:t>
        <a:bodyPr/>
        <a:lstStyle/>
        <a:p>
          <a:endParaRPr lang="en-US"/>
        </a:p>
      </dgm:t>
    </dgm:pt>
    <dgm:pt modelId="{07E75AEF-FFEA-4CE9-90ED-2460609A425D}" type="sibTrans" cxnId="{08CC6920-E6F9-474D-A3D6-0261031A2195}">
      <dgm:prSet/>
      <dgm:spPr/>
      <dgm:t>
        <a:bodyPr/>
        <a:lstStyle/>
        <a:p>
          <a:endParaRPr lang="en-US"/>
        </a:p>
      </dgm:t>
    </dgm:pt>
    <dgm:pt modelId="{13F75C7A-6A27-472C-A7B6-821DAA5146F1}">
      <dgm:prSet phldrT="[Text]" custT="1"/>
      <dgm:spPr/>
      <dgm:t>
        <a:bodyPr/>
        <a:lstStyle/>
        <a:p>
          <a:r>
            <a:rPr lang="en-US" sz="2300" dirty="0" smtClean="0"/>
            <a:t>Net Metering</a:t>
          </a:r>
          <a:endParaRPr lang="en-US" sz="2300" dirty="0"/>
        </a:p>
      </dgm:t>
    </dgm:pt>
    <dgm:pt modelId="{3EC05752-A566-4821-ADCE-502B686352B9}" type="parTrans" cxnId="{25111A3D-6E3C-421E-9A25-6AD4542D7355}">
      <dgm:prSet/>
      <dgm:spPr/>
      <dgm:t>
        <a:bodyPr/>
        <a:lstStyle/>
        <a:p>
          <a:endParaRPr lang="en-US"/>
        </a:p>
      </dgm:t>
    </dgm:pt>
    <dgm:pt modelId="{0B140372-77EF-4D78-85BB-0634BE9DC44F}" type="sibTrans" cxnId="{25111A3D-6E3C-421E-9A25-6AD4542D7355}">
      <dgm:prSet/>
      <dgm:spPr/>
      <dgm:t>
        <a:bodyPr/>
        <a:lstStyle/>
        <a:p>
          <a:endParaRPr lang="en-US"/>
        </a:p>
      </dgm:t>
    </dgm:pt>
    <dgm:pt modelId="{FD075DD9-542E-4475-8E10-B45658C44102}">
      <dgm:prSet phldrT="[Text]" custT="1"/>
      <dgm:spPr/>
      <dgm:t>
        <a:bodyPr/>
        <a:lstStyle/>
        <a:p>
          <a:r>
            <a:rPr lang="en-US" sz="2300" dirty="0" smtClean="0"/>
            <a:t>Rates</a:t>
          </a:r>
          <a:endParaRPr lang="en-US" sz="2300" dirty="0"/>
        </a:p>
      </dgm:t>
    </dgm:pt>
    <dgm:pt modelId="{05805C60-853C-4E31-BC66-345DAE7318F7}" type="parTrans" cxnId="{0705800B-5173-4831-B064-D11420883DB2}">
      <dgm:prSet/>
      <dgm:spPr/>
      <dgm:t>
        <a:bodyPr/>
        <a:lstStyle/>
        <a:p>
          <a:endParaRPr lang="en-US"/>
        </a:p>
      </dgm:t>
    </dgm:pt>
    <dgm:pt modelId="{C3AB0586-855C-4E99-A412-5ED32D85800A}" type="sibTrans" cxnId="{0705800B-5173-4831-B064-D11420883DB2}">
      <dgm:prSet/>
      <dgm:spPr/>
      <dgm:t>
        <a:bodyPr/>
        <a:lstStyle/>
        <a:p>
          <a:endParaRPr lang="en-US"/>
        </a:p>
      </dgm:t>
    </dgm:pt>
    <dgm:pt modelId="{4EA59FA0-A5BE-4DD0-B814-9F27ACD96876}" type="pres">
      <dgm:prSet presAssocID="{74004498-C55F-4F0C-AA70-431D7D8EBAB0}" presName="hierChild1" presStyleCnt="0">
        <dgm:presLayoutVars>
          <dgm:orgChart val="1"/>
          <dgm:chPref val="1"/>
          <dgm:dir/>
          <dgm:animOne val="branch"/>
          <dgm:animLvl val="lvl"/>
          <dgm:resizeHandles/>
        </dgm:presLayoutVars>
      </dgm:prSet>
      <dgm:spPr/>
      <dgm:t>
        <a:bodyPr/>
        <a:lstStyle/>
        <a:p>
          <a:endParaRPr lang="en-US"/>
        </a:p>
      </dgm:t>
    </dgm:pt>
    <dgm:pt modelId="{C05DEC0D-0755-4049-B06B-1093B4BCE146}" type="pres">
      <dgm:prSet presAssocID="{023C9AAC-4CFC-4E1B-B0F1-50740AE2032F}" presName="hierRoot1" presStyleCnt="0">
        <dgm:presLayoutVars>
          <dgm:hierBranch val="init"/>
        </dgm:presLayoutVars>
      </dgm:prSet>
      <dgm:spPr/>
    </dgm:pt>
    <dgm:pt modelId="{B7A9E549-FBDA-4AF9-ACD1-20180CB83891}" type="pres">
      <dgm:prSet presAssocID="{023C9AAC-4CFC-4E1B-B0F1-50740AE2032F}" presName="rootComposite1" presStyleCnt="0"/>
      <dgm:spPr/>
    </dgm:pt>
    <dgm:pt modelId="{D6FE484A-B96E-42B4-B05A-F5A42C440058}" type="pres">
      <dgm:prSet presAssocID="{023C9AAC-4CFC-4E1B-B0F1-50740AE2032F}" presName="rootText1" presStyleLbl="node0" presStyleIdx="0" presStyleCnt="1" custScaleX="636714" custScaleY="425113" custLinFactY="-144376" custLinFactNeighborX="-506" custLinFactNeighborY="-200000">
        <dgm:presLayoutVars>
          <dgm:chPref val="3"/>
        </dgm:presLayoutVars>
      </dgm:prSet>
      <dgm:spPr/>
      <dgm:t>
        <a:bodyPr/>
        <a:lstStyle/>
        <a:p>
          <a:endParaRPr lang="en-US"/>
        </a:p>
      </dgm:t>
    </dgm:pt>
    <dgm:pt modelId="{63E9B703-9FE5-4EFC-9576-A7414F18350F}" type="pres">
      <dgm:prSet presAssocID="{023C9AAC-4CFC-4E1B-B0F1-50740AE2032F}" presName="rootConnector1" presStyleLbl="node1" presStyleIdx="0" presStyleCnt="0"/>
      <dgm:spPr/>
      <dgm:t>
        <a:bodyPr/>
        <a:lstStyle/>
        <a:p>
          <a:endParaRPr lang="en-US"/>
        </a:p>
      </dgm:t>
    </dgm:pt>
    <dgm:pt modelId="{A786FD3A-F8D0-4E95-9A8D-A73569EC813B}" type="pres">
      <dgm:prSet presAssocID="{023C9AAC-4CFC-4E1B-B0F1-50740AE2032F}" presName="hierChild2" presStyleCnt="0"/>
      <dgm:spPr/>
    </dgm:pt>
    <dgm:pt modelId="{8ED8E520-74F4-482A-B064-1A2E06C2C169}" type="pres">
      <dgm:prSet presAssocID="{53FE1C12-5AF6-41A5-95C3-45189B12C447}" presName="Name37" presStyleLbl="parChTrans1D2" presStyleIdx="0" presStyleCnt="3"/>
      <dgm:spPr/>
      <dgm:t>
        <a:bodyPr/>
        <a:lstStyle/>
        <a:p>
          <a:endParaRPr lang="en-US"/>
        </a:p>
      </dgm:t>
    </dgm:pt>
    <dgm:pt modelId="{59368F88-871B-49AB-BBCC-8BAFCEB03471}" type="pres">
      <dgm:prSet presAssocID="{47F190DD-6665-4DB5-84E6-FEBF6F428379}" presName="hierRoot2" presStyleCnt="0">
        <dgm:presLayoutVars>
          <dgm:hierBranch val="init"/>
        </dgm:presLayoutVars>
      </dgm:prSet>
      <dgm:spPr/>
    </dgm:pt>
    <dgm:pt modelId="{E95C80A4-D1A6-4DC1-BF7F-7DE3E11AF83C}" type="pres">
      <dgm:prSet presAssocID="{47F190DD-6665-4DB5-84E6-FEBF6F428379}" presName="rootComposite" presStyleCnt="0"/>
      <dgm:spPr/>
    </dgm:pt>
    <dgm:pt modelId="{D5C4B695-EDD5-4DD6-860C-B7EF137F1B26}" type="pres">
      <dgm:prSet presAssocID="{47F190DD-6665-4DB5-84E6-FEBF6F428379}" presName="rootText" presStyleLbl="node2" presStyleIdx="0" presStyleCnt="3" custScaleX="404511" custScaleY="248672" custLinFactNeighborX="-695" custLinFactNeighborY="-70470">
        <dgm:presLayoutVars>
          <dgm:chPref val="3"/>
        </dgm:presLayoutVars>
      </dgm:prSet>
      <dgm:spPr/>
      <dgm:t>
        <a:bodyPr/>
        <a:lstStyle/>
        <a:p>
          <a:endParaRPr lang="en-US"/>
        </a:p>
      </dgm:t>
    </dgm:pt>
    <dgm:pt modelId="{9E87AA40-9DBA-4DEE-B595-6B586519091A}" type="pres">
      <dgm:prSet presAssocID="{47F190DD-6665-4DB5-84E6-FEBF6F428379}" presName="rootConnector" presStyleLbl="node2" presStyleIdx="0" presStyleCnt="3"/>
      <dgm:spPr/>
      <dgm:t>
        <a:bodyPr/>
        <a:lstStyle/>
        <a:p>
          <a:endParaRPr lang="en-US"/>
        </a:p>
      </dgm:t>
    </dgm:pt>
    <dgm:pt modelId="{4313EBC2-DBAF-4A52-9857-CDFA22C7FE4C}" type="pres">
      <dgm:prSet presAssocID="{47F190DD-6665-4DB5-84E6-FEBF6F428379}" presName="hierChild4" presStyleCnt="0"/>
      <dgm:spPr/>
    </dgm:pt>
    <dgm:pt modelId="{9014642B-68D0-4927-A565-B82D7B629740}" type="pres">
      <dgm:prSet presAssocID="{47F190DD-6665-4DB5-84E6-FEBF6F428379}" presName="hierChild5" presStyleCnt="0"/>
      <dgm:spPr/>
    </dgm:pt>
    <dgm:pt modelId="{46E94523-756B-4A30-9590-3642EDD88A2D}" type="pres">
      <dgm:prSet presAssocID="{3EC05752-A566-4821-ADCE-502B686352B9}" presName="Name37" presStyleLbl="parChTrans1D2" presStyleIdx="1" presStyleCnt="3"/>
      <dgm:spPr/>
      <dgm:t>
        <a:bodyPr/>
        <a:lstStyle/>
        <a:p>
          <a:endParaRPr lang="en-US"/>
        </a:p>
      </dgm:t>
    </dgm:pt>
    <dgm:pt modelId="{4482628F-FA4B-4D3B-BF15-21DA8F9EE63D}" type="pres">
      <dgm:prSet presAssocID="{13F75C7A-6A27-472C-A7B6-821DAA5146F1}" presName="hierRoot2" presStyleCnt="0">
        <dgm:presLayoutVars>
          <dgm:hierBranch val="init"/>
        </dgm:presLayoutVars>
      </dgm:prSet>
      <dgm:spPr/>
    </dgm:pt>
    <dgm:pt modelId="{7DD5BA1C-C08B-43E5-951E-246145BE85C7}" type="pres">
      <dgm:prSet presAssocID="{13F75C7A-6A27-472C-A7B6-821DAA5146F1}" presName="rootComposite" presStyleCnt="0"/>
      <dgm:spPr/>
    </dgm:pt>
    <dgm:pt modelId="{FDBEB465-C38C-4CE3-996C-E8AAFEF79752}" type="pres">
      <dgm:prSet presAssocID="{13F75C7A-6A27-472C-A7B6-821DAA5146F1}" presName="rootText" presStyleLbl="node2" presStyleIdx="1" presStyleCnt="3" custScaleX="270245" custScaleY="316143" custLinFactY="100000" custLinFactNeighborX="-66912" custLinFactNeighborY="115237">
        <dgm:presLayoutVars>
          <dgm:chPref val="3"/>
        </dgm:presLayoutVars>
      </dgm:prSet>
      <dgm:spPr/>
      <dgm:t>
        <a:bodyPr/>
        <a:lstStyle/>
        <a:p>
          <a:endParaRPr lang="en-US"/>
        </a:p>
      </dgm:t>
    </dgm:pt>
    <dgm:pt modelId="{8FE2354A-0DF9-4562-85B3-F72D91D3AAC7}" type="pres">
      <dgm:prSet presAssocID="{13F75C7A-6A27-472C-A7B6-821DAA5146F1}" presName="rootConnector" presStyleLbl="node2" presStyleIdx="1" presStyleCnt="3"/>
      <dgm:spPr/>
      <dgm:t>
        <a:bodyPr/>
        <a:lstStyle/>
        <a:p>
          <a:endParaRPr lang="en-US"/>
        </a:p>
      </dgm:t>
    </dgm:pt>
    <dgm:pt modelId="{EAC61148-E99F-4994-BE2E-0E9A5A9DD7C8}" type="pres">
      <dgm:prSet presAssocID="{13F75C7A-6A27-472C-A7B6-821DAA5146F1}" presName="hierChild4" presStyleCnt="0"/>
      <dgm:spPr/>
    </dgm:pt>
    <dgm:pt modelId="{2B42B596-2D6E-445C-A383-E201FF79F233}" type="pres">
      <dgm:prSet presAssocID="{13F75C7A-6A27-472C-A7B6-821DAA5146F1}" presName="hierChild5" presStyleCnt="0"/>
      <dgm:spPr/>
    </dgm:pt>
    <dgm:pt modelId="{6264DCA0-0526-483A-A399-A83ED2E18DBD}" type="pres">
      <dgm:prSet presAssocID="{05805C60-853C-4E31-BC66-345DAE7318F7}" presName="Name37" presStyleLbl="parChTrans1D2" presStyleIdx="2" presStyleCnt="3"/>
      <dgm:spPr/>
      <dgm:t>
        <a:bodyPr/>
        <a:lstStyle/>
        <a:p>
          <a:endParaRPr lang="en-US"/>
        </a:p>
      </dgm:t>
    </dgm:pt>
    <dgm:pt modelId="{AAC37EB1-9BDD-42DA-84F6-1E39931C700D}" type="pres">
      <dgm:prSet presAssocID="{FD075DD9-542E-4475-8E10-B45658C44102}" presName="hierRoot2" presStyleCnt="0">
        <dgm:presLayoutVars>
          <dgm:hierBranch val="init"/>
        </dgm:presLayoutVars>
      </dgm:prSet>
      <dgm:spPr/>
    </dgm:pt>
    <dgm:pt modelId="{6ACAD40B-FDF2-42E8-BE63-A963C5EAEB16}" type="pres">
      <dgm:prSet presAssocID="{FD075DD9-542E-4475-8E10-B45658C44102}" presName="rootComposite" presStyleCnt="0"/>
      <dgm:spPr/>
    </dgm:pt>
    <dgm:pt modelId="{1AA6637A-8F51-401F-BFD1-1D3F81AC90DE}" type="pres">
      <dgm:prSet presAssocID="{FD075DD9-542E-4475-8E10-B45658C44102}" presName="rootText" presStyleLbl="node2" presStyleIdx="2" presStyleCnt="3" custScaleX="270330" custScaleY="224152" custLinFactNeighborX="-63781" custLinFactNeighborY="-70470">
        <dgm:presLayoutVars>
          <dgm:chPref val="3"/>
        </dgm:presLayoutVars>
      </dgm:prSet>
      <dgm:spPr/>
      <dgm:t>
        <a:bodyPr/>
        <a:lstStyle/>
        <a:p>
          <a:endParaRPr lang="en-US"/>
        </a:p>
      </dgm:t>
    </dgm:pt>
    <dgm:pt modelId="{DC1FFB9E-F68A-448A-8E76-0C05EAB5B914}" type="pres">
      <dgm:prSet presAssocID="{FD075DD9-542E-4475-8E10-B45658C44102}" presName="rootConnector" presStyleLbl="node2" presStyleIdx="2" presStyleCnt="3"/>
      <dgm:spPr/>
      <dgm:t>
        <a:bodyPr/>
        <a:lstStyle/>
        <a:p>
          <a:endParaRPr lang="en-US"/>
        </a:p>
      </dgm:t>
    </dgm:pt>
    <dgm:pt modelId="{7165C99F-ACB1-43BB-BD6D-9D5EF200E5FA}" type="pres">
      <dgm:prSet presAssocID="{FD075DD9-542E-4475-8E10-B45658C44102}" presName="hierChild4" presStyleCnt="0"/>
      <dgm:spPr/>
    </dgm:pt>
    <dgm:pt modelId="{D27B5503-1170-4DA8-899B-748DD9DC800D}" type="pres">
      <dgm:prSet presAssocID="{FD075DD9-542E-4475-8E10-B45658C44102}" presName="hierChild5" presStyleCnt="0"/>
      <dgm:spPr/>
    </dgm:pt>
    <dgm:pt modelId="{051F8EC7-D26D-4A19-9B71-66DE30EB57C3}" type="pres">
      <dgm:prSet presAssocID="{023C9AAC-4CFC-4E1B-B0F1-50740AE2032F}" presName="hierChild3" presStyleCnt="0"/>
      <dgm:spPr/>
    </dgm:pt>
  </dgm:ptLst>
  <dgm:cxnLst>
    <dgm:cxn modelId="{AC20C5ED-BE89-416D-AE06-D7DA1AA45FC4}" type="presOf" srcId="{13F75C7A-6A27-472C-A7B6-821DAA5146F1}" destId="{FDBEB465-C38C-4CE3-996C-E8AAFEF79752}" srcOrd="0" destOrd="0" presId="urn:microsoft.com/office/officeart/2005/8/layout/orgChart1"/>
    <dgm:cxn modelId="{C9535ED8-98C5-48B5-BBBA-03D53C4AD367}" type="presOf" srcId="{53FE1C12-5AF6-41A5-95C3-45189B12C447}" destId="{8ED8E520-74F4-482A-B064-1A2E06C2C169}" srcOrd="0" destOrd="0" presId="urn:microsoft.com/office/officeart/2005/8/layout/orgChart1"/>
    <dgm:cxn modelId="{08CC6920-E6F9-474D-A3D6-0261031A2195}" srcId="{023C9AAC-4CFC-4E1B-B0F1-50740AE2032F}" destId="{47F190DD-6665-4DB5-84E6-FEBF6F428379}" srcOrd="0" destOrd="0" parTransId="{53FE1C12-5AF6-41A5-95C3-45189B12C447}" sibTransId="{07E75AEF-FFEA-4CE9-90ED-2460609A425D}"/>
    <dgm:cxn modelId="{43B22BB2-5078-4E30-8052-2DA39B7190C0}" type="presOf" srcId="{023C9AAC-4CFC-4E1B-B0F1-50740AE2032F}" destId="{63E9B703-9FE5-4EFC-9576-A7414F18350F}" srcOrd="1" destOrd="0" presId="urn:microsoft.com/office/officeart/2005/8/layout/orgChart1"/>
    <dgm:cxn modelId="{6673072F-3EC1-47D6-B7E2-5C1FCB3DC451}" type="presOf" srcId="{13F75C7A-6A27-472C-A7B6-821DAA5146F1}" destId="{8FE2354A-0DF9-4562-85B3-F72D91D3AAC7}" srcOrd="1" destOrd="0" presId="urn:microsoft.com/office/officeart/2005/8/layout/orgChart1"/>
    <dgm:cxn modelId="{E27C4F86-9B3C-46F7-9CB5-3F79CF253090}" type="presOf" srcId="{3EC05752-A566-4821-ADCE-502B686352B9}" destId="{46E94523-756B-4A30-9590-3642EDD88A2D}" srcOrd="0" destOrd="0" presId="urn:microsoft.com/office/officeart/2005/8/layout/orgChart1"/>
    <dgm:cxn modelId="{A223B728-5E75-437C-B169-4A39DD2DF3EC}" type="presOf" srcId="{47F190DD-6665-4DB5-84E6-FEBF6F428379}" destId="{9E87AA40-9DBA-4DEE-B595-6B586519091A}" srcOrd="1" destOrd="0" presId="urn:microsoft.com/office/officeart/2005/8/layout/orgChart1"/>
    <dgm:cxn modelId="{3F489C82-942A-44BB-9922-591220EB185B}" type="presOf" srcId="{47F190DD-6665-4DB5-84E6-FEBF6F428379}" destId="{D5C4B695-EDD5-4DD6-860C-B7EF137F1B26}" srcOrd="0" destOrd="0" presId="urn:microsoft.com/office/officeart/2005/8/layout/orgChart1"/>
    <dgm:cxn modelId="{0705800B-5173-4831-B064-D11420883DB2}" srcId="{023C9AAC-4CFC-4E1B-B0F1-50740AE2032F}" destId="{FD075DD9-542E-4475-8E10-B45658C44102}" srcOrd="2" destOrd="0" parTransId="{05805C60-853C-4E31-BC66-345DAE7318F7}" sibTransId="{C3AB0586-855C-4E99-A412-5ED32D85800A}"/>
    <dgm:cxn modelId="{C9395A03-741C-4FAA-9F8F-3693B5F22888}" type="presOf" srcId="{FD075DD9-542E-4475-8E10-B45658C44102}" destId="{1AA6637A-8F51-401F-BFD1-1D3F81AC90DE}" srcOrd="0" destOrd="0" presId="urn:microsoft.com/office/officeart/2005/8/layout/orgChart1"/>
    <dgm:cxn modelId="{0F490ED4-D34D-4864-B1B9-8142120E5603}" type="presOf" srcId="{05805C60-853C-4E31-BC66-345DAE7318F7}" destId="{6264DCA0-0526-483A-A399-A83ED2E18DBD}" srcOrd="0" destOrd="0" presId="urn:microsoft.com/office/officeart/2005/8/layout/orgChart1"/>
    <dgm:cxn modelId="{1A8C760A-7B0B-4237-AD0A-082E1DEFA83E}" srcId="{74004498-C55F-4F0C-AA70-431D7D8EBAB0}" destId="{023C9AAC-4CFC-4E1B-B0F1-50740AE2032F}" srcOrd="0" destOrd="0" parTransId="{32DF4F39-198B-46EA-8434-2F891DAE8987}" sibTransId="{5B0FFDC8-0480-4A7A-A1DB-4C8881442B5F}"/>
    <dgm:cxn modelId="{377A17F8-DA6F-46E7-8AA6-879D11F971A1}" type="presOf" srcId="{74004498-C55F-4F0C-AA70-431D7D8EBAB0}" destId="{4EA59FA0-A5BE-4DD0-B814-9F27ACD96876}" srcOrd="0" destOrd="0" presId="urn:microsoft.com/office/officeart/2005/8/layout/orgChart1"/>
    <dgm:cxn modelId="{25111A3D-6E3C-421E-9A25-6AD4542D7355}" srcId="{023C9AAC-4CFC-4E1B-B0F1-50740AE2032F}" destId="{13F75C7A-6A27-472C-A7B6-821DAA5146F1}" srcOrd="1" destOrd="0" parTransId="{3EC05752-A566-4821-ADCE-502B686352B9}" sibTransId="{0B140372-77EF-4D78-85BB-0634BE9DC44F}"/>
    <dgm:cxn modelId="{5AE9FF09-7F4C-4AB1-BDDB-E7A4E4F00ED3}" type="presOf" srcId="{FD075DD9-542E-4475-8E10-B45658C44102}" destId="{DC1FFB9E-F68A-448A-8E76-0C05EAB5B914}" srcOrd="1" destOrd="0" presId="urn:microsoft.com/office/officeart/2005/8/layout/orgChart1"/>
    <dgm:cxn modelId="{338B66D4-730B-43DF-B19E-0B1468003EB0}" type="presOf" srcId="{023C9AAC-4CFC-4E1B-B0F1-50740AE2032F}" destId="{D6FE484A-B96E-42B4-B05A-F5A42C440058}" srcOrd="0" destOrd="0" presId="urn:microsoft.com/office/officeart/2005/8/layout/orgChart1"/>
    <dgm:cxn modelId="{E4E261D5-B678-45AE-B09C-5D1D49E095D2}" type="presParOf" srcId="{4EA59FA0-A5BE-4DD0-B814-9F27ACD96876}" destId="{C05DEC0D-0755-4049-B06B-1093B4BCE146}" srcOrd="0" destOrd="0" presId="urn:microsoft.com/office/officeart/2005/8/layout/orgChart1"/>
    <dgm:cxn modelId="{AC073E5E-2A60-490F-A268-E55C73157EAE}" type="presParOf" srcId="{C05DEC0D-0755-4049-B06B-1093B4BCE146}" destId="{B7A9E549-FBDA-4AF9-ACD1-20180CB83891}" srcOrd="0" destOrd="0" presId="urn:microsoft.com/office/officeart/2005/8/layout/orgChart1"/>
    <dgm:cxn modelId="{8C9401F9-4263-4650-940E-9F6BE7757911}" type="presParOf" srcId="{B7A9E549-FBDA-4AF9-ACD1-20180CB83891}" destId="{D6FE484A-B96E-42B4-B05A-F5A42C440058}" srcOrd="0" destOrd="0" presId="urn:microsoft.com/office/officeart/2005/8/layout/orgChart1"/>
    <dgm:cxn modelId="{3C9A31CF-D7C5-4DB8-8935-1C82B78C8447}" type="presParOf" srcId="{B7A9E549-FBDA-4AF9-ACD1-20180CB83891}" destId="{63E9B703-9FE5-4EFC-9576-A7414F18350F}" srcOrd="1" destOrd="0" presId="urn:microsoft.com/office/officeart/2005/8/layout/orgChart1"/>
    <dgm:cxn modelId="{F270F7E6-A633-4C4E-AFF7-9B15F00CFFE2}" type="presParOf" srcId="{C05DEC0D-0755-4049-B06B-1093B4BCE146}" destId="{A786FD3A-F8D0-4E95-9A8D-A73569EC813B}" srcOrd="1" destOrd="0" presId="urn:microsoft.com/office/officeart/2005/8/layout/orgChart1"/>
    <dgm:cxn modelId="{C8E685DE-25AE-4572-8A98-90E1E0ED4EFC}" type="presParOf" srcId="{A786FD3A-F8D0-4E95-9A8D-A73569EC813B}" destId="{8ED8E520-74F4-482A-B064-1A2E06C2C169}" srcOrd="0" destOrd="0" presId="urn:microsoft.com/office/officeart/2005/8/layout/orgChart1"/>
    <dgm:cxn modelId="{5965AA19-D7BA-4269-99E5-F835AE3AEC66}" type="presParOf" srcId="{A786FD3A-F8D0-4E95-9A8D-A73569EC813B}" destId="{59368F88-871B-49AB-BBCC-8BAFCEB03471}" srcOrd="1" destOrd="0" presId="urn:microsoft.com/office/officeart/2005/8/layout/orgChart1"/>
    <dgm:cxn modelId="{7552A214-B226-41DA-8409-DA31CBF9D3BB}" type="presParOf" srcId="{59368F88-871B-49AB-BBCC-8BAFCEB03471}" destId="{E95C80A4-D1A6-4DC1-BF7F-7DE3E11AF83C}" srcOrd="0" destOrd="0" presId="urn:microsoft.com/office/officeart/2005/8/layout/orgChart1"/>
    <dgm:cxn modelId="{6AA43C09-05C2-4717-B839-9A920E002014}" type="presParOf" srcId="{E95C80A4-D1A6-4DC1-BF7F-7DE3E11AF83C}" destId="{D5C4B695-EDD5-4DD6-860C-B7EF137F1B26}" srcOrd="0" destOrd="0" presId="urn:microsoft.com/office/officeart/2005/8/layout/orgChart1"/>
    <dgm:cxn modelId="{0322C689-C0F7-4962-8FFC-E5AA501A8864}" type="presParOf" srcId="{E95C80A4-D1A6-4DC1-BF7F-7DE3E11AF83C}" destId="{9E87AA40-9DBA-4DEE-B595-6B586519091A}" srcOrd="1" destOrd="0" presId="urn:microsoft.com/office/officeart/2005/8/layout/orgChart1"/>
    <dgm:cxn modelId="{DEBA7149-6A96-4870-8A79-02F1AA97840E}" type="presParOf" srcId="{59368F88-871B-49AB-BBCC-8BAFCEB03471}" destId="{4313EBC2-DBAF-4A52-9857-CDFA22C7FE4C}" srcOrd="1" destOrd="0" presId="urn:microsoft.com/office/officeart/2005/8/layout/orgChart1"/>
    <dgm:cxn modelId="{6F5E3307-028A-4695-B5BF-36D05200F0E0}" type="presParOf" srcId="{59368F88-871B-49AB-BBCC-8BAFCEB03471}" destId="{9014642B-68D0-4927-A565-B82D7B629740}" srcOrd="2" destOrd="0" presId="urn:microsoft.com/office/officeart/2005/8/layout/orgChart1"/>
    <dgm:cxn modelId="{3400B61F-2874-4705-A63C-C6523F519A75}" type="presParOf" srcId="{A786FD3A-F8D0-4E95-9A8D-A73569EC813B}" destId="{46E94523-756B-4A30-9590-3642EDD88A2D}" srcOrd="2" destOrd="0" presId="urn:microsoft.com/office/officeart/2005/8/layout/orgChart1"/>
    <dgm:cxn modelId="{73CD1326-FD3B-4EA8-8664-C963F3873E43}" type="presParOf" srcId="{A786FD3A-F8D0-4E95-9A8D-A73569EC813B}" destId="{4482628F-FA4B-4D3B-BF15-21DA8F9EE63D}" srcOrd="3" destOrd="0" presId="urn:microsoft.com/office/officeart/2005/8/layout/orgChart1"/>
    <dgm:cxn modelId="{96E2868C-03A3-4FF2-82ED-BF5311A36193}" type="presParOf" srcId="{4482628F-FA4B-4D3B-BF15-21DA8F9EE63D}" destId="{7DD5BA1C-C08B-43E5-951E-246145BE85C7}" srcOrd="0" destOrd="0" presId="urn:microsoft.com/office/officeart/2005/8/layout/orgChart1"/>
    <dgm:cxn modelId="{558B49C7-014C-46F2-8B24-8F97FC6C422F}" type="presParOf" srcId="{7DD5BA1C-C08B-43E5-951E-246145BE85C7}" destId="{FDBEB465-C38C-4CE3-996C-E8AAFEF79752}" srcOrd="0" destOrd="0" presId="urn:microsoft.com/office/officeart/2005/8/layout/orgChart1"/>
    <dgm:cxn modelId="{C1441DF4-C350-409A-8DF2-36E85F2B3083}" type="presParOf" srcId="{7DD5BA1C-C08B-43E5-951E-246145BE85C7}" destId="{8FE2354A-0DF9-4562-85B3-F72D91D3AAC7}" srcOrd="1" destOrd="0" presId="urn:microsoft.com/office/officeart/2005/8/layout/orgChart1"/>
    <dgm:cxn modelId="{EEC5F468-8EAD-4DC0-82D2-91129195E982}" type="presParOf" srcId="{4482628F-FA4B-4D3B-BF15-21DA8F9EE63D}" destId="{EAC61148-E99F-4994-BE2E-0E9A5A9DD7C8}" srcOrd="1" destOrd="0" presId="urn:microsoft.com/office/officeart/2005/8/layout/orgChart1"/>
    <dgm:cxn modelId="{A7C010F3-D620-4C6F-A7D6-9DF133EF9A1C}" type="presParOf" srcId="{4482628F-FA4B-4D3B-BF15-21DA8F9EE63D}" destId="{2B42B596-2D6E-445C-A383-E201FF79F233}" srcOrd="2" destOrd="0" presId="urn:microsoft.com/office/officeart/2005/8/layout/orgChart1"/>
    <dgm:cxn modelId="{0046EF06-E741-484D-AECE-0720A5953E07}" type="presParOf" srcId="{A786FD3A-F8D0-4E95-9A8D-A73569EC813B}" destId="{6264DCA0-0526-483A-A399-A83ED2E18DBD}" srcOrd="4" destOrd="0" presId="urn:microsoft.com/office/officeart/2005/8/layout/orgChart1"/>
    <dgm:cxn modelId="{2DA4E4AB-9968-4699-9F8A-1570214687A7}" type="presParOf" srcId="{A786FD3A-F8D0-4E95-9A8D-A73569EC813B}" destId="{AAC37EB1-9BDD-42DA-84F6-1E39931C700D}" srcOrd="5" destOrd="0" presId="urn:microsoft.com/office/officeart/2005/8/layout/orgChart1"/>
    <dgm:cxn modelId="{1152B185-6A5D-446C-9C10-6F9FC3FAC1D9}" type="presParOf" srcId="{AAC37EB1-9BDD-42DA-84F6-1E39931C700D}" destId="{6ACAD40B-FDF2-42E8-BE63-A963C5EAEB16}" srcOrd="0" destOrd="0" presId="urn:microsoft.com/office/officeart/2005/8/layout/orgChart1"/>
    <dgm:cxn modelId="{FB9CA232-5695-4066-A458-E9678AC504D9}" type="presParOf" srcId="{6ACAD40B-FDF2-42E8-BE63-A963C5EAEB16}" destId="{1AA6637A-8F51-401F-BFD1-1D3F81AC90DE}" srcOrd="0" destOrd="0" presId="urn:microsoft.com/office/officeart/2005/8/layout/orgChart1"/>
    <dgm:cxn modelId="{48D2682A-5542-42DC-AD36-3BBD457A308A}" type="presParOf" srcId="{6ACAD40B-FDF2-42E8-BE63-A963C5EAEB16}" destId="{DC1FFB9E-F68A-448A-8E76-0C05EAB5B914}" srcOrd="1" destOrd="0" presId="urn:microsoft.com/office/officeart/2005/8/layout/orgChart1"/>
    <dgm:cxn modelId="{16D9E4A8-5D3F-41AF-A35A-A2982DCEF991}" type="presParOf" srcId="{AAC37EB1-9BDD-42DA-84F6-1E39931C700D}" destId="{7165C99F-ACB1-43BB-BD6D-9D5EF200E5FA}" srcOrd="1" destOrd="0" presId="urn:microsoft.com/office/officeart/2005/8/layout/orgChart1"/>
    <dgm:cxn modelId="{001F170E-0D32-401A-9FAA-DAA204604428}" type="presParOf" srcId="{AAC37EB1-9BDD-42DA-84F6-1E39931C700D}" destId="{D27B5503-1170-4DA8-899B-748DD9DC800D}" srcOrd="2" destOrd="0" presId="urn:microsoft.com/office/officeart/2005/8/layout/orgChart1"/>
    <dgm:cxn modelId="{0A1CBB6F-1651-41F4-93E4-14931E7428EE}" type="presParOf" srcId="{C05DEC0D-0755-4049-B06B-1093B4BCE146}" destId="{051F8EC7-D26D-4A19-9B71-66DE30EB57C3}" srcOrd="2" destOrd="0" presId="urn:microsoft.com/office/officeart/2005/8/layout/orgChart1"/>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7C5263E-9D41-4738-B3E0-DE0C8C5783E6}" type="doc">
      <dgm:prSet loTypeId="urn:microsoft.com/office/officeart/2005/8/layout/radial6" loCatId="relationship" qsTypeId="urn:microsoft.com/office/officeart/2005/8/quickstyle/simple1#6" qsCatId="simple" csTypeId="urn:microsoft.com/office/officeart/2005/8/colors/accent1_2#6" csCatId="accent1" phldr="1"/>
      <dgm:spPr/>
      <dgm:t>
        <a:bodyPr/>
        <a:lstStyle/>
        <a:p>
          <a:endParaRPr lang="en-US"/>
        </a:p>
      </dgm:t>
    </dgm:pt>
    <dgm:pt modelId="{B2AE0F84-898E-4D1D-B9B1-2BDF8BD73EAC}">
      <dgm:prSet phldrT="[Text]" custT="1"/>
      <dgm:spPr/>
      <dgm:t>
        <a:bodyPr/>
        <a:lstStyle/>
        <a:p>
          <a:r>
            <a:rPr lang="en-US" sz="2200" b="1" dirty="0" smtClean="0"/>
            <a:t>Understand &amp; Simplify</a:t>
          </a:r>
          <a:endParaRPr lang="en-US" sz="2200" b="1" dirty="0"/>
        </a:p>
      </dgm:t>
    </dgm:pt>
    <dgm:pt modelId="{1FFA7C87-D84B-4C82-B564-87B712ED64E6}" type="parTrans" cxnId="{E6325F7A-4726-46C5-8C4E-62EEB5049CE0}">
      <dgm:prSet/>
      <dgm:spPr/>
      <dgm:t>
        <a:bodyPr/>
        <a:lstStyle/>
        <a:p>
          <a:endParaRPr lang="en-US"/>
        </a:p>
      </dgm:t>
    </dgm:pt>
    <dgm:pt modelId="{71CCD203-21E2-4639-8D21-FD40EF062D4D}" type="sibTrans" cxnId="{E6325F7A-4726-46C5-8C4E-62EEB5049CE0}">
      <dgm:prSet/>
      <dgm:spPr/>
      <dgm:t>
        <a:bodyPr/>
        <a:lstStyle/>
        <a:p>
          <a:endParaRPr lang="en-US"/>
        </a:p>
      </dgm:t>
    </dgm:pt>
    <dgm:pt modelId="{2BDE1E79-6268-461A-ADE8-6C1D5C454D30}">
      <dgm:prSet phldrT="[Text]"/>
      <dgm:spPr/>
      <dgm:t>
        <a:bodyPr/>
        <a:lstStyle/>
        <a:p>
          <a:r>
            <a:rPr lang="en-US" dirty="0" smtClean="0"/>
            <a:t>Get Wired</a:t>
          </a:r>
          <a:endParaRPr lang="en-US" dirty="0"/>
        </a:p>
      </dgm:t>
    </dgm:pt>
    <dgm:pt modelId="{EF7D9F28-D1B2-4EBD-8253-3089DD70CFAE}" type="parTrans" cxnId="{D1D7C830-585D-4039-BBCB-6F0A40551181}">
      <dgm:prSet/>
      <dgm:spPr/>
      <dgm:t>
        <a:bodyPr/>
        <a:lstStyle/>
        <a:p>
          <a:endParaRPr lang="en-US"/>
        </a:p>
      </dgm:t>
    </dgm:pt>
    <dgm:pt modelId="{A9E8A5F1-CF59-4C90-B068-CB349DA38726}" type="sibTrans" cxnId="{D1D7C830-585D-4039-BBCB-6F0A40551181}">
      <dgm:prSet/>
      <dgm:spPr/>
      <dgm:t>
        <a:bodyPr/>
        <a:lstStyle/>
        <a:p>
          <a:endParaRPr lang="en-US"/>
        </a:p>
      </dgm:t>
    </dgm:pt>
    <dgm:pt modelId="{5193AF45-8090-4FC0-BEDE-87F0C60197A9}">
      <dgm:prSet phldrT="[Text]"/>
      <dgm:spPr/>
      <dgm:t>
        <a:bodyPr/>
        <a:lstStyle/>
        <a:p>
          <a:r>
            <a:rPr lang="en-US" dirty="0" smtClean="0"/>
            <a:t>Assist</a:t>
          </a:r>
          <a:endParaRPr lang="en-US" dirty="0"/>
        </a:p>
      </dgm:t>
    </dgm:pt>
    <dgm:pt modelId="{88464139-8A92-4D8F-BD0A-90A523881B3E}" type="parTrans" cxnId="{64D19B6F-A347-4BEC-8BBE-55B637ECB2D0}">
      <dgm:prSet/>
      <dgm:spPr/>
      <dgm:t>
        <a:bodyPr/>
        <a:lstStyle/>
        <a:p>
          <a:endParaRPr lang="en-US"/>
        </a:p>
      </dgm:t>
    </dgm:pt>
    <dgm:pt modelId="{D43B756A-8C8A-4C21-B2E6-751F97192B56}" type="sibTrans" cxnId="{64D19B6F-A347-4BEC-8BBE-55B637ECB2D0}">
      <dgm:prSet/>
      <dgm:spPr/>
      <dgm:t>
        <a:bodyPr/>
        <a:lstStyle/>
        <a:p>
          <a:endParaRPr lang="en-US"/>
        </a:p>
      </dgm:t>
    </dgm:pt>
    <dgm:pt modelId="{00F42645-907B-489F-9430-F4FD9DD9DA20}">
      <dgm:prSet phldrT="[Text]"/>
      <dgm:spPr/>
      <dgm:t>
        <a:bodyPr/>
        <a:lstStyle/>
        <a:p>
          <a:r>
            <a:rPr lang="en-US" dirty="0" smtClean="0"/>
            <a:t>Expedite</a:t>
          </a:r>
          <a:endParaRPr lang="en-US" dirty="0"/>
        </a:p>
      </dgm:t>
    </dgm:pt>
    <dgm:pt modelId="{AAA8FA85-131C-460D-8286-7D0468FBB0B6}" type="parTrans" cxnId="{955C6E3E-4ED4-47A4-8FE2-426002F32960}">
      <dgm:prSet/>
      <dgm:spPr/>
      <dgm:t>
        <a:bodyPr/>
        <a:lstStyle/>
        <a:p>
          <a:endParaRPr lang="en-US"/>
        </a:p>
      </dgm:t>
    </dgm:pt>
    <dgm:pt modelId="{7F449B23-5F9D-4242-9E72-EDDB46257C0E}" type="sibTrans" cxnId="{955C6E3E-4ED4-47A4-8FE2-426002F32960}">
      <dgm:prSet/>
      <dgm:spPr/>
      <dgm:t>
        <a:bodyPr/>
        <a:lstStyle/>
        <a:p>
          <a:endParaRPr lang="en-US"/>
        </a:p>
      </dgm:t>
    </dgm:pt>
    <dgm:pt modelId="{6B42B902-6C7F-4180-BA89-F0D2D92DD56C}">
      <dgm:prSet phldrT="[Text]"/>
      <dgm:spPr/>
      <dgm:t>
        <a:bodyPr/>
        <a:lstStyle/>
        <a:p>
          <a:r>
            <a:rPr lang="en-US" dirty="0" smtClean="0"/>
            <a:t>Coordinate</a:t>
          </a:r>
          <a:endParaRPr lang="en-US" dirty="0"/>
        </a:p>
      </dgm:t>
    </dgm:pt>
    <dgm:pt modelId="{82D21A11-0472-478B-886E-A8DD5163B581}" type="parTrans" cxnId="{450D9397-AD52-45D1-BEAE-D64A8F762972}">
      <dgm:prSet/>
      <dgm:spPr/>
      <dgm:t>
        <a:bodyPr/>
        <a:lstStyle/>
        <a:p>
          <a:endParaRPr lang="en-US"/>
        </a:p>
      </dgm:t>
    </dgm:pt>
    <dgm:pt modelId="{25FE64C3-DCA4-4BBA-AD9F-BE045F122BDD}" type="sibTrans" cxnId="{450D9397-AD52-45D1-BEAE-D64A8F762972}">
      <dgm:prSet/>
      <dgm:spPr/>
      <dgm:t>
        <a:bodyPr/>
        <a:lstStyle/>
        <a:p>
          <a:endParaRPr lang="en-US"/>
        </a:p>
      </dgm:t>
    </dgm:pt>
    <dgm:pt modelId="{B1021FB5-CADE-432A-AC4B-37C069AD6DFC}" type="pres">
      <dgm:prSet presAssocID="{C7C5263E-9D41-4738-B3E0-DE0C8C5783E6}" presName="Name0" presStyleCnt="0">
        <dgm:presLayoutVars>
          <dgm:chMax val="1"/>
          <dgm:dir/>
          <dgm:animLvl val="ctr"/>
          <dgm:resizeHandles val="exact"/>
        </dgm:presLayoutVars>
      </dgm:prSet>
      <dgm:spPr/>
      <dgm:t>
        <a:bodyPr/>
        <a:lstStyle/>
        <a:p>
          <a:endParaRPr lang="en-US"/>
        </a:p>
      </dgm:t>
    </dgm:pt>
    <dgm:pt modelId="{64C07968-89C1-43DB-BAF4-2C29B74FAB66}" type="pres">
      <dgm:prSet presAssocID="{B2AE0F84-898E-4D1D-B9B1-2BDF8BD73EAC}" presName="centerShape" presStyleLbl="node0" presStyleIdx="0" presStyleCnt="1" custScaleX="148252"/>
      <dgm:spPr/>
      <dgm:t>
        <a:bodyPr/>
        <a:lstStyle/>
        <a:p>
          <a:endParaRPr lang="en-US"/>
        </a:p>
      </dgm:t>
    </dgm:pt>
    <dgm:pt modelId="{7F5B4B99-31B4-49D2-912F-C76AB8456618}" type="pres">
      <dgm:prSet presAssocID="{2BDE1E79-6268-461A-ADE8-6C1D5C454D30}" presName="node" presStyleLbl="node1" presStyleIdx="0" presStyleCnt="4" custScaleX="148452" custRadScaleRad="100008" custRadScaleInc="-2384">
        <dgm:presLayoutVars>
          <dgm:bulletEnabled val="1"/>
        </dgm:presLayoutVars>
      </dgm:prSet>
      <dgm:spPr/>
      <dgm:t>
        <a:bodyPr/>
        <a:lstStyle/>
        <a:p>
          <a:endParaRPr lang="en-US"/>
        </a:p>
      </dgm:t>
    </dgm:pt>
    <dgm:pt modelId="{016B4E08-9539-4450-A6EE-3F45AB341D68}" type="pres">
      <dgm:prSet presAssocID="{2BDE1E79-6268-461A-ADE8-6C1D5C454D30}" presName="dummy" presStyleCnt="0"/>
      <dgm:spPr/>
    </dgm:pt>
    <dgm:pt modelId="{354F0277-0A83-419F-A760-A26089846B5F}" type="pres">
      <dgm:prSet presAssocID="{A9E8A5F1-CF59-4C90-B068-CB349DA38726}" presName="sibTrans" presStyleLbl="sibTrans2D1" presStyleIdx="0" presStyleCnt="4"/>
      <dgm:spPr/>
      <dgm:t>
        <a:bodyPr/>
        <a:lstStyle/>
        <a:p>
          <a:endParaRPr lang="en-US"/>
        </a:p>
      </dgm:t>
    </dgm:pt>
    <dgm:pt modelId="{7D5423C1-F9DA-4D63-97B4-427339C09CB6}" type="pres">
      <dgm:prSet presAssocID="{5193AF45-8090-4FC0-BEDE-87F0C60197A9}" presName="node" presStyleLbl="node1" presStyleIdx="1" presStyleCnt="4" custScaleX="139516" custRadScaleRad="117472">
        <dgm:presLayoutVars>
          <dgm:bulletEnabled val="1"/>
        </dgm:presLayoutVars>
      </dgm:prSet>
      <dgm:spPr/>
      <dgm:t>
        <a:bodyPr/>
        <a:lstStyle/>
        <a:p>
          <a:endParaRPr lang="en-US"/>
        </a:p>
      </dgm:t>
    </dgm:pt>
    <dgm:pt modelId="{4563729A-DA41-41BB-BD43-8E3835DBFD1E}" type="pres">
      <dgm:prSet presAssocID="{5193AF45-8090-4FC0-BEDE-87F0C60197A9}" presName="dummy" presStyleCnt="0"/>
      <dgm:spPr/>
    </dgm:pt>
    <dgm:pt modelId="{B1DCFB36-DD7B-42F7-8864-75B765933AC6}" type="pres">
      <dgm:prSet presAssocID="{D43B756A-8C8A-4C21-B2E6-751F97192B56}" presName="sibTrans" presStyleLbl="sibTrans2D1" presStyleIdx="1" presStyleCnt="4"/>
      <dgm:spPr/>
      <dgm:t>
        <a:bodyPr/>
        <a:lstStyle/>
        <a:p>
          <a:endParaRPr lang="en-US"/>
        </a:p>
      </dgm:t>
    </dgm:pt>
    <dgm:pt modelId="{938AE4C9-9396-4334-B4DA-0DBDB80D79EA}" type="pres">
      <dgm:prSet presAssocID="{00F42645-907B-489F-9430-F4FD9DD9DA20}" presName="node" presStyleLbl="node1" presStyleIdx="2" presStyleCnt="4" custScaleX="148452">
        <dgm:presLayoutVars>
          <dgm:bulletEnabled val="1"/>
        </dgm:presLayoutVars>
      </dgm:prSet>
      <dgm:spPr/>
      <dgm:t>
        <a:bodyPr/>
        <a:lstStyle/>
        <a:p>
          <a:endParaRPr lang="en-US"/>
        </a:p>
      </dgm:t>
    </dgm:pt>
    <dgm:pt modelId="{244651B8-2367-45B8-8D89-30B9FF25857D}" type="pres">
      <dgm:prSet presAssocID="{00F42645-907B-489F-9430-F4FD9DD9DA20}" presName="dummy" presStyleCnt="0"/>
      <dgm:spPr/>
    </dgm:pt>
    <dgm:pt modelId="{9A2C6230-D709-4DD1-811D-830F57C729BA}" type="pres">
      <dgm:prSet presAssocID="{7F449B23-5F9D-4242-9E72-EDDB46257C0E}" presName="sibTrans" presStyleLbl="sibTrans2D1" presStyleIdx="2" presStyleCnt="4"/>
      <dgm:spPr/>
      <dgm:t>
        <a:bodyPr/>
        <a:lstStyle/>
        <a:p>
          <a:endParaRPr lang="en-US"/>
        </a:p>
      </dgm:t>
    </dgm:pt>
    <dgm:pt modelId="{2B64330C-DF6B-42B9-B95C-944D5136F0F1}" type="pres">
      <dgm:prSet presAssocID="{6B42B902-6C7F-4180-BA89-F0D2D92DD56C}" presName="node" presStyleLbl="node1" presStyleIdx="3" presStyleCnt="4" custScaleX="145011" custRadScaleRad="120592">
        <dgm:presLayoutVars>
          <dgm:bulletEnabled val="1"/>
        </dgm:presLayoutVars>
      </dgm:prSet>
      <dgm:spPr/>
      <dgm:t>
        <a:bodyPr/>
        <a:lstStyle/>
        <a:p>
          <a:endParaRPr lang="en-US"/>
        </a:p>
      </dgm:t>
    </dgm:pt>
    <dgm:pt modelId="{C9B1EBDD-28DD-406E-93AA-88A751B2F396}" type="pres">
      <dgm:prSet presAssocID="{6B42B902-6C7F-4180-BA89-F0D2D92DD56C}" presName="dummy" presStyleCnt="0"/>
      <dgm:spPr/>
    </dgm:pt>
    <dgm:pt modelId="{75593E06-1701-4967-B3B8-B08527929C66}" type="pres">
      <dgm:prSet presAssocID="{25FE64C3-DCA4-4BBA-AD9F-BE045F122BDD}" presName="sibTrans" presStyleLbl="sibTrans2D1" presStyleIdx="3" presStyleCnt="4"/>
      <dgm:spPr/>
      <dgm:t>
        <a:bodyPr/>
        <a:lstStyle/>
        <a:p>
          <a:endParaRPr lang="en-US"/>
        </a:p>
      </dgm:t>
    </dgm:pt>
  </dgm:ptLst>
  <dgm:cxnLst>
    <dgm:cxn modelId="{450D9397-AD52-45D1-BEAE-D64A8F762972}" srcId="{B2AE0F84-898E-4D1D-B9B1-2BDF8BD73EAC}" destId="{6B42B902-6C7F-4180-BA89-F0D2D92DD56C}" srcOrd="3" destOrd="0" parTransId="{82D21A11-0472-478B-886E-A8DD5163B581}" sibTransId="{25FE64C3-DCA4-4BBA-AD9F-BE045F122BDD}"/>
    <dgm:cxn modelId="{90349387-85B1-4ECC-9F71-D11E7504AFEA}" type="presOf" srcId="{25FE64C3-DCA4-4BBA-AD9F-BE045F122BDD}" destId="{75593E06-1701-4967-B3B8-B08527929C66}" srcOrd="0" destOrd="0" presId="urn:microsoft.com/office/officeart/2005/8/layout/radial6"/>
    <dgm:cxn modelId="{1A0B327D-E71B-4D85-A3CF-B45773BB2FF8}" type="presOf" srcId="{2BDE1E79-6268-461A-ADE8-6C1D5C454D30}" destId="{7F5B4B99-31B4-49D2-912F-C76AB8456618}" srcOrd="0" destOrd="0" presId="urn:microsoft.com/office/officeart/2005/8/layout/radial6"/>
    <dgm:cxn modelId="{64D19B6F-A347-4BEC-8BBE-55B637ECB2D0}" srcId="{B2AE0F84-898E-4D1D-B9B1-2BDF8BD73EAC}" destId="{5193AF45-8090-4FC0-BEDE-87F0C60197A9}" srcOrd="1" destOrd="0" parTransId="{88464139-8A92-4D8F-BD0A-90A523881B3E}" sibTransId="{D43B756A-8C8A-4C21-B2E6-751F97192B56}"/>
    <dgm:cxn modelId="{F11195B8-6C17-4D1F-B3D2-A1EE0F663FE5}" type="presOf" srcId="{6B42B902-6C7F-4180-BA89-F0D2D92DD56C}" destId="{2B64330C-DF6B-42B9-B95C-944D5136F0F1}" srcOrd="0" destOrd="0" presId="urn:microsoft.com/office/officeart/2005/8/layout/radial6"/>
    <dgm:cxn modelId="{D5E2D4DC-690C-431D-B860-FD9927E31ADC}" type="presOf" srcId="{A9E8A5F1-CF59-4C90-B068-CB349DA38726}" destId="{354F0277-0A83-419F-A760-A26089846B5F}" srcOrd="0" destOrd="0" presId="urn:microsoft.com/office/officeart/2005/8/layout/radial6"/>
    <dgm:cxn modelId="{44315FAD-0922-4D0F-B744-A0C41FC84C46}" type="presOf" srcId="{D43B756A-8C8A-4C21-B2E6-751F97192B56}" destId="{B1DCFB36-DD7B-42F7-8864-75B765933AC6}" srcOrd="0" destOrd="0" presId="urn:microsoft.com/office/officeart/2005/8/layout/radial6"/>
    <dgm:cxn modelId="{BC823393-DAA6-4E79-A389-8505B309125D}" type="presOf" srcId="{00F42645-907B-489F-9430-F4FD9DD9DA20}" destId="{938AE4C9-9396-4334-B4DA-0DBDB80D79EA}" srcOrd="0" destOrd="0" presId="urn:microsoft.com/office/officeart/2005/8/layout/radial6"/>
    <dgm:cxn modelId="{F122BDB6-6914-4E04-8458-0DB7D50077CC}" type="presOf" srcId="{B2AE0F84-898E-4D1D-B9B1-2BDF8BD73EAC}" destId="{64C07968-89C1-43DB-BAF4-2C29B74FAB66}" srcOrd="0" destOrd="0" presId="urn:microsoft.com/office/officeart/2005/8/layout/radial6"/>
    <dgm:cxn modelId="{1A21BEE7-4DF5-491B-856D-B9DF855CE933}" type="presOf" srcId="{5193AF45-8090-4FC0-BEDE-87F0C60197A9}" destId="{7D5423C1-F9DA-4D63-97B4-427339C09CB6}" srcOrd="0" destOrd="0" presId="urn:microsoft.com/office/officeart/2005/8/layout/radial6"/>
    <dgm:cxn modelId="{E6325F7A-4726-46C5-8C4E-62EEB5049CE0}" srcId="{C7C5263E-9D41-4738-B3E0-DE0C8C5783E6}" destId="{B2AE0F84-898E-4D1D-B9B1-2BDF8BD73EAC}" srcOrd="0" destOrd="0" parTransId="{1FFA7C87-D84B-4C82-B564-87B712ED64E6}" sibTransId="{71CCD203-21E2-4639-8D21-FD40EF062D4D}"/>
    <dgm:cxn modelId="{955C6E3E-4ED4-47A4-8FE2-426002F32960}" srcId="{B2AE0F84-898E-4D1D-B9B1-2BDF8BD73EAC}" destId="{00F42645-907B-489F-9430-F4FD9DD9DA20}" srcOrd="2" destOrd="0" parTransId="{AAA8FA85-131C-460D-8286-7D0468FBB0B6}" sibTransId="{7F449B23-5F9D-4242-9E72-EDDB46257C0E}"/>
    <dgm:cxn modelId="{4D4C2C48-E7C4-4421-8245-54AB60F17BB2}" type="presOf" srcId="{C7C5263E-9D41-4738-B3E0-DE0C8C5783E6}" destId="{B1021FB5-CADE-432A-AC4B-37C069AD6DFC}" srcOrd="0" destOrd="0" presId="urn:microsoft.com/office/officeart/2005/8/layout/radial6"/>
    <dgm:cxn modelId="{D1D7C830-585D-4039-BBCB-6F0A40551181}" srcId="{B2AE0F84-898E-4D1D-B9B1-2BDF8BD73EAC}" destId="{2BDE1E79-6268-461A-ADE8-6C1D5C454D30}" srcOrd="0" destOrd="0" parTransId="{EF7D9F28-D1B2-4EBD-8253-3089DD70CFAE}" sibTransId="{A9E8A5F1-CF59-4C90-B068-CB349DA38726}"/>
    <dgm:cxn modelId="{29CD1D25-6437-4647-BC95-F56077FEC054}" type="presOf" srcId="{7F449B23-5F9D-4242-9E72-EDDB46257C0E}" destId="{9A2C6230-D709-4DD1-811D-830F57C729BA}" srcOrd="0" destOrd="0" presId="urn:microsoft.com/office/officeart/2005/8/layout/radial6"/>
    <dgm:cxn modelId="{CDD137FB-78F5-4570-BF57-64ADE083CE9E}" type="presParOf" srcId="{B1021FB5-CADE-432A-AC4B-37C069AD6DFC}" destId="{64C07968-89C1-43DB-BAF4-2C29B74FAB66}" srcOrd="0" destOrd="0" presId="urn:microsoft.com/office/officeart/2005/8/layout/radial6"/>
    <dgm:cxn modelId="{A1D6AE08-60D4-4B84-91A5-53C2E85C8674}" type="presParOf" srcId="{B1021FB5-CADE-432A-AC4B-37C069AD6DFC}" destId="{7F5B4B99-31B4-49D2-912F-C76AB8456618}" srcOrd="1" destOrd="0" presId="urn:microsoft.com/office/officeart/2005/8/layout/radial6"/>
    <dgm:cxn modelId="{936BBE7F-03A8-46AF-AA5E-A217C4233C9B}" type="presParOf" srcId="{B1021FB5-CADE-432A-AC4B-37C069AD6DFC}" destId="{016B4E08-9539-4450-A6EE-3F45AB341D68}" srcOrd="2" destOrd="0" presId="urn:microsoft.com/office/officeart/2005/8/layout/radial6"/>
    <dgm:cxn modelId="{15CDC15E-7D4D-4A60-8214-91BC99F4C09B}" type="presParOf" srcId="{B1021FB5-CADE-432A-AC4B-37C069AD6DFC}" destId="{354F0277-0A83-419F-A760-A26089846B5F}" srcOrd="3" destOrd="0" presId="urn:microsoft.com/office/officeart/2005/8/layout/radial6"/>
    <dgm:cxn modelId="{850AB11A-A0AE-466F-BA7A-4A3490B4B92F}" type="presParOf" srcId="{B1021FB5-CADE-432A-AC4B-37C069AD6DFC}" destId="{7D5423C1-F9DA-4D63-97B4-427339C09CB6}" srcOrd="4" destOrd="0" presId="urn:microsoft.com/office/officeart/2005/8/layout/radial6"/>
    <dgm:cxn modelId="{CC286CC1-4A36-4078-B996-8640452F2021}" type="presParOf" srcId="{B1021FB5-CADE-432A-AC4B-37C069AD6DFC}" destId="{4563729A-DA41-41BB-BD43-8E3835DBFD1E}" srcOrd="5" destOrd="0" presId="urn:microsoft.com/office/officeart/2005/8/layout/radial6"/>
    <dgm:cxn modelId="{FA983944-BED4-4DB0-8FC8-8609AD92D9F4}" type="presParOf" srcId="{B1021FB5-CADE-432A-AC4B-37C069AD6DFC}" destId="{B1DCFB36-DD7B-42F7-8864-75B765933AC6}" srcOrd="6" destOrd="0" presId="urn:microsoft.com/office/officeart/2005/8/layout/radial6"/>
    <dgm:cxn modelId="{3F9FDB0E-2F5E-4CB6-8356-52B0CAD2FBC3}" type="presParOf" srcId="{B1021FB5-CADE-432A-AC4B-37C069AD6DFC}" destId="{938AE4C9-9396-4334-B4DA-0DBDB80D79EA}" srcOrd="7" destOrd="0" presId="urn:microsoft.com/office/officeart/2005/8/layout/radial6"/>
    <dgm:cxn modelId="{7E3E7235-72BD-4774-A5E6-76492A758D68}" type="presParOf" srcId="{B1021FB5-CADE-432A-AC4B-37C069AD6DFC}" destId="{244651B8-2367-45B8-8D89-30B9FF25857D}" srcOrd="8" destOrd="0" presId="urn:microsoft.com/office/officeart/2005/8/layout/radial6"/>
    <dgm:cxn modelId="{DD8A4FA7-2A38-4FE4-9D95-5A0A6169997C}" type="presParOf" srcId="{B1021FB5-CADE-432A-AC4B-37C069AD6DFC}" destId="{9A2C6230-D709-4DD1-811D-830F57C729BA}" srcOrd="9" destOrd="0" presId="urn:microsoft.com/office/officeart/2005/8/layout/radial6"/>
    <dgm:cxn modelId="{2774A4E5-D75F-42D6-8905-E13869B6D516}" type="presParOf" srcId="{B1021FB5-CADE-432A-AC4B-37C069AD6DFC}" destId="{2B64330C-DF6B-42B9-B95C-944D5136F0F1}" srcOrd="10" destOrd="0" presId="urn:microsoft.com/office/officeart/2005/8/layout/radial6"/>
    <dgm:cxn modelId="{B3283D80-DAF9-4FE1-95F6-440B8E51BC7E}" type="presParOf" srcId="{B1021FB5-CADE-432A-AC4B-37C069AD6DFC}" destId="{C9B1EBDD-28DD-406E-93AA-88A751B2F396}" srcOrd="11" destOrd="0" presId="urn:microsoft.com/office/officeart/2005/8/layout/radial6"/>
    <dgm:cxn modelId="{0B621538-814E-4423-AE75-A6494A9A1EC0}" type="presParOf" srcId="{B1021FB5-CADE-432A-AC4B-37C069AD6DFC}" destId="{75593E06-1701-4967-B3B8-B08527929C66}" srcOrd="12"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E257A18-DC2F-41E2-9D68-8DAF2483219F}" type="doc">
      <dgm:prSet loTypeId="urn:microsoft.com/office/officeart/2005/8/layout/radial6" loCatId="cycle" qsTypeId="urn:microsoft.com/office/officeart/2005/8/quickstyle/simple1#7" qsCatId="simple" csTypeId="urn:microsoft.com/office/officeart/2005/8/colors/accent1_2#7" csCatId="accent1" phldr="1"/>
      <dgm:spPr/>
      <dgm:t>
        <a:bodyPr/>
        <a:lstStyle/>
        <a:p>
          <a:endParaRPr lang="en-US"/>
        </a:p>
      </dgm:t>
    </dgm:pt>
    <dgm:pt modelId="{7F5D6070-784A-4E69-AB8D-625E55E064C6}">
      <dgm:prSet phldrT="[Text]"/>
      <dgm:spPr/>
      <dgm:t>
        <a:bodyPr/>
        <a:lstStyle/>
        <a:p>
          <a:r>
            <a:rPr lang="en-US" dirty="0" smtClean="0"/>
            <a:t>Cleanup and Redevelopment</a:t>
          </a:r>
          <a:endParaRPr lang="en-US" dirty="0"/>
        </a:p>
      </dgm:t>
    </dgm:pt>
    <dgm:pt modelId="{72BE2E78-AE95-4227-A1E4-CE78C6335486}" type="parTrans" cxnId="{4A3DDB3D-3F04-4BE8-8021-80B7673DA99E}">
      <dgm:prSet/>
      <dgm:spPr/>
      <dgm:t>
        <a:bodyPr/>
        <a:lstStyle/>
        <a:p>
          <a:endParaRPr lang="en-US"/>
        </a:p>
      </dgm:t>
    </dgm:pt>
    <dgm:pt modelId="{EC0D58CF-8AE1-446A-9A49-19B9AB7649CF}" type="sibTrans" cxnId="{4A3DDB3D-3F04-4BE8-8021-80B7673DA99E}">
      <dgm:prSet/>
      <dgm:spPr/>
      <dgm:t>
        <a:bodyPr/>
        <a:lstStyle/>
        <a:p>
          <a:endParaRPr lang="en-US"/>
        </a:p>
      </dgm:t>
    </dgm:pt>
    <dgm:pt modelId="{17FA79D5-58D0-4782-B72C-6A43A708B6C1}">
      <dgm:prSet phldrT="[Text]"/>
      <dgm:spPr/>
      <dgm:t>
        <a:bodyPr/>
        <a:lstStyle/>
        <a:p>
          <a:r>
            <a:rPr lang="en-US" dirty="0" smtClean="0"/>
            <a:t>EPA</a:t>
          </a:r>
          <a:endParaRPr lang="en-US" dirty="0"/>
        </a:p>
      </dgm:t>
    </dgm:pt>
    <dgm:pt modelId="{79F670A5-DE38-4751-92E1-A249907F95CD}" type="parTrans" cxnId="{1761CC5A-8935-43D1-9864-D12921626B3A}">
      <dgm:prSet/>
      <dgm:spPr/>
      <dgm:t>
        <a:bodyPr/>
        <a:lstStyle/>
        <a:p>
          <a:endParaRPr lang="en-US"/>
        </a:p>
      </dgm:t>
    </dgm:pt>
    <dgm:pt modelId="{287A22EB-1C13-4CFC-9A2C-49F2AC05A283}" type="sibTrans" cxnId="{1761CC5A-8935-43D1-9864-D12921626B3A}">
      <dgm:prSet/>
      <dgm:spPr/>
      <dgm:t>
        <a:bodyPr/>
        <a:lstStyle/>
        <a:p>
          <a:endParaRPr lang="en-US"/>
        </a:p>
      </dgm:t>
    </dgm:pt>
    <dgm:pt modelId="{84F579F8-70EF-4377-8CFE-0A0D8AFD0320}">
      <dgm:prSet phldrT="[Text]"/>
      <dgm:spPr/>
      <dgm:t>
        <a:bodyPr/>
        <a:lstStyle/>
        <a:p>
          <a:r>
            <a:rPr lang="en-US" dirty="0" smtClean="0"/>
            <a:t>HUD</a:t>
          </a:r>
          <a:endParaRPr lang="en-US" dirty="0"/>
        </a:p>
      </dgm:t>
    </dgm:pt>
    <dgm:pt modelId="{0105CDB8-794C-475A-8F71-DA06084154B1}" type="parTrans" cxnId="{06E40835-2B53-4917-9753-7DA23041070B}">
      <dgm:prSet/>
      <dgm:spPr/>
      <dgm:t>
        <a:bodyPr/>
        <a:lstStyle/>
        <a:p>
          <a:endParaRPr lang="en-US"/>
        </a:p>
      </dgm:t>
    </dgm:pt>
    <dgm:pt modelId="{E88ECE70-649D-462A-B3BB-BE8F45831893}" type="sibTrans" cxnId="{06E40835-2B53-4917-9753-7DA23041070B}">
      <dgm:prSet/>
      <dgm:spPr/>
      <dgm:t>
        <a:bodyPr/>
        <a:lstStyle/>
        <a:p>
          <a:endParaRPr lang="en-US"/>
        </a:p>
      </dgm:t>
    </dgm:pt>
    <dgm:pt modelId="{17CFB341-0692-4A62-BF4D-F4E6C588D9ED}">
      <dgm:prSet phldrT="[Text]"/>
      <dgm:spPr/>
      <dgm:t>
        <a:bodyPr/>
        <a:lstStyle/>
        <a:p>
          <a:r>
            <a:rPr lang="en-US" dirty="0" smtClean="0"/>
            <a:t>EDA</a:t>
          </a:r>
          <a:endParaRPr lang="en-US" dirty="0"/>
        </a:p>
      </dgm:t>
    </dgm:pt>
    <dgm:pt modelId="{37F70BDD-5E06-4FCE-ACB5-30BDCF9CB1BF}" type="parTrans" cxnId="{59F4E723-D8FF-4830-BC39-B23DABC25AFF}">
      <dgm:prSet/>
      <dgm:spPr/>
      <dgm:t>
        <a:bodyPr/>
        <a:lstStyle/>
        <a:p>
          <a:endParaRPr lang="en-US"/>
        </a:p>
      </dgm:t>
    </dgm:pt>
    <dgm:pt modelId="{02E7876C-1A9E-422B-ADB8-EA93FD6B9F56}" type="sibTrans" cxnId="{59F4E723-D8FF-4830-BC39-B23DABC25AFF}">
      <dgm:prSet/>
      <dgm:spPr/>
      <dgm:t>
        <a:bodyPr/>
        <a:lstStyle/>
        <a:p>
          <a:endParaRPr lang="en-US"/>
        </a:p>
      </dgm:t>
    </dgm:pt>
    <dgm:pt modelId="{7CCBAAD0-D577-470D-9A8C-B4864216E9AD}">
      <dgm:prSet phldrT="[Text]"/>
      <dgm:spPr/>
      <dgm:t>
        <a:bodyPr/>
        <a:lstStyle/>
        <a:p>
          <a:r>
            <a:rPr lang="en-US" dirty="0" smtClean="0"/>
            <a:t>USDA</a:t>
          </a:r>
          <a:endParaRPr lang="en-US" dirty="0"/>
        </a:p>
      </dgm:t>
    </dgm:pt>
    <dgm:pt modelId="{73357B76-87B1-45ED-B77F-EEBE55A55EAF}" type="parTrans" cxnId="{E87673C8-51F4-4873-AD4E-C64DF7F25F19}">
      <dgm:prSet/>
      <dgm:spPr/>
      <dgm:t>
        <a:bodyPr/>
        <a:lstStyle/>
        <a:p>
          <a:endParaRPr lang="en-US"/>
        </a:p>
      </dgm:t>
    </dgm:pt>
    <dgm:pt modelId="{3B58F249-F9AF-4E3B-B43D-03633A4681E4}" type="sibTrans" cxnId="{E87673C8-51F4-4873-AD4E-C64DF7F25F19}">
      <dgm:prSet/>
      <dgm:spPr/>
      <dgm:t>
        <a:bodyPr/>
        <a:lstStyle/>
        <a:p>
          <a:endParaRPr lang="en-US"/>
        </a:p>
      </dgm:t>
    </dgm:pt>
    <dgm:pt modelId="{AAEAD832-EAC1-4491-8208-F3AD96846C05}">
      <dgm:prSet/>
      <dgm:spPr/>
      <dgm:t>
        <a:bodyPr/>
        <a:lstStyle/>
        <a:p>
          <a:r>
            <a:rPr lang="en-US" dirty="0" smtClean="0"/>
            <a:t>DOT</a:t>
          </a:r>
          <a:endParaRPr lang="en-US" dirty="0"/>
        </a:p>
      </dgm:t>
    </dgm:pt>
    <dgm:pt modelId="{12C51987-C99A-4F88-956D-A810B80EADA7}" type="parTrans" cxnId="{4D683231-75E4-4E30-B2B6-801644C7B60F}">
      <dgm:prSet/>
      <dgm:spPr/>
      <dgm:t>
        <a:bodyPr/>
        <a:lstStyle/>
        <a:p>
          <a:endParaRPr lang="en-US"/>
        </a:p>
      </dgm:t>
    </dgm:pt>
    <dgm:pt modelId="{D62F999A-7288-4150-B932-586817D58332}" type="sibTrans" cxnId="{4D683231-75E4-4E30-B2B6-801644C7B60F}">
      <dgm:prSet/>
      <dgm:spPr/>
      <dgm:t>
        <a:bodyPr/>
        <a:lstStyle/>
        <a:p>
          <a:endParaRPr lang="en-US"/>
        </a:p>
      </dgm:t>
    </dgm:pt>
    <dgm:pt modelId="{EB43B034-5E70-431D-999A-C6F333CBAC59}" type="pres">
      <dgm:prSet presAssocID="{FE257A18-DC2F-41E2-9D68-8DAF2483219F}" presName="Name0" presStyleCnt="0">
        <dgm:presLayoutVars>
          <dgm:chMax val="1"/>
          <dgm:dir/>
          <dgm:animLvl val="ctr"/>
          <dgm:resizeHandles val="exact"/>
        </dgm:presLayoutVars>
      </dgm:prSet>
      <dgm:spPr/>
      <dgm:t>
        <a:bodyPr/>
        <a:lstStyle/>
        <a:p>
          <a:endParaRPr lang="en-US"/>
        </a:p>
      </dgm:t>
    </dgm:pt>
    <dgm:pt modelId="{E9DEC96C-847D-4E1E-8C32-81C2B20C8AB1}" type="pres">
      <dgm:prSet presAssocID="{7F5D6070-784A-4E69-AB8D-625E55E064C6}" presName="centerShape" presStyleLbl="node0" presStyleIdx="0" presStyleCnt="1"/>
      <dgm:spPr/>
      <dgm:t>
        <a:bodyPr/>
        <a:lstStyle/>
        <a:p>
          <a:endParaRPr lang="en-US"/>
        </a:p>
      </dgm:t>
    </dgm:pt>
    <dgm:pt modelId="{F5F136E9-ED71-4C90-BAA8-2184C3995833}" type="pres">
      <dgm:prSet presAssocID="{17FA79D5-58D0-4782-B72C-6A43A708B6C1}" presName="node" presStyleLbl="node1" presStyleIdx="0" presStyleCnt="5">
        <dgm:presLayoutVars>
          <dgm:bulletEnabled val="1"/>
        </dgm:presLayoutVars>
      </dgm:prSet>
      <dgm:spPr/>
      <dgm:t>
        <a:bodyPr/>
        <a:lstStyle/>
        <a:p>
          <a:endParaRPr lang="en-US"/>
        </a:p>
      </dgm:t>
    </dgm:pt>
    <dgm:pt modelId="{CC1712B0-A843-456D-BAFC-30A700AEDB93}" type="pres">
      <dgm:prSet presAssocID="{17FA79D5-58D0-4782-B72C-6A43A708B6C1}" presName="dummy" presStyleCnt="0"/>
      <dgm:spPr/>
    </dgm:pt>
    <dgm:pt modelId="{F24476A2-E833-4CD7-A7A4-0A970ED753B3}" type="pres">
      <dgm:prSet presAssocID="{287A22EB-1C13-4CFC-9A2C-49F2AC05A283}" presName="sibTrans" presStyleLbl="sibTrans2D1" presStyleIdx="0" presStyleCnt="5"/>
      <dgm:spPr/>
      <dgm:t>
        <a:bodyPr/>
        <a:lstStyle/>
        <a:p>
          <a:endParaRPr lang="en-US"/>
        </a:p>
      </dgm:t>
    </dgm:pt>
    <dgm:pt modelId="{4EFE7025-213E-46DD-A5E0-E161FF716F27}" type="pres">
      <dgm:prSet presAssocID="{84F579F8-70EF-4377-8CFE-0A0D8AFD0320}" presName="node" presStyleLbl="node1" presStyleIdx="1" presStyleCnt="5">
        <dgm:presLayoutVars>
          <dgm:bulletEnabled val="1"/>
        </dgm:presLayoutVars>
      </dgm:prSet>
      <dgm:spPr/>
      <dgm:t>
        <a:bodyPr/>
        <a:lstStyle/>
        <a:p>
          <a:endParaRPr lang="en-US"/>
        </a:p>
      </dgm:t>
    </dgm:pt>
    <dgm:pt modelId="{44E951DD-8A30-499D-BB7E-C1E736CFF268}" type="pres">
      <dgm:prSet presAssocID="{84F579F8-70EF-4377-8CFE-0A0D8AFD0320}" presName="dummy" presStyleCnt="0"/>
      <dgm:spPr/>
    </dgm:pt>
    <dgm:pt modelId="{10619F20-8A71-4626-9DD6-6612A105ADA1}" type="pres">
      <dgm:prSet presAssocID="{E88ECE70-649D-462A-B3BB-BE8F45831893}" presName="sibTrans" presStyleLbl="sibTrans2D1" presStyleIdx="1" presStyleCnt="5"/>
      <dgm:spPr/>
      <dgm:t>
        <a:bodyPr/>
        <a:lstStyle/>
        <a:p>
          <a:endParaRPr lang="en-US"/>
        </a:p>
      </dgm:t>
    </dgm:pt>
    <dgm:pt modelId="{A0E3CAE8-C506-41AA-932F-5E2C2756CF3E}" type="pres">
      <dgm:prSet presAssocID="{17CFB341-0692-4A62-BF4D-F4E6C588D9ED}" presName="node" presStyleLbl="node1" presStyleIdx="2" presStyleCnt="5">
        <dgm:presLayoutVars>
          <dgm:bulletEnabled val="1"/>
        </dgm:presLayoutVars>
      </dgm:prSet>
      <dgm:spPr/>
      <dgm:t>
        <a:bodyPr/>
        <a:lstStyle/>
        <a:p>
          <a:endParaRPr lang="en-US"/>
        </a:p>
      </dgm:t>
    </dgm:pt>
    <dgm:pt modelId="{547F54BC-3060-48E1-ADD1-5AED19570914}" type="pres">
      <dgm:prSet presAssocID="{17CFB341-0692-4A62-BF4D-F4E6C588D9ED}" presName="dummy" presStyleCnt="0"/>
      <dgm:spPr/>
    </dgm:pt>
    <dgm:pt modelId="{D4EED8FA-5F66-4F0D-8EA2-A12404F8EA03}" type="pres">
      <dgm:prSet presAssocID="{02E7876C-1A9E-422B-ADB8-EA93FD6B9F56}" presName="sibTrans" presStyleLbl="sibTrans2D1" presStyleIdx="2" presStyleCnt="5"/>
      <dgm:spPr/>
      <dgm:t>
        <a:bodyPr/>
        <a:lstStyle/>
        <a:p>
          <a:endParaRPr lang="en-US"/>
        </a:p>
      </dgm:t>
    </dgm:pt>
    <dgm:pt modelId="{E11BD151-9E85-4DBA-9DBF-9674597BF5EC}" type="pres">
      <dgm:prSet presAssocID="{7CCBAAD0-D577-470D-9A8C-B4864216E9AD}" presName="node" presStyleLbl="node1" presStyleIdx="3" presStyleCnt="5">
        <dgm:presLayoutVars>
          <dgm:bulletEnabled val="1"/>
        </dgm:presLayoutVars>
      </dgm:prSet>
      <dgm:spPr/>
      <dgm:t>
        <a:bodyPr/>
        <a:lstStyle/>
        <a:p>
          <a:endParaRPr lang="en-US"/>
        </a:p>
      </dgm:t>
    </dgm:pt>
    <dgm:pt modelId="{A60CB4AF-D616-487C-A221-69392613E74F}" type="pres">
      <dgm:prSet presAssocID="{7CCBAAD0-D577-470D-9A8C-B4864216E9AD}" presName="dummy" presStyleCnt="0"/>
      <dgm:spPr/>
    </dgm:pt>
    <dgm:pt modelId="{03833211-EEA3-4411-A988-38993889775C}" type="pres">
      <dgm:prSet presAssocID="{3B58F249-F9AF-4E3B-B43D-03633A4681E4}" presName="sibTrans" presStyleLbl="sibTrans2D1" presStyleIdx="3" presStyleCnt="5"/>
      <dgm:spPr/>
      <dgm:t>
        <a:bodyPr/>
        <a:lstStyle/>
        <a:p>
          <a:endParaRPr lang="en-US"/>
        </a:p>
      </dgm:t>
    </dgm:pt>
    <dgm:pt modelId="{AAEE0FDD-8E2C-49DC-9596-4A23A2AE71C7}" type="pres">
      <dgm:prSet presAssocID="{AAEAD832-EAC1-4491-8208-F3AD96846C05}" presName="node" presStyleLbl="node1" presStyleIdx="4" presStyleCnt="5">
        <dgm:presLayoutVars>
          <dgm:bulletEnabled val="1"/>
        </dgm:presLayoutVars>
      </dgm:prSet>
      <dgm:spPr/>
      <dgm:t>
        <a:bodyPr/>
        <a:lstStyle/>
        <a:p>
          <a:endParaRPr lang="en-US"/>
        </a:p>
      </dgm:t>
    </dgm:pt>
    <dgm:pt modelId="{F43AF91A-42B4-48C6-9C11-018EF1F55164}" type="pres">
      <dgm:prSet presAssocID="{AAEAD832-EAC1-4491-8208-F3AD96846C05}" presName="dummy" presStyleCnt="0"/>
      <dgm:spPr/>
    </dgm:pt>
    <dgm:pt modelId="{B60C8BA4-610E-48A9-A065-787EC08E99BD}" type="pres">
      <dgm:prSet presAssocID="{D62F999A-7288-4150-B932-586817D58332}" presName="sibTrans" presStyleLbl="sibTrans2D1" presStyleIdx="4" presStyleCnt="5"/>
      <dgm:spPr/>
      <dgm:t>
        <a:bodyPr/>
        <a:lstStyle/>
        <a:p>
          <a:endParaRPr lang="en-US"/>
        </a:p>
      </dgm:t>
    </dgm:pt>
  </dgm:ptLst>
  <dgm:cxnLst>
    <dgm:cxn modelId="{1617092E-E151-4EC5-908F-973E1CEAC3A5}" type="presOf" srcId="{02E7876C-1A9E-422B-ADB8-EA93FD6B9F56}" destId="{D4EED8FA-5F66-4F0D-8EA2-A12404F8EA03}" srcOrd="0" destOrd="0" presId="urn:microsoft.com/office/officeart/2005/8/layout/radial6"/>
    <dgm:cxn modelId="{59F4E723-D8FF-4830-BC39-B23DABC25AFF}" srcId="{7F5D6070-784A-4E69-AB8D-625E55E064C6}" destId="{17CFB341-0692-4A62-BF4D-F4E6C588D9ED}" srcOrd="2" destOrd="0" parTransId="{37F70BDD-5E06-4FCE-ACB5-30BDCF9CB1BF}" sibTransId="{02E7876C-1A9E-422B-ADB8-EA93FD6B9F56}"/>
    <dgm:cxn modelId="{C5D66EDD-7466-4A54-BAB1-23B011547CEC}" type="presOf" srcId="{D62F999A-7288-4150-B932-586817D58332}" destId="{B60C8BA4-610E-48A9-A065-787EC08E99BD}" srcOrd="0" destOrd="0" presId="urn:microsoft.com/office/officeart/2005/8/layout/radial6"/>
    <dgm:cxn modelId="{716569CD-AFE5-4AED-AA9B-DB85D21251BF}" type="presOf" srcId="{287A22EB-1C13-4CFC-9A2C-49F2AC05A283}" destId="{F24476A2-E833-4CD7-A7A4-0A970ED753B3}" srcOrd="0" destOrd="0" presId="urn:microsoft.com/office/officeart/2005/8/layout/radial6"/>
    <dgm:cxn modelId="{3498166E-1560-4392-A912-8AEFB6491527}" type="presOf" srcId="{7F5D6070-784A-4E69-AB8D-625E55E064C6}" destId="{E9DEC96C-847D-4E1E-8C32-81C2B20C8AB1}" srcOrd="0" destOrd="0" presId="urn:microsoft.com/office/officeart/2005/8/layout/radial6"/>
    <dgm:cxn modelId="{4D683231-75E4-4E30-B2B6-801644C7B60F}" srcId="{7F5D6070-784A-4E69-AB8D-625E55E064C6}" destId="{AAEAD832-EAC1-4491-8208-F3AD96846C05}" srcOrd="4" destOrd="0" parTransId="{12C51987-C99A-4F88-956D-A810B80EADA7}" sibTransId="{D62F999A-7288-4150-B932-586817D58332}"/>
    <dgm:cxn modelId="{E87673C8-51F4-4873-AD4E-C64DF7F25F19}" srcId="{7F5D6070-784A-4E69-AB8D-625E55E064C6}" destId="{7CCBAAD0-D577-470D-9A8C-B4864216E9AD}" srcOrd="3" destOrd="0" parTransId="{73357B76-87B1-45ED-B77F-EEBE55A55EAF}" sibTransId="{3B58F249-F9AF-4E3B-B43D-03633A4681E4}"/>
    <dgm:cxn modelId="{076905AF-0A4D-454A-9F6D-D597BC250BDF}" type="presOf" srcId="{17FA79D5-58D0-4782-B72C-6A43A708B6C1}" destId="{F5F136E9-ED71-4C90-BAA8-2184C3995833}" srcOrd="0" destOrd="0" presId="urn:microsoft.com/office/officeart/2005/8/layout/radial6"/>
    <dgm:cxn modelId="{1761CC5A-8935-43D1-9864-D12921626B3A}" srcId="{7F5D6070-784A-4E69-AB8D-625E55E064C6}" destId="{17FA79D5-58D0-4782-B72C-6A43A708B6C1}" srcOrd="0" destOrd="0" parTransId="{79F670A5-DE38-4751-92E1-A249907F95CD}" sibTransId="{287A22EB-1C13-4CFC-9A2C-49F2AC05A283}"/>
    <dgm:cxn modelId="{4A3DDB3D-3F04-4BE8-8021-80B7673DA99E}" srcId="{FE257A18-DC2F-41E2-9D68-8DAF2483219F}" destId="{7F5D6070-784A-4E69-AB8D-625E55E064C6}" srcOrd="0" destOrd="0" parTransId="{72BE2E78-AE95-4227-A1E4-CE78C6335486}" sibTransId="{EC0D58CF-8AE1-446A-9A49-19B9AB7649CF}"/>
    <dgm:cxn modelId="{F2CF30BC-30E7-4112-BB71-149B3C0EFEE9}" type="presOf" srcId="{E88ECE70-649D-462A-B3BB-BE8F45831893}" destId="{10619F20-8A71-4626-9DD6-6612A105ADA1}" srcOrd="0" destOrd="0" presId="urn:microsoft.com/office/officeart/2005/8/layout/radial6"/>
    <dgm:cxn modelId="{A7B310F5-FAFD-439C-91A5-0EE1F9DBAA31}" type="presOf" srcId="{AAEAD832-EAC1-4491-8208-F3AD96846C05}" destId="{AAEE0FDD-8E2C-49DC-9596-4A23A2AE71C7}" srcOrd="0" destOrd="0" presId="urn:microsoft.com/office/officeart/2005/8/layout/radial6"/>
    <dgm:cxn modelId="{4350DBCD-6EDC-4F92-AD10-22374E7B9B78}" type="presOf" srcId="{FE257A18-DC2F-41E2-9D68-8DAF2483219F}" destId="{EB43B034-5E70-431D-999A-C6F333CBAC59}" srcOrd="0" destOrd="0" presId="urn:microsoft.com/office/officeart/2005/8/layout/radial6"/>
    <dgm:cxn modelId="{06E40835-2B53-4917-9753-7DA23041070B}" srcId="{7F5D6070-784A-4E69-AB8D-625E55E064C6}" destId="{84F579F8-70EF-4377-8CFE-0A0D8AFD0320}" srcOrd="1" destOrd="0" parTransId="{0105CDB8-794C-475A-8F71-DA06084154B1}" sibTransId="{E88ECE70-649D-462A-B3BB-BE8F45831893}"/>
    <dgm:cxn modelId="{37484923-13A8-4AB4-841B-020F9D9B494C}" type="presOf" srcId="{84F579F8-70EF-4377-8CFE-0A0D8AFD0320}" destId="{4EFE7025-213E-46DD-A5E0-E161FF716F27}" srcOrd="0" destOrd="0" presId="urn:microsoft.com/office/officeart/2005/8/layout/radial6"/>
    <dgm:cxn modelId="{AD03042C-2D44-474F-89B0-B87355433BDB}" type="presOf" srcId="{7CCBAAD0-D577-470D-9A8C-B4864216E9AD}" destId="{E11BD151-9E85-4DBA-9DBF-9674597BF5EC}" srcOrd="0" destOrd="0" presId="urn:microsoft.com/office/officeart/2005/8/layout/radial6"/>
    <dgm:cxn modelId="{38A59B75-9867-4B20-8F5D-E80073ACF78A}" type="presOf" srcId="{17CFB341-0692-4A62-BF4D-F4E6C588D9ED}" destId="{A0E3CAE8-C506-41AA-932F-5E2C2756CF3E}" srcOrd="0" destOrd="0" presId="urn:microsoft.com/office/officeart/2005/8/layout/radial6"/>
    <dgm:cxn modelId="{828E9E89-B171-4922-8514-F380953AFC8B}" type="presOf" srcId="{3B58F249-F9AF-4E3B-B43D-03633A4681E4}" destId="{03833211-EEA3-4411-A988-38993889775C}" srcOrd="0" destOrd="0" presId="urn:microsoft.com/office/officeart/2005/8/layout/radial6"/>
    <dgm:cxn modelId="{C79524E0-21FB-49CF-89AA-8C86CEA95A1D}" type="presParOf" srcId="{EB43B034-5E70-431D-999A-C6F333CBAC59}" destId="{E9DEC96C-847D-4E1E-8C32-81C2B20C8AB1}" srcOrd="0" destOrd="0" presId="urn:microsoft.com/office/officeart/2005/8/layout/radial6"/>
    <dgm:cxn modelId="{C37C2095-C1D4-4C0E-90B0-A3F10C1B0229}" type="presParOf" srcId="{EB43B034-5E70-431D-999A-C6F333CBAC59}" destId="{F5F136E9-ED71-4C90-BAA8-2184C3995833}" srcOrd="1" destOrd="0" presId="urn:microsoft.com/office/officeart/2005/8/layout/radial6"/>
    <dgm:cxn modelId="{58F02878-46B2-4696-9627-879010FDB0B3}" type="presParOf" srcId="{EB43B034-5E70-431D-999A-C6F333CBAC59}" destId="{CC1712B0-A843-456D-BAFC-30A700AEDB93}" srcOrd="2" destOrd="0" presId="urn:microsoft.com/office/officeart/2005/8/layout/radial6"/>
    <dgm:cxn modelId="{53E2CFBF-C69D-4358-9F02-AFC1AAD43C9A}" type="presParOf" srcId="{EB43B034-5E70-431D-999A-C6F333CBAC59}" destId="{F24476A2-E833-4CD7-A7A4-0A970ED753B3}" srcOrd="3" destOrd="0" presId="urn:microsoft.com/office/officeart/2005/8/layout/radial6"/>
    <dgm:cxn modelId="{E322692B-D3DF-45CE-80B3-08E92281663B}" type="presParOf" srcId="{EB43B034-5E70-431D-999A-C6F333CBAC59}" destId="{4EFE7025-213E-46DD-A5E0-E161FF716F27}" srcOrd="4" destOrd="0" presId="urn:microsoft.com/office/officeart/2005/8/layout/radial6"/>
    <dgm:cxn modelId="{983A2E82-BFAE-411A-A949-4A177E7619F6}" type="presParOf" srcId="{EB43B034-5E70-431D-999A-C6F333CBAC59}" destId="{44E951DD-8A30-499D-BB7E-C1E736CFF268}" srcOrd="5" destOrd="0" presId="urn:microsoft.com/office/officeart/2005/8/layout/radial6"/>
    <dgm:cxn modelId="{E9BA9076-B84A-44FB-9815-09508F7F2078}" type="presParOf" srcId="{EB43B034-5E70-431D-999A-C6F333CBAC59}" destId="{10619F20-8A71-4626-9DD6-6612A105ADA1}" srcOrd="6" destOrd="0" presId="urn:microsoft.com/office/officeart/2005/8/layout/radial6"/>
    <dgm:cxn modelId="{9F3DDB76-20B5-4DBB-B6DC-06CC9B1FD22D}" type="presParOf" srcId="{EB43B034-5E70-431D-999A-C6F333CBAC59}" destId="{A0E3CAE8-C506-41AA-932F-5E2C2756CF3E}" srcOrd="7" destOrd="0" presId="urn:microsoft.com/office/officeart/2005/8/layout/radial6"/>
    <dgm:cxn modelId="{F3985A85-82BE-475C-866B-9778D2EDBC76}" type="presParOf" srcId="{EB43B034-5E70-431D-999A-C6F333CBAC59}" destId="{547F54BC-3060-48E1-ADD1-5AED19570914}" srcOrd="8" destOrd="0" presId="urn:microsoft.com/office/officeart/2005/8/layout/radial6"/>
    <dgm:cxn modelId="{5BBF73FE-9254-4005-8EE4-1FDFEF4951E0}" type="presParOf" srcId="{EB43B034-5E70-431D-999A-C6F333CBAC59}" destId="{D4EED8FA-5F66-4F0D-8EA2-A12404F8EA03}" srcOrd="9" destOrd="0" presId="urn:microsoft.com/office/officeart/2005/8/layout/radial6"/>
    <dgm:cxn modelId="{27BB9181-F7A8-46A4-8521-5A381A8ABA40}" type="presParOf" srcId="{EB43B034-5E70-431D-999A-C6F333CBAC59}" destId="{E11BD151-9E85-4DBA-9DBF-9674597BF5EC}" srcOrd="10" destOrd="0" presId="urn:microsoft.com/office/officeart/2005/8/layout/radial6"/>
    <dgm:cxn modelId="{2A9E4DC5-65A1-4432-BD92-0721B8D77593}" type="presParOf" srcId="{EB43B034-5E70-431D-999A-C6F333CBAC59}" destId="{A60CB4AF-D616-487C-A221-69392613E74F}" srcOrd="11" destOrd="0" presId="urn:microsoft.com/office/officeart/2005/8/layout/radial6"/>
    <dgm:cxn modelId="{831B867E-75D2-42D7-B11C-44C9D8913E7D}" type="presParOf" srcId="{EB43B034-5E70-431D-999A-C6F333CBAC59}" destId="{03833211-EEA3-4411-A988-38993889775C}" srcOrd="12" destOrd="0" presId="urn:microsoft.com/office/officeart/2005/8/layout/radial6"/>
    <dgm:cxn modelId="{28B0D99D-77E5-4683-AA0D-3A1F8D7896F6}" type="presParOf" srcId="{EB43B034-5E70-431D-999A-C6F333CBAC59}" destId="{AAEE0FDD-8E2C-49DC-9596-4A23A2AE71C7}" srcOrd="13" destOrd="0" presId="urn:microsoft.com/office/officeart/2005/8/layout/radial6"/>
    <dgm:cxn modelId="{C83A46E6-CBC3-4D7F-87A8-CAF958FF8CDD}" type="presParOf" srcId="{EB43B034-5E70-431D-999A-C6F333CBAC59}" destId="{F43AF91A-42B4-48C6-9C11-018EF1F55164}" srcOrd="14" destOrd="0" presId="urn:microsoft.com/office/officeart/2005/8/layout/radial6"/>
    <dgm:cxn modelId="{C84006D3-185E-4F54-8F46-5FD563A5206F}" type="presParOf" srcId="{EB43B034-5E70-431D-999A-C6F333CBAC59}" destId="{B60C8BA4-610E-48A9-A065-787EC08E99BD}" srcOrd="15"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6">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2">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1"/>
            <a:ext cx="3170904" cy="479735"/>
          </a:xfrm>
          <a:prstGeom prst="rect">
            <a:avLst/>
          </a:prstGeom>
          <a:noFill/>
          <a:ln w="9525">
            <a:noFill/>
            <a:miter lim="800000"/>
            <a:headEnd/>
            <a:tailEnd/>
          </a:ln>
        </p:spPr>
        <p:txBody>
          <a:bodyPr vert="horz" wrap="square" lIns="94846" tIns="47423" rIns="94846" bIns="47423" numCol="1" anchor="t" anchorCtr="0" compatLnSpc="1">
            <a:prstTxWarp prst="textNoShape">
              <a:avLst/>
            </a:prstTxWarp>
          </a:bodyPr>
          <a:lstStyle>
            <a:lvl1pPr defTabSz="474759">
              <a:defRPr sz="1200"/>
            </a:lvl1pPr>
          </a:lstStyle>
          <a:p>
            <a:pPr>
              <a:defRPr/>
            </a:pPr>
            <a:endParaRPr lang="en-US"/>
          </a:p>
        </p:txBody>
      </p:sp>
      <p:sp>
        <p:nvSpPr>
          <p:cNvPr id="3" name="Date Placeholder 2"/>
          <p:cNvSpPr>
            <a:spLocks noGrp="1"/>
          </p:cNvSpPr>
          <p:nvPr>
            <p:ph type="dt" sz="quarter" idx="1"/>
          </p:nvPr>
        </p:nvSpPr>
        <p:spPr bwMode="auto">
          <a:xfrm>
            <a:off x="4142658" y="1"/>
            <a:ext cx="3170904" cy="479735"/>
          </a:xfrm>
          <a:prstGeom prst="rect">
            <a:avLst/>
          </a:prstGeom>
          <a:noFill/>
          <a:ln w="9525">
            <a:noFill/>
            <a:miter lim="800000"/>
            <a:headEnd/>
            <a:tailEnd/>
          </a:ln>
        </p:spPr>
        <p:txBody>
          <a:bodyPr vert="horz" wrap="square" lIns="94846" tIns="47423" rIns="94846" bIns="47423" numCol="1" anchor="t" anchorCtr="0" compatLnSpc="1">
            <a:prstTxWarp prst="textNoShape">
              <a:avLst/>
            </a:prstTxWarp>
          </a:bodyPr>
          <a:lstStyle>
            <a:lvl1pPr algn="r" defTabSz="474759">
              <a:defRPr sz="1200"/>
            </a:lvl1pPr>
          </a:lstStyle>
          <a:p>
            <a:pPr>
              <a:defRPr/>
            </a:pPr>
            <a:fld id="{9B7DED79-BC0C-4B6D-8DDF-760D9EB9071F}" type="datetimeFigureOut">
              <a:rPr lang="en-US"/>
              <a:pPr>
                <a:defRPr/>
              </a:pPr>
              <a:t>10/24/2011</a:t>
            </a:fld>
            <a:endParaRPr lang="en-US"/>
          </a:p>
        </p:txBody>
      </p:sp>
      <p:sp>
        <p:nvSpPr>
          <p:cNvPr id="4" name="Footer Placeholder 3"/>
          <p:cNvSpPr>
            <a:spLocks noGrp="1"/>
          </p:cNvSpPr>
          <p:nvPr>
            <p:ph type="ftr" sz="quarter" idx="2"/>
          </p:nvPr>
        </p:nvSpPr>
        <p:spPr bwMode="auto">
          <a:xfrm>
            <a:off x="0" y="9119840"/>
            <a:ext cx="3170904" cy="479735"/>
          </a:xfrm>
          <a:prstGeom prst="rect">
            <a:avLst/>
          </a:prstGeom>
          <a:noFill/>
          <a:ln w="9525">
            <a:noFill/>
            <a:miter lim="800000"/>
            <a:headEnd/>
            <a:tailEnd/>
          </a:ln>
        </p:spPr>
        <p:txBody>
          <a:bodyPr vert="horz" wrap="square" lIns="94846" tIns="47423" rIns="94846" bIns="47423" numCol="1" anchor="b" anchorCtr="0" compatLnSpc="1">
            <a:prstTxWarp prst="textNoShape">
              <a:avLst/>
            </a:prstTxWarp>
          </a:bodyPr>
          <a:lstStyle>
            <a:lvl1pPr defTabSz="474759">
              <a:defRPr sz="1200"/>
            </a:lvl1pPr>
          </a:lstStyle>
          <a:p>
            <a:pPr>
              <a:defRPr/>
            </a:pPr>
            <a:endParaRPr lang="en-US"/>
          </a:p>
        </p:txBody>
      </p:sp>
      <p:sp>
        <p:nvSpPr>
          <p:cNvPr id="5" name="Slide Number Placeholder 4"/>
          <p:cNvSpPr>
            <a:spLocks noGrp="1"/>
          </p:cNvSpPr>
          <p:nvPr>
            <p:ph type="sldNum" sz="quarter" idx="3"/>
          </p:nvPr>
        </p:nvSpPr>
        <p:spPr bwMode="auto">
          <a:xfrm>
            <a:off x="4142658" y="9119840"/>
            <a:ext cx="3170904" cy="479735"/>
          </a:xfrm>
          <a:prstGeom prst="rect">
            <a:avLst/>
          </a:prstGeom>
          <a:noFill/>
          <a:ln w="9525">
            <a:noFill/>
            <a:miter lim="800000"/>
            <a:headEnd/>
            <a:tailEnd/>
          </a:ln>
        </p:spPr>
        <p:txBody>
          <a:bodyPr vert="horz" wrap="square" lIns="94846" tIns="47423" rIns="94846" bIns="47423" numCol="1" anchor="b" anchorCtr="0" compatLnSpc="1">
            <a:prstTxWarp prst="textNoShape">
              <a:avLst/>
            </a:prstTxWarp>
          </a:bodyPr>
          <a:lstStyle>
            <a:lvl1pPr algn="r" defTabSz="474759">
              <a:defRPr sz="1200"/>
            </a:lvl1pPr>
          </a:lstStyle>
          <a:p>
            <a:pPr>
              <a:defRPr/>
            </a:pPr>
            <a:fld id="{66BEE09B-C0A2-477D-BC14-5FFDF7D98232}" type="slidenum">
              <a:rPr lang="en-US"/>
              <a:pPr>
                <a:defRPr/>
              </a:pPr>
              <a:t>‹#›</a:t>
            </a:fld>
            <a:endParaRPr lang="en-US"/>
          </a:p>
        </p:txBody>
      </p:sp>
    </p:spTree>
    <p:extLst>
      <p:ext uri="{BB962C8B-B14F-4D97-AF65-F5344CB8AC3E}">
        <p14:creationId xmlns="" xmlns:p14="http://schemas.microsoft.com/office/powerpoint/2010/main" val="29432391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1"/>
            <a:ext cx="3170904" cy="479735"/>
          </a:xfrm>
          <a:prstGeom prst="rect">
            <a:avLst/>
          </a:prstGeom>
          <a:noFill/>
          <a:ln w="9525">
            <a:noFill/>
            <a:miter lim="800000"/>
            <a:headEnd/>
            <a:tailEnd/>
          </a:ln>
        </p:spPr>
        <p:txBody>
          <a:bodyPr vert="horz" wrap="square" lIns="96649" tIns="48325" rIns="96649" bIns="48325" numCol="1" anchor="t" anchorCtr="0" compatLnSpc="1">
            <a:prstTxWarp prst="textNoShape">
              <a:avLst/>
            </a:prstTxWarp>
          </a:bodyPr>
          <a:lstStyle>
            <a:lvl1pPr defTabSz="474759">
              <a:defRPr sz="1200">
                <a:latin typeface="Calibri" pitchFamily="34" charset="0"/>
              </a:defRPr>
            </a:lvl1pPr>
          </a:lstStyle>
          <a:p>
            <a:pPr>
              <a:defRPr/>
            </a:pPr>
            <a:endParaRPr lang="en-US"/>
          </a:p>
        </p:txBody>
      </p:sp>
      <p:sp>
        <p:nvSpPr>
          <p:cNvPr id="3" name="Date Placeholder 2"/>
          <p:cNvSpPr>
            <a:spLocks noGrp="1"/>
          </p:cNvSpPr>
          <p:nvPr>
            <p:ph type="dt" idx="1"/>
          </p:nvPr>
        </p:nvSpPr>
        <p:spPr bwMode="auto">
          <a:xfrm>
            <a:off x="4142658" y="1"/>
            <a:ext cx="3170904" cy="479735"/>
          </a:xfrm>
          <a:prstGeom prst="rect">
            <a:avLst/>
          </a:prstGeom>
          <a:noFill/>
          <a:ln w="9525">
            <a:noFill/>
            <a:miter lim="800000"/>
            <a:headEnd/>
            <a:tailEnd/>
          </a:ln>
        </p:spPr>
        <p:txBody>
          <a:bodyPr vert="horz" wrap="square" lIns="96649" tIns="48325" rIns="96649" bIns="48325" numCol="1" anchor="t" anchorCtr="0" compatLnSpc="1">
            <a:prstTxWarp prst="textNoShape">
              <a:avLst/>
            </a:prstTxWarp>
          </a:bodyPr>
          <a:lstStyle>
            <a:lvl1pPr algn="r" defTabSz="474759">
              <a:defRPr sz="1200">
                <a:latin typeface="Calibri" pitchFamily="34" charset="0"/>
              </a:defRPr>
            </a:lvl1pPr>
          </a:lstStyle>
          <a:p>
            <a:pPr>
              <a:defRPr/>
            </a:pPr>
            <a:fld id="{4C9FA92B-195A-459A-8882-6A6BA51EDAFA}" type="datetimeFigureOut">
              <a:rPr lang="en-US"/>
              <a:pPr>
                <a:defRPr/>
              </a:pPr>
              <a:t>10/24/2011</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5758" tIns="47880" rIns="95758" bIns="47880" rtlCol="0" anchor="ctr"/>
          <a:lstStyle/>
          <a:p>
            <a:pPr lvl="0"/>
            <a:endParaRPr lang="en-US" noProof="0"/>
          </a:p>
        </p:txBody>
      </p:sp>
      <p:sp>
        <p:nvSpPr>
          <p:cNvPr id="6" name="Footer Placeholder 5"/>
          <p:cNvSpPr>
            <a:spLocks noGrp="1"/>
          </p:cNvSpPr>
          <p:nvPr>
            <p:ph type="ftr" sz="quarter" idx="4"/>
          </p:nvPr>
        </p:nvSpPr>
        <p:spPr bwMode="auto">
          <a:xfrm>
            <a:off x="0" y="9119840"/>
            <a:ext cx="3170904" cy="479735"/>
          </a:xfrm>
          <a:prstGeom prst="rect">
            <a:avLst/>
          </a:prstGeom>
          <a:noFill/>
          <a:ln w="9525">
            <a:noFill/>
            <a:miter lim="800000"/>
            <a:headEnd/>
            <a:tailEnd/>
          </a:ln>
        </p:spPr>
        <p:txBody>
          <a:bodyPr vert="horz" wrap="square" lIns="96649" tIns="48325" rIns="96649" bIns="48325" numCol="1" anchor="b" anchorCtr="0" compatLnSpc="1">
            <a:prstTxWarp prst="textNoShape">
              <a:avLst/>
            </a:prstTxWarp>
          </a:bodyPr>
          <a:lstStyle>
            <a:lvl1pPr defTabSz="474759">
              <a:defRPr sz="1200">
                <a:latin typeface="Calibri" pitchFamily="34" charset="0"/>
              </a:defRPr>
            </a:lvl1pPr>
          </a:lstStyle>
          <a:p>
            <a:pPr>
              <a:defRPr/>
            </a:pPr>
            <a:endParaRPr lang="en-US"/>
          </a:p>
        </p:txBody>
      </p:sp>
      <p:sp>
        <p:nvSpPr>
          <p:cNvPr id="7" name="Slide Number Placeholder 6"/>
          <p:cNvSpPr>
            <a:spLocks noGrp="1"/>
          </p:cNvSpPr>
          <p:nvPr>
            <p:ph type="sldNum" sz="quarter" idx="5"/>
          </p:nvPr>
        </p:nvSpPr>
        <p:spPr bwMode="auto">
          <a:xfrm>
            <a:off x="4142658" y="9119840"/>
            <a:ext cx="3170904" cy="479735"/>
          </a:xfrm>
          <a:prstGeom prst="rect">
            <a:avLst/>
          </a:prstGeom>
          <a:noFill/>
          <a:ln w="9525">
            <a:noFill/>
            <a:miter lim="800000"/>
            <a:headEnd/>
            <a:tailEnd/>
          </a:ln>
        </p:spPr>
        <p:txBody>
          <a:bodyPr vert="horz" wrap="square" lIns="96649" tIns="48325" rIns="96649" bIns="48325" numCol="1" anchor="b" anchorCtr="0" compatLnSpc="1">
            <a:prstTxWarp prst="textNoShape">
              <a:avLst/>
            </a:prstTxWarp>
          </a:bodyPr>
          <a:lstStyle>
            <a:lvl1pPr algn="r" defTabSz="474759">
              <a:defRPr sz="1200">
                <a:latin typeface="Calibri" pitchFamily="34" charset="0"/>
              </a:defRPr>
            </a:lvl1pPr>
          </a:lstStyle>
          <a:p>
            <a:pPr>
              <a:defRPr/>
            </a:pPr>
            <a:fld id="{E5DC4898-8AF8-434B-982B-62129D394B11}" type="slidenum">
              <a:rPr lang="en-US"/>
              <a:pPr>
                <a:defRPr/>
              </a:pPr>
              <a:t>‹#›</a:t>
            </a:fld>
            <a:endParaRPr lang="en-US"/>
          </a:p>
        </p:txBody>
      </p:sp>
      <p:sp>
        <p:nvSpPr>
          <p:cNvPr id="5" name="Notes Placeholder 4"/>
          <p:cNvSpPr>
            <a:spLocks noGrp="1"/>
          </p:cNvSpPr>
          <p:nvPr>
            <p:ph type="body" sz="quarter" idx="3"/>
          </p:nvPr>
        </p:nvSpPr>
        <p:spPr bwMode="auto">
          <a:xfrm>
            <a:off x="673510" y="4657493"/>
            <a:ext cx="5904270" cy="4426570"/>
          </a:xfrm>
          <a:prstGeom prst="rect">
            <a:avLst/>
          </a:prstGeom>
          <a:noFill/>
          <a:ln w="9525">
            <a:noFill/>
            <a:miter lim="800000"/>
            <a:headEnd/>
            <a:tailEnd/>
          </a:ln>
        </p:spPr>
        <p:txBody>
          <a:bodyPr vert="horz" wrap="square" lIns="99302" tIns="49651" rIns="99302" bIns="4965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 xmlns:p14="http://schemas.microsoft.com/office/powerpoint/2010/main" val="305327321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thesolarfoundation.org/"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www.dsireusa.org/" TargetMode="External"/><Relationship Id="rId4" Type="http://schemas.openxmlformats.org/officeDocument/2006/relationships/hyperlink" Target="http://www.solarelectricpower.org/"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3" Type="http://schemas.openxmlformats.org/officeDocument/2006/relationships/hyperlink" Target="http://www.newenergychoices.org/uploads/FreeingTheGrid2010.pdf" TargetMode="External"/><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thelaportegroup.com/ashby.html" TargetMode="External"/><Relationship Id="rId2" Type="http://schemas.openxmlformats.org/officeDocument/2006/relationships/slide" Target="../slides/slide119.xml"/><Relationship Id="rId1" Type="http://schemas.openxmlformats.org/officeDocument/2006/relationships/notesMaster" Target="../notesMasters/notesMaster1.xml"/><Relationship Id="rId6" Type="http://schemas.openxmlformats.org/officeDocument/2006/relationships/hyperlink" Target="http://utahcleanenergy.org/current_regulatory_issues/regulatory_archive" TargetMode="External"/><Relationship Id="rId5" Type="http://schemas.openxmlformats.org/officeDocument/2006/relationships/hyperlink" Target="http://utahcleanenergy.org/news/solar_salt_lake_project_receives_top_score_peer_review_session_us_department_energy_solar_techn" TargetMode="External"/><Relationship Id="rId4" Type="http://schemas.openxmlformats.org/officeDocument/2006/relationships/hyperlink" Target="http://utahcleanenergy.org/news/net_metering_victory/21809"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3" Type="http://schemas.openxmlformats.org/officeDocument/2006/relationships/hyperlink" Target="http://solaramericacommunities.energy.gov/resources/guide_for_local_governments/3/3/" TargetMode="External"/><Relationship Id="rId2" Type="http://schemas.openxmlformats.org/officeDocument/2006/relationships/slide" Target="../slides/slide132.xml"/><Relationship Id="rId1" Type="http://schemas.openxmlformats.org/officeDocument/2006/relationships/notesMaster" Target="../notesMasters/notesMaster1.xml"/><Relationship Id="rId4" Type="http://schemas.openxmlformats.org/officeDocument/2006/relationships/hyperlink" Target="http://votesolar.org/city-initiatives/project-permit/" TargetMode="Externa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3" Type="http://schemas.openxmlformats.org/officeDocument/2006/relationships/hyperlink" Target="http://maps.google.com/support/bin/static.py?hl=en&amp;page=guide.cs&amp;guide=21670&amp;topic=21676&amp;from=21676&amp;rd=2" TargetMode="External"/><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3" Type="http://schemas.openxmlformats.org/officeDocument/2006/relationships/hyperlink" Target="http://www.solarnoworegon.org/" TargetMode="External"/><Relationship Id="rId2" Type="http://schemas.openxmlformats.org/officeDocument/2006/relationships/slide" Target="../slides/slide154.xml"/><Relationship Id="rId1" Type="http://schemas.openxmlformats.org/officeDocument/2006/relationships/notesMaster" Target="../notesMasters/notesMaster1.xml"/><Relationship Id="rId4" Type="http://schemas.openxmlformats.org/officeDocument/2006/relationships/hyperlink" Target="http://www.sustainableportland.org/bps/index.cfm?c=43478" TargetMode="Externa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3" Type="http://schemas.openxmlformats.org/officeDocument/2006/relationships/hyperlink" Target="http://www.solaramericacities.energy.gov/" TargetMode="External"/><Relationship Id="rId2" Type="http://schemas.openxmlformats.org/officeDocument/2006/relationships/slide" Target="../slides/slide157.xml"/><Relationship Id="rId1" Type="http://schemas.openxmlformats.org/officeDocument/2006/relationships/notesMaster" Target="../notesMasters/notesMaster1.xml"/><Relationship Id="rId4" Type="http://schemas.openxmlformats.org/officeDocument/2006/relationships/hyperlink" Target="http://utahcleanenergy.org/our_work/solar_salt_lake_project" TargetMode="Externa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exeloncorp.com/PowerPlants/exeloncitysolar/Pages/Profile.aspx"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3" Type="http://schemas.openxmlformats.org/officeDocument/2006/relationships/hyperlink" Target="http://www.epa.gov/epahome/comments.htm" TargetMode="External"/><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epa.gov/oswercpa/docs/success_frontierfertilizer_ca.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brightfieldsllc.com/index.php/news-a-links/press-releases.html"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www.epa.gov/oswercpa/docs/success_navyyard_pa.pdf" TargetMode="Externa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brownfields2011.org/en/Article/34/Brownfields_2011_Launches_the_Economic_Redevelopment_Forum"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www.pvamericaexpo.com/PVA11/Public/Enter.aspx"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green-buildings.com/content/78229-solar-water-heaters-required-hawaii-home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eia.org/galleries/default-file/Trade_Balance_Factsheet.pdf"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renewable-energy-sources.com/2011/03/18/first-solar-to-build-solar-module-factory-in-mesa-arizona/"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blogs.forbes.com/afontevecchia/2011/03/25/solar-industry-rising-can-energys-fastest-growing-sector-keep-it-going/"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www.seia.org/galleries/pdf/SMI-YIR-2010-ES.pdf"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seia.org/galleries/default-file/Solar_Trade_Assessment.pdf"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ater.usgs.gov/pubs/circ/2004/circ1268/htdocs/table12.html"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epa.gov/oswercpa/docs/success_newrifle_co.pdf"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www.youtube.com/watch?v=HLHlzLVY9gA"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admin.naco.org/research/pubs/Documents/County%20Management%20and%20Structure/Research%20County%20Management%20and%20Structure/Best%20Practices%20Urban%20Sustainability.pdf"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www.nrel.gov/docs/fy10osti/46909.pdf"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www.nrel.gov/docs/fy10osti/46909.pdf"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www.nrel.gov/docs/fy10osti/46909.pdf"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www.nrel.gov/docs/fy10osti/46909.pdf"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gats.pjm-eis.com/myModule/rpt/myrpt.asp?r=230"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www.dsireusa.org/solar/summarymaps/"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olar.alterisinc.com/solar-power-for-your-vt-home/?utm_campaign=VT-Adwords&amp;utm_source=adwords&amp;gclid=CNfEqNHVm6YCFYbb4Aod-2itmg"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ybacsolar.com/index.php?option=com_content&amp;view=article&amp;id=29:sybac-builds-2mw-park-in-gainesville-fl&amp;catid=2:news&amp;Itemid=3" TargetMode="External"/><Relationship Id="rId2" Type="http://schemas.openxmlformats.org/officeDocument/2006/relationships/slide" Target="../slides/slide92.xml"/><Relationship Id="rId1" Type="http://schemas.openxmlformats.org/officeDocument/2006/relationships/notesMaster" Target="../notesMasters/notesMaster1.xml"/><Relationship Id="rId4" Type="http://schemas.openxmlformats.org/officeDocument/2006/relationships/hyperlink" Target="https://www.gru.com/OurCommunity/Environment/GreenEnergy/solar.jsp" TargetMode="Externa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www.greentechmedia.com/articles/read/solarcity-walmart-and-miasole/" TargetMode="External"/><Relationship Id="rId2" Type="http://schemas.openxmlformats.org/officeDocument/2006/relationships/slide" Target="../slides/slide93.xml"/><Relationship Id="rId1" Type="http://schemas.openxmlformats.org/officeDocument/2006/relationships/notesMaster" Target="../notesMasters/notesMaster1.xml"/><Relationship Id="rId6" Type="http://schemas.openxmlformats.org/officeDocument/2006/relationships/hyperlink" Target="http://www.nrel.gov/docs/fy10osti/46668.pdf" TargetMode="External"/><Relationship Id="rId5" Type="http://schemas.openxmlformats.org/officeDocument/2006/relationships/hyperlink" Target="http://www.stoel.com/webfiles/lawofsolarenergy.pdf" TargetMode="External"/><Relationship Id="rId4" Type="http://schemas.openxmlformats.org/officeDocument/2006/relationships/hyperlink" Target="http://www.greentechmedia.com/articles/read/SunRun-Versus-the-PACE-Program/" TargetMode="Externa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5"/>
          <p:cNvSpPr>
            <a:spLocks noGrp="1" noRot="1" noChangeAspect="1" noTextEdit="1"/>
          </p:cNvSpPr>
          <p:nvPr>
            <p:ph type="sldImg"/>
          </p:nvPr>
        </p:nvSpPr>
        <p:spPr bwMode="auto">
          <a:noFill/>
          <a:ln>
            <a:solidFill>
              <a:srgbClr val="000000"/>
            </a:solidFill>
            <a:miter lim="800000"/>
            <a:headEnd/>
            <a:tailEnd/>
          </a:ln>
        </p:spPr>
      </p:sp>
      <p:sp>
        <p:nvSpPr>
          <p:cNvPr id="16390" name="Rectangle 6"/>
          <p:cNvSpPr>
            <a:spLocks noGrp="1"/>
          </p:cNvSpPr>
          <p:nvPr>
            <p:ph type="body" idx="1"/>
          </p:nvPr>
        </p:nvSpPr>
        <p:spPr>
          <a:noFill/>
          <a:ln/>
        </p:spPr>
        <p:txBody>
          <a:bodyPr/>
          <a:lstStyle/>
          <a:p>
            <a:r>
              <a:rPr lang="en-US" smtClean="0"/>
              <a:t>Trainers from the Solar America Communities program: </a:t>
            </a:r>
          </a:p>
          <a:p>
            <a:endParaRPr lang="en-US" smtClean="0"/>
          </a:p>
          <a:p>
            <a:r>
              <a:rPr lang="en-US" smtClean="0"/>
              <a:t>Andrea Luecke, The Solar Foundation: </a:t>
            </a:r>
            <a:r>
              <a:rPr lang="en-US" smtClean="0">
                <a:hlinkClick r:id="rId3"/>
              </a:rPr>
              <a:t>www.TheSolarFoundation.org</a:t>
            </a:r>
            <a:endParaRPr lang="en-US" smtClean="0"/>
          </a:p>
          <a:p>
            <a:r>
              <a:rPr lang="en-US" smtClean="0"/>
              <a:t>Christy Herig, Solar Electric Power Association: </a:t>
            </a:r>
            <a:r>
              <a:rPr lang="en-US" smtClean="0">
                <a:hlinkClick r:id="rId4"/>
              </a:rPr>
              <a:t>www.SolarElectricPower.org</a:t>
            </a:r>
            <a:endParaRPr lang="en-US" smtClean="0"/>
          </a:p>
          <a:p>
            <a:r>
              <a:rPr lang="en-US" smtClean="0"/>
              <a:t>Justin Barnes, North Carolina State University, Database of State Incentives for Renewables and Efficiency: </a:t>
            </a:r>
            <a:r>
              <a:rPr lang="en-US" smtClean="0">
                <a:hlinkClick r:id="rId5"/>
              </a:rPr>
              <a:t>www.dsireusa.org</a:t>
            </a:r>
            <a:endParaRPr lang="en-US" smtClean="0"/>
          </a:p>
          <a:p>
            <a:endParaRPr lang="en-US" smtClean="0"/>
          </a:p>
        </p:txBody>
      </p:sp>
      <p:sp>
        <p:nvSpPr>
          <p:cNvPr id="16387" name="Slide Number Placeholder 3"/>
          <p:cNvSpPr>
            <a:spLocks noGrp="1"/>
          </p:cNvSpPr>
          <p:nvPr>
            <p:ph type="sldNum" sz="quarter" idx="5"/>
          </p:nvPr>
        </p:nvSpPr>
        <p:spPr>
          <a:noFill/>
        </p:spPr>
        <p:txBody>
          <a:bodyPr/>
          <a:lstStyle/>
          <a:p>
            <a:fld id="{02A3A778-0536-4B85-A07C-D3272B829719}"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p:cNvSpPr>
            <a:spLocks noGrp="1" noRot="1" noChangeAspect="1" noTextEdit="1"/>
          </p:cNvSpPr>
          <p:nvPr>
            <p:ph type="sldImg"/>
          </p:nvPr>
        </p:nvSpPr>
        <p:spPr bwMode="auto">
          <a:noFill/>
          <a:ln>
            <a:solidFill>
              <a:srgbClr val="000000"/>
            </a:solidFill>
            <a:miter lim="800000"/>
            <a:headEnd/>
            <a:tailEnd/>
          </a:ln>
        </p:spPr>
      </p:sp>
      <p:sp>
        <p:nvSpPr>
          <p:cNvPr id="34821" name="Rectangle 5"/>
          <p:cNvSpPr>
            <a:spLocks noGrp="1"/>
          </p:cNvSpPr>
          <p:nvPr>
            <p:ph type="body" idx="1"/>
          </p:nvPr>
        </p:nvSpPr>
        <p:spPr>
          <a:noFill/>
          <a:ln/>
        </p:spPr>
        <p:txBody>
          <a:bodyPr/>
          <a:lstStyle/>
          <a:p>
            <a:r>
              <a:rPr lang="en-US" smtClean="0"/>
              <a:t>Best practices are starting to emerge and there is more and more momentum pushing cities toward sustainability.</a:t>
            </a:r>
          </a:p>
          <a:p>
            <a:endParaRPr lang="en-US" smtClean="0"/>
          </a:p>
          <a:p>
            <a:endParaRPr lang="en-US" smtClean="0"/>
          </a:p>
          <a:p>
            <a:endParaRPr lang="en-US" smtClean="0"/>
          </a:p>
          <a:p>
            <a:endParaRPr lang="en-US" smtClean="0"/>
          </a:p>
          <a:p>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9" name="Rectangle 5"/>
          <p:cNvSpPr>
            <a:spLocks noGrp="1" noRot="1" noChangeAspect="1" noTextEdit="1"/>
          </p:cNvSpPr>
          <p:nvPr>
            <p:ph type="sldImg"/>
          </p:nvPr>
        </p:nvSpPr>
        <p:spPr bwMode="auto">
          <a:noFill/>
          <a:ln>
            <a:solidFill>
              <a:srgbClr val="000000"/>
            </a:solidFill>
            <a:miter lim="800000"/>
            <a:headEnd/>
            <a:tailEnd/>
          </a:ln>
        </p:spPr>
      </p:sp>
      <p:sp>
        <p:nvSpPr>
          <p:cNvPr id="226310" name="Rectangle 6"/>
          <p:cNvSpPr>
            <a:spLocks noGrp="1"/>
          </p:cNvSpPr>
          <p:nvPr>
            <p:ph type="body" idx="1"/>
          </p:nvPr>
        </p:nvSpPr>
        <p:spPr>
          <a:noFill/>
          <a:ln/>
        </p:spPr>
        <p:txBody>
          <a:bodyPr/>
          <a:lstStyle/>
          <a:p>
            <a:r>
              <a:rPr lang="en-US" smtClean="0"/>
              <a:t>PACE is a special kind of financing mechanism, instituted in most cases at the local level through “opt-in” provisions created  by an authorization to offer such programs at the state level.  The basic idea behind a PACE program is that a property owner gets a “loan” from a local jurisdiction, secured by a lien on the property, and pays the loan back through a special assessment on property taxes. The assessment runs with the property rather than with the owner so it transfers upon sale (or is paid off if the buyer wishes). The lien provision is important because it creates the security necessary for a local government to raise relatively inexpensive money through a bond issuance. PACE programs do not have to be funded by a bond issuance, but the use of government bonding authority is significant in that it potentially opens up a larger pool of capital to fund a program. In some cases, limitations on investment and payback period may prevent solar only loans from being issued. These limitations are generally intended to make sure that investments will in fact realize enough savings to pay back the loan and reduce the risks of default. Also, in some cases better terms may be available for homeowners through other sources of credit (e.g., home equity loans). </a:t>
            </a:r>
          </a:p>
          <a:p>
            <a:endParaRPr lang="en-US" smtClean="0"/>
          </a:p>
        </p:txBody>
      </p:sp>
      <p:sp>
        <p:nvSpPr>
          <p:cNvPr id="226307"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12" tIns="48307" rIns="96612" bIns="48307" anchor="b"/>
          <a:lstStyle/>
          <a:p>
            <a:pPr algn="r" defTabSz="942992"/>
            <a:fld id="{50ED43A8-A730-46E5-B0A6-7A692839BB9D}" type="slidenum">
              <a:rPr lang="en-US">
                <a:latin typeface="Calibri" pitchFamily="34" charset="0"/>
              </a:rPr>
              <a:pPr algn="r" defTabSz="942992"/>
              <a:t>100</a:t>
            </a:fld>
            <a:endParaRPr lang="en-US">
              <a:latin typeface="Calibri" pitchFamily="34"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7" name="Rectangle 5"/>
          <p:cNvSpPr>
            <a:spLocks noGrp="1" noRot="1" noChangeAspect="1" noTextEdit="1"/>
          </p:cNvSpPr>
          <p:nvPr>
            <p:ph type="sldImg"/>
          </p:nvPr>
        </p:nvSpPr>
        <p:spPr bwMode="auto">
          <a:noFill/>
          <a:ln>
            <a:solidFill>
              <a:srgbClr val="000000"/>
            </a:solidFill>
            <a:miter lim="800000"/>
            <a:headEnd/>
            <a:tailEnd/>
          </a:ln>
        </p:spPr>
      </p:sp>
      <p:sp>
        <p:nvSpPr>
          <p:cNvPr id="228358" name="Rectangle 6"/>
          <p:cNvSpPr>
            <a:spLocks noGrp="1"/>
          </p:cNvSpPr>
          <p:nvPr>
            <p:ph type="body" idx="1"/>
          </p:nvPr>
        </p:nvSpPr>
        <p:spPr>
          <a:noFill/>
          <a:ln/>
        </p:spPr>
        <p:txBody>
          <a:bodyPr/>
          <a:lstStyle/>
          <a:p>
            <a:r>
              <a:rPr lang="en-US" smtClean="0"/>
              <a:t>What’s really possible? </a:t>
            </a:r>
          </a:p>
          <a:p>
            <a:r>
              <a:rPr lang="en-US" smtClean="0"/>
              <a:t>Snohomish County is a great example of what a community can do to support clean energy in a variety or ways.</a:t>
            </a:r>
          </a:p>
          <a:p>
            <a:endParaRPr lang="en-US" smtClean="0"/>
          </a:p>
        </p:txBody>
      </p:sp>
      <p:sp>
        <p:nvSpPr>
          <p:cNvPr id="228355"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474759"/>
            <a:fld id="{4453DE5B-CB8C-4625-A3FD-175D44C98DD0}" type="slidenum">
              <a:rPr lang="en-US">
                <a:latin typeface="Calibri" pitchFamily="34" charset="0"/>
              </a:rPr>
              <a:pPr algn="r" defTabSz="474759"/>
              <a:t>101</a:t>
            </a:fld>
            <a:endParaRPr lang="en-US">
              <a:latin typeface="Calibri" pitchFamily="34"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5" name="Rectangle 5"/>
          <p:cNvSpPr>
            <a:spLocks noGrp="1" noRot="1" noChangeAspect="1" noTextEdit="1"/>
          </p:cNvSpPr>
          <p:nvPr>
            <p:ph type="sldImg"/>
          </p:nvPr>
        </p:nvSpPr>
        <p:spPr bwMode="auto">
          <a:noFill/>
          <a:ln>
            <a:solidFill>
              <a:srgbClr val="000000"/>
            </a:solidFill>
            <a:miter lim="800000"/>
            <a:headEnd/>
            <a:tailEnd/>
          </a:ln>
        </p:spPr>
      </p:sp>
      <p:sp>
        <p:nvSpPr>
          <p:cNvPr id="230406" name="Rectangle 6"/>
          <p:cNvSpPr>
            <a:spLocks noGrp="1"/>
          </p:cNvSpPr>
          <p:nvPr>
            <p:ph type="body" idx="1"/>
          </p:nvPr>
        </p:nvSpPr>
        <p:spPr>
          <a:noFill/>
          <a:ln/>
        </p:spPr>
        <p:txBody>
          <a:bodyPr/>
          <a:lstStyle/>
          <a:p>
            <a:r>
              <a:rPr lang="en-US" smtClean="0"/>
              <a:t>The two main options both have benefits and drawbacks…</a:t>
            </a:r>
          </a:p>
          <a:p>
            <a:endParaRPr lang="en-US" smtClean="0"/>
          </a:p>
          <a:p>
            <a:r>
              <a:rPr lang="en-US" smtClean="0"/>
              <a:t>Direct Loans: On the down side, direct loans require municipal expertise and staff time (may or may not exist) and do not leverage private capital (i.e., impact may be limited by the funds available). However, they can be relatively simple to set up, local experience and expertise may in fact exist, and the program can be formulated to meet targeted markets and goals without the need to consult a financing institution. Still, underwriting standards must be maintained or loss risk will occur and costly collateral or security may be required from borrowers. A direct loan itself could be structured as a self-sustaining revolving loan fund where repayments of principal and interest replenish the fund (and hopefully offset program costs, any costs of capital, inflation).  A cautionary note: Issuing many long-term loans will deprive the fund of the ability to make additional loans. For residential loans, the tax advantages or availability of home equity loans may reduce the usefulness of the revolving loan. The virtue of a revolving loan fund may lay more in access to capital than loan terms. Use of state or federal funds may carry strings which inhibit the usefulness of the fund and make it less flexible.</a:t>
            </a:r>
          </a:p>
          <a:p>
            <a:endParaRPr lang="en-US" smtClean="0"/>
          </a:p>
          <a:p>
            <a:endParaRPr lang="en-US" smtClean="0"/>
          </a:p>
        </p:txBody>
      </p:sp>
      <p:sp>
        <p:nvSpPr>
          <p:cNvPr id="230403"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8E36CBB6-C1F8-4C93-9A10-A5879845ED58}" type="slidenum">
              <a:rPr lang="en-US">
                <a:latin typeface="Calibri" pitchFamily="34" charset="0"/>
              </a:rPr>
              <a:pPr algn="r" defTabSz="944624"/>
              <a:t>102</a:t>
            </a:fld>
            <a:endParaRPr lang="en-US">
              <a:latin typeface="Calibri"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3" name="Rectangle 5"/>
          <p:cNvSpPr>
            <a:spLocks noGrp="1" noRot="1" noChangeAspect="1" noTextEdit="1"/>
          </p:cNvSpPr>
          <p:nvPr>
            <p:ph type="sldImg"/>
          </p:nvPr>
        </p:nvSpPr>
        <p:spPr bwMode="auto">
          <a:noFill/>
          <a:ln>
            <a:solidFill>
              <a:srgbClr val="000000"/>
            </a:solidFill>
            <a:miter lim="800000"/>
            <a:headEnd/>
            <a:tailEnd/>
          </a:ln>
        </p:spPr>
      </p:sp>
      <p:sp>
        <p:nvSpPr>
          <p:cNvPr id="232454" name="Rectangle 6"/>
          <p:cNvSpPr>
            <a:spLocks noGrp="1"/>
          </p:cNvSpPr>
          <p:nvPr>
            <p:ph type="body" idx="1"/>
          </p:nvPr>
        </p:nvSpPr>
        <p:spPr>
          <a:noFill/>
          <a:ln/>
        </p:spPr>
        <p:txBody>
          <a:bodyPr/>
          <a:lstStyle/>
          <a:p>
            <a:r>
              <a:rPr lang="en-US" smtClean="0"/>
              <a:t>Loans Through Private Lenders: A community may work with banks, credit unions to, offer solar specific financing programs, fund interest rate buy-downs, and/or offer credit enhancements. Credit enhancements might take the form of a loan-loss reserve fund or guarantee. These measures allow a local jurisdiction to do more with less. Instead of providing 100% of the loan capital, they may fund loan loss reserve fund of 2-10% of the aggregate volume of loans. This decreases risk for the lender, creating opportunities for improved loan terms for customers. Programs may still be flexible (especially if credit enhancements are used), and this approach makes use of the lender’s much greater access to capital and likely greater lending expertise. However, may also result in a decreased level of control over underwriting standards and more rejections than with a directly administered program.</a:t>
            </a:r>
          </a:p>
          <a:p>
            <a:r>
              <a:rPr lang="en-US" smtClean="0"/>
              <a:t>For Lenders the partnership option may have advantages such as: </a:t>
            </a:r>
          </a:p>
          <a:p>
            <a:r>
              <a:rPr lang="en-US" smtClean="0"/>
              <a:t>The ability to enter new markets</a:t>
            </a:r>
          </a:p>
          <a:p>
            <a:r>
              <a:rPr lang="en-US" smtClean="0"/>
              <a:t>The chance to expand their customer base and possibly enroll customers in new services</a:t>
            </a:r>
          </a:p>
          <a:p>
            <a:r>
              <a:rPr lang="en-US" smtClean="0"/>
              <a:t>The opportunity to increase awareness about solar</a:t>
            </a:r>
          </a:p>
          <a:p>
            <a:r>
              <a:rPr lang="en-US" smtClean="0"/>
              <a:t>Origination costs may be lowered through outreach efforts by local government</a:t>
            </a:r>
          </a:p>
          <a:p>
            <a:r>
              <a:rPr lang="en-US" smtClean="0"/>
              <a:t>Technical support from local government can be used to ensure quality installations</a:t>
            </a:r>
          </a:p>
          <a:p>
            <a:endParaRPr lang="en-US" smtClean="0"/>
          </a:p>
          <a:p>
            <a:endParaRPr lang="en-US" smtClean="0"/>
          </a:p>
          <a:p>
            <a:endParaRPr lang="en-US" smtClean="0"/>
          </a:p>
        </p:txBody>
      </p:sp>
      <p:sp>
        <p:nvSpPr>
          <p:cNvPr id="232451"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D64A8A7C-88D8-47A8-A723-50F039DCE288}" type="slidenum">
              <a:rPr lang="en-US">
                <a:latin typeface="Calibri" pitchFamily="34" charset="0"/>
              </a:rPr>
              <a:pPr algn="r" defTabSz="944624"/>
              <a:t>103</a:t>
            </a:fld>
            <a:endParaRPr lang="en-US">
              <a:latin typeface="Calibri"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501" name="Rectangle 5"/>
          <p:cNvSpPr>
            <a:spLocks noGrp="1" noRot="1" noChangeAspect="1" noTextEdit="1"/>
          </p:cNvSpPr>
          <p:nvPr>
            <p:ph type="sldImg"/>
          </p:nvPr>
        </p:nvSpPr>
        <p:spPr bwMode="auto">
          <a:noFill/>
          <a:ln>
            <a:solidFill>
              <a:srgbClr val="000000"/>
            </a:solidFill>
            <a:miter lim="800000"/>
            <a:headEnd/>
            <a:tailEnd/>
          </a:ln>
        </p:spPr>
      </p:sp>
      <p:sp>
        <p:nvSpPr>
          <p:cNvPr id="234502" name="Rectangle 6"/>
          <p:cNvSpPr>
            <a:spLocks noGrp="1"/>
          </p:cNvSpPr>
          <p:nvPr>
            <p:ph type="body" idx="1"/>
          </p:nvPr>
        </p:nvSpPr>
        <p:spPr>
          <a:noFill/>
          <a:ln/>
        </p:spPr>
        <p:txBody>
          <a:bodyPr/>
          <a:lstStyle/>
          <a:p>
            <a:r>
              <a:rPr lang="en-US" smtClean="0"/>
              <a:t>Please visit the DOE Solution Center for further information on financing options. While the Solution Center focuses on energy efficiency related programs, many of the guidelines and tips remain relevant to solar. Moreover, it may often make sense to develop financing products which support both solar and energy efficiency at the same time. </a:t>
            </a:r>
          </a:p>
          <a:p>
            <a:r>
              <a:rPr lang="en-US" smtClean="0"/>
              <a:t>From DOE Solution Center, Technical Assistance for EECGB and SEP</a:t>
            </a:r>
          </a:p>
          <a:p>
            <a:r>
              <a:rPr lang="en-US" smtClean="0"/>
              <a:t>Pitfalls to avoid: http://www1.eere.energy.gov/wip/solutioncenter/financialproducts/pitfalls.html</a:t>
            </a:r>
          </a:p>
          <a:p>
            <a:r>
              <a:rPr lang="en-US" smtClean="0"/>
              <a:t>Financing alone is not enough to increase demand</a:t>
            </a:r>
          </a:p>
          <a:p>
            <a:r>
              <a:rPr lang="en-US" smtClean="0"/>
              <a:t>No single financing mechanism will meet all financing needs.</a:t>
            </a:r>
          </a:p>
          <a:p>
            <a:r>
              <a:rPr lang="en-US" smtClean="0"/>
              <a:t>To have an impact, programs must either a) make financing available to those who don't already have access, or b) offer financing that is attractive enough to induce additional improvements.</a:t>
            </a:r>
          </a:p>
          <a:p>
            <a:r>
              <a:rPr lang="en-US" smtClean="0"/>
              <a:t>There may be a trade-off between complexity of the loan product and take-up rates.</a:t>
            </a:r>
          </a:p>
          <a:p>
            <a:endParaRPr lang="en-US" smtClean="0"/>
          </a:p>
        </p:txBody>
      </p:sp>
      <p:sp>
        <p:nvSpPr>
          <p:cNvPr id="234499"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8E69B810-6D39-40EE-AAC4-3E13C36B5B43}" type="slidenum">
              <a:rPr lang="en-US">
                <a:latin typeface="Calibri" pitchFamily="34" charset="0"/>
              </a:rPr>
              <a:pPr algn="r" defTabSz="944624"/>
              <a:t>104</a:t>
            </a:fld>
            <a:endParaRPr lang="en-US">
              <a:latin typeface="Calibri"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9" name="Rectangle 5"/>
          <p:cNvSpPr>
            <a:spLocks noGrp="1" noRot="1" noChangeAspect="1" noTextEdit="1"/>
          </p:cNvSpPr>
          <p:nvPr>
            <p:ph type="sldImg"/>
          </p:nvPr>
        </p:nvSpPr>
        <p:spPr bwMode="auto">
          <a:noFill/>
          <a:ln>
            <a:solidFill>
              <a:srgbClr val="000000"/>
            </a:solidFill>
            <a:miter lim="800000"/>
            <a:headEnd/>
            <a:tailEnd/>
          </a:ln>
        </p:spPr>
      </p:sp>
      <p:sp>
        <p:nvSpPr>
          <p:cNvPr id="236550" name="Rectangle 6"/>
          <p:cNvSpPr>
            <a:spLocks noGrp="1"/>
          </p:cNvSpPr>
          <p:nvPr>
            <p:ph type="body" idx="1"/>
          </p:nvPr>
        </p:nvSpPr>
        <p:spPr>
          <a:noFill/>
          <a:ln/>
        </p:spPr>
        <p:txBody>
          <a:bodyPr/>
          <a:lstStyle/>
          <a:p>
            <a:r>
              <a:rPr lang="en-US" smtClean="0"/>
              <a:t>Strong program elements: http://www1.eere.energy.gov/wip/solutioncenter/financialproducts/strongprograms.html</a:t>
            </a:r>
          </a:p>
          <a:p>
            <a:endParaRPr lang="en-US" smtClean="0"/>
          </a:p>
          <a:p>
            <a:r>
              <a:rPr lang="en-US" smtClean="0"/>
              <a:t>Avoid a one size fits all approach. </a:t>
            </a:r>
          </a:p>
          <a:p>
            <a:r>
              <a:rPr lang="en-US" smtClean="0"/>
              <a:t>Risk management and credit enhancement is critical. </a:t>
            </a:r>
            <a:br>
              <a:rPr lang="en-US" smtClean="0"/>
            </a:br>
            <a:r>
              <a:rPr lang="en-US" smtClean="0"/>
              <a:t>Successful programs often engage networks of contractors. </a:t>
            </a:r>
          </a:p>
          <a:p>
            <a:r>
              <a:rPr lang="en-US" smtClean="0"/>
              <a:t>Programs must carefully manage costs; scale is important for viability. </a:t>
            </a:r>
          </a:p>
          <a:p>
            <a:r>
              <a:rPr lang="en-US" smtClean="0"/>
              <a:t>Make it easy for both customers and contractors. </a:t>
            </a:r>
          </a:p>
          <a:p>
            <a:r>
              <a:rPr lang="en-US" smtClean="0"/>
              <a:t>Get the support from the organizations and leaders the customer already trusts. </a:t>
            </a:r>
          </a:p>
          <a:p>
            <a:pPr lvl="1"/>
            <a:endParaRPr lang="en-US" smtClean="0"/>
          </a:p>
          <a:p>
            <a:endParaRPr lang="en-US" smtClean="0"/>
          </a:p>
        </p:txBody>
      </p:sp>
      <p:sp>
        <p:nvSpPr>
          <p:cNvPr id="236547"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92F86B81-4894-40FB-8C05-0EBE0267D162}" type="slidenum">
              <a:rPr lang="en-US">
                <a:latin typeface="Calibri" pitchFamily="34" charset="0"/>
              </a:rPr>
              <a:pPr algn="r" defTabSz="944624"/>
              <a:t>105</a:t>
            </a:fld>
            <a:endParaRPr lang="en-US">
              <a:latin typeface="Calibri" pitchFamily="34"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7" name="Rectangle 5"/>
          <p:cNvSpPr>
            <a:spLocks noGrp="1" noRot="1" noChangeAspect="1" noTextEdit="1"/>
          </p:cNvSpPr>
          <p:nvPr>
            <p:ph type="sldImg"/>
          </p:nvPr>
        </p:nvSpPr>
        <p:spPr bwMode="auto">
          <a:noFill/>
          <a:ln>
            <a:solidFill>
              <a:srgbClr val="000000"/>
            </a:solidFill>
            <a:miter lim="800000"/>
            <a:headEnd/>
            <a:tailEnd/>
          </a:ln>
        </p:spPr>
      </p:sp>
      <p:sp>
        <p:nvSpPr>
          <p:cNvPr id="238598" name="Rectangle 6"/>
          <p:cNvSpPr>
            <a:spLocks noGrp="1"/>
          </p:cNvSpPr>
          <p:nvPr>
            <p:ph type="body" idx="1"/>
          </p:nvPr>
        </p:nvSpPr>
        <p:spPr>
          <a:noFill/>
          <a:ln/>
        </p:spPr>
        <p:txBody>
          <a:bodyPr/>
          <a:lstStyle/>
          <a:p>
            <a:r>
              <a:rPr lang="en-US" smtClean="0"/>
              <a:t>A community likely has unlimited freedom to initiate a bulk purchasing program. In general this does not necessarily require any specific state authorization and indeed, some private groups have done bulk purchasing on their own. However, a good policy environment at the state level may be necessary in order to get a large number of people interested.</a:t>
            </a:r>
          </a:p>
          <a:p>
            <a:endParaRPr lang="en-US" smtClean="0"/>
          </a:p>
          <a:p>
            <a:r>
              <a:rPr lang="en-US" smtClean="0"/>
              <a:t>Program options could include: </a:t>
            </a:r>
          </a:p>
          <a:p>
            <a:r>
              <a:rPr lang="en-US" smtClean="0"/>
              <a:t>administration from a local government or a municipal utility  (e.g., San Jose, Orlando)</a:t>
            </a:r>
          </a:p>
          <a:p>
            <a:r>
              <a:rPr lang="en-US" smtClean="0"/>
              <a:t> privately organized coops with the assistance from a local government (e.g., RFP preparation, technical assistance, marketing, etc.). Examples include Portland and San Francisco.</a:t>
            </a:r>
          </a:p>
          <a:p>
            <a:r>
              <a:rPr lang="en-US" smtClean="0"/>
              <a:t>totally private (District of Columbia cooperatives)</a:t>
            </a:r>
          </a:p>
          <a:p>
            <a:r>
              <a:rPr lang="en-US" smtClean="0"/>
              <a:t>Web sites for existing programs:</a:t>
            </a:r>
          </a:p>
          <a:p>
            <a:r>
              <a:rPr lang="en-US" smtClean="0"/>
              <a:t>Solarize Portland: http://www.portlandonline.com/bps/index.cfm?&amp;c=51902</a:t>
            </a:r>
          </a:p>
          <a:p>
            <a:r>
              <a:rPr lang="en-US" smtClean="0"/>
              <a:t>San Jose SunShares: http://www.baclimate.org/impact/sunshares.html </a:t>
            </a:r>
          </a:p>
          <a:p>
            <a:r>
              <a:rPr lang="en-US" smtClean="0"/>
              <a:t>Georgetown Solar Cooperative: http://georgetownenergy.com/ </a:t>
            </a:r>
          </a:p>
          <a:p>
            <a:r>
              <a:rPr lang="en-US" smtClean="0"/>
              <a:t>Mt. Pleasant Solar Cooperative: http://www.mtpleasantsolarcoop.org/index.htm</a:t>
            </a:r>
          </a:p>
        </p:txBody>
      </p:sp>
      <p:sp>
        <p:nvSpPr>
          <p:cNvPr id="238595"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12" tIns="48307" rIns="96612" bIns="48307" anchor="b"/>
          <a:lstStyle/>
          <a:p>
            <a:pPr algn="r" defTabSz="942992"/>
            <a:fld id="{E26898FB-7BF9-4630-90AF-9A78FBC6877A}" type="slidenum">
              <a:rPr lang="en-US">
                <a:latin typeface="Calibri" pitchFamily="34" charset="0"/>
              </a:rPr>
              <a:pPr algn="r" defTabSz="942992"/>
              <a:t>106</a:t>
            </a:fld>
            <a:endParaRPr lang="en-US">
              <a:latin typeface="Calibri" pitchFamily="3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5" name="Rectangle 5"/>
          <p:cNvSpPr>
            <a:spLocks noGrp="1" noRot="1" noChangeAspect="1" noTextEdit="1"/>
          </p:cNvSpPr>
          <p:nvPr>
            <p:ph type="sldImg"/>
          </p:nvPr>
        </p:nvSpPr>
        <p:spPr bwMode="auto">
          <a:noFill/>
          <a:ln>
            <a:solidFill>
              <a:srgbClr val="000000"/>
            </a:solidFill>
            <a:miter lim="800000"/>
            <a:headEnd/>
            <a:tailEnd/>
          </a:ln>
        </p:spPr>
      </p:sp>
      <p:sp>
        <p:nvSpPr>
          <p:cNvPr id="240646" name="Rectangle 6"/>
          <p:cNvSpPr>
            <a:spLocks noGrp="1"/>
          </p:cNvSpPr>
          <p:nvPr>
            <p:ph type="body" idx="1"/>
          </p:nvPr>
        </p:nvSpPr>
        <p:spPr>
          <a:noFill/>
          <a:ln/>
        </p:spPr>
        <p:txBody>
          <a:bodyPr/>
          <a:lstStyle/>
          <a:p>
            <a:r>
              <a:rPr lang="en-US" smtClean="0"/>
              <a:t>Bulk purchasing could be set up through a jurisdictionally based system (e.g., San Jose for municipal employees) and/or done through a partnership with local large employers. This type of program could be coupled with other complimentary programs such as a solar loan fund, solar site evaluations, informational seminars etc.  It seems well suited to programs that take a full spectrum approach to creating solar opportunities for local residents. However, limiting eligibility to certain sectors of people could be construed as creating unfair advantages for certain groups. Working with businesses such as 1BOG could be advantageous in that they have existing supplier relationships, understand how to run a successful program, and can handle a variety of different solar related services. If the local government has sufficient resources and expertise, it could act as an organizer on behalf of a non-government affiliated group, assisting them with preparing the group purchasing offering (e.g., issuing an RFP, selecting a supplier, communication and outreach).</a:t>
            </a:r>
          </a:p>
        </p:txBody>
      </p:sp>
      <p:sp>
        <p:nvSpPr>
          <p:cNvPr id="240643"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12" tIns="48307" rIns="96612" bIns="48307" anchor="b"/>
          <a:lstStyle/>
          <a:p>
            <a:pPr algn="r" defTabSz="942992"/>
            <a:fld id="{AB8C9B12-B332-4564-95A0-CBEA95FDA996}" type="slidenum">
              <a:rPr lang="en-US">
                <a:latin typeface="Calibri" pitchFamily="34" charset="0"/>
              </a:rPr>
              <a:pPr algn="r" defTabSz="942992"/>
              <a:t>107</a:t>
            </a:fld>
            <a:endParaRPr lang="en-US">
              <a:latin typeface="Calibri"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3" name="Rectangle 5"/>
          <p:cNvSpPr>
            <a:spLocks noGrp="1" noRot="1" noChangeAspect="1" noTextEdit="1"/>
          </p:cNvSpPr>
          <p:nvPr>
            <p:ph type="sldImg"/>
          </p:nvPr>
        </p:nvSpPr>
        <p:spPr bwMode="auto">
          <a:noFill/>
          <a:ln>
            <a:solidFill>
              <a:srgbClr val="000000"/>
            </a:solidFill>
            <a:miter lim="800000"/>
            <a:headEnd/>
            <a:tailEnd/>
          </a:ln>
        </p:spPr>
      </p:sp>
      <p:sp>
        <p:nvSpPr>
          <p:cNvPr id="242694" name="Rectangle 6"/>
          <p:cNvSpPr>
            <a:spLocks noGrp="1"/>
          </p:cNvSpPr>
          <p:nvPr>
            <p:ph type="body" idx="1"/>
          </p:nvPr>
        </p:nvSpPr>
        <p:spPr>
          <a:noFill/>
          <a:ln/>
        </p:spPr>
        <p:txBody>
          <a:bodyPr/>
          <a:lstStyle/>
          <a:p>
            <a:r>
              <a:rPr lang="en-US" smtClean="0"/>
              <a:t>Community  solar can have a variety of different flavors on the implementation side, but the chief advantage of community solar is that it lets people/customers who would otherwise not be able to go solar  to invest in a solar system. This sector includes:</a:t>
            </a:r>
          </a:p>
          <a:p>
            <a:r>
              <a:rPr lang="en-US" smtClean="0"/>
              <a:t>Renters: People who do not have a good site on their property (e.g., only 22-27% of residential roofs can support solar according to a recent NREL estimate</a:t>
            </a:r>
          </a:p>
          <a:p>
            <a:r>
              <a:rPr lang="en-US" smtClean="0"/>
              <a:t>An additional benefit is that similar to an aggregation program, $/W costs will likely be lower for a large system.  However, this may be balanced by the fact that it may be difficult to access the benefits of tax incentives under some community models Additional obstacles exist in the area of securities regulation (i.e., selling shares in an investment and the accompanying regulatory requirements). Depending on how the program is set up however, it can make solar available to customers with a lower cost for smaller increments of capacity. Community solar may in the long-run be a cheaper option than owning on-site solar for customers. In some cases, participation may increase the customer bill, but the customer is purchasing locally generated solar under what is typically a fixed price regime (i.e., no increases over time), which may ultimately turn out to be a benefit. At the very least, the customer is purchasing clean energy from a local system, which many would consider preferable to purchasing commodity green power (i.e., RECs) or “brown” energy.”</a:t>
            </a:r>
          </a:p>
          <a:p>
            <a:endParaRPr lang="en-US" smtClean="0"/>
          </a:p>
        </p:txBody>
      </p:sp>
      <p:sp>
        <p:nvSpPr>
          <p:cNvPr id="242691"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12" tIns="48307" rIns="96612" bIns="48307" anchor="b"/>
          <a:lstStyle/>
          <a:p>
            <a:pPr algn="r" defTabSz="942992"/>
            <a:fld id="{A0846DC8-3D31-4D30-8177-EAF88477F527}" type="slidenum">
              <a:rPr lang="en-US">
                <a:latin typeface="Calibri" pitchFamily="34" charset="0"/>
              </a:rPr>
              <a:pPr algn="r" defTabSz="942992"/>
              <a:t>108</a:t>
            </a:fld>
            <a:endParaRPr lang="en-US">
              <a:latin typeface="Calibri"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41" name="Rectangle 5"/>
          <p:cNvSpPr>
            <a:spLocks noGrp="1" noRot="1" noChangeAspect="1" noTextEdit="1"/>
          </p:cNvSpPr>
          <p:nvPr>
            <p:ph type="sldImg"/>
          </p:nvPr>
        </p:nvSpPr>
        <p:spPr bwMode="auto">
          <a:noFill/>
          <a:ln>
            <a:solidFill>
              <a:srgbClr val="000000"/>
            </a:solidFill>
            <a:miter lim="800000"/>
            <a:headEnd/>
            <a:tailEnd/>
          </a:ln>
        </p:spPr>
      </p:sp>
      <p:sp>
        <p:nvSpPr>
          <p:cNvPr id="244742" name="Rectangle 6"/>
          <p:cNvSpPr>
            <a:spLocks noGrp="1"/>
          </p:cNvSpPr>
          <p:nvPr>
            <p:ph type="body" idx="1"/>
          </p:nvPr>
        </p:nvSpPr>
        <p:spPr>
          <a:noFill/>
          <a:ln/>
        </p:spPr>
        <p:txBody>
          <a:bodyPr/>
          <a:lstStyle/>
          <a:p>
            <a:r>
              <a:rPr lang="en-US" smtClean="0"/>
              <a:t>Secondary benefits of community solar include optimal project siting, increased public understanding of solar, generation of local jobs, and opportunities to test new financing mechanisms.</a:t>
            </a:r>
          </a:p>
          <a:p>
            <a:endParaRPr lang="en-US" smtClean="0"/>
          </a:p>
          <a:p>
            <a:r>
              <a:rPr lang="en-US" smtClean="0"/>
              <a:t>As typically arranged, people get “credits” on electric bill through virtual net metering  - Alternately, the customer could get a monetary credit on electric bill. This is often referred to as virtual net metering, and the state policy environment is important as many states do not require utilities to offer such an arrangement. Jurisdictions with municipal utilities have leeway to design virtual net metering programs themselves. A monetary payment could either based on production or a flat payment (as with SMUD Solar Shares). With utility-sponsored model, participants get credit or payment on utility bill proportional to their contribution and how much electricity the system produces (or it could just be a flat credit).  Usually participants don’t actually own system, it’s owned by utility and participants are paying to receive benefits of system.</a:t>
            </a:r>
          </a:p>
          <a:p>
            <a:endParaRPr lang="en-US" smtClean="0"/>
          </a:p>
        </p:txBody>
      </p:sp>
      <p:sp>
        <p:nvSpPr>
          <p:cNvPr id="244739"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12" tIns="48307" rIns="96612" bIns="48307" anchor="b"/>
          <a:lstStyle/>
          <a:p>
            <a:pPr algn="r" defTabSz="942992"/>
            <a:fld id="{A75FD2B5-A0C0-4CE4-B7F6-E0544C0EB2E3}" type="slidenum">
              <a:rPr lang="en-US">
                <a:latin typeface="Calibri" pitchFamily="34" charset="0"/>
              </a:rPr>
              <a:pPr algn="r" defTabSz="942992"/>
              <a:t>109</a:t>
            </a:fld>
            <a:endParaRPr lang="en-US">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Rectangle 5"/>
          <p:cNvSpPr>
            <a:spLocks noGrp="1" noRot="1" noChangeAspect="1" noTextEdit="1"/>
          </p:cNvSpPr>
          <p:nvPr>
            <p:ph type="sldImg"/>
          </p:nvPr>
        </p:nvSpPr>
        <p:spPr bwMode="auto">
          <a:noFill/>
          <a:ln>
            <a:solidFill>
              <a:srgbClr val="000000"/>
            </a:solidFill>
            <a:miter lim="800000"/>
            <a:headEnd/>
            <a:tailEnd/>
          </a:ln>
        </p:spPr>
      </p:sp>
      <p:sp>
        <p:nvSpPr>
          <p:cNvPr id="36870" name="Rectangle 6"/>
          <p:cNvSpPr>
            <a:spLocks noGrp="1"/>
          </p:cNvSpPr>
          <p:nvPr>
            <p:ph type="body" idx="1"/>
          </p:nvPr>
        </p:nvSpPr>
        <p:spPr>
          <a:noFill/>
          <a:ln/>
        </p:spPr>
        <p:txBody>
          <a:bodyPr/>
          <a:lstStyle/>
          <a:p>
            <a:r>
              <a:rPr lang="en-US" smtClean="0"/>
              <a:t>As you think through your options on what to do with your contaminated sites, there are three reasons you should care about solar…</a:t>
            </a:r>
          </a:p>
          <a:p>
            <a:endParaRPr lang="en-US" smtClean="0"/>
          </a:p>
          <a:p>
            <a:r>
              <a:rPr lang="en-US" smtClean="0"/>
              <a:t>Because many contaminated sites offer:</a:t>
            </a:r>
          </a:p>
          <a:p>
            <a:pPr lvl="1"/>
            <a:r>
              <a:rPr lang="en-US" smtClean="0"/>
              <a:t>1. Existing infrastructure i.e. transmission lines, roads and railway  </a:t>
            </a:r>
          </a:p>
          <a:p>
            <a:pPr lvl="1"/>
            <a:r>
              <a:rPr lang="en-US" smtClean="0"/>
              <a:t>2. Potentially lower transaction costs as compared with “greenfield” sites</a:t>
            </a:r>
          </a:p>
          <a:p>
            <a:pPr lvl="1"/>
            <a:r>
              <a:rPr lang="en-US" smtClean="0"/>
              <a:t>3. Improved public support and faster permitting/zoning. Note: this isn’t always the case, but generally people are eager to improve the appearance and use of these lands</a:t>
            </a:r>
          </a:p>
          <a:p>
            <a:endParaRPr lang="en-US" smtClean="0"/>
          </a:p>
          <a:p>
            <a:pPr lvl="1"/>
            <a:endParaRPr lang="en-US" smtClean="0"/>
          </a:p>
          <a:p>
            <a:endParaRPr lang="en-US" smtClean="0"/>
          </a:p>
        </p:txBody>
      </p:sp>
      <p:sp>
        <p:nvSpPr>
          <p:cNvPr id="36867" name="Slide Number Placeholder 3"/>
          <p:cNvSpPr>
            <a:spLocks noGrp="1"/>
          </p:cNvSpPr>
          <p:nvPr>
            <p:ph type="sldNum" sz="quarter" idx="5"/>
          </p:nvPr>
        </p:nvSpPr>
        <p:spPr>
          <a:noFill/>
        </p:spPr>
        <p:txBody>
          <a:bodyPr/>
          <a:lstStyle/>
          <a:p>
            <a:fld id="{F8ECFF9A-689B-48A6-B2F5-8406A36306BE}" type="slidenum">
              <a:rPr lang="en-US" smtClean="0"/>
              <a:pPr/>
              <a:t>11</a:t>
            </a:fld>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9" name="Rectangle 5"/>
          <p:cNvSpPr>
            <a:spLocks noGrp="1" noRot="1" noChangeAspect="1" noTextEdit="1"/>
          </p:cNvSpPr>
          <p:nvPr>
            <p:ph type="sldImg"/>
          </p:nvPr>
        </p:nvSpPr>
        <p:spPr bwMode="auto">
          <a:noFill/>
          <a:ln>
            <a:solidFill>
              <a:srgbClr val="000000"/>
            </a:solidFill>
            <a:miter lim="800000"/>
            <a:headEnd/>
            <a:tailEnd/>
          </a:ln>
        </p:spPr>
      </p:sp>
      <p:sp>
        <p:nvSpPr>
          <p:cNvPr id="246790" name="Rectangle 6"/>
          <p:cNvSpPr>
            <a:spLocks noGrp="1"/>
          </p:cNvSpPr>
          <p:nvPr>
            <p:ph type="body" idx="1"/>
          </p:nvPr>
        </p:nvSpPr>
        <p:spPr>
          <a:noFill/>
          <a:ln/>
        </p:spPr>
        <p:txBody>
          <a:bodyPr/>
          <a:lstStyle/>
          <a:p>
            <a:r>
              <a:rPr lang="en-US" smtClean="0"/>
              <a:t>Example, Sacramento Municipal Utility District (SMUD) Solar Shares</a:t>
            </a:r>
          </a:p>
          <a:p>
            <a:r>
              <a:rPr lang="en-US" smtClean="0"/>
              <a:t>In July 2008, the Sacramento Municipal Utility District (SMUD) launched an innovative green pricing program called SolarShares. The program, the first of its kind, allows customers to purchase a portion of the solar energy generated by a 1-megawatt PV installation in Sacramento County. SMUD purchases the output of the third-party-owned system and resells it to SolarShares customers for a fixed monthly fee based on customer electricity usage and the size of the block they choose to purchase. Customers can buy the output of 0.5-kilowatt increments up to 4 kilowatts. Participants currently spend an extra $4 to $50 on their electric bill each month, and SMUD credits the value of that generation to each participant’s energy bill through virtual net metering. The program sold out the initial 1-megawatt PV system in the first 6 months, and enrollment has remained stable at about 700 participants. The following Web site has details on the district’s SolarShares program: www.smud.org/en/communityenvironment/solar/pages/solarshares.aspx. The Solar Shares program actually increases  the electric bill of participants but it does allow them to replace their use with locally produced solar at a relatively low cost. Impact actually differs by season and may result in a bill decrease during some months. The fixed fee does not increase although bill credit values may increase over time (i.e., price certainty) as electricity prices increase.</a:t>
            </a:r>
          </a:p>
          <a:p>
            <a:endParaRPr lang="en-US" smtClean="0"/>
          </a:p>
          <a:p>
            <a:endParaRPr lang="en-US" smtClean="0"/>
          </a:p>
        </p:txBody>
      </p:sp>
      <p:sp>
        <p:nvSpPr>
          <p:cNvPr id="246787"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12" tIns="48307" rIns="96612" bIns="48307" anchor="b"/>
          <a:lstStyle/>
          <a:p>
            <a:pPr algn="r" defTabSz="942992"/>
            <a:fld id="{8893EBC7-9399-45D5-AE60-0FBB81A2BAB1}" type="slidenum">
              <a:rPr lang="en-US">
                <a:latin typeface="Calibri" pitchFamily="34" charset="0"/>
              </a:rPr>
              <a:pPr algn="r" defTabSz="942992"/>
              <a:t>110</a:t>
            </a:fld>
            <a:endParaRPr lang="en-US">
              <a:latin typeface="Calibri" pitchFamily="34"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7" name="Rectangle 5"/>
          <p:cNvSpPr>
            <a:spLocks noGrp="1" noRot="1" noChangeAspect="1" noTextEdit="1"/>
          </p:cNvSpPr>
          <p:nvPr>
            <p:ph type="sldImg"/>
          </p:nvPr>
        </p:nvSpPr>
        <p:spPr bwMode="auto">
          <a:noFill/>
          <a:ln>
            <a:solidFill>
              <a:srgbClr val="000000"/>
            </a:solidFill>
            <a:miter lim="800000"/>
            <a:headEnd/>
            <a:tailEnd/>
          </a:ln>
        </p:spPr>
      </p:sp>
      <p:sp>
        <p:nvSpPr>
          <p:cNvPr id="248838" name="Rectangle 6"/>
          <p:cNvSpPr>
            <a:spLocks noGrp="1"/>
          </p:cNvSpPr>
          <p:nvPr>
            <p:ph type="body" idx="1"/>
          </p:nvPr>
        </p:nvSpPr>
        <p:spPr>
          <a:noFill/>
          <a:ln/>
        </p:spPr>
        <p:txBody>
          <a:bodyPr/>
          <a:lstStyle/>
          <a:p>
            <a:r>
              <a:rPr lang="en-US" smtClean="0"/>
              <a:t>At the local level, a sales tax incentive may require some variety of state authorization.</a:t>
            </a:r>
          </a:p>
          <a:p>
            <a:endParaRPr lang="en-US" smtClean="0"/>
          </a:p>
          <a:p>
            <a:r>
              <a:rPr lang="en-US" smtClean="0"/>
              <a:t>Colorado is the only state that has specifically allows a local option for sales tax exemption for solar energy equipment, although 21 other states (+ Puerto Rico) offer sales tax exemptions from state taxes. Sales tax  incentives complements other incentives – not enough to stimulate investment by itself, but can encourage people to invest in solar where sales tax rates are high and other policies are in place.</a:t>
            </a:r>
          </a:p>
          <a:p>
            <a:endParaRPr lang="en-US" smtClean="0"/>
          </a:p>
          <a:p>
            <a:r>
              <a:rPr lang="en-US" smtClean="0"/>
              <a:t>Local governments can help disseminate information about existing state level sales tax incentives or lobby for exemptions at the state level where they do not exist.</a:t>
            </a:r>
          </a:p>
        </p:txBody>
      </p:sp>
      <p:sp>
        <p:nvSpPr>
          <p:cNvPr id="248835"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12" tIns="48307" rIns="96612" bIns="48307" anchor="b"/>
          <a:lstStyle/>
          <a:p>
            <a:pPr algn="r" defTabSz="942992"/>
            <a:fld id="{97CD1553-7ADC-47EB-9D67-65485D758997}" type="slidenum">
              <a:rPr lang="en-US">
                <a:latin typeface="Calibri" pitchFamily="34" charset="0"/>
              </a:rPr>
              <a:pPr algn="r" defTabSz="942992"/>
              <a:t>111</a:t>
            </a:fld>
            <a:endParaRPr lang="en-US">
              <a:latin typeface="Calibri" pitchFamily="34"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5" name="Rectangle 5"/>
          <p:cNvSpPr>
            <a:spLocks noGrp="1" noRot="1" noChangeAspect="1" noTextEdit="1"/>
          </p:cNvSpPr>
          <p:nvPr>
            <p:ph type="sldImg"/>
          </p:nvPr>
        </p:nvSpPr>
        <p:spPr bwMode="auto">
          <a:noFill/>
          <a:ln>
            <a:solidFill>
              <a:srgbClr val="000000"/>
            </a:solidFill>
            <a:miter lim="800000"/>
            <a:headEnd/>
            <a:tailEnd/>
          </a:ln>
        </p:spPr>
      </p:sp>
      <p:sp>
        <p:nvSpPr>
          <p:cNvPr id="250886" name="Rectangle 6"/>
          <p:cNvSpPr>
            <a:spLocks noGrp="1"/>
          </p:cNvSpPr>
          <p:nvPr>
            <p:ph type="body" idx="1"/>
          </p:nvPr>
        </p:nvSpPr>
        <p:spPr>
          <a:noFill/>
          <a:ln/>
        </p:spPr>
        <p:txBody>
          <a:bodyPr/>
          <a:lstStyle/>
          <a:p>
            <a:r>
              <a:rPr lang="en-US" smtClean="0"/>
              <a:t>When people say that solar is too expensive – they perhaps do not realize that solar and other renewable energy sources receive less than half of what traditional fossil fuels – oil, gas, coal – receive. Solar has traditionally only gotten a small part of the renewables pie. People should also recognize the fossil fuels have been receiving subsidies for close to a century. The modern push for solar started only in the late 1970s and early 1980’s, was then stymied, and began again only around the turn of the century.  </a:t>
            </a:r>
          </a:p>
          <a:p>
            <a:endParaRPr lang="en-US" smtClean="0"/>
          </a:p>
          <a:p>
            <a:r>
              <a:rPr lang="en-US" smtClean="0"/>
              <a:t>Perhaps more important than the dollar value of direct subsidies, is the fact that there is an inherent subsidy in our energy system because it has developed the way it has (fossil fuel, centralized generation) over the last century. The system itself has a great deal of inertia, which advantages the traditional systems. Moreover, there remain significant unpriced externalities associated with fossil fuels.</a:t>
            </a:r>
          </a:p>
          <a:p>
            <a:endParaRPr lang="en-US" smtClean="0"/>
          </a:p>
          <a:p>
            <a:r>
              <a:rPr lang="en-US" smtClean="0"/>
              <a:t>Yet – despite this imbalance – - - -  - solar is still coming down in price.  The support mechanisms are working and they are working quickly.</a:t>
            </a:r>
          </a:p>
        </p:txBody>
      </p:sp>
      <p:sp>
        <p:nvSpPr>
          <p:cNvPr id="250883"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1D3E63F3-D3F0-4688-91C8-27991E37642C}" type="slidenum">
              <a:rPr lang="en-US">
                <a:latin typeface="Calibri" pitchFamily="34" charset="0"/>
              </a:rPr>
              <a:pPr algn="r" defTabSz="944624"/>
              <a:t>112</a:t>
            </a:fld>
            <a:endParaRPr lang="en-US">
              <a:latin typeface="Calibri" pitchFamily="34"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3" name="Rectangle 5"/>
          <p:cNvSpPr>
            <a:spLocks noGrp="1" noRot="1" noChangeAspect="1" noTextEdit="1"/>
          </p:cNvSpPr>
          <p:nvPr>
            <p:ph type="sldImg"/>
          </p:nvPr>
        </p:nvSpPr>
        <p:spPr bwMode="auto">
          <a:noFill/>
          <a:ln>
            <a:solidFill>
              <a:srgbClr val="000000"/>
            </a:solidFill>
            <a:miter lim="800000"/>
            <a:headEnd/>
            <a:tailEnd/>
          </a:ln>
        </p:spPr>
      </p:sp>
      <p:sp>
        <p:nvSpPr>
          <p:cNvPr id="252934" name="Rectangle 6"/>
          <p:cNvSpPr>
            <a:spLocks noGrp="1"/>
          </p:cNvSpPr>
          <p:nvPr>
            <p:ph type="body" idx="1"/>
          </p:nvPr>
        </p:nvSpPr>
        <p:spPr>
          <a:noFill/>
          <a:ln/>
        </p:spPr>
        <p:txBody>
          <a:bodyPr/>
          <a:lstStyle/>
          <a:p>
            <a:r>
              <a:rPr lang="en-US" smtClean="0"/>
              <a:t>Now we are going to shift gears and talk about regulatory measures that can be implemented to make solar more affordable.  There is a great deal of dependency on the jurisdictional authority for these measures.  These policies are affected in both state legislature and regulatory commissions and even by individual utilities.  </a:t>
            </a:r>
          </a:p>
          <a:p>
            <a:endParaRPr lang="en-US" smtClean="0"/>
          </a:p>
          <a:p>
            <a:r>
              <a:rPr lang="en-US" smtClean="0"/>
              <a:t>Utility Policies include:</a:t>
            </a:r>
          </a:p>
          <a:p>
            <a:r>
              <a:rPr lang="en-US" smtClean="0"/>
              <a:t>Interconnection: The technical standards and processes involved in connecting a system to the electric grid (equipment standards, timelines, contacts, review criteria, etc.)</a:t>
            </a:r>
          </a:p>
          <a:p>
            <a:r>
              <a:rPr lang="en-US" smtClean="0"/>
              <a:t>Net Metering: System energy production does not always match customer consumption in real time. Net metering rules determine how the excess is valued.</a:t>
            </a:r>
          </a:p>
          <a:p>
            <a:r>
              <a:rPr lang="en-US" smtClean="0"/>
              <a:t>Rate Structures: What are the terms of customer electricity purchase tariffs? Are they favorable or unfavorable for solar?</a:t>
            </a:r>
          </a:p>
          <a:p>
            <a:endParaRPr lang="en-US" smtClean="0"/>
          </a:p>
          <a:p>
            <a:r>
              <a:rPr lang="en-US" smtClean="0"/>
              <a:t>Local jurisdictions</a:t>
            </a:r>
          </a:p>
          <a:p>
            <a:r>
              <a:rPr lang="en-US" smtClean="0"/>
              <a:t>Siting: Where can a system be installed? What private and public limitations might be placed on a hypothetical installation?</a:t>
            </a:r>
          </a:p>
          <a:p>
            <a:r>
              <a:rPr lang="en-US" smtClean="0"/>
              <a:t>Permitting and Inspection: What permits are needed? What do they cost? How long does it take?</a:t>
            </a:r>
          </a:p>
          <a:p>
            <a:r>
              <a:rPr lang="en-US" smtClean="0"/>
              <a:t>Workforce Development: Code official training, installer qualifications and training opportunities</a:t>
            </a:r>
          </a:p>
          <a:p>
            <a:endParaRPr lang="en-US" smtClean="0"/>
          </a:p>
        </p:txBody>
      </p:sp>
      <p:sp>
        <p:nvSpPr>
          <p:cNvPr id="252931"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FBEB0E16-6450-4517-B9CB-3102343835C2}" type="slidenum">
              <a:rPr lang="en-US">
                <a:latin typeface="Calibri" pitchFamily="34" charset="0"/>
              </a:rPr>
              <a:pPr algn="r" defTabSz="944624"/>
              <a:t>113</a:t>
            </a:fld>
            <a:endParaRPr lang="en-US">
              <a:latin typeface="Calibri" pitchFamily="34"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81" name="Rectangle 5"/>
          <p:cNvSpPr>
            <a:spLocks noGrp="1" noRot="1" noChangeAspect="1" noTextEdit="1"/>
          </p:cNvSpPr>
          <p:nvPr>
            <p:ph type="sldImg"/>
          </p:nvPr>
        </p:nvSpPr>
        <p:spPr bwMode="auto">
          <a:noFill/>
          <a:ln>
            <a:solidFill>
              <a:srgbClr val="000000"/>
            </a:solidFill>
            <a:miter lim="800000"/>
            <a:headEnd/>
            <a:tailEnd/>
          </a:ln>
        </p:spPr>
      </p:sp>
      <p:sp>
        <p:nvSpPr>
          <p:cNvPr id="254982" name="Rectangle 6"/>
          <p:cNvSpPr>
            <a:spLocks noGrp="1"/>
          </p:cNvSpPr>
          <p:nvPr>
            <p:ph type="body" idx="1"/>
          </p:nvPr>
        </p:nvSpPr>
        <p:spPr>
          <a:noFill/>
          <a:ln/>
        </p:spPr>
        <p:txBody>
          <a:bodyPr/>
          <a:lstStyle/>
          <a:p>
            <a:r>
              <a:rPr lang="en-US" smtClean="0"/>
              <a:t>Procedures for approval vary across states and utilities . Utilities are responsible for their grids, and they want to be sure that interconnecting a new generator isn’t going to jeopardize safety or reliability.  In the past, it was a busy year if more than one new facility was coming on-line for a utility.  There wasn’t a need for standard procedures; each interconnection was unique and a team of engineers would go through every detail.  But with thousands of new distributed generators, procedures were needed. Many utilities have implemented tracking software to assure requests do not get buried in at one of the approval stops.</a:t>
            </a:r>
          </a:p>
          <a:p>
            <a:r>
              <a:rPr lang="en-US" smtClean="0"/>
              <a:t>Generators under a few MW usually connect to distribution lines under state rules, but 9 states don’t have rules, and smaller utilities often set their own rules. Federal rules generally impact larger generators, which usually connect to transmission lines under federal rules that are really just a study process that is often costly and lengthy.</a:t>
            </a:r>
          </a:p>
          <a:p>
            <a:r>
              <a:rPr lang="en-US" smtClean="0"/>
              <a:t>Sources: IREC, Connecting to the Grid, 6th Edition  </a:t>
            </a:r>
          </a:p>
          <a:p>
            <a:r>
              <a:rPr lang="en-US" smtClean="0"/>
              <a:t>NNEC, Freeing the Grid, 2010 Edition</a:t>
            </a:r>
          </a:p>
          <a:p>
            <a:endParaRPr lang="en-US" smtClean="0"/>
          </a:p>
          <a:p>
            <a:pPr lvl="1"/>
            <a:endParaRPr lang="en-US" smtClean="0"/>
          </a:p>
          <a:p>
            <a:endParaRPr lang="en-US" smtClean="0"/>
          </a:p>
        </p:txBody>
      </p:sp>
      <p:sp>
        <p:nvSpPr>
          <p:cNvPr id="254979" name="Slide Number Placeholder 3"/>
          <p:cNvSpPr txBox="1">
            <a:spLocks noGrp="1"/>
          </p:cNvSpPr>
          <p:nvPr/>
        </p:nvSpPr>
        <p:spPr bwMode="auto">
          <a:xfrm>
            <a:off x="4144298" y="9119840"/>
            <a:ext cx="3169265" cy="479735"/>
          </a:xfrm>
          <a:prstGeom prst="rect">
            <a:avLst/>
          </a:prstGeom>
          <a:noFill/>
          <a:ln w="9525">
            <a:noFill/>
            <a:miter lim="800000"/>
            <a:headEnd/>
            <a:tailEnd/>
          </a:ln>
        </p:spPr>
        <p:txBody>
          <a:bodyPr lIns="96623" tIns="48311" rIns="96623" bIns="48311" anchor="b"/>
          <a:lstStyle/>
          <a:p>
            <a:pPr algn="r" defTabSz="936466"/>
            <a:fld id="{DDFCFFD4-D8B3-4079-BF5E-A347BAE83B8E}" type="slidenum">
              <a:rPr lang="en-US">
                <a:latin typeface="Calibri" pitchFamily="34" charset="0"/>
              </a:rPr>
              <a:pPr algn="r" defTabSz="936466"/>
              <a:t>114</a:t>
            </a:fld>
            <a:endParaRPr lang="en-US">
              <a:latin typeface="Calibri" pitchFamily="34"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9" name="Rectangle 5"/>
          <p:cNvSpPr>
            <a:spLocks noGrp="1" noRot="1" noChangeAspect="1" noTextEdit="1"/>
          </p:cNvSpPr>
          <p:nvPr>
            <p:ph type="sldImg"/>
          </p:nvPr>
        </p:nvSpPr>
        <p:spPr bwMode="auto">
          <a:noFill/>
          <a:ln>
            <a:solidFill>
              <a:srgbClr val="000000"/>
            </a:solidFill>
            <a:miter lim="800000"/>
            <a:headEnd/>
            <a:tailEnd/>
          </a:ln>
        </p:spPr>
      </p:sp>
      <p:sp>
        <p:nvSpPr>
          <p:cNvPr id="257030" name="Rectangle 6"/>
          <p:cNvSpPr>
            <a:spLocks noGrp="1"/>
          </p:cNvSpPr>
          <p:nvPr>
            <p:ph type="body" idx="1"/>
          </p:nvPr>
        </p:nvSpPr>
        <p:spPr>
          <a:noFill/>
          <a:ln/>
        </p:spPr>
        <p:txBody>
          <a:bodyPr/>
          <a:lstStyle/>
          <a:p>
            <a:r>
              <a:rPr lang="en-US" smtClean="0"/>
              <a:t>Best practices for interconnection policies:</a:t>
            </a:r>
          </a:p>
          <a:p>
            <a:r>
              <a:rPr lang="en-US" smtClean="0"/>
              <a:t>Coverage of all technologies, rather than just renewable technologies</a:t>
            </a:r>
          </a:p>
          <a:p>
            <a:r>
              <a:rPr lang="en-US" smtClean="0"/>
              <a:t>Interconnection of systems up to at least 10 MW;</a:t>
            </a:r>
          </a:p>
          <a:p>
            <a:r>
              <a:rPr lang="en-US" smtClean="0"/>
              <a:t>Apply existing technical standards (e.g., IEEE 1547, UL 1741);</a:t>
            </a:r>
          </a:p>
          <a:p>
            <a:r>
              <a:rPr lang="en-US" smtClean="0"/>
              <a:t>Use standard forms and agreements, with simplified versions for small systems;</a:t>
            </a:r>
          </a:p>
          <a:p>
            <a:r>
              <a:rPr lang="en-US" smtClean="0"/>
              <a:t>Screen applications based on degree of complexity and use expedited processes for those that pass technical screens;</a:t>
            </a:r>
          </a:p>
          <a:p>
            <a:r>
              <a:rPr lang="en-US" smtClean="0"/>
              <a:t>A simplified procedure for small solar arrays covering most residential installations;</a:t>
            </a:r>
          </a:p>
          <a:p>
            <a:r>
              <a:rPr lang="en-US" smtClean="0"/>
              <a:t>A fast track procedure for systems up to 2 MW that allows interconnection without additional cost or delay if certain screens are met;</a:t>
            </a:r>
          </a:p>
          <a:p>
            <a:r>
              <a:rPr lang="en-US" smtClean="0"/>
              <a:t>A scoping meeting if screens are not met to review expected costs and duration of studies. Impose design fees proportionate to project size;</a:t>
            </a:r>
          </a:p>
          <a:p>
            <a:r>
              <a:rPr lang="en-US" smtClean="0"/>
              <a:t>Create transparent, uniform process with comprehensive coverage of potential issues;</a:t>
            </a:r>
          </a:p>
          <a:p>
            <a:r>
              <a:rPr lang="en-US" smtClean="0"/>
              <a:t>A three part study (feasibility, impact and facilities) process for interconnection of more complex and larger systems (CA Rule 21 has supplemental review process as a first step for systems that do not meet all the screens and, failing that, a single study process that essentially includes the three study areas listed).</a:t>
            </a:r>
          </a:p>
          <a:p>
            <a:endParaRPr lang="en-US" smtClean="0"/>
          </a:p>
          <a:p>
            <a:endParaRPr lang="en-US" smtClean="0"/>
          </a:p>
          <a:p>
            <a:pPr lvl="1"/>
            <a:endParaRPr lang="en-US" smtClean="0"/>
          </a:p>
          <a:p>
            <a:endParaRPr lang="en-US" smtClean="0"/>
          </a:p>
        </p:txBody>
      </p:sp>
      <p:sp>
        <p:nvSpPr>
          <p:cNvPr id="257027" name="Slide Number Placeholder 3"/>
          <p:cNvSpPr txBox="1">
            <a:spLocks noGrp="1"/>
          </p:cNvSpPr>
          <p:nvPr/>
        </p:nvSpPr>
        <p:spPr bwMode="auto">
          <a:xfrm>
            <a:off x="4144298" y="9119840"/>
            <a:ext cx="3169265" cy="479735"/>
          </a:xfrm>
          <a:prstGeom prst="rect">
            <a:avLst/>
          </a:prstGeom>
          <a:noFill/>
          <a:ln w="9525">
            <a:noFill/>
            <a:miter lim="800000"/>
            <a:headEnd/>
            <a:tailEnd/>
          </a:ln>
        </p:spPr>
        <p:txBody>
          <a:bodyPr lIns="96623" tIns="48311" rIns="96623" bIns="48311" anchor="b"/>
          <a:lstStyle/>
          <a:p>
            <a:pPr algn="r" defTabSz="936466"/>
            <a:fld id="{88F89210-C73A-43C4-BB50-D94EF0F27F39}" type="slidenum">
              <a:rPr lang="en-US">
                <a:latin typeface="Calibri" pitchFamily="34" charset="0"/>
              </a:rPr>
              <a:pPr algn="r" defTabSz="936466"/>
              <a:t>115</a:t>
            </a:fld>
            <a:endParaRPr lang="en-US">
              <a:latin typeface="Calibri" pitchFamily="34"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7" name="Rectangle 5"/>
          <p:cNvSpPr>
            <a:spLocks noGrp="1" noRot="1" noChangeAspect="1" noTextEdit="1"/>
          </p:cNvSpPr>
          <p:nvPr>
            <p:ph type="sldImg"/>
          </p:nvPr>
        </p:nvSpPr>
        <p:spPr bwMode="auto">
          <a:noFill/>
          <a:ln>
            <a:solidFill>
              <a:srgbClr val="000000"/>
            </a:solidFill>
            <a:miter lim="800000"/>
            <a:headEnd/>
            <a:tailEnd/>
          </a:ln>
        </p:spPr>
      </p:sp>
      <p:sp>
        <p:nvSpPr>
          <p:cNvPr id="259078" name="Rectangle 6"/>
          <p:cNvSpPr>
            <a:spLocks noGrp="1"/>
          </p:cNvSpPr>
          <p:nvPr>
            <p:ph type="body" idx="1"/>
          </p:nvPr>
        </p:nvSpPr>
        <p:spPr>
          <a:noFill/>
          <a:ln/>
        </p:spPr>
        <p:txBody>
          <a:bodyPr/>
          <a:lstStyle/>
          <a:p>
            <a:r>
              <a:rPr lang="en-US" smtClean="0"/>
              <a:t>‘Net metering’ allows for flow of electricity both to and from the customer – typically through a single, bi-directional meter. Policies vary widely but are required by law in most states.</a:t>
            </a:r>
          </a:p>
          <a:p>
            <a:r>
              <a:rPr lang="en-US" smtClean="0"/>
              <a:t>Municipal utilities can enact more favorable net metering policies if state policy is lacking:</a:t>
            </a:r>
          </a:p>
          <a:p>
            <a:r>
              <a:rPr lang="en-US" smtClean="0"/>
              <a:t>When a customer’s generation exceeds the customer’s use, electricity from the customer flows back to the grid, offsetting electricity consumed by the customer at a different time during the same billing cycle. In effect, the customer uses excess generation to offset electricity that the customer otherwise would have to purchase at the utility’s full retail rate. Ultimate benefit may be fairly dependent on state policy details. Variations in monthly rollover, annual reconciliation, and utility rate options can make a significant difference in value. These details become less important as system decreases relative to on-site electric load. </a:t>
            </a:r>
          </a:p>
          <a:p>
            <a:r>
              <a:rPr lang="en-US" smtClean="0"/>
              <a:t>As with interconnection procedures, net metering is different from state to state, and smaller utilities often don’t have to follow the state rules.  43 states have net metering in some form, and lots of smaller utilities do too, but the variety is vast.  Indiana doesn’t allow any system bigger than 10 kW to net meter; that’s a good-sized solar array for a home.  On the other hand, 20 states allow systems that 100 times larger – as big as a MW or even without any limit other than sizing it to meet the customer’s annual load.  </a:t>
            </a:r>
          </a:p>
        </p:txBody>
      </p:sp>
      <p:sp>
        <p:nvSpPr>
          <p:cNvPr id="259075"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6CAE2A7B-4B39-476D-B8D3-D583AA231E48}" type="slidenum">
              <a:rPr lang="en-US">
                <a:latin typeface="Calibri" pitchFamily="34" charset="0"/>
              </a:rPr>
              <a:pPr algn="r" defTabSz="944624"/>
              <a:t>116</a:t>
            </a:fld>
            <a:endParaRPr lang="en-US">
              <a:latin typeface="Calibri" pitchFamily="34"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5" name="Rectangle 5"/>
          <p:cNvSpPr>
            <a:spLocks noGrp="1" noRot="1" noChangeAspect="1" noTextEdit="1"/>
          </p:cNvSpPr>
          <p:nvPr>
            <p:ph type="sldImg"/>
          </p:nvPr>
        </p:nvSpPr>
        <p:spPr bwMode="auto">
          <a:noFill/>
          <a:ln>
            <a:solidFill>
              <a:srgbClr val="000000"/>
            </a:solidFill>
            <a:miter lim="800000"/>
            <a:headEnd/>
            <a:tailEnd/>
          </a:ln>
        </p:spPr>
      </p:sp>
      <p:sp>
        <p:nvSpPr>
          <p:cNvPr id="261126" name="Rectangle 6"/>
          <p:cNvSpPr>
            <a:spLocks noGrp="1"/>
          </p:cNvSpPr>
          <p:nvPr>
            <p:ph type="body" idx="1"/>
          </p:nvPr>
        </p:nvSpPr>
        <p:spPr>
          <a:noFill/>
          <a:ln/>
        </p:spPr>
        <p:txBody>
          <a:bodyPr/>
          <a:lstStyle/>
          <a:p>
            <a:r>
              <a:rPr lang="en-US" smtClean="0"/>
              <a:t>For program size, what seemed adequate a few years ago is insufficient today.  Idaho says that a utility doesn’t have to offer net metering once the sum of all of the generation is 0.1% of the utility’s peak load from the year 2000.  Peak load at Idaho Power in 200 was under 3,000 MW, so that means no more than 3 MW of distributed generation, like solar arrays, can be net metered - ever.  That’s about as much as California installs every day.   </a:t>
            </a:r>
          </a:p>
          <a:p>
            <a:r>
              <a:rPr lang="en-US" smtClean="0"/>
              <a:t>The other common roadblocks that can creep into net metering rules are added fees, not crediting the customer for excess generation at the end of the month, and not allowing a customer to use one generator to offset multiple meters on a property.  On the other hand, some are starting to permit creative approaches to allow virtual net metering, such as using one array on a multiple-tenant building and crediting the tenants the got the array built for their share of the energy produced.  </a:t>
            </a:r>
          </a:p>
          <a:p>
            <a:r>
              <a:rPr lang="en-US" smtClean="0"/>
              <a:t>Sources: IREC, Connecting to the Grid, 6th Edition and   NNEC, Freeing the Grid, 2010 Edition</a:t>
            </a:r>
          </a:p>
          <a:p>
            <a:r>
              <a:rPr lang="en-US" smtClean="0"/>
              <a:t>Net Metering Best Practices:</a:t>
            </a:r>
          </a:p>
          <a:p>
            <a:r>
              <a:rPr lang="en-US" smtClean="0"/>
              <a:t>Facility size limited by on-site load; No cap on aggregate program size; Indefinite carry-over of net excess generation; No standby charges and other fees; Applies to all utilities and customer classes; Multiple meter billing arrangements permitted; Third party ownership arrangements permitted; Customer owns renewable energy credits (RECs).</a:t>
            </a:r>
          </a:p>
          <a:p>
            <a:endParaRPr lang="en-US" smtClean="0"/>
          </a:p>
          <a:p>
            <a:endParaRPr lang="en-US" smtClean="0"/>
          </a:p>
          <a:p>
            <a:endParaRPr lang="en-US" smtClean="0"/>
          </a:p>
          <a:p>
            <a:endParaRPr lang="en-US" smtClean="0"/>
          </a:p>
          <a:p>
            <a:endParaRPr lang="en-US" smtClean="0"/>
          </a:p>
          <a:p>
            <a:endParaRPr lang="en-US" smtClean="0"/>
          </a:p>
        </p:txBody>
      </p:sp>
      <p:sp>
        <p:nvSpPr>
          <p:cNvPr id="261123"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5BC10491-3776-4145-8790-63D03A8CF0C0}" type="slidenum">
              <a:rPr lang="en-US">
                <a:latin typeface="Calibri" pitchFamily="34" charset="0"/>
              </a:rPr>
              <a:pPr algn="r" defTabSz="944624"/>
              <a:t>117</a:t>
            </a:fld>
            <a:endParaRPr lang="en-US">
              <a:latin typeface="Calibri" pitchFamily="34"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3" name="Rectangle 5"/>
          <p:cNvSpPr>
            <a:spLocks noGrp="1" noRot="1" noChangeAspect="1" noTextEdit="1"/>
          </p:cNvSpPr>
          <p:nvPr>
            <p:ph type="sldImg"/>
          </p:nvPr>
        </p:nvSpPr>
        <p:spPr bwMode="auto">
          <a:noFill/>
          <a:ln>
            <a:solidFill>
              <a:srgbClr val="000000"/>
            </a:solidFill>
            <a:miter lim="800000"/>
            <a:headEnd/>
            <a:tailEnd/>
          </a:ln>
        </p:spPr>
      </p:sp>
      <p:sp>
        <p:nvSpPr>
          <p:cNvPr id="263174" name="Rectangle 6"/>
          <p:cNvSpPr>
            <a:spLocks noGrp="1"/>
          </p:cNvSpPr>
          <p:nvPr>
            <p:ph type="body" idx="1"/>
          </p:nvPr>
        </p:nvSpPr>
        <p:spPr>
          <a:noFill/>
          <a:ln/>
        </p:spPr>
        <p:txBody>
          <a:bodyPr/>
          <a:lstStyle/>
          <a:p>
            <a:r>
              <a:rPr lang="en-US" smtClean="0"/>
              <a:t>NNEC, Freeing the Grid, 2010 Edition </a:t>
            </a:r>
            <a:r>
              <a:rPr lang="en-US" smtClean="0">
                <a:hlinkClick r:id="rId3"/>
              </a:rPr>
              <a:t>http://www.newenergychoices.org/uploads/FreeingTheGrid2010.pdf</a:t>
            </a:r>
            <a:r>
              <a:rPr lang="en-US" smtClean="0"/>
              <a:t> </a:t>
            </a:r>
          </a:p>
          <a:p>
            <a:r>
              <a:rPr lang="en-US" smtClean="0"/>
              <a:t>Freeing the Grid grades net metering and interconnection on a state by state basis annually </a:t>
            </a:r>
          </a:p>
          <a:p>
            <a:endParaRPr lang="en-US" smtClean="0"/>
          </a:p>
          <a:p>
            <a:endParaRPr lang="en-US" smtClean="0"/>
          </a:p>
        </p:txBody>
      </p:sp>
      <p:sp>
        <p:nvSpPr>
          <p:cNvPr id="263171"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474759"/>
            <a:fld id="{794973E0-CEEB-4C78-B10A-E9BCB34F4EBD}" type="slidenum">
              <a:rPr lang="en-US">
                <a:latin typeface="Calibri" pitchFamily="34" charset="0"/>
              </a:rPr>
              <a:pPr algn="r" defTabSz="474759"/>
              <a:t>118</a:t>
            </a:fld>
            <a:endParaRPr lang="en-US">
              <a:latin typeface="Calibri" pitchFamily="34"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21" name="Rectangle 5"/>
          <p:cNvSpPr>
            <a:spLocks noGrp="1" noRot="1" noChangeAspect="1" noTextEdit="1"/>
          </p:cNvSpPr>
          <p:nvPr>
            <p:ph type="sldImg"/>
          </p:nvPr>
        </p:nvSpPr>
        <p:spPr bwMode="auto">
          <a:noFill/>
          <a:ln>
            <a:solidFill>
              <a:srgbClr val="000000"/>
            </a:solidFill>
            <a:miter lim="800000"/>
            <a:headEnd/>
            <a:tailEnd/>
          </a:ln>
        </p:spPr>
      </p:sp>
      <p:sp>
        <p:nvSpPr>
          <p:cNvPr id="265222" name="Rectangle 6"/>
          <p:cNvSpPr>
            <a:spLocks noGrp="1"/>
          </p:cNvSpPr>
          <p:nvPr>
            <p:ph type="body" idx="1"/>
          </p:nvPr>
        </p:nvSpPr>
        <p:spPr>
          <a:noFill/>
          <a:ln/>
        </p:spPr>
        <p:txBody>
          <a:bodyPr/>
          <a:lstStyle/>
          <a:p>
            <a:r>
              <a:rPr lang="en-US" smtClean="0"/>
              <a:t>This is the roof of the Ashby Apartments in downtown SLC.  The larger system (57-kW) provides each residential apartment with solar, which helps power all the electric appliances and electric heat.  The historical apartments have been retrofitted and are energy Star rated and serve low-income communities.</a:t>
            </a:r>
          </a:p>
          <a:p>
            <a:r>
              <a:rPr lang="en-US" smtClean="0">
                <a:hlinkClick r:id="rId3"/>
              </a:rPr>
              <a:t>http://thelaportegroup.com/ashby.html</a:t>
            </a:r>
            <a:r>
              <a:rPr lang="en-US" smtClean="0"/>
              <a:t> </a:t>
            </a:r>
          </a:p>
          <a:p>
            <a:r>
              <a:rPr lang="en-US" smtClean="0"/>
              <a:t>Summaries:</a:t>
            </a:r>
          </a:p>
          <a:p>
            <a:r>
              <a:rPr lang="en-US" smtClean="0">
                <a:hlinkClick r:id="rId4"/>
              </a:rPr>
              <a:t>http://utahcleanenergy.org/news/net_metering_victory/21809</a:t>
            </a:r>
            <a:r>
              <a:rPr lang="en-US" smtClean="0"/>
              <a:t> </a:t>
            </a:r>
          </a:p>
          <a:p>
            <a:r>
              <a:rPr lang="en-US" smtClean="0">
                <a:hlinkClick r:id="rId5"/>
              </a:rPr>
              <a:t>http://utahcleanenergy.org/news/solar_salt_lake_project_receives_top_score_peer_review_session_us_department_energy_solar_techn</a:t>
            </a:r>
            <a:r>
              <a:rPr lang="en-US" smtClean="0"/>
              <a:t> </a:t>
            </a:r>
          </a:p>
          <a:p>
            <a:r>
              <a:rPr lang="en-US" smtClean="0">
                <a:hlinkClick r:id="rId6"/>
              </a:rPr>
              <a:t>http://utahcleanenergy.org/current_regulatory_issues/regulatory_archive</a:t>
            </a:r>
            <a:r>
              <a:rPr lang="en-US" smtClean="0"/>
              <a:t> </a:t>
            </a:r>
          </a:p>
          <a:p>
            <a:r>
              <a:rPr lang="en-US" smtClean="0"/>
              <a:t>From Solar Powering Your Community: Utah law requires the state’s only investor-owned utility, Rocky Mountain Power (RMP), along with most electric cooperatives in the state, to offer net metering to customers who generate electricity using solar energy, wind energy, hydropower, hydrogen, biomass, landfill gas, or geothermal energy.</a:t>
            </a:r>
          </a:p>
          <a:p>
            <a:endParaRPr lang="en-US" smtClean="0"/>
          </a:p>
          <a:p>
            <a:endParaRPr lang="en-US" smtClean="0"/>
          </a:p>
          <a:p>
            <a:endParaRPr lang="en-US" smtClean="0"/>
          </a:p>
        </p:txBody>
      </p:sp>
      <p:sp>
        <p:nvSpPr>
          <p:cNvPr id="265219"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474759"/>
            <a:fld id="{EBE2A3FE-B6CA-46A7-B912-FD888D77E0B1}" type="slidenum">
              <a:rPr lang="en-US">
                <a:latin typeface="Calibri" pitchFamily="34" charset="0"/>
              </a:rPr>
              <a:pPr algn="r" defTabSz="474759"/>
              <a:t>119</a:t>
            </a:fld>
            <a:endParaRPr lang="en-US">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txBox="1">
            <a:spLocks noGrp="1" noChangeArrowheads="1"/>
          </p:cNvSpPr>
          <p:nvPr/>
        </p:nvSpPr>
        <p:spPr bwMode="auto">
          <a:xfrm>
            <a:off x="4142658" y="9121466"/>
            <a:ext cx="3170904" cy="478109"/>
          </a:xfrm>
          <a:prstGeom prst="rect">
            <a:avLst/>
          </a:prstGeom>
          <a:noFill/>
          <a:ln w="9525">
            <a:noFill/>
            <a:miter lim="800000"/>
            <a:headEnd/>
            <a:tailEnd/>
          </a:ln>
        </p:spPr>
        <p:txBody>
          <a:bodyPr lIns="96639" tIns="48319" rIns="96639" bIns="48319" anchor="b"/>
          <a:lstStyle/>
          <a:p>
            <a:pPr algn="r" defTabSz="962570"/>
            <a:fld id="{1F1A0F0C-B155-471E-A1FC-5ACC4D536B9A}" type="slidenum">
              <a:rPr lang="en-US">
                <a:latin typeface="Calibri" pitchFamily="34" charset="0"/>
              </a:rPr>
              <a:pPr algn="r" defTabSz="962570"/>
              <a:t>12</a:t>
            </a:fld>
            <a:endParaRPr lang="en-US">
              <a:latin typeface="Calibri" pitchFamily="34" charset="0"/>
            </a:endParaRPr>
          </a:p>
        </p:txBody>
      </p:sp>
      <p:sp>
        <p:nvSpPr>
          <p:cNvPr id="38917" name="Rectangle 5"/>
          <p:cNvSpPr>
            <a:spLocks noGrp="1" noRot="1" noChangeAspect="1" noTextEdit="1"/>
          </p:cNvSpPr>
          <p:nvPr>
            <p:ph type="sldImg"/>
          </p:nvPr>
        </p:nvSpPr>
        <p:spPr bwMode="auto">
          <a:noFill/>
          <a:ln>
            <a:solidFill>
              <a:srgbClr val="000000"/>
            </a:solidFill>
            <a:miter lim="800000"/>
            <a:headEnd/>
            <a:tailEnd/>
          </a:ln>
        </p:spPr>
      </p:sp>
      <p:sp>
        <p:nvSpPr>
          <p:cNvPr id="38918" name="Rectangle 6"/>
          <p:cNvSpPr>
            <a:spLocks noGrp="1"/>
          </p:cNvSpPr>
          <p:nvPr>
            <p:ph type="body" idx="1"/>
          </p:nvPr>
        </p:nvSpPr>
        <p:spPr>
          <a:noFill/>
          <a:ln/>
        </p:spPr>
        <p:txBody>
          <a:bodyPr/>
          <a:lstStyle/>
          <a:p>
            <a:r>
              <a:rPr lang="en-US" smtClean="0"/>
              <a:t>Placing solar energy on these sites may:</a:t>
            </a:r>
          </a:p>
          <a:p>
            <a:endParaRPr lang="en-US" smtClean="0"/>
          </a:p>
          <a:p>
            <a:pPr lvl="1"/>
            <a:r>
              <a:rPr lang="en-US" smtClean="0"/>
              <a:t>1. Increase economic value for the property </a:t>
            </a:r>
          </a:p>
          <a:p>
            <a:pPr lvl="1"/>
            <a:r>
              <a:rPr lang="en-US" smtClean="0"/>
              <a:t>2. Further environmental sustainability by maximizing land use – and reduce the stress on greenfields</a:t>
            </a:r>
          </a:p>
          <a:p>
            <a:pPr lvl="1"/>
            <a:r>
              <a:rPr lang="en-US" smtClean="0"/>
              <a:t>3. Provide clean energy for use on-site, locally, and/or to utility grid</a:t>
            </a:r>
          </a:p>
          <a:p>
            <a:pPr lvl="1"/>
            <a:r>
              <a:rPr lang="en-US" smtClean="0"/>
              <a:t>4. Create local jobs</a:t>
            </a:r>
          </a:p>
          <a:p>
            <a:pPr lvl="1"/>
            <a:r>
              <a:rPr lang="en-US" smtClean="0"/>
              <a:t>5. Provide a “cap” after remediation</a:t>
            </a:r>
          </a:p>
          <a:p>
            <a:pPr lvl="1"/>
            <a:endParaRPr lang="en-US" smtClean="0"/>
          </a:p>
          <a:p>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9" name="Rectangle 5"/>
          <p:cNvSpPr>
            <a:spLocks noGrp="1" noRot="1" noChangeAspect="1" noTextEdit="1"/>
          </p:cNvSpPr>
          <p:nvPr>
            <p:ph type="sldImg"/>
          </p:nvPr>
        </p:nvSpPr>
        <p:spPr bwMode="auto">
          <a:noFill/>
          <a:ln>
            <a:solidFill>
              <a:srgbClr val="000000"/>
            </a:solidFill>
            <a:miter lim="800000"/>
            <a:headEnd/>
            <a:tailEnd/>
          </a:ln>
        </p:spPr>
      </p:sp>
      <p:sp>
        <p:nvSpPr>
          <p:cNvPr id="267270" name="Rectangle 6"/>
          <p:cNvSpPr>
            <a:spLocks noGrp="1"/>
          </p:cNvSpPr>
          <p:nvPr>
            <p:ph type="body" idx="1"/>
          </p:nvPr>
        </p:nvSpPr>
        <p:spPr>
          <a:noFill/>
          <a:ln/>
        </p:spPr>
        <p:txBody>
          <a:bodyPr/>
          <a:lstStyle/>
          <a:p>
            <a:r>
              <a:rPr lang="en-US" smtClean="0"/>
              <a:t>Net metering is available for residential systems up to 25 kilowatts in capacity and nonresidential systems up to 2 megawatts in capacity. In 2008, Solar Salt Lake, a group of organizations implementing Salt Lake City’s Solar America City initiatives, advocated for improvements to Utah’s net-metering policy. With support from the legal team of Keyes &amp; Fox, IREC, NREL, and numerous Utah solar advocates, Solar Salt Lake succeeded in its mission to improve net-metering rules in Utah. In February 2009, the Utah Public Service Commission ruled that PV system owners will retain the RECs associated with electricity produced by a customer’s PV system; customers will receive full retail credit for every kilowatt-hour of excess electricity generated; and RMP must allow aggregate interconnection of PV systems up to 20% of the utility’s 2007 peak demand.</a:t>
            </a:r>
          </a:p>
          <a:p>
            <a:r>
              <a:rPr lang="en-US" smtClean="0"/>
              <a:t>Can reference this document, Solar Implementation Plan: http://solaramericacommunities.energy.gov/pdfs/Solar_Salt_Lake_Implementation_Plan_SM.pdf</a:t>
            </a:r>
          </a:p>
          <a:p>
            <a:r>
              <a:rPr lang="en-US" smtClean="0"/>
              <a:t>County is negotiating PPA for installation on Salt Palace Convention Center and two other facilities. Bella Energy will build system and NexGen will pay for it, own it and sell power at fixed rate to County.</a:t>
            </a:r>
          </a:p>
          <a:p>
            <a:r>
              <a:rPr lang="en-US" smtClean="0"/>
              <a:t>Rocky Mountain Power is Utah's only IOU. City and County work closely with utility. </a:t>
            </a:r>
          </a:p>
          <a:p>
            <a:r>
              <a:rPr lang="en-US" smtClean="0"/>
              <a:t>Involved in Integrated Resource Planning process. Utah Clean Energy (Solar Salt Lake's partner) is typically engaged in these proceedings.</a:t>
            </a:r>
          </a:p>
          <a:p>
            <a:endParaRPr lang="en-US" smtClean="0"/>
          </a:p>
          <a:p>
            <a:endParaRPr lang="en-US" smtClean="0"/>
          </a:p>
          <a:p>
            <a:endParaRPr lang="en-US" smtClean="0"/>
          </a:p>
          <a:p>
            <a:endParaRPr lang="en-US" smtClean="0"/>
          </a:p>
          <a:p>
            <a:endParaRPr lang="en-US" smtClean="0"/>
          </a:p>
          <a:p>
            <a:endParaRPr lang="en-US" smtClean="0"/>
          </a:p>
        </p:txBody>
      </p:sp>
      <p:sp>
        <p:nvSpPr>
          <p:cNvPr id="267267"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474759"/>
            <a:fld id="{523C294C-B0FB-45BE-B2C7-2548382DCF46}" type="slidenum">
              <a:rPr lang="en-US">
                <a:latin typeface="Calibri" pitchFamily="34" charset="0"/>
              </a:rPr>
              <a:pPr algn="r" defTabSz="474759"/>
              <a:t>120</a:t>
            </a:fld>
            <a:endParaRPr lang="en-US">
              <a:latin typeface="Calibri" pitchFamily="34"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7" name="Rectangle 5"/>
          <p:cNvSpPr>
            <a:spLocks noGrp="1" noRot="1" noChangeAspect="1" noTextEdit="1"/>
          </p:cNvSpPr>
          <p:nvPr>
            <p:ph type="sldImg"/>
          </p:nvPr>
        </p:nvSpPr>
        <p:spPr bwMode="auto">
          <a:noFill/>
          <a:ln>
            <a:solidFill>
              <a:srgbClr val="000000"/>
            </a:solidFill>
            <a:miter lim="800000"/>
            <a:headEnd/>
            <a:tailEnd/>
          </a:ln>
        </p:spPr>
      </p:sp>
      <p:sp>
        <p:nvSpPr>
          <p:cNvPr id="269318" name="Rectangle 6"/>
          <p:cNvSpPr>
            <a:spLocks noGrp="1"/>
          </p:cNvSpPr>
          <p:nvPr>
            <p:ph type="body" idx="1"/>
          </p:nvPr>
        </p:nvSpPr>
        <p:spPr>
          <a:noFill/>
          <a:ln/>
        </p:spPr>
        <p:txBody>
          <a:bodyPr/>
          <a:lstStyle/>
          <a:p>
            <a:r>
              <a:rPr lang="en-US" smtClean="0"/>
              <a:t>Fixed charges: a standard monthly $/customer charge, typically beyond the reach of net metering</a:t>
            </a:r>
          </a:p>
          <a:p>
            <a:r>
              <a:rPr lang="en-US" smtClean="0"/>
              <a:t>Volumetric charges: $/kWh of use, includes both energy and distribution components, may be fixed or vary over time</a:t>
            </a:r>
          </a:p>
          <a:p>
            <a:r>
              <a:rPr lang="en-US" smtClean="0"/>
              <a:t>Demand charges: $/kW of peak demand, usually 15 minute peak demand over a month</a:t>
            </a:r>
          </a:p>
          <a:p>
            <a:r>
              <a:rPr lang="en-US" smtClean="0"/>
              <a:t>The devil is in the details on this issue and it can sometimes be difficult to evaluate.  The basic idea behind a tiered structure is that customers with higher usage levels pay higher prices. For instance, a residential customer may pay a low base rate for the first 500 kWh of electricity consumption during a month, and escalating rates for the next 500 kWh block and so forth. Since solar reduces overall grid electricity consumption, the value of solar to the customer is increased because it offsets higher priced electricity in the upper tiers.</a:t>
            </a:r>
          </a:p>
        </p:txBody>
      </p:sp>
      <p:sp>
        <p:nvSpPr>
          <p:cNvPr id="269315"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7D50B1EF-424C-48DF-90EE-3C4576785A57}" type="slidenum">
              <a:rPr lang="en-US">
                <a:latin typeface="Calibri" pitchFamily="34" charset="0"/>
              </a:rPr>
              <a:pPr algn="r" defTabSz="944624"/>
              <a:t>121</a:t>
            </a:fld>
            <a:endParaRPr lang="en-US">
              <a:latin typeface="Calibri" pitchFamily="34"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5" name="Rectangle 5"/>
          <p:cNvSpPr>
            <a:spLocks noGrp="1" noRot="1" noChangeAspect="1" noTextEdit="1"/>
          </p:cNvSpPr>
          <p:nvPr>
            <p:ph type="sldImg"/>
          </p:nvPr>
        </p:nvSpPr>
        <p:spPr bwMode="auto">
          <a:noFill/>
          <a:ln>
            <a:solidFill>
              <a:srgbClr val="000000"/>
            </a:solidFill>
            <a:miter lim="800000"/>
            <a:headEnd/>
            <a:tailEnd/>
          </a:ln>
        </p:spPr>
      </p:sp>
      <p:sp>
        <p:nvSpPr>
          <p:cNvPr id="271366" name="Rectangle 6"/>
          <p:cNvSpPr>
            <a:spLocks noGrp="1"/>
          </p:cNvSpPr>
          <p:nvPr>
            <p:ph type="body" idx="1"/>
          </p:nvPr>
        </p:nvSpPr>
        <p:spPr>
          <a:noFill/>
          <a:ln/>
        </p:spPr>
        <p:txBody>
          <a:bodyPr/>
          <a:lstStyle/>
          <a:p>
            <a:r>
              <a:rPr lang="en-US" smtClean="0"/>
              <a:t>Time of use and real time pricing capitalize on the fact that electricity costs vary according to overall demand, and demand peaks during the day time and during different seasons. PV systems tend to produce electricity during higher price periods (e.g., a hot summer afternoon), if not necessarily the highest demand periods. Time of use and real time pricing structures allow the user to capitalize on this fact because the periods for which solar is reducing the most grid consumption tend to be higher price periods. The actual impact may vary substantially based on the load profile of the customer and the details of the rate structure.  </a:t>
            </a:r>
          </a:p>
          <a:p>
            <a:r>
              <a:rPr lang="en-US" smtClean="0"/>
              <a:t>Net metering rules also come into play here as well.  The electricity being produced by the system could either be used as it is produced on site (lower overall electricity purchases), but at some times may be exported to the grid.  Net metering rules determine how grid exports are valued in conjunction with the rate structure.   </a:t>
            </a:r>
          </a:p>
          <a:p>
            <a:endParaRPr lang="en-US" smtClean="0"/>
          </a:p>
          <a:p>
            <a:endParaRPr lang="en-US" smtClean="0"/>
          </a:p>
        </p:txBody>
      </p:sp>
      <p:sp>
        <p:nvSpPr>
          <p:cNvPr id="271363"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D95A5BBB-8073-417F-BA97-FF5A0F315AA1}" type="slidenum">
              <a:rPr lang="en-US">
                <a:latin typeface="Calibri" pitchFamily="34" charset="0"/>
              </a:rPr>
              <a:pPr algn="r" defTabSz="944624"/>
              <a:t>122</a:t>
            </a:fld>
            <a:endParaRPr lang="en-US">
              <a:latin typeface="Calibri" pitchFamily="34"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3" name="Rectangle 5"/>
          <p:cNvSpPr>
            <a:spLocks noGrp="1" noRot="1" noChangeAspect="1" noTextEdit="1"/>
          </p:cNvSpPr>
          <p:nvPr>
            <p:ph type="sldImg"/>
          </p:nvPr>
        </p:nvSpPr>
        <p:spPr bwMode="auto">
          <a:noFill/>
          <a:ln>
            <a:solidFill>
              <a:srgbClr val="000000"/>
            </a:solidFill>
            <a:miter lim="800000"/>
            <a:headEnd/>
            <a:tailEnd/>
          </a:ln>
        </p:spPr>
      </p:sp>
      <p:sp>
        <p:nvSpPr>
          <p:cNvPr id="273414" name="Rectangle 6"/>
          <p:cNvSpPr>
            <a:spLocks noGrp="1"/>
          </p:cNvSpPr>
          <p:nvPr>
            <p:ph type="body" idx="1"/>
          </p:nvPr>
        </p:nvSpPr>
        <p:spPr>
          <a:noFill/>
          <a:ln/>
        </p:spPr>
        <p:txBody>
          <a:bodyPr/>
          <a:lstStyle/>
          <a:p>
            <a:r>
              <a:rPr lang="en-US" smtClean="0"/>
              <a:t>The Solar Alliance has also come up with some sample rate schedules for commercial and residential customers. In order to be beneficial, the metering design must accommodate net metering. Some meters with TOU capability may not be capable of reverse operation. In these cases, a customer may need a meter replacement which can be expensive (100’s of dollars) and may need to be covered by the customer rather than the utility. Utilities sometimes bear the cost of meter replacement for standard meters, but the cost for an enhanced or additional meter may be put upon the customer. Due to scale, likely more of a concern for residential customers.</a:t>
            </a:r>
          </a:p>
          <a:p>
            <a:endParaRPr lang="en-US" smtClean="0"/>
          </a:p>
          <a:p>
            <a:r>
              <a:rPr lang="en-US" smtClean="0"/>
              <a:t>Ideal structure depends on customer energy use patterns. Rate elements which can improve value for solar include: </a:t>
            </a:r>
          </a:p>
          <a:p>
            <a:r>
              <a:rPr lang="en-US" smtClean="0"/>
              <a:t>http://www.solaralliance.org/four-pillars/utility-rates-revenue-policies.html</a:t>
            </a:r>
          </a:p>
          <a:p>
            <a:endParaRPr lang="en-US" smtClean="0"/>
          </a:p>
        </p:txBody>
      </p:sp>
      <p:sp>
        <p:nvSpPr>
          <p:cNvPr id="273411"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1A2B7F6A-0BD2-448F-8D70-2AF373686D4C}" type="slidenum">
              <a:rPr lang="en-US">
                <a:latin typeface="Calibri" pitchFamily="34" charset="0"/>
              </a:rPr>
              <a:pPr algn="r" defTabSz="944624"/>
              <a:t>123</a:t>
            </a:fld>
            <a:endParaRPr lang="en-US">
              <a:latin typeface="Calibri" pitchFamily="34"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61" name="Rectangle 5"/>
          <p:cNvSpPr>
            <a:spLocks noGrp="1" noRot="1" noChangeAspect="1" noTextEdit="1"/>
          </p:cNvSpPr>
          <p:nvPr>
            <p:ph type="sldImg"/>
          </p:nvPr>
        </p:nvSpPr>
        <p:spPr bwMode="auto">
          <a:noFill/>
          <a:ln>
            <a:solidFill>
              <a:srgbClr val="000000"/>
            </a:solidFill>
            <a:miter lim="800000"/>
            <a:headEnd/>
            <a:tailEnd/>
          </a:ln>
        </p:spPr>
      </p:sp>
      <p:sp>
        <p:nvSpPr>
          <p:cNvPr id="275462" name="Rectangle 6"/>
          <p:cNvSpPr>
            <a:spLocks noGrp="1"/>
          </p:cNvSpPr>
          <p:nvPr>
            <p:ph type="body" idx="1"/>
          </p:nvPr>
        </p:nvSpPr>
        <p:spPr>
          <a:noFill/>
          <a:ln/>
        </p:spPr>
        <p:txBody>
          <a:bodyPr/>
          <a:lstStyle/>
          <a:p>
            <a:r>
              <a:rPr lang="en-US" smtClean="0"/>
              <a:t>From the utility perspective, the demand charge is meant to account for the fact that the utility must have resources available to meet a customer’s maximum demand at any point in time. Higher peak demands necessitate the use of peaking resources, which are typically much more expensive and operate less frequently than baseload resources. Thus a capital investment in peaking resources must be recouped over many fewer hours of operation. An alternative to demand charges is to simply use high energy charges for peak periods to reflect the added cost of peak power. </a:t>
            </a:r>
          </a:p>
          <a:p>
            <a:r>
              <a:rPr lang="en-US" smtClean="0"/>
              <a:t>Demand charges can be very significant for commercial customers, perhaps even comprising the majority of an electric bill. Due to the use of small intervals for determining demand charges, in many cases an on-site solar system will not substantially reduce the basis for calculating demand. A good description of the impacts of demand charges is available at the link below.</a:t>
            </a:r>
          </a:p>
          <a:p>
            <a:r>
              <a:rPr lang="en-US" smtClean="0"/>
              <a:t>http://www.brakeyconsulting.com/wp-content/uploads/2009/10/Report_on_Demand_Charges.pdf</a:t>
            </a:r>
          </a:p>
          <a:p>
            <a:endParaRPr lang="en-US" smtClean="0"/>
          </a:p>
        </p:txBody>
      </p:sp>
      <p:sp>
        <p:nvSpPr>
          <p:cNvPr id="275459"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2CA154C2-3B3E-4106-96CF-593BBEE2D4F0}" type="slidenum">
              <a:rPr lang="en-US">
                <a:latin typeface="Calibri" pitchFamily="34" charset="0"/>
              </a:rPr>
              <a:pPr algn="r" defTabSz="944624"/>
              <a:t>124</a:t>
            </a:fld>
            <a:endParaRPr lang="en-US">
              <a:latin typeface="Calibri" pitchFamily="34"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9" name="Rectangle 5"/>
          <p:cNvSpPr>
            <a:spLocks noGrp="1" noRot="1" noChangeAspect="1" noTextEdit="1"/>
          </p:cNvSpPr>
          <p:nvPr>
            <p:ph type="sldImg"/>
          </p:nvPr>
        </p:nvSpPr>
        <p:spPr bwMode="auto">
          <a:noFill/>
          <a:ln>
            <a:solidFill>
              <a:srgbClr val="000000"/>
            </a:solidFill>
            <a:miter lim="800000"/>
            <a:headEnd/>
            <a:tailEnd/>
          </a:ln>
        </p:spPr>
      </p:sp>
      <p:sp>
        <p:nvSpPr>
          <p:cNvPr id="277510" name="Rectangle 6"/>
          <p:cNvSpPr>
            <a:spLocks noGrp="1"/>
          </p:cNvSpPr>
          <p:nvPr>
            <p:ph type="body" idx="1"/>
          </p:nvPr>
        </p:nvSpPr>
        <p:spPr>
          <a:noFill/>
          <a:ln/>
        </p:spPr>
        <p:txBody>
          <a:bodyPr/>
          <a:lstStyle/>
          <a:p>
            <a:r>
              <a:rPr lang="en-US" smtClean="0"/>
              <a:t>Local government impacts on solar systems are often most visible in how codes are enforced and permits are issued. However, in many cases there is a healthy amount of state involvement which feeds into local siting and permitting standards.</a:t>
            </a:r>
          </a:p>
          <a:p>
            <a:endParaRPr lang="en-US" smtClean="0"/>
          </a:p>
          <a:p>
            <a:r>
              <a:rPr lang="en-US" smtClean="0"/>
              <a:t>Siting: Can I build it?</a:t>
            </a:r>
          </a:p>
          <a:p>
            <a:r>
              <a:rPr lang="en-US" smtClean="0"/>
              <a:t>Siting regulations will likely affect PV and solar thermal systems differently, and roof-mounted and ground-mounted systems differently.</a:t>
            </a:r>
          </a:p>
          <a:p>
            <a:endParaRPr lang="en-US" smtClean="0"/>
          </a:p>
          <a:p>
            <a:r>
              <a:rPr lang="en-US" smtClean="0"/>
              <a:t>Permitting: What is the process?</a:t>
            </a:r>
          </a:p>
          <a:p>
            <a:r>
              <a:rPr lang="en-US" smtClean="0"/>
              <a:t>Permitting costs and processes affect the financial aspects of a system, and even whether systems get built at all.</a:t>
            </a:r>
          </a:p>
          <a:p>
            <a:endParaRPr lang="en-US" smtClean="0"/>
          </a:p>
          <a:p>
            <a:r>
              <a:rPr lang="en-US" smtClean="0"/>
              <a:t>Training: How do we ensure safety and efficiency</a:t>
            </a:r>
          </a:p>
          <a:p>
            <a:r>
              <a:rPr lang="en-US" smtClean="0"/>
              <a:t>Code enforcement processes and practices affect both code officials and contractors. Training on both sides helps smooth the process and ensure safe and properly installed systems.</a:t>
            </a:r>
          </a:p>
          <a:p>
            <a:endParaRPr lang="en-US" smtClean="0"/>
          </a:p>
          <a:p>
            <a:endParaRPr lang="en-US" smtClean="0"/>
          </a:p>
          <a:p>
            <a:endParaRPr lang="en-US" smtClean="0"/>
          </a:p>
        </p:txBody>
      </p:sp>
      <p:sp>
        <p:nvSpPr>
          <p:cNvPr id="277507"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F6D9ACCE-7D44-4340-808B-F639AB472EE8}" type="slidenum">
              <a:rPr lang="en-US">
                <a:latin typeface="Calibri" pitchFamily="34" charset="0"/>
              </a:rPr>
              <a:pPr algn="r" defTabSz="944624"/>
              <a:t>125</a:t>
            </a:fld>
            <a:endParaRPr lang="en-US">
              <a:latin typeface="Calibri" pitchFamily="34"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6" name="Rectangle 4"/>
          <p:cNvSpPr>
            <a:spLocks noGrp="1" noRot="1" noChangeAspect="1" noTextEdit="1"/>
          </p:cNvSpPr>
          <p:nvPr>
            <p:ph type="sldImg"/>
          </p:nvPr>
        </p:nvSpPr>
        <p:spPr bwMode="auto">
          <a:noFill/>
          <a:ln>
            <a:solidFill>
              <a:srgbClr val="000000"/>
            </a:solidFill>
            <a:miter lim="800000"/>
            <a:headEnd/>
            <a:tailEnd/>
          </a:ln>
        </p:spPr>
      </p:sp>
      <p:sp>
        <p:nvSpPr>
          <p:cNvPr id="279557" name="Rectangle 5"/>
          <p:cNvSpPr>
            <a:spLocks noGrp="1"/>
          </p:cNvSpPr>
          <p:nvPr>
            <p:ph type="body" idx="1"/>
          </p:nvPr>
        </p:nvSpPr>
        <p:spPr>
          <a:noFill/>
          <a:ln/>
        </p:spPr>
        <p:txBody>
          <a:bodyPr/>
          <a:lstStyle/>
          <a:p>
            <a:r>
              <a:rPr lang="en-US" smtClean="0"/>
              <a:t>State laws in some cases can provide an overall context, but even in states where certain public and private restrictions solar are illegal, they may not be enforced and many are unaware of the restriction. Local governments can supplement and build upon state policies and such laws may involve planning elements in addition to specific resident protections, voluntary easements or a mandatory permit system.  </a:t>
            </a:r>
          </a:p>
          <a:p>
            <a:endParaRPr lang="en-US" smtClean="0"/>
          </a:p>
          <a:p>
            <a:r>
              <a:rPr lang="en-US" smtClean="0"/>
              <a:t>Solar access laws come in several different forms. Solar access laws are not going to generate solar development alone, it is a complementary policy that can encourage solar in combination with other policies/incentives. For an individual residential or commercial project, however, they can be determinative of whether something gets built at all.</a:t>
            </a:r>
          </a:p>
          <a:p>
            <a:endParaRPr lang="en-US" smtClean="0"/>
          </a:p>
          <a:p>
            <a:r>
              <a:rPr lang="en-US" smtClean="0"/>
              <a:t>1.) Right to install solar (Solar Rights): Private (e.g., HOA) and public (e.g., zoning) restrictions may exist which would restrict system siting and orientation, making the installation more costly or adversely affecting its operation.  Such a restriction could take the form of a requirement that systems not be visible from a public street or from a neighboring property.  A Solar Rights Law would typically prevent such a restriction from being enforced if it significantly increases the cost of the system or reduces the efficiency of operation. </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4" name="Rectangle 4"/>
          <p:cNvSpPr>
            <a:spLocks noGrp="1" noRot="1" noChangeAspect="1" noTextEdit="1"/>
          </p:cNvSpPr>
          <p:nvPr>
            <p:ph type="sldImg"/>
          </p:nvPr>
        </p:nvSpPr>
        <p:spPr bwMode="auto">
          <a:noFill/>
          <a:ln>
            <a:solidFill>
              <a:srgbClr val="000000"/>
            </a:solidFill>
            <a:miter lim="800000"/>
            <a:headEnd/>
            <a:tailEnd/>
          </a:ln>
        </p:spPr>
      </p:sp>
      <p:sp>
        <p:nvSpPr>
          <p:cNvPr id="281605" name="Rectangle 5"/>
          <p:cNvSpPr>
            <a:spLocks noGrp="1"/>
          </p:cNvSpPr>
          <p:nvPr>
            <p:ph type="body" idx="1"/>
          </p:nvPr>
        </p:nvSpPr>
        <p:spPr>
          <a:noFill/>
          <a:ln/>
        </p:spPr>
        <p:txBody>
          <a:bodyPr/>
          <a:lstStyle/>
          <a:p>
            <a:r>
              <a:rPr lang="en-US" smtClean="0"/>
              <a:t>2.) Access to Sunlight (Right to Sun): A Right to Sun law protects a system owner from having their system adversely impacted by developments (e.g., a building project)  or changes (e.g., planting of new trees) to neighboring properties. It would generally not apply to pre-existing impediments. For instance, a right to sun law would typically not compel a neighbor to remove a tree that was in place prior to the installation of the solar system. These laws are very important because even a small amount of shading on a portion of a solar array can have a large impact on system production due to the way systems are installed and wired together. </a:t>
            </a:r>
          </a:p>
          <a:p>
            <a:endParaRPr lang="en-US" smtClean="0"/>
          </a:p>
          <a:p>
            <a:r>
              <a:rPr lang="en-US" smtClean="0"/>
              <a:t>3.) Solar Easements: Solar easements are voluntary agreements entered into by the system owner and another party (presumably the owner of a neighboring property) specifying the details of the system installation. The parties that sign the easement would agree to not undertake changes to their property which would result in shading or other adverse impacts on the system.  The terms of the easement could be flexible depending on the needs and the parties involved. The easement would generally be attached to the property and transferred upon sale to the new owner. </a:t>
            </a:r>
          </a:p>
          <a:p>
            <a:endParaRPr lang="en-US" smtClean="0"/>
          </a:p>
          <a:p>
            <a:endParaRPr lang="en-US" smtClean="0"/>
          </a:p>
          <a:p>
            <a:endParaRPr lang="en-US"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2" name="Rectangle 4"/>
          <p:cNvSpPr>
            <a:spLocks noGrp="1" noRot="1" noChangeAspect="1" noTextEdit="1"/>
          </p:cNvSpPr>
          <p:nvPr>
            <p:ph type="sldImg"/>
          </p:nvPr>
        </p:nvSpPr>
        <p:spPr bwMode="auto">
          <a:noFill/>
          <a:ln>
            <a:solidFill>
              <a:srgbClr val="000000"/>
            </a:solidFill>
            <a:miter lim="800000"/>
            <a:headEnd/>
            <a:tailEnd/>
          </a:ln>
        </p:spPr>
      </p:sp>
      <p:sp>
        <p:nvSpPr>
          <p:cNvPr id="283653" name="Rectangle 5"/>
          <p:cNvSpPr>
            <a:spLocks noGrp="1"/>
          </p:cNvSpPr>
          <p:nvPr>
            <p:ph type="body" idx="1"/>
          </p:nvPr>
        </p:nvSpPr>
        <p:spPr>
          <a:noFill/>
          <a:ln/>
        </p:spPr>
        <p:txBody>
          <a:bodyPr/>
          <a:lstStyle/>
          <a:p>
            <a:r>
              <a:rPr lang="en-US" smtClean="0"/>
              <a:t>Possible Restrictions/Limitations:</a:t>
            </a:r>
          </a:p>
          <a:p>
            <a:r>
              <a:rPr lang="en-US" smtClean="0"/>
              <a:t> Zoning ordinances which control use of land and the area, height, and bulk of structures; administrative regulations which provide standards and submission requirements for certain special permit uses</a:t>
            </a:r>
          </a:p>
          <a:p>
            <a:r>
              <a:rPr lang="en-US" smtClean="0"/>
              <a:t> Planning permits may be required to approve PV as a “use” on the property</a:t>
            </a:r>
          </a:p>
          <a:p>
            <a:r>
              <a:rPr lang="en-US" smtClean="0"/>
              <a:t> Design review may be required and process for PV could include aesthetic considerations and allow public comment</a:t>
            </a:r>
          </a:p>
          <a:p>
            <a:r>
              <a:rPr lang="en-US" smtClean="0"/>
              <a:t> Historic district regulations distinct from other zoning laws.</a:t>
            </a:r>
          </a:p>
          <a:p>
            <a:r>
              <a:rPr lang="en-US" smtClean="0"/>
              <a:t> Planning laws which do not design around future solar access (e.g., east-west street orientation, solar easements for new construction)</a:t>
            </a:r>
          </a:p>
          <a:p>
            <a:endParaRPr lang="en-US" smtClean="0"/>
          </a:p>
          <a:p>
            <a:endParaRPr lang="en-US" smtClean="0"/>
          </a:p>
          <a:p>
            <a:endParaRPr lang="en-US"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701" name="Rectangle 5"/>
          <p:cNvSpPr>
            <a:spLocks noGrp="1" noRot="1" noChangeAspect="1" noTextEdit="1"/>
          </p:cNvSpPr>
          <p:nvPr>
            <p:ph type="sldImg"/>
          </p:nvPr>
        </p:nvSpPr>
        <p:spPr bwMode="auto">
          <a:noFill/>
          <a:ln>
            <a:solidFill>
              <a:srgbClr val="000000"/>
            </a:solidFill>
            <a:miter lim="800000"/>
            <a:headEnd/>
            <a:tailEnd/>
          </a:ln>
        </p:spPr>
      </p:sp>
      <p:sp>
        <p:nvSpPr>
          <p:cNvPr id="285702" name="Rectangle 6"/>
          <p:cNvSpPr>
            <a:spLocks noGrp="1"/>
          </p:cNvSpPr>
          <p:nvPr>
            <p:ph type="body" idx="1"/>
          </p:nvPr>
        </p:nvSpPr>
        <p:spPr>
          <a:noFill/>
          <a:ln/>
        </p:spPr>
        <p:txBody>
          <a:bodyPr/>
          <a:lstStyle/>
          <a:p>
            <a:r>
              <a:rPr lang="en-US" smtClean="0"/>
              <a:t>The most basic step that a community may takes is to amend zoning regulations to specifically address solar rather than having systems subject to general requirements that potentially inhibit installation or operation. Numerous examples of the various components of this exist, as noted above.</a:t>
            </a:r>
          </a:p>
          <a:p>
            <a:r>
              <a:rPr lang="en-US" smtClean="0"/>
              <a:t>Best Practices:</a:t>
            </a:r>
          </a:p>
          <a:p>
            <a:r>
              <a:rPr lang="en-US" smtClean="0"/>
              <a:t> Identify and revise any local ordinances that pose unintended obstacles (height, aesthetics, etc.); Research state laws on solar access and make sure local laws are in compliance; Consider solar access permit scheme that links solar permits to the creation of solar easements;  Set standards for new construction that are “solar friendly”, including “solar-ready” building codes;  Address both residential and commercial buildings Conduct outreach to inform various parties of their rights and obligations</a:t>
            </a:r>
          </a:p>
          <a:p>
            <a:r>
              <a:rPr lang="en-US" smtClean="0"/>
              <a:t>Source:  Solar Powering Your Community, A Guide for Local Governments, SolarAccess: http://solaramericacommunities.energy.gov/resources/guide_for_local_governments/3/1/</a:t>
            </a:r>
          </a:p>
        </p:txBody>
      </p:sp>
      <p:sp>
        <p:nvSpPr>
          <p:cNvPr id="285699"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8A63EEEC-D20E-4854-93D6-DF8C01601A4D}" type="slidenum">
              <a:rPr lang="en-US">
                <a:latin typeface="Calibri" pitchFamily="34" charset="0"/>
              </a:rPr>
              <a:pPr algn="r" defTabSz="944624"/>
              <a:t>129</a:t>
            </a:fld>
            <a:endParaRPr lang="en-US">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4"/>
          <p:cNvSpPr>
            <a:spLocks noGrp="1" noRot="1" noChangeAspect="1" noTextEdit="1"/>
          </p:cNvSpPr>
          <p:nvPr>
            <p:ph type="sldImg"/>
          </p:nvPr>
        </p:nvSpPr>
        <p:spPr bwMode="auto">
          <a:noFill/>
          <a:ln>
            <a:solidFill>
              <a:srgbClr val="000000"/>
            </a:solidFill>
            <a:miter lim="800000"/>
            <a:headEnd/>
            <a:tailEnd/>
          </a:ln>
        </p:spPr>
      </p:sp>
      <p:sp>
        <p:nvSpPr>
          <p:cNvPr id="40965" name="Rectangle 5"/>
          <p:cNvSpPr>
            <a:spLocks noGrp="1"/>
          </p:cNvSpPr>
          <p:nvPr>
            <p:ph type="body" idx="1"/>
          </p:nvPr>
        </p:nvSpPr>
        <p:spPr>
          <a:noFill/>
          <a:ln/>
        </p:spPr>
        <p:txBody>
          <a:bodyPr/>
          <a:lstStyle/>
          <a:p>
            <a:r>
              <a:rPr lang="en-US" smtClean="0"/>
              <a:t>The EPA has been working on matching contaminated sites with renewable energy (such as solar and wind) for some time now.  </a:t>
            </a:r>
          </a:p>
          <a:p>
            <a:endParaRPr lang="en-US" smtClean="0"/>
          </a:p>
          <a:p>
            <a:r>
              <a:rPr lang="en-US" smtClean="0"/>
              <a:t>Through their RE-Powering America’s Lands program, they have created this interactive mapping tool that not only has over 11,00 contaminated sites mapped, but it also enables the user to search by renewable energy type or by contaminated land type.</a:t>
            </a:r>
          </a:p>
          <a:p>
            <a:endParaRPr lang="en-US" smtClean="0"/>
          </a:p>
          <a:p>
            <a:r>
              <a:rPr lang="en-US" smtClean="0"/>
              <a:t>The EPA estimates that there are about 490,000 contaminated sites in the United States.</a:t>
            </a:r>
          </a:p>
          <a:p>
            <a:endParaRPr lang="en-US"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8" name="Rectangle 4"/>
          <p:cNvSpPr>
            <a:spLocks noGrp="1" noRot="1" noChangeAspect="1" noTextEdit="1"/>
          </p:cNvSpPr>
          <p:nvPr>
            <p:ph type="sldImg"/>
          </p:nvPr>
        </p:nvSpPr>
        <p:spPr bwMode="auto">
          <a:noFill/>
          <a:ln>
            <a:solidFill>
              <a:srgbClr val="000000"/>
            </a:solidFill>
            <a:miter lim="800000"/>
            <a:headEnd/>
            <a:tailEnd/>
          </a:ln>
        </p:spPr>
      </p:sp>
      <p:sp>
        <p:nvSpPr>
          <p:cNvPr id="287749" name="Rectangle 5"/>
          <p:cNvSpPr>
            <a:spLocks noGrp="1"/>
          </p:cNvSpPr>
          <p:nvPr>
            <p:ph type="body" idx="1"/>
          </p:nvPr>
        </p:nvSpPr>
        <p:spPr>
          <a:noFill/>
          <a:ln/>
        </p:spPr>
        <p:txBody>
          <a:bodyPr/>
          <a:lstStyle/>
          <a:p>
            <a:r>
              <a:rPr lang="en-US" smtClean="0"/>
              <a:t>Building and Electrical Permits – There are various required permits that need to be submitted before progressing with a solar panel project. Building permits for solar panel installations ensure that the construction is done in a way that satisfies safety standards. The building permit is a document that grants permission to install the panels on a building. However, it does not cover panel wiring process. </a:t>
            </a:r>
          </a:p>
          <a:p>
            <a:endParaRPr lang="en-US" smtClean="0"/>
          </a:p>
          <a:p>
            <a:r>
              <a:rPr lang="en-US" smtClean="0"/>
              <a:t>Building Code: Local building permits can require roof attachments to be water-tight, panels to meet wind-load requirements, and structural reinforcements which may be unnecessary</a:t>
            </a:r>
          </a:p>
          <a:p>
            <a:endParaRPr lang="en-US" smtClean="0"/>
          </a:p>
          <a:p>
            <a:r>
              <a:rPr lang="en-US" smtClean="0"/>
              <a:t>Special Permit Requirements –  Within city zoning by-laws, developments such as solar projects may be disallowed simply because they are not listed and it may be unclear how to address solar under existing accessory or special use standards. Therefore, solar projects (and other renewable energy projects) require a special discretionary approval from the local municipal governing authority.</a:t>
            </a:r>
          </a:p>
          <a:p>
            <a:endParaRPr lang="en-US" smtClean="0"/>
          </a:p>
          <a:p>
            <a:endParaRPr lang="en-US"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6" name="Rectangle 4"/>
          <p:cNvSpPr>
            <a:spLocks noGrp="1" noRot="1" noChangeAspect="1" noTextEdit="1"/>
          </p:cNvSpPr>
          <p:nvPr>
            <p:ph type="sldImg"/>
          </p:nvPr>
        </p:nvSpPr>
        <p:spPr bwMode="auto">
          <a:noFill/>
          <a:ln>
            <a:solidFill>
              <a:srgbClr val="000000"/>
            </a:solidFill>
            <a:miter lim="800000"/>
            <a:headEnd/>
            <a:tailEnd/>
          </a:ln>
        </p:spPr>
      </p:sp>
      <p:sp>
        <p:nvSpPr>
          <p:cNvPr id="289797" name="Rectangle 5"/>
          <p:cNvSpPr>
            <a:spLocks noGrp="1"/>
          </p:cNvSpPr>
          <p:nvPr>
            <p:ph type="body" idx="1"/>
          </p:nvPr>
        </p:nvSpPr>
        <p:spPr>
          <a:noFill/>
          <a:ln/>
        </p:spPr>
        <p:txBody>
          <a:bodyPr/>
          <a:lstStyle/>
          <a:p>
            <a:r>
              <a:rPr lang="en-US" smtClean="0"/>
              <a:t>Jurisdictional Variations – Contractors working across a large number of jurisdictions face unique information submittal and design requirements in each place.  </a:t>
            </a:r>
          </a:p>
          <a:p>
            <a:endParaRPr lang="en-US" smtClean="0"/>
          </a:p>
          <a:p>
            <a:r>
              <a:rPr lang="en-US" smtClean="0"/>
              <a:t>Submittal and Processing Time – Multiple permits may need to be filed in person, requiring both time and resources (e.g., gas). Delays in processing reduce customer satisfaction  </a:t>
            </a:r>
          </a:p>
          <a:p>
            <a:endParaRPr lang="en-US" smtClean="0"/>
          </a:p>
          <a:p>
            <a:r>
              <a:rPr lang="en-US" smtClean="0"/>
              <a:t>Inspection time: Large inspection “windows” force contractors to wait on-site for the code official, costing time and money for the contractor. May also include “in-process” inspections during the installation in addition to inspection of the completed installation</a:t>
            </a:r>
          </a:p>
          <a:p>
            <a:endParaRPr lang="en-US" smtClean="0"/>
          </a:p>
          <a:p>
            <a:r>
              <a:rPr lang="en-US" smtClean="0"/>
              <a:t>High permit costs: Fees based on valuation inhibit larger systems. Flat fees based on issuing costs allow local jurisdictions to recover their own costs without inhibiting development</a:t>
            </a:r>
          </a:p>
          <a:p>
            <a:endParaRPr lang="en-US" smtClean="0"/>
          </a:p>
          <a:p>
            <a:endParaRPr lang="en-US" smtClean="0"/>
          </a:p>
          <a:p>
            <a:endParaRPr lang="en-US"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5" name="Rectangle 5"/>
          <p:cNvSpPr>
            <a:spLocks noGrp="1" noRot="1" noChangeAspect="1" noTextEdit="1"/>
          </p:cNvSpPr>
          <p:nvPr>
            <p:ph type="sldImg"/>
          </p:nvPr>
        </p:nvSpPr>
        <p:spPr bwMode="auto">
          <a:noFill/>
          <a:ln>
            <a:solidFill>
              <a:srgbClr val="000000"/>
            </a:solidFill>
            <a:miter lim="800000"/>
            <a:headEnd/>
            <a:tailEnd/>
          </a:ln>
        </p:spPr>
      </p:sp>
      <p:sp>
        <p:nvSpPr>
          <p:cNvPr id="291846" name="Rectangle 6"/>
          <p:cNvSpPr>
            <a:spLocks noGrp="1"/>
          </p:cNvSpPr>
          <p:nvPr>
            <p:ph type="body" idx="1"/>
          </p:nvPr>
        </p:nvSpPr>
        <p:spPr>
          <a:noFill/>
          <a:ln/>
        </p:spPr>
        <p:txBody>
          <a:bodyPr/>
          <a:lstStyle/>
          <a:p>
            <a:r>
              <a:rPr lang="en-US" smtClean="0"/>
              <a:t>Understand – The very first, absolutely essential first step</a:t>
            </a:r>
          </a:p>
          <a:p>
            <a:r>
              <a:rPr lang="en-US" smtClean="0"/>
              <a:t>Permitting Best Practices:</a:t>
            </a:r>
          </a:p>
          <a:p>
            <a:r>
              <a:rPr lang="en-US" smtClean="0"/>
              <a:t>Understand entire permitting/inspection process for PV and ST systems and the dynamics among the entities involved;  Simplify permit application forms; Review processes and leverage resources by coordinating permitting procedures with nearby jurisdictions; Create a guide for customers and contractors to guide them through the process; Allow online or over-the-counter building permits for standard residential solar energy systems; Use a web-based tracking process for permit applications; Consider adopting flat fees which reflect actual issuing costs.</a:t>
            </a:r>
          </a:p>
          <a:p>
            <a:r>
              <a:rPr lang="en-US" smtClean="0"/>
              <a:t>Source: Solar Powering Your Community, A Guide for Local Governments:</a:t>
            </a:r>
          </a:p>
          <a:p>
            <a:r>
              <a:rPr lang="en-US" smtClean="0">
                <a:hlinkClick r:id="rId3"/>
              </a:rPr>
              <a:t>http://solaramericacommunities.energy.gov/resources/guide_for_local_governments/3/3/</a:t>
            </a:r>
            <a:r>
              <a:rPr lang="en-US" smtClean="0"/>
              <a:t> </a:t>
            </a:r>
          </a:p>
          <a:p>
            <a:r>
              <a:rPr lang="en-US" smtClean="0"/>
              <a:t>See also Vote Solar Project: PERMIT.  This resource highlights the many interesting variations in permitting costs and time and grades local jurisdictions based on these characteristics.</a:t>
            </a:r>
          </a:p>
          <a:p>
            <a:r>
              <a:rPr lang="en-US" smtClean="0">
                <a:hlinkClick r:id="rId4"/>
              </a:rPr>
              <a:t>http://votesolar.org/city-initiatives/project-permit/</a:t>
            </a:r>
            <a:r>
              <a:rPr lang="en-US" smtClean="0"/>
              <a:t> </a:t>
            </a:r>
          </a:p>
          <a:p>
            <a:endParaRPr lang="en-US" smtClean="0"/>
          </a:p>
        </p:txBody>
      </p:sp>
      <p:sp>
        <p:nvSpPr>
          <p:cNvPr id="291843"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736AB28E-419F-4EE6-9465-85E2FAE30061}" type="slidenum">
              <a:rPr lang="en-US">
                <a:latin typeface="Calibri" pitchFamily="34" charset="0"/>
              </a:rPr>
              <a:pPr algn="r" defTabSz="944624"/>
              <a:t>132</a:t>
            </a:fld>
            <a:endParaRPr lang="en-US">
              <a:latin typeface="Calibri" pitchFamily="34"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3" name="Rectangle 5"/>
          <p:cNvSpPr>
            <a:spLocks noGrp="1" noRot="1" noChangeAspect="1" noTextEdit="1"/>
          </p:cNvSpPr>
          <p:nvPr>
            <p:ph type="sldImg"/>
          </p:nvPr>
        </p:nvSpPr>
        <p:spPr bwMode="auto">
          <a:noFill/>
          <a:ln>
            <a:solidFill>
              <a:srgbClr val="000000"/>
            </a:solidFill>
            <a:miter lim="800000"/>
            <a:headEnd/>
            <a:tailEnd/>
          </a:ln>
        </p:spPr>
      </p:sp>
      <p:sp>
        <p:nvSpPr>
          <p:cNvPr id="293894" name="Rectangle 6"/>
          <p:cNvSpPr>
            <a:spLocks noGrp="1"/>
          </p:cNvSpPr>
          <p:nvPr>
            <p:ph type="body" idx="1"/>
          </p:nvPr>
        </p:nvSpPr>
        <p:spPr>
          <a:noFill/>
          <a:ln/>
        </p:spPr>
        <p:txBody>
          <a:bodyPr/>
          <a:lstStyle/>
          <a:p>
            <a:r>
              <a:rPr lang="en-US" smtClean="0"/>
              <a:t>Code officials and inspectors need to understand what they are looking at in order to efficiently and completely evaluate solar installations. A solar knowledgeable inspector will be better equipped to identify system flaws which may endanger others, while not introducing unnecessary delays into the permitting process because they are not sure how to evaluate a system.</a:t>
            </a:r>
          </a:p>
          <a:p>
            <a:endParaRPr lang="en-US" smtClean="0"/>
          </a:p>
          <a:p>
            <a:r>
              <a:rPr lang="en-US" smtClean="0"/>
              <a:t>Solar trained code officials are in every one’s best interest, from the customer to the installer to the public as a whole.</a:t>
            </a:r>
          </a:p>
        </p:txBody>
      </p:sp>
      <p:sp>
        <p:nvSpPr>
          <p:cNvPr id="293891"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474759"/>
            <a:fld id="{432E095A-0294-47A9-AEE9-B2CDED09747A}" type="slidenum">
              <a:rPr lang="en-US">
                <a:latin typeface="Calibri" pitchFamily="34" charset="0"/>
              </a:rPr>
              <a:pPr algn="r" defTabSz="474759"/>
              <a:t>133</a:t>
            </a:fld>
            <a:endParaRPr lang="en-US">
              <a:latin typeface="Calibri" pitchFamily="34"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41" name="Rectangle 5"/>
          <p:cNvSpPr>
            <a:spLocks noGrp="1" noRot="1" noChangeAspect="1" noTextEdit="1"/>
          </p:cNvSpPr>
          <p:nvPr>
            <p:ph type="sldImg"/>
          </p:nvPr>
        </p:nvSpPr>
        <p:spPr bwMode="auto">
          <a:noFill/>
          <a:ln>
            <a:solidFill>
              <a:srgbClr val="000000"/>
            </a:solidFill>
            <a:miter lim="800000"/>
            <a:headEnd/>
            <a:tailEnd/>
          </a:ln>
        </p:spPr>
      </p:sp>
      <p:sp>
        <p:nvSpPr>
          <p:cNvPr id="295942" name="Rectangle 6"/>
          <p:cNvSpPr>
            <a:spLocks noGrp="1"/>
          </p:cNvSpPr>
          <p:nvPr>
            <p:ph type="body" idx="1"/>
          </p:nvPr>
        </p:nvSpPr>
        <p:spPr>
          <a:noFill/>
          <a:ln/>
        </p:spPr>
        <p:txBody>
          <a:bodyPr/>
          <a:lstStyle/>
          <a:p>
            <a:r>
              <a:rPr lang="en-US" smtClean="0"/>
              <a:t>Collaborate with local stakeholders, code officials, and training institutions to identify gaps, needs, and barriers to developing a safe and efficient installation and inspection process. </a:t>
            </a:r>
          </a:p>
          <a:p>
            <a:endParaRPr lang="en-US" smtClean="0"/>
          </a:p>
          <a:p>
            <a:r>
              <a:rPr lang="en-US" smtClean="0"/>
              <a:t>Code Official Training: Best Practices:</a:t>
            </a:r>
          </a:p>
          <a:p>
            <a:r>
              <a:rPr lang="en-US" smtClean="0"/>
              <a:t>Adopt the most recent version of the National Electric Code® (NEC). Although official adoption of versions of the NEC varies in each state, changes in the NEC related to photovoltaic (PV) systems can have a significant impact on the quality and safety of these systems. Some local jurisdictions have created special ordinances to adopt the latest NEC version for PV systems even when the state or region is operating under an earlier code version. </a:t>
            </a:r>
          </a:p>
          <a:p>
            <a:r>
              <a:rPr lang="en-US" smtClean="0"/>
              <a:t> Identify the various permitting and inspection departments that issue building, electrical, and plumbing permits for PV and solar water heating (SWH) systems. This tells you who needs to be trained</a:t>
            </a:r>
          </a:p>
          <a:p>
            <a:endParaRPr lang="en-US" smtClean="0"/>
          </a:p>
          <a:p>
            <a:endParaRPr lang="en-US" smtClean="0"/>
          </a:p>
          <a:p>
            <a:endParaRPr lang="en-US" smtClean="0"/>
          </a:p>
        </p:txBody>
      </p:sp>
      <p:sp>
        <p:nvSpPr>
          <p:cNvPr id="295939"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F81BC01F-E3B2-4852-B91D-4602E3A2EDBB}" type="slidenum">
              <a:rPr lang="en-US">
                <a:latin typeface="Calibri" pitchFamily="34" charset="0"/>
              </a:rPr>
              <a:pPr algn="r" defTabSz="944624"/>
              <a:t>134</a:t>
            </a:fld>
            <a:endParaRPr lang="en-US">
              <a:latin typeface="Calibri" pitchFamily="34"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9" name="Rectangle 5"/>
          <p:cNvSpPr>
            <a:spLocks noGrp="1" noRot="1" noChangeAspect="1" noTextEdit="1"/>
          </p:cNvSpPr>
          <p:nvPr>
            <p:ph type="sldImg"/>
          </p:nvPr>
        </p:nvSpPr>
        <p:spPr bwMode="auto">
          <a:noFill/>
          <a:ln>
            <a:solidFill>
              <a:srgbClr val="000000"/>
            </a:solidFill>
            <a:miter lim="800000"/>
            <a:headEnd/>
            <a:tailEnd/>
          </a:ln>
        </p:spPr>
      </p:sp>
      <p:sp>
        <p:nvSpPr>
          <p:cNvPr id="297990" name="Rectangle 6"/>
          <p:cNvSpPr>
            <a:spLocks noGrp="1"/>
          </p:cNvSpPr>
          <p:nvPr>
            <p:ph type="body" idx="1"/>
          </p:nvPr>
        </p:nvSpPr>
        <p:spPr>
          <a:noFill/>
          <a:ln/>
        </p:spPr>
        <p:txBody>
          <a:bodyPr/>
          <a:lstStyle/>
          <a:p>
            <a:r>
              <a:rPr lang="en-US" smtClean="0"/>
              <a:t>Inquire about code official training by contacting organizations that conduct training and education in solar or related trades, as well as local universities, colleges, and training institutions – Figure out where your resources are and what they offer. There may be more than you think.</a:t>
            </a:r>
          </a:p>
          <a:p>
            <a:r>
              <a:rPr lang="en-US" smtClean="0"/>
              <a:t> Collaborate with local solar industry representatives, code officials, and training institutions to identify gaps, needs, and barriers to developing a safe and efficient installation and inspection process – Different perspectives are important in determining what the appropriate improvements may be.</a:t>
            </a:r>
          </a:p>
          <a:p>
            <a:r>
              <a:rPr lang="en-US" smtClean="0"/>
              <a:t> Set up training courses for code officials. Collaborate with other nearby jurisdictions to leverage resources where appropriate – The implementation side of all of the background work. In addition to NEC training, jurisdictions may also wish to provide training on PV specific equipment standards such as UL-1741 (inverters) and IEEE 1547 (interconnection of DG systems), the technical equipment and design standards used in utility interconnection standards. Training could also address the needs of public safety officials (e.g., PV and fire safety).</a:t>
            </a:r>
          </a:p>
          <a:p>
            <a:r>
              <a:rPr lang="en-US" smtClean="0"/>
              <a:t> Work with state code and standards authorities to determine whether continuing education units (CEUs) can be offered for the training – I Want You to Want Me. Offering CEUs gives code officials additional incentive to attend.</a:t>
            </a:r>
          </a:p>
          <a:p>
            <a:r>
              <a:rPr lang="en-US" smtClean="0"/>
              <a:t>Source: Solar Powering Your Community, A Guide for Local Governments; http://solaramericacommunities.energy.gov/resources/guide_for_local_governments/3/4/ </a:t>
            </a:r>
          </a:p>
          <a:p>
            <a:endParaRPr lang="en-US" smtClean="0"/>
          </a:p>
          <a:p>
            <a:endParaRPr lang="en-US" smtClean="0"/>
          </a:p>
          <a:p>
            <a:endParaRPr lang="en-US" smtClean="0"/>
          </a:p>
          <a:p>
            <a:endParaRPr lang="en-US" smtClean="0"/>
          </a:p>
        </p:txBody>
      </p:sp>
      <p:sp>
        <p:nvSpPr>
          <p:cNvPr id="297987"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7E685DDC-4D9F-4714-831E-F0CA8F275317}" type="slidenum">
              <a:rPr lang="en-US">
                <a:latin typeface="Calibri" pitchFamily="34" charset="0"/>
              </a:rPr>
              <a:pPr algn="r" defTabSz="944624"/>
              <a:t>135</a:t>
            </a:fld>
            <a:endParaRPr lang="en-US">
              <a:latin typeface="Calibri" pitchFamily="34"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7" name="Rectangle 5"/>
          <p:cNvSpPr>
            <a:spLocks noGrp="1" noRot="1" noChangeAspect="1" noTextEdit="1"/>
          </p:cNvSpPr>
          <p:nvPr>
            <p:ph type="sldImg"/>
          </p:nvPr>
        </p:nvSpPr>
        <p:spPr bwMode="auto">
          <a:noFill/>
          <a:ln>
            <a:solidFill>
              <a:srgbClr val="000000"/>
            </a:solidFill>
            <a:miter lim="800000"/>
            <a:headEnd/>
            <a:tailEnd/>
          </a:ln>
        </p:spPr>
      </p:sp>
      <p:sp>
        <p:nvSpPr>
          <p:cNvPr id="300038" name="Rectangle 6"/>
          <p:cNvSpPr>
            <a:spLocks noGrp="1"/>
          </p:cNvSpPr>
          <p:nvPr>
            <p:ph type="body" idx="1"/>
          </p:nvPr>
        </p:nvSpPr>
        <p:spPr>
          <a:noFill/>
          <a:ln/>
        </p:spPr>
        <p:txBody>
          <a:bodyPr/>
          <a:lstStyle/>
          <a:p>
            <a:r>
              <a:rPr lang="en-US" smtClean="0"/>
              <a:t>A common set of contractor skills is needed for the purpose of ensuring high quality, safe solar installations.</a:t>
            </a:r>
          </a:p>
          <a:p>
            <a:r>
              <a:rPr lang="en-US" smtClean="0"/>
              <a:t> As the solar industry grows, new people with different backgrounds are becoming a part of the industry and state standards are evolving. For example – in Wisconsin within two years they will begin requiring that all solar contractors have journey man or master electrician licensing…</a:t>
            </a:r>
          </a:p>
          <a:p>
            <a:r>
              <a:rPr lang="en-US" smtClean="0"/>
              <a:t> Three main approaches are evident at the state level: general electric or plumbers license statewide, incentive program certification requirements, solar specific licenses or sub-classifications. The latter two build upon the skills and knowledge associated with general licenses in a solar specific context. They should not be considered substitutes for  this training.</a:t>
            </a:r>
          </a:p>
        </p:txBody>
      </p:sp>
      <p:sp>
        <p:nvSpPr>
          <p:cNvPr id="300035"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474759"/>
            <a:fld id="{38F054E8-2D5E-4E4D-9B89-503D708D1AA4}" type="slidenum">
              <a:rPr lang="en-US">
                <a:latin typeface="Calibri" pitchFamily="34" charset="0"/>
              </a:rPr>
              <a:pPr algn="r" defTabSz="474759"/>
              <a:t>136</a:t>
            </a:fld>
            <a:endParaRPr lang="en-US">
              <a:latin typeface="Calibri" pitchFamily="34"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5" name="Rectangle 5"/>
          <p:cNvSpPr>
            <a:spLocks noGrp="1" noRot="1" noChangeAspect="1" noTextEdit="1"/>
          </p:cNvSpPr>
          <p:nvPr>
            <p:ph type="sldImg"/>
          </p:nvPr>
        </p:nvSpPr>
        <p:spPr bwMode="auto">
          <a:noFill/>
          <a:ln>
            <a:solidFill>
              <a:srgbClr val="000000"/>
            </a:solidFill>
            <a:miter lim="800000"/>
            <a:headEnd/>
            <a:tailEnd/>
          </a:ln>
        </p:spPr>
      </p:sp>
      <p:sp>
        <p:nvSpPr>
          <p:cNvPr id="302086" name="Rectangle 6"/>
          <p:cNvSpPr>
            <a:spLocks noGrp="1"/>
          </p:cNvSpPr>
          <p:nvPr>
            <p:ph type="body" idx="1"/>
          </p:nvPr>
        </p:nvSpPr>
        <p:spPr>
          <a:noFill/>
          <a:ln/>
        </p:spPr>
        <p:txBody>
          <a:bodyPr/>
          <a:lstStyle/>
          <a:p>
            <a:r>
              <a:rPr lang="en-US" smtClean="0"/>
              <a:t> A number of states have specific contractor licenses for solar PV and solar thermal contractors. At last count 12 states (+ Puerto Rico) had specific solar contractor licensing requirements.</a:t>
            </a:r>
          </a:p>
          <a:p>
            <a:r>
              <a:rPr lang="en-US" smtClean="0"/>
              <a:t> Most other states require PV or solar thermal system installations to use a licensed electrical or plumbing contractor, respectively, although 17 states at last count required certifications (e.g., NABCEP, UL) for participants in incentive programs.</a:t>
            </a:r>
          </a:p>
          <a:p>
            <a:r>
              <a:rPr lang="en-US" smtClean="0"/>
              <a:t>A good resource for contractor licensing requirements can be found on DSIRE in the Solar Policy Guide. The Interstate Renewable Energy Council also has contractor licensing database which includes both solar specific and non-solar-specific contractor licensing requirements. </a:t>
            </a:r>
          </a:p>
          <a:p>
            <a:r>
              <a:rPr lang="en-US" smtClean="0"/>
              <a:t>DSIRE Solar Policy Guide, Contractor Licensing: http://www.dsireusa.org/solar/solarpolicyguide/?id=23 </a:t>
            </a:r>
          </a:p>
          <a:p>
            <a:r>
              <a:rPr lang="en-US" smtClean="0"/>
              <a:t>IREC Solar Licensing Database: http://irecusa.org/2010/08/solar-licensing-information/ </a:t>
            </a:r>
          </a:p>
        </p:txBody>
      </p:sp>
      <p:sp>
        <p:nvSpPr>
          <p:cNvPr id="302083"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474759"/>
            <a:fld id="{1DB53DF6-2CEC-441D-9810-76E4398163BF}" type="slidenum">
              <a:rPr lang="en-US">
                <a:latin typeface="Calibri" pitchFamily="34" charset="0"/>
              </a:rPr>
              <a:pPr algn="r" defTabSz="474759"/>
              <a:t>137</a:t>
            </a:fld>
            <a:endParaRPr lang="en-US">
              <a:latin typeface="Calibri" pitchFamily="34"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3" name="Rectangle 5"/>
          <p:cNvSpPr>
            <a:spLocks noGrp="1" noRot="1" noChangeAspect="1" noTextEdit="1"/>
          </p:cNvSpPr>
          <p:nvPr>
            <p:ph type="sldImg"/>
          </p:nvPr>
        </p:nvSpPr>
        <p:spPr bwMode="auto">
          <a:noFill/>
          <a:ln>
            <a:solidFill>
              <a:srgbClr val="000000"/>
            </a:solidFill>
            <a:miter lim="800000"/>
            <a:headEnd/>
            <a:tailEnd/>
          </a:ln>
        </p:spPr>
      </p:sp>
      <p:sp>
        <p:nvSpPr>
          <p:cNvPr id="304134" name="Rectangle 6"/>
          <p:cNvSpPr>
            <a:spLocks noGrp="1"/>
          </p:cNvSpPr>
          <p:nvPr>
            <p:ph type="body" idx="1"/>
          </p:nvPr>
        </p:nvSpPr>
        <p:spPr>
          <a:noFill/>
          <a:ln/>
        </p:spPr>
        <p:txBody>
          <a:bodyPr/>
          <a:lstStyle/>
          <a:p>
            <a:r>
              <a:rPr lang="en-US" smtClean="0"/>
              <a:t>DSIRE Resources to investigate and use:</a:t>
            </a:r>
          </a:p>
          <a:p>
            <a:endParaRPr lang="en-US" smtClean="0"/>
          </a:p>
          <a:p>
            <a:r>
              <a:rPr lang="en-US" smtClean="0"/>
              <a:t> Search Tool: In most cases the single best way to pare down the list of possible incentives to a more manageable amount.</a:t>
            </a:r>
          </a:p>
          <a:p>
            <a:r>
              <a:rPr lang="en-US" smtClean="0"/>
              <a:t> Home Page Map: Use the map to view incentives for individual states (or federal incentives) </a:t>
            </a:r>
          </a:p>
          <a:p>
            <a:r>
              <a:rPr lang="en-US" smtClean="0"/>
              <a:t> Solar Policy Comparison Tables: Excel spreadsheets with many important details on state PV and SWH rebate and tax credit programs.</a:t>
            </a:r>
          </a:p>
          <a:p>
            <a:r>
              <a:rPr lang="en-US" smtClean="0"/>
              <a:t> Solar Policy Guide: Intended as a guide to state policy makers, but also a useful source of information on incentive types, current practices, trends, examples, and additional resources.</a:t>
            </a:r>
          </a:p>
          <a:p>
            <a:r>
              <a:rPr lang="en-US" smtClean="0"/>
              <a:t> Summary Maps: Graphical representations of state adoptions of various policies in Powerpoint format.</a:t>
            </a:r>
          </a:p>
          <a:p>
            <a:r>
              <a:rPr lang="en-US" smtClean="0"/>
              <a:t> Library: A list of various presentations publications developed by staff. </a:t>
            </a:r>
          </a:p>
          <a:p>
            <a:r>
              <a:rPr lang="en-US" smtClean="0"/>
              <a:t> RPS data: An Excel spreadsheet detailing various components of state RPS policies.</a:t>
            </a:r>
          </a:p>
          <a:p>
            <a:endParaRPr lang="en-US" smtClean="0"/>
          </a:p>
          <a:p>
            <a:endParaRPr lang="en-US" smtClean="0"/>
          </a:p>
          <a:p>
            <a:endParaRPr lang="en-US" smtClean="0"/>
          </a:p>
          <a:p>
            <a:endParaRPr lang="en-US" smtClean="0"/>
          </a:p>
        </p:txBody>
      </p:sp>
      <p:sp>
        <p:nvSpPr>
          <p:cNvPr id="304131"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CCE299A5-1708-4DEB-9C64-61AB681211C0}" type="slidenum">
              <a:rPr lang="en-US">
                <a:latin typeface="Calibri" pitchFamily="34" charset="0"/>
              </a:rPr>
              <a:pPr algn="r" defTabSz="944624"/>
              <a:t>138</a:t>
            </a:fld>
            <a:endParaRPr lang="en-US">
              <a:latin typeface="Calibri" pitchFamily="34"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3"/>
          <p:cNvSpPr>
            <a:spLocks noGrp="1" noRot="1" noChangeAspect="1" noTextEdit="1"/>
          </p:cNvSpPr>
          <p:nvPr>
            <p:ph type="sldImg"/>
          </p:nvPr>
        </p:nvSpPr>
        <p:spPr bwMode="auto">
          <a:noFill/>
          <a:ln>
            <a:solidFill>
              <a:srgbClr val="000000"/>
            </a:solidFill>
            <a:miter lim="800000"/>
            <a:headEnd/>
            <a:tailEnd/>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Rectangle 5"/>
          <p:cNvSpPr>
            <a:spLocks noGrp="1" noRot="1" noChangeAspect="1" noTextEdit="1"/>
          </p:cNvSpPr>
          <p:nvPr>
            <p:ph type="sldImg"/>
          </p:nvPr>
        </p:nvSpPr>
        <p:spPr bwMode="auto">
          <a:noFill/>
          <a:ln>
            <a:solidFill>
              <a:srgbClr val="000000"/>
            </a:solidFill>
            <a:miter lim="800000"/>
            <a:headEnd/>
            <a:tailEnd/>
          </a:ln>
        </p:spPr>
      </p:sp>
      <p:sp>
        <p:nvSpPr>
          <p:cNvPr id="43014" name="Rectangle 6"/>
          <p:cNvSpPr>
            <a:spLocks noGrp="1"/>
          </p:cNvSpPr>
          <p:nvPr>
            <p:ph type="body" idx="1"/>
          </p:nvPr>
        </p:nvSpPr>
        <p:spPr>
          <a:noFill/>
          <a:ln/>
        </p:spPr>
        <p:txBody>
          <a:bodyPr/>
          <a:lstStyle/>
          <a:p>
            <a:r>
              <a:rPr lang="en-US" smtClean="0"/>
              <a:t>The Tessman Road Landfill is a municipal solid waste landfill located outside of San Antonio, Texas.  </a:t>
            </a:r>
          </a:p>
          <a:p>
            <a:endParaRPr lang="en-US" smtClean="0"/>
          </a:p>
          <a:p>
            <a:r>
              <a:rPr lang="en-US" smtClean="0"/>
              <a:t>In 2008, the site was closed using an innovative geomembrane cover system known as a Solar Energy Cover (SEC), which functions as both an effective landfill cap and mounting surface for flexible PV panels. </a:t>
            </a:r>
            <a:br>
              <a:rPr lang="en-US" smtClean="0"/>
            </a:br>
            <a:endParaRPr lang="en-US" smtClean="0"/>
          </a:p>
          <a:p>
            <a:r>
              <a:rPr lang="en-US" smtClean="0"/>
              <a:t>The geomembrane used at Tessman Road Landfill is a 60-millimeter thermoplastic polyolefin. The SEC system covers 5.6 acres of 18-degree south facing slope. Construction commenced in December 2008 and was completed by April 2009. Estimated electricity output from the solar array is 182,319 kilowatt-hours. Coupled with landfill gas technology, the site produces 9 megawatts of electricity.  </a:t>
            </a:r>
          </a:p>
          <a:p>
            <a:endParaRPr lang="en-US" smtClean="0"/>
          </a:p>
          <a:p>
            <a:r>
              <a:rPr lang="en-US" smtClean="0"/>
              <a:t>It is owned and operated by Republic Services, Inc. Engineering design services for the solar project were provided by HDR Engineering Inc. </a:t>
            </a:r>
          </a:p>
          <a:p>
            <a:endParaRPr lang="en-US" smtClean="0"/>
          </a:p>
        </p:txBody>
      </p:sp>
      <p:sp>
        <p:nvSpPr>
          <p:cNvPr id="43011" name="Slide Number Placeholder 3"/>
          <p:cNvSpPr>
            <a:spLocks noGrp="1"/>
          </p:cNvSpPr>
          <p:nvPr>
            <p:ph type="sldNum" sz="quarter" idx="5"/>
          </p:nvPr>
        </p:nvSpPr>
        <p:spPr>
          <a:noFill/>
        </p:spPr>
        <p:txBody>
          <a:bodyPr/>
          <a:lstStyle/>
          <a:p>
            <a:fld id="{9F5127A0-EFAB-4B3F-B601-6859F76A3B02}" type="slidenum">
              <a:rPr lang="en-US" smtClean="0"/>
              <a:pPr/>
              <a:t>14</a:t>
            </a:fld>
            <a:endParaRPr lang="en-US" smtClean="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8" name="Rectangle 4"/>
          <p:cNvSpPr>
            <a:spLocks noGrp="1" noRot="1" noChangeAspect="1" noTextEdit="1"/>
          </p:cNvSpPr>
          <p:nvPr>
            <p:ph type="sldImg"/>
          </p:nvPr>
        </p:nvSpPr>
        <p:spPr bwMode="auto">
          <a:noFill/>
          <a:ln>
            <a:solidFill>
              <a:srgbClr val="000000"/>
            </a:solidFill>
            <a:miter lim="800000"/>
            <a:headEnd/>
            <a:tailEnd/>
          </a:ln>
        </p:spPr>
      </p:sp>
      <p:sp>
        <p:nvSpPr>
          <p:cNvPr id="308229" name="Rectangle 5"/>
          <p:cNvSpPr>
            <a:spLocks noGrp="1"/>
          </p:cNvSpPr>
          <p:nvPr>
            <p:ph type="body" idx="1"/>
          </p:nvPr>
        </p:nvSpPr>
        <p:spPr>
          <a:noFill/>
          <a:ln/>
        </p:spPr>
        <p:txBody>
          <a:bodyPr/>
          <a:lstStyle/>
          <a:p>
            <a:endParaRPr lang="en-US" smtClean="0"/>
          </a:p>
          <a:p>
            <a:endParaRPr lang="en-US" smtClean="0"/>
          </a:p>
          <a:p>
            <a:endParaRPr lang="en-US" smtClean="0"/>
          </a:p>
          <a:p>
            <a:endParaRPr lang="en-US"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7" name="Rectangle 5"/>
          <p:cNvSpPr>
            <a:spLocks noGrp="1" noRot="1" noChangeAspect="1" noTextEdit="1"/>
          </p:cNvSpPr>
          <p:nvPr>
            <p:ph type="sldImg"/>
          </p:nvPr>
        </p:nvSpPr>
        <p:spPr bwMode="auto">
          <a:noFill/>
          <a:ln>
            <a:solidFill>
              <a:srgbClr val="000000"/>
            </a:solidFill>
            <a:miter lim="800000"/>
            <a:headEnd/>
            <a:tailEnd/>
          </a:ln>
        </p:spPr>
      </p:sp>
      <p:sp>
        <p:nvSpPr>
          <p:cNvPr id="310278" name="Rectangle 6"/>
          <p:cNvSpPr>
            <a:spLocks noGrp="1"/>
          </p:cNvSpPr>
          <p:nvPr>
            <p:ph type="body" idx="1"/>
          </p:nvPr>
        </p:nvSpPr>
        <p:spPr>
          <a:noFill/>
          <a:ln/>
        </p:spPr>
        <p:txBody>
          <a:bodyPr/>
          <a:lstStyle/>
          <a:p>
            <a:r>
              <a:rPr lang="en-US" smtClean="0"/>
              <a:t>Creation of sustainable local solar market requires comprehensive and coordinated effort among many stakeholders. Time spent planning and analyzing at the outset is well worth the effort when designing the policies and procedures to serve as the legal and economic framework for solar energy in you community.</a:t>
            </a:r>
          </a:p>
          <a:p>
            <a:r>
              <a:rPr lang="en-US" smtClean="0"/>
              <a:t>A good starting point is to build a diverse advisory committee or task force that includes a broad cross section of the community. </a:t>
            </a:r>
          </a:p>
          <a:p>
            <a:r>
              <a:rPr lang="en-US" smtClean="0"/>
              <a:t>Your team should include: local government, utilities, universities and community colleges, local for-profit companies, banks, energy attorneys, solar or environmental nonprofits, state energy offices, economic development councils, incentive program administrators, concerned citizen groups, etc.</a:t>
            </a:r>
          </a:p>
        </p:txBody>
      </p:sp>
      <p:sp>
        <p:nvSpPr>
          <p:cNvPr id="310275"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C00D8DBE-FCC8-467D-869F-29F80A626E66}" type="slidenum">
              <a:rPr lang="en-US">
                <a:latin typeface="Calibri" pitchFamily="34" charset="0"/>
              </a:rPr>
              <a:pPr algn="r" defTabSz="944624"/>
              <a:t>141</a:t>
            </a:fld>
            <a:endParaRPr lang="en-US">
              <a:latin typeface="Calibri" pitchFamily="34"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7" name="Rectangle 7"/>
          <p:cNvSpPr>
            <a:spLocks noGrp="1" noRot="1" noChangeAspect="1" noTextEdit="1"/>
          </p:cNvSpPr>
          <p:nvPr>
            <p:ph type="sldImg"/>
          </p:nvPr>
        </p:nvSpPr>
        <p:spPr bwMode="auto">
          <a:noFill/>
          <a:ln>
            <a:solidFill>
              <a:srgbClr val="000000"/>
            </a:solidFill>
            <a:miter lim="800000"/>
            <a:headEnd/>
            <a:tailEnd/>
          </a:ln>
        </p:spPr>
      </p:sp>
      <p:sp>
        <p:nvSpPr>
          <p:cNvPr id="312328" name="Rectangle 8"/>
          <p:cNvSpPr>
            <a:spLocks noGrp="1"/>
          </p:cNvSpPr>
          <p:nvPr>
            <p:ph type="body" idx="1"/>
          </p:nvPr>
        </p:nvSpPr>
        <p:spPr>
          <a:noFill/>
          <a:ln/>
        </p:spPr>
        <p:txBody>
          <a:bodyPr/>
          <a:lstStyle/>
          <a:p>
            <a:r>
              <a:rPr lang="en-US" smtClean="0"/>
              <a:t>The earlier you bring them in – the better.  The goal is to create “buy-in” so that the solar program has long-term viability. The role of the task force or advisory committee is to help develop a sustainable work plan and leverage resources. Get their “buy-in” – often a written letter of commitment works.  At the minimum, they should commit to providing in-kind advisory services.</a:t>
            </a:r>
          </a:p>
          <a:p>
            <a:r>
              <a:rPr lang="en-US" smtClean="0"/>
              <a:t>Once your committee is established you will need to determine who the lead organization will be.  The lead should be established as community solar hub/resource for all things solar and dedicate staff to the process. If money to fund a staff person is a problem – ask your stakeholders to pool their resources.</a:t>
            </a:r>
          </a:p>
          <a:p>
            <a:r>
              <a:rPr lang="en-US" smtClean="0"/>
              <a:t>Be flexible so you can add to or segment the advisory committee as needs arise.</a:t>
            </a:r>
          </a:p>
          <a:p>
            <a:endParaRPr lang="en-US" smtClean="0"/>
          </a:p>
        </p:txBody>
      </p:sp>
      <p:sp>
        <p:nvSpPr>
          <p:cNvPr id="312323"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7DE71969-A8DB-4FF5-B670-7056F663D4B4}" type="slidenum">
              <a:rPr lang="en-US">
                <a:latin typeface="Calibri" pitchFamily="34" charset="0"/>
              </a:rPr>
              <a:pPr algn="r" defTabSz="944624"/>
              <a:t>142</a:t>
            </a:fld>
            <a:endParaRPr lang="en-US">
              <a:latin typeface="Calibri" pitchFamily="34"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3" name="Rectangle 5"/>
          <p:cNvSpPr>
            <a:spLocks noGrp="1" noRot="1" noChangeAspect="1" noTextEdit="1"/>
          </p:cNvSpPr>
          <p:nvPr>
            <p:ph type="sldImg"/>
          </p:nvPr>
        </p:nvSpPr>
        <p:spPr bwMode="auto">
          <a:noFill/>
          <a:ln>
            <a:solidFill>
              <a:srgbClr val="000000"/>
            </a:solidFill>
            <a:miter lim="800000"/>
            <a:headEnd/>
            <a:tailEnd/>
          </a:ln>
        </p:spPr>
      </p:sp>
      <p:sp>
        <p:nvSpPr>
          <p:cNvPr id="314374" name="Rectangle 6"/>
          <p:cNvSpPr>
            <a:spLocks noGrp="1"/>
          </p:cNvSpPr>
          <p:nvPr>
            <p:ph type="body" idx="1"/>
          </p:nvPr>
        </p:nvSpPr>
        <p:spPr>
          <a:noFill/>
          <a:ln/>
        </p:spPr>
        <p:txBody>
          <a:bodyPr/>
          <a:lstStyle/>
          <a:p>
            <a:r>
              <a:rPr lang="en-US" smtClean="0"/>
              <a:t>Case Study: Milwaukee, WI</a:t>
            </a:r>
          </a:p>
          <a:p>
            <a:r>
              <a:rPr lang="en-US" smtClean="0"/>
              <a:t>In 2008 Milwaukee was selected as a Solar America City</a:t>
            </a:r>
          </a:p>
          <a:p>
            <a:r>
              <a:rPr lang="en-US" smtClean="0"/>
              <a:t>Milwaukee had Mayor Tom Barrett’s hearty commitment</a:t>
            </a:r>
          </a:p>
          <a:p>
            <a:r>
              <a:rPr lang="en-US" smtClean="0"/>
              <a:t>They also put together a strong advisory committee consisting of:</a:t>
            </a:r>
          </a:p>
          <a:p>
            <a:r>
              <a:rPr lang="en-US" smtClean="0"/>
              <a:t> City of Milwaukee’s Office of Environmental Sustainability (lead)</a:t>
            </a:r>
          </a:p>
          <a:p>
            <a:r>
              <a:rPr lang="en-US" smtClean="0"/>
              <a:t>  We Energies (utility)</a:t>
            </a:r>
          </a:p>
          <a:p>
            <a:r>
              <a:rPr lang="en-US" smtClean="0"/>
              <a:t>  Focus on Energy (state public benefits fund)</a:t>
            </a:r>
          </a:p>
          <a:p>
            <a:r>
              <a:rPr lang="en-US" smtClean="0"/>
              <a:t>  Johnson Controls (local for-profit)</a:t>
            </a:r>
          </a:p>
          <a:p>
            <a:r>
              <a:rPr lang="en-US" smtClean="0"/>
              <a:t>  Midwest Renewable Energy Association (installer training provider)</a:t>
            </a:r>
          </a:p>
          <a:p>
            <a:r>
              <a:rPr lang="en-US" smtClean="0"/>
              <a:t>  University of Wisconsin-Milwaukee  (university)</a:t>
            </a:r>
          </a:p>
          <a:p>
            <a:r>
              <a:rPr lang="en-US" smtClean="0"/>
              <a:t>  Milwaukee Area Technical College (community college)</a:t>
            </a:r>
          </a:p>
          <a:p>
            <a:endParaRPr lang="en-US" smtClean="0"/>
          </a:p>
        </p:txBody>
      </p:sp>
      <p:sp>
        <p:nvSpPr>
          <p:cNvPr id="314371"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A79B0810-48A9-4D86-B164-F6B404B687B9}" type="slidenum">
              <a:rPr lang="en-US">
                <a:latin typeface="Calibri" pitchFamily="34" charset="0"/>
              </a:rPr>
              <a:pPr algn="r" defTabSz="944624"/>
              <a:t>143</a:t>
            </a:fld>
            <a:endParaRPr lang="en-US">
              <a:latin typeface="Calibri" pitchFamily="34"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21" name="Rectangle 5"/>
          <p:cNvSpPr>
            <a:spLocks noGrp="1" noRot="1" noChangeAspect="1" noTextEdit="1"/>
          </p:cNvSpPr>
          <p:nvPr>
            <p:ph type="sldImg"/>
          </p:nvPr>
        </p:nvSpPr>
        <p:spPr bwMode="auto">
          <a:noFill/>
          <a:ln>
            <a:solidFill>
              <a:srgbClr val="000000"/>
            </a:solidFill>
            <a:miter lim="800000"/>
            <a:headEnd/>
            <a:tailEnd/>
          </a:ln>
        </p:spPr>
      </p:sp>
      <p:sp>
        <p:nvSpPr>
          <p:cNvPr id="316422" name="Rectangle 6"/>
          <p:cNvSpPr>
            <a:spLocks noGrp="1"/>
          </p:cNvSpPr>
          <p:nvPr>
            <p:ph type="body" idx="1"/>
          </p:nvPr>
        </p:nvSpPr>
        <p:spPr>
          <a:noFill/>
          <a:ln/>
        </p:spPr>
        <p:txBody>
          <a:bodyPr/>
          <a:lstStyle/>
          <a:p>
            <a:r>
              <a:rPr lang="en-US" smtClean="0"/>
              <a:t>With that strong and diverse base – Milwaukee was able to attract other stakeholders such as the big regional economic development council, Milwaukee School of Engineering, Milwaukee County, etc.</a:t>
            </a:r>
          </a:p>
          <a:p>
            <a:endParaRPr lang="en-US" smtClean="0"/>
          </a:p>
          <a:p>
            <a:r>
              <a:rPr lang="en-US" smtClean="0"/>
              <a:t>When Milwaukee started the program – one of the first things they did was hire a staff to lead the effort, create a website, and bring the team together for regular meetings and phone calls. Eventually sub-committees were formed to address particular areas (finance, manufacturing, marketing). Committee participation was voluntary which helped to ensure “buy-in”.</a:t>
            </a:r>
          </a:p>
          <a:p>
            <a:endParaRPr lang="en-US" smtClean="0"/>
          </a:p>
          <a:p>
            <a:endParaRPr lang="en-US" smtClean="0"/>
          </a:p>
        </p:txBody>
      </p:sp>
      <p:sp>
        <p:nvSpPr>
          <p:cNvPr id="316419"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D4A2C257-939E-4C22-966C-EECED5FA4204}" type="slidenum">
              <a:rPr lang="en-US">
                <a:latin typeface="Calibri" pitchFamily="34" charset="0"/>
              </a:rPr>
              <a:pPr algn="r" defTabSz="944624"/>
              <a:t>144</a:t>
            </a:fld>
            <a:endParaRPr lang="en-US">
              <a:latin typeface="Calibri" pitchFamily="34"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9" name="Rectangle 5"/>
          <p:cNvSpPr>
            <a:spLocks noGrp="1" noRot="1" noChangeAspect="1" noTextEdit="1"/>
          </p:cNvSpPr>
          <p:nvPr>
            <p:ph type="sldImg"/>
          </p:nvPr>
        </p:nvSpPr>
        <p:spPr bwMode="auto">
          <a:noFill/>
          <a:ln>
            <a:solidFill>
              <a:srgbClr val="000000"/>
            </a:solidFill>
            <a:miter lim="800000"/>
            <a:headEnd/>
            <a:tailEnd/>
          </a:ln>
        </p:spPr>
      </p:sp>
      <p:sp>
        <p:nvSpPr>
          <p:cNvPr id="318470" name="Rectangle 6"/>
          <p:cNvSpPr>
            <a:spLocks noGrp="1"/>
          </p:cNvSpPr>
          <p:nvPr>
            <p:ph type="body" idx="1"/>
          </p:nvPr>
        </p:nvSpPr>
        <p:spPr>
          <a:noFill/>
          <a:ln/>
        </p:spPr>
        <p:txBody>
          <a:bodyPr/>
          <a:lstStyle/>
          <a:p>
            <a:r>
              <a:rPr lang="en-US" smtClean="0"/>
              <a:t>When you assess the community, it should be done in a comprehensive and coordinated way. Look at policies.  What pro-solar policies do you have and which ones are you lacking?  Conduct surveys to identify barriers and your region’s strengths and weaknesses. Be open to the suggestions of local installers, industry, and other stakeholders. </a:t>
            </a:r>
          </a:p>
          <a:p>
            <a:endParaRPr lang="en-US" smtClean="0"/>
          </a:p>
          <a:p>
            <a:r>
              <a:rPr lang="en-US" smtClean="0"/>
              <a:t>Think about your economic development strengths and  consider building off of them:</a:t>
            </a:r>
          </a:p>
          <a:p>
            <a:r>
              <a:rPr lang="en-US" smtClean="0"/>
              <a:t>Is your region known for its manufacturing legacy? </a:t>
            </a:r>
          </a:p>
          <a:p>
            <a:r>
              <a:rPr lang="en-US" smtClean="0"/>
              <a:t>Is your region particularly sunny and, therefore, great for installer workforce development? </a:t>
            </a:r>
          </a:p>
          <a:p>
            <a:r>
              <a:rPr lang="en-US" smtClean="0"/>
              <a:t>Is your region known for its top universities? </a:t>
            </a:r>
          </a:p>
          <a:p>
            <a:r>
              <a:rPr lang="en-US" smtClean="0"/>
              <a:t>Is your municipality or state energy office known for being unusually progressive?</a:t>
            </a:r>
          </a:p>
          <a:p>
            <a:endParaRPr lang="en-US" smtClean="0"/>
          </a:p>
          <a:p>
            <a:endParaRPr lang="en-US" smtClean="0"/>
          </a:p>
          <a:p>
            <a:endParaRPr lang="en-US" smtClean="0"/>
          </a:p>
          <a:p>
            <a:endParaRPr lang="en-US" smtClean="0"/>
          </a:p>
          <a:p>
            <a:endParaRPr lang="en-US" smtClean="0"/>
          </a:p>
          <a:p>
            <a:endParaRPr lang="en-US" smtClean="0"/>
          </a:p>
        </p:txBody>
      </p:sp>
      <p:sp>
        <p:nvSpPr>
          <p:cNvPr id="318467"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92C1EE69-AC19-4F2B-9331-21FBB54B89D8}" type="slidenum">
              <a:rPr lang="en-US">
                <a:latin typeface="Calibri" pitchFamily="34" charset="0"/>
              </a:rPr>
              <a:pPr algn="r" defTabSz="944624"/>
              <a:t>145</a:t>
            </a:fld>
            <a:endParaRPr lang="en-US">
              <a:latin typeface="Calibri" pitchFamily="34"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7" name="Rectangle 5"/>
          <p:cNvSpPr>
            <a:spLocks noGrp="1" noRot="1" noChangeAspect="1" noTextEdit="1"/>
          </p:cNvSpPr>
          <p:nvPr>
            <p:ph type="sldImg"/>
          </p:nvPr>
        </p:nvSpPr>
        <p:spPr bwMode="auto">
          <a:noFill/>
          <a:ln>
            <a:solidFill>
              <a:srgbClr val="000000"/>
            </a:solidFill>
            <a:miter lim="800000"/>
            <a:headEnd/>
            <a:tailEnd/>
          </a:ln>
        </p:spPr>
      </p:sp>
      <p:sp>
        <p:nvSpPr>
          <p:cNvPr id="320518" name="Rectangle 6"/>
          <p:cNvSpPr>
            <a:spLocks noGrp="1"/>
          </p:cNvSpPr>
          <p:nvPr>
            <p:ph type="body" idx="1"/>
          </p:nvPr>
        </p:nvSpPr>
        <p:spPr>
          <a:noFill/>
          <a:ln/>
        </p:spPr>
        <p:txBody>
          <a:bodyPr/>
          <a:lstStyle/>
          <a:p>
            <a:r>
              <a:rPr lang="en-US" smtClean="0"/>
              <a:t>…Or, alternatively, think about your weaknesses and consider building off of them:  </a:t>
            </a:r>
          </a:p>
          <a:p>
            <a:r>
              <a:rPr lang="en-US" smtClean="0"/>
              <a:t>Does your region lack a local installer workforce? </a:t>
            </a:r>
          </a:p>
          <a:p>
            <a:r>
              <a:rPr lang="en-US" smtClean="0"/>
              <a:t>Does your state have a high RPS, but no solar rebate programs?</a:t>
            </a:r>
          </a:p>
          <a:p>
            <a:r>
              <a:rPr lang="en-US" smtClean="0"/>
              <a:t>Figure out what your installation baseline is and what your installation goals should be.  To figure out your baseline, you will likely have to compile data from multiple sources.</a:t>
            </a:r>
          </a:p>
          <a:p>
            <a:r>
              <a:rPr lang="en-US" smtClean="0"/>
              <a:t>Develop a realistic plan.   Realistic plans – obviously – are more likely to be met. And goals will vary!  Don’t feel discouraged if your goals seem modest compared to other communities. Remember, every community has a different starting point and conditions. As you think about your short-term objectives and long term goals – develop a realistic plan that incorporates soar into long term planning (i.e. zoning, building codes, procurement, other policies).  </a:t>
            </a:r>
          </a:p>
          <a:p>
            <a:r>
              <a:rPr lang="en-US" smtClean="0"/>
              <a:t>Finally, determine how to measure and track progress. And, of course, make adjustments to your plan along the way. </a:t>
            </a:r>
          </a:p>
          <a:p>
            <a:endParaRPr lang="en-US" smtClean="0"/>
          </a:p>
          <a:p>
            <a:endParaRPr lang="en-US" smtClean="0"/>
          </a:p>
          <a:p>
            <a:endParaRPr lang="en-US" smtClean="0"/>
          </a:p>
          <a:p>
            <a:endParaRPr lang="en-US" smtClean="0"/>
          </a:p>
          <a:p>
            <a:endParaRPr lang="en-US" smtClean="0"/>
          </a:p>
        </p:txBody>
      </p:sp>
      <p:sp>
        <p:nvSpPr>
          <p:cNvPr id="320515"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990FD43E-3D71-4CC7-8990-FD153935EB80}" type="slidenum">
              <a:rPr lang="en-US">
                <a:latin typeface="Calibri" pitchFamily="34" charset="0"/>
              </a:rPr>
              <a:pPr algn="r" defTabSz="944624"/>
              <a:t>146</a:t>
            </a:fld>
            <a:endParaRPr lang="en-US">
              <a:latin typeface="Calibri" pitchFamily="34"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5" name="Rectangle 5"/>
          <p:cNvSpPr>
            <a:spLocks noGrp="1" noRot="1" noChangeAspect="1" noTextEdit="1"/>
          </p:cNvSpPr>
          <p:nvPr>
            <p:ph type="sldImg"/>
          </p:nvPr>
        </p:nvSpPr>
        <p:spPr bwMode="auto">
          <a:noFill/>
          <a:ln>
            <a:solidFill>
              <a:srgbClr val="000000"/>
            </a:solidFill>
            <a:miter lim="800000"/>
            <a:headEnd/>
            <a:tailEnd/>
          </a:ln>
        </p:spPr>
      </p:sp>
      <p:sp>
        <p:nvSpPr>
          <p:cNvPr id="322566" name="Rectangle 6"/>
          <p:cNvSpPr>
            <a:spLocks noGrp="1"/>
          </p:cNvSpPr>
          <p:nvPr>
            <p:ph type="body" idx="1"/>
          </p:nvPr>
        </p:nvSpPr>
        <p:spPr>
          <a:noFill/>
          <a:ln/>
        </p:spPr>
        <p:txBody>
          <a:bodyPr/>
          <a:lstStyle/>
          <a:p>
            <a:r>
              <a:rPr lang="en-US" smtClean="0"/>
              <a:t>After you create your task force and put together your plan, the third step is to communicate your message.</a:t>
            </a:r>
          </a:p>
          <a:p>
            <a:r>
              <a:rPr lang="en-US" smtClean="0"/>
              <a:t>All task force members must be equipped to be spokespeople. They need to know how to field questions from the media and they should be willing to write letters to the editor of your local newspaper and sit on panels at conferences.  </a:t>
            </a:r>
          </a:p>
          <a:p>
            <a:r>
              <a:rPr lang="en-US" smtClean="0"/>
              <a:t>It is important to unify your message.  </a:t>
            </a:r>
          </a:p>
          <a:p>
            <a:r>
              <a:rPr lang="en-US" smtClean="0"/>
              <a:t>Most marketing efforts – but not all – require some kind of budget.  If money is tight, this is where your advisory committee can come in handy.  Work with your partners to collaborate, expand your media channels and leverage resources. </a:t>
            </a:r>
          </a:p>
          <a:p>
            <a:r>
              <a:rPr lang="en-US" smtClean="0"/>
              <a:t> Know your audience and be creative!</a:t>
            </a:r>
          </a:p>
          <a:p>
            <a:r>
              <a:rPr lang="en-US" smtClean="0"/>
              <a:t>Some ideas include: billboards, signs, radio spots, interviews, PSAs, YouTube, website, editorials, press releases/ events, outreach, demonstration projects, guerilla marketing/stunts, charettes, contests, tours, bumper stickers, brochures, t-shirts,  solar maps, testimonials, mayoral proclamations, speaking engagements at conferences - </a:t>
            </a:r>
          </a:p>
          <a:p>
            <a:endParaRPr lang="en-US" smtClean="0"/>
          </a:p>
          <a:p>
            <a:endParaRPr lang="en-US" smtClean="0"/>
          </a:p>
          <a:p>
            <a:endParaRPr lang="en-US" smtClean="0"/>
          </a:p>
          <a:p>
            <a:endParaRPr lang="en-US" smtClean="0"/>
          </a:p>
        </p:txBody>
      </p:sp>
      <p:sp>
        <p:nvSpPr>
          <p:cNvPr id="322563"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F2275124-804C-4CFF-9C67-AF8117AD4B03}" type="slidenum">
              <a:rPr lang="en-US">
                <a:latin typeface="Calibri" pitchFamily="34" charset="0"/>
              </a:rPr>
              <a:pPr algn="r" defTabSz="944624"/>
              <a:t>147</a:t>
            </a:fld>
            <a:endParaRPr lang="en-US">
              <a:latin typeface="Calibri" pitchFamily="34"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Slide Image Placeholder 1"/>
          <p:cNvSpPr>
            <a:spLocks noGrp="1" noRot="1" noChangeAspect="1" noTextEdit="1"/>
          </p:cNvSpPr>
          <p:nvPr>
            <p:ph type="sldImg"/>
          </p:nvPr>
        </p:nvSpPr>
        <p:spPr bwMode="auto">
          <a:noFill/>
          <a:ln>
            <a:solidFill>
              <a:srgbClr val="000000"/>
            </a:solidFill>
            <a:miter lim="800000"/>
            <a:headEnd/>
            <a:tailEnd/>
          </a:ln>
        </p:spPr>
      </p:sp>
      <p:sp>
        <p:nvSpPr>
          <p:cNvPr id="324610"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474759"/>
            <a:fld id="{54C55878-8181-425B-892C-7DE19BCB0241}" type="slidenum">
              <a:rPr lang="en-US">
                <a:latin typeface="Calibri" pitchFamily="34" charset="0"/>
              </a:rPr>
              <a:pPr algn="r" defTabSz="474759"/>
              <a:t>148</a:t>
            </a:fld>
            <a:endParaRPr lang="en-US">
              <a:latin typeface="Calibri" pitchFamily="34"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Slide Image Placeholder 1"/>
          <p:cNvSpPr>
            <a:spLocks noGrp="1" noRot="1" noChangeAspect="1" noTextEdit="1"/>
          </p:cNvSpPr>
          <p:nvPr>
            <p:ph type="sldImg"/>
          </p:nvPr>
        </p:nvSpPr>
        <p:spPr bwMode="auto">
          <a:noFill/>
          <a:ln>
            <a:solidFill>
              <a:srgbClr val="000000"/>
            </a:solidFill>
            <a:miter lim="800000"/>
            <a:headEnd/>
            <a:tailEnd/>
          </a:ln>
        </p:spPr>
      </p:sp>
      <p:sp>
        <p:nvSpPr>
          <p:cNvPr id="326658"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474759"/>
            <a:fld id="{EB8E90B2-9583-4AB5-8BFE-52EEBE2BAA0D}" type="slidenum">
              <a:rPr lang="en-US">
                <a:latin typeface="Calibri" pitchFamily="34" charset="0"/>
              </a:rPr>
              <a:pPr algn="r" defTabSz="474759"/>
              <a:t>149</a:t>
            </a:fld>
            <a:endParaRPr lang="en-US">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Grp="1" noRot="1" noChangeAspect="1" noTextEdit="1"/>
          </p:cNvSpPr>
          <p:nvPr>
            <p:ph type="sldImg"/>
          </p:nvPr>
        </p:nvSpPr>
        <p:spPr bwMode="auto">
          <a:noFill/>
          <a:ln>
            <a:solidFill>
              <a:srgbClr val="000000"/>
            </a:solidFill>
            <a:miter lim="800000"/>
            <a:headEnd/>
            <a:tailEnd/>
          </a:ln>
        </p:spPr>
      </p:sp>
      <p:sp>
        <p:nvSpPr>
          <p:cNvPr id="45062" name="Rectangle 6"/>
          <p:cNvSpPr>
            <a:spLocks noGrp="1"/>
          </p:cNvSpPr>
          <p:nvPr>
            <p:ph type="body" idx="1"/>
          </p:nvPr>
        </p:nvSpPr>
        <p:spPr>
          <a:noFill/>
          <a:ln/>
        </p:spPr>
        <p:txBody>
          <a:bodyPr/>
          <a:lstStyle/>
          <a:p>
            <a:r>
              <a:rPr lang="en-US" smtClean="0"/>
              <a:t>The Brockton Brightfields site is a remediated landfill in Brockton MA with a 425 kW solar array on top.  425 kW is large enough to power about 77 homes. </a:t>
            </a:r>
          </a:p>
          <a:p>
            <a:endParaRPr lang="en-US" smtClean="0"/>
          </a:p>
          <a:p>
            <a:r>
              <a:rPr lang="en-US" smtClean="0"/>
              <a:t>There was contamination on this urban landfill site and the contamination was remediated in 2004. </a:t>
            </a:r>
          </a:p>
          <a:p>
            <a:endParaRPr lang="en-US" smtClean="0"/>
          </a:p>
          <a:p>
            <a:r>
              <a:rPr lang="en-US" smtClean="0"/>
              <a:t>The city is leasing the land for the project from Bay State Gas Co.</a:t>
            </a:r>
          </a:p>
          <a:p>
            <a:endParaRPr lang="en-US" smtClean="0"/>
          </a:p>
          <a:p>
            <a:r>
              <a:rPr lang="en-US" smtClean="0"/>
              <a:t>There were not many other uses for this site because of the type of “cap” the remediation required.  </a:t>
            </a:r>
          </a:p>
          <a:p>
            <a:endParaRPr lang="en-US" smtClean="0"/>
          </a:p>
          <a:p>
            <a:r>
              <a:rPr lang="en-US" smtClean="0"/>
              <a:t>“Caps” generally consist of a clay or membrane liner covered by sandy soil and then topsoil. “Caps” are vulnerable to erosion, animals, sunlight degradation of the liner, etc.  Solar can sometimes help maintain the “cap’s” integrity. </a:t>
            </a:r>
          </a:p>
          <a:p>
            <a:endParaRPr lang="en-US" smtClean="0"/>
          </a:p>
          <a:p>
            <a:r>
              <a:rPr lang="en-US" smtClean="0"/>
              <a:t/>
            </a:r>
            <a:br>
              <a:rPr lang="en-US" smtClean="0"/>
            </a:br>
            <a:endParaRPr lang="en-US" smtClean="0"/>
          </a:p>
        </p:txBody>
      </p:sp>
      <p:sp>
        <p:nvSpPr>
          <p:cNvPr id="45059" name="Slide Number Placeholder 3"/>
          <p:cNvSpPr>
            <a:spLocks noGrp="1"/>
          </p:cNvSpPr>
          <p:nvPr>
            <p:ph type="sldNum" sz="quarter" idx="5"/>
          </p:nvPr>
        </p:nvSpPr>
        <p:spPr>
          <a:noFill/>
        </p:spPr>
        <p:txBody>
          <a:bodyPr/>
          <a:lstStyle/>
          <a:p>
            <a:fld id="{FD69DB41-5886-4160-9EAB-49DCE45F7508}" type="slidenum">
              <a:rPr lang="en-US" smtClean="0"/>
              <a:pPr/>
              <a:t>15</a:t>
            </a:fld>
            <a:endParaRPr lang="en-US"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Slide Image Placeholder 1"/>
          <p:cNvSpPr>
            <a:spLocks noGrp="1" noRot="1" noChangeAspect="1" noTextEdit="1"/>
          </p:cNvSpPr>
          <p:nvPr>
            <p:ph type="sldImg"/>
          </p:nvPr>
        </p:nvSpPr>
        <p:spPr bwMode="auto">
          <a:noFill/>
          <a:ln>
            <a:solidFill>
              <a:srgbClr val="000000"/>
            </a:solidFill>
            <a:miter lim="800000"/>
            <a:headEnd/>
            <a:tailEnd/>
          </a:ln>
        </p:spPr>
      </p:sp>
      <p:sp>
        <p:nvSpPr>
          <p:cNvPr id="328706"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474759"/>
            <a:fld id="{04776CB2-171C-4162-95CD-B64D61EFF9FC}" type="slidenum">
              <a:rPr lang="en-US">
                <a:latin typeface="Calibri" pitchFamily="34" charset="0"/>
              </a:rPr>
              <a:pPr algn="r" defTabSz="474759"/>
              <a:t>150</a:t>
            </a:fld>
            <a:endParaRPr lang="en-US">
              <a:latin typeface="Calibri" pitchFamily="34"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Slide Image Placeholder 1"/>
          <p:cNvSpPr>
            <a:spLocks noGrp="1" noRot="1" noChangeAspect="1" noTextEdit="1"/>
          </p:cNvSpPr>
          <p:nvPr>
            <p:ph type="sldImg"/>
          </p:nvPr>
        </p:nvSpPr>
        <p:spPr bwMode="auto">
          <a:noFill/>
          <a:ln>
            <a:solidFill>
              <a:srgbClr val="000000"/>
            </a:solidFill>
            <a:miter lim="800000"/>
            <a:headEnd/>
            <a:tailEnd/>
          </a:ln>
        </p:spPr>
      </p:sp>
      <p:sp>
        <p:nvSpPr>
          <p:cNvPr id="330754"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474759"/>
            <a:fld id="{521814CF-67FA-456C-BE3D-38FDA14591E8}" type="slidenum">
              <a:rPr lang="en-US">
                <a:latin typeface="Calibri" pitchFamily="34" charset="0"/>
              </a:rPr>
              <a:pPr algn="r" defTabSz="474759"/>
              <a:t>151</a:t>
            </a:fld>
            <a:endParaRPr lang="en-US">
              <a:latin typeface="Calibri" pitchFamily="34"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5" name="Rectangle 5"/>
          <p:cNvSpPr>
            <a:spLocks noGrp="1" noRot="1" noChangeAspect="1" noTextEdit="1"/>
          </p:cNvSpPr>
          <p:nvPr>
            <p:ph type="sldImg"/>
          </p:nvPr>
        </p:nvSpPr>
        <p:spPr bwMode="auto">
          <a:noFill/>
          <a:ln>
            <a:solidFill>
              <a:srgbClr val="000000"/>
            </a:solidFill>
            <a:miter lim="800000"/>
            <a:headEnd/>
            <a:tailEnd/>
          </a:ln>
        </p:spPr>
      </p:sp>
      <p:sp>
        <p:nvSpPr>
          <p:cNvPr id="332806" name="Rectangle 6"/>
          <p:cNvSpPr>
            <a:spLocks noGrp="1"/>
          </p:cNvSpPr>
          <p:nvPr>
            <p:ph type="body" idx="1"/>
          </p:nvPr>
        </p:nvSpPr>
        <p:spPr>
          <a:noFill/>
          <a:ln/>
        </p:spPr>
        <p:txBody>
          <a:bodyPr/>
          <a:lstStyle/>
          <a:p>
            <a:r>
              <a:rPr lang="en-US" smtClean="0"/>
              <a:t>Many Solar America Cities have created solar maps to raise awareness about solar.</a:t>
            </a:r>
          </a:p>
          <a:p>
            <a:endParaRPr lang="en-US" smtClean="0"/>
          </a:p>
          <a:p>
            <a:r>
              <a:rPr lang="en-US" smtClean="0"/>
              <a:t>Showcasing existing solar energy installations through online solar mapping tools is a mechanism that is growing in popularity.</a:t>
            </a:r>
          </a:p>
          <a:p>
            <a:endParaRPr lang="en-US" smtClean="0"/>
          </a:p>
          <a:p>
            <a:r>
              <a:rPr lang="en-US" smtClean="0"/>
              <a:t>The City of San Francisco, Madison and Boston have beautiful, sophisticated but pricey solar maps. </a:t>
            </a:r>
          </a:p>
          <a:p>
            <a:endParaRPr lang="en-US" smtClean="0"/>
          </a:p>
          <a:p>
            <a:r>
              <a:rPr lang="en-US" smtClean="0"/>
              <a:t>The City of Ann Arbor and the City of Milwaukee have created maps in Google for FREE!</a:t>
            </a:r>
          </a:p>
          <a:p>
            <a:r>
              <a:rPr lang="en-US" smtClean="0"/>
              <a:t>This is a great summer project for an intern. </a:t>
            </a:r>
          </a:p>
          <a:p>
            <a:r>
              <a:rPr lang="en-US" smtClean="0"/>
              <a:t>To create your free solar map in Google click here: </a:t>
            </a:r>
            <a:r>
              <a:rPr lang="en-US" smtClean="0">
                <a:hlinkClick r:id="rId3"/>
              </a:rPr>
              <a:t>http://maps.google.com/support/bin/static.py?hl=en&amp;page=guide.cs&amp;guide=21670&amp;topic=21676&amp;from=21676&amp;rd=2</a:t>
            </a:r>
            <a:endParaRPr lang="en-US" smtClean="0"/>
          </a:p>
          <a:p>
            <a:endParaRPr lang="en-US" smtClean="0"/>
          </a:p>
          <a:p>
            <a:endParaRPr lang="en-US" smtClean="0"/>
          </a:p>
          <a:p>
            <a:endParaRPr lang="en-US" smtClean="0"/>
          </a:p>
        </p:txBody>
      </p:sp>
      <p:sp>
        <p:nvSpPr>
          <p:cNvPr id="332803"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474759"/>
            <a:fld id="{4AEEFF36-F2F5-4976-9DD8-51BD9A05A117}" type="slidenum">
              <a:rPr lang="en-US">
                <a:latin typeface="Calibri" pitchFamily="34" charset="0"/>
              </a:rPr>
              <a:pPr algn="r" defTabSz="474759"/>
              <a:t>152</a:t>
            </a:fld>
            <a:endParaRPr lang="en-US">
              <a:latin typeface="Calibri" pitchFamily="34"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Image Placeholder 1"/>
          <p:cNvSpPr>
            <a:spLocks noGrp="1" noRot="1" noChangeAspect="1" noTextEdit="1"/>
          </p:cNvSpPr>
          <p:nvPr>
            <p:ph type="sldImg"/>
          </p:nvPr>
        </p:nvSpPr>
        <p:spPr bwMode="auto">
          <a:noFill/>
          <a:ln>
            <a:solidFill>
              <a:srgbClr val="000000"/>
            </a:solidFill>
            <a:miter lim="800000"/>
            <a:headEnd/>
            <a:tailEnd/>
          </a:ln>
        </p:spPr>
      </p:sp>
      <p:sp>
        <p:nvSpPr>
          <p:cNvPr id="334850"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29" tIns="48315" rIns="96629" bIns="48315" anchor="b"/>
          <a:lstStyle/>
          <a:p>
            <a:pPr algn="r" defTabSz="944624"/>
            <a:fld id="{43D7630B-020A-4131-A199-53B52E375CCC}" type="slidenum">
              <a:rPr lang="en-US">
                <a:latin typeface="Calibri" pitchFamily="34" charset="0"/>
              </a:rPr>
              <a:pPr algn="r" defTabSz="944624"/>
              <a:t>153</a:t>
            </a:fld>
            <a:endParaRPr lang="en-US">
              <a:latin typeface="Calibri" pitchFamily="34"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901" name="Rectangle 5"/>
          <p:cNvSpPr>
            <a:spLocks noGrp="1" noRot="1" noChangeAspect="1" noTextEdit="1"/>
          </p:cNvSpPr>
          <p:nvPr>
            <p:ph type="sldImg"/>
          </p:nvPr>
        </p:nvSpPr>
        <p:spPr bwMode="auto">
          <a:noFill/>
          <a:ln>
            <a:solidFill>
              <a:srgbClr val="000000"/>
            </a:solidFill>
            <a:miter lim="800000"/>
            <a:headEnd/>
            <a:tailEnd/>
          </a:ln>
        </p:spPr>
      </p:sp>
      <p:sp>
        <p:nvSpPr>
          <p:cNvPr id="336902" name="Rectangle 6"/>
          <p:cNvSpPr>
            <a:spLocks noGrp="1"/>
          </p:cNvSpPr>
          <p:nvPr>
            <p:ph type="body" idx="1"/>
          </p:nvPr>
        </p:nvSpPr>
        <p:spPr>
          <a:noFill/>
          <a:ln/>
        </p:spPr>
        <p:txBody>
          <a:bodyPr/>
          <a:lstStyle/>
          <a:p>
            <a:r>
              <a:rPr lang="en-US" smtClean="0"/>
              <a:t>City of Portland and their partners were innovative and created Solar NOW!, a statewide solar educational campaign.</a:t>
            </a:r>
          </a:p>
          <a:p>
            <a:r>
              <a:rPr lang="en-US" smtClean="0"/>
              <a:t>Through pooling their resources and expertise, Solar NOW! put together media campaigns, workshops, educational displays, events, competitions, and highly visible demonstration projects to help educate the public about solar technologies. </a:t>
            </a:r>
          </a:p>
          <a:p>
            <a:r>
              <a:rPr lang="en-US" smtClean="0"/>
              <a:t>SolarNOW! believes that citizens who are educated about the benefits of solar energy and understand financing options and the installation process are more likely to be interested in purchasing and installing solar technologies in their homes or businesses, which increases local demand for solar energy and helps local governments meet their solar energy goals.</a:t>
            </a:r>
          </a:p>
          <a:p>
            <a:r>
              <a:rPr lang="en-US" smtClean="0"/>
              <a:t>Their website is a one-stop resource for homeowners and businesses interested in going solar.  </a:t>
            </a:r>
          </a:p>
          <a:p>
            <a:r>
              <a:rPr lang="en-US" smtClean="0">
                <a:hlinkClick r:id="rId3"/>
              </a:rPr>
              <a:t>http://www.solarnoworegon.org/</a:t>
            </a:r>
            <a:endParaRPr lang="en-US" smtClean="0"/>
          </a:p>
          <a:p>
            <a:r>
              <a:rPr lang="en-US" smtClean="0">
                <a:hlinkClick r:id="rId4"/>
              </a:rPr>
              <a:t>http://www.sustainableportland.org/bps/index.cfm?c=43478</a:t>
            </a:r>
            <a:endParaRPr lang="en-US" smtClean="0"/>
          </a:p>
          <a:p>
            <a:endParaRPr lang="en-US" smtClean="0"/>
          </a:p>
          <a:p>
            <a:endParaRPr lang="en-US" smtClean="0"/>
          </a:p>
          <a:p>
            <a:endParaRPr lang="en-US" smtClean="0"/>
          </a:p>
          <a:p>
            <a:endParaRPr lang="en-US" smtClean="0"/>
          </a:p>
        </p:txBody>
      </p:sp>
      <p:sp>
        <p:nvSpPr>
          <p:cNvPr id="336899"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474759"/>
            <a:fld id="{187FA643-6A4C-4DF9-95E7-9245A85FD233}" type="slidenum">
              <a:rPr lang="en-US">
                <a:latin typeface="Calibri" pitchFamily="34" charset="0"/>
              </a:rPr>
              <a:pPr algn="r" defTabSz="474759"/>
              <a:t>154</a:t>
            </a:fld>
            <a:endParaRPr lang="en-US">
              <a:latin typeface="Calibri" pitchFamily="34"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9" name="Rectangle 5"/>
          <p:cNvSpPr>
            <a:spLocks noGrp="1" noRot="1" noChangeAspect="1" noTextEdit="1"/>
          </p:cNvSpPr>
          <p:nvPr>
            <p:ph type="sldImg"/>
          </p:nvPr>
        </p:nvSpPr>
        <p:spPr bwMode="auto">
          <a:noFill/>
          <a:ln>
            <a:solidFill>
              <a:srgbClr val="000000"/>
            </a:solidFill>
            <a:miter lim="800000"/>
            <a:headEnd/>
            <a:tailEnd/>
          </a:ln>
        </p:spPr>
      </p:sp>
      <p:sp>
        <p:nvSpPr>
          <p:cNvPr id="338950" name="Rectangle 6"/>
          <p:cNvSpPr>
            <a:spLocks noGrp="1"/>
          </p:cNvSpPr>
          <p:nvPr>
            <p:ph type="body" idx="1"/>
          </p:nvPr>
        </p:nvSpPr>
        <p:spPr>
          <a:noFill/>
          <a:ln/>
        </p:spPr>
        <p:txBody>
          <a:bodyPr/>
          <a:lstStyle/>
          <a:p>
            <a:r>
              <a:rPr lang="en-US" smtClean="0"/>
              <a:t>The 2010 Solar Now! University brought together over thirty municipal and community leaders representing five Eastern Oregon communities for a 3-day conference.</a:t>
            </a:r>
          </a:p>
          <a:p>
            <a:r>
              <a:rPr lang="en-US" smtClean="0"/>
              <a:t>-Topics covered included:</a:t>
            </a:r>
          </a:p>
          <a:p>
            <a:r>
              <a:rPr lang="en-US" smtClean="0"/>
              <a:t>	-Solar Technology Basics</a:t>
            </a:r>
          </a:p>
          <a:p>
            <a:r>
              <a:rPr lang="en-US" smtClean="0"/>
              <a:t>	-Community Outreach Strategies</a:t>
            </a:r>
          </a:p>
          <a:p>
            <a:r>
              <a:rPr lang="en-US" smtClean="0"/>
              <a:t>	-Tax Credits, Incentives &amp; Grants</a:t>
            </a:r>
          </a:p>
          <a:p>
            <a:r>
              <a:rPr lang="en-US" smtClean="0"/>
              <a:t>	-Web &amp; Online Resources</a:t>
            </a:r>
          </a:p>
          <a:p>
            <a:r>
              <a:rPr lang="en-US" smtClean="0"/>
              <a:t>	-Financing Options</a:t>
            </a:r>
          </a:p>
          <a:p>
            <a:r>
              <a:rPr lang="en-US" smtClean="0"/>
              <a:t>	-Permitting &amp; Codes</a:t>
            </a:r>
          </a:p>
          <a:p>
            <a:endParaRPr lang="en-US" smtClean="0"/>
          </a:p>
          <a:p>
            <a:r>
              <a:rPr lang="en-US" smtClean="0"/>
              <a:t>Solar NOW! Team held conference last fall for community solar champions with another scheduled for Fall 2011</a:t>
            </a:r>
          </a:p>
          <a:p>
            <a:endParaRPr lang="en-US" smtClean="0"/>
          </a:p>
          <a:p>
            <a:endParaRPr lang="en-US" smtClean="0"/>
          </a:p>
        </p:txBody>
      </p:sp>
      <p:sp>
        <p:nvSpPr>
          <p:cNvPr id="338947"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29" tIns="48315" rIns="96629" bIns="48315" anchor="b"/>
          <a:lstStyle/>
          <a:p>
            <a:pPr algn="r" defTabSz="944624"/>
            <a:fld id="{4903567E-C624-4405-9E50-F585B4FD6DF8}" type="slidenum">
              <a:rPr lang="en-US">
                <a:latin typeface="Calibri" pitchFamily="34" charset="0"/>
              </a:rPr>
              <a:pPr algn="r" defTabSz="944624"/>
              <a:t>155</a:t>
            </a:fld>
            <a:endParaRPr lang="en-US">
              <a:latin typeface="Calibri" pitchFamily="34"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7" name="Rectangle 5"/>
          <p:cNvSpPr>
            <a:spLocks noGrp="1" noRot="1" noChangeAspect="1" noTextEdit="1"/>
          </p:cNvSpPr>
          <p:nvPr>
            <p:ph type="sldImg"/>
          </p:nvPr>
        </p:nvSpPr>
        <p:spPr bwMode="auto">
          <a:noFill/>
          <a:ln>
            <a:solidFill>
              <a:srgbClr val="000000"/>
            </a:solidFill>
            <a:miter lim="800000"/>
            <a:headEnd/>
            <a:tailEnd/>
          </a:ln>
        </p:spPr>
      </p:sp>
      <p:sp>
        <p:nvSpPr>
          <p:cNvPr id="340998" name="Rectangle 6"/>
          <p:cNvSpPr>
            <a:spLocks noGrp="1"/>
          </p:cNvSpPr>
          <p:nvPr>
            <p:ph type="body" idx="1"/>
          </p:nvPr>
        </p:nvSpPr>
        <p:spPr>
          <a:noFill/>
          <a:ln/>
        </p:spPr>
        <p:txBody>
          <a:bodyPr/>
          <a:lstStyle/>
          <a:p>
            <a:r>
              <a:rPr lang="en-US" smtClean="0"/>
              <a:t>Make local rules and regulations more solar-friendly (as discussed in previous section).</a:t>
            </a:r>
          </a:p>
          <a:p>
            <a:endParaRPr lang="en-US" smtClean="0"/>
          </a:p>
          <a:p>
            <a:endParaRPr lang="en-US" smtClean="0"/>
          </a:p>
        </p:txBody>
      </p:sp>
      <p:sp>
        <p:nvSpPr>
          <p:cNvPr id="340995"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1436D2C1-2115-4C8E-9172-E12B84904F3A}" type="slidenum">
              <a:rPr lang="en-US">
                <a:latin typeface="Calibri" pitchFamily="34" charset="0"/>
              </a:rPr>
              <a:pPr algn="r" defTabSz="944624"/>
              <a:t>156</a:t>
            </a:fld>
            <a:endParaRPr lang="en-US">
              <a:latin typeface="Calibri" pitchFamily="34"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5" name="Rectangle 5"/>
          <p:cNvSpPr>
            <a:spLocks noGrp="1" noRot="1" noChangeAspect="1" noTextEdit="1"/>
          </p:cNvSpPr>
          <p:nvPr>
            <p:ph type="sldImg"/>
          </p:nvPr>
        </p:nvSpPr>
        <p:spPr bwMode="auto">
          <a:noFill/>
          <a:ln>
            <a:solidFill>
              <a:srgbClr val="000000"/>
            </a:solidFill>
            <a:miter lim="800000"/>
            <a:headEnd/>
            <a:tailEnd/>
          </a:ln>
        </p:spPr>
      </p:sp>
      <p:sp>
        <p:nvSpPr>
          <p:cNvPr id="343046" name="Rectangle 6"/>
          <p:cNvSpPr>
            <a:spLocks noGrp="1"/>
          </p:cNvSpPr>
          <p:nvPr>
            <p:ph type="body" idx="1"/>
          </p:nvPr>
        </p:nvSpPr>
        <p:spPr>
          <a:noFill/>
          <a:ln/>
        </p:spPr>
        <p:txBody>
          <a:bodyPr/>
          <a:lstStyle/>
          <a:p>
            <a:r>
              <a:rPr lang="en-US" smtClean="0"/>
              <a:t>Case Study: Salt Lake City, UT </a:t>
            </a:r>
          </a:p>
          <a:p>
            <a:r>
              <a:rPr lang="en-US" smtClean="0"/>
              <a:t>Utah Clean Energy directs the Solar Salt Lake Project, funded by the U.S. Department of Energy (DOE) through their </a:t>
            </a:r>
            <a:r>
              <a:rPr lang="en-US" smtClean="0">
                <a:hlinkClick r:id="rId3"/>
              </a:rPr>
              <a:t>Solar America Cities (now known as Solar America Communities</a:t>
            </a:r>
            <a:r>
              <a:rPr lang="en-US" smtClean="0"/>
              <a:t>) program.  Utah Clean Energy helped Salt Lake City become one of the first Solar America Cities 13 cities (now 25 total) in the country.  The goal of the Solar Salt Lake Partnership (see partner list: </a:t>
            </a:r>
            <a:r>
              <a:rPr lang="en-US" smtClean="0">
                <a:hlinkClick r:id="rId4"/>
              </a:rPr>
              <a:t>http://utahcleanenergy.org/our_work/solar_salt_lake_project</a:t>
            </a:r>
            <a:r>
              <a:rPr lang="en-US" smtClean="0"/>
              <a:t>) is to significantly drive the use of solar energy throughout Salt Lake Valley over the next eight years and beyond.  Leveraging private sector, public sector, and non-profit efforts, this project has been highly successful in removing barriers to solar energy.</a:t>
            </a:r>
          </a:p>
          <a:p>
            <a:r>
              <a:rPr lang="en-US" smtClean="0"/>
              <a:t>Policy and Regulatory Engagement – The decisions made in the policy and regulatory arenas have a direct impact on the viability of energy technologies, especially renewable energy.  Through education of policy-makers, involvement in key regulatory proceedings (dockets), and facilitating stakeholder involvement in core decisions, Utah Clean Energy has been at the forefront of clean energy policy and regulatory changes in Utah, including improved net metering and interconnection, third-party financing, model wind ordinances, and many other decisions.</a:t>
            </a:r>
          </a:p>
          <a:p>
            <a:endParaRPr lang="en-US" smtClean="0"/>
          </a:p>
          <a:p>
            <a:endParaRPr lang="en-US" smtClean="0"/>
          </a:p>
          <a:p>
            <a:endParaRPr lang="en-US" smtClean="0"/>
          </a:p>
        </p:txBody>
      </p:sp>
      <p:sp>
        <p:nvSpPr>
          <p:cNvPr id="343043"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03F4D280-B89E-44BE-A060-11CAEA7EF545}" type="slidenum">
              <a:rPr lang="en-US">
                <a:latin typeface="Calibri" pitchFamily="34" charset="0"/>
              </a:rPr>
              <a:pPr algn="r" defTabSz="944624"/>
              <a:t>157</a:t>
            </a:fld>
            <a:endParaRPr lang="en-US">
              <a:latin typeface="Calibri" pitchFamily="34"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3" name="Rectangle 5"/>
          <p:cNvSpPr>
            <a:spLocks noGrp="1" noRot="1" noChangeAspect="1" noTextEdit="1"/>
          </p:cNvSpPr>
          <p:nvPr>
            <p:ph type="sldImg"/>
          </p:nvPr>
        </p:nvSpPr>
        <p:spPr bwMode="auto">
          <a:noFill/>
          <a:ln>
            <a:solidFill>
              <a:srgbClr val="000000"/>
            </a:solidFill>
            <a:miter lim="800000"/>
            <a:headEnd/>
            <a:tailEnd/>
          </a:ln>
        </p:spPr>
      </p:sp>
      <p:sp>
        <p:nvSpPr>
          <p:cNvPr id="345094" name="Rectangle 6"/>
          <p:cNvSpPr>
            <a:spLocks noGrp="1"/>
          </p:cNvSpPr>
          <p:nvPr>
            <p:ph type="body" idx="1"/>
          </p:nvPr>
        </p:nvSpPr>
        <p:spPr>
          <a:noFill/>
          <a:ln/>
        </p:spPr>
        <p:txBody>
          <a:bodyPr/>
          <a:lstStyle/>
          <a:p>
            <a:r>
              <a:rPr lang="en-US" smtClean="0"/>
              <a:t>Local government support and involvement – The leadership and support offered by numerous local governments across Utah has been instrumental in advancing numerous renewable energy initiatives over the years.  Salt Lake City and Salt Lake County mayors and staff share a vision for a cleaner, more sustainable energy future, and their actions and decisions reflect this vision.  Their leadership and support of core clean energy programs and projects (in collaboration with Utah Clean Energy and other partners) is noteworthy, as evidenced by the Salt Palace Solar Project, the Energy Smart Loan Program, and the Sustainable Code Initiative (among many others).  </a:t>
            </a:r>
          </a:p>
          <a:p>
            <a:r>
              <a:rPr lang="en-US" smtClean="0"/>
              <a:t>Third party financing found to be best option</a:t>
            </a:r>
          </a:p>
          <a:p>
            <a:r>
              <a:rPr lang="en-US" smtClean="0"/>
              <a:t>Goal of 10 MW of solar by 2015</a:t>
            </a:r>
          </a:p>
          <a:p>
            <a:r>
              <a:rPr lang="en-US" smtClean="0"/>
              <a:t>21 kW solar installation on Salt Lake County Public Works Dept</a:t>
            </a:r>
          </a:p>
          <a:p>
            <a:r>
              <a:rPr lang="en-US" smtClean="0"/>
              <a:t>2.6 MW project on roof of convention center, started Fall 2010</a:t>
            </a:r>
          </a:p>
          <a:p>
            <a:r>
              <a:rPr lang="en-US" smtClean="0"/>
              <a:t>Convention Center project covers ~600,000 sq. ft. of area and will provide ¼ of center’s electricity needs</a:t>
            </a:r>
          </a:p>
          <a:p>
            <a:r>
              <a:rPr lang="en-US" smtClean="0"/>
              <a:t>Also cleared the road for other installations by improving policy landscape.</a:t>
            </a:r>
          </a:p>
          <a:p>
            <a:endParaRPr lang="en-US" smtClean="0"/>
          </a:p>
          <a:p>
            <a:endParaRPr lang="en-US" smtClean="0"/>
          </a:p>
        </p:txBody>
      </p:sp>
      <p:sp>
        <p:nvSpPr>
          <p:cNvPr id="345091"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765C8464-A82D-4733-8E89-ED4E503FAB77}" type="slidenum">
              <a:rPr lang="en-US">
                <a:latin typeface="Calibri" pitchFamily="34" charset="0"/>
              </a:rPr>
              <a:pPr algn="r" defTabSz="944624"/>
              <a:t>158</a:t>
            </a:fld>
            <a:endParaRPr lang="en-US">
              <a:latin typeface="Calibri" pitchFamily="34"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41" name="Rectangle 5"/>
          <p:cNvSpPr>
            <a:spLocks noGrp="1" noRot="1" noChangeAspect="1" noTextEdit="1"/>
          </p:cNvSpPr>
          <p:nvPr>
            <p:ph type="sldImg"/>
          </p:nvPr>
        </p:nvSpPr>
        <p:spPr bwMode="auto">
          <a:noFill/>
          <a:ln>
            <a:solidFill>
              <a:srgbClr val="000000"/>
            </a:solidFill>
            <a:miter lim="800000"/>
            <a:headEnd/>
            <a:tailEnd/>
          </a:ln>
        </p:spPr>
      </p:sp>
      <p:sp>
        <p:nvSpPr>
          <p:cNvPr id="347142" name="Rectangle 6"/>
          <p:cNvSpPr>
            <a:spLocks noGrp="1"/>
          </p:cNvSpPr>
          <p:nvPr>
            <p:ph type="body" idx="1"/>
          </p:nvPr>
        </p:nvSpPr>
        <p:spPr>
          <a:noFill/>
          <a:ln/>
        </p:spPr>
        <p:txBody>
          <a:bodyPr/>
          <a:lstStyle/>
          <a:p>
            <a:r>
              <a:rPr lang="en-US" smtClean="0"/>
              <a:t>Long-Term Plan Integration to Reduce Solar Barriers</a:t>
            </a:r>
          </a:p>
          <a:p>
            <a:endParaRPr lang="en-US" smtClean="0"/>
          </a:p>
          <a:p>
            <a:r>
              <a:rPr lang="en-US" smtClean="0"/>
              <a:t>Plans have longer shelf life than many elected officials. Full integration into the comprehensive plan with an energy element, as well as interdependent objectives with other infrastructure planning element.  However many communities have develop energy plans and solar plans independent of the comp plan.  Regardless of the planning mechanism or document, is order for the plan to be long term, it must be integrated with all infrastructure planning processes and elements.</a:t>
            </a:r>
          </a:p>
          <a:p>
            <a:r>
              <a:rPr lang="en-US" smtClean="0"/>
              <a:t>It is important to get your utility involved.  The utility has long term usage records and can help with benchmarking and setting goals.</a:t>
            </a:r>
          </a:p>
          <a:p>
            <a:r>
              <a:rPr lang="en-US" smtClean="0"/>
              <a:t>Plan making: comprehensive, sub-area, functional (adaptation, climate action)</a:t>
            </a:r>
          </a:p>
          <a:p>
            <a:r>
              <a:rPr lang="en-US" smtClean="0"/>
              <a:t>Implement, including developing the workforce (as described in previous section)</a:t>
            </a:r>
          </a:p>
          <a:p>
            <a:r>
              <a:rPr lang="en-US" smtClean="0"/>
              <a:t>City of San Jose is a great example!</a:t>
            </a:r>
          </a:p>
        </p:txBody>
      </p:sp>
      <p:sp>
        <p:nvSpPr>
          <p:cNvPr id="347139"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8EA754DF-A931-4A07-8E9B-46697B42A157}" type="slidenum">
              <a:rPr lang="en-US">
                <a:latin typeface="Calibri" pitchFamily="34" charset="0"/>
              </a:rPr>
              <a:pPr algn="r" defTabSz="944624"/>
              <a:t>159</a:t>
            </a:fld>
            <a:endParaRPr lang="en-US">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Rectangle 5"/>
          <p:cNvSpPr>
            <a:spLocks noGrp="1" noRot="1" noChangeAspect="1" noTextEdit="1"/>
          </p:cNvSpPr>
          <p:nvPr>
            <p:ph type="sldImg"/>
          </p:nvPr>
        </p:nvSpPr>
        <p:spPr bwMode="auto">
          <a:noFill/>
          <a:ln>
            <a:solidFill>
              <a:srgbClr val="000000"/>
            </a:solidFill>
            <a:miter lim="800000"/>
            <a:headEnd/>
            <a:tailEnd/>
          </a:ln>
        </p:spPr>
      </p:sp>
      <p:sp>
        <p:nvSpPr>
          <p:cNvPr id="47110" name="Rectangle 6"/>
          <p:cNvSpPr>
            <a:spLocks noGrp="1"/>
          </p:cNvSpPr>
          <p:nvPr>
            <p:ph type="body" idx="1"/>
          </p:nvPr>
        </p:nvSpPr>
        <p:spPr>
          <a:noFill/>
          <a:ln/>
        </p:spPr>
        <p:txBody>
          <a:bodyPr/>
          <a:lstStyle/>
          <a:p>
            <a:r>
              <a:rPr lang="en-US" smtClean="0"/>
              <a:t>This is a $60 million project with 32,292 PV panels producing enough energy to power 1,500 homes on the site of an industrial brownfield property that had been vacant for 30 years. </a:t>
            </a:r>
          </a:p>
          <a:p>
            <a:endParaRPr lang="en-US" smtClean="0"/>
          </a:p>
          <a:p>
            <a:r>
              <a:rPr lang="en-US" smtClean="0"/>
              <a:t>Exelon Generation (one of the nation’s largest utilities) owns and operates the 10 MW plant and will market the electricity it generates. </a:t>
            </a:r>
          </a:p>
          <a:p>
            <a:endParaRPr lang="en-US" smtClean="0"/>
          </a:p>
          <a:p>
            <a:r>
              <a:rPr lang="en-US" smtClean="0"/>
              <a:t>The project was a big jobs creator, creating 200 construction jobs, almost half of contractors on the project were minority-owned businesses, and much of the construction materials were sourced from companies on Chicago's South Side.  </a:t>
            </a:r>
          </a:p>
          <a:p>
            <a:endParaRPr lang="en-US" smtClean="0"/>
          </a:p>
          <a:p>
            <a:r>
              <a:rPr lang="en-US" smtClean="0">
                <a:hlinkClick r:id="rId3"/>
              </a:rPr>
              <a:t>www.exeloncorp.com/PowerPlants/exeloncitysolar/Pages/Profile.aspx</a:t>
            </a:r>
            <a:endParaRPr lang="en-US" smtClean="0"/>
          </a:p>
          <a:p>
            <a:endParaRPr lang="en-US" smtClean="0"/>
          </a:p>
        </p:txBody>
      </p:sp>
      <p:sp>
        <p:nvSpPr>
          <p:cNvPr id="47107" name="Slide Number Placeholder 3"/>
          <p:cNvSpPr>
            <a:spLocks noGrp="1"/>
          </p:cNvSpPr>
          <p:nvPr>
            <p:ph type="sldNum" sz="quarter" idx="5"/>
          </p:nvPr>
        </p:nvSpPr>
        <p:spPr>
          <a:noFill/>
        </p:spPr>
        <p:txBody>
          <a:bodyPr/>
          <a:lstStyle/>
          <a:p>
            <a:fld id="{612BCBF8-B7C0-463E-B08C-334C80A1168E}" type="slidenum">
              <a:rPr lang="en-US" smtClean="0"/>
              <a:pPr/>
              <a:t>16</a:t>
            </a:fld>
            <a:endParaRPr lang="en-US" smtClean="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9" name="Rectangle 5"/>
          <p:cNvSpPr>
            <a:spLocks noGrp="1" noRot="1" noChangeAspect="1" noTextEdit="1"/>
          </p:cNvSpPr>
          <p:nvPr>
            <p:ph type="sldImg"/>
          </p:nvPr>
        </p:nvSpPr>
        <p:spPr bwMode="auto">
          <a:noFill/>
          <a:ln>
            <a:solidFill>
              <a:srgbClr val="000000"/>
            </a:solidFill>
            <a:miter lim="800000"/>
            <a:headEnd/>
            <a:tailEnd/>
          </a:ln>
        </p:spPr>
      </p:sp>
      <p:sp>
        <p:nvSpPr>
          <p:cNvPr id="349190" name="Rectangle 6"/>
          <p:cNvSpPr>
            <a:spLocks noGrp="1"/>
          </p:cNvSpPr>
          <p:nvPr>
            <p:ph type="body" idx="1"/>
          </p:nvPr>
        </p:nvSpPr>
        <p:spPr>
          <a:noFill/>
          <a:ln/>
        </p:spPr>
        <p:txBody>
          <a:bodyPr/>
          <a:lstStyle/>
          <a:p>
            <a:r>
              <a:rPr lang="en-US" smtClean="0"/>
              <a:t>Encourage regulatory access to solar</a:t>
            </a:r>
          </a:p>
          <a:p>
            <a:r>
              <a:rPr lang="en-US" smtClean="0"/>
              <a:t>Develop guidelines for solar-ready buildings</a:t>
            </a:r>
          </a:p>
          <a:p>
            <a:r>
              <a:rPr lang="en-US" smtClean="0"/>
              <a:t>Amend zoning regulations</a:t>
            </a:r>
          </a:p>
          <a:p>
            <a:r>
              <a:rPr lang="en-US" smtClean="0"/>
              <a:t>Streamline permitting processes</a:t>
            </a:r>
          </a:p>
          <a:p>
            <a:r>
              <a:rPr lang="en-US" smtClean="0"/>
              <a:t>Train code officials on solar</a:t>
            </a:r>
          </a:p>
          <a:p>
            <a:r>
              <a:rPr lang="en-US" smtClean="0"/>
              <a:t>Provide training and certification opportunities for local installers</a:t>
            </a:r>
          </a:p>
          <a:p>
            <a:endParaRPr lang="en-US" smtClean="0"/>
          </a:p>
          <a:p>
            <a:r>
              <a:rPr lang="en-US" smtClean="0"/>
              <a:t>All this requires planning!</a:t>
            </a:r>
          </a:p>
        </p:txBody>
      </p:sp>
      <p:sp>
        <p:nvSpPr>
          <p:cNvPr id="349187"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761F4198-A890-4763-A563-FBEF4D812ADF}" type="slidenum">
              <a:rPr lang="en-US">
                <a:latin typeface="Calibri" pitchFamily="34" charset="0"/>
              </a:rPr>
              <a:pPr algn="r" defTabSz="944624"/>
              <a:t>160</a:t>
            </a:fld>
            <a:endParaRPr lang="en-US">
              <a:latin typeface="Calibri" pitchFamily="34"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7" name="Rectangle 5"/>
          <p:cNvSpPr>
            <a:spLocks noGrp="1" noRot="1" noChangeAspect="1" noTextEdit="1"/>
          </p:cNvSpPr>
          <p:nvPr>
            <p:ph type="sldImg"/>
          </p:nvPr>
        </p:nvSpPr>
        <p:spPr bwMode="auto">
          <a:noFill/>
          <a:ln>
            <a:solidFill>
              <a:srgbClr val="000000"/>
            </a:solidFill>
            <a:miter lim="800000"/>
            <a:headEnd/>
            <a:tailEnd/>
          </a:ln>
        </p:spPr>
      </p:sp>
      <p:sp>
        <p:nvSpPr>
          <p:cNvPr id="351238" name="Rectangle 6"/>
          <p:cNvSpPr>
            <a:spLocks noGrp="1"/>
          </p:cNvSpPr>
          <p:nvPr>
            <p:ph type="body" idx="1"/>
          </p:nvPr>
        </p:nvSpPr>
        <p:spPr>
          <a:noFill/>
          <a:ln/>
        </p:spPr>
        <p:txBody>
          <a:bodyPr/>
          <a:lstStyle/>
          <a:p>
            <a:endParaRPr lang="en-US" smtClean="0"/>
          </a:p>
          <a:p>
            <a:endParaRPr lang="en-US" smtClean="0"/>
          </a:p>
        </p:txBody>
      </p:sp>
      <p:sp>
        <p:nvSpPr>
          <p:cNvPr id="351235"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474759"/>
            <a:fld id="{7B483CF4-B667-47FD-8296-106509671C68}" type="slidenum">
              <a:rPr lang="en-US">
                <a:latin typeface="Calibri" pitchFamily="34" charset="0"/>
              </a:rPr>
              <a:pPr algn="r" defTabSz="474759"/>
              <a:t>161</a:t>
            </a:fld>
            <a:endParaRPr lang="en-US">
              <a:latin typeface="Calibri" pitchFamily="34"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2"/>
          <p:cNvSpPr>
            <a:spLocks noGrp="1" noRot="1" noChangeAspect="1" noTextEdit="1"/>
          </p:cNvSpPr>
          <p:nvPr>
            <p:ph type="sldImg"/>
          </p:nvPr>
        </p:nvSpPr>
        <p:spPr bwMode="auto">
          <a:noFill/>
          <a:ln>
            <a:solidFill>
              <a:srgbClr val="000000"/>
            </a:solidFill>
            <a:miter lim="800000"/>
            <a:headEnd/>
            <a:tailEnd/>
          </a:ln>
        </p:spPr>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2" name="Rectangle 4"/>
          <p:cNvSpPr>
            <a:spLocks noGrp="1" noRot="1" noChangeAspect="1" noTextEdit="1"/>
          </p:cNvSpPr>
          <p:nvPr>
            <p:ph type="sldImg"/>
          </p:nvPr>
        </p:nvSpPr>
        <p:spPr bwMode="auto">
          <a:noFill/>
          <a:ln>
            <a:solidFill>
              <a:srgbClr val="000000"/>
            </a:solidFill>
            <a:miter lim="800000"/>
            <a:headEnd/>
            <a:tailEnd/>
          </a:ln>
        </p:spPr>
      </p:sp>
      <p:sp>
        <p:nvSpPr>
          <p:cNvPr id="355333" name="Rectangle 5"/>
          <p:cNvSpPr>
            <a:spLocks noGrp="1"/>
          </p:cNvSpPr>
          <p:nvPr>
            <p:ph type="body" idx="1"/>
          </p:nvPr>
        </p:nvSpPr>
        <p:spPr>
          <a:noFill/>
          <a:ln/>
        </p:spPr>
        <p:txBody>
          <a:bodyPr/>
          <a:lstStyle/>
          <a:p>
            <a:r>
              <a:rPr lang="en-US" smtClean="0"/>
              <a:t>The theme of this last section is “leading by example” </a:t>
            </a:r>
          </a:p>
          <a:p>
            <a:endParaRPr lang="en-US" smtClean="0"/>
          </a:p>
          <a:p>
            <a:r>
              <a:rPr lang="en-US" smtClean="0"/>
              <a:t>What better way to lead by example than to install solar yourself.  </a:t>
            </a: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81" name="Rectangle 5"/>
          <p:cNvSpPr>
            <a:spLocks noGrp="1" noRot="1" noChangeAspect="1" noTextEdit="1"/>
          </p:cNvSpPr>
          <p:nvPr>
            <p:ph type="sldImg"/>
          </p:nvPr>
        </p:nvSpPr>
        <p:spPr bwMode="auto">
          <a:noFill/>
          <a:ln>
            <a:solidFill>
              <a:srgbClr val="000000"/>
            </a:solidFill>
            <a:miter lim="800000"/>
            <a:headEnd/>
            <a:tailEnd/>
          </a:ln>
        </p:spPr>
      </p:sp>
      <p:sp>
        <p:nvSpPr>
          <p:cNvPr id="357382" name="Rectangle 6"/>
          <p:cNvSpPr>
            <a:spLocks noGrp="1"/>
          </p:cNvSpPr>
          <p:nvPr>
            <p:ph type="body" idx="1"/>
          </p:nvPr>
        </p:nvSpPr>
        <p:spPr>
          <a:noFill/>
          <a:ln/>
        </p:spPr>
        <p:txBody>
          <a:bodyPr/>
          <a:lstStyle/>
          <a:p>
            <a:r>
              <a:rPr lang="en-US" smtClean="0"/>
              <a:t>There are a few things you can do before you get serious about installing solar on a public facility or property.  </a:t>
            </a:r>
          </a:p>
          <a:p>
            <a:r>
              <a:rPr lang="en-US" smtClean="0"/>
              <a:t>The first thing is to educate yourself – learn about solar. Go online – do research – check out the resources that are at the end of this presentation PowerPoint. Check out the solar calculators and IMBY (In My Backyard ) tool that estimates the electricity you can produce with a solar photovoltaic at your home or business. Check out DSIRE. Contact your utility and state energy office.</a:t>
            </a:r>
          </a:p>
          <a:p>
            <a:r>
              <a:rPr lang="en-US" smtClean="0"/>
              <a:t>Ask yourself these questions:</a:t>
            </a:r>
          </a:p>
          <a:p>
            <a:r>
              <a:rPr lang="en-US" smtClean="0"/>
              <a:t>What resources and financing are available?  What products are available?  What are the potential locations for an installation?</a:t>
            </a:r>
          </a:p>
          <a:p>
            <a:r>
              <a:rPr lang="en-US" smtClean="0"/>
              <a:t>How much does it cost to install the system?  Are building modifications necessary?  What are the local interconnection and net metering arrangements?  What is the customer currently paying for electricity?  How much electricity is the customer using, and when?</a:t>
            </a:r>
          </a:p>
          <a:p>
            <a:r>
              <a:rPr lang="en-US" smtClean="0"/>
              <a:t>Considering that there are a lot of variables (cost and type of solar depends on the application), you may not find all the answers, but you should begin to familiarize yourself with these concepts.</a:t>
            </a:r>
          </a:p>
          <a:p>
            <a:pPr lvl="1"/>
            <a:endParaRPr lang="en-US" smtClean="0"/>
          </a:p>
          <a:p>
            <a:pPr lvl="1"/>
            <a:endParaRPr lang="en-US" smtClean="0"/>
          </a:p>
          <a:p>
            <a:pPr lvl="1"/>
            <a:endParaRPr lang="en-US" smtClean="0"/>
          </a:p>
        </p:txBody>
      </p:sp>
      <p:sp>
        <p:nvSpPr>
          <p:cNvPr id="357379"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D099094B-9B27-4448-90F7-F0315F2D8752}" type="slidenum">
              <a:rPr lang="en-US">
                <a:latin typeface="Calibri" pitchFamily="34" charset="0"/>
              </a:rPr>
              <a:pPr algn="r" defTabSz="944624"/>
              <a:t>164</a:t>
            </a:fld>
            <a:endParaRPr lang="en-US">
              <a:latin typeface="Calibri" pitchFamily="34"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9" name="Rectangle 5"/>
          <p:cNvSpPr>
            <a:spLocks noGrp="1" noRot="1" noChangeAspect="1" noTextEdit="1"/>
          </p:cNvSpPr>
          <p:nvPr>
            <p:ph type="sldImg"/>
          </p:nvPr>
        </p:nvSpPr>
        <p:spPr bwMode="auto">
          <a:noFill/>
          <a:ln>
            <a:solidFill>
              <a:srgbClr val="000000"/>
            </a:solidFill>
            <a:miter lim="800000"/>
            <a:headEnd/>
            <a:tailEnd/>
          </a:ln>
        </p:spPr>
      </p:sp>
      <p:sp>
        <p:nvSpPr>
          <p:cNvPr id="359430" name="Rectangle 6"/>
          <p:cNvSpPr>
            <a:spLocks noGrp="1"/>
          </p:cNvSpPr>
          <p:nvPr>
            <p:ph type="body" idx="1"/>
          </p:nvPr>
        </p:nvSpPr>
        <p:spPr>
          <a:noFill/>
          <a:ln/>
        </p:spPr>
        <p:txBody>
          <a:bodyPr/>
          <a:lstStyle/>
          <a:p>
            <a:r>
              <a:rPr lang="en-US" smtClean="0"/>
              <a:t>There are a lot of federal programs from EDA, HUD, USDA, DOT, and the EPA that are focused on brownfield clean-up and redevelopment.  You may be able to couple the federal incentives with other incentives to help make the economic case for installing solar on a brownfield in your community even more compelling. </a:t>
            </a:r>
          </a:p>
          <a:p>
            <a:r>
              <a:rPr lang="en-US" smtClean="0"/>
              <a:t>EPA/environmental programs  </a:t>
            </a:r>
          </a:p>
          <a:p>
            <a:pPr lvl="1"/>
            <a:r>
              <a:rPr lang="en-US" smtClean="0"/>
              <a:t>EPA brownfields – grants for site assessment, cleanup, RLFcapitalization </a:t>
            </a:r>
          </a:p>
          <a:p>
            <a:r>
              <a:rPr lang="en-US" smtClean="0"/>
              <a:t>HUD/community development programs   </a:t>
            </a:r>
          </a:p>
          <a:p>
            <a:pPr lvl="1"/>
            <a:r>
              <a:rPr lang="en-US" smtClean="0"/>
              <a:t>CDBG – Economic/community development, planning, support services, housing</a:t>
            </a:r>
          </a:p>
          <a:p>
            <a:pPr lvl="1"/>
            <a:r>
              <a:rPr lang="en-US" smtClean="0"/>
              <a:t>Section 108 – Loan guarantees for site preparation and infrastructure </a:t>
            </a:r>
          </a:p>
          <a:p>
            <a:r>
              <a:rPr lang="en-US" smtClean="0"/>
              <a:t>EDA/economic development, infrastructure   </a:t>
            </a:r>
          </a:p>
          <a:p>
            <a:pPr lvl="1"/>
            <a:r>
              <a:rPr lang="en-US" smtClean="0"/>
              <a:t>Public works/economic adjustment/planning</a:t>
            </a:r>
          </a:p>
          <a:p>
            <a:r>
              <a:rPr lang="en-US" smtClean="0"/>
              <a:t>USDA/rural development programs </a:t>
            </a:r>
          </a:p>
          <a:p>
            <a:pPr lvl="1"/>
            <a:r>
              <a:rPr lang="en-US" smtClean="0"/>
              <a:t>Business development loans, loan guarantees</a:t>
            </a:r>
          </a:p>
          <a:p>
            <a:pPr lvl="1"/>
            <a:r>
              <a:rPr lang="en-US" smtClean="0"/>
              <a:t>Community facilities grants and loans </a:t>
            </a:r>
          </a:p>
          <a:p>
            <a:r>
              <a:rPr lang="en-US" smtClean="0"/>
              <a:t>DOT/transportation</a:t>
            </a:r>
          </a:p>
          <a:p>
            <a:pPr lvl="1"/>
            <a:r>
              <a:rPr lang="en-US" smtClean="0"/>
              <a:t>System enhancement, construction, improvement, cleanup</a:t>
            </a:r>
          </a:p>
        </p:txBody>
      </p:sp>
      <p:sp>
        <p:nvSpPr>
          <p:cNvPr id="359427"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6B3C8722-9620-4FB3-95B6-C544140FAA0F}" type="slidenum">
              <a:rPr lang="en-US">
                <a:latin typeface="Calibri" pitchFamily="34" charset="0"/>
              </a:rPr>
              <a:pPr algn="r" defTabSz="944624"/>
              <a:t>165</a:t>
            </a:fld>
            <a:endParaRPr lang="en-US">
              <a:latin typeface="Calibri" pitchFamily="34"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501" name="Rectangle 5"/>
          <p:cNvSpPr>
            <a:spLocks noGrp="1" noRot="1" noChangeAspect="1" noTextEdit="1"/>
          </p:cNvSpPr>
          <p:nvPr>
            <p:ph type="sldImg"/>
          </p:nvPr>
        </p:nvSpPr>
        <p:spPr bwMode="auto">
          <a:noFill/>
          <a:ln>
            <a:solidFill>
              <a:srgbClr val="000000"/>
            </a:solidFill>
            <a:miter lim="800000"/>
            <a:headEnd/>
            <a:tailEnd/>
          </a:ln>
        </p:spPr>
      </p:sp>
      <p:sp>
        <p:nvSpPr>
          <p:cNvPr id="362502" name="Rectangle 6"/>
          <p:cNvSpPr>
            <a:spLocks noGrp="1"/>
          </p:cNvSpPr>
          <p:nvPr>
            <p:ph type="body" idx="1"/>
          </p:nvPr>
        </p:nvSpPr>
        <p:spPr>
          <a:noFill/>
          <a:ln/>
        </p:spPr>
        <p:txBody>
          <a:bodyPr/>
          <a:lstStyle/>
          <a:p>
            <a:r>
              <a:rPr lang="en-US" smtClean="0"/>
              <a:t>If you are seeking public funds for solar on contaminated sites, some eligible activities for the EPA include: </a:t>
            </a:r>
          </a:p>
          <a:p>
            <a:endParaRPr lang="en-US" smtClean="0"/>
          </a:p>
          <a:p>
            <a:r>
              <a:rPr lang="en-US" smtClean="0"/>
              <a:t>Planning for redevelopment or revitalization is potentially eligible </a:t>
            </a:r>
          </a:p>
          <a:p>
            <a:r>
              <a:rPr lang="en-US" smtClean="0"/>
              <a:t>As is site acquisition;</a:t>
            </a:r>
          </a:p>
          <a:p>
            <a:r>
              <a:rPr lang="en-US" smtClean="0"/>
              <a:t>Environmental site assessment;</a:t>
            </a:r>
          </a:p>
          <a:p>
            <a:r>
              <a:rPr lang="en-US" smtClean="0"/>
              <a:t>Site clearance/preparation;</a:t>
            </a:r>
          </a:p>
          <a:p>
            <a:r>
              <a:rPr lang="en-US" smtClean="0"/>
              <a:t>Remediation;</a:t>
            </a:r>
          </a:p>
          <a:p>
            <a:r>
              <a:rPr lang="en-US" smtClean="0"/>
              <a:t>Building rehabilitation;</a:t>
            </a:r>
          </a:p>
          <a:p>
            <a:r>
              <a:rPr lang="en-US" smtClean="0"/>
              <a:t>And construction of real estate improvements </a:t>
            </a:r>
          </a:p>
          <a:p>
            <a:endParaRPr lang="en-US" smtClean="0"/>
          </a:p>
          <a:p>
            <a:r>
              <a:rPr lang="en-US" smtClean="0"/>
              <a:t>If  using public funds for solar on brownfields is of interest to you – contact the EPA. </a:t>
            </a:r>
            <a:r>
              <a:rPr lang="en-US" smtClean="0">
                <a:hlinkClick r:id="rId3"/>
              </a:rPr>
              <a:t>http://www.epa.gov/epahome/comments.htm</a:t>
            </a:r>
            <a:endParaRPr lang="en-US" smtClean="0"/>
          </a:p>
          <a:p>
            <a:endParaRPr lang="en-US" smtClean="0"/>
          </a:p>
          <a:p>
            <a:endParaRPr lang="en-US" smtClean="0"/>
          </a:p>
        </p:txBody>
      </p:sp>
      <p:sp>
        <p:nvSpPr>
          <p:cNvPr id="362499"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84A98062-4759-4E3A-8561-C359E525173D}" type="slidenum">
              <a:rPr lang="en-US">
                <a:latin typeface="Calibri" pitchFamily="34" charset="0"/>
              </a:rPr>
              <a:pPr algn="r" defTabSz="944624"/>
              <a:t>166</a:t>
            </a:fld>
            <a:endParaRPr lang="en-US">
              <a:latin typeface="Calibri" pitchFamily="34"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9" name="Rectangle 5"/>
          <p:cNvSpPr>
            <a:spLocks noGrp="1" noRot="1" noChangeAspect="1" noTextEdit="1"/>
          </p:cNvSpPr>
          <p:nvPr>
            <p:ph type="sldImg"/>
          </p:nvPr>
        </p:nvSpPr>
        <p:spPr bwMode="auto">
          <a:noFill/>
          <a:ln>
            <a:solidFill>
              <a:srgbClr val="000000"/>
            </a:solidFill>
            <a:miter lim="800000"/>
            <a:headEnd/>
            <a:tailEnd/>
          </a:ln>
        </p:spPr>
      </p:sp>
      <p:sp>
        <p:nvSpPr>
          <p:cNvPr id="364550" name="Rectangle 6"/>
          <p:cNvSpPr>
            <a:spLocks noGrp="1"/>
          </p:cNvSpPr>
          <p:nvPr>
            <p:ph type="body" idx="1"/>
          </p:nvPr>
        </p:nvSpPr>
        <p:spPr>
          <a:noFill/>
          <a:ln/>
        </p:spPr>
        <p:txBody>
          <a:bodyPr/>
          <a:lstStyle/>
          <a:p>
            <a:r>
              <a:rPr lang="en-US" smtClean="0"/>
              <a:t>Some installation firms will provide site assessments as part of their installation proposal, but it is recommended that the site assessment be conducted by an independent third-party.  The site assessment provides:  Size of system needed; Distance to transmission lines; Energy production; Distance to graded roads; Best placement; Conservation areas; Cost (including payback); Usable acreage at the site; Technology type; Slope</a:t>
            </a:r>
          </a:p>
          <a:p>
            <a:endParaRPr lang="en-US" smtClean="0"/>
          </a:p>
          <a:p>
            <a:r>
              <a:rPr lang="en-US" smtClean="0"/>
              <a:t>If you are serious –get a “Solar Site Assessment” – </a:t>
            </a:r>
          </a:p>
          <a:p>
            <a:r>
              <a:rPr lang="en-US" smtClean="0"/>
              <a:t>What is a Solar Site Assessment and why is it important?</a:t>
            </a:r>
          </a:p>
          <a:p>
            <a:r>
              <a:rPr lang="en-US" smtClean="0"/>
              <a:t>Unbiased – third-party opinion on the right size, location, and technology to meet your energy needs</a:t>
            </a:r>
          </a:p>
          <a:p>
            <a:r>
              <a:rPr lang="en-US" smtClean="0"/>
              <a:t>Will include images of the proposed placement of the installation and where the tanks/inverter will be located</a:t>
            </a:r>
          </a:p>
          <a:p>
            <a:r>
              <a:rPr lang="en-US" smtClean="0"/>
              <a:t>Will take into consideration  energy usage and energy costs and include an economic analysis with ROI calculations</a:t>
            </a:r>
          </a:p>
          <a:p>
            <a:r>
              <a:rPr lang="en-US" smtClean="0"/>
              <a:t>Will include recommendations</a:t>
            </a:r>
          </a:p>
          <a:p>
            <a:r>
              <a:rPr lang="en-US" smtClean="0"/>
              <a:t>Often a site assessment is required in order for rebates to be awarded</a:t>
            </a:r>
          </a:p>
          <a:p>
            <a:pPr lvl="1"/>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p:txBody>
      </p:sp>
      <p:sp>
        <p:nvSpPr>
          <p:cNvPr id="364547"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B23597FB-8D14-490D-911B-C68AAF55334F}" type="slidenum">
              <a:rPr lang="en-US">
                <a:latin typeface="Calibri" pitchFamily="34" charset="0"/>
              </a:rPr>
              <a:pPr algn="r" defTabSz="944624"/>
              <a:t>167</a:t>
            </a:fld>
            <a:endParaRPr lang="en-US">
              <a:latin typeface="Calibri" pitchFamily="34"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7" name="Rectangle 5"/>
          <p:cNvSpPr>
            <a:spLocks noGrp="1" noRot="1" noChangeAspect="1" noTextEdit="1"/>
          </p:cNvSpPr>
          <p:nvPr>
            <p:ph type="sldImg"/>
          </p:nvPr>
        </p:nvSpPr>
        <p:spPr bwMode="auto">
          <a:noFill/>
          <a:ln>
            <a:solidFill>
              <a:srgbClr val="000000"/>
            </a:solidFill>
            <a:miter lim="800000"/>
            <a:headEnd/>
            <a:tailEnd/>
          </a:ln>
        </p:spPr>
      </p:sp>
      <p:sp>
        <p:nvSpPr>
          <p:cNvPr id="366598" name="Rectangle 6"/>
          <p:cNvSpPr>
            <a:spLocks noGrp="1"/>
          </p:cNvSpPr>
          <p:nvPr>
            <p:ph type="body" idx="1"/>
          </p:nvPr>
        </p:nvSpPr>
        <p:spPr>
          <a:noFill/>
          <a:ln/>
        </p:spPr>
        <p:txBody>
          <a:bodyPr/>
          <a:lstStyle/>
          <a:p>
            <a:r>
              <a:rPr lang="en-US" smtClean="0"/>
              <a:t>A site investigation and characterization will ensure awareness of any need for future cleanup, which areas on the site may be exempt from redevelopment, and estimated usable acreage. </a:t>
            </a:r>
          </a:p>
          <a:p>
            <a:r>
              <a:rPr lang="en-US" smtClean="0"/>
              <a:t>The further along in the process towards completion, the better. If site investigation and characterization has not yet occurred, need to conduct due diligence to determine liability for cleanup as well as the amount of cleanup needed for the site.</a:t>
            </a:r>
          </a:p>
          <a:p>
            <a:r>
              <a:rPr lang="en-US" smtClean="0"/>
              <a:t>Regarding the cap, some contaminated sites do not require a cap (e.g. Grayfields and Abandoned Mine Lands). Others, such as a landfill site, will require the site to be capped prior to redevelopment. If the site does not yet have a cap in place and requires one, the PV system itself can act as a cap.</a:t>
            </a:r>
          </a:p>
          <a:p>
            <a:r>
              <a:rPr lang="en-US" smtClean="0"/>
              <a:t>In some cases, a lessee of the land is not protected from cleanup liability unless the site/property owner is protected from future cleanup. Refer to EPA’s Liability Protection Fact Sheet. Fact-sheet found here: http://epa.gov/brownfields/aai/aaicerclafs.pdf</a:t>
            </a:r>
          </a:p>
          <a:p>
            <a:endParaRPr lang="en-US" smtClean="0"/>
          </a:p>
          <a:p>
            <a:endParaRPr lang="en-US" smtClean="0"/>
          </a:p>
        </p:txBody>
      </p:sp>
      <p:sp>
        <p:nvSpPr>
          <p:cNvPr id="366595"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29" tIns="48315" rIns="96629" bIns="48315" anchor="b"/>
          <a:lstStyle/>
          <a:p>
            <a:pPr algn="r" defTabSz="944624"/>
            <a:fld id="{440BAA29-B225-43A0-96ED-3AC4DAA29578}" type="slidenum">
              <a:rPr lang="en-US">
                <a:latin typeface="Calibri" pitchFamily="34" charset="0"/>
              </a:rPr>
              <a:pPr algn="r" defTabSz="944624"/>
              <a:t>168</a:t>
            </a:fld>
            <a:endParaRPr lang="en-US">
              <a:latin typeface="Calibri" pitchFamily="34"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5" name="Rectangle 5"/>
          <p:cNvSpPr>
            <a:spLocks noGrp="1" noRot="1" noChangeAspect="1" noTextEdit="1"/>
          </p:cNvSpPr>
          <p:nvPr>
            <p:ph type="sldImg"/>
          </p:nvPr>
        </p:nvSpPr>
        <p:spPr bwMode="auto">
          <a:noFill/>
          <a:ln>
            <a:solidFill>
              <a:srgbClr val="000000"/>
            </a:solidFill>
            <a:miter lim="800000"/>
            <a:headEnd/>
            <a:tailEnd/>
          </a:ln>
        </p:spPr>
      </p:sp>
      <p:sp>
        <p:nvSpPr>
          <p:cNvPr id="368646" name="Rectangle 6"/>
          <p:cNvSpPr>
            <a:spLocks noGrp="1"/>
          </p:cNvSpPr>
          <p:nvPr>
            <p:ph type="body" idx="1"/>
          </p:nvPr>
        </p:nvSpPr>
        <p:spPr>
          <a:noFill/>
          <a:ln/>
        </p:spPr>
        <p:txBody>
          <a:bodyPr/>
          <a:lstStyle/>
          <a:p>
            <a:r>
              <a:rPr lang="en-US" smtClean="0"/>
              <a:t>Write and issue RFP in compliance with procurement office. It is   recommended that a residential or commercial customer solicit bids and interview at least three  potential contractors.  </a:t>
            </a:r>
          </a:p>
          <a:p>
            <a:r>
              <a:rPr lang="en-US" smtClean="0"/>
              <a:t>If an RFP is too restrictive you will not get competitive bids, if it is unstructured you will get too many bids and need to hire expertise for evaluation.</a:t>
            </a:r>
          </a:p>
          <a:p>
            <a:endParaRPr lang="en-US" smtClean="0"/>
          </a:p>
          <a:p>
            <a:r>
              <a:rPr lang="en-US" smtClean="0"/>
              <a:t>What to ask for in your specifications</a:t>
            </a:r>
          </a:p>
          <a:p>
            <a:r>
              <a:rPr lang="en-US" smtClean="0"/>
              <a:t> 3rd party certifications to IEC 61215 or 61646, IEC 61730-1 and 2 and UL1703</a:t>
            </a:r>
          </a:p>
          <a:p>
            <a:r>
              <a:rPr lang="en-US" smtClean="0"/>
              <a:t> Measured performance as a function of irradiance and temperature (typically 3rd party)</a:t>
            </a:r>
          </a:p>
          <a:p>
            <a:r>
              <a:rPr lang="en-US" smtClean="0"/>
              <a:t>Characterized under all expected weather conditions.</a:t>
            </a:r>
          </a:p>
          <a:p>
            <a:r>
              <a:rPr lang="en-US" smtClean="0"/>
              <a:t>Class C Fire rating</a:t>
            </a:r>
          </a:p>
          <a:p>
            <a:endParaRPr lang="en-US" smtClean="0"/>
          </a:p>
          <a:p>
            <a:endParaRPr lang="en-US" smtClean="0"/>
          </a:p>
          <a:p>
            <a:pPr lvl="1"/>
            <a:endParaRPr lang="en-US" smtClean="0"/>
          </a:p>
        </p:txBody>
      </p:sp>
      <p:sp>
        <p:nvSpPr>
          <p:cNvPr id="368643"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2F72F194-9D00-4B66-96FD-D3A5AB6D6849}" type="slidenum">
              <a:rPr lang="en-US">
                <a:latin typeface="Calibri" pitchFamily="34" charset="0"/>
              </a:rPr>
              <a:pPr algn="r" defTabSz="944624"/>
              <a:t>169</a:t>
            </a:fld>
            <a:endParaRPr lang="en-US">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Rectangle 5"/>
          <p:cNvSpPr>
            <a:spLocks noGrp="1" noRot="1" noChangeAspect="1" noTextEdit="1"/>
          </p:cNvSpPr>
          <p:nvPr>
            <p:ph type="sldImg"/>
          </p:nvPr>
        </p:nvSpPr>
        <p:spPr bwMode="auto">
          <a:noFill/>
          <a:ln>
            <a:solidFill>
              <a:srgbClr val="000000"/>
            </a:solidFill>
            <a:miter lim="800000"/>
            <a:headEnd/>
            <a:tailEnd/>
          </a:ln>
        </p:spPr>
      </p:sp>
      <p:sp>
        <p:nvSpPr>
          <p:cNvPr id="49158" name="Rectangle 6"/>
          <p:cNvSpPr>
            <a:spLocks noGrp="1"/>
          </p:cNvSpPr>
          <p:nvPr>
            <p:ph type="body" idx="1"/>
          </p:nvPr>
        </p:nvSpPr>
        <p:spPr>
          <a:noFill/>
          <a:ln/>
        </p:spPr>
        <p:txBody>
          <a:bodyPr/>
          <a:lstStyle/>
          <a:p>
            <a:r>
              <a:rPr lang="en-US" smtClean="0"/>
              <a:t>Frontier Fertilizer – a Superfund groundwater remediation project in Davis, CA.  The 8-acre parcel of Superfund site is being redeveloped for residential use.</a:t>
            </a:r>
          </a:p>
          <a:p>
            <a:endParaRPr lang="en-US" smtClean="0"/>
          </a:p>
          <a:p>
            <a:r>
              <a:rPr lang="en-US" smtClean="0"/>
              <a:t>This 5.7 kW solar electric system powers ongoing water treatment at the site.  Using solar to power the pumps saves them $1,500 annually in energy costs.</a:t>
            </a:r>
          </a:p>
          <a:p>
            <a:endParaRPr lang="en-US" smtClean="0"/>
          </a:p>
          <a:p>
            <a:r>
              <a:rPr lang="en-US" smtClean="0">
                <a:hlinkClick r:id="rId3"/>
              </a:rPr>
              <a:t>http://www.epa.gov/oswercpa/docs/success_frontierfertilizer_ca.pdf</a:t>
            </a:r>
            <a:endParaRPr lang="en-US" smtClean="0"/>
          </a:p>
          <a:p>
            <a:endParaRPr lang="en-US" smtClean="0"/>
          </a:p>
        </p:txBody>
      </p:sp>
      <p:sp>
        <p:nvSpPr>
          <p:cNvPr id="49155" name="Slide Number Placeholder 3"/>
          <p:cNvSpPr>
            <a:spLocks noGrp="1"/>
          </p:cNvSpPr>
          <p:nvPr>
            <p:ph type="sldNum" sz="quarter" idx="5"/>
          </p:nvPr>
        </p:nvSpPr>
        <p:spPr>
          <a:noFill/>
        </p:spPr>
        <p:txBody>
          <a:bodyPr/>
          <a:lstStyle/>
          <a:p>
            <a:fld id="{0AF615EC-32B2-4470-BF24-B04A3A07A907}" type="slidenum">
              <a:rPr lang="en-US" smtClean="0"/>
              <a:pPr/>
              <a:t>17</a:t>
            </a:fld>
            <a:endParaRPr lang="en-US" smtClean="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3" name="Rectangle 5"/>
          <p:cNvSpPr>
            <a:spLocks noGrp="1" noRot="1" noChangeAspect="1" noTextEdit="1"/>
          </p:cNvSpPr>
          <p:nvPr>
            <p:ph type="sldImg"/>
          </p:nvPr>
        </p:nvSpPr>
        <p:spPr bwMode="auto">
          <a:noFill/>
          <a:ln>
            <a:solidFill>
              <a:srgbClr val="000000"/>
            </a:solidFill>
            <a:miter lim="800000"/>
            <a:headEnd/>
            <a:tailEnd/>
          </a:ln>
        </p:spPr>
      </p:sp>
      <p:sp>
        <p:nvSpPr>
          <p:cNvPr id="370694" name="Rectangle 6"/>
          <p:cNvSpPr>
            <a:spLocks noGrp="1"/>
          </p:cNvSpPr>
          <p:nvPr>
            <p:ph type="body" idx="1"/>
          </p:nvPr>
        </p:nvSpPr>
        <p:spPr>
          <a:noFill/>
          <a:ln/>
        </p:spPr>
        <p:txBody>
          <a:bodyPr/>
          <a:lstStyle/>
          <a:p>
            <a:r>
              <a:rPr lang="en-US" smtClean="0"/>
              <a:t>(cont…)</a:t>
            </a:r>
          </a:p>
          <a:p>
            <a:r>
              <a:rPr lang="en-US" smtClean="0"/>
              <a:t> 25 year warranty with an annual degradation rate</a:t>
            </a:r>
          </a:p>
          <a:p>
            <a:r>
              <a:rPr lang="en-US" smtClean="0"/>
              <a:t> Field and accelerated test data supporting the module warranty</a:t>
            </a:r>
          </a:p>
          <a:p>
            <a:r>
              <a:rPr lang="en-US" smtClean="0"/>
              <a:t>Ask to see field data on returns and power degradation.</a:t>
            </a:r>
          </a:p>
          <a:p>
            <a:r>
              <a:rPr lang="en-US" smtClean="0"/>
              <a:t>What percentage of modules are returned on an annual basis?</a:t>
            </a:r>
          </a:p>
          <a:p>
            <a:r>
              <a:rPr lang="en-US" smtClean="0"/>
              <a:t>How many modules and systems is the degradation rate based on?</a:t>
            </a:r>
          </a:p>
          <a:p>
            <a:r>
              <a:rPr lang="en-US" smtClean="0"/>
              <a:t>How many years have the modules and systems been deployed?</a:t>
            </a:r>
          </a:p>
          <a:p>
            <a:r>
              <a:rPr lang="en-US" smtClean="0"/>
              <a:t>Where have modules and systems been deployed?</a:t>
            </a:r>
          </a:p>
          <a:p>
            <a:r>
              <a:rPr lang="en-US" smtClean="0"/>
              <a:t>Ask to see accelerated stress/reliability test data to support the lifetime and degradation rate predictions.</a:t>
            </a:r>
          </a:p>
          <a:p>
            <a:r>
              <a:rPr lang="en-US" smtClean="0"/>
              <a:t>The Qualification Test levels from IEC 61215 and IEC 61646 are not enough. These check design and infant mortality.</a:t>
            </a:r>
          </a:p>
          <a:p>
            <a:r>
              <a:rPr lang="en-US" smtClean="0"/>
              <a:t>Need more thermal cycles, longer damp heat and UV testing of materials.</a:t>
            </a:r>
          </a:p>
          <a:p>
            <a:endParaRPr lang="en-US" smtClean="0"/>
          </a:p>
          <a:p>
            <a:pPr lvl="1"/>
            <a:endParaRPr lang="en-US" smtClean="0"/>
          </a:p>
        </p:txBody>
      </p:sp>
      <p:sp>
        <p:nvSpPr>
          <p:cNvPr id="370691"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C51BC2E4-5F5F-4947-B53E-B4C07714BB63}" type="slidenum">
              <a:rPr lang="en-US">
                <a:latin typeface="Calibri" pitchFamily="34" charset="0"/>
              </a:rPr>
              <a:pPr algn="r" defTabSz="944624"/>
              <a:t>170</a:t>
            </a:fld>
            <a:endParaRPr lang="en-US">
              <a:latin typeface="Calibri" pitchFamily="34"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41" name="Rectangle 5"/>
          <p:cNvSpPr>
            <a:spLocks noGrp="1" noRot="1" noChangeAspect="1" noTextEdit="1"/>
          </p:cNvSpPr>
          <p:nvPr>
            <p:ph type="sldImg"/>
          </p:nvPr>
        </p:nvSpPr>
        <p:spPr bwMode="auto">
          <a:noFill/>
          <a:ln>
            <a:solidFill>
              <a:srgbClr val="000000"/>
            </a:solidFill>
            <a:miter lim="800000"/>
            <a:headEnd/>
            <a:tailEnd/>
          </a:ln>
        </p:spPr>
      </p:sp>
      <p:sp>
        <p:nvSpPr>
          <p:cNvPr id="372742" name="Rectangle 6"/>
          <p:cNvSpPr>
            <a:spLocks noGrp="1"/>
          </p:cNvSpPr>
          <p:nvPr>
            <p:ph type="body" idx="1"/>
          </p:nvPr>
        </p:nvSpPr>
        <p:spPr>
          <a:noFill/>
          <a:ln/>
        </p:spPr>
        <p:txBody>
          <a:bodyPr/>
          <a:lstStyle/>
          <a:p>
            <a:r>
              <a:rPr lang="en-US" smtClean="0"/>
              <a:t>Require bidder performance in contract for areas such as permitting, utility interconnection, code compliance, construction schedule, warranties, and electricity output</a:t>
            </a:r>
          </a:p>
          <a:p>
            <a:endParaRPr lang="en-US" smtClean="0"/>
          </a:p>
          <a:p>
            <a:r>
              <a:rPr lang="en-US" smtClean="0"/>
              <a:t>Involve stakeholders/departments</a:t>
            </a:r>
          </a:p>
          <a:p>
            <a:r>
              <a:rPr lang="en-US" smtClean="0"/>
              <a:t>Procurement</a:t>
            </a:r>
          </a:p>
          <a:p>
            <a:r>
              <a:rPr lang="en-US" smtClean="0"/>
              <a:t>Finance</a:t>
            </a:r>
          </a:p>
          <a:p>
            <a:r>
              <a:rPr lang="en-US" smtClean="0"/>
              <a:t>Facilities/engineering</a:t>
            </a:r>
          </a:p>
          <a:p>
            <a:r>
              <a:rPr lang="en-US" smtClean="0"/>
              <a:t>Energy/environmental mgmt.</a:t>
            </a:r>
          </a:p>
          <a:p>
            <a:r>
              <a:rPr lang="en-US" smtClean="0"/>
              <a:t>Executive</a:t>
            </a:r>
          </a:p>
          <a:p>
            <a:r>
              <a:rPr lang="en-US" smtClean="0"/>
              <a:t>Other</a:t>
            </a:r>
          </a:p>
          <a:p>
            <a:r>
              <a:rPr lang="en-US" smtClean="0"/>
              <a:t>First do no harm: roofing</a:t>
            </a:r>
          </a:p>
          <a:p>
            <a:r>
              <a:rPr lang="en-US" smtClean="0"/>
              <a:t>Roof age and condition as important determinants of where and how installations are sited</a:t>
            </a:r>
          </a:p>
          <a:p>
            <a:r>
              <a:rPr lang="en-US" smtClean="0"/>
              <a:t>Integration with roof warranty</a:t>
            </a:r>
          </a:p>
          <a:p>
            <a:r>
              <a:rPr lang="en-US" smtClean="0"/>
              <a:t>Structural analysis/loading limitations</a:t>
            </a:r>
          </a:p>
          <a:p>
            <a:r>
              <a:rPr lang="en-US" smtClean="0"/>
              <a:t>NREL solar rooftop optimization tool (forthcoming)</a:t>
            </a:r>
          </a:p>
        </p:txBody>
      </p:sp>
      <p:sp>
        <p:nvSpPr>
          <p:cNvPr id="372739" name="Slide Number Placeholder 3"/>
          <p:cNvSpPr txBox="1">
            <a:spLocks noGrp="1"/>
          </p:cNvSpPr>
          <p:nvPr/>
        </p:nvSpPr>
        <p:spPr bwMode="auto">
          <a:xfrm>
            <a:off x="4144297" y="9121466"/>
            <a:ext cx="3170903" cy="479734"/>
          </a:xfrm>
          <a:prstGeom prst="rect">
            <a:avLst/>
          </a:prstGeom>
          <a:noFill/>
          <a:ln w="9525">
            <a:noFill/>
            <a:miter lim="800000"/>
            <a:headEnd/>
            <a:tailEnd/>
          </a:ln>
        </p:spPr>
        <p:txBody>
          <a:bodyPr lIns="96649" tIns="48325" rIns="96649" bIns="48325" anchor="b"/>
          <a:lstStyle/>
          <a:p>
            <a:pPr algn="r" defTabSz="944624"/>
            <a:fld id="{CD026738-CD15-4F9B-B290-C5A5E61DD2DB}" type="slidenum">
              <a:rPr lang="en-US">
                <a:latin typeface="Calibri" pitchFamily="34" charset="0"/>
              </a:rPr>
              <a:pPr algn="r" defTabSz="944624"/>
              <a:t>171</a:t>
            </a:fld>
            <a:endParaRPr lang="en-US">
              <a:latin typeface="Calibri" pitchFamily="34"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9" name="Rectangle 5"/>
          <p:cNvSpPr>
            <a:spLocks noGrp="1" noRot="1" noChangeAspect="1" noTextEdit="1"/>
          </p:cNvSpPr>
          <p:nvPr>
            <p:ph type="sldImg"/>
          </p:nvPr>
        </p:nvSpPr>
        <p:spPr bwMode="auto">
          <a:noFill/>
          <a:ln>
            <a:solidFill>
              <a:srgbClr val="000000"/>
            </a:solidFill>
            <a:miter lim="800000"/>
            <a:headEnd/>
            <a:tailEnd/>
          </a:ln>
        </p:spPr>
      </p:sp>
      <p:sp>
        <p:nvSpPr>
          <p:cNvPr id="374790" name="Rectangle 6"/>
          <p:cNvSpPr>
            <a:spLocks noGrp="1"/>
          </p:cNvSpPr>
          <p:nvPr>
            <p:ph type="body" idx="1"/>
          </p:nvPr>
        </p:nvSpPr>
        <p:spPr>
          <a:noFill/>
          <a:ln/>
        </p:spPr>
        <p:txBody>
          <a:bodyPr/>
          <a:lstStyle/>
          <a:p>
            <a:pPr>
              <a:lnSpc>
                <a:spcPct val="90000"/>
              </a:lnSpc>
            </a:pPr>
            <a:r>
              <a:rPr lang="en-US" smtClean="0"/>
              <a:t>It is  recommended that a residential or commercial customer solicit bids and interview at least three potential contractors.  </a:t>
            </a:r>
          </a:p>
          <a:p>
            <a:pPr>
              <a:lnSpc>
                <a:spcPct val="90000"/>
              </a:lnSpc>
            </a:pPr>
            <a:r>
              <a:rPr lang="en-US" smtClean="0"/>
              <a:t>Questions that you may ask the contractor include :</a:t>
            </a:r>
          </a:p>
          <a:p>
            <a:pPr>
              <a:lnSpc>
                <a:spcPct val="90000"/>
              </a:lnSpc>
            </a:pPr>
            <a:r>
              <a:rPr lang="en-US" smtClean="0"/>
              <a:t>Can you provide references from previous customers with similar systems?</a:t>
            </a:r>
          </a:p>
          <a:p>
            <a:pPr>
              <a:lnSpc>
                <a:spcPct val="90000"/>
              </a:lnSpc>
            </a:pPr>
            <a:r>
              <a:rPr lang="en-US" smtClean="0"/>
              <a:t>When would you be able to perform the work?</a:t>
            </a:r>
          </a:p>
          <a:p>
            <a:pPr>
              <a:lnSpc>
                <a:spcPct val="90000"/>
              </a:lnSpc>
            </a:pPr>
            <a:r>
              <a:rPr lang="en-US" smtClean="0"/>
              <a:t>How long will the project take?</a:t>
            </a:r>
          </a:p>
          <a:p>
            <a:pPr>
              <a:lnSpc>
                <a:spcPct val="90000"/>
              </a:lnSpc>
            </a:pPr>
            <a:r>
              <a:rPr lang="en-US" smtClean="0"/>
              <a:t>Do you provide a performance guarantee and/or warranty, and if so, what are the details?</a:t>
            </a:r>
          </a:p>
          <a:p>
            <a:pPr>
              <a:lnSpc>
                <a:spcPct val="90000"/>
              </a:lnSpc>
            </a:pPr>
            <a:r>
              <a:rPr lang="en-US" smtClean="0"/>
              <a:t>How many similar systems have you installed?</a:t>
            </a:r>
          </a:p>
          <a:p>
            <a:pPr>
              <a:lnSpc>
                <a:spcPct val="90000"/>
              </a:lnSpc>
            </a:pPr>
            <a:r>
              <a:rPr lang="en-US" smtClean="0"/>
              <a:t>Have you worked with local building officials and utility representatives when installing similar systems in the past?</a:t>
            </a:r>
          </a:p>
          <a:p>
            <a:pPr>
              <a:lnSpc>
                <a:spcPct val="90000"/>
              </a:lnSpc>
            </a:pPr>
            <a:r>
              <a:rPr lang="en-US" smtClean="0"/>
              <a:t>Do you have a master electrician (or professional electrical engineer) as part of the project team?</a:t>
            </a:r>
          </a:p>
          <a:p>
            <a:pPr>
              <a:lnSpc>
                <a:spcPct val="90000"/>
              </a:lnSpc>
            </a:pPr>
            <a:r>
              <a:rPr lang="en-US" smtClean="0"/>
              <a:t>Will you hire subcontractors to complete portions of the project? What firms will you hire and what will they do?</a:t>
            </a:r>
          </a:p>
          <a:p>
            <a:pPr>
              <a:lnSpc>
                <a:spcPct val="90000"/>
              </a:lnSpc>
            </a:pPr>
            <a:r>
              <a:rPr lang="en-US" smtClean="0"/>
              <a:t>Do you repair systems that you installed, and if so, what are your rates?</a:t>
            </a:r>
          </a:p>
          <a:p>
            <a:pPr>
              <a:lnSpc>
                <a:spcPct val="90000"/>
              </a:lnSpc>
            </a:pPr>
            <a:r>
              <a:rPr lang="en-US" smtClean="0"/>
              <a:t>What kind of training will you provide me with so that I can better operate and maintain my system?</a:t>
            </a:r>
          </a:p>
          <a:p>
            <a:pPr>
              <a:lnSpc>
                <a:spcPct val="90000"/>
              </a:lnSpc>
            </a:pPr>
            <a:r>
              <a:rPr lang="en-US" smtClean="0"/>
              <a:t>Contractor will generally apply for permits (building, electrical/plumbing, historic, interconnection).</a:t>
            </a:r>
          </a:p>
        </p:txBody>
      </p:sp>
      <p:sp>
        <p:nvSpPr>
          <p:cNvPr id="374787"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4E2191C9-2123-4F18-9594-AC31E8FAC790}" type="slidenum">
              <a:rPr lang="en-US">
                <a:latin typeface="Calibri" pitchFamily="34" charset="0"/>
              </a:rPr>
              <a:pPr algn="r" defTabSz="944624"/>
              <a:t>172</a:t>
            </a:fld>
            <a:endParaRPr lang="en-US">
              <a:latin typeface="Calibri" pitchFamily="34"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8"/>
          <p:cNvSpPr>
            <a:spLocks noGrp="1" noRot="1" noChangeAspect="1" noTextEdit="1"/>
          </p:cNvSpPr>
          <p:nvPr>
            <p:ph type="sldImg"/>
          </p:nvPr>
        </p:nvSpPr>
        <p:spPr bwMode="auto">
          <a:noFill/>
          <a:ln>
            <a:solidFill>
              <a:srgbClr val="000000"/>
            </a:solidFill>
            <a:miter lim="800000"/>
            <a:headEnd/>
            <a:tailEnd/>
          </a:ln>
        </p:spPr>
      </p:sp>
      <p:sp>
        <p:nvSpPr>
          <p:cNvPr id="378882"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C901C460-DC67-4CCB-9824-C83E87AD6D8D}" type="slidenum">
              <a:rPr lang="en-US">
                <a:latin typeface="Calibri" pitchFamily="34" charset="0"/>
              </a:rPr>
              <a:pPr algn="r" defTabSz="944624"/>
              <a:t>173</a:t>
            </a:fld>
            <a:endParaRPr lang="en-US">
              <a:latin typeface="Calibri" pitchFamily="34"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Slide Image Placeholder 1"/>
          <p:cNvSpPr>
            <a:spLocks noGrp="1" noRot="1" noChangeAspect="1" noTextEdit="1"/>
          </p:cNvSpPr>
          <p:nvPr>
            <p:ph type="sldImg"/>
          </p:nvPr>
        </p:nvSpPr>
        <p:spPr bwMode="auto">
          <a:noFill/>
          <a:ln>
            <a:solidFill>
              <a:srgbClr val="000000"/>
            </a:solidFill>
            <a:miter lim="800000"/>
            <a:headEnd/>
            <a:tailEnd/>
          </a:ln>
        </p:spPr>
      </p:sp>
      <p:sp>
        <p:nvSpPr>
          <p:cNvPr id="380930"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474759"/>
            <a:fld id="{A59735C4-CF04-48CE-B9AC-798EC49BBE8B}" type="slidenum">
              <a:rPr lang="en-US">
                <a:latin typeface="Calibri" pitchFamily="34" charset="0"/>
              </a:rPr>
              <a:pPr algn="r" defTabSz="474759"/>
              <a:t>174</a:t>
            </a:fld>
            <a:endParaRPr lang="en-US">
              <a:latin typeface="Calibri" pitchFamily="34"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Slide Image Placeholder 1"/>
          <p:cNvSpPr>
            <a:spLocks noGrp="1" noRot="1" noChangeAspect="1" noTextEdit="1"/>
          </p:cNvSpPr>
          <p:nvPr>
            <p:ph type="sldImg"/>
          </p:nvPr>
        </p:nvSpPr>
        <p:spPr bwMode="auto">
          <a:noFill/>
          <a:ln>
            <a:solidFill>
              <a:srgbClr val="000000"/>
            </a:solidFill>
            <a:miter lim="800000"/>
            <a:headEnd/>
            <a:tailEnd/>
          </a:ln>
        </p:spPr>
      </p:sp>
      <p:sp>
        <p:nvSpPr>
          <p:cNvPr id="382978"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474759"/>
            <a:fld id="{A16BCC26-D04E-4969-8ADC-034C0B0ED8DB}" type="slidenum">
              <a:rPr lang="en-US">
                <a:latin typeface="Calibri" pitchFamily="34" charset="0"/>
              </a:rPr>
              <a:pPr algn="r" defTabSz="474759"/>
              <a:t>175</a:t>
            </a:fld>
            <a:endParaRPr lang="en-US">
              <a:latin typeface="Calibri" pitchFamily="34"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Slide Image Placeholder 1"/>
          <p:cNvSpPr>
            <a:spLocks noGrp="1" noRot="1" noChangeAspect="1" noTextEdit="1"/>
          </p:cNvSpPr>
          <p:nvPr>
            <p:ph type="sldImg"/>
          </p:nvPr>
        </p:nvSpPr>
        <p:spPr bwMode="auto">
          <a:xfrm>
            <a:off x="1258888" y="720725"/>
            <a:ext cx="4799012" cy="3598863"/>
          </a:xfrm>
          <a:noFill/>
          <a:ln>
            <a:solidFill>
              <a:srgbClr val="000000"/>
            </a:solidFill>
            <a:miter lim="800000"/>
            <a:headEnd/>
            <a:tailEnd/>
          </a:ln>
        </p:spPr>
      </p:sp>
      <p:sp>
        <p:nvSpPr>
          <p:cNvPr id="385027"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27" tIns="48315" rIns="96627" bIns="48315" anchor="b"/>
          <a:lstStyle/>
          <a:p>
            <a:pPr algn="r" defTabSz="944624"/>
            <a:fld id="{2531C0C9-EFF4-4B75-98BF-FFCC9A863449}" type="slidenum">
              <a:rPr lang="en-US">
                <a:latin typeface="Calibri" pitchFamily="34" charset="0"/>
              </a:rPr>
              <a:pPr algn="r" defTabSz="944624"/>
              <a:t>176</a:t>
            </a:fld>
            <a:endParaRPr lang="en-US">
              <a:latin typeface="Calibri" pitchFamily="34"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Slide Image Placeholder 1"/>
          <p:cNvSpPr>
            <a:spLocks noGrp="1" noRot="1" noChangeAspect="1" noTextEdit="1"/>
          </p:cNvSpPr>
          <p:nvPr>
            <p:ph type="sldImg"/>
          </p:nvPr>
        </p:nvSpPr>
        <p:spPr bwMode="auto">
          <a:xfrm>
            <a:off x="1258888" y="720725"/>
            <a:ext cx="4799012" cy="3598863"/>
          </a:xfrm>
          <a:noFill/>
          <a:ln>
            <a:solidFill>
              <a:srgbClr val="000000"/>
            </a:solidFill>
            <a:miter lim="800000"/>
            <a:headEnd/>
            <a:tailEnd/>
          </a:ln>
        </p:spPr>
      </p:sp>
      <p:sp>
        <p:nvSpPr>
          <p:cNvPr id="387075"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27" tIns="48315" rIns="96627" bIns="48315" anchor="b"/>
          <a:lstStyle/>
          <a:p>
            <a:pPr algn="r" defTabSz="944624"/>
            <a:fld id="{B331A4EB-E0AE-4B6E-BD81-CCA6204E8ABB}" type="slidenum">
              <a:rPr lang="en-US">
                <a:latin typeface="Calibri" pitchFamily="34" charset="0"/>
              </a:rPr>
              <a:pPr algn="r" defTabSz="944624"/>
              <a:t>177</a:t>
            </a:fld>
            <a:endParaRPr lang="en-US">
              <a:latin typeface="Calibri" pitchFamily="34"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Slide Image Placeholder 1"/>
          <p:cNvSpPr>
            <a:spLocks noGrp="1" noRot="1" noChangeAspect="1" noTextEdit="1"/>
          </p:cNvSpPr>
          <p:nvPr>
            <p:ph type="sldImg"/>
          </p:nvPr>
        </p:nvSpPr>
        <p:spPr bwMode="auto">
          <a:xfrm>
            <a:off x="1258888" y="720725"/>
            <a:ext cx="4799012" cy="3598863"/>
          </a:xfrm>
          <a:noFill/>
          <a:ln>
            <a:solidFill>
              <a:srgbClr val="000000"/>
            </a:solidFill>
            <a:miter lim="800000"/>
            <a:headEnd/>
            <a:tailEnd/>
          </a:ln>
        </p:spPr>
      </p:sp>
      <p:sp>
        <p:nvSpPr>
          <p:cNvPr id="389123"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27" tIns="48315" rIns="96627" bIns="48315" anchor="b"/>
          <a:lstStyle/>
          <a:p>
            <a:pPr algn="r" defTabSz="944624"/>
            <a:fld id="{839F18A4-99D6-4C86-82E5-4F5C1C94A20A}" type="slidenum">
              <a:rPr lang="en-US">
                <a:latin typeface="Calibri" pitchFamily="34" charset="0"/>
              </a:rPr>
              <a:pPr algn="r" defTabSz="944624"/>
              <a:t>178</a:t>
            </a:fld>
            <a:endParaRPr lang="en-US">
              <a:latin typeface="Calibri" pitchFamily="34"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Slide Image Placeholder 1"/>
          <p:cNvSpPr>
            <a:spLocks noGrp="1" noRot="1" noChangeAspect="1" noTextEdit="1"/>
          </p:cNvSpPr>
          <p:nvPr>
            <p:ph type="sldImg"/>
          </p:nvPr>
        </p:nvSpPr>
        <p:spPr bwMode="auto">
          <a:xfrm>
            <a:off x="1258888" y="720725"/>
            <a:ext cx="4799012" cy="3598863"/>
          </a:xfrm>
          <a:noFill/>
          <a:ln>
            <a:solidFill>
              <a:srgbClr val="000000"/>
            </a:solidFill>
            <a:miter lim="800000"/>
            <a:headEnd/>
            <a:tailEnd/>
          </a:ln>
        </p:spPr>
      </p:sp>
      <p:sp>
        <p:nvSpPr>
          <p:cNvPr id="391171"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27" tIns="48315" rIns="96627" bIns="48315" anchor="b"/>
          <a:lstStyle/>
          <a:p>
            <a:pPr algn="r" defTabSz="944624"/>
            <a:fld id="{B084DDD3-436E-4EF9-8636-130213F4D43D}" type="slidenum">
              <a:rPr lang="en-US">
                <a:latin typeface="Calibri" pitchFamily="34" charset="0"/>
              </a:rPr>
              <a:pPr algn="r" defTabSz="944624"/>
              <a:t>179</a:t>
            </a:fld>
            <a:endParaRPr lang="en-US">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Rectangle 5"/>
          <p:cNvSpPr>
            <a:spLocks noGrp="1" noRot="1" noChangeAspect="1" noTextEdit="1"/>
          </p:cNvSpPr>
          <p:nvPr>
            <p:ph type="sldImg"/>
          </p:nvPr>
        </p:nvSpPr>
        <p:spPr bwMode="auto">
          <a:noFill/>
          <a:ln>
            <a:solidFill>
              <a:srgbClr val="000000"/>
            </a:solidFill>
            <a:miter lim="800000"/>
            <a:headEnd/>
            <a:tailEnd/>
          </a:ln>
        </p:spPr>
      </p:sp>
      <p:sp>
        <p:nvSpPr>
          <p:cNvPr id="51206" name="Rectangle 6"/>
          <p:cNvSpPr>
            <a:spLocks noGrp="1"/>
          </p:cNvSpPr>
          <p:nvPr>
            <p:ph type="body" idx="1"/>
          </p:nvPr>
        </p:nvSpPr>
        <p:spPr>
          <a:noFill/>
          <a:ln/>
        </p:spPr>
        <p:txBody>
          <a:bodyPr/>
          <a:lstStyle/>
          <a:p>
            <a:r>
              <a:rPr lang="en-US" smtClean="0"/>
              <a:t>Lisa Milligan from ICLEI is here and her hometown Scituate, MA announced a few weeks ago that Brightfields Development, LLC (from Wellesley, MA), is going to remediate a former landfill with solar--some 9,500 panels will be mounted on the landfill.  </a:t>
            </a:r>
          </a:p>
          <a:p>
            <a:r>
              <a:rPr lang="en-US" smtClean="0">
                <a:hlinkClick r:id="rId3"/>
              </a:rPr>
              <a:t>http://www.brightfieldsllc.com/index.php/news-a-links/press-releases.html</a:t>
            </a:r>
            <a:endParaRPr lang="en-US" smtClean="0"/>
          </a:p>
          <a:p>
            <a:pPr lvl="1"/>
            <a:endParaRPr lang="en-US" smtClean="0"/>
          </a:p>
          <a:p>
            <a:r>
              <a:rPr lang="en-US" smtClean="0"/>
              <a:t>Also this year, Philadelphia Industrial Corporation is installing a 1.5 MW solar PV system on a 7 acre former incinerator and shipyard landfill that has heavy metals contaminants. </a:t>
            </a:r>
            <a:r>
              <a:rPr lang="en-US" smtClean="0">
                <a:hlinkClick r:id="rId4"/>
              </a:rPr>
              <a:t>http://www.epa.gov/oswercpa/docs/success_navyyard_pa.pdf</a:t>
            </a:r>
            <a:endParaRPr lang="en-US" smtClean="0"/>
          </a:p>
          <a:p>
            <a:endParaRPr lang="en-US" smtClean="0"/>
          </a:p>
          <a:p>
            <a:endParaRPr lang="en-US" smtClean="0"/>
          </a:p>
          <a:p>
            <a:r>
              <a:rPr lang="en-US" smtClean="0"/>
              <a:t>Brownfields and contaminated lands are in major metropolitan areas, in our backyards, and in our hometowns.  They affect us all. </a:t>
            </a:r>
          </a:p>
          <a:p>
            <a:endParaRPr lang="en-US" smtClean="0"/>
          </a:p>
          <a:p>
            <a:r>
              <a:rPr lang="en-US" smtClean="0"/>
              <a:t>Solar can be a good solution for low or negative valued sites with contamination, unfavorable location, geo-technical issues, or other challenges. </a:t>
            </a:r>
          </a:p>
          <a:p>
            <a:pPr lvl="1"/>
            <a:endParaRPr lang="en-US" smtClean="0"/>
          </a:p>
          <a:p>
            <a:pPr lvl="1"/>
            <a:endParaRPr lang="en-US" smtClean="0"/>
          </a:p>
          <a:p>
            <a:endParaRPr lang="en-US" smtClean="0"/>
          </a:p>
        </p:txBody>
      </p:sp>
      <p:sp>
        <p:nvSpPr>
          <p:cNvPr id="51203" name="Slide Number Placeholder 3"/>
          <p:cNvSpPr>
            <a:spLocks noGrp="1"/>
          </p:cNvSpPr>
          <p:nvPr>
            <p:ph type="sldNum" sz="quarter" idx="5"/>
          </p:nvPr>
        </p:nvSpPr>
        <p:spPr>
          <a:noFill/>
        </p:spPr>
        <p:txBody>
          <a:bodyPr/>
          <a:lstStyle/>
          <a:p>
            <a:fld id="{4BEE5C46-008F-476B-8806-CD8459EA3371}" type="slidenum">
              <a:rPr lang="en-US" smtClean="0"/>
              <a:pPr/>
              <a:t>18</a:t>
            </a:fld>
            <a:endParaRPr lang="en-US" smtClean="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Slide Image Placeholder 1"/>
          <p:cNvSpPr>
            <a:spLocks noGrp="1" noRot="1" noChangeAspect="1" noTextEdit="1"/>
          </p:cNvSpPr>
          <p:nvPr>
            <p:ph type="sldImg"/>
          </p:nvPr>
        </p:nvSpPr>
        <p:spPr bwMode="auto">
          <a:xfrm>
            <a:off x="1258888" y="720725"/>
            <a:ext cx="4799012" cy="3598863"/>
          </a:xfrm>
          <a:noFill/>
          <a:ln>
            <a:solidFill>
              <a:srgbClr val="000000"/>
            </a:solidFill>
            <a:miter lim="800000"/>
            <a:headEnd/>
            <a:tailEnd/>
          </a:ln>
        </p:spPr>
      </p:sp>
      <p:sp>
        <p:nvSpPr>
          <p:cNvPr id="393219"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27" tIns="48315" rIns="96627" bIns="48315" anchor="b"/>
          <a:lstStyle/>
          <a:p>
            <a:pPr algn="r" defTabSz="944624"/>
            <a:fld id="{D14DBCEA-8E85-40F3-BE74-F1A83ACF8393}" type="slidenum">
              <a:rPr lang="en-US">
                <a:latin typeface="Calibri" pitchFamily="34" charset="0"/>
              </a:rPr>
              <a:pPr algn="r" defTabSz="944624"/>
              <a:t>180</a:t>
            </a:fld>
            <a:endParaRPr lang="en-US">
              <a:latin typeface="Calibri" pitchFamily="34"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Slide Image Placeholder 1"/>
          <p:cNvSpPr>
            <a:spLocks noGrp="1" noRot="1" noChangeAspect="1" noTextEdit="1"/>
          </p:cNvSpPr>
          <p:nvPr>
            <p:ph type="sldImg"/>
          </p:nvPr>
        </p:nvSpPr>
        <p:spPr bwMode="auto">
          <a:xfrm>
            <a:off x="1258888" y="720725"/>
            <a:ext cx="4799012" cy="3598863"/>
          </a:xfrm>
          <a:noFill/>
          <a:ln>
            <a:solidFill>
              <a:srgbClr val="000000"/>
            </a:solidFill>
            <a:miter lim="800000"/>
            <a:headEnd/>
            <a:tailEnd/>
          </a:ln>
        </p:spPr>
      </p:sp>
      <p:sp>
        <p:nvSpPr>
          <p:cNvPr id="395267"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27" tIns="48315" rIns="96627" bIns="48315" anchor="b"/>
          <a:lstStyle/>
          <a:p>
            <a:pPr algn="r" defTabSz="944624"/>
            <a:fld id="{30A3AAC5-9BF5-4CBD-A13B-FE381CABA491}" type="slidenum">
              <a:rPr lang="en-US">
                <a:latin typeface="Calibri" pitchFamily="34" charset="0"/>
              </a:rPr>
              <a:pPr algn="r" defTabSz="944624"/>
              <a:t>181</a:t>
            </a:fld>
            <a:endParaRPr lang="en-US">
              <a:latin typeface="Calibri" pitchFamily="34"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Slide Image Placeholder 1"/>
          <p:cNvSpPr>
            <a:spLocks noGrp="1" noRot="1" noChangeAspect="1" noTextEdit="1"/>
          </p:cNvSpPr>
          <p:nvPr>
            <p:ph type="sldImg"/>
          </p:nvPr>
        </p:nvSpPr>
        <p:spPr bwMode="auto">
          <a:noFill/>
          <a:ln>
            <a:solidFill>
              <a:srgbClr val="000000"/>
            </a:solidFill>
            <a:miter lim="800000"/>
            <a:headEnd/>
            <a:tailEnd/>
          </a:ln>
        </p:spPr>
      </p:sp>
      <p:sp>
        <p:nvSpPr>
          <p:cNvPr id="397314"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474759"/>
            <a:fld id="{7291692F-9F43-4FFB-9E24-93C2E4213849}" type="slidenum">
              <a:rPr lang="en-US">
                <a:latin typeface="Calibri" pitchFamily="34" charset="0"/>
              </a:rPr>
              <a:pPr algn="r" defTabSz="474759"/>
              <a:t>182</a:t>
            </a:fld>
            <a:endParaRPr lang="en-US">
              <a:latin typeface="Calibri" pitchFamily="34"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Slide Image Placeholder 1"/>
          <p:cNvSpPr>
            <a:spLocks noGrp="1" noRot="1" noChangeAspect="1" noTextEdit="1"/>
          </p:cNvSpPr>
          <p:nvPr>
            <p:ph type="sldImg"/>
          </p:nvPr>
        </p:nvSpPr>
        <p:spPr bwMode="auto">
          <a:noFill/>
          <a:ln>
            <a:solidFill>
              <a:srgbClr val="000000"/>
            </a:solidFill>
            <a:miter lim="800000"/>
            <a:headEnd/>
            <a:tailEnd/>
          </a:ln>
        </p:spPr>
      </p:sp>
      <p:sp>
        <p:nvSpPr>
          <p:cNvPr id="399362"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474759"/>
            <a:fld id="{46C71AA7-FF09-47D9-847F-822770DAF2C7}" type="slidenum">
              <a:rPr lang="en-US">
                <a:latin typeface="Calibri" pitchFamily="34" charset="0"/>
              </a:rPr>
              <a:pPr algn="r" defTabSz="474759"/>
              <a:t>183</a:t>
            </a:fld>
            <a:endParaRPr lang="en-US">
              <a:latin typeface="Calibri" pitchFamily="34"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Slide Image Placeholder 1"/>
          <p:cNvSpPr>
            <a:spLocks noGrp="1" noRot="1" noChangeAspect="1" noTextEdit="1"/>
          </p:cNvSpPr>
          <p:nvPr>
            <p:ph type="sldImg"/>
          </p:nvPr>
        </p:nvSpPr>
        <p:spPr bwMode="auto">
          <a:noFill/>
          <a:ln>
            <a:solidFill>
              <a:srgbClr val="000000"/>
            </a:solidFill>
            <a:miter lim="800000"/>
            <a:headEnd/>
            <a:tailEnd/>
          </a:ln>
        </p:spPr>
      </p:sp>
      <p:sp>
        <p:nvSpPr>
          <p:cNvPr id="401410"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474759"/>
            <a:fld id="{C39F7D00-BB8D-4BE0-9F95-96C39BA0B7AE}" type="slidenum">
              <a:rPr lang="en-US">
                <a:latin typeface="Calibri" pitchFamily="34" charset="0"/>
              </a:rPr>
              <a:pPr algn="r" defTabSz="474759"/>
              <a:t>184</a:t>
            </a:fld>
            <a:endParaRPr lang="en-US">
              <a:latin typeface="Calibri" pitchFamily="34"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Slide Image Placeholder 1"/>
          <p:cNvSpPr>
            <a:spLocks noGrp="1" noRot="1" noChangeAspect="1" noTextEdit="1"/>
          </p:cNvSpPr>
          <p:nvPr>
            <p:ph type="sldImg"/>
          </p:nvPr>
        </p:nvSpPr>
        <p:spPr bwMode="auto">
          <a:noFill/>
          <a:ln>
            <a:solidFill>
              <a:srgbClr val="000000"/>
            </a:solidFill>
            <a:miter lim="800000"/>
            <a:headEnd/>
            <a:tailEnd/>
          </a:ln>
        </p:spPr>
      </p:sp>
      <p:sp>
        <p:nvSpPr>
          <p:cNvPr id="403458"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474759"/>
            <a:fld id="{8E7B17FE-490C-48AC-B6C8-275B6929DE85}" type="slidenum">
              <a:rPr lang="en-US">
                <a:latin typeface="Calibri" pitchFamily="34" charset="0"/>
              </a:rPr>
              <a:pPr algn="r" defTabSz="474759"/>
              <a:t>185</a:t>
            </a:fld>
            <a:endParaRPr lang="en-US">
              <a:latin typeface="Calibri" pitchFamily="34"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Slide Image Placeholder 1"/>
          <p:cNvSpPr>
            <a:spLocks noGrp="1" noRot="1" noChangeAspect="1" noTextEdit="1"/>
          </p:cNvSpPr>
          <p:nvPr>
            <p:ph type="sldImg"/>
          </p:nvPr>
        </p:nvSpPr>
        <p:spPr bwMode="auto">
          <a:noFill/>
          <a:ln>
            <a:solidFill>
              <a:srgbClr val="000000"/>
            </a:solidFill>
            <a:miter lim="800000"/>
            <a:headEnd/>
            <a:tailEnd/>
          </a:ln>
        </p:spPr>
      </p:sp>
      <p:sp>
        <p:nvSpPr>
          <p:cNvPr id="405506"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474759"/>
            <a:fld id="{08B16942-3C30-48FB-BD32-ADBDD8902E1A}" type="slidenum">
              <a:rPr lang="en-US">
                <a:latin typeface="Calibri" pitchFamily="34" charset="0"/>
              </a:rPr>
              <a:pPr algn="r" defTabSz="474759"/>
              <a:t>186</a:t>
            </a:fld>
            <a:endParaRPr lang="en-US">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TextEdit="1"/>
          </p:cNvSpPr>
          <p:nvPr>
            <p:ph type="sldImg"/>
          </p:nvPr>
        </p:nvSpPr>
        <p:spPr bwMode="auto">
          <a:noFill/>
          <a:ln>
            <a:solidFill>
              <a:srgbClr val="000000"/>
            </a:solidFill>
            <a:miter lim="800000"/>
            <a:headEnd/>
            <a:tailEn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noFill/>
          <a:ln>
            <a:solidFill>
              <a:srgbClr val="000000"/>
            </a:solidFill>
            <a:miter lim="800000"/>
            <a:headEnd/>
            <a:tailEnd/>
          </a:ln>
        </p:spPr>
      </p:sp>
      <p:sp>
        <p:nvSpPr>
          <p:cNvPr id="18434" name="Slide Number Placeholder 3"/>
          <p:cNvSpPr>
            <a:spLocks noGrp="1"/>
          </p:cNvSpPr>
          <p:nvPr>
            <p:ph type="sldNum" sz="quarter" idx="5"/>
          </p:nvPr>
        </p:nvSpPr>
        <p:spPr>
          <a:noFill/>
        </p:spPr>
        <p:txBody>
          <a:bodyPr/>
          <a:lstStyle/>
          <a:p>
            <a:pPr defTabSz="944624"/>
            <a:fld id="{C87DF2FB-3BEB-4C74-9E55-7151A8A147D5}" type="slidenum">
              <a:rPr lang="en-US" smtClean="0"/>
              <a:pPr defTabSz="944624"/>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4"/>
          <p:cNvSpPr>
            <a:spLocks noGrp="1" noRot="1" noChangeAspect="1" noTextEdit="1"/>
          </p:cNvSpPr>
          <p:nvPr>
            <p:ph type="sldImg"/>
          </p:nvPr>
        </p:nvSpPr>
        <p:spPr bwMode="auto">
          <a:noFill/>
          <a:ln>
            <a:solidFill>
              <a:srgbClr val="000000"/>
            </a:solidFill>
            <a:miter lim="800000"/>
            <a:headEnd/>
            <a:tailEnd/>
          </a:ln>
        </p:spPr>
      </p:sp>
      <p:sp>
        <p:nvSpPr>
          <p:cNvPr id="55301" name="Rectangle 5"/>
          <p:cNvSpPr>
            <a:spLocks noGrp="1"/>
          </p:cNvSpPr>
          <p:nvPr>
            <p:ph type="body" idx="1"/>
          </p:nvPr>
        </p:nvSpPr>
        <p:spPr>
          <a:noFill/>
          <a:ln/>
        </p:spPr>
        <p:txBody>
          <a:bodyPr/>
          <a:lstStyle/>
          <a:p>
            <a:r>
              <a:rPr lang="en-US" smtClean="0"/>
              <a:t>This workshop is more or less a “Solar 101” – but throughout the workshop we will be weaving in case studies, best practices and practical advice for people particularly interested in brownfields.</a:t>
            </a:r>
          </a:p>
          <a:p>
            <a:endParaRPr lang="en-US" smtClean="0"/>
          </a:p>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Rectangle 5"/>
          <p:cNvSpPr>
            <a:spLocks noGrp="1" noRot="1" noChangeAspect="1" noTextEdit="1"/>
          </p:cNvSpPr>
          <p:nvPr>
            <p:ph type="sldImg"/>
          </p:nvPr>
        </p:nvSpPr>
        <p:spPr bwMode="auto">
          <a:noFill/>
          <a:ln>
            <a:solidFill>
              <a:srgbClr val="000000"/>
            </a:solidFill>
            <a:miter lim="800000"/>
            <a:headEnd/>
            <a:tailEnd/>
          </a:ln>
        </p:spPr>
      </p:sp>
      <p:sp>
        <p:nvSpPr>
          <p:cNvPr id="57350" name="Rectangle 6"/>
          <p:cNvSpPr>
            <a:spLocks noGrp="1"/>
          </p:cNvSpPr>
          <p:nvPr>
            <p:ph type="body" idx="1"/>
          </p:nvPr>
        </p:nvSpPr>
        <p:spPr>
          <a:noFill/>
          <a:ln/>
        </p:spPr>
        <p:txBody>
          <a:bodyPr/>
          <a:lstStyle/>
          <a:p>
            <a:r>
              <a:rPr lang="en-US" smtClean="0"/>
              <a:t>Economic Redevelopment Forum:  </a:t>
            </a:r>
            <a:r>
              <a:rPr lang="en-US" smtClean="0">
                <a:hlinkClick r:id="rId3"/>
              </a:rPr>
              <a:t>http://www.brownfields2011.org/en/Article/34/Brownfields_2011_Launches_the_Economic_Redevelopment_Forum</a:t>
            </a:r>
            <a:endParaRPr lang="en-US" smtClean="0"/>
          </a:p>
          <a:p>
            <a:r>
              <a:rPr lang="en-US" smtClean="0"/>
              <a:t>Formerly known as the Transaction Forum, (a staple of the Brownfields Conference since 2004), this event traditionally focused on providing property owners, redevelopment agencies, and communities an opportunity to market their contaminated properties directly to the real estate development industry.</a:t>
            </a:r>
          </a:p>
          <a:p>
            <a:r>
              <a:rPr lang="en-US" smtClean="0"/>
              <a:t> This year, the Forum will also focus on the new importance of government financial incentives geared to spur economic development and get projects funded when traditional loans and sources of equity are hard to find.</a:t>
            </a:r>
          </a:p>
          <a:p>
            <a:r>
              <a:rPr lang="en-US" smtClean="0"/>
              <a:t>There will be a special session focused on renewable energy as a redevelopment option and will provide informational opportunities for developers particularly interested in this sector. </a:t>
            </a:r>
          </a:p>
          <a:p>
            <a:r>
              <a:rPr lang="en-US" smtClean="0"/>
              <a:t>PV America 2011: </a:t>
            </a:r>
            <a:r>
              <a:rPr lang="en-US" smtClean="0">
                <a:hlinkClick r:id="rId4"/>
              </a:rPr>
              <a:t>http://www.pvamericaexpo.com/PVA11/Public/Enter.aspx</a:t>
            </a:r>
            <a:r>
              <a:rPr lang="en-US" smtClean="0"/>
              <a:t> </a:t>
            </a:r>
          </a:p>
          <a:p>
            <a:r>
              <a:rPr lang="en-US" smtClean="0"/>
              <a:t>Nearly 3,000 buyers, technology experts and industry leaders  are present</a:t>
            </a:r>
          </a:p>
          <a:p>
            <a:endParaRPr lang="en-US" smtClean="0"/>
          </a:p>
          <a:p>
            <a:endParaRPr lang="en-US" smtClean="0"/>
          </a:p>
          <a:p>
            <a:endParaRPr lang="en-US" smtClean="0"/>
          </a:p>
        </p:txBody>
      </p:sp>
      <p:sp>
        <p:nvSpPr>
          <p:cNvPr id="57347" name="Slide Number Placeholder 3"/>
          <p:cNvSpPr>
            <a:spLocks noGrp="1"/>
          </p:cNvSpPr>
          <p:nvPr>
            <p:ph type="sldNum" sz="quarter" idx="5"/>
          </p:nvPr>
        </p:nvSpPr>
        <p:spPr>
          <a:noFill/>
        </p:spPr>
        <p:txBody>
          <a:bodyPr/>
          <a:lstStyle/>
          <a:p>
            <a:fld id="{5D1560CD-30E3-4BD8-BB9D-001A36DE510F}"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Rectangle 5"/>
          <p:cNvSpPr>
            <a:spLocks noGrp="1" noRot="1" noChangeAspect="1" noTextEdit="1"/>
          </p:cNvSpPr>
          <p:nvPr>
            <p:ph type="sldImg"/>
          </p:nvPr>
        </p:nvSpPr>
        <p:spPr bwMode="auto">
          <a:noFill/>
          <a:ln>
            <a:solidFill>
              <a:srgbClr val="000000"/>
            </a:solidFill>
            <a:miter lim="800000"/>
            <a:headEnd/>
            <a:tailEnd/>
          </a:ln>
        </p:spPr>
      </p:sp>
      <p:sp>
        <p:nvSpPr>
          <p:cNvPr id="59398" name="Rectangle 6"/>
          <p:cNvSpPr>
            <a:spLocks noGrp="1"/>
          </p:cNvSpPr>
          <p:nvPr>
            <p:ph type="body" idx="1"/>
          </p:nvPr>
        </p:nvSpPr>
        <p:spPr>
          <a:noFill/>
          <a:ln/>
        </p:spPr>
        <p:txBody>
          <a:bodyPr/>
          <a:lstStyle/>
          <a:p>
            <a:r>
              <a:rPr lang="en-US" smtClean="0"/>
              <a:t>Workshops are a 2-way dialogue – clarifying questions are welcome during the presentation, but if question/comment takes us too far off track we may have to finish responding to the question/comment at a later time.  </a:t>
            </a:r>
          </a:p>
          <a:p>
            <a:endParaRPr lang="en-US" smtClean="0"/>
          </a:p>
          <a:p>
            <a:r>
              <a:rPr lang="en-US" smtClean="0"/>
              <a:t>We want to hear from you. We want your input so we can improve.</a:t>
            </a:r>
          </a:p>
          <a:p>
            <a:endParaRPr lang="en-US" smtClean="0"/>
          </a:p>
          <a:p>
            <a:r>
              <a:rPr lang="en-US" smtClean="0"/>
              <a:t>Respect diverse viewpoints. We intend to foster a safe learning environment where there is mutual respect for everyone.</a:t>
            </a:r>
          </a:p>
        </p:txBody>
      </p:sp>
      <p:sp>
        <p:nvSpPr>
          <p:cNvPr id="59395" name="Slide Number Placeholder 3"/>
          <p:cNvSpPr>
            <a:spLocks noGrp="1"/>
          </p:cNvSpPr>
          <p:nvPr>
            <p:ph type="sldNum" sz="quarter" idx="5"/>
          </p:nvPr>
        </p:nvSpPr>
        <p:spPr>
          <a:noFill/>
        </p:spPr>
        <p:txBody>
          <a:bodyPr/>
          <a:lstStyle/>
          <a:p>
            <a:pPr defTabSz="944624"/>
            <a:fld id="{77D37675-0BD7-4202-983B-4EE8A51C459D}" type="slidenum">
              <a:rPr lang="en-US" smtClean="0"/>
              <a:pPr defTabSz="944624"/>
              <a:t>22</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Rectangle 5"/>
          <p:cNvSpPr>
            <a:spLocks noGrp="1" noRot="1" noChangeAspect="1" noTextEdit="1"/>
          </p:cNvSpPr>
          <p:nvPr>
            <p:ph type="sldImg"/>
          </p:nvPr>
        </p:nvSpPr>
        <p:spPr bwMode="auto">
          <a:noFill/>
          <a:ln>
            <a:solidFill>
              <a:srgbClr val="000000"/>
            </a:solidFill>
            <a:miter lim="800000"/>
            <a:headEnd/>
            <a:tailEnd/>
          </a:ln>
        </p:spPr>
      </p:sp>
      <p:sp>
        <p:nvSpPr>
          <p:cNvPr id="61446" name="Rectangle 6"/>
          <p:cNvSpPr>
            <a:spLocks noGrp="1"/>
          </p:cNvSpPr>
          <p:nvPr>
            <p:ph type="body" idx="1"/>
          </p:nvPr>
        </p:nvSpPr>
        <p:spPr>
          <a:noFill/>
          <a:ln/>
        </p:spPr>
        <p:txBody>
          <a:bodyPr/>
          <a:lstStyle/>
          <a:p>
            <a:r>
              <a:rPr lang="en-US" smtClean="0"/>
              <a:t>Attendees of National Brownfields Conference in Philadelphia, PA April 3, 2011</a:t>
            </a:r>
          </a:p>
        </p:txBody>
      </p:sp>
      <p:sp>
        <p:nvSpPr>
          <p:cNvPr id="61443"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474759"/>
            <a:fld id="{FA481658-7149-4021-A82D-0A551E7C8DB4}" type="slidenum">
              <a:rPr lang="en-US">
                <a:latin typeface="Calibri" pitchFamily="34" charset="0"/>
              </a:rPr>
              <a:pPr algn="r" defTabSz="474759"/>
              <a:t>23</a:t>
            </a:fld>
            <a:endParaRPr lang="en-US">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3" name="Rectangle 5"/>
          <p:cNvSpPr>
            <a:spLocks noGrp="1" noRot="1" noChangeAspect="1" noTextEdit="1"/>
          </p:cNvSpPr>
          <p:nvPr>
            <p:ph type="sldImg"/>
          </p:nvPr>
        </p:nvSpPr>
        <p:spPr bwMode="auto">
          <a:noFill/>
          <a:ln>
            <a:solidFill>
              <a:srgbClr val="000000"/>
            </a:solidFill>
            <a:miter lim="800000"/>
            <a:headEnd/>
            <a:tailEnd/>
          </a:ln>
        </p:spPr>
      </p:sp>
      <p:sp>
        <p:nvSpPr>
          <p:cNvPr id="63494" name="Rectangle 6"/>
          <p:cNvSpPr>
            <a:spLocks noGrp="1"/>
          </p:cNvSpPr>
          <p:nvPr>
            <p:ph type="body" idx="1"/>
          </p:nvPr>
        </p:nvSpPr>
        <p:spPr>
          <a:noFill/>
          <a:ln/>
        </p:spPr>
        <p:txBody>
          <a:bodyPr/>
          <a:lstStyle/>
          <a:p>
            <a:r>
              <a:rPr lang="en-US" smtClean="0"/>
              <a:t>The nations overall energy portfolio includes thermal, electric and combustion loads.  All of these loads can be offset and/or completely met with solar energy.  There are opportunities challenges and barriers  - some technical, but many political.  </a:t>
            </a:r>
          </a:p>
        </p:txBody>
      </p:sp>
      <p:sp>
        <p:nvSpPr>
          <p:cNvPr id="63491" name="Slide Number Placeholder 3"/>
          <p:cNvSpPr>
            <a:spLocks noGrp="1"/>
          </p:cNvSpPr>
          <p:nvPr>
            <p:ph type="sldNum" sz="quarter" idx="5"/>
          </p:nvPr>
        </p:nvSpPr>
        <p:spPr>
          <a:noFill/>
        </p:spPr>
        <p:txBody>
          <a:bodyPr/>
          <a:lstStyle/>
          <a:p>
            <a:pPr defTabSz="944624"/>
            <a:fld id="{FC10F7FF-B135-47BA-A353-1669B432887B}" type="slidenum">
              <a:rPr lang="en-US" smtClean="0"/>
              <a:pPr defTabSz="944624"/>
              <a:t>24</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1" name="Rectangle 5"/>
          <p:cNvSpPr>
            <a:spLocks noGrp="1" noRot="1" noChangeAspect="1" noTextEdit="1"/>
          </p:cNvSpPr>
          <p:nvPr>
            <p:ph type="sldImg"/>
          </p:nvPr>
        </p:nvSpPr>
        <p:spPr bwMode="auto">
          <a:noFill/>
          <a:ln>
            <a:solidFill>
              <a:srgbClr val="000000"/>
            </a:solidFill>
            <a:miter lim="800000"/>
            <a:headEnd/>
            <a:tailEnd/>
          </a:ln>
        </p:spPr>
      </p:sp>
      <p:sp>
        <p:nvSpPr>
          <p:cNvPr id="65542" name="Rectangle 6"/>
          <p:cNvSpPr>
            <a:spLocks noGrp="1"/>
          </p:cNvSpPr>
          <p:nvPr>
            <p:ph type="body" idx="1"/>
          </p:nvPr>
        </p:nvSpPr>
        <p:spPr>
          <a:noFill/>
          <a:ln/>
        </p:spPr>
        <p:txBody>
          <a:bodyPr/>
          <a:lstStyle/>
          <a:p>
            <a:r>
              <a:rPr lang="en-US" smtClean="0"/>
              <a:t>Most people understand the thermal energy transfer from the sun to the earth’s surface, but the light can also be captured through the photovoltaic effect as shown in this video</a:t>
            </a:r>
          </a:p>
        </p:txBody>
      </p:sp>
      <p:sp>
        <p:nvSpPr>
          <p:cNvPr id="65539" name="Slide Number Placeholder 3"/>
          <p:cNvSpPr>
            <a:spLocks noGrp="1"/>
          </p:cNvSpPr>
          <p:nvPr>
            <p:ph type="sldNum" sz="quarter" idx="5"/>
          </p:nvPr>
        </p:nvSpPr>
        <p:spPr>
          <a:noFill/>
        </p:spPr>
        <p:txBody>
          <a:bodyPr/>
          <a:lstStyle/>
          <a:p>
            <a:pPr defTabSz="944624"/>
            <a:fld id="{07FA763C-76E2-408A-B876-88C96E4BFE86}" type="slidenum">
              <a:rPr lang="en-US" smtClean="0"/>
              <a:pPr defTabSz="944624"/>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4"/>
          <p:cNvSpPr>
            <a:spLocks noGrp="1" noRot="1" noChangeAspect="1" noTextEdit="1"/>
          </p:cNvSpPr>
          <p:nvPr>
            <p:ph type="sldImg"/>
          </p:nvPr>
        </p:nvSpPr>
        <p:spPr bwMode="auto">
          <a:noFill/>
          <a:ln>
            <a:solidFill>
              <a:srgbClr val="000000"/>
            </a:solidFill>
            <a:miter lim="800000"/>
            <a:headEnd/>
            <a:tailEnd/>
          </a:ln>
        </p:spPr>
      </p:sp>
      <p:sp>
        <p:nvSpPr>
          <p:cNvPr id="67589" name="Rectangle 5"/>
          <p:cNvSpPr>
            <a:spLocks noGrp="1"/>
          </p:cNvSpPr>
          <p:nvPr>
            <p:ph type="body" idx="1"/>
          </p:nvPr>
        </p:nvSpPr>
        <p:spPr>
          <a:noFill/>
          <a:ln/>
        </p:spPr>
        <p:txBody>
          <a:bodyPr/>
          <a:lstStyle/>
          <a:p>
            <a:r>
              <a:rPr lang="en-US" smtClean="0"/>
              <a:t>Any Technical field can be a world of acronyms these days. </a:t>
            </a:r>
          </a:p>
          <a:p>
            <a:endParaRPr lang="en-US" smtClean="0"/>
          </a:p>
          <a:p>
            <a:r>
              <a:rPr lang="en-US" smtClean="0"/>
              <a:t>SHW – solar hot water </a:t>
            </a:r>
          </a:p>
          <a:p>
            <a:endParaRPr lang="en-US" smtClean="0"/>
          </a:p>
          <a:p>
            <a:r>
              <a:rPr lang="en-US" smtClean="0"/>
              <a:t>SHC – solar heating and cooling</a:t>
            </a:r>
          </a:p>
          <a:p>
            <a:endParaRPr lang="en-US" smtClean="0"/>
          </a:p>
          <a:p>
            <a:r>
              <a:rPr lang="en-US" smtClean="0"/>
              <a:t>CPV – concentrating PV</a:t>
            </a:r>
          </a:p>
          <a:p>
            <a:endParaRPr lang="en-US" smtClean="0"/>
          </a:p>
          <a:p>
            <a:r>
              <a:rPr lang="en-US" smtClean="0"/>
              <a:t>CSP is also sometimes called CST or concentrating solar thermal</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7" name="Rectangle 5"/>
          <p:cNvSpPr>
            <a:spLocks noGrp="1" noRot="1" noChangeAspect="1" noTextEdit="1"/>
          </p:cNvSpPr>
          <p:nvPr>
            <p:ph type="sldImg"/>
          </p:nvPr>
        </p:nvSpPr>
        <p:spPr bwMode="auto">
          <a:noFill/>
          <a:ln>
            <a:solidFill>
              <a:srgbClr val="000000"/>
            </a:solidFill>
            <a:miter lim="800000"/>
            <a:headEnd/>
            <a:tailEnd/>
          </a:ln>
        </p:spPr>
      </p:sp>
      <p:sp>
        <p:nvSpPr>
          <p:cNvPr id="69638" name="Rectangle 6"/>
          <p:cNvSpPr>
            <a:spLocks noGrp="1"/>
          </p:cNvSpPr>
          <p:nvPr>
            <p:ph type="body" idx="1"/>
          </p:nvPr>
        </p:nvSpPr>
        <p:spPr>
          <a:noFill/>
          <a:ln/>
        </p:spPr>
        <p:txBody>
          <a:bodyPr/>
          <a:lstStyle/>
          <a:p>
            <a:r>
              <a:rPr lang="en-US" smtClean="0"/>
              <a:t>Note that crystalline silicone is sometimes differentiated into both Multi-crystal and single crystal</a:t>
            </a:r>
          </a:p>
          <a:p>
            <a:endParaRPr lang="en-US" smtClean="0"/>
          </a:p>
          <a:p>
            <a:r>
              <a:rPr lang="en-US" smtClean="0"/>
              <a:t>Building-integrated photovoltaics (BIPV) are PV materials that are used to replace conventional building materials in parts of the building envelope such as the roof,  windows, skylights, or facades. They are increasingly being incorporated into the construction of new buildings as a principal or ancillary source of electrical power, although existing buildings may be retrofitted with BIPV modules as well.</a:t>
            </a:r>
          </a:p>
          <a:p>
            <a:r>
              <a:rPr lang="en-US" smtClean="0"/>
              <a:t>The advantage of integrated photovoltaics over more common non-integrated systems is that the initial cost can be offset by reducing the amount spent on building materials and labor that would normally be used to construct the part of the building that the BIPV modules replace. These advantages make BIPV one of the fastest growing segments of the photovoltaic industry. </a:t>
            </a:r>
          </a:p>
        </p:txBody>
      </p:sp>
      <p:sp>
        <p:nvSpPr>
          <p:cNvPr id="69635"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29" tIns="48315" rIns="96629" bIns="48315" anchor="b"/>
          <a:lstStyle/>
          <a:p>
            <a:pPr algn="r" defTabSz="944624"/>
            <a:fld id="{776FAB54-DCF3-4B2B-93F7-3D3E587C6B54}" type="slidenum">
              <a:rPr lang="en-US">
                <a:latin typeface="Calibri" pitchFamily="34" charset="0"/>
              </a:rPr>
              <a:pPr algn="r" defTabSz="944624"/>
              <a:t>27</a:t>
            </a:fld>
            <a:endParaRPr lang="en-US">
              <a:latin typeface="Calibri"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txBox="1">
            <a:spLocks noGrp="1" noChangeArrowheads="1"/>
          </p:cNvSpPr>
          <p:nvPr/>
        </p:nvSpPr>
        <p:spPr bwMode="auto">
          <a:xfrm>
            <a:off x="4142658" y="9119840"/>
            <a:ext cx="3170904" cy="479735"/>
          </a:xfrm>
          <a:prstGeom prst="rect">
            <a:avLst/>
          </a:prstGeom>
          <a:noFill/>
          <a:ln w="9525">
            <a:noFill/>
            <a:miter lim="800000"/>
            <a:headEnd/>
            <a:tailEnd/>
          </a:ln>
        </p:spPr>
        <p:txBody>
          <a:bodyPr lIns="96629" tIns="48315" rIns="96629" bIns="48315" anchor="b"/>
          <a:lstStyle/>
          <a:p>
            <a:pPr algn="r" defTabSz="944624"/>
            <a:fld id="{3CEA8E33-93E4-47F7-A804-DEB8508A7433}" type="slidenum">
              <a:rPr lang="en-US">
                <a:latin typeface="Calibri" pitchFamily="34" charset="0"/>
              </a:rPr>
              <a:pPr algn="r" defTabSz="944624"/>
              <a:t>28</a:t>
            </a:fld>
            <a:endParaRPr lang="en-US">
              <a:latin typeface="Calibri" pitchFamily="34" charset="0"/>
            </a:endParaRPr>
          </a:p>
        </p:txBody>
      </p:sp>
      <p:sp>
        <p:nvSpPr>
          <p:cNvPr id="71685" name="Rectangle 5"/>
          <p:cNvSpPr>
            <a:spLocks noGrp="1" noRot="1" noChangeAspect="1" noTextEdit="1"/>
          </p:cNvSpPr>
          <p:nvPr>
            <p:ph type="sldImg"/>
          </p:nvPr>
        </p:nvSpPr>
        <p:spPr bwMode="auto">
          <a:noFill/>
          <a:ln>
            <a:solidFill>
              <a:srgbClr val="000000"/>
            </a:solidFill>
            <a:miter lim="800000"/>
            <a:headEnd/>
            <a:tailEnd/>
          </a:ln>
        </p:spPr>
      </p:sp>
      <p:sp>
        <p:nvSpPr>
          <p:cNvPr id="71686" name="Rectangle 6"/>
          <p:cNvSpPr>
            <a:spLocks noGrp="1"/>
          </p:cNvSpPr>
          <p:nvPr>
            <p:ph type="body" idx="1"/>
          </p:nvPr>
        </p:nvSpPr>
        <p:spPr>
          <a:noFill/>
          <a:ln/>
        </p:spPr>
        <p:txBody>
          <a:bodyPr/>
          <a:lstStyle/>
          <a:p>
            <a:r>
              <a:rPr lang="en-US" smtClean="0"/>
              <a:t>Solar pool heating is a thriving and cost effective market.</a:t>
            </a:r>
          </a:p>
          <a:p>
            <a:r>
              <a:rPr lang="en-US" smtClean="0"/>
              <a:t>Domestic hot water applications are typically a hybrid of gas and solar or electric and solar.  It is important to size the systems correctly for the use ( family size) and geographic location ( solar resource)</a:t>
            </a:r>
          </a:p>
          <a:p>
            <a:r>
              <a:rPr lang="en-US" smtClean="0"/>
              <a:t>Process hot water is used on commercial and industrial applications.  Process hot water typically requires a higher temperature collector</a:t>
            </a:r>
          </a:p>
          <a:p>
            <a:r>
              <a:rPr lang="en-US" smtClean="0"/>
              <a:t>Space heating applications are similar to residential gas or oil radiator systems.  The solar is sometimes used as an assist to these systems.  Often a SHW system is combined with space heating</a:t>
            </a:r>
          </a:p>
          <a:p>
            <a:r>
              <a:rPr lang="en-US" smtClean="0"/>
              <a:t>Solar assisted cooling is the use of the solar input to an absorption cooler.  Residential size absorption cooling is not common in the US, but it is available.  Commercial solar cooling systems are more common.  Solar thermal assist can also be applied to heat pipe dehumidifiers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3" name="Rectangle 5"/>
          <p:cNvSpPr>
            <a:spLocks noGrp="1" noRot="1" noChangeAspect="1" noTextEdit="1"/>
          </p:cNvSpPr>
          <p:nvPr>
            <p:ph type="sldImg"/>
          </p:nvPr>
        </p:nvSpPr>
        <p:spPr bwMode="auto">
          <a:noFill/>
          <a:ln>
            <a:solidFill>
              <a:srgbClr val="000000"/>
            </a:solidFill>
            <a:miter lim="800000"/>
            <a:headEnd/>
            <a:tailEnd/>
          </a:ln>
        </p:spPr>
      </p:sp>
      <p:sp>
        <p:nvSpPr>
          <p:cNvPr id="73734" name="Rectangle 6"/>
          <p:cNvSpPr>
            <a:spLocks noGrp="1"/>
          </p:cNvSpPr>
          <p:nvPr>
            <p:ph type="body" idx="1"/>
          </p:nvPr>
        </p:nvSpPr>
        <p:spPr>
          <a:noFill/>
          <a:ln/>
        </p:spPr>
        <p:txBody>
          <a:bodyPr/>
          <a:lstStyle/>
          <a:p>
            <a:r>
              <a:rPr lang="en-US" smtClean="0"/>
              <a:t>Concentrated solar power (CSP) are systems that use lenses or mirrors to concentrate a large area of sunlight, or solar thermal energy, onto a small area. Electrical power is produced when the concentrated light is converted to heat which drives a heat engine (usually a steam turbine) connected to an electrical power generator. CSP works best in the desert where there is lots of direct sunlight.  These are typically utility scale powerplant applications.  Utilities are also developing hybrid plants where the CSP is used to reduce fuel consumption at an existing fossil plant.</a:t>
            </a:r>
          </a:p>
          <a:p>
            <a:r>
              <a:rPr lang="en-US" smtClean="0"/>
              <a:t>CSP should not be confused with photovoltaics, where solar power is directly converted to electricity without the use of steam turbines. The concentration of sunlight onto photovoltaic surfaces, similar to CSP, is known as concentrated photovoltaics (CPV).</a:t>
            </a:r>
          </a:p>
          <a:p>
            <a:endParaRPr lang="en-US" smtClean="0"/>
          </a:p>
          <a:p>
            <a:r>
              <a:rPr lang="en-US" smtClean="0"/>
              <a:t>	</a:t>
            </a:r>
          </a:p>
        </p:txBody>
      </p:sp>
      <p:sp>
        <p:nvSpPr>
          <p:cNvPr id="73731" name="Slide Number Placeholder 3"/>
          <p:cNvSpPr>
            <a:spLocks noGrp="1"/>
          </p:cNvSpPr>
          <p:nvPr>
            <p:ph type="sldNum" sz="quarter" idx="5"/>
          </p:nvPr>
        </p:nvSpPr>
        <p:spPr>
          <a:noFill/>
        </p:spPr>
        <p:txBody>
          <a:bodyPr/>
          <a:lstStyle/>
          <a:p>
            <a:pPr defTabSz="944624"/>
            <a:fld id="{613BE734-2B75-4F9E-AA12-50A7842F261D}" type="slidenum">
              <a:rPr lang="en-US" smtClean="0"/>
              <a:pPr defTabSz="944624"/>
              <a:t>29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7" name="Rectangle 7"/>
          <p:cNvSpPr>
            <a:spLocks noGrp="1" noRot="1" noChangeAspect="1" noTextEdit="1"/>
          </p:cNvSpPr>
          <p:nvPr>
            <p:ph type="sldImg"/>
          </p:nvPr>
        </p:nvSpPr>
        <p:spPr bwMode="auto">
          <a:noFill/>
          <a:ln>
            <a:solidFill>
              <a:srgbClr val="000000"/>
            </a:solidFill>
            <a:miter lim="800000"/>
            <a:headEnd/>
            <a:tailEnd/>
          </a:ln>
        </p:spPr>
      </p:sp>
      <p:sp>
        <p:nvSpPr>
          <p:cNvPr id="20488" name="Rectangle 8"/>
          <p:cNvSpPr>
            <a:spLocks noGrp="1"/>
          </p:cNvSpPr>
          <p:nvPr>
            <p:ph type="body" idx="1"/>
          </p:nvPr>
        </p:nvSpPr>
        <p:spPr>
          <a:noFill/>
          <a:ln/>
        </p:spPr>
        <p:txBody>
          <a:bodyPr/>
          <a:lstStyle/>
          <a:p>
            <a:r>
              <a:rPr lang="en-US" smtClean="0"/>
              <a:t>Solar energy has been used for thousands of years to passively heat buildings and water and has been worshipped by cultures and used as a calendar and a compass.</a:t>
            </a:r>
          </a:p>
          <a:p>
            <a:endParaRPr lang="en-US" smtClean="0"/>
          </a:p>
          <a:p>
            <a:r>
              <a:rPr lang="en-US" smtClean="0"/>
              <a:t>The ancient Greeks were the first to use passive solar design in their housing. As early as 400BC entire Greek cities were built in this way. </a:t>
            </a:r>
          </a:p>
          <a:p>
            <a:endParaRPr lang="en-US" smtClean="0"/>
          </a:p>
        </p:txBody>
      </p:sp>
      <p:sp>
        <p:nvSpPr>
          <p:cNvPr id="20483" name="Slide Number Placeholder 3"/>
          <p:cNvSpPr>
            <a:spLocks noGrp="1"/>
          </p:cNvSpPr>
          <p:nvPr>
            <p:ph type="sldNum" sz="quarter" idx="5"/>
          </p:nvPr>
        </p:nvSpPr>
        <p:spPr>
          <a:noFill/>
        </p:spPr>
        <p:txBody>
          <a:bodyPr/>
          <a:lstStyle/>
          <a:p>
            <a:fld id="{E8EC946E-71FB-410C-9730-7B6BD25CF277}" type="slidenum">
              <a:rPr lang="en-US" smtClean="0"/>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p:spPr>
        <p:txBody>
          <a:bodyPr/>
          <a:lstStyle/>
          <a:p>
            <a:pPr defTabSz="944624"/>
            <a:fld id="{CE6AB57A-5E73-4E56-97FE-4561064D4B67}" type="slidenum">
              <a:rPr lang="en-US" smtClean="0"/>
              <a:pPr defTabSz="944624"/>
              <a:t>30</a:t>
            </a:fld>
            <a:endParaRPr lang="en-US" smtClean="0"/>
          </a:p>
        </p:txBody>
      </p:sp>
      <p:sp>
        <p:nvSpPr>
          <p:cNvPr id="75781" name="Rectangle 5"/>
          <p:cNvSpPr>
            <a:spLocks noGrp="1" noRot="1" noChangeAspect="1" noTextEdit="1"/>
          </p:cNvSpPr>
          <p:nvPr>
            <p:ph type="sldImg"/>
          </p:nvPr>
        </p:nvSpPr>
        <p:spPr bwMode="auto">
          <a:noFill/>
          <a:ln>
            <a:solidFill>
              <a:srgbClr val="000000"/>
            </a:solidFill>
            <a:miter lim="800000"/>
            <a:headEnd/>
            <a:tailEnd/>
          </a:ln>
        </p:spPr>
      </p:sp>
      <p:sp>
        <p:nvSpPr>
          <p:cNvPr id="75782" name="Rectangle 6"/>
          <p:cNvSpPr>
            <a:spLocks noGrp="1"/>
          </p:cNvSpPr>
          <p:nvPr>
            <p:ph type="body" idx="1"/>
          </p:nvPr>
        </p:nvSpPr>
        <p:spPr>
          <a:noFill/>
          <a:ln/>
        </p:spPr>
        <p:txBody>
          <a:bodyPr/>
          <a:lstStyle/>
          <a:p>
            <a:r>
              <a:rPr lang="en-US" smtClean="0"/>
              <a:t>But you can’t put solar anywhere – there are some site specific considerations for you to keep in mind….</a:t>
            </a:r>
          </a:p>
          <a:p>
            <a:endParaRPr lang="en-US" smtClean="0"/>
          </a:p>
          <a:p>
            <a:r>
              <a:rPr lang="en-US" smtClean="0"/>
              <a:t>Shading -  Solar PV panels can be affected by numerous types of obstructions. Examples include trees, clouds, bird droppings, dust and even the shading from other solar panels. </a:t>
            </a:r>
          </a:p>
          <a:p>
            <a:endParaRPr lang="en-US" smtClean="0"/>
          </a:p>
          <a:p>
            <a:r>
              <a:rPr lang="en-US" smtClean="0"/>
              <a:t>Solar Access Rights – Solar Access laws vary by state and region. There will be more on this in the afternoon. Solar access laws protect the right of an individual to both install and operate solar panels. A thorough access law addresses both unwarranted restrictions to construction as well as changes that may occur after construction like tree shading and newly constructed higher buildings. Currently, 34 states have some sort of solar access rights established to protect individuals.</a:t>
            </a:r>
          </a:p>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txBox="1">
            <a:spLocks noGrp="1" noChangeArrowheads="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EE9D287E-B557-4E5B-8FEC-509E7DAF4D5C}" type="slidenum">
              <a:rPr lang="en-US">
                <a:latin typeface="Calibri" pitchFamily="34" charset="0"/>
              </a:rPr>
              <a:pPr algn="r" defTabSz="944624"/>
              <a:t>31</a:t>
            </a:fld>
            <a:endParaRPr lang="en-US">
              <a:latin typeface="Calibri" pitchFamily="34" charset="0"/>
            </a:endParaRPr>
          </a:p>
        </p:txBody>
      </p:sp>
      <p:sp>
        <p:nvSpPr>
          <p:cNvPr id="77829" name="Rectangle 5"/>
          <p:cNvSpPr>
            <a:spLocks noGrp="1" noRot="1" noChangeAspect="1" noTextEdit="1"/>
          </p:cNvSpPr>
          <p:nvPr>
            <p:ph type="sldImg"/>
          </p:nvPr>
        </p:nvSpPr>
        <p:spPr bwMode="auto">
          <a:noFill/>
          <a:ln>
            <a:solidFill>
              <a:srgbClr val="000000"/>
            </a:solidFill>
            <a:miter lim="800000"/>
            <a:headEnd/>
            <a:tailEnd/>
          </a:ln>
        </p:spPr>
      </p:sp>
      <p:sp>
        <p:nvSpPr>
          <p:cNvPr id="77830" name="Rectangle 6"/>
          <p:cNvSpPr>
            <a:spLocks noGrp="1"/>
          </p:cNvSpPr>
          <p:nvPr>
            <p:ph type="body" idx="1"/>
          </p:nvPr>
        </p:nvSpPr>
        <p:spPr>
          <a:noFill/>
          <a:ln/>
        </p:spPr>
        <p:txBody>
          <a:bodyPr/>
          <a:lstStyle/>
          <a:p>
            <a:r>
              <a:rPr lang="en-US" smtClean="0"/>
              <a:t>Structural Capacity  and integrity– Buildings that are being proposed for construction can easily modify system plans to incorporate solar PV panels. However, older building been analyzed to ensure that the current roof has the load capacity to handle the solar PV panels. If a roof is close to the end of its expected life, replacing the roof could be a viable option. Many companies can install the solar panels and the new roof at the same time, if needed.</a:t>
            </a:r>
          </a:p>
          <a:p>
            <a:r>
              <a:rPr lang="en-US" smtClean="0"/>
              <a:t>Wind Loading – Due to the large surface area of panels, the effects of wind speed must be considered when installing solar panels. Therefore, it is necessary to hire a structural or civil engineer to properly perform wind loading calculations and other possible code requirements.</a:t>
            </a:r>
          </a:p>
          <a:p>
            <a:r>
              <a:rPr lang="en-US" smtClean="0"/>
              <a:t>Interconnection to the grid – If you are developing in a area where solar is “new”, the approval process from the utility may be lengthy</a:t>
            </a:r>
          </a:p>
          <a:p>
            <a:r>
              <a:rPr lang="en-US" smtClean="0"/>
              <a:t>Maximum energy output for a fixed system is always facing South at latitude tilt.  A more horizontal tilt gives more summer energy and a more vertical tilt gives more winter energy.</a:t>
            </a:r>
          </a:p>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7" name="Rectangle 5"/>
          <p:cNvSpPr>
            <a:spLocks noGrp="1" noRot="1" noChangeAspect="1" noTextEdit="1"/>
          </p:cNvSpPr>
          <p:nvPr>
            <p:ph type="sldImg"/>
          </p:nvPr>
        </p:nvSpPr>
        <p:spPr bwMode="auto">
          <a:noFill/>
          <a:ln>
            <a:solidFill>
              <a:srgbClr val="000000"/>
            </a:solidFill>
            <a:miter lim="800000"/>
            <a:headEnd/>
            <a:tailEnd/>
          </a:ln>
        </p:spPr>
      </p:sp>
      <p:sp>
        <p:nvSpPr>
          <p:cNvPr id="79878" name="Rectangle 6"/>
          <p:cNvSpPr>
            <a:spLocks noGrp="1"/>
          </p:cNvSpPr>
          <p:nvPr>
            <p:ph type="body" idx="1"/>
          </p:nvPr>
        </p:nvSpPr>
        <p:spPr>
          <a:noFill/>
          <a:ln/>
        </p:spPr>
        <p:txBody>
          <a:bodyPr/>
          <a:lstStyle/>
          <a:p>
            <a:r>
              <a:rPr lang="en-US" smtClean="0"/>
              <a:t>As an example, in a dense urban environment future redevelopment must be considered.  In less dense applications, the potential for tree shading is still possible.</a:t>
            </a:r>
          </a:p>
        </p:txBody>
      </p:sp>
      <p:sp>
        <p:nvSpPr>
          <p:cNvPr id="79875" name="Slide Number Placeholder 3"/>
          <p:cNvSpPr>
            <a:spLocks noGrp="1"/>
          </p:cNvSpPr>
          <p:nvPr>
            <p:ph type="sldNum" sz="quarter" idx="5"/>
          </p:nvPr>
        </p:nvSpPr>
        <p:spPr>
          <a:noFill/>
        </p:spPr>
        <p:txBody>
          <a:bodyPr/>
          <a:lstStyle/>
          <a:p>
            <a:fld id="{3AC78E24-C8F0-4444-8F14-7436FA01B544}" type="slidenum">
              <a:rPr lang="en-US" smtClean="0"/>
              <a:pPr/>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Rectangle 4"/>
          <p:cNvSpPr>
            <a:spLocks noGrp="1" noRot="1" noChangeAspect="1" noTextEdit="1"/>
          </p:cNvSpPr>
          <p:nvPr>
            <p:ph type="sldImg"/>
          </p:nvPr>
        </p:nvSpPr>
        <p:spPr bwMode="auto">
          <a:noFill/>
          <a:ln>
            <a:solidFill>
              <a:srgbClr val="000000"/>
            </a:solidFill>
            <a:miter lim="800000"/>
            <a:headEnd/>
            <a:tailEnd/>
          </a:ln>
        </p:spPr>
      </p:sp>
      <p:sp>
        <p:nvSpPr>
          <p:cNvPr id="81925" name="Rectangle 5"/>
          <p:cNvSpPr>
            <a:spLocks noGrp="1"/>
          </p:cNvSpPr>
          <p:nvPr>
            <p:ph type="body" idx="1"/>
          </p:nvPr>
        </p:nvSpPr>
        <p:spPr>
          <a:noFill/>
          <a:ln/>
        </p:spPr>
        <p:txBody>
          <a:bodyPr/>
          <a:lstStyle/>
          <a:p>
            <a:r>
              <a:rPr lang="en-US" smtClean="0"/>
              <a:t>Name two ways of capturing sun’s energy (PV and thermal)</a:t>
            </a:r>
          </a:p>
          <a:p>
            <a:r>
              <a:rPr lang="en-US" smtClean="0"/>
              <a:t>Name three types of solar technologies, their characteristics… ( PV SHW, CSP, BIPV)</a:t>
            </a:r>
          </a:p>
          <a:p>
            <a:r>
              <a:rPr lang="en-US" smtClean="0"/>
              <a:t>Two reasons solar works on Brownfields.</a:t>
            </a:r>
          </a:p>
          <a:p>
            <a:pPr lvl="1"/>
            <a:r>
              <a:rPr lang="en-US" smtClean="0"/>
              <a:t>1. Increase economic value for the property </a:t>
            </a:r>
          </a:p>
          <a:p>
            <a:pPr lvl="1"/>
            <a:r>
              <a:rPr lang="en-US" smtClean="0"/>
              <a:t>2. Further environmental sustainability by maximizing land use – and reduce the stress on greenfields</a:t>
            </a:r>
          </a:p>
          <a:p>
            <a:pPr lvl="1"/>
            <a:r>
              <a:rPr lang="en-US" smtClean="0"/>
              <a:t>3. Provide clean energy for use on-site, locally, and/or to utility grid</a:t>
            </a:r>
          </a:p>
          <a:p>
            <a:pPr lvl="1"/>
            <a:r>
              <a:rPr lang="en-US" smtClean="0"/>
              <a:t>4. Create local jobs</a:t>
            </a:r>
          </a:p>
          <a:p>
            <a:pPr lvl="1"/>
            <a:r>
              <a:rPr lang="en-US" smtClean="0"/>
              <a:t>5. Provide a “cap” after remediation</a:t>
            </a:r>
          </a:p>
          <a:p>
            <a:r>
              <a:rPr lang="en-US" smtClean="0"/>
              <a:t>Name two site specific consideration for solar projects</a:t>
            </a:r>
          </a:p>
          <a:p>
            <a:pPr lvl="1"/>
            <a:r>
              <a:rPr lang="en-US" smtClean="0"/>
              <a:t>(Shading, Solar Access Rights, structural capacity and integrity, wind loading, interconnection to the grid, seasonal output)</a:t>
            </a:r>
          </a:p>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4"/>
          <p:cNvSpPr>
            <a:spLocks noGrp="1" noRot="1" noChangeAspect="1" noTextEdit="1"/>
          </p:cNvSpPr>
          <p:nvPr>
            <p:ph type="sldImg"/>
          </p:nvPr>
        </p:nvSpPr>
        <p:spPr bwMode="auto">
          <a:noFill/>
          <a:ln>
            <a:solidFill>
              <a:srgbClr val="000000"/>
            </a:solidFill>
            <a:miter lim="800000"/>
            <a:headEnd/>
            <a:tailEnd/>
          </a:ln>
        </p:spPr>
      </p:sp>
      <p:sp>
        <p:nvSpPr>
          <p:cNvPr id="83973" name="Rectangle 5"/>
          <p:cNvSpPr>
            <a:spLocks noGrp="1"/>
          </p:cNvSpPr>
          <p:nvPr>
            <p:ph type="body" idx="1"/>
          </p:nvPr>
        </p:nvSpPr>
        <p:spPr>
          <a:noFill/>
          <a:ln/>
        </p:spPr>
        <p:txBody>
          <a:bodyPr/>
          <a:lstStyle/>
          <a:p>
            <a:endParaRPr lang="en-US" smtClean="0"/>
          </a:p>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4"/>
          <p:cNvSpPr>
            <a:spLocks noGrp="1" noRot="1" noChangeAspect="1" noTextEdit="1"/>
          </p:cNvSpPr>
          <p:nvPr>
            <p:ph type="sldImg"/>
          </p:nvPr>
        </p:nvSpPr>
        <p:spPr bwMode="auto">
          <a:noFill/>
          <a:ln>
            <a:solidFill>
              <a:srgbClr val="000000"/>
            </a:solidFill>
            <a:miter lim="800000"/>
            <a:headEnd/>
            <a:tailEnd/>
          </a:ln>
        </p:spPr>
      </p:sp>
      <p:sp>
        <p:nvSpPr>
          <p:cNvPr id="86021" name="Rectangle 5"/>
          <p:cNvSpPr>
            <a:spLocks noGrp="1"/>
          </p:cNvSpPr>
          <p:nvPr>
            <p:ph type="body" idx="1"/>
          </p:nvPr>
        </p:nvSpPr>
        <p:spPr>
          <a:noFill/>
          <a:ln/>
        </p:spPr>
        <p:txBody>
          <a:bodyPr/>
          <a:lstStyle/>
          <a:p>
            <a:r>
              <a:rPr lang="en-US" smtClean="0"/>
              <a:t>Solar has lots of benefits:</a:t>
            </a:r>
          </a:p>
          <a:p>
            <a:endParaRPr lang="en-US" smtClean="0"/>
          </a:p>
          <a:p>
            <a:r>
              <a:rPr lang="en-US" smtClean="0"/>
              <a:t> Adds jobs and develops local economies </a:t>
            </a:r>
          </a:p>
          <a:p>
            <a:r>
              <a:rPr lang="en-US" smtClean="0"/>
              <a:t> Helps us remain competitive in terms of innovation</a:t>
            </a:r>
          </a:p>
          <a:p>
            <a:r>
              <a:rPr lang="en-US" smtClean="0"/>
              <a:t> Is a smart investment  - while the cost of coal has more than doubled in recent years – solar is free and clean</a:t>
            </a:r>
          </a:p>
          <a:p>
            <a:endParaRPr lang="en-US" smtClean="0"/>
          </a:p>
          <a:p>
            <a:r>
              <a:rPr lang="en-US" smtClean="0"/>
              <a:t>It is so beneficial that all new homes in Spain and Israel must by law have solar water heating systems built in.  </a:t>
            </a:r>
          </a:p>
          <a:p>
            <a:r>
              <a:rPr lang="en-US" smtClean="0">
                <a:hlinkClick r:id="rId3"/>
              </a:rPr>
              <a:t>http://www.green-buildings.com/content/78229-solar-water-heaters-required-hawaii-homes</a:t>
            </a:r>
            <a:endParaRPr lang="en-US" smtClean="0"/>
          </a:p>
          <a:p>
            <a:endParaRPr lang="en-US" smtClean="0"/>
          </a:p>
          <a:p>
            <a:r>
              <a:rPr lang="en-US" smtClean="0"/>
              <a:t>It is so beneficial that more and more policies are enacted to encourage solar installations.</a:t>
            </a:r>
          </a:p>
          <a:p>
            <a:endParaRPr lang="en-US" smtClean="0"/>
          </a:p>
          <a:p>
            <a:endParaRPr lang="en-US" smtClean="0"/>
          </a:p>
          <a:p>
            <a:endParaRPr lang="en-US" smtClean="0"/>
          </a:p>
          <a:p>
            <a:endParaRPr lang="en-US" smtClean="0"/>
          </a:p>
          <a:p>
            <a:endParaRPr lang="en-US" smtClean="0"/>
          </a:p>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3" name="Rectangle 5"/>
          <p:cNvSpPr>
            <a:spLocks noGrp="1" noRot="1" noChangeAspect="1" noTextEdit="1"/>
          </p:cNvSpPr>
          <p:nvPr>
            <p:ph type="sldImg"/>
          </p:nvPr>
        </p:nvSpPr>
        <p:spPr bwMode="auto">
          <a:noFill/>
          <a:ln>
            <a:solidFill>
              <a:srgbClr val="000000"/>
            </a:solidFill>
            <a:miter lim="800000"/>
            <a:headEnd/>
            <a:tailEnd/>
          </a:ln>
        </p:spPr>
      </p:sp>
      <p:sp>
        <p:nvSpPr>
          <p:cNvPr id="89094" name="Rectangle 6"/>
          <p:cNvSpPr>
            <a:spLocks noGrp="1"/>
          </p:cNvSpPr>
          <p:nvPr>
            <p:ph type="body" idx="1"/>
          </p:nvPr>
        </p:nvSpPr>
        <p:spPr>
          <a:noFill/>
          <a:ln/>
        </p:spPr>
        <p:txBody>
          <a:bodyPr/>
          <a:lstStyle/>
          <a:p>
            <a:r>
              <a:rPr lang="en-US" smtClean="0"/>
              <a:t>Solar creates jobs. As of August 2010 the National Solar Jobs Census found that there are approximately 93,000 solar jobs in the US. This is double what previous best-guess estimates indicate. </a:t>
            </a:r>
          </a:p>
          <a:p>
            <a:endParaRPr lang="en-US" smtClean="0"/>
          </a:p>
          <a:p>
            <a:r>
              <a:rPr lang="en-US" smtClean="0"/>
              <a:t>Between August 2010 and August 2011, job numbers are expected to increase by 26%, representing 24,000 net new solar jobs across the country.</a:t>
            </a:r>
          </a:p>
          <a:p>
            <a:endParaRPr lang="en-US" smtClean="0"/>
          </a:p>
          <a:p>
            <a:r>
              <a:rPr lang="en-US" smtClean="0"/>
              <a:t>These findings show an industry that is growing much more rapidly than the economy as a whole, which is creeping along with only 2% average job growth rate across all sectors.  </a:t>
            </a:r>
          </a:p>
          <a:p>
            <a:endParaRPr lang="en-US" smtClean="0"/>
          </a:p>
          <a:p>
            <a:r>
              <a:rPr lang="en-US" smtClean="0"/>
              <a:t>With a national unemployment rate hovering around 9% and with close to 15 million Americans out of work (not counting the underemployed and discouraged workers), the job growth of the solar industry is great news!</a:t>
            </a:r>
          </a:p>
        </p:txBody>
      </p:sp>
      <p:sp>
        <p:nvSpPr>
          <p:cNvPr id="89091"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29" tIns="48315" rIns="96629" bIns="48315" anchor="b"/>
          <a:lstStyle/>
          <a:p>
            <a:pPr algn="r" defTabSz="944624"/>
            <a:fld id="{FF35310D-9D58-45FD-9066-D4C90134F8CD}" type="slidenum">
              <a:rPr lang="en-US">
                <a:latin typeface="Calibri" pitchFamily="34" charset="0"/>
              </a:rPr>
              <a:pPr algn="r" defTabSz="944624"/>
              <a:t>36</a:t>
            </a:fld>
            <a:endParaRPr lang="en-US">
              <a:latin typeface="Calibri"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5" name="Rectangle 5"/>
          <p:cNvSpPr>
            <a:spLocks noGrp="1" noRot="1" noChangeAspect="1" noTextEdit="1"/>
          </p:cNvSpPr>
          <p:nvPr>
            <p:ph type="sldImg"/>
          </p:nvPr>
        </p:nvSpPr>
        <p:spPr bwMode="auto">
          <a:noFill/>
          <a:ln>
            <a:solidFill>
              <a:srgbClr val="000000"/>
            </a:solidFill>
            <a:miter lim="800000"/>
            <a:headEnd/>
            <a:tailEnd/>
          </a:ln>
        </p:spPr>
      </p:sp>
      <p:sp>
        <p:nvSpPr>
          <p:cNvPr id="92166" name="Rectangle 6"/>
          <p:cNvSpPr>
            <a:spLocks noGrp="1"/>
          </p:cNvSpPr>
          <p:nvPr>
            <p:ph type="body" idx="1"/>
          </p:nvPr>
        </p:nvSpPr>
        <p:spPr>
          <a:noFill/>
          <a:ln/>
        </p:spPr>
        <p:txBody>
          <a:bodyPr/>
          <a:lstStyle/>
          <a:p>
            <a:r>
              <a:rPr lang="en-US" smtClean="0"/>
              <a:t>The Solar Foundation's National Solar Jobs Census found that over half of all solar companies plan to add workers over the next 12 months, while only 2.2% expect to cut workers over the period.  </a:t>
            </a:r>
          </a:p>
          <a:p>
            <a:endParaRPr lang="en-US" smtClean="0"/>
          </a:p>
          <a:p>
            <a:r>
              <a:rPr lang="en-US" smtClean="0"/>
              <a:t>Solar jobs include: installation, roofing, electrician, sales, engineering, planning, assembly, legal, clerical, marketing, policy. </a:t>
            </a:r>
          </a:p>
          <a:p>
            <a:endParaRPr lang="en-US" smtClean="0"/>
          </a:p>
          <a:p>
            <a:r>
              <a:rPr lang="en-US" smtClean="0"/>
              <a:t>This broad range indicates that there are opportunities for people with varying degrees of expertise and experience to enter the solar industry.</a:t>
            </a:r>
          </a:p>
          <a:p>
            <a:endParaRPr lang="en-US" smtClean="0"/>
          </a:p>
          <a:p>
            <a:r>
              <a:rPr lang="en-US" smtClean="0"/>
              <a:t>Note: solar employers are reporting difficulty finding qualified workers and while there are many people currently being trained for solar installation jobs, for example, employers want them to be highly skilled and with experience.</a:t>
            </a:r>
          </a:p>
        </p:txBody>
      </p:sp>
      <p:sp>
        <p:nvSpPr>
          <p:cNvPr id="92163"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29" tIns="48315" rIns="96629" bIns="48315" anchor="b"/>
          <a:lstStyle/>
          <a:p>
            <a:pPr algn="r" defTabSz="944624"/>
            <a:fld id="{3B9EB016-DFB5-4785-BA4E-FCE977BE1812}" type="slidenum">
              <a:rPr lang="en-US">
                <a:latin typeface="Calibri" pitchFamily="34" charset="0"/>
              </a:rPr>
              <a:pPr algn="r" defTabSz="944624"/>
              <a:t>37</a:t>
            </a:fld>
            <a:endParaRPr lang="en-US">
              <a:latin typeface="Calibri"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7" name="Rectangle 5"/>
          <p:cNvSpPr>
            <a:spLocks noGrp="1" noRot="1" noChangeAspect="1" noTextEdit="1"/>
          </p:cNvSpPr>
          <p:nvPr>
            <p:ph type="sldImg"/>
          </p:nvPr>
        </p:nvSpPr>
        <p:spPr bwMode="auto">
          <a:noFill/>
          <a:ln>
            <a:solidFill>
              <a:srgbClr val="000000"/>
            </a:solidFill>
            <a:miter lim="800000"/>
            <a:headEnd/>
            <a:tailEnd/>
          </a:ln>
        </p:spPr>
      </p:sp>
      <p:sp>
        <p:nvSpPr>
          <p:cNvPr id="95238" name="Rectangle 6"/>
          <p:cNvSpPr>
            <a:spLocks noGrp="1"/>
          </p:cNvSpPr>
          <p:nvPr>
            <p:ph type="body" idx="1"/>
          </p:nvPr>
        </p:nvSpPr>
        <p:spPr>
          <a:noFill/>
          <a:ln/>
        </p:spPr>
        <p:txBody>
          <a:bodyPr/>
          <a:lstStyle/>
          <a:p>
            <a:r>
              <a:rPr lang="en-US" smtClean="0"/>
              <a:t>The National Solar Jobs Census found that manufacturing and wholesale trade are the fastest growing subsectors both with 36% next year. This might come as a big surprise, considering all the news about US manufacturing being at its lowest point in terms of employment since before WWII.</a:t>
            </a:r>
          </a:p>
          <a:p>
            <a:endParaRPr lang="en-US" smtClean="0"/>
          </a:p>
          <a:p>
            <a:r>
              <a:rPr lang="en-US" smtClean="0"/>
              <a:t>Even though there have been a few announcements about solar manufacturers closing their US facilities in favor of overseas production, as the U.S. solar market grows, more manufacturers recognize the value in locating their manufacturing facilities domestically (to be close to the production of polysilicon and a very large market). </a:t>
            </a:r>
          </a:p>
          <a:p>
            <a:endParaRPr lang="en-US" smtClean="0"/>
          </a:p>
          <a:p>
            <a:r>
              <a:rPr lang="en-US" smtClean="0"/>
              <a:t>In October 2010, Suntech was the first Chinese company to establish a manufacturing facility within the U.S.</a:t>
            </a:r>
          </a:p>
          <a:p>
            <a:endParaRPr lang="en-US" smtClean="0"/>
          </a:p>
          <a:p>
            <a:r>
              <a:rPr lang="en-US" smtClean="0">
                <a:hlinkClick r:id="rId3"/>
              </a:rPr>
              <a:t>http://seia.org/galleries/default-file/Trade_Balance_Factsheet.pdf</a:t>
            </a:r>
            <a:endParaRPr lang="en-US" smtClean="0"/>
          </a:p>
          <a:p>
            <a:endParaRPr lang="en-US" smtClean="0"/>
          </a:p>
          <a:p>
            <a:endParaRPr lang="en-US" smtClean="0"/>
          </a:p>
          <a:p>
            <a:endParaRPr lang="en-US" smtClean="0"/>
          </a:p>
          <a:p>
            <a:endParaRPr lang="en-US" smtClean="0"/>
          </a:p>
        </p:txBody>
      </p:sp>
      <p:sp>
        <p:nvSpPr>
          <p:cNvPr id="95235"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29" tIns="48315" rIns="96629" bIns="48315" anchor="b"/>
          <a:lstStyle/>
          <a:p>
            <a:pPr algn="r" defTabSz="944624"/>
            <a:fld id="{41C24769-559F-46BC-A7EC-F404D609B789}" type="slidenum">
              <a:rPr lang="en-US">
                <a:latin typeface="Calibri" pitchFamily="34" charset="0"/>
              </a:rPr>
              <a:pPr algn="r" defTabSz="944624"/>
              <a:t>38</a:t>
            </a:fld>
            <a:endParaRPr lang="en-US">
              <a:latin typeface="Calibri"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5" name="Rectangle 5"/>
          <p:cNvSpPr>
            <a:spLocks noGrp="1" noRot="1" noChangeAspect="1" noTextEdit="1"/>
          </p:cNvSpPr>
          <p:nvPr>
            <p:ph type="sldImg"/>
          </p:nvPr>
        </p:nvSpPr>
        <p:spPr bwMode="auto">
          <a:noFill/>
          <a:ln>
            <a:solidFill>
              <a:srgbClr val="000000"/>
            </a:solidFill>
            <a:miter lim="800000"/>
            <a:headEnd/>
            <a:tailEnd/>
          </a:ln>
        </p:spPr>
      </p:sp>
      <p:sp>
        <p:nvSpPr>
          <p:cNvPr id="97286" name="Rectangle 6"/>
          <p:cNvSpPr>
            <a:spLocks noGrp="1"/>
          </p:cNvSpPr>
          <p:nvPr>
            <p:ph type="body" idx="1"/>
          </p:nvPr>
        </p:nvSpPr>
        <p:spPr>
          <a:noFill/>
          <a:ln/>
        </p:spPr>
        <p:txBody>
          <a:bodyPr/>
          <a:lstStyle/>
          <a:p>
            <a:r>
              <a:rPr lang="en-US" smtClean="0"/>
              <a:t>Domestic companies are also expanding.  </a:t>
            </a:r>
          </a:p>
          <a:p>
            <a:endParaRPr lang="en-US" smtClean="0"/>
          </a:p>
          <a:p>
            <a:r>
              <a:rPr lang="en-US" smtClean="0"/>
              <a:t>These pictures are from the largest manufacturer of thin film solar panels – First Solar – a US company headquartered in Perrysburg Township, Ohio (where it employs more than 1100 employees)</a:t>
            </a:r>
          </a:p>
          <a:p>
            <a:r>
              <a:rPr lang="en-US" smtClean="0"/>
              <a:t/>
            </a:r>
            <a:br>
              <a:rPr lang="en-US" smtClean="0"/>
            </a:br>
            <a:r>
              <a:rPr lang="en-US" smtClean="0"/>
              <a:t>Mid-March, 2011, First Solar confirmed that it will build its second manufacturing plant in Mesa, Ariz.</a:t>
            </a:r>
            <a:br>
              <a:rPr lang="en-US" smtClean="0"/>
            </a:br>
            <a:r>
              <a:rPr lang="en-US" smtClean="0"/>
              <a:t/>
            </a:r>
            <a:br>
              <a:rPr lang="en-US" smtClean="0"/>
            </a:br>
            <a:r>
              <a:rPr lang="en-US" smtClean="0"/>
              <a:t>The facility, scheduled to open next year, will include 600 jobs and produce more than 250 megawatts of thin-film solar panels a year. </a:t>
            </a:r>
            <a:br>
              <a:rPr lang="en-US" smtClean="0"/>
            </a:br>
            <a:r>
              <a:rPr lang="en-US" smtClean="0"/>
              <a:t> </a:t>
            </a:r>
            <a:r>
              <a:rPr lang="en-US" smtClean="0">
                <a:hlinkClick r:id="rId3"/>
              </a:rPr>
              <a:t>http://www.renewable-energy-sources.com/2011/03/18/first-solar-to-build-solar-module-factory-in-mesa-arizona/</a:t>
            </a:r>
            <a:endParaRPr lang="en-US" smtClean="0"/>
          </a:p>
          <a:p>
            <a:endParaRPr lang="en-US" smtClean="0"/>
          </a:p>
          <a:p>
            <a:endParaRPr lang="en-US" smtClean="0"/>
          </a:p>
        </p:txBody>
      </p:sp>
      <p:sp>
        <p:nvSpPr>
          <p:cNvPr id="97283" name="Slide Number Placeholder 3"/>
          <p:cNvSpPr>
            <a:spLocks noGrp="1"/>
          </p:cNvSpPr>
          <p:nvPr>
            <p:ph type="sldNum" sz="quarter" idx="5"/>
          </p:nvPr>
        </p:nvSpPr>
        <p:spPr>
          <a:noFill/>
        </p:spPr>
        <p:txBody>
          <a:bodyPr/>
          <a:lstStyle/>
          <a:p>
            <a:fld id="{2B6236AE-7C3B-4D7F-AA83-8C33700DB645}" type="slidenum">
              <a:rPr lang="en-US" smtClean="0"/>
              <a:pPr/>
              <a:t>39</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5"/>
          <p:cNvSpPr>
            <a:spLocks noGrp="1" noRot="1" noChangeAspect="1" noTextEdit="1"/>
          </p:cNvSpPr>
          <p:nvPr>
            <p:ph type="sldImg"/>
          </p:nvPr>
        </p:nvSpPr>
        <p:spPr bwMode="auto">
          <a:noFill/>
          <a:ln>
            <a:solidFill>
              <a:srgbClr val="000000"/>
            </a:solidFill>
            <a:miter lim="800000"/>
            <a:headEnd/>
            <a:tailEnd/>
          </a:ln>
        </p:spPr>
      </p:sp>
      <p:sp>
        <p:nvSpPr>
          <p:cNvPr id="22534" name="Rectangle 6"/>
          <p:cNvSpPr>
            <a:spLocks noGrp="1"/>
          </p:cNvSpPr>
          <p:nvPr>
            <p:ph type="body" idx="1"/>
          </p:nvPr>
        </p:nvSpPr>
        <p:spPr>
          <a:noFill/>
          <a:ln/>
        </p:spPr>
        <p:txBody>
          <a:bodyPr/>
          <a:lstStyle/>
          <a:p>
            <a:r>
              <a:rPr lang="en-US" smtClean="0"/>
              <a:t>In the early 1800’s, a trace mineral, selenium, was found to have photovoltaic - or electrical current producing – properties.</a:t>
            </a:r>
          </a:p>
          <a:p>
            <a:endParaRPr lang="en-US" smtClean="0"/>
          </a:p>
          <a:p>
            <a:r>
              <a:rPr lang="en-US" smtClean="0"/>
              <a:t>In the early 1950’s, three Americans working on small transistors found that if you build transistors in a certain way, using silicon, you would have an effective solar cell, or photovoltaic cell.</a:t>
            </a:r>
          </a:p>
          <a:p>
            <a:endParaRPr lang="en-US" smtClean="0"/>
          </a:p>
          <a:p>
            <a:r>
              <a:rPr lang="en-US" smtClean="0"/>
              <a:t>Beginning in the late 1950s, photovoltaics were used to power U.S. space satellites.  The success of photovoltaics in space generated commercial applications for photovoltaic technology. </a:t>
            </a:r>
          </a:p>
          <a:p>
            <a:endParaRPr lang="en-US" smtClean="0"/>
          </a:p>
          <a:p>
            <a:r>
              <a:rPr lang="en-US" smtClean="0"/>
              <a:t>The simplest photovoltaic systems power many of the small calculators and wrist watches used today.</a:t>
            </a:r>
          </a:p>
          <a:p>
            <a:endParaRPr lang="en-US" smtClean="0"/>
          </a:p>
          <a:p>
            <a:endParaRPr lang="en-US" smtClean="0"/>
          </a:p>
          <a:p>
            <a:endParaRPr lang="en-US" smtClean="0"/>
          </a:p>
        </p:txBody>
      </p:sp>
      <p:sp>
        <p:nvSpPr>
          <p:cNvPr id="22531" name="Slide Number Placeholder 3"/>
          <p:cNvSpPr>
            <a:spLocks noGrp="1"/>
          </p:cNvSpPr>
          <p:nvPr>
            <p:ph type="sldNum" sz="quarter" idx="5"/>
          </p:nvPr>
        </p:nvSpPr>
        <p:spPr>
          <a:noFill/>
        </p:spPr>
        <p:txBody>
          <a:bodyPr/>
          <a:lstStyle/>
          <a:p>
            <a:fld id="{A46F3740-7578-4BC3-A5EA-17A3EB383D61}" type="slidenum">
              <a:rPr lang="en-US" smtClean="0"/>
              <a:pPr/>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7" name="Rectangle 5"/>
          <p:cNvSpPr>
            <a:spLocks noGrp="1" noRot="1" noChangeAspect="1" noTextEdit="1"/>
          </p:cNvSpPr>
          <p:nvPr>
            <p:ph type="sldImg"/>
          </p:nvPr>
        </p:nvSpPr>
        <p:spPr bwMode="auto">
          <a:noFill/>
          <a:ln>
            <a:solidFill>
              <a:srgbClr val="000000"/>
            </a:solidFill>
            <a:miter lim="800000"/>
            <a:headEnd/>
            <a:tailEnd/>
          </a:ln>
        </p:spPr>
      </p:sp>
      <p:sp>
        <p:nvSpPr>
          <p:cNvPr id="100358" name="Rectangle 6"/>
          <p:cNvSpPr>
            <a:spLocks noGrp="1"/>
          </p:cNvSpPr>
          <p:nvPr>
            <p:ph type="body" idx="1"/>
          </p:nvPr>
        </p:nvSpPr>
        <p:spPr>
          <a:noFill/>
          <a:ln/>
        </p:spPr>
        <p:txBody>
          <a:bodyPr/>
          <a:lstStyle/>
          <a:p>
            <a:r>
              <a:rPr lang="en-US" smtClean="0"/>
              <a:t>The solar industry has become the fastest growing energy sector and one of the fastest growing industries in any sector across the U.S.</a:t>
            </a:r>
          </a:p>
          <a:p>
            <a:r>
              <a:rPr lang="en-US" smtClean="0">
                <a:hlinkClick r:id="rId3"/>
              </a:rPr>
              <a:t>http://www.seia.org/cs/news_detail?pressrelease.id=1281</a:t>
            </a:r>
          </a:p>
          <a:p>
            <a:endParaRPr lang="en-US" smtClean="0">
              <a:hlinkClick r:id="rId3"/>
            </a:endParaRPr>
          </a:p>
          <a:p>
            <a:r>
              <a:rPr lang="en-US" smtClean="0">
                <a:hlinkClick r:id="rId3"/>
              </a:rPr>
              <a:t>http://blogs.forbes.com/afontevecchia/2011/03/25/solar-industry-rising-can-energys-fastest-growing-sector-keep-it-going/</a:t>
            </a:r>
            <a:endParaRPr lang="en-US" smtClean="0"/>
          </a:p>
          <a:p>
            <a:endParaRPr lang="en-US" smtClean="0"/>
          </a:p>
          <a:p>
            <a:r>
              <a:rPr lang="en-US" smtClean="0"/>
              <a:t>It’s big business and it means business:</a:t>
            </a:r>
          </a:p>
          <a:p>
            <a:endParaRPr lang="en-US" smtClean="0"/>
          </a:p>
          <a:p>
            <a:r>
              <a:rPr lang="en-US" smtClean="0"/>
              <a:t>Growing by 300% in just four years, it went from a $1.5 billion industry in 2006 to a $6 billion industry in US in 2010.</a:t>
            </a:r>
          </a:p>
          <a:p>
            <a:endParaRPr lang="en-US" smtClean="0"/>
          </a:p>
          <a:p>
            <a:r>
              <a:rPr lang="en-US" smtClean="0"/>
              <a:t>$1.4 billion in venture capital flowing into the solar industry in 2009</a:t>
            </a:r>
          </a:p>
          <a:p>
            <a:endParaRPr lang="en-US" smtClean="0"/>
          </a:p>
          <a:p>
            <a:r>
              <a:rPr lang="en-US" smtClean="0"/>
              <a:t>To Access SEIA/GTM Year in Review 2010 Executive Summary: </a:t>
            </a:r>
            <a:r>
              <a:rPr lang="en-US" smtClean="0">
                <a:hlinkClick r:id="rId4"/>
              </a:rPr>
              <a:t>http://www.seia.org/galleries/pdf/SMI-YIR-2010-ES.pdf</a:t>
            </a:r>
            <a:endParaRPr lang="en-US" smtClean="0"/>
          </a:p>
          <a:p>
            <a:pPr lvl="1"/>
            <a:endParaRPr lang="en-US" smtClean="0"/>
          </a:p>
          <a:p>
            <a:pPr lvl="1"/>
            <a:endParaRPr lang="en-US" smtClean="0"/>
          </a:p>
          <a:p>
            <a:endParaRPr lang="en-US" smtClean="0"/>
          </a:p>
        </p:txBody>
      </p:sp>
      <p:sp>
        <p:nvSpPr>
          <p:cNvPr id="100355" name="Slide Number Placeholder 3"/>
          <p:cNvSpPr>
            <a:spLocks noGrp="1"/>
          </p:cNvSpPr>
          <p:nvPr>
            <p:ph type="sldNum" sz="quarter" idx="5"/>
          </p:nvPr>
        </p:nvSpPr>
        <p:spPr>
          <a:noFill/>
        </p:spPr>
        <p:txBody>
          <a:bodyPr/>
          <a:lstStyle/>
          <a:p>
            <a:fld id="{7F1DFFCD-A5B5-4A79-9550-9021C8CB3BFB}" type="slidenum">
              <a:rPr lang="en-US" smtClean="0"/>
              <a:pPr/>
              <a:t>40</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Rectangle 4"/>
          <p:cNvSpPr>
            <a:spLocks noGrp="1" noRot="1" noChangeAspect="1" noTextEdit="1"/>
          </p:cNvSpPr>
          <p:nvPr>
            <p:ph type="sldImg"/>
          </p:nvPr>
        </p:nvSpPr>
        <p:spPr bwMode="auto">
          <a:noFill/>
          <a:ln>
            <a:solidFill>
              <a:srgbClr val="000000"/>
            </a:solidFill>
            <a:miter lim="800000"/>
            <a:headEnd/>
            <a:tailEnd/>
          </a:ln>
        </p:spPr>
      </p:sp>
      <p:sp>
        <p:nvSpPr>
          <p:cNvPr id="102405" name="Rectangle 5"/>
          <p:cNvSpPr>
            <a:spLocks noGrp="1"/>
          </p:cNvSpPr>
          <p:nvPr>
            <p:ph type="body" idx="1"/>
          </p:nvPr>
        </p:nvSpPr>
        <p:spPr>
          <a:noFill/>
          <a:ln/>
        </p:spPr>
        <p:txBody>
          <a:bodyPr/>
          <a:lstStyle/>
          <a:p>
            <a:pPr>
              <a:lnSpc>
                <a:spcPct val="80000"/>
              </a:lnSpc>
            </a:pPr>
            <a:r>
              <a:rPr lang="en-US" smtClean="0"/>
              <a:t>Solar is a major export industry.</a:t>
            </a:r>
          </a:p>
          <a:p>
            <a:pPr>
              <a:lnSpc>
                <a:spcPct val="80000"/>
              </a:lnSpc>
            </a:pPr>
            <a:endParaRPr lang="en-US" smtClean="0"/>
          </a:p>
          <a:p>
            <a:pPr>
              <a:lnSpc>
                <a:spcPct val="80000"/>
              </a:lnSpc>
            </a:pPr>
            <a:r>
              <a:rPr lang="en-US" smtClean="0"/>
              <a:t>A new report put out by SEIA and GTM Research in December 2010 found that net exports totaled $723 million in 2009. </a:t>
            </a:r>
          </a:p>
          <a:p>
            <a:pPr>
              <a:lnSpc>
                <a:spcPct val="80000"/>
              </a:lnSpc>
            </a:pPr>
            <a:endParaRPr lang="en-US" smtClean="0"/>
          </a:p>
          <a:p>
            <a:pPr>
              <a:lnSpc>
                <a:spcPct val="80000"/>
              </a:lnSpc>
            </a:pPr>
            <a:r>
              <a:rPr lang="en-US" smtClean="0">
                <a:hlinkClick r:id="rId3"/>
              </a:rPr>
              <a:t>http://www.seia.org/galleries/default-file/Solar_Trade_Assessment.pdf</a:t>
            </a:r>
            <a:endParaRPr lang="en-US" smtClean="0"/>
          </a:p>
          <a:p>
            <a:pPr>
              <a:lnSpc>
                <a:spcPct val="80000"/>
              </a:lnSpc>
            </a:pPr>
            <a:endParaRPr lang="en-US" smtClean="0"/>
          </a:p>
          <a:p>
            <a:pPr>
              <a:lnSpc>
                <a:spcPct val="80000"/>
              </a:lnSpc>
            </a:pPr>
            <a:r>
              <a:rPr lang="en-US" smtClean="0"/>
              <a:t>This is more than the GDP of several developing countries including Tonga, Liberia,  Dominica, etc.</a:t>
            </a:r>
          </a:p>
          <a:p>
            <a:pPr>
              <a:lnSpc>
                <a:spcPct val="80000"/>
              </a:lnSpc>
            </a:pPr>
            <a:endParaRPr lang="en-US" smtClean="0"/>
          </a:p>
          <a:p>
            <a:pPr>
              <a:lnSpc>
                <a:spcPct val="80000"/>
              </a:lnSpc>
            </a:pPr>
            <a:r>
              <a:rPr lang="en-US" smtClean="0"/>
              <a:t>In fact - the US exports $2.2B more solar products than it imports</a:t>
            </a:r>
          </a:p>
          <a:p>
            <a:pPr lvl="1">
              <a:lnSpc>
                <a:spcPct val="80000"/>
              </a:lnSpc>
            </a:pPr>
            <a:endParaRPr lang="en-US" smtClean="0"/>
          </a:p>
          <a:p>
            <a:pPr>
              <a:lnSpc>
                <a:spcPct val="80000"/>
              </a:lnSpc>
            </a:pPr>
            <a:r>
              <a:rPr lang="en-US" smtClean="0"/>
              <a:t>These exports help to feed money into local economies</a:t>
            </a:r>
          </a:p>
          <a:p>
            <a:pPr>
              <a:lnSpc>
                <a:spcPct val="80000"/>
              </a:lnSpc>
            </a:pPr>
            <a:endParaRPr lang="en-US" smtClean="0"/>
          </a:p>
          <a:p>
            <a:pPr>
              <a:lnSpc>
                <a:spcPct val="80000"/>
              </a:lnSpc>
            </a:pPr>
            <a:r>
              <a:rPr lang="en-US" smtClean="0"/>
              <a:t>This report shows that US trade in the solar industry is more balanced than in the overall economy, which had a trade deficit of $374 billion in 2009.</a:t>
            </a:r>
          </a:p>
          <a:p>
            <a:pPr>
              <a:lnSpc>
                <a:spcPct val="80000"/>
              </a:lnSpc>
            </a:pPr>
            <a:endParaRPr lang="en-US" smtClean="0"/>
          </a:p>
          <a:p>
            <a:pPr>
              <a:lnSpc>
                <a:spcPct val="80000"/>
              </a:lnSpc>
            </a:pPr>
            <a:r>
              <a:rPr lang="en-US" smtClean="0"/>
              <a:t>(Note: $723 million net export number is just the tip of the iceberg. There is a lot more potential for exportation. The US is just getting started.)</a:t>
            </a:r>
          </a:p>
          <a:p>
            <a:pPr>
              <a:lnSpc>
                <a:spcPct val="80000"/>
              </a:lnSpc>
            </a:pPr>
            <a:endParaRPr lang="en-US" smtClean="0"/>
          </a:p>
          <a:p>
            <a:pPr>
              <a:lnSpc>
                <a:spcPct val="80000"/>
              </a:lnSpc>
            </a:pPr>
            <a:r>
              <a:rPr lang="en-US" sz="1000"/>
              <a:t>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3" name="Rectangle 5"/>
          <p:cNvSpPr>
            <a:spLocks noGrp="1" noRot="1" noChangeAspect="1" noTextEdit="1"/>
          </p:cNvSpPr>
          <p:nvPr>
            <p:ph type="sldImg"/>
          </p:nvPr>
        </p:nvSpPr>
        <p:spPr bwMode="auto">
          <a:noFill/>
          <a:ln>
            <a:solidFill>
              <a:srgbClr val="000000"/>
            </a:solidFill>
            <a:miter lim="800000"/>
            <a:headEnd/>
            <a:tailEnd/>
          </a:ln>
        </p:spPr>
      </p:sp>
      <p:sp>
        <p:nvSpPr>
          <p:cNvPr id="104454" name="Rectangle 6"/>
          <p:cNvSpPr>
            <a:spLocks noGrp="1"/>
          </p:cNvSpPr>
          <p:nvPr>
            <p:ph type="body" idx="1"/>
          </p:nvPr>
        </p:nvSpPr>
        <p:spPr>
          <a:noFill/>
          <a:ln/>
        </p:spPr>
        <p:txBody>
          <a:bodyPr/>
          <a:lstStyle/>
          <a:p>
            <a:r>
              <a:rPr lang="en-US" smtClean="0"/>
              <a:t>Solar develops local economies: </a:t>
            </a:r>
          </a:p>
          <a:p>
            <a:r>
              <a:rPr lang="en-US" smtClean="0"/>
              <a:t>Increased revenue opportunities for landowners</a:t>
            </a:r>
          </a:p>
          <a:p>
            <a:r>
              <a:rPr lang="en-US" smtClean="0"/>
              <a:t>Land leases for solar farms</a:t>
            </a:r>
          </a:p>
          <a:p>
            <a:r>
              <a:rPr lang="en-US" smtClean="0"/>
              <a:t>Property taxes from solar farms  </a:t>
            </a:r>
          </a:p>
          <a:p>
            <a:r>
              <a:rPr lang="en-US" smtClean="0"/>
              <a:t>Improves regional economic competitiveness</a:t>
            </a:r>
          </a:p>
          <a:p>
            <a:r>
              <a:rPr lang="en-US" smtClean="0"/>
              <a:t>Induces private capital investment – making region more attractive.</a:t>
            </a:r>
          </a:p>
          <a:p>
            <a:r>
              <a:rPr lang="en-US" smtClean="0"/>
              <a:t>Serves as a catalyst for other clean-tech companies and investments  – making region more attractive.</a:t>
            </a:r>
          </a:p>
          <a:p>
            <a:r>
              <a:rPr lang="en-US" smtClean="0"/>
              <a:t>Stabilizes long-term energy prices  - acting as a hedge against rising electricity rates – making region more attractive.</a:t>
            </a:r>
          </a:p>
          <a:p>
            <a:r>
              <a:rPr lang="en-US" smtClean="0"/>
              <a:t>Enables the region to avoid additional costly environmental controls on other industries  – making region more attractive.</a:t>
            </a:r>
          </a:p>
          <a:p>
            <a:r>
              <a:rPr lang="en-US" smtClean="0"/>
              <a:t>Depends on where you are, but it can decrease region’s reliance on energy imports, saving ratepayers money – making region more attractive.</a:t>
            </a:r>
          </a:p>
          <a:p>
            <a:endParaRPr lang="en-US" smtClean="0"/>
          </a:p>
          <a:p>
            <a:endParaRPr lang="en-US" smtClean="0"/>
          </a:p>
          <a:p>
            <a:endParaRPr lang="en-US" smtClean="0"/>
          </a:p>
          <a:p>
            <a:endParaRPr lang="en-US" smtClean="0"/>
          </a:p>
          <a:p>
            <a:endParaRPr lang="en-US" smtClean="0"/>
          </a:p>
        </p:txBody>
      </p:sp>
      <p:sp>
        <p:nvSpPr>
          <p:cNvPr id="104451"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29" tIns="48315" rIns="96629" bIns="48315" anchor="b"/>
          <a:lstStyle/>
          <a:p>
            <a:pPr algn="r" defTabSz="944624"/>
            <a:fld id="{9F7695D1-EA3C-45A5-A6E0-0E098C9E9FA5}" type="slidenum">
              <a:rPr lang="en-US">
                <a:latin typeface="Calibri" pitchFamily="34" charset="0"/>
              </a:rPr>
              <a:pPr algn="r" defTabSz="944624"/>
              <a:t>42</a:t>
            </a:fld>
            <a:endParaRPr lang="en-US">
              <a:latin typeface="Calibri"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1" name="Rectangle 5"/>
          <p:cNvSpPr>
            <a:spLocks noGrp="1" noRot="1" noChangeAspect="1" noTextEdit="1"/>
          </p:cNvSpPr>
          <p:nvPr>
            <p:ph type="sldImg"/>
          </p:nvPr>
        </p:nvSpPr>
        <p:spPr bwMode="auto">
          <a:noFill/>
          <a:ln>
            <a:solidFill>
              <a:srgbClr val="000000"/>
            </a:solidFill>
            <a:miter lim="800000"/>
            <a:headEnd/>
            <a:tailEnd/>
          </a:ln>
        </p:spPr>
      </p:sp>
      <p:sp>
        <p:nvSpPr>
          <p:cNvPr id="106502" name="Rectangle 6"/>
          <p:cNvSpPr>
            <a:spLocks noGrp="1"/>
          </p:cNvSpPr>
          <p:nvPr>
            <p:ph type="body" idx="1"/>
          </p:nvPr>
        </p:nvSpPr>
        <p:spPr>
          <a:noFill/>
          <a:ln/>
        </p:spPr>
        <p:txBody>
          <a:bodyPr/>
          <a:lstStyle/>
          <a:p>
            <a:endParaRPr lang="en-US" smtClean="0"/>
          </a:p>
          <a:p>
            <a:endParaRPr lang="en-US" smtClean="0"/>
          </a:p>
        </p:txBody>
      </p:sp>
      <p:sp>
        <p:nvSpPr>
          <p:cNvPr id="106499" name="Slide Number Placeholder 3"/>
          <p:cNvSpPr>
            <a:spLocks noGrp="1"/>
          </p:cNvSpPr>
          <p:nvPr>
            <p:ph type="sldNum" sz="quarter" idx="5"/>
          </p:nvPr>
        </p:nvSpPr>
        <p:spPr>
          <a:noFill/>
        </p:spPr>
        <p:txBody>
          <a:bodyPr/>
          <a:lstStyle/>
          <a:p>
            <a:pPr defTabSz="944624"/>
            <a:fld id="{CDD6C60E-549D-4DFB-8AB0-18D45BBBC16A}" type="slidenum">
              <a:rPr lang="en-US" smtClean="0"/>
              <a:pPr defTabSz="944624"/>
              <a:t>43</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3" name="Rectangle 5"/>
          <p:cNvSpPr>
            <a:spLocks noGrp="1" noRot="1" noChangeAspect="1" noTextEdit="1"/>
          </p:cNvSpPr>
          <p:nvPr>
            <p:ph type="sldImg"/>
          </p:nvPr>
        </p:nvSpPr>
        <p:spPr bwMode="auto">
          <a:noFill/>
          <a:ln>
            <a:solidFill>
              <a:srgbClr val="000000"/>
            </a:solidFill>
            <a:miter lim="800000"/>
            <a:headEnd/>
            <a:tailEnd/>
          </a:ln>
        </p:spPr>
      </p:sp>
      <p:sp>
        <p:nvSpPr>
          <p:cNvPr id="109574" name="Rectangle 6"/>
          <p:cNvSpPr>
            <a:spLocks noGrp="1"/>
          </p:cNvSpPr>
          <p:nvPr>
            <p:ph type="body" idx="1"/>
          </p:nvPr>
        </p:nvSpPr>
        <p:spPr>
          <a:noFill/>
          <a:ln/>
        </p:spPr>
        <p:txBody>
          <a:bodyPr/>
          <a:lstStyle/>
          <a:p>
            <a:r>
              <a:rPr lang="en-US" smtClean="0"/>
              <a:t>Solar is clean, but note that these numbers are based on the overall US generation profile.  Some states and even regions will be more or less depending on fuel mix.</a:t>
            </a:r>
          </a:p>
          <a:p>
            <a:r>
              <a:rPr lang="en-US" smtClean="0"/>
              <a:t>Total emissions From EIA State Profiles data 2002, divided by total 2002 production adjusted in accord with the EIA projected improvements in power plant emissions by 2015.  Then multiplied by the expected 1626 MWhrs per MW</a:t>
            </a:r>
          </a:p>
          <a:p>
            <a:r>
              <a:rPr lang="en-US" smtClean="0"/>
              <a:t>Based on NREL data on water consumed for electric power generation  by state. </a:t>
            </a:r>
            <a:r>
              <a:rPr lang="en-US" smtClean="0">
                <a:hlinkClick r:id="rId3"/>
              </a:rPr>
              <a:t>http://water.usgs.gov/pubs/circ/2004/circ1268/htdocs/table12.html</a:t>
            </a:r>
            <a:endParaRPr lang="en-US" smtClean="0"/>
          </a:p>
          <a:p>
            <a:r>
              <a:rPr lang="en-US" smtClean="0"/>
              <a:t>Each kilowatt of PV electricity annually offsets up to 16 kilograms of nitrogen oxides, 9 kilograms of sulfur oxides, and 2,300 kilograms of carbon dioxide (CO2). If the industry grows by 25% per year (as predicted), PV in the United States will offset 10 million metric tons of CO2 per year by 2027.</a:t>
            </a:r>
          </a:p>
          <a:p>
            <a:endParaRPr lang="en-US" smtClean="0"/>
          </a:p>
        </p:txBody>
      </p:sp>
      <p:sp>
        <p:nvSpPr>
          <p:cNvPr id="109571" name="Slide Number Placeholder 3"/>
          <p:cNvSpPr>
            <a:spLocks noGrp="1"/>
          </p:cNvSpPr>
          <p:nvPr>
            <p:ph type="sldNum" sz="quarter" idx="5"/>
          </p:nvPr>
        </p:nvSpPr>
        <p:spPr>
          <a:noFill/>
        </p:spPr>
        <p:txBody>
          <a:bodyPr/>
          <a:lstStyle/>
          <a:p>
            <a:fld id="{A8E65238-6674-473F-8599-7F98F37288F9}" type="slidenum">
              <a:rPr lang="en-US" smtClean="0"/>
              <a:pPr/>
              <a:t>44</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3" name="Rectangle 7"/>
          <p:cNvSpPr>
            <a:spLocks noGrp="1" noRot="1" noChangeAspect="1" noTextEdit="1"/>
          </p:cNvSpPr>
          <p:nvPr>
            <p:ph type="sldImg"/>
          </p:nvPr>
        </p:nvSpPr>
        <p:spPr bwMode="auto">
          <a:noFill/>
          <a:ln>
            <a:solidFill>
              <a:srgbClr val="000000"/>
            </a:solidFill>
            <a:miter lim="800000"/>
            <a:headEnd/>
            <a:tailEnd/>
          </a:ln>
        </p:spPr>
      </p:sp>
      <p:sp>
        <p:nvSpPr>
          <p:cNvPr id="111624" name="Rectangle 8"/>
          <p:cNvSpPr>
            <a:spLocks noGrp="1"/>
          </p:cNvSpPr>
          <p:nvPr>
            <p:ph type="body" idx="1"/>
          </p:nvPr>
        </p:nvSpPr>
        <p:spPr>
          <a:noFill/>
          <a:ln/>
        </p:spPr>
        <p:txBody>
          <a:bodyPr/>
          <a:lstStyle/>
          <a:p>
            <a:r>
              <a:rPr lang="en-US" smtClean="0"/>
              <a:t>Coal mining and oil drilling also have environmental consequences.</a:t>
            </a:r>
          </a:p>
        </p:txBody>
      </p:sp>
      <p:sp>
        <p:nvSpPr>
          <p:cNvPr id="111619" name="Slide Number Placeholder 3"/>
          <p:cNvSpPr>
            <a:spLocks noGrp="1"/>
          </p:cNvSpPr>
          <p:nvPr>
            <p:ph type="sldNum" sz="quarter" idx="5"/>
          </p:nvPr>
        </p:nvSpPr>
        <p:spPr>
          <a:noFill/>
        </p:spPr>
        <p:txBody>
          <a:bodyPr/>
          <a:lstStyle/>
          <a:p>
            <a:fld id="{1B56E262-8496-48DD-9E28-4D759E43E85C}" type="slidenum">
              <a:rPr lang="en-US" smtClean="0"/>
              <a:pPr/>
              <a:t>45</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8" name="Rectangle 4"/>
          <p:cNvSpPr>
            <a:spLocks noGrp="1" noRot="1" noChangeAspect="1" noTextEdit="1"/>
          </p:cNvSpPr>
          <p:nvPr>
            <p:ph type="sldImg"/>
          </p:nvPr>
        </p:nvSpPr>
        <p:spPr bwMode="auto">
          <a:noFill/>
          <a:ln>
            <a:solidFill>
              <a:srgbClr val="000000"/>
            </a:solidFill>
            <a:miter lim="800000"/>
            <a:headEnd/>
            <a:tailEnd/>
          </a:ln>
        </p:spPr>
      </p:sp>
      <p:sp>
        <p:nvSpPr>
          <p:cNvPr id="113669" name="Rectangle 5"/>
          <p:cNvSpPr>
            <a:spLocks noGrp="1"/>
          </p:cNvSpPr>
          <p:nvPr>
            <p:ph type="body" idx="1"/>
          </p:nvPr>
        </p:nvSpPr>
        <p:spPr>
          <a:noFill/>
          <a:ln/>
        </p:spPr>
        <p:txBody>
          <a:bodyPr/>
          <a:lstStyle/>
          <a:p>
            <a:r>
              <a:rPr lang="en-US" smtClean="0"/>
              <a:t>Renewables Portfolio Standards (RPSs)</a:t>
            </a:r>
          </a:p>
          <a:p>
            <a:endParaRPr lang="en-US" smtClean="0"/>
          </a:p>
          <a:p>
            <a:r>
              <a:rPr lang="en-US" smtClean="0"/>
              <a:t>29 states (+ D.C.) have RPSs</a:t>
            </a:r>
          </a:p>
          <a:p>
            <a:r>
              <a:rPr lang="en-US" smtClean="0"/>
              <a:t>16 states (+ D.C.) have specific solar or distributed generation requirements</a:t>
            </a:r>
          </a:p>
          <a:p>
            <a:pPr lvl="1"/>
            <a:endParaRPr lang="en-US" smtClean="0"/>
          </a:p>
          <a:p>
            <a:r>
              <a:rPr lang="en-US" smtClean="0"/>
              <a:t>Many communities with or without municipal utilities have set their own portfolio standards or GHG emission goals</a:t>
            </a:r>
          </a:p>
          <a:p>
            <a:r>
              <a:rPr lang="en-US" smtClean="0"/>
              <a:t>Communities w/munis include Orlando, Gainesville, Sacramento</a:t>
            </a:r>
          </a:p>
          <a:p>
            <a:r>
              <a:rPr lang="en-US" smtClean="0"/>
              <a:t>Communities w/o munis include Aspen, Boulder</a:t>
            </a:r>
          </a:p>
          <a:p>
            <a:endParaRPr lang="en-US" smtClean="0"/>
          </a:p>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7" name="Rectangle 5"/>
          <p:cNvSpPr>
            <a:spLocks noGrp="1" noRot="1" noChangeAspect="1" noTextEdit="1"/>
          </p:cNvSpPr>
          <p:nvPr>
            <p:ph type="sldImg"/>
          </p:nvPr>
        </p:nvSpPr>
        <p:spPr bwMode="auto">
          <a:noFill/>
          <a:ln>
            <a:solidFill>
              <a:srgbClr val="000000"/>
            </a:solidFill>
            <a:miter lim="800000"/>
            <a:headEnd/>
            <a:tailEnd/>
          </a:ln>
        </p:spPr>
      </p:sp>
      <p:sp>
        <p:nvSpPr>
          <p:cNvPr id="115718" name="Rectangle 6"/>
          <p:cNvSpPr>
            <a:spLocks noGrp="1"/>
          </p:cNvSpPr>
          <p:nvPr>
            <p:ph type="body" idx="1"/>
          </p:nvPr>
        </p:nvSpPr>
        <p:spPr>
          <a:noFill/>
          <a:ln/>
        </p:spPr>
        <p:txBody>
          <a:bodyPr/>
          <a:lstStyle/>
          <a:p>
            <a:r>
              <a:rPr lang="en-US" smtClean="0"/>
              <a:t>Solar is most commonly a distributed generator and is sited at the customer load (either rooftop or building integrated).</a:t>
            </a:r>
          </a:p>
          <a:p>
            <a:endParaRPr lang="en-US" smtClean="0"/>
          </a:p>
          <a:p>
            <a:r>
              <a:rPr lang="en-US" smtClean="0"/>
              <a:t>Built Out Areas – can reduce the need for transmission and distribution (T&amp;D) upgrades and service small loads which are extremely expensive because of the cost to run service and read the meter.</a:t>
            </a:r>
          </a:p>
          <a:p>
            <a:endParaRPr lang="en-US" smtClean="0"/>
          </a:p>
          <a:p>
            <a:r>
              <a:rPr lang="en-US" smtClean="0"/>
              <a:t>Solar can also meet new load requirements in the built out urban environment where construction for new T&amp;D is disruptive to transportation and other community operations. </a:t>
            </a:r>
          </a:p>
          <a:p>
            <a:endParaRPr lang="en-US" smtClean="0"/>
          </a:p>
        </p:txBody>
      </p:sp>
      <p:sp>
        <p:nvSpPr>
          <p:cNvPr id="115715" name="Slide Number Placeholder 3"/>
          <p:cNvSpPr>
            <a:spLocks noGrp="1"/>
          </p:cNvSpPr>
          <p:nvPr>
            <p:ph type="sldNum" sz="quarter" idx="5"/>
          </p:nvPr>
        </p:nvSpPr>
        <p:spPr>
          <a:noFill/>
        </p:spPr>
        <p:txBody>
          <a:bodyPr/>
          <a:lstStyle/>
          <a:p>
            <a:pPr defTabSz="944624"/>
            <a:fld id="{40A1BC65-16DE-4C04-B2C9-70A6939CED81}" type="slidenum">
              <a:rPr lang="en-US" smtClean="0"/>
              <a:pPr defTabSz="944624"/>
              <a:t>47</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4" name="Rectangle 4"/>
          <p:cNvSpPr>
            <a:spLocks noGrp="1" noRot="1" noChangeAspect="1" noTextEdit="1"/>
          </p:cNvSpPr>
          <p:nvPr>
            <p:ph type="sldImg"/>
          </p:nvPr>
        </p:nvSpPr>
        <p:spPr bwMode="auto">
          <a:noFill/>
          <a:ln>
            <a:solidFill>
              <a:srgbClr val="000000"/>
            </a:solidFill>
            <a:miter lim="800000"/>
            <a:headEnd/>
            <a:tailEnd/>
          </a:ln>
        </p:spPr>
      </p:sp>
      <p:sp>
        <p:nvSpPr>
          <p:cNvPr id="117765" name="Rectangle 5"/>
          <p:cNvSpPr>
            <a:spLocks noGrp="1"/>
          </p:cNvSpPr>
          <p:nvPr>
            <p:ph type="body" idx="1"/>
          </p:nvPr>
        </p:nvSpPr>
        <p:spPr>
          <a:noFill/>
          <a:ln/>
        </p:spPr>
        <p:txBody>
          <a:bodyPr/>
          <a:lstStyle/>
          <a:p>
            <a:r>
              <a:rPr lang="en-US" smtClean="0"/>
              <a:t>Solar promotes energy security. From an economic point of view, this relates to supply and price stability</a:t>
            </a:r>
          </a:p>
          <a:p>
            <a:r>
              <a:rPr lang="en-US" smtClean="0"/>
              <a:t>The United States consumes 20 million barrels of oil every day</a:t>
            </a:r>
          </a:p>
          <a:p>
            <a:r>
              <a:rPr lang="en-US" smtClean="0"/>
              <a:t>The U.S. economy has become dangerously dependent on foreign oil.</a:t>
            </a:r>
          </a:p>
          <a:p>
            <a:r>
              <a:rPr lang="en-US" smtClean="0"/>
              <a:t> 57% of all oil consumed in the U.S. is imported.</a:t>
            </a:r>
          </a:p>
          <a:p>
            <a:r>
              <a:rPr lang="en-US" smtClean="0"/>
              <a:t> 70% of all oil consumed in the U.S. is used for transportation. </a:t>
            </a:r>
          </a:p>
          <a:p>
            <a:endParaRPr lang="en-US" smtClean="0"/>
          </a:p>
          <a:p>
            <a:r>
              <a:rPr lang="en-US" smtClean="0"/>
              <a:t>Solar Applications in the transportation sector include</a:t>
            </a:r>
          </a:p>
          <a:p>
            <a:r>
              <a:rPr lang="en-US" smtClean="0"/>
              <a:t>Alternative fuel vehicles – As communities move towards cleaner transportation fleets and public services that include charging stations for plug-in hybrids and electric vehicles, solar systems resource profile and electronic interconnection work complimentary with these new transportation technologies.</a:t>
            </a:r>
          </a:p>
          <a:p>
            <a:r>
              <a:rPr lang="en-US" smtClean="0"/>
              <a:t>Public transit wait areas weather protection – Often the small amount of lighting needed for safety is perfectly suited to a small solar energy system rather than a service drop and the associated construction disruption of traffic flow.</a:t>
            </a:r>
          </a:p>
          <a:p>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2" name="Rectangle 4"/>
          <p:cNvSpPr>
            <a:spLocks noGrp="1" noRot="1" noChangeAspect="1" noTextEdit="1"/>
          </p:cNvSpPr>
          <p:nvPr>
            <p:ph type="sldImg"/>
          </p:nvPr>
        </p:nvSpPr>
        <p:spPr bwMode="auto">
          <a:noFill/>
          <a:ln>
            <a:solidFill>
              <a:srgbClr val="000000"/>
            </a:solidFill>
            <a:miter lim="800000"/>
            <a:headEnd/>
            <a:tailEnd/>
          </a:ln>
        </p:spPr>
      </p:sp>
      <p:sp>
        <p:nvSpPr>
          <p:cNvPr id="119813" name="Rectangle 5"/>
          <p:cNvSpPr>
            <a:spLocks noGrp="1"/>
          </p:cNvSpPr>
          <p:nvPr>
            <p:ph type="body" idx="1"/>
          </p:nvPr>
        </p:nvSpPr>
        <p:spPr>
          <a:noFill/>
          <a:ln/>
        </p:spPr>
        <p:txBody>
          <a:bodyPr/>
          <a:lstStyle/>
          <a:p>
            <a:r>
              <a:rPr lang="en-US" smtClean="0"/>
              <a:t>Safety lighting  - with the advent of very high efficiency lighting, solar powered street and safety lighting is very common.  Lighting additions are easily done without extra electric service and the associated construction.  Communities in more disaster prone areas are implementing a minimum percentage of DG powered street lighting to assure safety lighting during disaster recovery and the long term outages.</a:t>
            </a:r>
          </a:p>
          <a:p>
            <a:r>
              <a:rPr lang="en-US" smtClean="0"/>
              <a:t>Traffic control reliability – nearly standardized on remote solar power</a:t>
            </a:r>
          </a:p>
          <a:p>
            <a:r>
              <a:rPr lang="en-US" smtClean="0"/>
              <a:t>Distributed generation supports increased load in urban areas decreases traffic disruptions – In built-out high density urban areas, distribution upgrades for load increases or even power quality disrupt already congested areas. Often DG support of the grid can eliminate the need for an upgrade. Distributed generation support of the grid can eliminate need for distribution upgrades, thereby avoiding increased traffic congestion caused by such upgrade projects</a:t>
            </a:r>
          </a:p>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p:cNvSpPr>
            <a:spLocks noGrp="1" noRot="1" noChangeAspect="1" noTextEdit="1"/>
          </p:cNvSpPr>
          <p:nvPr>
            <p:ph type="sldImg"/>
          </p:nvPr>
        </p:nvSpPr>
        <p:spPr bwMode="auto">
          <a:noFill/>
          <a:ln>
            <a:solidFill>
              <a:srgbClr val="000000"/>
            </a:solidFill>
            <a:miter lim="800000"/>
            <a:headEnd/>
            <a:tailEnd/>
          </a:ln>
        </p:spPr>
      </p:sp>
      <p:sp>
        <p:nvSpPr>
          <p:cNvPr id="24581" name="Rectangle 5"/>
          <p:cNvSpPr>
            <a:spLocks noGrp="1"/>
          </p:cNvSpPr>
          <p:nvPr>
            <p:ph type="body" idx="1"/>
          </p:nvPr>
        </p:nvSpPr>
        <p:spPr>
          <a:noFill/>
          <a:ln/>
        </p:spPr>
        <p:txBody>
          <a:bodyPr/>
          <a:lstStyle/>
          <a:p>
            <a:r>
              <a:rPr lang="en-US" smtClean="0"/>
              <a:t>On December 29, 2010, Reuters announced its ‘Top 10 Solar Trends for 2011.’</a:t>
            </a:r>
          </a:p>
          <a:p>
            <a:endParaRPr lang="en-US" smtClean="0"/>
          </a:p>
          <a:p>
            <a:r>
              <a:rPr lang="en-US" smtClean="0"/>
              <a:t>There is so much buzz and  excitement surrounding solar energy because it has the ability to touch all aspects of our lives – markets, architecture,  research and development, economic development, jobs, education, etc.</a:t>
            </a:r>
          </a:p>
          <a:p>
            <a:endParaRPr lang="en-US" smtClean="0"/>
          </a:p>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1" name="Rectangle 5"/>
          <p:cNvSpPr>
            <a:spLocks noGrp="1" noRot="1" noChangeAspect="1" noTextEdit="1"/>
          </p:cNvSpPr>
          <p:nvPr>
            <p:ph type="sldImg"/>
          </p:nvPr>
        </p:nvSpPr>
        <p:spPr bwMode="auto">
          <a:noFill/>
          <a:ln>
            <a:solidFill>
              <a:srgbClr val="000000"/>
            </a:solidFill>
            <a:miter lim="800000"/>
            <a:headEnd/>
            <a:tailEnd/>
          </a:ln>
        </p:spPr>
      </p:sp>
      <p:sp>
        <p:nvSpPr>
          <p:cNvPr id="121862" name="Rectangle 6"/>
          <p:cNvSpPr>
            <a:spLocks noGrp="1"/>
          </p:cNvSpPr>
          <p:nvPr>
            <p:ph type="body" idx="1"/>
          </p:nvPr>
        </p:nvSpPr>
        <p:spPr>
          <a:noFill/>
          <a:ln/>
        </p:spPr>
        <p:txBody>
          <a:bodyPr/>
          <a:lstStyle/>
          <a:p>
            <a:r>
              <a:rPr lang="en-US" smtClean="0"/>
              <a:t>Environmental regulation is changing rapidly often w/o grandfathering.</a:t>
            </a:r>
          </a:p>
          <a:p>
            <a:endParaRPr lang="en-US" smtClean="0"/>
          </a:p>
          <a:p>
            <a:r>
              <a:rPr lang="en-US" smtClean="0"/>
              <a:t>The risk associated with making an investment in a ten year lead time coal plant, with an extremely large capacity and investment is much higher than small incremental investments in distributed PV systems. Even the two year lead time of a combined cycle plant has more risk.</a:t>
            </a:r>
          </a:p>
          <a:p>
            <a:endParaRPr lang="en-US" smtClean="0"/>
          </a:p>
          <a:p>
            <a:r>
              <a:rPr lang="en-US" smtClean="0"/>
              <a:t>Capital investments are recovered more quickly with immediate revenue streams.</a:t>
            </a:r>
          </a:p>
          <a:p>
            <a:endParaRPr lang="en-US" smtClean="0"/>
          </a:p>
          <a:p>
            <a:r>
              <a:rPr lang="en-US" smtClean="0"/>
              <a:t>The impact and probability of non-availability of one large plant is much greater than 1000 small plants.</a:t>
            </a:r>
          </a:p>
          <a:p>
            <a:endParaRPr lang="en-US" smtClean="0"/>
          </a:p>
          <a:p>
            <a:r>
              <a:rPr lang="en-US" smtClean="0"/>
              <a:t>Solar can support a strained grid if correctly integrated . The distributed solar can support voltage and supply reactive.  It can also reduce grid losses.</a:t>
            </a:r>
          </a:p>
          <a:p>
            <a:endParaRPr lang="en-US" smtClean="0"/>
          </a:p>
        </p:txBody>
      </p:sp>
      <p:sp>
        <p:nvSpPr>
          <p:cNvPr id="121859" name="Slide Number Placeholder 3"/>
          <p:cNvSpPr>
            <a:spLocks noGrp="1"/>
          </p:cNvSpPr>
          <p:nvPr>
            <p:ph type="sldNum" sz="quarter" idx="5"/>
          </p:nvPr>
        </p:nvSpPr>
        <p:spPr>
          <a:noFill/>
        </p:spPr>
        <p:txBody>
          <a:bodyPr/>
          <a:lstStyle/>
          <a:p>
            <a:pPr defTabSz="944624"/>
            <a:fld id="{5ECE2055-487D-484C-AC60-B5624C10BBFC}" type="slidenum">
              <a:rPr lang="en-US" smtClean="0"/>
              <a:pPr defTabSz="944624"/>
              <a:t>50</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11" name="Rectangle 7"/>
          <p:cNvSpPr>
            <a:spLocks noGrp="1" noRot="1" noChangeAspect="1" noTextEdit="1"/>
          </p:cNvSpPr>
          <p:nvPr>
            <p:ph type="sldImg"/>
          </p:nvPr>
        </p:nvSpPr>
        <p:spPr bwMode="auto">
          <a:noFill/>
          <a:ln>
            <a:solidFill>
              <a:srgbClr val="000000"/>
            </a:solidFill>
            <a:miter lim="800000"/>
            <a:headEnd/>
            <a:tailEnd/>
          </a:ln>
        </p:spPr>
      </p:sp>
      <p:sp>
        <p:nvSpPr>
          <p:cNvPr id="123912" name="Rectangle 8"/>
          <p:cNvSpPr>
            <a:spLocks noGrp="1"/>
          </p:cNvSpPr>
          <p:nvPr>
            <p:ph type="body" idx="1"/>
          </p:nvPr>
        </p:nvSpPr>
        <p:spPr>
          <a:noFill/>
          <a:ln/>
        </p:spPr>
        <p:txBody>
          <a:bodyPr/>
          <a:lstStyle/>
          <a:p>
            <a:pPr lvl="1"/>
            <a:r>
              <a:rPr lang="en-US" smtClean="0"/>
              <a:t>The solar fuel’s highest availability is coincident with AC load that drives high peak energy costs.  The map is based on the solar match to utility peak demand.  In specific urban areas or large urban buildings the percent match will be higher.  But it is not 100%.</a:t>
            </a:r>
          </a:p>
          <a:p>
            <a:endParaRPr lang="en-US" smtClean="0"/>
          </a:p>
        </p:txBody>
      </p:sp>
      <p:sp>
        <p:nvSpPr>
          <p:cNvPr id="123907" name="Slide Number Placeholder 3"/>
          <p:cNvSpPr>
            <a:spLocks noGrp="1"/>
          </p:cNvSpPr>
          <p:nvPr>
            <p:ph type="sldNum" sz="quarter" idx="5"/>
          </p:nvPr>
        </p:nvSpPr>
        <p:spPr>
          <a:noFill/>
        </p:spPr>
        <p:txBody>
          <a:bodyPr/>
          <a:lstStyle/>
          <a:p>
            <a:pPr defTabSz="944624"/>
            <a:fld id="{35550313-1CE1-4931-A835-8C1EE4763001}" type="slidenum">
              <a:rPr lang="en-US" smtClean="0"/>
              <a:pPr defTabSz="944624"/>
              <a:t>51</a:t>
            </a:fld>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7" name="Rectangle 5"/>
          <p:cNvSpPr>
            <a:spLocks noGrp="1" noRot="1" noChangeAspect="1" noTextEdit="1"/>
          </p:cNvSpPr>
          <p:nvPr>
            <p:ph type="sldImg"/>
          </p:nvPr>
        </p:nvSpPr>
        <p:spPr bwMode="auto">
          <a:noFill/>
          <a:ln>
            <a:solidFill>
              <a:srgbClr val="000000"/>
            </a:solidFill>
            <a:miter lim="800000"/>
            <a:headEnd/>
            <a:tailEnd/>
          </a:ln>
        </p:spPr>
      </p:sp>
      <p:sp>
        <p:nvSpPr>
          <p:cNvPr id="125958" name="Rectangle 6"/>
          <p:cNvSpPr>
            <a:spLocks noGrp="1"/>
          </p:cNvSpPr>
          <p:nvPr>
            <p:ph type="body" idx="1"/>
          </p:nvPr>
        </p:nvSpPr>
        <p:spPr>
          <a:noFill/>
          <a:ln/>
        </p:spPr>
        <p:txBody>
          <a:bodyPr/>
          <a:lstStyle/>
          <a:p>
            <a:r>
              <a:rPr lang="en-US" smtClean="0"/>
              <a:t>Mayors and other elected and appointed officials are responsible for the welfare of their constituents. There is a lot of pressure to be socially responsible, but there is an equal amount of pressure to spend budgets wisely. When local governments lead solar efforts, they show leadership and social responsibility – but their efforts can also result in cost savings.</a:t>
            </a:r>
          </a:p>
          <a:p>
            <a:endParaRPr lang="en-US" smtClean="0"/>
          </a:p>
          <a:p>
            <a:r>
              <a:rPr lang="en-US" smtClean="0"/>
              <a:t>Often it takes the Mayor or the Council President to stand up and proclaim that their city is pro-solar before the market comes in – because markets like stability.</a:t>
            </a:r>
          </a:p>
          <a:p>
            <a:endParaRPr lang="en-US" smtClean="0"/>
          </a:p>
          <a:p>
            <a:r>
              <a:rPr lang="en-US" smtClean="0"/>
              <a:t>But you don’t have to be a Mayor or the Council president to be a leader.  </a:t>
            </a:r>
          </a:p>
          <a:p>
            <a:r>
              <a:rPr lang="en-US" smtClean="0"/>
              <a:t>In fact, many of you are in a decision making position or in a position to make recommendations to decision makers.  </a:t>
            </a:r>
          </a:p>
          <a:p>
            <a:endParaRPr lang="en-US" smtClean="0"/>
          </a:p>
          <a:p>
            <a:r>
              <a:rPr lang="en-US" smtClean="0"/>
              <a:t>You too can show leadership and social responsibility by helping to lead solar efforts in your community.</a:t>
            </a:r>
          </a:p>
          <a:p>
            <a:endParaRPr lang="en-US" smtClean="0"/>
          </a:p>
        </p:txBody>
      </p:sp>
      <p:sp>
        <p:nvSpPr>
          <p:cNvPr id="125955" name="Slide Number Placeholder 3"/>
          <p:cNvSpPr>
            <a:spLocks noGrp="1"/>
          </p:cNvSpPr>
          <p:nvPr>
            <p:ph type="sldNum" sz="quarter" idx="5"/>
          </p:nvPr>
        </p:nvSpPr>
        <p:spPr>
          <a:noFill/>
        </p:spPr>
        <p:txBody>
          <a:bodyPr/>
          <a:lstStyle/>
          <a:p>
            <a:fld id="{02A4A088-AE98-492B-929B-32D6FC01C4F4}" type="slidenum">
              <a:rPr lang="en-US" smtClean="0"/>
              <a:pPr/>
              <a:t>52</a:t>
            </a:fld>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4" name="Rectangle 4"/>
          <p:cNvSpPr>
            <a:spLocks noGrp="1" noRot="1" noChangeAspect="1" noTextEdit="1"/>
          </p:cNvSpPr>
          <p:nvPr>
            <p:ph type="sldImg"/>
          </p:nvPr>
        </p:nvSpPr>
        <p:spPr bwMode="auto">
          <a:noFill/>
          <a:ln>
            <a:solidFill>
              <a:srgbClr val="000000"/>
            </a:solidFill>
            <a:miter lim="800000"/>
            <a:headEnd/>
            <a:tailEnd/>
          </a:ln>
        </p:spPr>
      </p:sp>
      <p:sp>
        <p:nvSpPr>
          <p:cNvPr id="128005" name="Rectangle 5"/>
          <p:cNvSpPr>
            <a:spLocks noGrp="1"/>
          </p:cNvSpPr>
          <p:nvPr>
            <p:ph type="body" idx="1"/>
          </p:nvPr>
        </p:nvSpPr>
        <p:spPr>
          <a:noFill/>
          <a:ln/>
        </p:spPr>
        <p:txBody>
          <a:bodyPr/>
          <a:lstStyle/>
          <a:p>
            <a:r>
              <a:rPr lang="en-US" smtClean="0"/>
              <a:t>When a local government goes solar it enables more installations which leads to jobs….</a:t>
            </a:r>
          </a:p>
          <a:p>
            <a:r>
              <a:rPr lang="en-US" smtClean="0"/>
              <a:t>When a local government installs solar they reduce greenhouse gas emissions which leads to an improved quality of life…</a:t>
            </a:r>
          </a:p>
          <a:p>
            <a:r>
              <a:rPr lang="en-US" smtClean="0"/>
              <a:t>When a local government encourages energy efficiency, solar and other upgrades, they increase property values.</a:t>
            </a:r>
          </a:p>
          <a:p>
            <a:r>
              <a:rPr lang="en-US" smtClean="0"/>
              <a:t>When a local government contracts with local industry it increases the private sector’s willingness to adopt solar…</a:t>
            </a:r>
          </a:p>
          <a:p>
            <a:r>
              <a:rPr lang="en-US" smtClean="0"/>
              <a:t>When a local government installs solar it helps save on its own operating costs, which leads to tax savings for its constituents.</a:t>
            </a:r>
          </a:p>
          <a:p>
            <a:r>
              <a:rPr lang="en-US" smtClean="0"/>
              <a:t>The City of Rifle, CO put 2.3 MW of solar PV on a former uranium and vanadium processing site – reducing GHG emissions by 76,000 tons per year and saved City of Rifle taxpayers approximately $2 million by siting the project on contaminated land already owned by the City.</a:t>
            </a:r>
          </a:p>
          <a:p>
            <a:endParaRPr lang="en-US" smtClean="0"/>
          </a:p>
          <a:p>
            <a:r>
              <a:rPr lang="en-US" smtClean="0">
                <a:hlinkClick r:id="rId3"/>
              </a:rPr>
              <a:t>http://www.epa.gov/oswercpa/docs/success_newrifle_co.pdf</a:t>
            </a:r>
            <a:endParaRPr lang="en-US" smtClean="0"/>
          </a:p>
          <a:p>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3" name="Rectangle 5"/>
          <p:cNvSpPr>
            <a:spLocks noGrp="1" noRot="1" noChangeAspect="1" noTextEdit="1"/>
          </p:cNvSpPr>
          <p:nvPr>
            <p:ph type="sldImg"/>
          </p:nvPr>
        </p:nvSpPr>
        <p:spPr bwMode="auto">
          <a:noFill/>
          <a:ln>
            <a:solidFill>
              <a:srgbClr val="000000"/>
            </a:solidFill>
            <a:miter lim="800000"/>
            <a:headEnd/>
            <a:tailEnd/>
          </a:ln>
        </p:spPr>
      </p:sp>
      <p:sp>
        <p:nvSpPr>
          <p:cNvPr id="130054" name="Rectangle 6"/>
          <p:cNvSpPr>
            <a:spLocks noGrp="1"/>
          </p:cNvSpPr>
          <p:nvPr>
            <p:ph type="body" idx="1"/>
          </p:nvPr>
        </p:nvSpPr>
        <p:spPr>
          <a:noFill/>
          <a:ln/>
        </p:spPr>
        <p:txBody>
          <a:bodyPr/>
          <a:lstStyle/>
          <a:p>
            <a:r>
              <a:rPr lang="en-US" smtClean="0"/>
              <a:t>This 8 minute interview with Dana from Marin County, CA was produced by NACO.</a:t>
            </a:r>
          </a:p>
          <a:p>
            <a:endParaRPr lang="en-US" smtClean="0"/>
          </a:p>
          <a:p>
            <a:r>
              <a:rPr lang="en-US" smtClean="0"/>
              <a:t>YouTube video: </a:t>
            </a:r>
            <a:r>
              <a:rPr lang="en-US" smtClean="0">
                <a:hlinkClick r:id="rId3"/>
              </a:rPr>
              <a:t>www.youtube.com/watch?v=HLHlzLVY9gA</a:t>
            </a:r>
            <a:endParaRPr lang="en-US" smtClean="0"/>
          </a:p>
          <a:p>
            <a:endParaRPr lang="en-US" smtClean="0"/>
          </a:p>
          <a:p>
            <a:r>
              <a:rPr lang="en-US" smtClean="0"/>
              <a:t>Report on Best Practices: </a:t>
            </a:r>
            <a:r>
              <a:rPr lang="en-US" smtClean="0">
                <a:hlinkClick r:id="rId4"/>
              </a:rPr>
              <a:t>http://admin.naco.org/research/pubs/Documents/County%20Management%20and%20Structure/Research%20County%20Management%20and%20Structure/Best%20Practices%20Urban%20Sustainability.pdf</a:t>
            </a:r>
            <a:endParaRPr lang="en-US" smtClean="0"/>
          </a:p>
          <a:p>
            <a:endParaRPr lang="en-US" smtClean="0"/>
          </a:p>
        </p:txBody>
      </p:sp>
      <p:sp>
        <p:nvSpPr>
          <p:cNvPr id="130051" name="Slide Number Placeholder 3"/>
          <p:cNvSpPr>
            <a:spLocks noGrp="1"/>
          </p:cNvSpPr>
          <p:nvPr>
            <p:ph type="sldNum" sz="quarter" idx="5"/>
          </p:nvPr>
        </p:nvSpPr>
        <p:spPr>
          <a:noFill/>
        </p:spPr>
        <p:txBody>
          <a:bodyPr/>
          <a:lstStyle/>
          <a:p>
            <a:pPr defTabSz="944624"/>
            <a:fld id="{BFC078E9-0ECA-4C51-AA5E-16088F915AF4}" type="slidenum">
              <a:rPr lang="en-US" smtClean="0"/>
              <a:pPr defTabSz="944624"/>
              <a:t>54</a:t>
            </a:fld>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0" name="Rectangle 4"/>
          <p:cNvSpPr>
            <a:spLocks noGrp="1" noRot="1" noChangeAspect="1" noTextEdit="1"/>
          </p:cNvSpPr>
          <p:nvPr>
            <p:ph type="sldImg"/>
          </p:nvPr>
        </p:nvSpPr>
        <p:spPr bwMode="auto">
          <a:noFill/>
          <a:ln>
            <a:solidFill>
              <a:srgbClr val="000000"/>
            </a:solidFill>
            <a:miter lim="800000"/>
            <a:headEnd/>
            <a:tailEnd/>
          </a:ln>
        </p:spPr>
      </p:sp>
      <p:sp>
        <p:nvSpPr>
          <p:cNvPr id="132101" name="Rectangle 5"/>
          <p:cNvSpPr>
            <a:spLocks noGrp="1"/>
          </p:cNvSpPr>
          <p:nvPr>
            <p:ph type="body" idx="1"/>
          </p:nvPr>
        </p:nvSpPr>
        <p:spPr>
          <a:noFill/>
          <a:ln/>
        </p:spPr>
        <p:txBody>
          <a:bodyPr/>
          <a:lstStyle/>
          <a:p>
            <a:r>
              <a:rPr lang="en-US" smtClean="0"/>
              <a:t>So…if solar is so beneficial and so great – creating jobs and helping to reduce our environmental impact – why is solar still only 1% of our overall energy mix?  </a:t>
            </a:r>
          </a:p>
          <a:p>
            <a:endParaRPr lang="en-US" smtClean="0"/>
          </a:p>
          <a:p>
            <a:r>
              <a:rPr lang="en-US" smtClean="0"/>
              <a:t>Why isn’t solar more widely adopted?  </a:t>
            </a:r>
          </a:p>
          <a:p>
            <a:endParaRPr lang="en-US" smtClean="0"/>
          </a:p>
          <a:p>
            <a:endParaRPr lang="en-US" smtClean="0"/>
          </a:p>
          <a:p>
            <a:endParaRPr lang="en-US" smtClean="0"/>
          </a:p>
          <a:p>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9" name="Rectangle 5"/>
          <p:cNvSpPr>
            <a:spLocks noGrp="1" noRot="1" noChangeAspect="1" noTextEdit="1"/>
          </p:cNvSpPr>
          <p:nvPr>
            <p:ph type="sldImg"/>
          </p:nvPr>
        </p:nvSpPr>
        <p:spPr bwMode="auto">
          <a:noFill/>
          <a:ln>
            <a:solidFill>
              <a:srgbClr val="000000"/>
            </a:solidFill>
            <a:miter lim="800000"/>
            <a:headEnd/>
            <a:tailEnd/>
          </a:ln>
        </p:spPr>
      </p:sp>
      <p:sp>
        <p:nvSpPr>
          <p:cNvPr id="134150" name="Rectangle 6"/>
          <p:cNvSpPr>
            <a:spLocks noGrp="1"/>
          </p:cNvSpPr>
          <p:nvPr>
            <p:ph type="body" idx="1"/>
          </p:nvPr>
        </p:nvSpPr>
        <p:spPr>
          <a:noFill/>
          <a:ln/>
        </p:spPr>
        <p:txBody>
          <a:bodyPr/>
          <a:lstStyle/>
          <a:p>
            <a:r>
              <a:rPr lang="en-US" smtClean="0"/>
              <a:t>That’s right – those are all barriers to widespread solar adoption – but it is the perceived barriers – the myths that are really keeping solar from reaching its full potential.  </a:t>
            </a:r>
          </a:p>
          <a:p>
            <a:endParaRPr lang="en-US" smtClean="0"/>
          </a:p>
          <a:p>
            <a:r>
              <a:rPr lang="en-US" smtClean="0"/>
              <a:t>Myths like solar is too expensive, that the energy need to manufacture solar equipment is greater than the energy it produces, that the grid will overload and blackouts will occur, that solar only works in the Sunbelt, that solar is only for green groovy liberals and environmentalists, and that solar technology is immature and inefficient.</a:t>
            </a:r>
          </a:p>
          <a:p>
            <a:endParaRPr lang="en-US" smtClean="0"/>
          </a:p>
          <a:p>
            <a:endParaRPr lang="en-US" smtClean="0"/>
          </a:p>
          <a:p>
            <a:endParaRPr lang="en-US" smtClean="0"/>
          </a:p>
          <a:p>
            <a:endParaRPr lang="en-US" smtClean="0"/>
          </a:p>
        </p:txBody>
      </p:sp>
      <p:sp>
        <p:nvSpPr>
          <p:cNvPr id="134147" name="Slide Number Placeholder 3"/>
          <p:cNvSpPr>
            <a:spLocks noGrp="1"/>
          </p:cNvSpPr>
          <p:nvPr>
            <p:ph type="sldNum" sz="quarter" idx="5"/>
          </p:nvPr>
        </p:nvSpPr>
        <p:spPr>
          <a:noFill/>
        </p:spPr>
        <p:txBody>
          <a:bodyPr/>
          <a:lstStyle/>
          <a:p>
            <a:pPr defTabSz="944624"/>
            <a:fld id="{6A830A1C-0355-450B-9107-1FAF7CA1978E}" type="slidenum">
              <a:rPr lang="en-US" smtClean="0"/>
              <a:pPr defTabSz="944624"/>
              <a:t>56</a:t>
            </a:fld>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Rot="1" noChangeAspect="1" noTextEdit="1"/>
          </p:cNvSpPr>
          <p:nvPr>
            <p:ph type="sldImg"/>
          </p:nvPr>
        </p:nvSpPr>
        <p:spPr bwMode="auto">
          <a:noFill/>
          <a:ln>
            <a:solidFill>
              <a:srgbClr val="000000"/>
            </a:solidFill>
            <a:miter lim="800000"/>
            <a:headEnd/>
            <a:tailEnd/>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5" name="Rectangle 5"/>
          <p:cNvSpPr>
            <a:spLocks noGrp="1" noRot="1" noChangeAspect="1" noTextEdit="1"/>
          </p:cNvSpPr>
          <p:nvPr>
            <p:ph type="sldImg"/>
          </p:nvPr>
        </p:nvSpPr>
        <p:spPr bwMode="auto">
          <a:noFill/>
          <a:ln>
            <a:solidFill>
              <a:srgbClr val="000000"/>
            </a:solidFill>
            <a:miter lim="800000"/>
            <a:headEnd/>
            <a:tailEnd/>
          </a:ln>
        </p:spPr>
      </p:sp>
      <p:sp>
        <p:nvSpPr>
          <p:cNvPr id="138246" name="Rectangle 6"/>
          <p:cNvSpPr>
            <a:spLocks noGrp="1"/>
          </p:cNvSpPr>
          <p:nvPr>
            <p:ph type="body" idx="1"/>
          </p:nvPr>
        </p:nvSpPr>
        <p:spPr>
          <a:noFill/>
          <a:ln/>
        </p:spPr>
        <p:txBody>
          <a:bodyPr/>
          <a:lstStyle/>
          <a:p>
            <a:r>
              <a:rPr lang="en-US" smtClean="0"/>
              <a:t>Myth: Solar only works in the sunbelt</a:t>
            </a:r>
          </a:p>
          <a:p>
            <a:endParaRPr lang="en-US" smtClean="0"/>
          </a:p>
          <a:p>
            <a:r>
              <a:rPr lang="en-US" smtClean="0"/>
              <a:t>Fact: Comparison between continental US and Germany and Spain (with a highly-functioning solar sectors).  Germany installed 7,400 MW in 2010.  That about 7 ½ nuclear plants.  Germany now produses more that 20% of its energy with solar.  Spain installed over 6,000 MW in one year.  The US installed nearly 900 MW in 2010.  While a great deal of that is in the SW, NJ is one of the largest US solar markets.</a:t>
            </a:r>
          </a:p>
        </p:txBody>
      </p:sp>
      <p:sp>
        <p:nvSpPr>
          <p:cNvPr id="138243" name="Slide Number Placeholder 3"/>
          <p:cNvSpPr>
            <a:spLocks noGrp="1"/>
          </p:cNvSpPr>
          <p:nvPr>
            <p:ph type="sldNum" sz="quarter" idx="5"/>
          </p:nvPr>
        </p:nvSpPr>
        <p:spPr>
          <a:noFill/>
        </p:spPr>
        <p:txBody>
          <a:bodyPr/>
          <a:lstStyle/>
          <a:p>
            <a:pPr defTabSz="944624"/>
            <a:fld id="{11FF3B42-43C8-4E67-9EFA-44EE8EEF1C12}" type="slidenum">
              <a:rPr lang="en-US" smtClean="0"/>
              <a:pPr defTabSz="944624"/>
              <a:t>58</a:t>
            </a:fld>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4"/>
          <p:cNvSpPr>
            <a:spLocks noGrp="1" noRot="1" noChangeAspect="1" noTextEdit="1"/>
          </p:cNvSpPr>
          <p:nvPr>
            <p:ph type="sldImg"/>
          </p:nvPr>
        </p:nvSpPr>
        <p:spPr bwMode="auto">
          <a:noFill/>
          <a:ln>
            <a:solidFill>
              <a:srgbClr val="000000"/>
            </a:solidFill>
            <a:miter lim="800000"/>
            <a:headEnd/>
            <a:tailEn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Rectangle 5"/>
          <p:cNvSpPr>
            <a:spLocks noGrp="1" noRot="1" noChangeAspect="1" noTextEdit="1"/>
          </p:cNvSpPr>
          <p:nvPr>
            <p:ph type="sldImg"/>
          </p:nvPr>
        </p:nvSpPr>
        <p:spPr bwMode="auto">
          <a:noFill/>
          <a:ln>
            <a:solidFill>
              <a:srgbClr val="000000"/>
            </a:solidFill>
            <a:miter lim="800000"/>
            <a:headEnd/>
            <a:tailEnd/>
          </a:ln>
        </p:spPr>
      </p:sp>
      <p:sp>
        <p:nvSpPr>
          <p:cNvPr id="26630" name="Rectangle 6"/>
          <p:cNvSpPr>
            <a:spLocks noGrp="1"/>
          </p:cNvSpPr>
          <p:nvPr>
            <p:ph type="body" idx="1"/>
          </p:nvPr>
        </p:nvSpPr>
        <p:spPr>
          <a:noFill/>
          <a:ln/>
        </p:spPr>
        <p:txBody>
          <a:bodyPr/>
          <a:lstStyle/>
          <a:p>
            <a:r>
              <a:rPr lang="en-US" smtClean="0"/>
              <a:t>Communities across the country have taken advantage of and capitalized on these trends – communities not only in the sunbelt but also all over the country – including Alaska.  </a:t>
            </a:r>
          </a:p>
          <a:p>
            <a:endParaRPr lang="en-US" smtClean="0"/>
          </a:p>
          <a:p>
            <a:r>
              <a:rPr lang="en-US" smtClean="0"/>
              <a:t>There are solar energy systems on firehouses, on your neighbor’s roof, on schools, on landfills, on big-box stores - solar is pumping water out of wells, solar is being used as a shade structure, solar is being incorporated into building design, solar is everywhere and everyday more and more.  </a:t>
            </a:r>
          </a:p>
          <a:p>
            <a:endParaRPr lang="en-US" smtClean="0"/>
          </a:p>
        </p:txBody>
      </p:sp>
      <p:sp>
        <p:nvSpPr>
          <p:cNvPr id="26627" name="Slide Number Placeholder 3"/>
          <p:cNvSpPr>
            <a:spLocks noGrp="1"/>
          </p:cNvSpPr>
          <p:nvPr>
            <p:ph type="sldNum" sz="quarter" idx="5"/>
          </p:nvPr>
        </p:nvSpPr>
        <p:spPr>
          <a:noFill/>
        </p:spPr>
        <p:txBody>
          <a:bodyPr/>
          <a:lstStyle/>
          <a:p>
            <a:pPr defTabSz="944624"/>
            <a:fld id="{2E8DA03F-94FE-4C2E-9ECA-6711BF3011F5}" type="slidenum">
              <a:rPr lang="en-US" smtClean="0"/>
              <a:pPr defTabSz="944624"/>
              <a:t>6</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0" name="Rectangle 4"/>
          <p:cNvSpPr>
            <a:spLocks noGrp="1" noRot="1" noChangeAspect="1" noTextEdit="1"/>
          </p:cNvSpPr>
          <p:nvPr>
            <p:ph type="sldImg"/>
          </p:nvPr>
        </p:nvSpPr>
        <p:spPr bwMode="auto">
          <a:noFill/>
          <a:ln>
            <a:solidFill>
              <a:srgbClr val="000000"/>
            </a:solidFill>
            <a:miter lim="800000"/>
            <a:headEnd/>
            <a:tailEnd/>
          </a:ln>
        </p:spPr>
      </p:sp>
      <p:sp>
        <p:nvSpPr>
          <p:cNvPr id="142341" name="Rectangle 5"/>
          <p:cNvSpPr>
            <a:spLocks noGrp="1"/>
          </p:cNvSpPr>
          <p:nvPr>
            <p:ph type="body" idx="1"/>
          </p:nvPr>
        </p:nvSpPr>
        <p:spPr>
          <a:noFill/>
          <a:ln/>
        </p:spPr>
        <p:txBody>
          <a:bodyPr/>
          <a:lstStyle/>
          <a:p>
            <a:r>
              <a:rPr lang="en-US" smtClean="0"/>
              <a:t>Myth: solar technology is immature and inefficient</a:t>
            </a:r>
          </a:p>
          <a:p>
            <a:endParaRPr lang="en-US" smtClean="0"/>
          </a:p>
          <a:p>
            <a:r>
              <a:rPr lang="en-US" smtClean="0"/>
              <a:t>Fact: Solar has been around for 50 years…. Life expectancies of solar systems are now 25-30 years (with similar time warranties)</a:t>
            </a:r>
          </a:p>
          <a:p>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9" name="Rectangle 5"/>
          <p:cNvSpPr>
            <a:spLocks noGrp="1" noRot="1" noChangeAspect="1" noTextEdit="1"/>
          </p:cNvSpPr>
          <p:nvPr>
            <p:ph type="sldImg"/>
          </p:nvPr>
        </p:nvSpPr>
        <p:spPr bwMode="auto">
          <a:noFill/>
          <a:ln>
            <a:solidFill>
              <a:srgbClr val="000000"/>
            </a:solidFill>
            <a:miter lim="800000"/>
            <a:headEnd/>
            <a:tailEnd/>
          </a:ln>
        </p:spPr>
      </p:sp>
      <p:sp>
        <p:nvSpPr>
          <p:cNvPr id="144390" name="Rectangle 6"/>
          <p:cNvSpPr>
            <a:spLocks noGrp="1"/>
          </p:cNvSpPr>
          <p:nvPr>
            <p:ph type="body" idx="1"/>
          </p:nvPr>
        </p:nvSpPr>
        <p:spPr>
          <a:noFill/>
          <a:ln/>
        </p:spPr>
        <p:txBody>
          <a:bodyPr/>
          <a:lstStyle/>
          <a:p>
            <a:r>
              <a:rPr lang="en-US" smtClean="0"/>
              <a:t>Myth: Solar is too expensive </a:t>
            </a:r>
          </a:p>
          <a:p>
            <a:endParaRPr lang="en-US" smtClean="0"/>
          </a:p>
          <a:p>
            <a:r>
              <a:rPr lang="en-US" smtClean="0"/>
              <a:t>Fact:</a:t>
            </a:r>
          </a:p>
          <a:p>
            <a:r>
              <a:rPr lang="en-US" smtClean="0"/>
              <a:t>   In 2009, PV module prices fell 40 percent</a:t>
            </a:r>
          </a:p>
          <a:p>
            <a:r>
              <a:rPr lang="en-US" smtClean="0"/>
              <a:t>  Average price per watt in mid-2008 was $3.50-4.00*</a:t>
            </a:r>
          </a:p>
          <a:p>
            <a:r>
              <a:rPr lang="en-US" smtClean="0"/>
              <a:t>  Average price per watt at the end of 2009 was $1.85-2.25**</a:t>
            </a:r>
          </a:p>
        </p:txBody>
      </p:sp>
      <p:sp>
        <p:nvSpPr>
          <p:cNvPr id="144387" name="Slide Number Placeholder 3"/>
          <p:cNvSpPr>
            <a:spLocks noGrp="1"/>
          </p:cNvSpPr>
          <p:nvPr>
            <p:ph type="sldNum" sz="quarter" idx="5"/>
          </p:nvPr>
        </p:nvSpPr>
        <p:spPr>
          <a:noFill/>
        </p:spPr>
        <p:txBody>
          <a:bodyPr/>
          <a:lstStyle/>
          <a:p>
            <a:pPr defTabSz="944624"/>
            <a:fld id="{71C0F57C-9C90-4FBD-9F29-52AF5CCC0D6A}" type="slidenum">
              <a:rPr lang="en-US" smtClean="0"/>
              <a:pPr defTabSz="944624"/>
              <a:t>61</a:t>
            </a:fld>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7" name="Rectangle 5"/>
          <p:cNvSpPr>
            <a:spLocks noGrp="1" noRot="1" noChangeAspect="1" noTextEdit="1"/>
          </p:cNvSpPr>
          <p:nvPr>
            <p:ph type="sldImg"/>
          </p:nvPr>
        </p:nvSpPr>
        <p:spPr bwMode="auto">
          <a:noFill/>
          <a:ln>
            <a:solidFill>
              <a:srgbClr val="000000"/>
            </a:solidFill>
            <a:miter lim="800000"/>
            <a:headEnd/>
            <a:tailEnd/>
          </a:ln>
        </p:spPr>
      </p:sp>
      <p:sp>
        <p:nvSpPr>
          <p:cNvPr id="146438" name="Rectangle 6"/>
          <p:cNvSpPr>
            <a:spLocks noGrp="1"/>
          </p:cNvSpPr>
          <p:nvPr>
            <p:ph type="body" idx="1"/>
          </p:nvPr>
        </p:nvSpPr>
        <p:spPr>
          <a:noFill/>
          <a:ln/>
        </p:spPr>
        <p:txBody>
          <a:bodyPr/>
          <a:lstStyle/>
          <a:p>
            <a:r>
              <a:rPr lang="en-US" smtClean="0"/>
              <a:t>Remember solar is now $4-5/W</a:t>
            </a:r>
          </a:p>
          <a:p>
            <a:r>
              <a:rPr lang="en-US" smtClean="0"/>
              <a:t>Source : Break-Even Cost for Residential Photovoltaics in the United States: Key Drivers and Sensitivities </a:t>
            </a:r>
          </a:p>
          <a:p>
            <a:r>
              <a:rPr lang="en-US" smtClean="0"/>
              <a:t>Paul Denholm, Robert M. Margolis, Sean Ong, and Billy Roberts, Technical Report , NREL/TP-6A2-46909, December 2009  </a:t>
            </a:r>
          </a:p>
          <a:p>
            <a:r>
              <a:rPr lang="en-US" smtClean="0">
                <a:hlinkClick r:id="rId3"/>
              </a:rPr>
              <a:t>http://www.nrel.gov/docs/fy10osti/46909.pdf</a:t>
            </a:r>
            <a:endParaRPr lang="en-US" smtClean="0"/>
          </a:p>
          <a:p>
            <a:r>
              <a:rPr lang="en-US" smtClean="0"/>
              <a:t>Above: Residential solar PV break-even cost ($/W) in 2008 using the most common rate structure and all incentives </a:t>
            </a:r>
          </a:p>
          <a:p>
            <a:r>
              <a:rPr lang="en-US" smtClean="0"/>
              <a:t>When considering the results presented in Figure 1 and elsewhere, readers should note that this analysis represents a single point in time (late 2008 and early 2009). Because incentives and electricity prices are constantly changing, results for any single area may be substantially different when evaluated later.</a:t>
            </a:r>
          </a:p>
        </p:txBody>
      </p:sp>
      <p:sp>
        <p:nvSpPr>
          <p:cNvPr id="146435" name="Slide Number Placeholder 3"/>
          <p:cNvSpPr>
            <a:spLocks noGrp="1"/>
          </p:cNvSpPr>
          <p:nvPr>
            <p:ph type="sldNum" sz="quarter" idx="5"/>
          </p:nvPr>
        </p:nvSpPr>
        <p:spPr>
          <a:noFill/>
        </p:spPr>
        <p:txBody>
          <a:bodyPr/>
          <a:lstStyle/>
          <a:p>
            <a:fld id="{900E8C30-87C9-472E-92DB-7096643EAA1E}" type="slidenum">
              <a:rPr lang="en-US" smtClean="0"/>
              <a:pPr/>
              <a:t>62</a:t>
            </a:fld>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5" name="Rectangle 5"/>
          <p:cNvSpPr>
            <a:spLocks noGrp="1" noRot="1" noChangeAspect="1" noTextEdit="1"/>
          </p:cNvSpPr>
          <p:nvPr>
            <p:ph type="sldImg"/>
          </p:nvPr>
        </p:nvSpPr>
        <p:spPr bwMode="auto">
          <a:noFill/>
          <a:ln>
            <a:solidFill>
              <a:srgbClr val="000000"/>
            </a:solidFill>
            <a:miter lim="800000"/>
            <a:headEnd/>
            <a:tailEnd/>
          </a:ln>
        </p:spPr>
      </p:sp>
      <p:sp>
        <p:nvSpPr>
          <p:cNvPr id="148486" name="Rectangle 6"/>
          <p:cNvSpPr>
            <a:spLocks noGrp="1"/>
          </p:cNvSpPr>
          <p:nvPr>
            <p:ph type="body" idx="1"/>
          </p:nvPr>
        </p:nvSpPr>
        <p:spPr>
          <a:noFill/>
          <a:ln/>
        </p:spPr>
        <p:txBody>
          <a:bodyPr/>
          <a:lstStyle/>
          <a:p>
            <a:r>
              <a:rPr lang="en-US" smtClean="0"/>
              <a:t>Remember solar is now $4-5/W</a:t>
            </a:r>
          </a:p>
          <a:p>
            <a:r>
              <a:rPr lang="en-US" smtClean="0"/>
              <a:t>Source : Break-Even Cost for Residential Photovoltaics in the United States: Key Drivers and Sensitivities </a:t>
            </a:r>
          </a:p>
          <a:p>
            <a:r>
              <a:rPr lang="en-US" smtClean="0"/>
              <a:t>Paul Denholm, Robert M. Margolis, Sean Ong, and Billy Roberts, Technical Report , NREL/TP-6A2-46909, December 2009  </a:t>
            </a:r>
          </a:p>
          <a:p>
            <a:r>
              <a:rPr lang="en-US" smtClean="0">
                <a:hlinkClick r:id="rId3"/>
              </a:rPr>
              <a:t>http://www.nrel.gov/docs/fy10osti/46909.pdf</a:t>
            </a:r>
            <a:endParaRPr lang="en-US" smtClean="0"/>
          </a:p>
          <a:p>
            <a:r>
              <a:rPr lang="en-US" smtClean="0"/>
              <a:t>Above: Residential solar PV break-even cost ($/W) in 2008 using the most common rate structure and all incentives </a:t>
            </a:r>
          </a:p>
          <a:p>
            <a:r>
              <a:rPr lang="en-US" smtClean="0"/>
              <a:t>When considering the results presented in Figure 1 and elsewhere, readers should note that this analysis represents a single point in time (late 2008 and early 2009). Because incentives and electricity prices are constantly changing, results for any single area may be substantially different when evaluated later.</a:t>
            </a:r>
          </a:p>
        </p:txBody>
      </p:sp>
      <p:sp>
        <p:nvSpPr>
          <p:cNvPr id="148483"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474759"/>
            <a:fld id="{933B9241-E412-4DF4-9CF4-D149AE367726}" type="slidenum">
              <a:rPr lang="en-US">
                <a:latin typeface="Calibri" pitchFamily="34" charset="0"/>
              </a:rPr>
              <a:pPr algn="r" defTabSz="474759"/>
              <a:t>63</a:t>
            </a:fld>
            <a:endParaRPr lang="en-US">
              <a:latin typeface="Calibri"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3" name="Rectangle 5"/>
          <p:cNvSpPr>
            <a:spLocks noGrp="1" noRot="1" noChangeAspect="1" noTextEdit="1"/>
          </p:cNvSpPr>
          <p:nvPr>
            <p:ph type="sldImg"/>
          </p:nvPr>
        </p:nvSpPr>
        <p:spPr bwMode="auto">
          <a:noFill/>
          <a:ln>
            <a:solidFill>
              <a:srgbClr val="000000"/>
            </a:solidFill>
            <a:miter lim="800000"/>
            <a:headEnd/>
            <a:tailEnd/>
          </a:ln>
        </p:spPr>
      </p:sp>
      <p:sp>
        <p:nvSpPr>
          <p:cNvPr id="150534" name="Rectangle 6"/>
          <p:cNvSpPr>
            <a:spLocks noGrp="1"/>
          </p:cNvSpPr>
          <p:nvPr>
            <p:ph type="body" idx="1"/>
          </p:nvPr>
        </p:nvSpPr>
        <p:spPr>
          <a:noFill/>
          <a:ln/>
        </p:spPr>
        <p:txBody>
          <a:bodyPr/>
          <a:lstStyle/>
          <a:p>
            <a:r>
              <a:rPr lang="en-US" smtClean="0"/>
              <a:t>Source : Break-Even Cost for Residential Photovoltaics in the United States: Key Drivers and Sensitivities </a:t>
            </a:r>
          </a:p>
          <a:p>
            <a:r>
              <a:rPr lang="en-US" smtClean="0"/>
              <a:t>Paul Denholm, Robert M. Margolis, Sean Ong, and Billy Roberts, Technical Report , NREL/TP-6A2-46909, December 2009  </a:t>
            </a:r>
          </a:p>
          <a:p>
            <a:r>
              <a:rPr lang="en-US" smtClean="0">
                <a:hlinkClick r:id="rId3"/>
              </a:rPr>
              <a:t>http://www.nrel.gov/docs/fy10osti/46909.pdf</a:t>
            </a:r>
            <a:endParaRPr lang="en-US" smtClean="0"/>
          </a:p>
          <a:p>
            <a:r>
              <a:rPr lang="en-US" smtClean="0"/>
              <a:t>Figure 4. Increase in electricity price required for residential PV breakeven at $8/W using the base rate structure This figure shows the same trends as the previous figure. The areas indicated by a rate difference of less than zero cents/kWh are by definition at breakeven and matching the areas in the previous figure where the break-even price is greater than $8/W. This figure shows that the price of electricity would have to increase by a significant amount in many parts of the country to achieve break-even conditions, assuming no further decrease in the price of PV. For example, if the price of electricity were to increase 5 cents/kWh (from the baseline 2008 values) across the United States, 36% of residential electricity sales would be in utilities where break-even conditions exist for some customers. Again, note that this is not a depth of market analysis and only a fraction of customers are likely to meet all the criteria for breakeven. </a:t>
            </a:r>
          </a:p>
        </p:txBody>
      </p:sp>
      <p:sp>
        <p:nvSpPr>
          <p:cNvPr id="150531" name="Slide Number Placeholder 3"/>
          <p:cNvSpPr>
            <a:spLocks noGrp="1"/>
          </p:cNvSpPr>
          <p:nvPr>
            <p:ph type="sldNum" sz="quarter" idx="5"/>
          </p:nvPr>
        </p:nvSpPr>
        <p:spPr>
          <a:noFill/>
        </p:spPr>
        <p:txBody>
          <a:bodyPr/>
          <a:lstStyle/>
          <a:p>
            <a:fld id="{81D8D9F2-6834-4440-AA0B-E1BB1ADF16B6}" type="slidenum">
              <a:rPr lang="en-US" smtClean="0"/>
              <a:pPr/>
              <a:t>64</a:t>
            </a:fld>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1" name="Rectangle 5"/>
          <p:cNvSpPr>
            <a:spLocks noGrp="1" noRot="1" noChangeAspect="1" noTextEdit="1"/>
          </p:cNvSpPr>
          <p:nvPr>
            <p:ph type="sldImg"/>
          </p:nvPr>
        </p:nvSpPr>
        <p:spPr bwMode="auto">
          <a:noFill/>
          <a:ln>
            <a:solidFill>
              <a:srgbClr val="000000"/>
            </a:solidFill>
            <a:miter lim="800000"/>
            <a:headEnd/>
            <a:tailEnd/>
          </a:ln>
        </p:spPr>
      </p:sp>
      <p:sp>
        <p:nvSpPr>
          <p:cNvPr id="152582" name="Rectangle 6"/>
          <p:cNvSpPr>
            <a:spLocks noGrp="1"/>
          </p:cNvSpPr>
          <p:nvPr>
            <p:ph type="body" idx="1"/>
          </p:nvPr>
        </p:nvSpPr>
        <p:spPr>
          <a:noFill/>
          <a:ln/>
        </p:spPr>
        <p:txBody>
          <a:bodyPr/>
          <a:lstStyle/>
          <a:p>
            <a:r>
              <a:rPr lang="en-US" smtClean="0"/>
              <a:t>Source : Break-Even Cost for Residential Photovoltaics in the United States: Key Drivers and Sensitivities </a:t>
            </a:r>
          </a:p>
          <a:p>
            <a:r>
              <a:rPr lang="en-US" smtClean="0"/>
              <a:t>Paul Denholm, Robert M. Margolis, Sean Ong, and Billy Roberts, Technical Report, NREL/TP-6A2-46909, December 2009 </a:t>
            </a:r>
            <a:r>
              <a:rPr lang="en-US" smtClean="0">
                <a:hlinkClick r:id="rId3"/>
              </a:rPr>
              <a:t>http://www.nrel.gov/docs/fy10osti/46909.pdf</a:t>
            </a:r>
            <a:endParaRPr lang="en-US" smtClean="0"/>
          </a:p>
          <a:p>
            <a:endParaRPr lang="en-US" smtClean="0"/>
          </a:p>
          <a:p>
            <a:r>
              <a:rPr lang="en-US" smtClean="0"/>
              <a:t>Residential solar PV break-even cost ($/W) in 2015 using the base-case assumptions in Table 1 and the most common rate structure. </a:t>
            </a:r>
          </a:p>
          <a:p>
            <a:r>
              <a:rPr lang="en-US" smtClean="0"/>
              <a:t>The 2015 case shows a dramatic reduction in the break-even cost of PV where local incentives existed in early 2009. Alternatively, in locations where no incentives existed in early 2009, the assumed electricity price escalation increases the break-even price. In this case, 43% of residential electricity sales are in utilities where break-even conditions occur for some customers when PV system costs $4/W. At $3/W, 85% of residential electricity sales are in utilities where some customers are at break-even cost.</a:t>
            </a:r>
          </a:p>
          <a:p>
            <a:endParaRPr lang="en-US" smtClean="0"/>
          </a:p>
        </p:txBody>
      </p:sp>
      <p:sp>
        <p:nvSpPr>
          <p:cNvPr id="152579" name="Slide Number Placeholder 3"/>
          <p:cNvSpPr>
            <a:spLocks noGrp="1"/>
          </p:cNvSpPr>
          <p:nvPr>
            <p:ph type="sldNum" sz="quarter" idx="5"/>
          </p:nvPr>
        </p:nvSpPr>
        <p:spPr>
          <a:noFill/>
        </p:spPr>
        <p:txBody>
          <a:bodyPr/>
          <a:lstStyle/>
          <a:p>
            <a:fld id="{4E9CBBD5-516C-46BE-94A9-A891FFF6247C}" type="slidenum">
              <a:rPr lang="en-US" smtClean="0"/>
              <a:pPr/>
              <a:t>65</a:t>
            </a:fld>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p:spPr>
        <p:txBody>
          <a:bodyPr/>
          <a:lstStyle/>
          <a:p>
            <a:pPr defTabSz="944624"/>
            <a:fld id="{7B0A5AC6-6AAF-4E43-98FC-8FAC70B90906}" type="slidenum">
              <a:rPr lang="en-US" smtClean="0"/>
              <a:pPr defTabSz="944624"/>
              <a:t>66</a:t>
            </a:fld>
            <a:endParaRPr lang="en-US" smtClean="0"/>
          </a:p>
        </p:txBody>
      </p:sp>
      <p:sp>
        <p:nvSpPr>
          <p:cNvPr id="154629" name="Rectangle 5"/>
          <p:cNvSpPr>
            <a:spLocks noGrp="1" noRot="1" noChangeAspect="1" noTextEdit="1"/>
          </p:cNvSpPr>
          <p:nvPr>
            <p:ph type="sldImg"/>
          </p:nvPr>
        </p:nvSpPr>
        <p:spPr bwMode="auto">
          <a:noFill/>
          <a:ln>
            <a:solidFill>
              <a:srgbClr val="000000"/>
            </a:solidFill>
            <a:miter lim="800000"/>
            <a:headEnd/>
            <a:tailEnd/>
          </a:ln>
        </p:spPr>
      </p:sp>
      <p:sp>
        <p:nvSpPr>
          <p:cNvPr id="154630" name="Rectangle 6"/>
          <p:cNvSpPr>
            <a:spLocks noGrp="1"/>
          </p:cNvSpPr>
          <p:nvPr>
            <p:ph type="body" idx="1"/>
          </p:nvPr>
        </p:nvSpPr>
        <p:spPr>
          <a:noFill/>
          <a:ln/>
        </p:spPr>
        <p:txBody>
          <a:bodyPr/>
          <a:lstStyle/>
          <a:p>
            <a:r>
              <a:rPr lang="en-US" smtClean="0"/>
              <a:t>Myth – The energy required to manufacture solar is greater than the energy it will produce in its life a an electric.</a:t>
            </a:r>
          </a:p>
          <a:p>
            <a:r>
              <a:rPr lang="en-US" smtClean="0"/>
              <a:t>Fact: “Energy payback” of PV systems = 1-4 years depending on the technology used and it is. This is constantly decreasing with improved technology. Solar facility lifetime may be ≥ 30 years. Analyses vary, but recent ones suggest even shorter payback times</a:t>
            </a:r>
          </a:p>
          <a:p>
            <a:r>
              <a:rPr lang="en-US" smtClean="0"/>
              <a:t>“Energy payback” of PV systems (modules, frame, and balance of system) from 1 – 4 years depending on the technology used.</a:t>
            </a:r>
          </a:p>
          <a:p>
            <a:r>
              <a:rPr lang="en-US" smtClean="0"/>
              <a:t>NREL FAQ: http://www.nrel.gov/docs/fy05osti/37322.pdf  (FAQ is from 2004, but it stands to reason that as module efficiency increases and manufacturing efficiency increases, the payback numbers would fall lower still.) For ground mounts, one calculation of the payback for the ground mounting system (concrete foundations and heavy framing) was 3 -5 months, about the same as the mounting systems for Energy payback estimates for rooftop PV systems are 4, 3, 2, and 1 years: 4 years for systems using current multicrystalline-silicon PV modules, 3 years for current thin-film modules, 2 years for anticipated multicrystalline modules, and 1 year for anticipated thin-film modules (see Figure 1). With energy paybacks of 1 to 4 years and assumed life expectancies of 30 years, 87% to 97% of the energy that PV systems generate won’t be plagued by pollution, greenhouse gases, and depletion of resources.</a:t>
            </a:r>
          </a:p>
          <a:p>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p:spPr>
        <p:txBody>
          <a:bodyPr/>
          <a:lstStyle/>
          <a:p>
            <a:pPr defTabSz="944624"/>
            <a:fld id="{CEE6CF4B-8973-4F13-A701-6F1EEFF51A0F}" type="slidenum">
              <a:rPr lang="en-US" smtClean="0"/>
              <a:pPr defTabSz="944624"/>
              <a:t>67</a:t>
            </a:fld>
            <a:endParaRPr lang="en-US" smtClean="0"/>
          </a:p>
        </p:txBody>
      </p:sp>
      <p:sp>
        <p:nvSpPr>
          <p:cNvPr id="156677" name="Rectangle 5"/>
          <p:cNvSpPr>
            <a:spLocks noGrp="1" noRot="1" noChangeAspect="1" noTextEdit="1"/>
          </p:cNvSpPr>
          <p:nvPr>
            <p:ph type="sldImg"/>
          </p:nvPr>
        </p:nvSpPr>
        <p:spPr bwMode="auto">
          <a:noFill/>
          <a:ln>
            <a:solidFill>
              <a:srgbClr val="000000"/>
            </a:solidFill>
            <a:miter lim="800000"/>
            <a:headEnd/>
            <a:tailEnd/>
          </a:ln>
        </p:spPr>
      </p:sp>
      <p:sp>
        <p:nvSpPr>
          <p:cNvPr id="156678" name="Rectangle 6"/>
          <p:cNvSpPr>
            <a:spLocks noGrp="1"/>
          </p:cNvSpPr>
          <p:nvPr>
            <p:ph type="body" idx="1"/>
          </p:nvPr>
        </p:nvSpPr>
        <p:spPr>
          <a:noFill/>
          <a:ln/>
        </p:spPr>
        <p:txBody>
          <a:bodyPr/>
          <a:lstStyle/>
          <a:p>
            <a:r>
              <a:rPr lang="en-US" smtClean="0"/>
              <a:t>Myth: Solar will cause the grid will overload and blackouts will occur to overload; blackouts will occur!</a:t>
            </a:r>
          </a:p>
          <a:p>
            <a:endParaRPr lang="en-US" smtClean="0"/>
          </a:p>
          <a:p>
            <a:r>
              <a:rPr lang="en-US" smtClean="0"/>
              <a:t>Fact: Reliability is an  important value attribute to local governments and consumers, though not fully quantified.  In order to be a power back-up or uninterruptible power supply, the system will require either storage or another generating technology.</a:t>
            </a:r>
          </a:p>
          <a:p>
            <a:endParaRPr lang="en-US" smtClean="0"/>
          </a:p>
          <a:p>
            <a:r>
              <a:rPr lang="en-US" smtClean="0"/>
              <a:t>We do have the ability to look at the solar availability and analyze availability as a percent of PV ideal output.  During large outages, usually caused by heat PV has high availability.  This could also be an identified value to the electric grid.</a:t>
            </a:r>
          </a:p>
          <a:p>
            <a:endParaRPr lang="en-US" smtClean="0"/>
          </a:p>
          <a:p>
            <a:r>
              <a:rPr lang="en-US" smtClean="0"/>
              <a:t>And while clouds may cause intermittency, tools are available to design the solar DG fleet to minimise this.  And even without intentional “design, the more there is the less intermittency.</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5" name="Rectangle 5"/>
          <p:cNvSpPr>
            <a:spLocks noGrp="1" noRot="1" noChangeAspect="1" noTextEdit="1"/>
          </p:cNvSpPr>
          <p:nvPr>
            <p:ph type="sldImg"/>
          </p:nvPr>
        </p:nvSpPr>
        <p:spPr bwMode="auto">
          <a:noFill/>
          <a:ln>
            <a:solidFill>
              <a:srgbClr val="000000"/>
            </a:solidFill>
            <a:miter lim="800000"/>
            <a:headEnd/>
            <a:tailEnd/>
          </a:ln>
        </p:spPr>
      </p:sp>
      <p:sp>
        <p:nvSpPr>
          <p:cNvPr id="158726" name="Rectangle 6"/>
          <p:cNvSpPr>
            <a:spLocks noGrp="1"/>
          </p:cNvSpPr>
          <p:nvPr>
            <p:ph type="body" idx="1"/>
          </p:nvPr>
        </p:nvSpPr>
        <p:spPr>
          <a:noFill/>
          <a:ln/>
        </p:spPr>
        <p:txBody>
          <a:bodyPr/>
          <a:lstStyle/>
          <a:p>
            <a:r>
              <a:rPr lang="en-US" smtClean="0"/>
              <a:t>Myth: Solar will cause our grid to overload; blackouts will occur!</a:t>
            </a:r>
          </a:p>
          <a:p>
            <a:endParaRPr lang="en-US" smtClean="0"/>
          </a:p>
          <a:p>
            <a:r>
              <a:rPr lang="en-US" smtClean="0"/>
              <a:t>Fact: Remember the large blackout in the NE?  This was initially caused by human error, but the domino spread of the blackout was mainly due to the heat present and circuit loads being near or over capacity.  A minimal amount of distributed generation – solar – would have mitigated the demand on the grid and prevented the spread of the outage.  The cost of the outage was placed at “billions”.  500 MW of DG solar would have mitigated the domino effect and greatly reduced the area of this outage.  The initial outage was caused by human error.</a:t>
            </a:r>
          </a:p>
        </p:txBody>
      </p:sp>
      <p:sp>
        <p:nvSpPr>
          <p:cNvPr id="158723" name="Slide Number Placeholder 3"/>
          <p:cNvSpPr>
            <a:spLocks noGrp="1"/>
          </p:cNvSpPr>
          <p:nvPr>
            <p:ph type="sldNum" sz="quarter" idx="5"/>
          </p:nvPr>
        </p:nvSpPr>
        <p:spPr>
          <a:noFill/>
        </p:spPr>
        <p:txBody>
          <a:bodyPr/>
          <a:lstStyle/>
          <a:p>
            <a:pPr defTabSz="944624"/>
            <a:fld id="{E945633D-D922-4B9C-AB7B-FD240250ABF5}" type="slidenum">
              <a:rPr lang="en-US" smtClean="0"/>
              <a:pPr defTabSz="944624"/>
              <a:t>68</a:t>
            </a:fld>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3" name="Rectangle 5"/>
          <p:cNvSpPr>
            <a:spLocks noGrp="1" noRot="1" noChangeAspect="1" noTextEdit="1"/>
          </p:cNvSpPr>
          <p:nvPr>
            <p:ph type="sldImg"/>
          </p:nvPr>
        </p:nvSpPr>
        <p:spPr bwMode="auto">
          <a:noFill/>
          <a:ln>
            <a:solidFill>
              <a:srgbClr val="000000"/>
            </a:solidFill>
            <a:miter lim="800000"/>
            <a:headEnd/>
            <a:tailEnd/>
          </a:ln>
        </p:spPr>
      </p:sp>
      <p:sp>
        <p:nvSpPr>
          <p:cNvPr id="160774" name="Rectangle 6"/>
          <p:cNvSpPr>
            <a:spLocks noGrp="1"/>
          </p:cNvSpPr>
          <p:nvPr>
            <p:ph type="body" idx="1"/>
          </p:nvPr>
        </p:nvSpPr>
        <p:spPr>
          <a:noFill/>
          <a:ln/>
        </p:spPr>
        <p:txBody>
          <a:bodyPr/>
          <a:lstStyle/>
          <a:p>
            <a:r>
              <a:rPr lang="en-US" smtClean="0"/>
              <a:t>Myth: solar is only for liberals and environmentalists </a:t>
            </a:r>
          </a:p>
          <a:p>
            <a:endParaRPr lang="en-US" smtClean="0"/>
          </a:p>
          <a:p>
            <a:r>
              <a:rPr lang="en-US" smtClean="0"/>
              <a:t>Fact: 94% of Americans want to see more solar</a:t>
            </a:r>
          </a:p>
          <a:p>
            <a:endParaRPr lang="en-US" smtClean="0"/>
          </a:p>
          <a:p>
            <a:r>
              <a:rPr lang="en-US" smtClean="0"/>
              <a:t>Several Republican Congressmen have in the past and continue to support solar.</a:t>
            </a:r>
          </a:p>
          <a:p>
            <a:endParaRPr lang="en-US" smtClean="0"/>
          </a:p>
          <a:p>
            <a:r>
              <a:rPr lang="en-US" smtClean="0"/>
              <a:t>Fire Departments – PV and emergency response - In Montana, 20 PV solar systems totaling 47.5 kW of capacity have been installed on fire stations within North Western Energy’s Montana service territory.</a:t>
            </a:r>
          </a:p>
          <a:p>
            <a:r>
              <a:rPr lang="en-US" smtClean="0"/>
              <a:t>In Boston, the City is installing a Solar Evacuation Route.</a:t>
            </a:r>
          </a:p>
          <a:p>
            <a:endParaRPr lang="en-US" smtClean="0"/>
          </a:p>
          <a:p>
            <a:r>
              <a:rPr lang="en-US" smtClean="0"/>
              <a:t>Military -  The Air Force is negotiating contracts for about 500 MW of solar power within the next three years.  Installations at Nellis Air Force Base, Camp Pendleton and Stuttgart, Germany.</a:t>
            </a:r>
          </a:p>
          <a:p>
            <a:endParaRPr lang="en-US" smtClean="0"/>
          </a:p>
        </p:txBody>
      </p:sp>
      <p:sp>
        <p:nvSpPr>
          <p:cNvPr id="160771" name="Slide Number Placeholder 3"/>
          <p:cNvSpPr>
            <a:spLocks noGrp="1"/>
          </p:cNvSpPr>
          <p:nvPr>
            <p:ph type="sldNum" sz="quarter" idx="5"/>
          </p:nvPr>
        </p:nvSpPr>
        <p:spPr>
          <a:noFill/>
        </p:spPr>
        <p:txBody>
          <a:bodyPr/>
          <a:lstStyle/>
          <a:p>
            <a:fld id="{CAF0FB06-A706-4930-AAA3-4A43BB8CFA7E}" type="slidenum">
              <a:rPr lang="en-US" smtClean="0"/>
              <a:pPr/>
              <a:t>69</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Rectangle 5"/>
          <p:cNvSpPr>
            <a:spLocks noGrp="1" noRot="1" noChangeAspect="1" noTextEdit="1"/>
          </p:cNvSpPr>
          <p:nvPr>
            <p:ph type="sldImg"/>
          </p:nvPr>
        </p:nvSpPr>
        <p:spPr bwMode="auto">
          <a:noFill/>
          <a:ln>
            <a:solidFill>
              <a:srgbClr val="000000"/>
            </a:solidFill>
            <a:miter lim="800000"/>
            <a:headEnd/>
            <a:tailEnd/>
          </a:ln>
        </p:spPr>
      </p:sp>
      <p:sp>
        <p:nvSpPr>
          <p:cNvPr id="28678" name="Rectangle 6"/>
          <p:cNvSpPr>
            <a:spLocks noGrp="1"/>
          </p:cNvSpPr>
          <p:nvPr>
            <p:ph type="body" idx="1"/>
          </p:nvPr>
        </p:nvSpPr>
        <p:spPr>
          <a:noFill/>
          <a:ln/>
        </p:spPr>
        <p:txBody>
          <a:bodyPr/>
          <a:lstStyle/>
          <a:p>
            <a:r>
              <a:rPr lang="en-US" smtClean="0"/>
              <a:t>Your community has an opportunity to capitalize on these trends too!  </a:t>
            </a:r>
          </a:p>
          <a:p>
            <a:endParaRPr lang="en-US" smtClean="0"/>
          </a:p>
          <a:p>
            <a:r>
              <a:rPr lang="en-US" smtClean="0"/>
              <a:t>As you will learn today – there are many reasons to be excited and the environmental reasons are only part of it.  Solar creates jobs – it helps the US maintain its competitive advantage, it is a major export industry – feeding money back into the local economy, and helps promote energy independence.  </a:t>
            </a:r>
          </a:p>
          <a:p>
            <a:endParaRPr lang="en-US" smtClean="0"/>
          </a:p>
          <a:p>
            <a:r>
              <a:rPr lang="en-US" smtClean="0"/>
              <a:t>We will get to all of that – but first I’d like to tell you who we are and why we are here: </a:t>
            </a:r>
          </a:p>
          <a:p>
            <a:endParaRPr lang="en-US" smtClean="0"/>
          </a:p>
          <a:p>
            <a:endParaRPr lang="en-US" smtClean="0"/>
          </a:p>
          <a:p>
            <a:endParaRPr lang="en-US" smtClean="0"/>
          </a:p>
          <a:p>
            <a:endParaRPr lang="en-US" smtClean="0"/>
          </a:p>
          <a:p>
            <a:endParaRPr lang="en-US" smtClean="0"/>
          </a:p>
        </p:txBody>
      </p:sp>
      <p:sp>
        <p:nvSpPr>
          <p:cNvPr id="28675" name="Slide Number Placeholder 3"/>
          <p:cNvSpPr>
            <a:spLocks noGrp="1"/>
          </p:cNvSpPr>
          <p:nvPr>
            <p:ph type="sldNum" sz="quarter" idx="5"/>
          </p:nvPr>
        </p:nvSpPr>
        <p:spPr>
          <a:noFill/>
        </p:spPr>
        <p:txBody>
          <a:bodyPr/>
          <a:lstStyle/>
          <a:p>
            <a:fld id="{624254C2-C1E5-4D18-A407-C31BFE747300}" type="slidenum">
              <a:rPr lang="en-US" smtClean="0"/>
              <a:pPr/>
              <a:t>7</a:t>
            </a:fld>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1" name="Rectangle 5"/>
          <p:cNvSpPr>
            <a:spLocks noGrp="1" noRot="1" noChangeAspect="1" noTextEdit="1"/>
          </p:cNvSpPr>
          <p:nvPr>
            <p:ph type="sldImg"/>
          </p:nvPr>
        </p:nvSpPr>
        <p:spPr bwMode="auto">
          <a:noFill/>
          <a:ln>
            <a:solidFill>
              <a:srgbClr val="000000"/>
            </a:solidFill>
            <a:miter lim="800000"/>
            <a:headEnd/>
            <a:tailEnd/>
          </a:ln>
        </p:spPr>
      </p:sp>
      <p:sp>
        <p:nvSpPr>
          <p:cNvPr id="162822" name="Rectangle 6"/>
          <p:cNvSpPr>
            <a:spLocks noGrp="1"/>
          </p:cNvSpPr>
          <p:nvPr>
            <p:ph type="body" idx="1"/>
          </p:nvPr>
        </p:nvSpPr>
        <p:spPr>
          <a:noFill/>
          <a:ln/>
        </p:spPr>
        <p:txBody>
          <a:bodyPr/>
          <a:lstStyle/>
          <a:p>
            <a:r>
              <a:rPr lang="en-US" smtClean="0"/>
              <a:t>Solar is still only 1% of the overall energy mix </a:t>
            </a:r>
          </a:p>
          <a:p>
            <a:r>
              <a:rPr lang="en-US" smtClean="0"/>
              <a:t>Solar has a high up-front cost</a:t>
            </a:r>
          </a:p>
          <a:p>
            <a:r>
              <a:rPr lang="en-US" smtClean="0"/>
              <a:t>Lack of financing to reduce the upfront costs of solar</a:t>
            </a:r>
          </a:p>
          <a:p>
            <a:r>
              <a:rPr lang="en-US" smtClean="0"/>
              <a:t>Existing utility policies may not be supportive of solar</a:t>
            </a:r>
          </a:p>
          <a:p>
            <a:r>
              <a:rPr lang="en-US" smtClean="0"/>
              <a:t>Solar is a new market for many communities</a:t>
            </a:r>
          </a:p>
          <a:p>
            <a:r>
              <a:rPr lang="en-US" smtClean="0"/>
              <a:t>Local governments must prove that funds are well spent and many people feel that energy efficiency (and other low hanging fruit) should come first.</a:t>
            </a:r>
          </a:p>
          <a:p>
            <a:r>
              <a:rPr lang="en-US" smtClean="0"/>
              <a:t>Existing zoning laws may not accommodate solar</a:t>
            </a:r>
          </a:p>
          <a:p>
            <a:r>
              <a:rPr lang="en-US" smtClean="0"/>
              <a:t>Solar installations may be restricted by covenants</a:t>
            </a:r>
          </a:p>
          <a:p>
            <a:r>
              <a:rPr lang="en-US" smtClean="0"/>
              <a:t>Permitting can be costly or time-consuming</a:t>
            </a:r>
          </a:p>
          <a:p>
            <a:r>
              <a:rPr lang="en-US" smtClean="0"/>
              <a:t>Workers often need additional skills to join the solar workforce</a:t>
            </a:r>
          </a:p>
          <a:p>
            <a:endParaRPr lang="en-US" smtClean="0"/>
          </a:p>
          <a:p>
            <a:r>
              <a:rPr lang="en-US" smtClean="0"/>
              <a:t>But as we will learn next, we can improve these locally-controlled circumstances to encourage more solar!</a:t>
            </a:r>
          </a:p>
          <a:p>
            <a:endParaRPr lang="en-US" smtClean="0"/>
          </a:p>
          <a:p>
            <a:pPr lvl="1"/>
            <a:endParaRPr lang="en-US" smtClean="0"/>
          </a:p>
          <a:p>
            <a:endParaRPr lang="en-US" smtClean="0"/>
          </a:p>
          <a:p>
            <a:pPr lvl="1"/>
            <a:endParaRPr lang="en-US" smtClean="0"/>
          </a:p>
          <a:p>
            <a:pPr lvl="1"/>
            <a:endParaRPr lang="en-US" smtClean="0"/>
          </a:p>
          <a:p>
            <a:endParaRPr lang="en-US" smtClean="0"/>
          </a:p>
          <a:p>
            <a:endParaRPr lang="en-US" smtClean="0"/>
          </a:p>
        </p:txBody>
      </p:sp>
      <p:sp>
        <p:nvSpPr>
          <p:cNvPr id="162819"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29" tIns="48315" rIns="96629" bIns="48315" anchor="b"/>
          <a:lstStyle/>
          <a:p>
            <a:pPr algn="r" defTabSz="944624"/>
            <a:fld id="{0F59DB66-134C-4D6D-88B5-0A3D1F8AA244}" type="slidenum">
              <a:rPr lang="en-US">
                <a:latin typeface="Calibri" pitchFamily="34" charset="0"/>
              </a:rPr>
              <a:pPr algn="r" defTabSz="944624"/>
              <a:t>70</a:t>
            </a:fld>
            <a:endParaRPr lang="en-US">
              <a:latin typeface="Calibri"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4"/>
          <p:cNvSpPr>
            <a:spLocks noGrp="1" noRot="1" noChangeAspect="1" noTextEdit="1"/>
          </p:cNvSpPr>
          <p:nvPr>
            <p:ph type="sldImg"/>
          </p:nvPr>
        </p:nvSpPr>
        <p:spPr bwMode="auto">
          <a:noFill/>
          <a:ln>
            <a:solidFill>
              <a:srgbClr val="000000"/>
            </a:solidFill>
            <a:miter lim="800000"/>
            <a:headEnd/>
            <a:tailEnd/>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6" name="Rectangle 4"/>
          <p:cNvSpPr>
            <a:spLocks noGrp="1" noRot="1" noChangeAspect="1" noTextEdit="1"/>
          </p:cNvSpPr>
          <p:nvPr>
            <p:ph type="sldImg"/>
          </p:nvPr>
        </p:nvSpPr>
        <p:spPr bwMode="auto">
          <a:noFill/>
          <a:ln>
            <a:solidFill>
              <a:srgbClr val="000000"/>
            </a:solidFill>
            <a:miter lim="800000"/>
            <a:headEnd/>
            <a:tailEnd/>
          </a:ln>
        </p:spPr>
      </p:sp>
      <p:sp>
        <p:nvSpPr>
          <p:cNvPr id="166917" name="Rectangle 5"/>
          <p:cNvSpPr>
            <a:spLocks noGrp="1"/>
          </p:cNvSpPr>
          <p:nvPr>
            <p:ph type="body" idx="1"/>
          </p:nvPr>
        </p:nvSpPr>
        <p:spPr>
          <a:noFill/>
          <a:ln/>
        </p:spPr>
        <p:txBody>
          <a:bodyPr/>
          <a:lstStyle/>
          <a:p>
            <a:r>
              <a:rPr lang="en-US" smtClean="0"/>
              <a:t>In 2010, SEIA contracted an award-winning director and producer to interview remarkable solar advocates and tour equally as impressive solar installations. Released in three short webisodes, the “Solar Generation USA Road Trip” takes you on a coast-to-coast excursion where solar bears, solar bread, solar wine, a solar powered governor’s mansion, and solar EV charging stations are discovered. </a:t>
            </a:r>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Rot="1" noChangeAspect="1" noTextEdit="1"/>
          </p:cNvSpPr>
          <p:nvPr>
            <p:ph type="sldImg"/>
          </p:nvPr>
        </p:nvSpPr>
        <p:spPr bwMode="auto">
          <a:noFill/>
          <a:ln>
            <a:solidFill>
              <a:srgbClr val="000000"/>
            </a:solidFill>
            <a:miter lim="800000"/>
            <a:headEnd/>
            <a:tailEnd/>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Rot="1" noChangeAspect="1" noTextEdit="1"/>
          </p:cNvSpPr>
          <p:nvPr>
            <p:ph type="sldImg"/>
          </p:nvPr>
        </p:nvSpPr>
        <p:spPr bwMode="auto">
          <a:noFill/>
          <a:ln>
            <a:solidFill>
              <a:srgbClr val="000000"/>
            </a:solidFill>
            <a:miter lim="800000"/>
            <a:headEnd/>
            <a:tailEnd/>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noTextEdit="1"/>
          </p:cNvSpPr>
          <p:nvPr>
            <p:ph type="sldImg"/>
          </p:nvPr>
        </p:nvSpPr>
        <p:spPr bwMode="auto">
          <a:noFill/>
          <a:ln>
            <a:solidFill>
              <a:srgbClr val="000000"/>
            </a:solidFill>
            <a:miter lim="800000"/>
            <a:headEnd/>
            <a:tailEnd/>
          </a:ln>
        </p:spPr>
      </p:sp>
      <p:sp>
        <p:nvSpPr>
          <p:cNvPr id="173058"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A6A86C21-EF90-4138-8BB6-40363FBB15F6}" type="slidenum">
              <a:rPr lang="en-US">
                <a:latin typeface="Calibri" pitchFamily="34" charset="0"/>
              </a:rPr>
              <a:pPr algn="r" defTabSz="944624"/>
              <a:t>75</a:t>
            </a:fld>
            <a:endParaRPr lang="en-US">
              <a:latin typeface="Calibri"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8" name="Rectangle 4"/>
          <p:cNvSpPr>
            <a:spLocks noGrp="1" noRot="1" noChangeAspect="1" noTextEdit="1"/>
          </p:cNvSpPr>
          <p:nvPr>
            <p:ph type="sldImg"/>
          </p:nvPr>
        </p:nvSpPr>
        <p:spPr bwMode="auto">
          <a:noFill/>
          <a:ln>
            <a:solidFill>
              <a:srgbClr val="000000"/>
            </a:solidFill>
            <a:miter lim="800000"/>
            <a:headEnd/>
            <a:tailEnd/>
          </a:ln>
        </p:spPr>
      </p:sp>
      <p:sp>
        <p:nvSpPr>
          <p:cNvPr id="175109" name="Rectangle 5"/>
          <p:cNvSpPr>
            <a:spLocks noGrp="1"/>
          </p:cNvSpPr>
          <p:nvPr>
            <p:ph type="body" idx="1"/>
          </p:nvPr>
        </p:nvSpPr>
        <p:spPr>
          <a:noFill/>
          <a:ln/>
        </p:spPr>
        <p:txBody>
          <a:bodyPr/>
          <a:lstStyle/>
          <a:p>
            <a:endParaRPr lang="en-US" smtClean="0"/>
          </a:p>
          <a:p>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7" name="Rectangle 5"/>
          <p:cNvSpPr>
            <a:spLocks noGrp="1" noRot="1" noChangeAspect="1" noTextEdit="1"/>
          </p:cNvSpPr>
          <p:nvPr>
            <p:ph type="sldImg"/>
          </p:nvPr>
        </p:nvSpPr>
        <p:spPr bwMode="auto">
          <a:noFill/>
          <a:ln>
            <a:solidFill>
              <a:srgbClr val="000000"/>
            </a:solidFill>
            <a:miter lim="800000"/>
            <a:headEnd/>
            <a:tailEnd/>
          </a:ln>
        </p:spPr>
      </p:sp>
      <p:sp>
        <p:nvSpPr>
          <p:cNvPr id="177158" name="Rectangle 6"/>
          <p:cNvSpPr>
            <a:spLocks noGrp="1"/>
          </p:cNvSpPr>
          <p:nvPr>
            <p:ph type="body" idx="1"/>
          </p:nvPr>
        </p:nvSpPr>
        <p:spPr>
          <a:noFill/>
          <a:ln/>
        </p:spPr>
        <p:txBody>
          <a:bodyPr/>
          <a:lstStyle/>
          <a:p>
            <a:r>
              <a:rPr lang="en-US" smtClean="0"/>
              <a:t>Hopefully we’ve dispelled some of the myths about solar. However, it is important to realized that real barriers remain. Supportive policies and programs at all levels of government are an important aspect of local adoption and advancement.  </a:t>
            </a:r>
          </a:p>
          <a:p>
            <a:r>
              <a:rPr lang="en-US" smtClean="0"/>
              <a:t>POLICIES and other measures might be considered Financial or Regulatory, but in reality the dividing line between these two categories is very fuzzy. Regulatory measures often directly or indirectly impact the financial aspects of a project.</a:t>
            </a:r>
          </a:p>
          <a:p>
            <a:r>
              <a:rPr lang="en-US" smtClean="0"/>
              <a:t>Different measures may be enabled by different levels of government but… </a:t>
            </a:r>
          </a:p>
          <a:p>
            <a:pPr lvl="1"/>
            <a:r>
              <a:rPr lang="en-US" smtClean="0"/>
              <a:t> State and local authority/ability often overlap</a:t>
            </a:r>
          </a:p>
          <a:p>
            <a:pPr lvl="1"/>
            <a:r>
              <a:rPr lang="en-US" smtClean="0"/>
              <a:t> Jurisdictions with municipal utilities have more extensive policy options because they can directly affect utility operations and practices.	</a:t>
            </a:r>
          </a:p>
          <a:p>
            <a:r>
              <a:rPr lang="en-US" smtClean="0"/>
              <a:t>At state level we see a combination of legislation, public utilities commission regulation, and occasional Governor’s Executive Orders.</a:t>
            </a:r>
          </a:p>
        </p:txBody>
      </p:sp>
      <p:sp>
        <p:nvSpPr>
          <p:cNvPr id="177155"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1B4ABB1F-5225-4CEA-8FA1-71A65F2A6931}" type="slidenum">
              <a:rPr lang="en-US">
                <a:latin typeface="Calibri" pitchFamily="34" charset="0"/>
              </a:rPr>
              <a:pPr algn="r" defTabSz="944624"/>
              <a:t>77</a:t>
            </a:fld>
            <a:endParaRPr lang="en-US">
              <a:latin typeface="Calibri"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5" name="Rectangle 5"/>
          <p:cNvSpPr>
            <a:spLocks noGrp="1" noRot="1" noChangeAspect="1" noTextEdit="1"/>
          </p:cNvSpPr>
          <p:nvPr>
            <p:ph type="sldImg"/>
          </p:nvPr>
        </p:nvSpPr>
        <p:spPr bwMode="auto">
          <a:noFill/>
          <a:ln>
            <a:solidFill>
              <a:srgbClr val="000000"/>
            </a:solidFill>
            <a:miter lim="800000"/>
            <a:headEnd/>
            <a:tailEnd/>
          </a:ln>
        </p:spPr>
      </p:sp>
      <p:sp>
        <p:nvSpPr>
          <p:cNvPr id="179206" name="Rectangle 6"/>
          <p:cNvSpPr>
            <a:spLocks noGrp="1"/>
          </p:cNvSpPr>
          <p:nvPr>
            <p:ph type="body" idx="1"/>
          </p:nvPr>
        </p:nvSpPr>
        <p:spPr>
          <a:noFill/>
          <a:ln/>
        </p:spPr>
        <p:txBody>
          <a:bodyPr/>
          <a:lstStyle/>
          <a:p>
            <a:pPr>
              <a:lnSpc>
                <a:spcPct val="80000"/>
              </a:lnSpc>
            </a:pPr>
            <a:r>
              <a:rPr lang="en-US" smtClean="0"/>
              <a:t>While the state policy context is important, in many cases communities can enact similar policies or offer supplemental programs which build upon state actions. Thus, the local government “policy tool box” includes the state framework as well as the additional options or opportunities created by that framework</a:t>
            </a:r>
          </a:p>
          <a:p>
            <a:pPr>
              <a:lnSpc>
                <a:spcPct val="80000"/>
              </a:lnSpc>
            </a:pPr>
            <a:r>
              <a:rPr lang="en-US" smtClean="0"/>
              <a:t> State policy context is an important part of determining the most effective way to proceed with local programs (i.e., what’s missing that a local government can provide, or push for?). Local initiatives take advantage of the state policies which all local jurisdictions enjoy and offer the opportunity to “stand” out.</a:t>
            </a:r>
          </a:p>
          <a:p>
            <a:pPr>
              <a:lnSpc>
                <a:spcPct val="80000"/>
              </a:lnSpc>
            </a:pPr>
            <a:r>
              <a:rPr lang="en-US" smtClean="0"/>
              <a:t> Favorable policies don’t spontaneously arise. Where lack of favorable state policies exist, local governments can be a valuable voice in support of improving those policies.</a:t>
            </a:r>
          </a:p>
          <a:p>
            <a:pPr>
              <a:lnSpc>
                <a:spcPct val="80000"/>
              </a:lnSpc>
            </a:pPr>
            <a:r>
              <a:rPr lang="en-US" smtClean="0"/>
              <a:t>For future widespread development of solar power in the US, it is crucial that cities recognize and learn from barriers that have been present in other parts of the country, and develop strategies to overcome these hurdles. The slide above is acronym heavy, so below are some basic definitions for these terms</a:t>
            </a:r>
          </a:p>
          <a:p>
            <a:pPr>
              <a:lnSpc>
                <a:spcPct val="80000"/>
              </a:lnSpc>
            </a:pPr>
            <a:r>
              <a:rPr lang="en-US" smtClean="0"/>
              <a:t>Renewable Portfolio Standards (RPS) – A mandatory target for utilities to procure renewables, sometimes with specific requirements for solar or distributed generation. This is usually a state level policy.</a:t>
            </a:r>
          </a:p>
          <a:p>
            <a:pPr>
              <a:lnSpc>
                <a:spcPct val="80000"/>
              </a:lnSpc>
            </a:pPr>
            <a:r>
              <a:rPr lang="en-US" smtClean="0"/>
              <a:t>Direct Cash Incentives – Rebates, grants, and incentives for production help to lower upfront cost or provide additional revenue streams for projects.</a:t>
            </a:r>
          </a:p>
          <a:p>
            <a:pPr>
              <a:lnSpc>
                <a:spcPct val="80000"/>
              </a:lnSpc>
            </a:pPr>
            <a:r>
              <a:rPr lang="en-US" smtClean="0"/>
              <a:t>Feed-in Tariffs – A special kind of direct incentive, common in Europe, which pays for energy production through a long-term, standard contract </a:t>
            </a:r>
          </a:p>
          <a:p>
            <a:pPr>
              <a:lnSpc>
                <a:spcPct val="80000"/>
              </a:lnSpc>
            </a:pPr>
            <a:r>
              <a:rPr lang="en-US" smtClean="0"/>
              <a:t>Third-party Ownership Models – Professional solar service provider owns system on the site of the customer. Increasingly common these days for a variety of reasons. Viability  of model is affected by policy</a:t>
            </a:r>
            <a:r>
              <a:rPr lang="en-US" sz="1000"/>
              <a:t>.</a:t>
            </a:r>
          </a:p>
          <a:p>
            <a:pPr>
              <a:lnSpc>
                <a:spcPct val="80000"/>
              </a:lnSpc>
            </a:pPr>
            <a:endParaRPr lang="en-US" sz="1000"/>
          </a:p>
        </p:txBody>
      </p:sp>
      <p:sp>
        <p:nvSpPr>
          <p:cNvPr id="179203"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BBF5F8B8-30DD-45B2-8122-B07F538D67ED}" type="slidenum">
              <a:rPr lang="en-US">
                <a:latin typeface="Calibri" pitchFamily="34" charset="0"/>
              </a:rPr>
              <a:pPr algn="r" defTabSz="944624"/>
              <a:t>78</a:t>
            </a:fld>
            <a:endParaRPr lang="en-US">
              <a:latin typeface="Calibri"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1" name="Rectangle 5"/>
          <p:cNvSpPr>
            <a:spLocks noGrp="1" noRot="1" noChangeAspect="1" noTextEdit="1"/>
          </p:cNvSpPr>
          <p:nvPr>
            <p:ph type="sldImg"/>
          </p:nvPr>
        </p:nvSpPr>
        <p:spPr bwMode="auto">
          <a:noFill/>
          <a:ln>
            <a:solidFill>
              <a:srgbClr val="000000"/>
            </a:solidFill>
            <a:miter lim="800000"/>
            <a:headEnd/>
            <a:tailEnd/>
          </a:ln>
        </p:spPr>
      </p:sp>
      <p:sp>
        <p:nvSpPr>
          <p:cNvPr id="183302" name="Rectangle 6"/>
          <p:cNvSpPr>
            <a:spLocks noGrp="1"/>
          </p:cNvSpPr>
          <p:nvPr>
            <p:ph type="body" idx="1"/>
          </p:nvPr>
        </p:nvSpPr>
        <p:spPr>
          <a:noFill/>
          <a:ln/>
        </p:spPr>
        <p:txBody>
          <a:bodyPr/>
          <a:lstStyle/>
          <a:p>
            <a:r>
              <a:rPr lang="en-US" smtClean="0"/>
              <a:t>Property Assessed Clean Energy Financing Models – Locally implemented financing program backed by the security of property tax assessments on the host site (loan paid back as a special assessment on property taxes).</a:t>
            </a:r>
          </a:p>
          <a:p>
            <a:endParaRPr lang="en-US" smtClean="0"/>
          </a:p>
          <a:p>
            <a:r>
              <a:rPr lang="en-US" smtClean="0"/>
              <a:t>Low-interest Loans – Provide additional financing options for those without access to financing, or better financing terms</a:t>
            </a:r>
          </a:p>
          <a:p>
            <a:endParaRPr lang="en-US" smtClean="0"/>
          </a:p>
          <a:p>
            <a:r>
              <a:rPr lang="en-US" smtClean="0"/>
              <a:t>Group Purchasing – Bulk buying can result in lower equipment and installation prices. In  reality a program rather than a policy</a:t>
            </a:r>
          </a:p>
          <a:p>
            <a:endParaRPr lang="en-US" smtClean="0"/>
          </a:p>
          <a:p>
            <a:r>
              <a:rPr lang="en-US" smtClean="0"/>
              <a:t>Community Solar – Central project, owned by multiple community members who all share in the benefits. Can make solar more flexible and equitable. In reality a type of program rather than a policy, but viability can be heavily influenced by policy.</a:t>
            </a:r>
          </a:p>
          <a:p>
            <a:endParaRPr lang="en-US" smtClean="0"/>
          </a:p>
          <a:p>
            <a:r>
              <a:rPr lang="en-US" smtClean="0"/>
              <a:t>Property and Sales Tax Incentives – Complementary incentives which can improve financial viability of a project.</a:t>
            </a:r>
          </a:p>
          <a:p>
            <a:endParaRPr lang="en-US" smtClean="0"/>
          </a:p>
        </p:txBody>
      </p:sp>
      <p:sp>
        <p:nvSpPr>
          <p:cNvPr id="183299"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CD73ED43-9E73-4636-A4B4-F95D0FAE2592}" type="slidenum">
              <a:rPr lang="en-US">
                <a:latin typeface="Calibri" pitchFamily="34" charset="0"/>
              </a:rPr>
              <a:pPr algn="r" defTabSz="944624"/>
              <a:t>79</a:t>
            </a:fld>
            <a:endParaRPr lang="en-US">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Rectangle 5"/>
          <p:cNvSpPr>
            <a:spLocks noGrp="1" noRot="1" noChangeAspect="1" noTextEdit="1"/>
          </p:cNvSpPr>
          <p:nvPr>
            <p:ph type="sldImg"/>
          </p:nvPr>
        </p:nvSpPr>
        <p:spPr bwMode="auto">
          <a:noFill/>
          <a:ln>
            <a:solidFill>
              <a:srgbClr val="000000"/>
            </a:solidFill>
            <a:miter lim="800000"/>
            <a:headEnd/>
            <a:tailEnd/>
          </a:ln>
        </p:spPr>
      </p:sp>
      <p:sp>
        <p:nvSpPr>
          <p:cNvPr id="30726" name="Rectangle 6"/>
          <p:cNvSpPr>
            <a:spLocks noGrp="1"/>
          </p:cNvSpPr>
          <p:nvPr>
            <p:ph type="body" idx="1"/>
          </p:nvPr>
        </p:nvSpPr>
        <p:spPr>
          <a:noFill/>
          <a:ln/>
        </p:spPr>
        <p:txBody>
          <a:bodyPr/>
          <a:lstStyle/>
          <a:p>
            <a:endParaRPr lang="en-US" smtClean="0"/>
          </a:p>
          <a:p>
            <a:endParaRPr lang="en-US" smtClean="0"/>
          </a:p>
        </p:txBody>
      </p:sp>
      <p:sp>
        <p:nvSpPr>
          <p:cNvPr id="30723" name="Slide Number Placeholder 3"/>
          <p:cNvSpPr>
            <a:spLocks noGrp="1"/>
          </p:cNvSpPr>
          <p:nvPr>
            <p:ph type="sldNum" sz="quarter" idx="5"/>
          </p:nvPr>
        </p:nvSpPr>
        <p:spPr>
          <a:noFill/>
        </p:spPr>
        <p:txBody>
          <a:bodyPr/>
          <a:lstStyle/>
          <a:p>
            <a:fld id="{6A7230FB-A2D0-4DB8-B881-6211E3DA4991}" type="slidenum">
              <a:rPr lang="en-US" smtClean="0"/>
              <a:pPr/>
              <a:t>8</a:t>
            </a:fld>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9" name="Rectangle 5"/>
          <p:cNvSpPr>
            <a:spLocks noGrp="1" noRot="1" noChangeAspect="1" noTextEdit="1"/>
          </p:cNvSpPr>
          <p:nvPr>
            <p:ph type="sldImg"/>
          </p:nvPr>
        </p:nvSpPr>
        <p:spPr bwMode="auto">
          <a:noFill/>
          <a:ln>
            <a:solidFill>
              <a:srgbClr val="000000"/>
            </a:solidFill>
            <a:miter lim="800000"/>
            <a:headEnd/>
            <a:tailEnd/>
          </a:ln>
        </p:spPr>
      </p:sp>
      <p:sp>
        <p:nvSpPr>
          <p:cNvPr id="185350" name="Rectangle 6"/>
          <p:cNvSpPr>
            <a:spLocks noGrp="1"/>
          </p:cNvSpPr>
          <p:nvPr>
            <p:ph type="body" idx="1"/>
          </p:nvPr>
        </p:nvSpPr>
        <p:spPr>
          <a:noFill/>
          <a:ln/>
        </p:spPr>
        <p:txBody>
          <a:bodyPr/>
          <a:lstStyle/>
          <a:p>
            <a:r>
              <a:rPr lang="en-US" smtClean="0"/>
              <a:t>Again, the distinction between regulatory and financial policies and measures is fuzzy. Below are some basic definitions associated with the terms in the slide.</a:t>
            </a:r>
          </a:p>
          <a:p>
            <a:endParaRPr lang="en-US" smtClean="0"/>
          </a:p>
          <a:p>
            <a:r>
              <a:rPr lang="en-US" smtClean="0"/>
              <a:t>Interconnection: The technical standards and processes involved in connecting a system to the electric grid (equipment standards, timelines, contacts, review criteria, etc.)</a:t>
            </a:r>
          </a:p>
          <a:p>
            <a:r>
              <a:rPr lang="en-US" smtClean="0"/>
              <a:t>Net Metering: System energy production does not always match customer consumption in real time. Net metering rules determine how the excess is valued.</a:t>
            </a:r>
          </a:p>
          <a:p>
            <a:r>
              <a:rPr lang="en-US" smtClean="0"/>
              <a:t>Rate Structures: A customer’s rate structure is important in determining the value of solar to a customer. What are the terms of customer electricity purchase tariffs? Are they favorable or unfavorable for solar? </a:t>
            </a:r>
          </a:p>
          <a:p>
            <a:endParaRPr lang="en-US" smtClean="0"/>
          </a:p>
          <a:p>
            <a:r>
              <a:rPr lang="en-US" smtClean="0"/>
              <a:t>Siting: Can I install a system? Where can a system be installed? What private and public limitations might be placed on a hypothetical installation?</a:t>
            </a:r>
          </a:p>
          <a:p>
            <a:r>
              <a:rPr lang="en-US" smtClean="0"/>
              <a:t>Permitting and Inspection: What permits are needed? What do they cost? How long does it take?</a:t>
            </a:r>
          </a:p>
          <a:p>
            <a:r>
              <a:rPr lang="en-US" smtClean="0"/>
              <a:t>Training: High-quality, safe systems are in everyone’s best interest.  To achieve this goal, solar training is essential on both the contractor and code official side of the equation.</a:t>
            </a:r>
          </a:p>
          <a:p>
            <a:endParaRPr lang="en-US" smtClean="0"/>
          </a:p>
        </p:txBody>
      </p:sp>
      <p:sp>
        <p:nvSpPr>
          <p:cNvPr id="185347"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C8AF377E-568E-4C06-9837-B88E70AC8A5E}" type="slidenum">
              <a:rPr lang="en-US">
                <a:latin typeface="Calibri" pitchFamily="34" charset="0"/>
              </a:rPr>
              <a:pPr algn="r" defTabSz="944624"/>
              <a:t>80</a:t>
            </a:fld>
            <a:endParaRPr lang="en-US">
              <a:latin typeface="Calibri"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6" name="Rectangle 4"/>
          <p:cNvSpPr>
            <a:spLocks noGrp="1" noRot="1" noChangeAspect="1" noTextEdit="1"/>
          </p:cNvSpPr>
          <p:nvPr>
            <p:ph type="sldImg"/>
          </p:nvPr>
        </p:nvSpPr>
        <p:spPr bwMode="auto">
          <a:noFill/>
          <a:ln>
            <a:solidFill>
              <a:srgbClr val="000000"/>
            </a:solidFill>
            <a:miter lim="800000"/>
            <a:headEnd/>
            <a:tailEnd/>
          </a:ln>
        </p:spPr>
      </p:sp>
      <p:sp>
        <p:nvSpPr>
          <p:cNvPr id="187397" name="Rectangle 5"/>
          <p:cNvSpPr>
            <a:spLocks noGrp="1"/>
          </p:cNvSpPr>
          <p:nvPr>
            <p:ph type="body" idx="1"/>
          </p:nvPr>
        </p:nvSpPr>
        <p:spPr>
          <a:noFill/>
          <a:ln/>
        </p:spPr>
        <p:txBody>
          <a:bodyPr/>
          <a:lstStyle/>
          <a:p>
            <a:r>
              <a:rPr lang="en-US" smtClean="0"/>
              <a:t>A few things to note about this slide:</a:t>
            </a:r>
          </a:p>
          <a:p>
            <a:r>
              <a:rPr lang="en-US" smtClean="0"/>
              <a:t>The development shown in this slide is likely skewed a little towards the introduction of direct incentive programs since the OpenPV database was initially populated with data from state programs.</a:t>
            </a:r>
          </a:p>
          <a:p>
            <a:endParaRPr lang="en-US" smtClean="0"/>
          </a:p>
          <a:p>
            <a:r>
              <a:rPr lang="en-US" smtClean="0"/>
              <a:t> In most cases, the development of a consistently growing solar market takes a long time and may undergo some fits and starts. This is indicative of the fact that growth is in fact the product of a wide range of policies and measures that affect different types of solar installations differently. </a:t>
            </a:r>
          </a:p>
          <a:p>
            <a:endParaRPr lang="en-US" smtClean="0"/>
          </a:p>
          <a:p>
            <a:r>
              <a:rPr lang="en-US" smtClean="0"/>
              <a:t> A long-term commitment coupled with a continuous effort to improve the solar policy environment and eliminate barriers is essential to building viable, sustainable solar markets.</a:t>
            </a:r>
          </a:p>
          <a:p>
            <a:endParaRPr lang="en-US" smtClean="0"/>
          </a:p>
          <a:p>
            <a:endParaRPr lang="en-US" smtClean="0"/>
          </a:p>
          <a:p>
            <a:endParaRPr lang="en-US" smtClean="0"/>
          </a:p>
          <a:p>
            <a:endParaRPr lang="en-US" smtClean="0"/>
          </a:p>
          <a:p>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5" name="Rectangle 5"/>
          <p:cNvSpPr>
            <a:spLocks noGrp="1" noRot="1" noChangeAspect="1" noTextEdit="1"/>
          </p:cNvSpPr>
          <p:nvPr>
            <p:ph type="sldImg"/>
          </p:nvPr>
        </p:nvSpPr>
        <p:spPr bwMode="auto">
          <a:noFill/>
          <a:ln>
            <a:solidFill>
              <a:srgbClr val="000000"/>
            </a:solidFill>
            <a:miter lim="800000"/>
            <a:headEnd/>
            <a:tailEnd/>
          </a:ln>
        </p:spPr>
      </p:sp>
      <p:sp>
        <p:nvSpPr>
          <p:cNvPr id="189446" name="Rectangle 6"/>
          <p:cNvSpPr>
            <a:spLocks noGrp="1"/>
          </p:cNvSpPr>
          <p:nvPr>
            <p:ph type="body" idx="1"/>
          </p:nvPr>
        </p:nvSpPr>
        <p:spPr>
          <a:noFill/>
          <a:ln/>
        </p:spPr>
        <p:txBody>
          <a:bodyPr/>
          <a:lstStyle/>
          <a:p>
            <a:r>
              <a:rPr lang="en-US" smtClean="0"/>
              <a:t>RPS policies are primarily a state issue, although several local governments with municipal utilities have developed local programs. As many states have discovered, the RPS defines a long-term and hopefully predictable target, but does not necessarily plot a path for getting there.</a:t>
            </a:r>
          </a:p>
          <a:p>
            <a:r>
              <a:rPr lang="en-US" smtClean="0"/>
              <a:t>Compliance is usually with solar renewable energy credits/certificates – one megawatt-hour of electricity generated by solar energy systems.</a:t>
            </a:r>
          </a:p>
          <a:p>
            <a:r>
              <a:rPr lang="en-US" smtClean="0"/>
              <a:t>In states with solar carve-outs the value of SRECs can be very significant to users and some states have made this the dominant form of financial incentive available for solar. Some states (e.g., D.C., NC) allow solar thermal to qualify as a solar resource while others limit eligibility to PV or solar-electric systems.  SRECs may be purchased by obligated entities through standard offer programs (e.g., AZ, CO) or through a market trading system (e.g., NJ, PA) coupled with the possibility of bi-lateral contracts.  In trading states, purchases might take the form of spot market purchases or contracts of varying lengths. Prices vary significantly among states and some states permit out-of-state projects to qualify for the standard while other states do not. </a:t>
            </a:r>
          </a:p>
          <a:p>
            <a:r>
              <a:rPr lang="en-US" smtClean="0"/>
              <a:t>SREC pricing data is available from the PJM-EIS GATs website in the public reports section: </a:t>
            </a:r>
            <a:r>
              <a:rPr lang="en-US" smtClean="0">
                <a:hlinkClick r:id="rId3"/>
              </a:rPr>
              <a:t>https://gats.pjm-eis.com/myModule/rpt/myrpt.asp?r=230</a:t>
            </a:r>
            <a:r>
              <a:rPr lang="en-US" smtClean="0"/>
              <a:t>   </a:t>
            </a:r>
          </a:p>
          <a:p>
            <a:endParaRPr lang="en-US" smtClean="0"/>
          </a:p>
          <a:p>
            <a:r>
              <a:rPr lang="en-US" smtClean="0"/>
              <a:t>. </a:t>
            </a:r>
          </a:p>
        </p:txBody>
      </p:sp>
      <p:sp>
        <p:nvSpPr>
          <p:cNvPr id="189443"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12" tIns="48307" rIns="96612" bIns="48307" anchor="b"/>
          <a:lstStyle/>
          <a:p>
            <a:pPr algn="r" defTabSz="942992"/>
            <a:fld id="{A6DF6CCF-9B44-40B4-BEB0-858B8BA9D6B0}" type="slidenum">
              <a:rPr lang="en-US">
                <a:latin typeface="Calibri" pitchFamily="34" charset="0"/>
              </a:rPr>
              <a:pPr algn="r" defTabSz="942992"/>
              <a:t>82</a:t>
            </a:fld>
            <a:endParaRPr lang="en-US">
              <a:latin typeface="Calibri"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3" name="Rectangle 5"/>
          <p:cNvSpPr>
            <a:spLocks noGrp="1" noRot="1" noChangeAspect="1" noTextEdit="1"/>
          </p:cNvSpPr>
          <p:nvPr>
            <p:ph type="sldImg"/>
          </p:nvPr>
        </p:nvSpPr>
        <p:spPr bwMode="auto">
          <a:noFill/>
          <a:ln>
            <a:solidFill>
              <a:srgbClr val="000000"/>
            </a:solidFill>
            <a:miter lim="800000"/>
            <a:headEnd/>
            <a:tailEnd/>
          </a:ln>
        </p:spPr>
      </p:sp>
      <p:sp>
        <p:nvSpPr>
          <p:cNvPr id="191494" name="Rectangle 6"/>
          <p:cNvSpPr>
            <a:spLocks noGrp="1"/>
          </p:cNvSpPr>
          <p:nvPr>
            <p:ph type="body" idx="1"/>
          </p:nvPr>
        </p:nvSpPr>
        <p:spPr>
          <a:noFill/>
          <a:ln/>
        </p:spPr>
        <p:txBody>
          <a:bodyPr/>
          <a:lstStyle/>
          <a:p>
            <a:r>
              <a:rPr lang="en-US" smtClean="0"/>
              <a:t> General definition of an SREC: Proof that one MWh of energy has been produced by a qualified solar energy system. May be “unbundled” and traded separately from the associated electricity (or thermal energy in some cases). Retirement of SRECs is used to indicate compliance with RPS policies.</a:t>
            </a:r>
          </a:p>
          <a:p>
            <a:endParaRPr lang="en-US" smtClean="0"/>
          </a:p>
          <a:p>
            <a:r>
              <a:rPr lang="en-US" smtClean="0"/>
              <a:t> SREC programs are relatively young in most states, with New Jersey being the longest standing market</a:t>
            </a:r>
          </a:p>
          <a:p>
            <a:r>
              <a:rPr lang="en-US" smtClean="0"/>
              <a:t> </a:t>
            </a:r>
          </a:p>
          <a:p>
            <a:r>
              <a:rPr lang="en-US" smtClean="0"/>
              <a:t>They are a unique type of financial incentive in that the incentive level is market-driven rather than administratively defined. The floating and possibly uncertain nature of SREC values has presented problems in some cases because it creates risk, which ultimately also affects the ability of developers to finance projects.  SREC markets can be complicated to analyze and evaluate. However solar businesses have arisen to meet these challenges through brokering, aggregation, and web-based auction systems. Such middle-man services command a price, but they may be worth it. </a:t>
            </a:r>
          </a:p>
        </p:txBody>
      </p:sp>
      <p:sp>
        <p:nvSpPr>
          <p:cNvPr id="191491"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12" tIns="48307" rIns="96612" bIns="48307" anchor="b"/>
          <a:lstStyle/>
          <a:p>
            <a:pPr algn="r" defTabSz="942992"/>
            <a:fld id="{8F80C828-6401-4C06-8704-F4FA0E5066CE}" type="slidenum">
              <a:rPr lang="en-US">
                <a:latin typeface="Calibri" pitchFamily="34" charset="0"/>
              </a:rPr>
              <a:pPr algn="r" defTabSz="942992"/>
              <a:t>83</a:t>
            </a:fld>
            <a:endParaRPr lang="en-US">
              <a:latin typeface="Calibri"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41" name="Rectangle 5"/>
          <p:cNvSpPr>
            <a:spLocks noGrp="1" noRot="1" noChangeAspect="1" noTextEdit="1"/>
          </p:cNvSpPr>
          <p:nvPr>
            <p:ph type="sldImg"/>
          </p:nvPr>
        </p:nvSpPr>
        <p:spPr bwMode="auto">
          <a:noFill/>
          <a:ln>
            <a:solidFill>
              <a:srgbClr val="000000"/>
            </a:solidFill>
            <a:miter lim="800000"/>
            <a:headEnd/>
            <a:tailEnd/>
          </a:ln>
        </p:spPr>
      </p:sp>
      <p:sp>
        <p:nvSpPr>
          <p:cNvPr id="193542" name="Rectangle 6"/>
          <p:cNvSpPr>
            <a:spLocks noGrp="1"/>
          </p:cNvSpPr>
          <p:nvPr>
            <p:ph type="body" idx="1"/>
          </p:nvPr>
        </p:nvSpPr>
        <p:spPr>
          <a:noFill/>
          <a:ln/>
        </p:spPr>
        <p:txBody>
          <a:bodyPr/>
          <a:lstStyle/>
          <a:p>
            <a:r>
              <a:rPr lang="en-US" smtClean="0"/>
              <a:t>POSSIBLE VARIATIONS IN STATE POLICY WHICH INFLUENCE PRICE</a:t>
            </a:r>
          </a:p>
          <a:p>
            <a:r>
              <a:rPr lang="en-US" smtClean="0"/>
              <a:t>Qualifying technology; Solar thermal, PV, or solar-electric; Stringency of standard; % requirements and timeline for achievement; Location of projects; In-state (or effectively), in-region, Choice of verification;</a:t>
            </a:r>
          </a:p>
          <a:p>
            <a:r>
              <a:rPr lang="en-US" smtClean="0"/>
              <a:t>State or regional tracking system, System size limits; Explicit capacity limit, customer-sited, distributed generation; Solar Alternative Compliance Payment ($/MWh of shortfall may change over time); Metering requirements; Engineering estimates sometimes permitted for small systems; Long-term contracts; May or may not be required from supplies; Supplier purchase options; Standard offer programs; open trading market.</a:t>
            </a:r>
          </a:p>
          <a:p>
            <a:endParaRPr lang="en-US" smtClean="0"/>
          </a:p>
          <a:p>
            <a:endParaRPr lang="en-US" smtClean="0"/>
          </a:p>
        </p:txBody>
      </p:sp>
      <p:sp>
        <p:nvSpPr>
          <p:cNvPr id="193539"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12" tIns="48307" rIns="96612" bIns="48307" anchor="b"/>
          <a:lstStyle/>
          <a:p>
            <a:pPr algn="r" defTabSz="942992"/>
            <a:fld id="{FA059A20-535B-4849-9247-F5906F404037}" type="slidenum">
              <a:rPr lang="en-US">
                <a:latin typeface="Calibri" pitchFamily="34" charset="0"/>
              </a:rPr>
              <a:pPr algn="r" defTabSz="942992"/>
              <a:t>84</a:t>
            </a:fld>
            <a:endParaRPr lang="en-US">
              <a:latin typeface="Calibri"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9" name="Rectangle 5"/>
          <p:cNvSpPr>
            <a:spLocks noGrp="1" noRot="1" noChangeAspect="1" noTextEdit="1"/>
          </p:cNvSpPr>
          <p:nvPr>
            <p:ph type="sldImg"/>
          </p:nvPr>
        </p:nvSpPr>
        <p:spPr bwMode="auto">
          <a:noFill/>
          <a:ln>
            <a:solidFill>
              <a:srgbClr val="000000"/>
            </a:solidFill>
            <a:miter lim="800000"/>
            <a:headEnd/>
            <a:tailEnd/>
          </a:ln>
        </p:spPr>
      </p:sp>
      <p:sp>
        <p:nvSpPr>
          <p:cNvPr id="195590" name="Rectangle 6"/>
          <p:cNvSpPr>
            <a:spLocks noGrp="1"/>
          </p:cNvSpPr>
          <p:nvPr>
            <p:ph type="body" idx="1"/>
          </p:nvPr>
        </p:nvSpPr>
        <p:spPr>
          <a:noFill/>
          <a:ln/>
        </p:spPr>
        <p:txBody>
          <a:bodyPr/>
          <a:lstStyle/>
          <a:p>
            <a:r>
              <a:rPr lang="en-US" smtClean="0"/>
              <a:t> Many eastern states, including Pennsylvania and New Jersey have developed RPS policies with solar/DG carve-outs in recent years.</a:t>
            </a:r>
          </a:p>
          <a:p>
            <a:r>
              <a:rPr lang="en-US" smtClean="0"/>
              <a:t> With the exception of California, Hawaii, and Florida, almost as solar development has taken place in states with an RPS solar carve-out. </a:t>
            </a:r>
          </a:p>
          <a:p>
            <a:r>
              <a:rPr lang="en-US" smtClean="0"/>
              <a:t> </a:t>
            </a:r>
          </a:p>
          <a:p>
            <a:r>
              <a:rPr lang="en-US" smtClean="0"/>
              <a:t>The exceptions and the reasons why:</a:t>
            </a:r>
          </a:p>
          <a:p>
            <a:r>
              <a:rPr lang="en-US" smtClean="0"/>
              <a:t>Florida – Several very large utility installations justified by reliability, cost effectiveness and fuel savings (solar thermal/natural gas 75 MW plant). Significant and rich rebate program for several years although this is now likely gone for good.</a:t>
            </a:r>
          </a:p>
          <a:p>
            <a:r>
              <a:rPr lang="en-US" smtClean="0"/>
              <a:t>California – Long term, consistent incentive program coupled with many other supportive policies (e.g., net metering, rate structures) and high electricity prices.</a:t>
            </a:r>
          </a:p>
          <a:p>
            <a:r>
              <a:rPr lang="en-US" smtClean="0"/>
              <a:t>Hawaii – Very high electricity prices, rich personal tax credit (35% since 2003).</a:t>
            </a:r>
          </a:p>
          <a:p>
            <a:endParaRPr lang="en-US" smtClean="0"/>
          </a:p>
          <a:p>
            <a:r>
              <a:rPr lang="en-US" smtClean="0"/>
              <a:t>Map Source: </a:t>
            </a:r>
            <a:r>
              <a:rPr lang="en-US" smtClean="0">
                <a:hlinkClick r:id="rId3"/>
              </a:rPr>
              <a:t>http://www.dsireusa.org/solar/summarymaps/</a:t>
            </a:r>
            <a:r>
              <a:rPr lang="en-US" smtClean="0"/>
              <a:t>  </a:t>
            </a:r>
          </a:p>
          <a:p>
            <a:endParaRPr lang="en-US" smtClean="0"/>
          </a:p>
        </p:txBody>
      </p:sp>
      <p:sp>
        <p:nvSpPr>
          <p:cNvPr id="195587"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F3F1324E-92B6-4828-B8C7-FD85F3228B51}" type="slidenum">
              <a:rPr lang="en-US">
                <a:latin typeface="Calibri" pitchFamily="34" charset="0"/>
              </a:rPr>
              <a:pPr algn="r" defTabSz="944624"/>
              <a:t>85</a:t>
            </a:fld>
            <a:endParaRPr lang="en-US">
              <a:latin typeface="Calibri"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7" name="Rectangle 5"/>
          <p:cNvSpPr>
            <a:spLocks noGrp="1" noRot="1" noChangeAspect="1" noTextEdit="1"/>
          </p:cNvSpPr>
          <p:nvPr>
            <p:ph type="sldImg"/>
          </p:nvPr>
        </p:nvSpPr>
        <p:spPr bwMode="auto">
          <a:noFill/>
          <a:ln>
            <a:solidFill>
              <a:srgbClr val="000000"/>
            </a:solidFill>
            <a:miter lim="800000"/>
            <a:headEnd/>
            <a:tailEnd/>
          </a:ln>
        </p:spPr>
      </p:sp>
      <p:sp>
        <p:nvSpPr>
          <p:cNvPr id="197638" name="Rectangle 6"/>
          <p:cNvSpPr>
            <a:spLocks noGrp="1"/>
          </p:cNvSpPr>
          <p:nvPr>
            <p:ph type="body" idx="1"/>
          </p:nvPr>
        </p:nvSpPr>
        <p:spPr>
          <a:noFill/>
          <a:ln/>
        </p:spPr>
        <p:txBody>
          <a:bodyPr/>
          <a:lstStyle/>
          <a:p>
            <a:r>
              <a:rPr lang="en-US" smtClean="0"/>
              <a:t>Direct cash incentives bring down upfront cost of solar or provide an enhanced revenue stream over the lifetime of the project. Up front rebates have been the traditional “bread-and-butter” of solar policy, along with tax credits. Many different options are available, although the biggest hurdle may be securing funds for such a program in the first place.  In some locations, existing federal and state incentives are already sufficient to stimulate consumer investments in solar so local jurisdictions would be well advised to understand the current state and federal policies in deciding whether an additional local incentive is necessary. Investment hurdles and incentive availability differ for different potential adopters. For a successful program the devil is often in the details (i.e., levels, eligibility, procedures, etc.).</a:t>
            </a:r>
          </a:p>
          <a:p>
            <a:endParaRPr lang="en-US" smtClean="0"/>
          </a:p>
          <a:p>
            <a:r>
              <a:rPr lang="en-US" smtClean="0"/>
              <a:t>The perpetual downside of incentives is that they cost money and funding may be difficult to obtain to develop a local incentive program. </a:t>
            </a:r>
          </a:p>
        </p:txBody>
      </p:sp>
      <p:sp>
        <p:nvSpPr>
          <p:cNvPr id="197635"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12" tIns="48307" rIns="96612" bIns="48307" anchor="b"/>
          <a:lstStyle/>
          <a:p>
            <a:pPr algn="r" defTabSz="942992"/>
            <a:fld id="{BFC50CDB-EF80-40C4-BF5A-A4AACBF3C615}" type="slidenum">
              <a:rPr lang="en-US">
                <a:latin typeface="Calibri" pitchFamily="34" charset="0"/>
              </a:rPr>
              <a:pPr algn="r" defTabSz="942992"/>
              <a:t>86</a:t>
            </a:fld>
            <a:endParaRPr lang="en-US">
              <a:latin typeface="Calibri"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5" name="Rectangle 5"/>
          <p:cNvSpPr>
            <a:spLocks noGrp="1" noRot="1" noChangeAspect="1" noTextEdit="1"/>
          </p:cNvSpPr>
          <p:nvPr>
            <p:ph type="sldImg"/>
          </p:nvPr>
        </p:nvSpPr>
        <p:spPr bwMode="auto">
          <a:noFill/>
          <a:ln>
            <a:solidFill>
              <a:srgbClr val="000000"/>
            </a:solidFill>
            <a:miter lim="800000"/>
            <a:headEnd/>
            <a:tailEnd/>
          </a:ln>
        </p:spPr>
      </p:sp>
      <p:sp>
        <p:nvSpPr>
          <p:cNvPr id="199686" name="Rectangle 6"/>
          <p:cNvSpPr>
            <a:spLocks noGrp="1"/>
          </p:cNvSpPr>
          <p:nvPr>
            <p:ph type="body" idx="1"/>
          </p:nvPr>
        </p:nvSpPr>
        <p:spPr>
          <a:noFill/>
          <a:ln/>
        </p:spPr>
        <p:txBody>
          <a:bodyPr/>
          <a:lstStyle/>
          <a:p>
            <a:r>
              <a:rPr lang="en-US" smtClean="0"/>
              <a:t>Program Administration: Ideally, a local program should have consistent funding, an easy application process (might be combined with other local approvals such as permits), incentive levels that are set based on need; quality assurance mechanisms such as contractor certification and/or training. It should also be coordinated with other local policies. For instance, if the local jurisdiction has developed an RPS or a green power purchasing program, it makes sense to procure solar electricity or solar renewable energy certificates from local sources to the extent that it is practical to do so.  A direct incentive program has the potential to help create the local projects necessary to meet the program targets. </a:t>
            </a:r>
          </a:p>
          <a:p>
            <a:endParaRPr lang="en-US" smtClean="0"/>
          </a:p>
          <a:p>
            <a:r>
              <a:rPr lang="en-US" smtClean="0"/>
              <a:t>In cases where other state programs are available, administration may be made easier by piggy-backing on existing programs (i.e., providing an add-on incentive) rather than developing a wholly separate application and administrative process.  However, it may also make sense to develop a program for systems that cannot receive or efficiently utilize state or utility incentives in order fill state policy gaps. </a:t>
            </a:r>
          </a:p>
          <a:p>
            <a:endParaRPr lang="en-US" smtClean="0"/>
          </a:p>
          <a:p>
            <a:r>
              <a:rPr lang="en-US" smtClean="0"/>
              <a:t>Map Source: http://www.dsireusa.org/solar/summarymaps/ </a:t>
            </a:r>
          </a:p>
        </p:txBody>
      </p:sp>
      <p:sp>
        <p:nvSpPr>
          <p:cNvPr id="199683"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12" tIns="48307" rIns="96612" bIns="48307" anchor="b"/>
          <a:lstStyle/>
          <a:p>
            <a:pPr algn="r" defTabSz="942992"/>
            <a:fld id="{9FCA5A35-00FE-4D84-8CF3-A3E066CB3B5F}" type="slidenum">
              <a:rPr lang="en-US">
                <a:latin typeface="Calibri" pitchFamily="34" charset="0"/>
              </a:rPr>
              <a:pPr algn="r" defTabSz="942992"/>
              <a:t>87</a:t>
            </a:fld>
            <a:endParaRPr lang="en-US">
              <a:latin typeface="Calibri"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2" name="Rectangle 4"/>
          <p:cNvSpPr>
            <a:spLocks noGrp="1" noRot="1" noChangeAspect="1" noTextEdit="1"/>
          </p:cNvSpPr>
          <p:nvPr>
            <p:ph type="sldImg"/>
          </p:nvPr>
        </p:nvSpPr>
        <p:spPr bwMode="auto">
          <a:noFill/>
          <a:ln>
            <a:solidFill>
              <a:srgbClr val="000000"/>
            </a:solidFill>
            <a:miter lim="800000"/>
            <a:headEnd/>
            <a:tailEnd/>
          </a:ln>
        </p:spPr>
      </p:sp>
      <p:sp>
        <p:nvSpPr>
          <p:cNvPr id="201733" name="Rectangle 5"/>
          <p:cNvSpPr>
            <a:spLocks noGrp="1"/>
          </p:cNvSpPr>
          <p:nvPr>
            <p:ph type="body" idx="1"/>
          </p:nvPr>
        </p:nvSpPr>
        <p:spPr>
          <a:noFill/>
          <a:ln/>
        </p:spPr>
        <p:txBody>
          <a:bodyPr/>
          <a:lstStyle/>
          <a:p>
            <a:r>
              <a:rPr lang="en-US" smtClean="0"/>
              <a:t>FIT = direct incentive or financing incentive – It can be seen as direct incentive and financing incentive because it facilitates financing due to the long-term, consistent revenue stream.</a:t>
            </a:r>
          </a:p>
          <a:p>
            <a:r>
              <a:rPr lang="en-US" smtClean="0"/>
              <a:t> U.S. Names: “Volumetric Incentive Rates”, Clean Contracts” or in Vermont “Standard Offers”, “Buy-Back” programs for Wisconsin utilities.</a:t>
            </a:r>
          </a:p>
          <a:p>
            <a:r>
              <a:rPr lang="en-US" smtClean="0"/>
              <a:t> A FIT is a distinctly different model than net metering. When enrolled in a FIT, the customer sells all electricity produced by the system to the utility, and buys from the utility to meet their own needs.</a:t>
            </a:r>
          </a:p>
          <a:p>
            <a:r>
              <a:rPr lang="en-US" smtClean="0"/>
              <a:t> Payment based on generation cost is similar to utility guaranteed rate of return model for investments. The use of the generation cost in determining the rate is typically designed to include a  reasonable rate of return for the investor.  Different types of investors have different investment hurdle rates.</a:t>
            </a:r>
          </a:p>
          <a:p>
            <a:r>
              <a:rPr lang="en-US" smtClean="0"/>
              <a:t>Accepted by many as the most effective single mechanism for putting renewables on the ground, though sometimes criticized as higher cost than other options. In other words, if you set the rate too high, you end up with a large number of relatively high cost projects in a short period of time. Determining the appropriate rate for meeting an installation target can be very difficult.</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80" name="Rectangle 4"/>
          <p:cNvSpPr>
            <a:spLocks noGrp="1" noRot="1" noChangeAspect="1" noTextEdit="1"/>
          </p:cNvSpPr>
          <p:nvPr>
            <p:ph type="sldImg"/>
          </p:nvPr>
        </p:nvSpPr>
        <p:spPr bwMode="auto">
          <a:noFill/>
          <a:ln>
            <a:solidFill>
              <a:srgbClr val="000000"/>
            </a:solidFill>
            <a:miter lim="800000"/>
            <a:headEnd/>
            <a:tailEnd/>
          </a:ln>
        </p:spPr>
      </p:sp>
      <p:sp>
        <p:nvSpPr>
          <p:cNvPr id="203781" name="Rectangle 5"/>
          <p:cNvSpPr>
            <a:spLocks noGrp="1"/>
          </p:cNvSpPr>
          <p:nvPr>
            <p:ph type="body" idx="1"/>
          </p:nvPr>
        </p:nvSpPr>
        <p:spPr>
          <a:noFill/>
          <a:ln/>
        </p:spPr>
        <p:txBody>
          <a:bodyPr/>
          <a:lstStyle/>
          <a:p>
            <a:r>
              <a:rPr lang="en-US" smtClean="0"/>
              <a:t>Gainesville (6.7 MW so far), Sacramento (100 MW program cap), and San Antonio (10 MW over two years) have all developed local FITs through their municipal utilities. </a:t>
            </a:r>
          </a:p>
          <a:p>
            <a:r>
              <a:rPr lang="en-US" smtClean="0"/>
              <a:t> Oregon (25 MW limit) has developed a FIT-like program, while Maine (community renewables only, 50 MW) and Vermont (50 MW size) have more classic FITs</a:t>
            </a:r>
          </a:p>
          <a:p>
            <a:r>
              <a:rPr lang="en-US" smtClean="0"/>
              <a:t>Many other states and local jurisdictions have looked into the possibilities, although for state programs there are questions of legality. The basic legal problem is that states have limited power in the area of wholesale electricity price regulation. This largely rests at the federal level through the Federal Energy Regulatory Commission (FERC). Interpretations vary, but current law and precedent suggests that states are not permitted to require utilities to make wholesale electricity purchases at a rate which exceeds their avoided cost of generation. The avoided cost rate would typically not be high enough to make solar financially viable for most investors. Jurisdictions with municipal utilities are not governed by this limitation.</a:t>
            </a:r>
          </a:p>
          <a:p>
            <a:r>
              <a:rPr lang="en-US" smtClean="0"/>
              <a:t>In many cases, program caps on these have been met within days and even hours of program opening, highlighting the effectiveness of FITs as an incentive. However, such a boom/bust cycle is likely not the ideal way to build a productive, sustainable local solar industry. In addition, local governments will likely be limited in their ability to adopt FITs because most do not have municipal utilities.</a:t>
            </a:r>
          </a:p>
          <a:p>
            <a:endParaRPr lang="en-US" smtClean="0"/>
          </a:p>
          <a:p>
            <a:endParaRPr lang="en-US" smtClean="0"/>
          </a:p>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Rectangle 5"/>
          <p:cNvSpPr>
            <a:spLocks noGrp="1" noRot="1" noChangeAspect="1" noTextEdit="1"/>
          </p:cNvSpPr>
          <p:nvPr>
            <p:ph type="sldImg"/>
          </p:nvPr>
        </p:nvSpPr>
        <p:spPr bwMode="auto">
          <a:noFill/>
          <a:ln>
            <a:solidFill>
              <a:srgbClr val="000000"/>
            </a:solidFill>
            <a:miter lim="800000"/>
            <a:headEnd/>
            <a:tailEnd/>
          </a:ln>
        </p:spPr>
      </p:sp>
      <p:sp>
        <p:nvSpPr>
          <p:cNvPr id="32774" name="Rectangle 6"/>
          <p:cNvSpPr>
            <a:spLocks noGrp="1"/>
          </p:cNvSpPr>
          <p:nvPr>
            <p:ph type="body" idx="1"/>
          </p:nvPr>
        </p:nvSpPr>
        <p:spPr>
          <a:noFill/>
          <a:ln/>
        </p:spPr>
        <p:txBody>
          <a:bodyPr/>
          <a:lstStyle/>
          <a:p>
            <a:r>
              <a:rPr lang="en-US" smtClean="0"/>
              <a:t>The Solar America Communities program was inspired by the highly successful “Solar America Cities” program where the Department of Energy designated 25 US cities in diverse regions throughout the country as “Solar America Cities.”  </a:t>
            </a:r>
          </a:p>
          <a:p>
            <a:endParaRPr lang="en-US" smtClean="0"/>
          </a:p>
          <a:p>
            <a:r>
              <a:rPr lang="en-US" smtClean="0"/>
              <a:t>This program began in 2007 and is still in operation.  </a:t>
            </a:r>
          </a:p>
          <a:p>
            <a:endParaRPr lang="en-US" smtClean="0"/>
          </a:p>
          <a:p>
            <a:r>
              <a:rPr lang="en-US" smtClean="0"/>
              <a:t>The map shows where the 25 Solar America Cities are located. </a:t>
            </a:r>
          </a:p>
          <a:p>
            <a:endParaRPr lang="en-US" smtClean="0"/>
          </a:p>
          <a:p>
            <a:endParaRPr lang="en-US" smtClean="0"/>
          </a:p>
          <a:p>
            <a:endParaRPr lang="en-US" smtClean="0"/>
          </a:p>
          <a:p>
            <a:endParaRPr lang="en-US" smtClean="0"/>
          </a:p>
          <a:p>
            <a:endParaRPr lang="en-US" smtClean="0"/>
          </a:p>
          <a:p>
            <a:endParaRPr lang="en-US" smtClean="0"/>
          </a:p>
        </p:txBody>
      </p:sp>
      <p:sp>
        <p:nvSpPr>
          <p:cNvPr id="32771" name="Slide Number Placeholder 3"/>
          <p:cNvSpPr>
            <a:spLocks noGrp="1"/>
          </p:cNvSpPr>
          <p:nvPr>
            <p:ph type="sldNum" sz="quarter" idx="5"/>
          </p:nvPr>
        </p:nvSpPr>
        <p:spPr>
          <a:noFill/>
        </p:spPr>
        <p:txBody>
          <a:bodyPr/>
          <a:lstStyle/>
          <a:p>
            <a:pPr defTabSz="944624"/>
            <a:fld id="{C72251F3-1635-440B-A406-A0B6B29D9699}" type="slidenum">
              <a:rPr lang="en-US" smtClean="0"/>
              <a:pPr defTabSz="944624"/>
              <a:t>9</a:t>
            </a:fld>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9" name="Rectangle 5"/>
          <p:cNvSpPr>
            <a:spLocks noGrp="1" noRot="1" noChangeAspect="1" noTextEdit="1"/>
          </p:cNvSpPr>
          <p:nvPr>
            <p:ph type="sldImg"/>
          </p:nvPr>
        </p:nvSpPr>
        <p:spPr bwMode="auto">
          <a:noFill/>
          <a:ln>
            <a:solidFill>
              <a:srgbClr val="000000"/>
            </a:solidFill>
            <a:miter lim="800000"/>
            <a:headEnd/>
            <a:tailEnd/>
          </a:ln>
        </p:spPr>
      </p:sp>
      <p:sp>
        <p:nvSpPr>
          <p:cNvPr id="205830" name="Rectangle 6"/>
          <p:cNvSpPr>
            <a:spLocks noGrp="1"/>
          </p:cNvSpPr>
          <p:nvPr>
            <p:ph type="body" idx="1"/>
          </p:nvPr>
        </p:nvSpPr>
        <p:spPr>
          <a:noFill/>
          <a:ln/>
        </p:spPr>
        <p:txBody>
          <a:bodyPr/>
          <a:lstStyle/>
          <a:p>
            <a:r>
              <a:rPr lang="en-US" smtClean="0"/>
              <a:t>In May 2009, Vermont enacted the Vermont Energy Act, which requires all Vermont retail electricity providers to purchase electricity generated by eligible renewable energy facilities via long-term contracts with fixed standard offer rates. Contract pays $0.30 per kWh over the course of 25 years. Vermont is the first U.S. state to adopt this policy. The above installation in Ferrisburgh, VT has a rated capacity of 1 MW.  Assuming it is operational year round with an annual 15% capacity factor (i.e. producing at 15% of the maximum rated capacity over a year) – over 25 years, the developer will make $9.85 million (or $400k / year) in revenue.   </a:t>
            </a:r>
          </a:p>
          <a:p>
            <a:endParaRPr lang="en-US" smtClean="0"/>
          </a:p>
          <a:p>
            <a:r>
              <a:rPr lang="en-US" smtClean="0"/>
              <a:t>Long-term contracts of 25 years for solar plants 3,800 panels in a field at the corner of U.S. 7 and Monkton Road just outside the city of Vergennes in Ferrisburg, from </a:t>
            </a:r>
            <a:r>
              <a:rPr lang="en-US" smtClean="0">
                <a:hlinkClick r:id="rId3"/>
              </a:rPr>
              <a:t>Alteris Renewables</a:t>
            </a:r>
            <a:r>
              <a:rPr lang="en-US" smtClean="0"/>
              <a:t>.  The array of solar panels generates up to 1 megawatts (one million watts) of electricity that will be sold to Green Mountain Power, the local electric utility. This project is economically feasible because of 30 percent tax credits from state and federal government and a special price utilities will pay for the power from the panels. A 2011 project in South Burlington more than twice the size of this one is slated to come on line and assume the status as the state’s largest solar array.</a:t>
            </a:r>
          </a:p>
          <a:p>
            <a:endParaRPr lang="en-US" smtClean="0"/>
          </a:p>
          <a:p>
            <a:r>
              <a:rPr lang="en-US" smtClean="0"/>
              <a:t> </a:t>
            </a:r>
          </a:p>
          <a:p>
            <a:endParaRPr lang="en-US" smtClean="0"/>
          </a:p>
        </p:txBody>
      </p:sp>
      <p:sp>
        <p:nvSpPr>
          <p:cNvPr id="205827"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474759"/>
            <a:fld id="{F6814C4C-B2AD-47CE-A432-91589D7257AD}" type="slidenum">
              <a:rPr lang="en-US">
                <a:latin typeface="Calibri" pitchFamily="34" charset="0"/>
              </a:rPr>
              <a:pPr algn="r" defTabSz="474759"/>
              <a:t>90</a:t>
            </a:fld>
            <a:endParaRPr lang="en-US">
              <a:latin typeface="Calibri"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7" name="Rectangle 5"/>
          <p:cNvSpPr>
            <a:spLocks noGrp="1" noRot="1" noChangeAspect="1" noTextEdit="1"/>
          </p:cNvSpPr>
          <p:nvPr>
            <p:ph type="sldImg"/>
          </p:nvPr>
        </p:nvSpPr>
        <p:spPr bwMode="auto">
          <a:noFill/>
          <a:ln>
            <a:solidFill>
              <a:srgbClr val="000000"/>
            </a:solidFill>
            <a:miter lim="800000"/>
            <a:headEnd/>
            <a:tailEnd/>
          </a:ln>
        </p:spPr>
      </p:sp>
      <p:sp>
        <p:nvSpPr>
          <p:cNvPr id="207878" name="Rectangle 6"/>
          <p:cNvSpPr>
            <a:spLocks noGrp="1"/>
          </p:cNvSpPr>
          <p:nvPr>
            <p:ph type="body" idx="1"/>
          </p:nvPr>
        </p:nvSpPr>
        <p:spPr>
          <a:noFill/>
          <a:ln/>
        </p:spPr>
        <p:txBody>
          <a:bodyPr/>
          <a:lstStyle/>
          <a:p>
            <a:r>
              <a:rPr lang="en-US" smtClean="0"/>
              <a:t>Ferrisburgh Solar Farm Ferrisburgh, Vermont - total installation capacity: 1,000 kW - benefits at least 10 Vermont businesses - provides power for 175 homes </a:t>
            </a:r>
          </a:p>
          <a:p>
            <a:r>
              <a:rPr lang="en-US" smtClean="0"/>
              <a:t> </a:t>
            </a:r>
          </a:p>
          <a:p>
            <a:r>
              <a:rPr lang="en-US" smtClean="0"/>
              <a:t>“After we heard about the Standard Offer, we just dove in. Over a thirty year timeline this makes so much sense, that is why renewable energy is so wonderful, but you have to have a long-term perspective.  And that’s just what the Standard Offer does.”</a:t>
            </a:r>
          </a:p>
          <a:p>
            <a:r>
              <a:rPr lang="en-US" smtClean="0"/>
              <a:t>-Brian Waxler, Pomerleau Real Estate (802) 863-8210</a:t>
            </a:r>
          </a:p>
          <a:p>
            <a:r>
              <a:rPr lang="en-US" smtClean="0"/>
              <a:t> </a:t>
            </a:r>
          </a:p>
          <a:p>
            <a:r>
              <a:rPr lang="en-US" smtClean="0"/>
              <a:t>This is the largest solar project north of Pennsylvania (another project in Vermont to be online soon will be larger).</a:t>
            </a:r>
          </a:p>
          <a:p>
            <a:r>
              <a:rPr lang="en-US" smtClean="0"/>
              <a:t>After Ernie Pomerleau chaired the Governor’s Climate Change Commission, he knew that his company had to do its part to build something positive in Vermont—and residents in the area are excited about having one of the first solar orchard projects in the Northeast. Local schools will use the solar farm in science classes so students can learn more about renewable energy, and local officials expect a boost in tourism because of the project.</a:t>
            </a:r>
          </a:p>
          <a:p>
            <a:r>
              <a:rPr lang="en-US" smtClean="0"/>
              <a:t> </a:t>
            </a:r>
          </a:p>
          <a:p>
            <a:r>
              <a:rPr lang="en-US" smtClean="0"/>
              <a:t> </a:t>
            </a:r>
          </a:p>
          <a:p>
            <a:endParaRPr lang="en-US" smtClean="0"/>
          </a:p>
        </p:txBody>
      </p:sp>
      <p:sp>
        <p:nvSpPr>
          <p:cNvPr id="207875"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474759"/>
            <a:fld id="{7496E789-D4BC-4A23-A153-D0333EA9B7D7}" type="slidenum">
              <a:rPr lang="en-US">
                <a:latin typeface="Calibri" pitchFamily="34" charset="0"/>
              </a:rPr>
              <a:pPr algn="r" defTabSz="474759"/>
              <a:t>91</a:t>
            </a:fld>
            <a:endParaRPr lang="en-US">
              <a:latin typeface="Calibri"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7" name="Rectangle 7"/>
          <p:cNvSpPr>
            <a:spLocks noGrp="1" noRot="1" noChangeAspect="1" noTextEdit="1"/>
          </p:cNvSpPr>
          <p:nvPr>
            <p:ph type="sldImg"/>
          </p:nvPr>
        </p:nvSpPr>
        <p:spPr bwMode="auto">
          <a:noFill/>
          <a:ln>
            <a:solidFill>
              <a:srgbClr val="000000"/>
            </a:solidFill>
            <a:miter lim="800000"/>
            <a:headEnd/>
            <a:tailEnd/>
          </a:ln>
        </p:spPr>
      </p:sp>
      <p:sp>
        <p:nvSpPr>
          <p:cNvPr id="209928" name="Rectangle 8"/>
          <p:cNvSpPr>
            <a:spLocks noGrp="1"/>
          </p:cNvSpPr>
          <p:nvPr>
            <p:ph type="body" idx="1"/>
          </p:nvPr>
        </p:nvSpPr>
        <p:spPr>
          <a:noFill/>
          <a:ln/>
        </p:spPr>
        <p:txBody>
          <a:bodyPr/>
          <a:lstStyle/>
          <a:p>
            <a:r>
              <a:rPr lang="en-US" smtClean="0"/>
              <a:t>GRU FIT Case Study</a:t>
            </a:r>
          </a:p>
          <a:p>
            <a:r>
              <a:rPr lang="en-US" smtClean="0"/>
              <a:t>2 MW Solar Farm</a:t>
            </a:r>
          </a:p>
          <a:p>
            <a:r>
              <a:rPr lang="en-US" smtClean="0"/>
              <a:t>Site is 10 acres</a:t>
            </a:r>
          </a:p>
          <a:p>
            <a:r>
              <a:rPr lang="en-US" smtClean="0"/>
              <a:t>Construction completion date May 2011.</a:t>
            </a:r>
          </a:p>
          <a:p>
            <a:r>
              <a:rPr lang="en-US" smtClean="0"/>
              <a:t>Owned &amp; Installed by Sybac Solar.</a:t>
            </a:r>
          </a:p>
          <a:p>
            <a:r>
              <a:rPr lang="en-US" smtClean="0"/>
              <a:t>1st solar farm under GRU FIT program.</a:t>
            </a:r>
          </a:p>
          <a:p>
            <a:r>
              <a:rPr lang="en-US" smtClean="0"/>
              <a:t>The GRU FIT program offers a 20-year contract  (includes SRECs produced by system) with varying incentive levels depending on the year of the contract and the system type.  The rate for this facility is $0.26/kWh. </a:t>
            </a:r>
          </a:p>
          <a:p>
            <a:r>
              <a:rPr lang="en-US" smtClean="0"/>
              <a:t>For further information about this installation: </a:t>
            </a:r>
            <a:r>
              <a:rPr lang="en-US" smtClean="0">
                <a:hlinkClick r:id="rId3"/>
              </a:rPr>
              <a:t>http://sybacsolar.com/index.php?option=com_content&amp;view=article&amp;id=29:sybac-builds-2mw-park-in-gainesville-fl&amp;catid=2:news&amp;Itemid=3</a:t>
            </a:r>
            <a:r>
              <a:rPr lang="en-US" smtClean="0"/>
              <a:t> </a:t>
            </a:r>
          </a:p>
          <a:p>
            <a:r>
              <a:rPr lang="en-US" smtClean="0"/>
              <a:t>For further information about the GRU FIT program: </a:t>
            </a:r>
            <a:r>
              <a:rPr lang="en-US" smtClean="0">
                <a:hlinkClick r:id="rId4"/>
              </a:rPr>
              <a:t>https://www.gru.com/OurCommunity/Environment/GreenEnergy/solar.jsp</a:t>
            </a:r>
            <a:r>
              <a:rPr lang="en-US" smtClean="0"/>
              <a:t> </a:t>
            </a:r>
          </a:p>
          <a:p>
            <a:endParaRPr lang="en-US" smtClean="0"/>
          </a:p>
        </p:txBody>
      </p:sp>
      <p:sp>
        <p:nvSpPr>
          <p:cNvPr id="209923"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474759"/>
            <a:fld id="{DA21B79D-874F-4C2C-9744-82B2D7E1E6F0}" type="slidenum">
              <a:rPr lang="en-US">
                <a:latin typeface="Calibri" pitchFamily="34" charset="0"/>
              </a:rPr>
              <a:pPr algn="r" defTabSz="474759"/>
              <a:t>92</a:t>
            </a:fld>
            <a:endParaRPr lang="en-US">
              <a:latin typeface="Calibri"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5" name="Rectangle 7"/>
          <p:cNvSpPr>
            <a:spLocks noGrp="1" noRot="1" noChangeAspect="1" noTextEdit="1"/>
          </p:cNvSpPr>
          <p:nvPr>
            <p:ph type="sldImg"/>
          </p:nvPr>
        </p:nvSpPr>
        <p:spPr bwMode="auto">
          <a:noFill/>
          <a:ln>
            <a:solidFill>
              <a:srgbClr val="000000"/>
            </a:solidFill>
            <a:miter lim="800000"/>
            <a:headEnd/>
            <a:tailEnd/>
          </a:ln>
        </p:spPr>
      </p:sp>
      <p:sp>
        <p:nvSpPr>
          <p:cNvPr id="211976" name="Rectangle 8"/>
          <p:cNvSpPr>
            <a:spLocks noGrp="1"/>
          </p:cNvSpPr>
          <p:nvPr>
            <p:ph type="body" idx="1"/>
          </p:nvPr>
        </p:nvSpPr>
        <p:spPr>
          <a:noFill/>
          <a:ln/>
        </p:spPr>
        <p:txBody>
          <a:bodyPr/>
          <a:lstStyle/>
          <a:p>
            <a:r>
              <a:rPr lang="en-US" smtClean="0"/>
              <a:t>From the customer perspective, the real difference between a lease and a PPA is that under a lease the performance risk is placed on the customer. The customer pays the same amount regardless of what the system produces and if the system under-produces, the customer pays a higher utility bill. Under a PPA the customer only pays for what they get. Leases however may be simpler for a residential customer to understand.</a:t>
            </a:r>
          </a:p>
          <a:p>
            <a:endParaRPr lang="en-US" smtClean="0"/>
          </a:p>
          <a:p>
            <a:r>
              <a:rPr lang="en-US" smtClean="0"/>
              <a:t>There's a small pool of solar financiers offering residential PPAs -- </a:t>
            </a:r>
            <a:r>
              <a:rPr lang="en-US" smtClean="0">
                <a:hlinkClick r:id="rId3"/>
              </a:rPr>
              <a:t>SolarCity</a:t>
            </a:r>
            <a:r>
              <a:rPr lang="en-US" smtClean="0"/>
              <a:t>, </a:t>
            </a:r>
            <a:r>
              <a:rPr lang="en-US" smtClean="0">
                <a:hlinkClick r:id="rId4"/>
              </a:rPr>
              <a:t>SunRun</a:t>
            </a:r>
            <a:r>
              <a:rPr lang="en-US" smtClean="0"/>
              <a:t>, Sungevity, &amp; BrightGrid in NY. Each of these firms has their own spin on the business plan; for example, SolarCity does the actual installation while SunRun and Sungevity work with a network of installers.</a:t>
            </a:r>
          </a:p>
          <a:p>
            <a:r>
              <a:rPr lang="en-US" smtClean="0"/>
              <a:t>Drawbacks to third-party ownership may include high transaction costs for commercial scale installations, thus third-party ownership in the commercial context has typically been limited to systems of 250 kW and above. At the same time, it could be that transaction costs are lower than for other financing methods (e.g., debt issuance). Public agencies may also experience a variety of other obstacles when electing to enter into a PPA (debt restrictions, contracting restrictions, competitive procurement requirements, site access).</a:t>
            </a:r>
          </a:p>
          <a:p>
            <a:endParaRPr lang="en-US" smtClean="0"/>
          </a:p>
          <a:p>
            <a:r>
              <a:rPr lang="en-US" smtClean="0"/>
              <a:t>The Lex Helius publication has a detailed description of the considerations which need to be addressed when entering a PPA: </a:t>
            </a:r>
            <a:r>
              <a:rPr lang="en-US" smtClean="0">
                <a:hlinkClick r:id="rId5"/>
              </a:rPr>
              <a:t>http://www.stoel.com/webfiles/lawofsolarenergy.pdf</a:t>
            </a:r>
            <a:r>
              <a:rPr lang="en-US" smtClean="0"/>
              <a:t>   </a:t>
            </a:r>
          </a:p>
          <a:p>
            <a:r>
              <a:rPr lang="en-US" smtClean="0"/>
              <a:t>The NREL PPA Checklist for State and Local Governments is also a good resource for local governments interested in this arrangement:  </a:t>
            </a:r>
            <a:r>
              <a:rPr lang="en-US" smtClean="0">
                <a:hlinkClick r:id="rId6"/>
              </a:rPr>
              <a:t>http://www.nrel.gov/docs/fy10osti/46668.pdf</a:t>
            </a:r>
            <a:r>
              <a:rPr lang="en-US" smtClean="0"/>
              <a:t> </a:t>
            </a:r>
          </a:p>
        </p:txBody>
      </p:sp>
      <p:sp>
        <p:nvSpPr>
          <p:cNvPr id="211971"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12" tIns="48307" rIns="96612" bIns="48307" anchor="b"/>
          <a:lstStyle/>
          <a:p>
            <a:pPr algn="r" defTabSz="942992"/>
            <a:fld id="{2377509C-55BE-45AA-9F0C-16FD06D8DF58}" type="slidenum">
              <a:rPr lang="en-US">
                <a:latin typeface="Calibri" pitchFamily="34" charset="0"/>
              </a:rPr>
              <a:pPr algn="r" defTabSz="942992"/>
              <a:t>93</a:t>
            </a:fld>
            <a:endParaRPr lang="en-US">
              <a:latin typeface="Calibri"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21" name="Rectangle 5"/>
          <p:cNvSpPr>
            <a:spLocks noGrp="1" noRot="1" noChangeAspect="1" noTextEdit="1"/>
          </p:cNvSpPr>
          <p:nvPr>
            <p:ph type="sldImg"/>
          </p:nvPr>
        </p:nvSpPr>
        <p:spPr bwMode="auto">
          <a:noFill/>
          <a:ln>
            <a:solidFill>
              <a:srgbClr val="000000"/>
            </a:solidFill>
            <a:miter lim="800000"/>
            <a:headEnd/>
            <a:tailEnd/>
          </a:ln>
        </p:spPr>
      </p:sp>
      <p:sp>
        <p:nvSpPr>
          <p:cNvPr id="214022" name="Rectangle 6"/>
          <p:cNvSpPr>
            <a:spLocks noGrp="1"/>
          </p:cNvSpPr>
          <p:nvPr>
            <p:ph type="body" idx="1"/>
          </p:nvPr>
        </p:nvSpPr>
        <p:spPr>
          <a:noFill/>
          <a:ln/>
        </p:spPr>
        <p:txBody>
          <a:bodyPr/>
          <a:lstStyle/>
          <a:p>
            <a:r>
              <a:rPr lang="en-US" smtClean="0"/>
              <a:t>State policy can be important for determining third-party ownership options.</a:t>
            </a:r>
          </a:p>
          <a:p>
            <a:endParaRPr lang="en-US" smtClean="0"/>
          </a:p>
          <a:p>
            <a:r>
              <a:rPr lang="en-US" smtClean="0"/>
              <a:t>Eighteen states and Puerto Rico allow third-party (retail) PPAs - At least 3 states prohibit or restrict via legal barriers. Rules unclear in many other states.</a:t>
            </a:r>
          </a:p>
          <a:p>
            <a:endParaRPr lang="en-US" smtClean="0"/>
          </a:p>
          <a:p>
            <a:r>
              <a:rPr lang="en-US" smtClean="0"/>
              <a:t>Leases are a possible option where PPA’s are illegal but systems using federal tax credit cannot be leased to tax exempt entities; the current Treasury grants avoid this problem and permit leases to tax-exempt entities.</a:t>
            </a:r>
          </a:p>
          <a:p>
            <a:endParaRPr lang="en-US" smtClean="0"/>
          </a:p>
          <a:p>
            <a:r>
              <a:rPr lang="en-US" smtClean="0"/>
              <a:t>In some states, net metering laws can also be an issue (i.e., customer generator is defined as the system owner, hence net metering may not be allowed for third-party owned systems). </a:t>
            </a:r>
          </a:p>
          <a:p>
            <a:endParaRPr lang="en-US" smtClean="0"/>
          </a:p>
        </p:txBody>
      </p:sp>
      <p:sp>
        <p:nvSpPr>
          <p:cNvPr id="214019"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12" tIns="48307" rIns="96612" bIns="48307" anchor="b"/>
          <a:lstStyle/>
          <a:p>
            <a:pPr algn="r" defTabSz="942992"/>
            <a:fld id="{1DF76AC4-8EB5-482E-AD0E-9F276A955C6E}" type="slidenum">
              <a:rPr lang="en-US">
                <a:latin typeface="Calibri" pitchFamily="34" charset="0"/>
              </a:rPr>
              <a:pPr algn="r" defTabSz="942992"/>
              <a:t>94</a:t>
            </a:fld>
            <a:endParaRPr lang="en-US">
              <a:latin typeface="Calibri"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9" name="Rectangle 5"/>
          <p:cNvSpPr>
            <a:spLocks noGrp="1" noRot="1" noChangeAspect="1" noTextEdit="1"/>
          </p:cNvSpPr>
          <p:nvPr>
            <p:ph type="sldImg"/>
          </p:nvPr>
        </p:nvSpPr>
        <p:spPr bwMode="auto">
          <a:noFill/>
          <a:ln>
            <a:solidFill>
              <a:srgbClr val="000000"/>
            </a:solidFill>
            <a:miter lim="800000"/>
            <a:headEnd/>
            <a:tailEnd/>
          </a:ln>
        </p:spPr>
      </p:sp>
      <p:sp>
        <p:nvSpPr>
          <p:cNvPr id="216070" name="Rectangle 6"/>
          <p:cNvSpPr>
            <a:spLocks noGrp="1"/>
          </p:cNvSpPr>
          <p:nvPr>
            <p:ph type="body" idx="1"/>
          </p:nvPr>
        </p:nvSpPr>
        <p:spPr>
          <a:noFill/>
          <a:ln/>
        </p:spPr>
        <p:txBody>
          <a:bodyPr/>
          <a:lstStyle/>
          <a:p>
            <a:r>
              <a:rPr lang="en-US" smtClean="0"/>
              <a:t>The core issue of legality is much more apparent in states that continue to have regulated electricity markets. In states with retail choice, retail electricity providers other than utilities already exist and operate.  In some states (e.g., CO, NM) the legality of PPAs has been addressed through the legislature. In others (e.g., OR, AZ) it has been addressed through proceedings of a public utilities commission or the equivalent electricity industry regulatory body.  Other states have yet to make anything resembling a blanket determination.  Solar thermal systems installed under PPA’s potentially avoid these problems because the facility is selling thermal energy and not electricity.  This is actually taking place in North Carolina despite what appears to be a generally unfavorable policy/regulatory environment.   </a:t>
            </a:r>
          </a:p>
          <a:p>
            <a:r>
              <a:rPr lang="en-US" smtClean="0"/>
              <a:t> The regulatory issues have been addressed in several states through either legislation or regulatory determinations. For information on the legal means by which PPA’s are authorized by the states in the map above, please see the on-line version which contains citations on the second page:http://www.dsireusa.org/documents/summarymaps/3rd_Party_PPA_map.ppt </a:t>
            </a:r>
          </a:p>
          <a:p>
            <a:endParaRPr lang="en-US" smtClean="0"/>
          </a:p>
        </p:txBody>
      </p:sp>
      <p:sp>
        <p:nvSpPr>
          <p:cNvPr id="216067"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12" tIns="48307" rIns="96612" bIns="48307" anchor="b"/>
          <a:lstStyle/>
          <a:p>
            <a:pPr algn="r" defTabSz="942992"/>
            <a:fld id="{7A819077-A6CC-46DA-B308-405D094CE189}" type="slidenum">
              <a:rPr lang="en-US">
                <a:latin typeface="Calibri" pitchFamily="34" charset="0"/>
              </a:rPr>
              <a:pPr algn="r" defTabSz="942992"/>
              <a:t>95</a:t>
            </a:fld>
            <a:endParaRPr lang="en-US">
              <a:latin typeface="Calibri"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7" name="Rectangle 5"/>
          <p:cNvSpPr>
            <a:spLocks noGrp="1" noRot="1" noChangeAspect="1" noTextEdit="1"/>
          </p:cNvSpPr>
          <p:nvPr>
            <p:ph type="sldImg"/>
          </p:nvPr>
        </p:nvSpPr>
        <p:spPr bwMode="auto">
          <a:noFill/>
          <a:ln>
            <a:solidFill>
              <a:srgbClr val="000000"/>
            </a:solidFill>
            <a:miter lim="800000"/>
            <a:headEnd/>
            <a:tailEnd/>
          </a:ln>
        </p:spPr>
      </p:sp>
      <p:sp>
        <p:nvSpPr>
          <p:cNvPr id="218118" name="Rectangle 6"/>
          <p:cNvSpPr>
            <a:spLocks noGrp="1"/>
          </p:cNvSpPr>
          <p:nvPr>
            <p:ph type="body" idx="1"/>
          </p:nvPr>
        </p:nvSpPr>
        <p:spPr>
          <a:noFill/>
          <a:ln/>
        </p:spPr>
        <p:txBody>
          <a:bodyPr/>
          <a:lstStyle/>
          <a:p>
            <a:r>
              <a:rPr lang="en-US" smtClean="0"/>
              <a:t> Sunset Reservoir Solar Project (San Francisco PPA)</a:t>
            </a:r>
          </a:p>
          <a:p>
            <a:r>
              <a:rPr lang="en-US" smtClean="0"/>
              <a:t>The City of San Francisco’s 5 megawatt (MW) solar photovoltaic (PV) system, on top of the north basin of Sunset Reservoir, the City’s largest reservoir.  Completed in 2010, nearly 25,000 solar panels installed covering an area the size of 12 football fields.  The Sunset Reservoir Solar Project is California’s largest solar PV system and the nation’s largest municipal solar project.  With this installation, the total municipal solar generation in San Francisco will more than triple from the current 2 MW to 7 MW. Over the 25-year life of the project, the system will reduce carbon emissions by more than 109,000 metric tons, equivalent to taking more than 1,000 typical San Francisco residences off the grid. PPA with Recurrent Energy.  Over the 25-year life of the contract, the city estimates that the power purchased from the project will cost $50.3 million, $36 million less than the lifetime cost of $86.3 million had the city built and financed the system itself. Under the agreement, Recurrent Energy also assumes all the risk of financing, building, and operating the project. The SFPUC is responsible only for purchasing the solar power produced at a competitive rate. Photo credit: SFPUC</a:t>
            </a:r>
          </a:p>
          <a:p>
            <a:endParaRPr lang="en-US" smtClean="0"/>
          </a:p>
          <a:p>
            <a:endParaRPr lang="en-US" smtClean="0"/>
          </a:p>
        </p:txBody>
      </p:sp>
      <p:sp>
        <p:nvSpPr>
          <p:cNvPr id="218115"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944624"/>
            <a:fld id="{B9320D28-E637-41CD-A590-90DE2D7809E8}" type="slidenum">
              <a:rPr lang="en-US">
                <a:latin typeface="Calibri" pitchFamily="34" charset="0"/>
              </a:rPr>
              <a:pPr algn="r" defTabSz="944624"/>
              <a:t>96</a:t>
            </a:fld>
            <a:endParaRPr lang="en-US">
              <a:latin typeface="Calibri"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7" name="Rectangle 7"/>
          <p:cNvSpPr>
            <a:spLocks noGrp="1" noRot="1" noChangeAspect="1" noTextEdit="1"/>
          </p:cNvSpPr>
          <p:nvPr>
            <p:ph type="sldImg"/>
          </p:nvPr>
        </p:nvSpPr>
        <p:spPr bwMode="auto">
          <a:noFill/>
          <a:ln>
            <a:solidFill>
              <a:srgbClr val="000000"/>
            </a:solidFill>
            <a:miter lim="800000"/>
            <a:headEnd/>
            <a:tailEnd/>
          </a:ln>
        </p:spPr>
      </p:sp>
      <p:sp>
        <p:nvSpPr>
          <p:cNvPr id="220168" name="Rectangle 8"/>
          <p:cNvSpPr>
            <a:spLocks noGrp="1"/>
          </p:cNvSpPr>
          <p:nvPr>
            <p:ph type="body" idx="1"/>
          </p:nvPr>
        </p:nvSpPr>
        <p:spPr>
          <a:noFill/>
          <a:ln/>
        </p:spPr>
        <p:txBody>
          <a:bodyPr/>
          <a:lstStyle/>
          <a:p>
            <a:r>
              <a:rPr lang="en-US" smtClean="0"/>
              <a:t>Oregon Solar Highway (PPA) </a:t>
            </a:r>
            <a:br>
              <a:rPr lang="en-US" smtClean="0"/>
            </a:br>
            <a:r>
              <a:rPr lang="en-US" smtClean="0"/>
              <a:t>Completed In 2008, just 135 days after agreements were signed, the Oregon Department of Transportation (ODOT) completed the nation’s first solar photovoltaic project in the highway right‐of‐way, lighting an interchange. The 594 solar panels produce nearly 112,000 kilowatt-hours annually and use the utility grid as a battery, supplying energy during the day to light the interchange at night. The prototype project cost $1.28 million, but through an innovative public‐ private partnership with Oregon’s largest utility – Portland General Electric – ODOT pays no more than it would pay for power from the grid. The project demonstrates that solar arrays can complement and not compromise the transportation system. Oregon’s state transportation system has nearly 19,000 lane miles of right‐of‐way and there are more than 8 million lane miles of right‐of‐way across the nation. Solar arrays on less than 1% of Oregon’s right‐of‐way could supply the nearly 50 million kilowatt hours needed annually by the state transportation system. The installation is also extremely visible – showing the States’ commitment to clean energy. </a:t>
            </a:r>
          </a:p>
          <a:p>
            <a:r>
              <a:rPr lang="en-US" smtClean="0"/>
              <a:t>Photo Credit: Oregon Dept. of Transportation</a:t>
            </a:r>
          </a:p>
        </p:txBody>
      </p:sp>
      <p:sp>
        <p:nvSpPr>
          <p:cNvPr id="220163"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49" tIns="48325" rIns="96649" bIns="48325" anchor="b"/>
          <a:lstStyle/>
          <a:p>
            <a:pPr algn="r" defTabSz="474759"/>
            <a:fld id="{BF955DBF-61A2-4F5C-9B99-BE5224347520}" type="slidenum">
              <a:rPr lang="en-US">
                <a:latin typeface="Calibri" pitchFamily="34" charset="0"/>
              </a:rPr>
              <a:pPr algn="r" defTabSz="474759"/>
              <a:t>97</a:t>
            </a:fld>
            <a:endParaRPr lang="en-US">
              <a:latin typeface="Calibri"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3" name="Rectangle 5"/>
          <p:cNvSpPr>
            <a:spLocks noGrp="1" noRot="1" noChangeAspect="1" noTextEdit="1"/>
          </p:cNvSpPr>
          <p:nvPr>
            <p:ph type="sldImg"/>
          </p:nvPr>
        </p:nvSpPr>
        <p:spPr bwMode="auto">
          <a:noFill/>
          <a:ln>
            <a:solidFill>
              <a:srgbClr val="000000"/>
            </a:solidFill>
            <a:miter lim="800000"/>
            <a:headEnd/>
            <a:tailEnd/>
          </a:ln>
        </p:spPr>
      </p:sp>
      <p:sp>
        <p:nvSpPr>
          <p:cNvPr id="222214" name="Rectangle 6"/>
          <p:cNvSpPr>
            <a:spLocks noGrp="1"/>
          </p:cNvSpPr>
          <p:nvPr>
            <p:ph type="body" idx="1"/>
          </p:nvPr>
        </p:nvSpPr>
        <p:spPr>
          <a:noFill/>
          <a:ln/>
        </p:spPr>
        <p:txBody>
          <a:bodyPr/>
          <a:lstStyle/>
          <a:p>
            <a:pPr>
              <a:lnSpc>
                <a:spcPct val="90000"/>
              </a:lnSpc>
            </a:pPr>
            <a:r>
              <a:rPr lang="en-US" smtClean="0"/>
              <a:t>Removes risks or income from the solar systems itself, instead lease payment is the income stream. This arrangement may also benefit local residents through job creation opportunities or reduced property taxes.  While the system performance risk is on the developer so are potential solar benefits.</a:t>
            </a:r>
          </a:p>
          <a:p>
            <a:pPr>
              <a:lnSpc>
                <a:spcPct val="90000"/>
              </a:lnSpc>
            </a:pPr>
            <a:r>
              <a:rPr lang="en-US" smtClean="0"/>
              <a:t>For property leases to be possible, there needs to be a strong demand for solar (e.g., to meet an RPS) and suitable sites (usually 3 acres or more) available on a long-term basis (rooftops or land).</a:t>
            </a:r>
          </a:p>
          <a:p>
            <a:pPr>
              <a:lnSpc>
                <a:spcPct val="90000"/>
              </a:lnSpc>
            </a:pPr>
            <a:endParaRPr lang="en-US" smtClean="0"/>
          </a:p>
          <a:p>
            <a:pPr>
              <a:lnSpc>
                <a:spcPct val="90000"/>
              </a:lnSpc>
            </a:pPr>
            <a:r>
              <a:rPr lang="en-US" smtClean="0"/>
              <a:t>News article on the lease arrangement: http://www.mveda.com/blog/tag/las-cruces-city-council/  </a:t>
            </a:r>
          </a:p>
          <a:p>
            <a:pPr>
              <a:lnSpc>
                <a:spcPct val="90000"/>
              </a:lnSpc>
            </a:pPr>
            <a:r>
              <a:rPr lang="en-US" smtClean="0"/>
              <a:t>LAS CRUCES —  In consecutive weeks, SunEdison, a global leader among solar companies, has entered into one-year options with the city of Las Cruces to either buy or lease city land to develop and operate a solar generation plant. Monday, the Las Cruces City Council unanimously approved a proposed sale agreement with the company that could bring as much as $1.2 million to the city’s West Mesa Economic Development Fund…</a:t>
            </a:r>
          </a:p>
          <a:p>
            <a:pPr>
              <a:lnSpc>
                <a:spcPct val="90000"/>
              </a:lnSpc>
            </a:pPr>
            <a:endParaRPr lang="en-US" smtClean="0"/>
          </a:p>
          <a:p>
            <a:pPr>
              <a:lnSpc>
                <a:spcPct val="90000"/>
              </a:lnSpc>
            </a:pPr>
            <a:endParaRPr lang="en-US" sz="1000"/>
          </a:p>
          <a:p>
            <a:pPr>
              <a:lnSpc>
                <a:spcPct val="90000"/>
              </a:lnSpc>
            </a:pPr>
            <a:endParaRPr lang="en-US" sz="1000"/>
          </a:p>
          <a:p>
            <a:pPr>
              <a:lnSpc>
                <a:spcPct val="90000"/>
              </a:lnSpc>
            </a:pPr>
            <a:r>
              <a:rPr lang="en-US" sz="1000"/>
              <a:t/>
            </a:r>
            <a:br>
              <a:rPr lang="en-US" sz="1000"/>
            </a:br>
            <a:r>
              <a:rPr lang="en-US" sz="1000"/>
              <a:t/>
            </a:r>
            <a:br>
              <a:rPr lang="en-US" sz="1000"/>
            </a:br>
            <a:r>
              <a:rPr lang="en-US" sz="1000"/>
              <a:t/>
            </a:r>
            <a:br>
              <a:rPr lang="en-US" sz="1000"/>
            </a:br>
            <a:endParaRPr lang="en-US" sz="1000"/>
          </a:p>
          <a:p>
            <a:pPr>
              <a:lnSpc>
                <a:spcPct val="90000"/>
              </a:lnSpc>
            </a:pPr>
            <a:endParaRPr lang="en-US" sz="1000"/>
          </a:p>
        </p:txBody>
      </p:sp>
      <p:sp>
        <p:nvSpPr>
          <p:cNvPr id="222211"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12" tIns="48307" rIns="96612" bIns="48307" anchor="b"/>
          <a:lstStyle/>
          <a:p>
            <a:pPr algn="r" defTabSz="942992"/>
            <a:fld id="{1886419E-C47E-4A30-8FAD-C4F200875004}" type="slidenum">
              <a:rPr lang="en-US">
                <a:latin typeface="Calibri" pitchFamily="34" charset="0"/>
              </a:rPr>
              <a:pPr algn="r" defTabSz="942992"/>
              <a:t>98</a:t>
            </a:fld>
            <a:endParaRPr lang="en-US">
              <a:latin typeface="Calibri"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61" name="Rectangle 5"/>
          <p:cNvSpPr>
            <a:spLocks noGrp="1" noRot="1" noChangeAspect="1" noTextEdit="1"/>
          </p:cNvSpPr>
          <p:nvPr>
            <p:ph type="sldImg"/>
          </p:nvPr>
        </p:nvSpPr>
        <p:spPr bwMode="auto">
          <a:noFill/>
          <a:ln>
            <a:solidFill>
              <a:srgbClr val="000000"/>
            </a:solidFill>
            <a:miter lim="800000"/>
            <a:headEnd/>
            <a:tailEnd/>
          </a:ln>
        </p:spPr>
      </p:sp>
      <p:sp>
        <p:nvSpPr>
          <p:cNvPr id="224262" name="Rectangle 6"/>
          <p:cNvSpPr>
            <a:spLocks noGrp="1"/>
          </p:cNvSpPr>
          <p:nvPr>
            <p:ph type="body" idx="1"/>
          </p:nvPr>
        </p:nvSpPr>
        <p:spPr>
          <a:noFill/>
          <a:ln/>
        </p:spPr>
        <p:txBody>
          <a:bodyPr/>
          <a:lstStyle/>
          <a:p>
            <a:pPr>
              <a:lnSpc>
                <a:spcPct val="90000"/>
              </a:lnSpc>
            </a:pPr>
            <a:r>
              <a:rPr lang="en-US" smtClean="0"/>
              <a:t>…Last week, the council approved a lease agreement that has the possibility of raising as much as $2.3 million during a 30-year term stipulated in the agreement. Those proceeds would go to the city’s Airport Fund.</a:t>
            </a:r>
          </a:p>
          <a:p>
            <a:pPr>
              <a:lnSpc>
                <a:spcPct val="90000"/>
              </a:lnSpc>
            </a:pPr>
            <a:r>
              <a:rPr lang="en-US" smtClean="0"/>
              <a:t>Both agreements include one-year options to enable company officials and engineers to conduct feasibility and technical tests to determine the best location for the solar generation plant. The option year is also expected to provide SunEdison with enough time to learn if a proposed power purchase agreement with El Paso Electric is approved by the New Mexico Public Regulation Commission. Those options include a $1,000 payment to the city, and there is a provision that if another option year is needed, SunEdison would pay the city $1,500 for the extra year.</a:t>
            </a:r>
          </a:p>
          <a:p>
            <a:pPr>
              <a:lnSpc>
                <a:spcPct val="90000"/>
              </a:lnSpc>
            </a:pPr>
            <a:r>
              <a:rPr lang="en-US" smtClean="0"/>
              <a:t>Christine Logan, city administrator for economic development and revitalization, clarified to the council and city administrators there will only be one solar generation plant. “Contrary to prior information, it’s important that the public understands that there is potential for only one solar project on the West Mesa,” Logan said. “The purchase agreement is one of two options SunEdison is considering, and they will pick one of them.” SunEdison has entered into a planned power purchase agreement with El Paso Electric. That agreement calls for SunEdison to sell 24 megawatts of solar power to the utility. SunEdison officials say as many as 200 construction jobs could be created. </a:t>
            </a:r>
          </a:p>
          <a:p>
            <a:pPr>
              <a:lnSpc>
                <a:spcPct val="90000"/>
              </a:lnSpc>
            </a:pPr>
            <a:endParaRPr lang="en-US" smtClean="0"/>
          </a:p>
          <a:p>
            <a:pPr>
              <a:lnSpc>
                <a:spcPct val="90000"/>
              </a:lnSpc>
            </a:pPr>
            <a:endParaRPr lang="en-US" sz="1000"/>
          </a:p>
          <a:p>
            <a:pPr>
              <a:lnSpc>
                <a:spcPct val="90000"/>
              </a:lnSpc>
            </a:pPr>
            <a:r>
              <a:rPr lang="en-US" sz="1000"/>
              <a:t/>
            </a:r>
            <a:br>
              <a:rPr lang="en-US" sz="1000"/>
            </a:br>
            <a:r>
              <a:rPr lang="en-US" sz="1000"/>
              <a:t/>
            </a:r>
            <a:br>
              <a:rPr lang="en-US" sz="1000"/>
            </a:br>
            <a:r>
              <a:rPr lang="en-US" sz="1000"/>
              <a:t/>
            </a:r>
            <a:br>
              <a:rPr lang="en-US" sz="1000"/>
            </a:br>
            <a:endParaRPr lang="en-US" sz="1000"/>
          </a:p>
          <a:p>
            <a:pPr>
              <a:lnSpc>
                <a:spcPct val="90000"/>
              </a:lnSpc>
            </a:pPr>
            <a:endParaRPr lang="en-US" sz="1000"/>
          </a:p>
        </p:txBody>
      </p:sp>
      <p:sp>
        <p:nvSpPr>
          <p:cNvPr id="224259" name="Slide Number Placeholder 3"/>
          <p:cNvSpPr txBox="1">
            <a:spLocks noGrp="1"/>
          </p:cNvSpPr>
          <p:nvPr/>
        </p:nvSpPr>
        <p:spPr bwMode="auto">
          <a:xfrm>
            <a:off x="4142658" y="9119840"/>
            <a:ext cx="3170904" cy="479735"/>
          </a:xfrm>
          <a:prstGeom prst="rect">
            <a:avLst/>
          </a:prstGeom>
          <a:noFill/>
          <a:ln w="9525">
            <a:noFill/>
            <a:miter lim="800000"/>
            <a:headEnd/>
            <a:tailEnd/>
          </a:ln>
        </p:spPr>
        <p:txBody>
          <a:bodyPr lIns="96612" tIns="48307" rIns="96612" bIns="48307" anchor="b"/>
          <a:lstStyle/>
          <a:p>
            <a:pPr algn="r" defTabSz="942992"/>
            <a:fld id="{409E3CD5-BA0E-4238-BAD6-A4778B378A87}" type="slidenum">
              <a:rPr lang="en-US">
                <a:latin typeface="Calibri" pitchFamily="34" charset="0"/>
              </a:rPr>
              <a:pPr algn="r" defTabSz="942992"/>
              <a:t>99</a:t>
            </a:fld>
            <a:endParaRPr lang="en-US">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1347788"/>
            <a:ext cx="8229600" cy="939800"/>
          </a:xfrm>
          <a:prstGeom prst="rect">
            <a:avLst/>
          </a:prstGeom>
        </p:spPr>
        <p:txBody>
          <a:bodyPr anchor="ctr"/>
          <a:lstStyle/>
          <a:p>
            <a:pPr algn="ctr" eaLnBrk="0" hangingPunct="0">
              <a:defRPr/>
            </a:pPr>
            <a:endParaRPr lang="en-US" sz="4400">
              <a:solidFill>
                <a:schemeClr val="tx2"/>
              </a:solidFill>
              <a:latin typeface="Calibri" pitchFamily="34" charset="0"/>
            </a:endParaRPr>
          </a:p>
        </p:txBody>
      </p:sp>
      <p:sp>
        <p:nvSpPr>
          <p:cNvPr id="3" name="Rectangle 3"/>
          <p:cNvSpPr>
            <a:spLocks noGrp="1"/>
          </p:cNvSpPr>
          <p:nvPr/>
        </p:nvSpPr>
        <p:spPr bwMode="auto">
          <a:xfrm>
            <a:off x="457200" y="2652713"/>
            <a:ext cx="8229600" cy="3473450"/>
          </a:xfrm>
          <a:prstGeom prst="rect">
            <a:avLst/>
          </a:prstGeom>
        </p:spPr>
        <p:txBody>
          <a:bodyPr/>
          <a:lstStyle/>
          <a:p>
            <a:pPr marL="342900" indent="-342900" eaLnBrk="0" hangingPunct="0">
              <a:spcBef>
                <a:spcPct val="20000"/>
              </a:spcBef>
              <a:buFont typeface="Arial" charset="0"/>
              <a:buChar char="•"/>
              <a:defRPr/>
            </a:pPr>
            <a:endParaRPr lang="en-US" sz="3200">
              <a:latin typeface="Calibri"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95688"/>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595688"/>
            <a:ext cx="5111750" cy="45304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757738"/>
            <a:ext cx="3008313" cy="33684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587547"/>
            <a:ext cx="5486400" cy="314002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1347788"/>
            <a:ext cx="8229600" cy="939800"/>
          </a:xfrm>
          <a:prstGeom prst="rect">
            <a:avLst/>
          </a:prstGeom>
        </p:spPr>
        <p:txBody>
          <a:bodyPr anchor="ctr"/>
          <a:lstStyle/>
          <a:p>
            <a:pPr algn="ctr" eaLnBrk="0" hangingPunct="0">
              <a:defRPr/>
            </a:pPr>
            <a:endParaRPr lang="en-US" sz="4400">
              <a:solidFill>
                <a:schemeClr val="tx2"/>
              </a:solidFill>
              <a:latin typeface="Calibri" pitchFamily="34" charset="0"/>
            </a:endParaRPr>
          </a:p>
        </p:txBody>
      </p:sp>
      <p:sp>
        <p:nvSpPr>
          <p:cNvPr id="3" name="Rectangle 3"/>
          <p:cNvSpPr>
            <a:spLocks noGrp="1"/>
          </p:cNvSpPr>
          <p:nvPr/>
        </p:nvSpPr>
        <p:spPr bwMode="auto">
          <a:xfrm>
            <a:off x="457200" y="2652713"/>
            <a:ext cx="8229600" cy="3473450"/>
          </a:xfrm>
          <a:prstGeom prst="rect">
            <a:avLst/>
          </a:prstGeom>
        </p:spPr>
        <p:txBody>
          <a:bodyPr/>
          <a:lstStyle/>
          <a:p>
            <a:pPr marL="342900" indent="-342900" eaLnBrk="0" hangingPunct="0">
              <a:spcBef>
                <a:spcPct val="20000"/>
              </a:spcBef>
              <a:buFont typeface="Arial" charset="0"/>
              <a:buChar char="•"/>
              <a:defRPr/>
            </a:pPr>
            <a:endParaRPr lang="en-US" sz="3200">
              <a:latin typeface="Calibri"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971563"/>
            <a:ext cx="4038600" cy="315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971563"/>
            <a:ext cx="4038600" cy="315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287812"/>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971563"/>
            <a:ext cx="4040188" cy="31546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228781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971563"/>
            <a:ext cx="4041775" cy="31546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8066" name="Picture 6" descr="11-172-Solar-America-PPT-ContentSlideBKG.png"/>
          <p:cNvPicPr>
            <a:picLocks noChangeAspect="1"/>
          </p:cNvPicPr>
          <p:nvPr userDrawn="1"/>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88067" name="Title Placeholder 1"/>
          <p:cNvSpPr>
            <a:spLocks noGrp="1"/>
          </p:cNvSpPr>
          <p:nvPr>
            <p:ph type="title"/>
          </p:nvPr>
        </p:nvSpPr>
        <p:spPr bwMode="auto">
          <a:xfrm>
            <a:off x="457200" y="1347788"/>
            <a:ext cx="8229600" cy="939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8068" name="Text Placeholder 2"/>
          <p:cNvSpPr>
            <a:spLocks noGrp="1"/>
          </p:cNvSpPr>
          <p:nvPr>
            <p:ph type="body" idx="1"/>
          </p:nvPr>
        </p:nvSpPr>
        <p:spPr bwMode="auto">
          <a:xfrm>
            <a:off x="457200" y="2652713"/>
            <a:ext cx="8229600" cy="3473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59" r:id="rId3"/>
    <p:sldLayoutId id="2147483658" r:id="rId4"/>
    <p:sldLayoutId id="2147483657" r:id="rId5"/>
    <p:sldLayoutId id="2147483656" r:id="rId6"/>
    <p:sldLayoutId id="2147483655" r:id="rId7"/>
    <p:sldLayoutId id="2147483654" r:id="rId8"/>
    <p:sldLayoutId id="2147483653" r:id="rId9"/>
    <p:sldLayoutId id="2147483652" r:id="rId10"/>
    <p:sldLayoutId id="2147483651" r:id="rId11"/>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2"/>
          </a:solidFill>
          <a:latin typeface="+mj-lt"/>
          <a:ea typeface="+mj-ea"/>
          <a:cs typeface="+mj-cs"/>
        </a:defRPr>
      </a:lvl1pPr>
      <a:lvl2pPr algn="ctr" defTabSz="457200" rtl="0" eaLnBrk="0" fontAlgn="base" hangingPunct="0">
        <a:spcBef>
          <a:spcPct val="0"/>
        </a:spcBef>
        <a:spcAft>
          <a:spcPct val="0"/>
        </a:spcAft>
        <a:defRPr sz="4400">
          <a:solidFill>
            <a:schemeClr val="tx2"/>
          </a:solidFill>
          <a:latin typeface="Calibri" pitchFamily="34" charset="0"/>
        </a:defRPr>
      </a:lvl2pPr>
      <a:lvl3pPr algn="ctr" defTabSz="457200" rtl="0" eaLnBrk="0" fontAlgn="base" hangingPunct="0">
        <a:spcBef>
          <a:spcPct val="0"/>
        </a:spcBef>
        <a:spcAft>
          <a:spcPct val="0"/>
        </a:spcAft>
        <a:defRPr sz="4400">
          <a:solidFill>
            <a:schemeClr val="tx2"/>
          </a:solidFill>
          <a:latin typeface="Calibri" pitchFamily="34" charset="0"/>
        </a:defRPr>
      </a:lvl3pPr>
      <a:lvl4pPr algn="ctr" defTabSz="457200" rtl="0" eaLnBrk="0" fontAlgn="base" hangingPunct="0">
        <a:spcBef>
          <a:spcPct val="0"/>
        </a:spcBef>
        <a:spcAft>
          <a:spcPct val="0"/>
        </a:spcAft>
        <a:defRPr sz="4400">
          <a:solidFill>
            <a:schemeClr val="tx2"/>
          </a:solidFill>
          <a:latin typeface="Calibri" pitchFamily="34" charset="0"/>
        </a:defRPr>
      </a:lvl4pPr>
      <a:lvl5pPr algn="ctr" defTabSz="457200" rtl="0" eaLnBrk="0" fontAlgn="base" hangingPunct="0">
        <a:spcBef>
          <a:spcPct val="0"/>
        </a:spcBef>
        <a:spcAft>
          <a:spcPct val="0"/>
        </a:spcAft>
        <a:defRPr sz="4400">
          <a:solidFill>
            <a:schemeClr val="tx2"/>
          </a:solidFill>
          <a:latin typeface="Calibri" pitchFamily="34" charset="0"/>
        </a:defRPr>
      </a:lvl5pPr>
      <a:lvl6pPr marL="457200" algn="ctr" defTabSz="457200" rtl="0" fontAlgn="base">
        <a:spcBef>
          <a:spcPct val="0"/>
        </a:spcBef>
        <a:spcAft>
          <a:spcPct val="0"/>
        </a:spcAft>
        <a:defRPr sz="4400">
          <a:solidFill>
            <a:schemeClr val="tx2"/>
          </a:solidFill>
          <a:latin typeface="Calibri" pitchFamily="34" charset="0"/>
        </a:defRPr>
      </a:lvl6pPr>
      <a:lvl7pPr marL="914400" algn="ctr" defTabSz="457200" rtl="0" fontAlgn="base">
        <a:spcBef>
          <a:spcPct val="0"/>
        </a:spcBef>
        <a:spcAft>
          <a:spcPct val="0"/>
        </a:spcAft>
        <a:defRPr sz="4400">
          <a:solidFill>
            <a:schemeClr val="tx2"/>
          </a:solidFill>
          <a:latin typeface="Calibri" pitchFamily="34" charset="0"/>
        </a:defRPr>
      </a:lvl7pPr>
      <a:lvl8pPr marL="1371600" algn="ctr" defTabSz="457200" rtl="0" fontAlgn="base">
        <a:spcBef>
          <a:spcPct val="0"/>
        </a:spcBef>
        <a:spcAft>
          <a:spcPct val="0"/>
        </a:spcAft>
        <a:defRPr sz="4400">
          <a:solidFill>
            <a:schemeClr val="tx2"/>
          </a:solidFill>
          <a:latin typeface="Calibri" pitchFamily="34" charset="0"/>
        </a:defRPr>
      </a:lvl8pPr>
      <a:lvl9pPr marL="1828800" algn="ctr" defTabSz="457200" rtl="0" fontAlgn="base">
        <a:spcBef>
          <a:spcPct val="0"/>
        </a:spcBef>
        <a:spcAft>
          <a:spcPct val="0"/>
        </a:spcAft>
        <a:defRPr sz="4400">
          <a:solidFill>
            <a:schemeClr val="tx2"/>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0.xml"/><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9.xml"/><Relationship Id="rId1" Type="http://schemas.openxmlformats.org/officeDocument/2006/relationships/video" Target="file:///C:\Documents%20and%20Settings\aluehke\Desktop\BF%20Current%20Version%2003.22.11%20FINAL\Snohomish%20County,%20WA.wmv" TargetMode="External"/><Relationship Id="rId5" Type="http://schemas.openxmlformats.org/officeDocument/2006/relationships/image" Target="../media/image101.png"/><Relationship Id="rId4" Type="http://schemas.openxmlformats.org/officeDocument/2006/relationships/hyperlink" Target="http://www.youtube.com/user/NACoVideo" TargetMode="Externa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6.xml"/><Relationship Id="rId1" Type="http://schemas.openxmlformats.org/officeDocument/2006/relationships/slideLayout" Target="../slideLayouts/slideLayout9.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10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7.xml"/><Relationship Id="rId1" Type="http://schemas.openxmlformats.org/officeDocument/2006/relationships/slideLayout" Target="../slideLayouts/slideLayout9.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10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8.xml"/><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0.xml"/><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notesSlide" Target="../notesSlides/notesSlide111.xml"/><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notesSlide" Target="../notesSlides/notesSlide112.xml"/><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113.xml"/><Relationship Id="rId1" Type="http://schemas.openxmlformats.org/officeDocument/2006/relationships/slideLayout" Target="../slideLayouts/slideLayout9.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4.xml"/><Relationship Id="rId1" Type="http://schemas.openxmlformats.org/officeDocument/2006/relationships/slideLayout" Target="../slideLayouts/slideLayout9.xml"/><Relationship Id="rId4" Type="http://schemas.openxmlformats.org/officeDocument/2006/relationships/image" Target="../media/image110.jpeg"/></Relationships>
</file>

<file path=ppt/slides/_rels/slide11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5.xml"/><Relationship Id="rId1" Type="http://schemas.openxmlformats.org/officeDocument/2006/relationships/slideLayout" Target="../slideLayouts/slideLayout9.xml"/><Relationship Id="rId4" Type="http://schemas.openxmlformats.org/officeDocument/2006/relationships/image" Target="../media/image110.jpeg"/></Relationships>
</file>

<file path=ppt/slides/_rels/slide116.xml.rels><?xml version="1.0" encoding="UTF-8" standalone="yes"?>
<Relationships xmlns="http://schemas.openxmlformats.org/package/2006/relationships"><Relationship Id="rId3" Type="http://schemas.openxmlformats.org/officeDocument/2006/relationships/image" Target="../media/image111.gif"/><Relationship Id="rId2" Type="http://schemas.openxmlformats.org/officeDocument/2006/relationships/notesSlide" Target="../notesSlides/notesSlide116.xml"/><Relationship Id="rId1" Type="http://schemas.openxmlformats.org/officeDocument/2006/relationships/slideLayout" Target="../slideLayouts/slideLayout9.xml"/><Relationship Id="rId4" Type="http://schemas.openxmlformats.org/officeDocument/2006/relationships/image" Target="../media/image112.png"/></Relationships>
</file>

<file path=ppt/slides/_rels/slide117.xml.rels><?xml version="1.0" encoding="UTF-8" standalone="yes"?>
<Relationships xmlns="http://schemas.openxmlformats.org/package/2006/relationships"><Relationship Id="rId3" Type="http://schemas.openxmlformats.org/officeDocument/2006/relationships/image" Target="../media/image111.gif"/><Relationship Id="rId2" Type="http://schemas.openxmlformats.org/officeDocument/2006/relationships/notesSlide" Target="../notesSlides/notesSlide117.xml"/><Relationship Id="rId1" Type="http://schemas.openxmlformats.org/officeDocument/2006/relationships/slideLayout" Target="../slideLayouts/slideLayout9.xml"/><Relationship Id="rId4" Type="http://schemas.openxmlformats.org/officeDocument/2006/relationships/image" Target="../media/image112.png"/></Relationships>
</file>

<file path=ppt/slides/_rels/slide118.xml.rels><?xml version="1.0" encoding="UTF-8" standalone="yes"?>
<Relationships xmlns="http://schemas.openxmlformats.org/package/2006/relationships"><Relationship Id="rId3" Type="http://schemas.openxmlformats.org/officeDocument/2006/relationships/hyperlink" Target="http://www.newenergychoices.org/uploads/FreeingTheGrid2010.pdf" TargetMode="External"/><Relationship Id="rId2" Type="http://schemas.openxmlformats.org/officeDocument/2006/relationships/notesSlide" Target="../notesSlides/notesSlide118.xml"/><Relationship Id="rId1" Type="http://schemas.openxmlformats.org/officeDocument/2006/relationships/slideLayout" Target="../slideLayouts/slideLayout9.xml"/><Relationship Id="rId4" Type="http://schemas.openxmlformats.org/officeDocument/2006/relationships/image" Target="../media/image113.jpeg"/></Relationships>
</file>

<file path=ppt/slides/_rels/slide11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9.xml"/><Relationship Id="rId1" Type="http://schemas.openxmlformats.org/officeDocument/2006/relationships/slideLayout" Target="../slideLayouts/slideLayout9.xml"/><Relationship Id="rId5" Type="http://schemas.openxmlformats.org/officeDocument/2006/relationships/image" Target="../media/image116.jpeg"/><Relationship Id="rId4" Type="http://schemas.openxmlformats.org/officeDocument/2006/relationships/image" Target="../media/image11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20.xml"/><Relationship Id="rId1" Type="http://schemas.openxmlformats.org/officeDocument/2006/relationships/slideLayout" Target="../slideLayouts/slideLayout9.xml"/><Relationship Id="rId5" Type="http://schemas.openxmlformats.org/officeDocument/2006/relationships/image" Target="../media/image116.jpeg"/><Relationship Id="rId4" Type="http://schemas.openxmlformats.org/officeDocument/2006/relationships/image" Target="../media/image115.jpe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9.xml"/></Relationships>
</file>

<file path=ppt/slides/_rels/slide123.x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notesSlide" Target="../notesSlides/notesSlide123.xml"/><Relationship Id="rId1" Type="http://schemas.openxmlformats.org/officeDocument/2006/relationships/slideLayout" Target="../slideLayouts/slideLayout9.xml"/></Relationships>
</file>

<file path=ppt/slides/_rels/slide124.x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notesSlide" Target="../notesSlides/notesSlide124.xml"/><Relationship Id="rId1" Type="http://schemas.openxmlformats.org/officeDocument/2006/relationships/slideLayout" Target="../slideLayouts/slideLayout9.xml"/></Relationships>
</file>

<file path=ppt/slides/_rels/slide12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5.xml"/><Relationship Id="rId1" Type="http://schemas.openxmlformats.org/officeDocument/2006/relationships/slideLayout" Target="../slideLayouts/slideLayout9.xml"/></Relationships>
</file>

<file path=ppt/slides/_rels/slide12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6.xml"/><Relationship Id="rId1" Type="http://schemas.openxmlformats.org/officeDocument/2006/relationships/slideLayout" Target="../slideLayouts/slideLayout9.xml"/><Relationship Id="rId4" Type="http://schemas.openxmlformats.org/officeDocument/2006/relationships/hyperlink" Target="http://www.dsireusa.org/"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7.xml"/><Relationship Id="rId1" Type="http://schemas.openxmlformats.org/officeDocument/2006/relationships/slideLayout" Target="../slideLayouts/slideLayout9.xml"/><Relationship Id="rId4" Type="http://schemas.openxmlformats.org/officeDocument/2006/relationships/hyperlink" Target="http://www.dsireusa.org/" TargetMode="External"/></Relationships>
</file>

<file path=ppt/slides/_rels/slide12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8.xml"/><Relationship Id="rId1" Type="http://schemas.openxmlformats.org/officeDocument/2006/relationships/slideLayout" Target="../slideLayouts/slideLayout9.xml"/><Relationship Id="rId4" Type="http://schemas.openxmlformats.org/officeDocument/2006/relationships/hyperlink" Target="http://www.dsireusa.org/"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notesSlide" Target="../notesSlides/notesSlide12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png"/></Relationships>
</file>

<file path=ppt/slides/_rels/slide130.xml.rels><?xml version="1.0" encoding="UTF-8" standalone="yes"?>
<Relationships xmlns="http://schemas.openxmlformats.org/package/2006/relationships"><Relationship Id="rId3" Type="http://schemas.openxmlformats.org/officeDocument/2006/relationships/image" Target="../media/image120.wmf"/><Relationship Id="rId2" Type="http://schemas.openxmlformats.org/officeDocument/2006/relationships/notesSlide" Target="../notesSlides/notesSlide130.xml"/><Relationship Id="rId1" Type="http://schemas.openxmlformats.org/officeDocument/2006/relationships/slideLayout" Target="../slideLayouts/slideLayout9.xml"/></Relationships>
</file>

<file path=ppt/slides/_rels/slide131.xml.rels><?xml version="1.0" encoding="UTF-8" standalone="yes"?>
<Relationships xmlns="http://schemas.openxmlformats.org/package/2006/relationships"><Relationship Id="rId3" Type="http://schemas.openxmlformats.org/officeDocument/2006/relationships/image" Target="../media/image120.wmf"/><Relationship Id="rId2" Type="http://schemas.openxmlformats.org/officeDocument/2006/relationships/notesSlide" Target="../notesSlides/notesSlide131.xml"/><Relationship Id="rId1" Type="http://schemas.openxmlformats.org/officeDocument/2006/relationships/slideLayout" Target="../slideLayouts/slideLayout9.xml"/></Relationships>
</file>

<file path=ppt/slides/_rels/slide13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2.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9.xml"/></Relationships>
</file>

<file path=ppt/slides/_rels/slide13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34.xml"/><Relationship Id="rId1" Type="http://schemas.openxmlformats.org/officeDocument/2006/relationships/slideLayout" Target="../slideLayouts/slideLayout9.xml"/></Relationships>
</file>

<file path=ppt/slides/_rels/slide13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35.xml"/><Relationship Id="rId1" Type="http://schemas.openxmlformats.org/officeDocument/2006/relationships/slideLayout" Target="../slideLayouts/slideLayout9.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9.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9.xml"/></Relationships>
</file>

<file path=ppt/slides/_rels/slide138.xml.rels><?xml version="1.0" encoding="UTF-8" standalone="yes"?>
<Relationships xmlns="http://schemas.openxmlformats.org/package/2006/relationships"><Relationship Id="rId3" Type="http://schemas.openxmlformats.org/officeDocument/2006/relationships/hyperlink" Target="http://www.dsireusa.org/solar" TargetMode="External"/><Relationship Id="rId2" Type="http://schemas.openxmlformats.org/officeDocument/2006/relationships/notesSlide" Target="../notesSlides/notesSlide138.xml"/><Relationship Id="rId1" Type="http://schemas.openxmlformats.org/officeDocument/2006/relationships/slideLayout" Target="../slideLayouts/slideLayout9.xml"/><Relationship Id="rId5" Type="http://schemas.openxmlformats.org/officeDocument/2006/relationships/hyperlink" Target="http://www.dsireusa.org/solar/searchby/index.cfm?SPV=1&amp;ST=1" TargetMode="External"/><Relationship Id="rId4" Type="http://schemas.openxmlformats.org/officeDocument/2006/relationships/image" Target="../media/image122.pn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9.xml"/></Relationships>
</file>

<file path=ppt/slides/_rels/slide14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41.xml"/><Relationship Id="rId1" Type="http://schemas.openxmlformats.org/officeDocument/2006/relationships/slideLayout" Target="../slideLayouts/slideLayout9.xml"/></Relationships>
</file>

<file path=ppt/slides/_rels/slide14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42.xml"/><Relationship Id="rId1" Type="http://schemas.openxmlformats.org/officeDocument/2006/relationships/slideLayout" Target="../slideLayouts/slideLayout9.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9.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9.xml"/></Relationships>
</file>

<file path=ppt/slides/_rels/slide145.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notesSlide" Target="../notesSlides/notesSlide145.xml"/><Relationship Id="rId1" Type="http://schemas.openxmlformats.org/officeDocument/2006/relationships/slideLayout" Target="../slideLayouts/slideLayout9.xml"/></Relationships>
</file>

<file path=ppt/slides/_rels/slide146.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notesSlide" Target="../notesSlides/notesSlide146.xml"/><Relationship Id="rId1" Type="http://schemas.openxmlformats.org/officeDocument/2006/relationships/slideLayout" Target="../slideLayouts/slideLayout9.xml"/></Relationships>
</file>

<file path=ppt/slides/_rels/slide14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47.xml"/><Relationship Id="rId1" Type="http://schemas.openxmlformats.org/officeDocument/2006/relationships/slideLayout" Target="../slideLayouts/slideLayout9.xml"/></Relationships>
</file>

<file path=ppt/slides/_rels/slide14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48.xml"/><Relationship Id="rId1" Type="http://schemas.openxmlformats.org/officeDocument/2006/relationships/slideLayout" Target="../slideLayouts/slideLayout9.xml"/></Relationships>
</file>

<file path=ppt/slides/_rels/slide14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49.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5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50.xml"/><Relationship Id="rId1" Type="http://schemas.openxmlformats.org/officeDocument/2006/relationships/slideLayout" Target="../slideLayouts/slideLayout9.xml"/></Relationships>
</file>

<file path=ppt/slides/_rels/slide15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51.xml"/><Relationship Id="rId1" Type="http://schemas.openxmlformats.org/officeDocument/2006/relationships/slideLayout" Target="../slideLayouts/slideLayout9.xml"/></Relationships>
</file>

<file path=ppt/slides/_rels/slide15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52.xml"/><Relationship Id="rId1" Type="http://schemas.openxmlformats.org/officeDocument/2006/relationships/slideLayout" Target="../slideLayouts/slideLayout9.xml"/><Relationship Id="rId5" Type="http://schemas.openxmlformats.org/officeDocument/2006/relationships/hyperlink" Target="http://sf.solarmap.org/" TargetMode="External"/><Relationship Id="rId4" Type="http://schemas.openxmlformats.org/officeDocument/2006/relationships/hyperlink" Target="http://city.milwaukee.gov/milwaukeeshines/Map.htm" TargetMode="External"/></Relationships>
</file>

<file path=ppt/slides/_rels/slide153.xml.rels><?xml version="1.0" encoding="UTF-8" standalone="yes"?>
<Relationships xmlns="http://schemas.openxmlformats.org/package/2006/relationships"><Relationship Id="rId8" Type="http://schemas.openxmlformats.org/officeDocument/2006/relationships/hyperlink" Target="http://www.youtube.com/watch?v=lJHW-bVxJJs" TargetMode="External"/><Relationship Id="rId3" Type="http://schemas.openxmlformats.org/officeDocument/2006/relationships/slideLayout" Target="../slideLayouts/slideLayout9.xml"/><Relationship Id="rId7" Type="http://schemas.openxmlformats.org/officeDocument/2006/relationships/image" Target="../media/image132.png"/><Relationship Id="rId2" Type="http://schemas.openxmlformats.org/officeDocument/2006/relationships/video" Target="file:///C:\Users\Casey%20Johnston\Desktop\FINAL%20FINAL%204.1.11\Solar%20Generation%20USA%20Road%20Trip%20--%2060%20Second%20PSA.wmv" TargetMode="External"/><Relationship Id="rId1" Type="http://schemas.openxmlformats.org/officeDocument/2006/relationships/audio" Target="file:///C:\Users\Casey%20Johnston\Desktop\FINAL%20FINAL%204.1.11\typeOfElect.mp3" TargetMode="External"/><Relationship Id="rId6" Type="http://schemas.openxmlformats.org/officeDocument/2006/relationships/image" Target="../media/image131.png"/><Relationship Id="rId5" Type="http://schemas.openxmlformats.org/officeDocument/2006/relationships/hyperlink" Target="http://www.cleanenergystates.org/JointProjects/publiceducation-tvradio.html" TargetMode="External"/><Relationship Id="rId4"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54.xml"/><Relationship Id="rId1" Type="http://schemas.openxmlformats.org/officeDocument/2006/relationships/slideLayout" Target="../slideLayouts/slideLayout9.xml"/></Relationships>
</file>

<file path=ppt/slides/_rels/slide15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55.xml"/><Relationship Id="rId1" Type="http://schemas.openxmlformats.org/officeDocument/2006/relationships/slideLayout" Target="../slideLayouts/slideLayout9.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9.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9.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9.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9.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9.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9.xml"/></Relationships>
</file>

<file path=ppt/slides/_rels/slide163.xml.rels><?xml version="1.0" encoding="UTF-8" standalone="yes"?>
<Relationships xmlns="http://schemas.openxmlformats.org/package/2006/relationships"><Relationship Id="rId3" Type="http://schemas.openxmlformats.org/officeDocument/2006/relationships/image" Target="../media/image135.wmf"/><Relationship Id="rId2" Type="http://schemas.openxmlformats.org/officeDocument/2006/relationships/notesSlide" Target="../notesSlides/notesSlide163.xml"/><Relationship Id="rId1" Type="http://schemas.openxmlformats.org/officeDocument/2006/relationships/slideLayout" Target="../slideLayouts/slideLayout9.xml"/></Relationships>
</file>

<file path=ppt/slides/_rels/slide164.xml.rels><?xml version="1.0" encoding="UTF-8" standalone="yes"?>
<Relationships xmlns="http://schemas.openxmlformats.org/package/2006/relationships"><Relationship Id="rId3" Type="http://schemas.openxmlformats.org/officeDocument/2006/relationships/hyperlink" Target="http://solar.calfinder.com/blog/solar-information/10-free-online-solar-calculators/" TargetMode="External"/><Relationship Id="rId2" Type="http://schemas.openxmlformats.org/officeDocument/2006/relationships/notesSlide" Target="../notesSlides/notesSlide164.xml"/><Relationship Id="rId1" Type="http://schemas.openxmlformats.org/officeDocument/2006/relationships/slideLayout" Target="../slideLayouts/slideLayout9.xml"/><Relationship Id="rId5" Type="http://schemas.openxmlformats.org/officeDocument/2006/relationships/hyperlink" Target="http://www.dsireusa.org/" TargetMode="External"/><Relationship Id="rId4" Type="http://schemas.openxmlformats.org/officeDocument/2006/relationships/hyperlink" Target="http://www.nrel.gov/eis/imby/" TargetMode="External"/></Relationships>
</file>

<file path=ppt/slides/_rels/slide16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5.xml"/><Relationship Id="rId1" Type="http://schemas.openxmlformats.org/officeDocument/2006/relationships/slideLayout" Target="../slideLayouts/slideLayout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9.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9.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9.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35.jpe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9.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9.xml"/></Relationships>
</file>

<file path=ppt/slides/_rels/slide172.xml.rels><?xml version="1.0" encoding="UTF-8" standalone="yes"?>
<Relationships xmlns="http://schemas.openxmlformats.org/package/2006/relationships"><Relationship Id="rId3" Type="http://schemas.openxmlformats.org/officeDocument/2006/relationships/image" Target="../media/image136.wmf"/><Relationship Id="rId2" Type="http://schemas.openxmlformats.org/officeDocument/2006/relationships/notesSlide" Target="../notesSlides/notesSlide172.xml"/><Relationship Id="rId1" Type="http://schemas.openxmlformats.org/officeDocument/2006/relationships/slideLayout" Target="../slideLayouts/slideLayout9.xml"/></Relationships>
</file>

<file path=ppt/slides/_rels/slide17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73.xml"/><Relationship Id="rId1" Type="http://schemas.openxmlformats.org/officeDocument/2006/relationships/slideLayout" Target="../slideLayouts/slideLayout9.xml"/></Relationships>
</file>

<file path=ppt/slides/_rels/slide174.xml.rels><?xml version="1.0" encoding="UTF-8" standalone="yes"?>
<Relationships xmlns="http://schemas.openxmlformats.org/package/2006/relationships"><Relationship Id="rId8" Type="http://schemas.openxmlformats.org/officeDocument/2006/relationships/hyperlink" Target="http://www.dsireusa.org/" TargetMode="External"/><Relationship Id="rId3" Type="http://schemas.openxmlformats.org/officeDocument/2006/relationships/image" Target="../media/image138.png"/><Relationship Id="rId7" Type="http://schemas.openxmlformats.org/officeDocument/2006/relationships/hyperlink" Target="http://www.solarelectricpower.org/" TargetMode="External"/><Relationship Id="rId2" Type="http://schemas.openxmlformats.org/officeDocument/2006/relationships/notesSlide" Target="../notesSlides/notesSlide174.xml"/><Relationship Id="rId1" Type="http://schemas.openxmlformats.org/officeDocument/2006/relationships/slideLayout" Target="../slideLayouts/slideLayout9.xml"/><Relationship Id="rId6" Type="http://schemas.openxmlformats.org/officeDocument/2006/relationships/hyperlink" Target="http://www.thesolarfoundation.org/" TargetMode="External"/><Relationship Id="rId5" Type="http://schemas.openxmlformats.org/officeDocument/2006/relationships/hyperlink" Target="mailto:solar@icma.org" TargetMode="External"/><Relationship Id="rId4" Type="http://schemas.openxmlformats.org/officeDocument/2006/relationships/hyperlink" Target="http://www.solaramericacommunities.energy.gov/" TargetMode="Externa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9.xml"/></Relationships>
</file>

<file path=ppt/slides/_rels/slide17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76.xml"/><Relationship Id="rId1" Type="http://schemas.openxmlformats.org/officeDocument/2006/relationships/slideLayout" Target="../slideLayouts/slideLayout9.xml"/></Relationships>
</file>

<file path=ppt/slides/_rels/slide177.xml.rels><?xml version="1.0" encoding="UTF-8" standalone="yes"?>
<Relationships xmlns="http://schemas.openxmlformats.org/package/2006/relationships"><Relationship Id="rId3" Type="http://schemas.openxmlformats.org/officeDocument/2006/relationships/hyperlink" Target="http://irecusa.org/irec-programs/publications-reports/" TargetMode="External"/><Relationship Id="rId2" Type="http://schemas.openxmlformats.org/officeDocument/2006/relationships/notesSlide" Target="../notesSlides/notesSlide177.xml"/><Relationship Id="rId1" Type="http://schemas.openxmlformats.org/officeDocument/2006/relationships/slideLayout" Target="../slideLayouts/slideLayout9.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hyperlink" Target="http://irecusa.org/wp-content/uploads/2010/07/IREC-Solar-Market-Trends-Report-2010_7-27-10_web1.pdf" TargetMode="External"/></Relationships>
</file>

<file path=ppt/slides/_rels/slide178.xml.rels><?xml version="1.0" encoding="UTF-8" standalone="yes"?>
<Relationships xmlns="http://schemas.openxmlformats.org/package/2006/relationships"><Relationship Id="rId3" Type="http://schemas.openxmlformats.org/officeDocument/2006/relationships/hyperlink" Target="http://irecusa.org/irec-programs/publications-reports/" TargetMode="External"/><Relationship Id="rId2" Type="http://schemas.openxmlformats.org/officeDocument/2006/relationships/notesSlide" Target="../notesSlides/notesSlide178.xml"/><Relationship Id="rId1" Type="http://schemas.openxmlformats.org/officeDocument/2006/relationships/slideLayout" Target="../slideLayouts/slideLayout9.xml"/><Relationship Id="rId5" Type="http://schemas.openxmlformats.org/officeDocument/2006/relationships/image" Target="../media/image143.jpeg"/><Relationship Id="rId4" Type="http://schemas.openxmlformats.org/officeDocument/2006/relationships/image" Target="../media/image142.jpeg"/></Relationships>
</file>

<file path=ppt/slides/_rels/slide179.xml.rels><?xml version="1.0" encoding="UTF-8" standalone="yes"?>
<Relationships xmlns="http://schemas.openxmlformats.org/package/2006/relationships"><Relationship Id="rId3" Type="http://schemas.openxmlformats.org/officeDocument/2006/relationships/hyperlink" Target="http://irecusa.org/irec-programs/publications-reports/" TargetMode="External"/><Relationship Id="rId2" Type="http://schemas.openxmlformats.org/officeDocument/2006/relationships/notesSlide" Target="../notesSlides/notesSlide179.xml"/><Relationship Id="rId1" Type="http://schemas.openxmlformats.org/officeDocument/2006/relationships/slideLayout" Target="../slideLayouts/slideLayout9.xml"/><Relationship Id="rId5" Type="http://schemas.openxmlformats.org/officeDocument/2006/relationships/image" Target="../media/image145.jpeg"/><Relationship Id="rId4" Type="http://schemas.openxmlformats.org/officeDocument/2006/relationships/image" Target="../media/image144.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80.xml.rels><?xml version="1.0" encoding="UTF-8" standalone="yes"?>
<Relationships xmlns="http://schemas.openxmlformats.org/package/2006/relationships"><Relationship Id="rId3" Type="http://schemas.openxmlformats.org/officeDocument/2006/relationships/hyperlink" Target="http://irecusa.org/irec-programs/publications-reports/" TargetMode="External"/><Relationship Id="rId2" Type="http://schemas.openxmlformats.org/officeDocument/2006/relationships/notesSlide" Target="../notesSlides/notesSlide180.xml"/><Relationship Id="rId1" Type="http://schemas.openxmlformats.org/officeDocument/2006/relationships/slideLayout" Target="../slideLayouts/slideLayout9.xml"/><Relationship Id="rId5" Type="http://schemas.openxmlformats.org/officeDocument/2006/relationships/image" Target="../media/image147.jpeg"/><Relationship Id="rId4" Type="http://schemas.openxmlformats.org/officeDocument/2006/relationships/image" Target="../media/image146.jpeg"/></Relationships>
</file>

<file path=ppt/slides/_rels/slide181.xml.rels><?xml version="1.0" encoding="UTF-8" standalone="yes"?>
<Relationships xmlns="http://schemas.openxmlformats.org/package/2006/relationships"><Relationship Id="rId3" Type="http://schemas.openxmlformats.org/officeDocument/2006/relationships/hyperlink" Target="http://irecusa.org/irec-programs/publications-reports/" TargetMode="External"/><Relationship Id="rId2" Type="http://schemas.openxmlformats.org/officeDocument/2006/relationships/notesSlide" Target="../notesSlides/notesSlide181.xml"/><Relationship Id="rId1" Type="http://schemas.openxmlformats.org/officeDocument/2006/relationships/slideLayout" Target="../slideLayouts/slideLayout9.xml"/><Relationship Id="rId6" Type="http://schemas.openxmlformats.org/officeDocument/2006/relationships/image" Target="../media/image149.jpeg"/><Relationship Id="rId5" Type="http://schemas.openxmlformats.org/officeDocument/2006/relationships/hyperlink" Target="http://irecusa.org/wp-content/uploads/2010/12/IREC-Teaching-Matters-12-15-10-Web.pdf" TargetMode="External"/><Relationship Id="rId4" Type="http://schemas.openxmlformats.org/officeDocument/2006/relationships/image" Target="../media/image148.jpeg"/></Relationships>
</file>

<file path=ppt/slides/_rels/slide18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82.xml"/><Relationship Id="rId1" Type="http://schemas.openxmlformats.org/officeDocument/2006/relationships/slideLayout" Target="../slideLayouts/slideLayout9.xml"/><Relationship Id="rId6" Type="http://schemas.openxmlformats.org/officeDocument/2006/relationships/hyperlink" Target="http://solaramericacommunities.energy.gov/resources/guide_for_local_governments/" TargetMode="External"/><Relationship Id="rId5" Type="http://schemas.openxmlformats.org/officeDocument/2006/relationships/image" Target="../media/image151.png"/><Relationship Id="rId4" Type="http://schemas.openxmlformats.org/officeDocument/2006/relationships/hyperlink" Target="http://www.thesolarfoundation.org/" TargetMode="External"/></Relationships>
</file>

<file path=ppt/slides/_rels/slide18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83.xml"/><Relationship Id="rId1" Type="http://schemas.openxmlformats.org/officeDocument/2006/relationships/slideLayout" Target="../slideLayouts/slideLayout9.xml"/><Relationship Id="rId6" Type="http://schemas.openxmlformats.org/officeDocument/2006/relationships/hyperlink" Target="http://www.seia.org/galleries/pdf/SMI-YIR-2010-ES.pdf" TargetMode="External"/><Relationship Id="rId5" Type="http://schemas.openxmlformats.org/officeDocument/2006/relationships/hyperlink" Target="http://www.seia.org/cs/news_detail?pressrelease.id=1144" TargetMode="External"/><Relationship Id="rId4" Type="http://schemas.openxmlformats.org/officeDocument/2006/relationships/image" Target="../media/image153.jpeg"/></Relationships>
</file>

<file path=ppt/slides/_rels/slide184.xml.rels><?xml version="1.0" encoding="UTF-8" standalone="yes"?>
<Relationships xmlns="http://schemas.openxmlformats.org/package/2006/relationships"><Relationship Id="rId3" Type="http://schemas.openxmlformats.org/officeDocument/2006/relationships/hyperlink" Target="http://www.nrel.gov/docs/fy10osti/46909.pdf" TargetMode="External"/><Relationship Id="rId2" Type="http://schemas.openxmlformats.org/officeDocument/2006/relationships/notesSlide" Target="../notesSlides/notesSlide184.xml"/><Relationship Id="rId1" Type="http://schemas.openxmlformats.org/officeDocument/2006/relationships/slideLayout" Target="../slideLayouts/slideLayout9.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hyperlink" Target="http://www.freeingthegrid.org/" TargetMode="External"/></Relationships>
</file>

<file path=ppt/slides/_rels/slide185.xml.rels><?xml version="1.0" encoding="UTF-8" standalone="yes"?>
<Relationships xmlns="http://schemas.openxmlformats.org/package/2006/relationships"><Relationship Id="rId3" Type="http://schemas.openxmlformats.org/officeDocument/2006/relationships/hyperlink" Target="http://www.epa.gov/renewableenergyland/docs/success_newrifle_co.pdf" TargetMode="External"/><Relationship Id="rId2" Type="http://schemas.openxmlformats.org/officeDocument/2006/relationships/notesSlide" Target="../notesSlides/notesSlide185.xml"/><Relationship Id="rId1" Type="http://schemas.openxmlformats.org/officeDocument/2006/relationships/slideLayout" Target="../slideLayouts/slideLayout9.xml"/><Relationship Id="rId4" Type="http://schemas.openxmlformats.org/officeDocument/2006/relationships/hyperlink" Target="http://www.epa.gov/renewableenergyland/docs/success_westcounty_ca.pdf" TargetMode="External"/></Relationships>
</file>

<file path=ppt/slides/_rels/slide186.xml.rels><?xml version="1.0" encoding="UTF-8" standalone="yes"?>
<Relationships xmlns="http://schemas.openxmlformats.org/package/2006/relationships"><Relationship Id="rId3" Type="http://schemas.openxmlformats.org/officeDocument/2006/relationships/hyperlink" Target="http://www.epa.gov/renewableenergyland/docs/success_newrifle_co.pdf" TargetMode="External"/><Relationship Id="rId2" Type="http://schemas.openxmlformats.org/officeDocument/2006/relationships/notesSlide" Target="../notesSlides/notesSlide186.xml"/><Relationship Id="rId1" Type="http://schemas.openxmlformats.org/officeDocument/2006/relationships/slideLayout" Target="../slideLayouts/slideLayout9.xml"/><Relationship Id="rId5" Type="http://schemas.openxmlformats.org/officeDocument/2006/relationships/hyperlink" Target="http://www.epa.gov/renewableenergyland/docs/success_navyyard_pa.pdf" TargetMode="External"/><Relationship Id="rId4" Type="http://schemas.openxmlformats.org/officeDocument/2006/relationships/hyperlink" Target="http://www.epa.gov/renewableenergyland/docs/success_belmar_co.pdf"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www.solaramericacommunities.energy.gov/resources"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video" Target="file:///C:\Users\Casey%20Johnston\Desktop\FINAL%20FINAL%204.1.11\Energy%20101%20%20Solar%20PV.wmv" TargetMode="External"/><Relationship Id="rId5" Type="http://schemas.openxmlformats.org/officeDocument/2006/relationships/image" Target="../media/image37.png"/><Relationship Id="rId4" Type="http://schemas.openxmlformats.org/officeDocument/2006/relationships/hyperlink" Target="http://www.youtube.com/watch?v=0elhIcPVtKE"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9.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9.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9.xml"/><Relationship Id="rId1" Type="http://schemas.openxmlformats.org/officeDocument/2006/relationships/vmlDrawing" Target="../drawings/vmlDrawing3.vml"/><Relationship Id="rId4" Type="http://schemas.openxmlformats.org/officeDocument/2006/relationships/oleObject" Target="../embeddings/Microsoft_Office_Excel_97-2003_Worksheet3.xls"/></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vmlDrawing" Target="../drawings/vmlDrawing4.vml"/><Relationship Id="rId4" Type="http://schemas.openxmlformats.org/officeDocument/2006/relationships/oleObject" Target="../embeddings/Microsoft_Office_Excel_97-2003_Worksheet4.xls"/></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vmlDrawing" Target="../drawings/vmlDrawing5.vml"/><Relationship Id="rId4" Type="http://schemas.openxmlformats.org/officeDocument/2006/relationships/oleObject" Target="../embeddings/Microsoft_Office_Excel_97-2003_Worksheet5.xls"/></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71.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9.xml"/><Relationship Id="rId1" Type="http://schemas.openxmlformats.org/officeDocument/2006/relationships/video" Target="file:///C:\Users\Casey%20Johnston\Desktop\FINAL%20FINAL%204.1.11\Marin%20County%20%20CA%20Solar%20Program.wmv" TargetMode="External"/><Relationship Id="rId5" Type="http://schemas.openxmlformats.org/officeDocument/2006/relationships/image" Target="../media/image72.png"/><Relationship Id="rId4" Type="http://schemas.openxmlformats.org/officeDocument/2006/relationships/hyperlink" Target="http://www.youtube.com/watch?v=HLHlzLVY9gA"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wmf"/><Relationship Id="rId7" Type="http://schemas.openxmlformats.org/officeDocument/2006/relationships/image" Target="../media/image77.wmf"/><Relationship Id="rId2" Type="http://schemas.openxmlformats.org/officeDocument/2006/relationships/notesSlide" Target="../notesSlides/notesSlide56.xml"/><Relationship Id="rId1" Type="http://schemas.openxmlformats.org/officeDocument/2006/relationships/slideLayout" Target="../slideLayouts/slideLayout9.xml"/><Relationship Id="rId6" Type="http://schemas.openxmlformats.org/officeDocument/2006/relationships/image" Target="../media/image76.wmf"/><Relationship Id="rId5" Type="http://schemas.openxmlformats.org/officeDocument/2006/relationships/image" Target="../media/image75.wmf"/><Relationship Id="rId4" Type="http://schemas.openxmlformats.org/officeDocument/2006/relationships/image" Target="../media/image74.wmf"/></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5" Type="http://schemas.openxmlformats.org/officeDocument/2006/relationships/image" Target="../media/image2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3.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hyperlink" Target="http://www.seia.org/galleries/pdf/SMI-YIR-2010-ES.pdf"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9.xml"/><Relationship Id="rId1" Type="http://schemas.openxmlformats.org/officeDocument/2006/relationships/video" Target="file:///C:\Users\Casey%20Johnston\Desktop\FINAL%20FINAL%204.1.11\Solar%20Generation%20USA%20Road%20Trip%20-%20Webisode%201.wmv" TargetMode="External"/><Relationship Id="rId5" Type="http://schemas.openxmlformats.org/officeDocument/2006/relationships/image" Target="../media/image89.png"/><Relationship Id="rId4" Type="http://schemas.openxmlformats.org/officeDocument/2006/relationships/hyperlink" Target="http://www.seia.org/cs/the_solar_generation" TargetMode="Externa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9.xml"/><Relationship Id="rId1" Type="http://schemas.openxmlformats.org/officeDocument/2006/relationships/video" Target="file:///C:\Users\Casey%20Johnston\Desktop\FINAL%20FINAL%204.1.11\Solar%20Generation%20USA%20Road%20Trip%20-%20Webisode%202.wmv" TargetMode="External"/><Relationship Id="rId5" Type="http://schemas.openxmlformats.org/officeDocument/2006/relationships/image" Target="../media/image89.png"/><Relationship Id="rId4" Type="http://schemas.openxmlformats.org/officeDocument/2006/relationships/hyperlink" Target="http://www.seia.org/cs/the_solar_generation" TargetMode="Externa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9.xml"/><Relationship Id="rId1" Type="http://schemas.openxmlformats.org/officeDocument/2006/relationships/video" Target="file:///C:\Users\Casey%20Johnston\Desktop\FINAL%20FINAL%204.1.11\Solar%20Generation%20USA%20Road%20Trip%20-%20Webisode%203-1.wmv" TargetMode="External"/><Relationship Id="rId5" Type="http://schemas.openxmlformats.org/officeDocument/2006/relationships/image" Target="../media/image89.png"/><Relationship Id="rId4" Type="http://schemas.openxmlformats.org/officeDocument/2006/relationships/hyperlink" Target="http://www.seia.org/cs/the_solar_generation"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8.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9.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80.xml"/><Relationship Id="rId1" Type="http://schemas.openxmlformats.org/officeDocument/2006/relationships/slideLayout" Target="../slideLayouts/slideLayout9.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9.xml"/><Relationship Id="rId1" Type="http://schemas.openxmlformats.org/officeDocument/2006/relationships/video" Target="file:///C:\Users\Casey%20Johnston\Desktop\FINAL%20FINAL%204.1.11\OpenPV_Installs_QT_No_Sound.mov" TargetMode="Externa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hyperlink" Target="http://openpv.nrel.gov/time-mapper" TargetMode="Externa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5.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hyperlink" Target="http://www.dsireusa.org/solar/comparisontables/" TargetMode="External"/><Relationship Id="rId2" Type="http://schemas.openxmlformats.org/officeDocument/2006/relationships/notesSlide" Target="../notesSlides/notesSlide86.xml"/><Relationship Id="rId1" Type="http://schemas.openxmlformats.org/officeDocument/2006/relationships/slideLayout" Target="../slideLayouts/slideLayout9.xml"/><Relationship Id="rId4" Type="http://schemas.openxmlformats.org/officeDocument/2006/relationships/image" Target="../media/image94.png"/></Relationships>
</file>

<file path=ppt/slides/_rels/slide87.xml.rels><?xml version="1.0" encoding="UTF-8" standalone="yes"?>
<Relationships xmlns="http://schemas.openxmlformats.org/package/2006/relationships"><Relationship Id="rId3" Type="http://schemas.openxmlformats.org/officeDocument/2006/relationships/hyperlink" Target="http://www.dsireusa.org/solar/comparisontables/" TargetMode="External"/><Relationship Id="rId2" Type="http://schemas.openxmlformats.org/officeDocument/2006/relationships/notesSlide" Target="../notesSlides/notesSlide87.xml"/><Relationship Id="rId1" Type="http://schemas.openxmlformats.org/officeDocument/2006/relationships/slideLayout" Target="../slideLayouts/slideLayout9.xml"/><Relationship Id="rId4" Type="http://schemas.openxmlformats.org/officeDocument/2006/relationships/image" Target="../media/image94.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9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0.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1.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2.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4.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5.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6.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7.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11-172-Solar-America-PPT-TitleImage_NoText.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Title 1"/>
          <p:cNvSpPr txBox="1">
            <a:spLocks/>
          </p:cNvSpPr>
          <p:nvPr/>
        </p:nvSpPr>
        <p:spPr>
          <a:xfrm>
            <a:off x="722313" y="4406900"/>
            <a:ext cx="7772400" cy="1362075"/>
          </a:xfrm>
          <a:prstGeom prst="rect">
            <a:avLst/>
          </a:prstGeom>
        </p:spPr>
        <p:txBody>
          <a:bodyPr>
            <a:normAutofit/>
          </a:bodyPr>
          <a:lstStyle>
            <a:lvl1pPr algn="l">
              <a:defRPr sz="4000" b="1" cap="all"/>
            </a:lvl1pPr>
          </a:lstStyle>
          <a:p>
            <a:pPr fontAlgn="auto">
              <a:spcAft>
                <a:spcPts val="0"/>
              </a:spcAft>
              <a:defRPr/>
            </a:pPr>
            <a:endParaRPr lang="en-US" dirty="0">
              <a:solidFill>
                <a:schemeClr val="tx2"/>
              </a:solidFill>
              <a:latin typeface="+mj-lt"/>
              <a:ea typeface="+mj-ea"/>
              <a:cs typeface="+mj-cs"/>
            </a:endParaRPr>
          </a:p>
        </p:txBody>
      </p:sp>
      <p:sp>
        <p:nvSpPr>
          <p:cNvPr id="15363" name="TextBox 3"/>
          <p:cNvSpPr txBox="1">
            <a:spLocks noChangeArrowheads="1"/>
          </p:cNvSpPr>
          <p:nvPr/>
        </p:nvSpPr>
        <p:spPr bwMode="auto">
          <a:xfrm>
            <a:off x="0" y="3854450"/>
            <a:ext cx="9144000" cy="2338388"/>
          </a:xfrm>
          <a:prstGeom prst="rect">
            <a:avLst/>
          </a:prstGeom>
          <a:noFill/>
          <a:ln w="9525">
            <a:noFill/>
            <a:miter lim="800000"/>
            <a:headEnd/>
            <a:tailEnd/>
          </a:ln>
        </p:spPr>
        <p:txBody>
          <a:bodyPr>
            <a:spAutoFit/>
          </a:bodyPr>
          <a:lstStyle/>
          <a:p>
            <a:pPr algn="ctr"/>
            <a:r>
              <a:rPr lang="en-US" sz="2800" b="1">
                <a:solidFill>
                  <a:schemeClr val="tx2"/>
                </a:solidFill>
                <a:latin typeface="Calibri" pitchFamily="34" charset="0"/>
              </a:rPr>
              <a:t>Solar on Brownfields:</a:t>
            </a:r>
          </a:p>
          <a:p>
            <a:pPr algn="ctr"/>
            <a:r>
              <a:rPr lang="en-US" sz="2800" b="1">
                <a:solidFill>
                  <a:schemeClr val="tx2"/>
                </a:solidFill>
                <a:latin typeface="Calibri" pitchFamily="34" charset="0"/>
              </a:rPr>
              <a:t>Getting Started with Solar in Your Community</a:t>
            </a:r>
          </a:p>
          <a:p>
            <a:pPr algn="ctr"/>
            <a:endParaRPr lang="en-US" sz="1800" b="1">
              <a:solidFill>
                <a:schemeClr val="tx2"/>
              </a:solidFill>
              <a:latin typeface="Calibri" pitchFamily="34" charset="0"/>
            </a:endParaRPr>
          </a:p>
          <a:p>
            <a:pPr algn="ctr"/>
            <a:r>
              <a:rPr lang="en-US" sz="2400">
                <a:solidFill>
                  <a:schemeClr val="tx2"/>
                </a:solidFill>
                <a:latin typeface="Calibri" pitchFamily="34" charset="0"/>
              </a:rPr>
              <a:t>Brownfields 2011 Conference</a:t>
            </a:r>
          </a:p>
          <a:p>
            <a:pPr algn="ctr"/>
            <a:r>
              <a:rPr lang="en-US" sz="2400">
                <a:solidFill>
                  <a:schemeClr val="tx2"/>
                </a:solidFill>
                <a:latin typeface="Calibri" pitchFamily="34" charset="0"/>
              </a:rPr>
              <a:t>Philadelphia, PA</a:t>
            </a:r>
          </a:p>
          <a:p>
            <a:pPr algn="ctr"/>
            <a:r>
              <a:rPr lang="en-US" sz="2400">
                <a:solidFill>
                  <a:schemeClr val="tx2"/>
                </a:solidFill>
                <a:latin typeface="Calibri" pitchFamily="34" charset="0"/>
              </a:rPr>
              <a:t>April 3, 2011</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6"/>
          <p:cNvSpPr>
            <a:spLocks noGrp="1"/>
          </p:cNvSpPr>
          <p:nvPr>
            <p:ph type="body" sz="half" idx="4294967295"/>
          </p:nvPr>
        </p:nvSpPr>
        <p:spPr>
          <a:xfrm>
            <a:off x="457200" y="1430338"/>
            <a:ext cx="8356600" cy="4832350"/>
          </a:xfrm>
        </p:spPr>
        <p:txBody>
          <a:bodyPr/>
          <a:lstStyle/>
          <a:p>
            <a:pPr eaLnBrk="1" hangingPunct="1">
              <a:buFont typeface="Arial" charset="0"/>
              <a:buNone/>
            </a:pPr>
            <a:r>
              <a:rPr lang="en-US" sz="2800" b="1" smtClean="0"/>
              <a:t>Our Mission: </a:t>
            </a:r>
          </a:p>
          <a:p>
            <a:pPr eaLnBrk="1" hangingPunct="1"/>
            <a:r>
              <a:rPr lang="en-US" sz="2200" smtClean="0"/>
              <a:t>Enable local governments, community and private sector stakeholders to replicate successful solar practices and quickly expand local adoption of solar energy</a:t>
            </a:r>
          </a:p>
          <a:p>
            <a:pPr eaLnBrk="1" hangingPunct="1">
              <a:buFont typeface="Arial" charset="0"/>
              <a:buNone/>
            </a:pPr>
            <a:r>
              <a:rPr lang="en-US" sz="2800" b="1" smtClean="0"/>
              <a:t>Our Objectives:</a:t>
            </a:r>
            <a:r>
              <a:rPr lang="en-US" sz="3300" b="1" smtClean="0"/>
              <a:t> </a:t>
            </a:r>
          </a:p>
          <a:p>
            <a:pPr eaLnBrk="1" hangingPunct="1"/>
            <a:r>
              <a:rPr lang="en-US" sz="2200" smtClean="0"/>
              <a:t>Increase installed capacity of solar electricity in U.S. communities</a:t>
            </a:r>
          </a:p>
          <a:p>
            <a:pPr eaLnBrk="1" hangingPunct="1"/>
            <a:r>
              <a:rPr lang="en-US" sz="2200" smtClean="0"/>
              <a:t>Reduce solar electric project execution time via permitting, inspection and interconnection</a:t>
            </a:r>
          </a:p>
          <a:p>
            <a:pPr eaLnBrk="1" hangingPunct="1"/>
            <a:r>
              <a:rPr lang="en-US" sz="2200" smtClean="0"/>
              <a:t>Improve building and zoning codes/regulations for solar electric technologies</a:t>
            </a:r>
          </a:p>
          <a:p>
            <a:pPr eaLnBrk="1" hangingPunct="1"/>
            <a:r>
              <a:rPr lang="en-US" sz="2200" smtClean="0"/>
              <a:t>Increase access to solar electric purchasing options</a:t>
            </a:r>
          </a:p>
          <a:p>
            <a:pPr eaLnBrk="1" hangingPunct="1"/>
            <a:endParaRPr lang="en-US" sz="2200" smtClean="0"/>
          </a:p>
          <a:p>
            <a:pPr eaLnBrk="1" hangingPunct="1">
              <a:buFont typeface="Arial" charset="0"/>
              <a:buNone/>
            </a:pPr>
            <a:endParaRPr lang="en-US" sz="2200" b="1" i="1" smtClean="0"/>
          </a:p>
        </p:txBody>
      </p:sp>
      <p:sp>
        <p:nvSpPr>
          <p:cNvPr id="33794" name="Rectangle 6"/>
          <p:cNvSpPr>
            <a:spLocks/>
          </p:cNvSpPr>
          <p:nvPr/>
        </p:nvSpPr>
        <p:spPr bwMode="auto">
          <a:xfrm>
            <a:off x="4681538" y="3868738"/>
            <a:ext cx="4038600" cy="1738312"/>
          </a:xfrm>
          <a:prstGeom prst="rect">
            <a:avLst/>
          </a:prstGeom>
          <a:noFill/>
          <a:ln w="9525">
            <a:noFill/>
            <a:miter lim="800000"/>
            <a:headEnd/>
            <a:tailEnd/>
          </a:ln>
        </p:spPr>
        <p:txBody>
          <a:bodyPr/>
          <a:lstStyle/>
          <a:p>
            <a:pPr marL="342900" indent="-342900" eaLnBrk="0" hangingPunct="0">
              <a:lnSpc>
                <a:spcPct val="90000"/>
              </a:lnSpc>
              <a:spcBef>
                <a:spcPct val="20000"/>
              </a:spcBef>
              <a:buFont typeface="Arial" charset="0"/>
              <a:buChar char="•"/>
            </a:pPr>
            <a:endParaRPr lang="en-US" sz="2600">
              <a:latin typeface="Calibri" pitchFamily="34"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6"/>
          <p:cNvSpPr>
            <a:spLocks noGrp="1"/>
          </p:cNvSpPr>
          <p:nvPr>
            <p:ph type="title" idx="4294967295"/>
          </p:nvPr>
        </p:nvSpPr>
        <p:spPr>
          <a:xfrm>
            <a:off x="457200" y="1276350"/>
            <a:ext cx="8229600" cy="685800"/>
          </a:xfrm>
        </p:spPr>
        <p:txBody>
          <a:bodyPr rtlCol="0">
            <a:normAutofit fontScale="90000"/>
          </a:bodyPr>
          <a:lstStyle/>
          <a:p>
            <a:pPr eaLnBrk="1" fontAlgn="auto" hangingPunct="1">
              <a:spcAft>
                <a:spcPts val="0"/>
              </a:spcAft>
              <a:defRPr/>
            </a:pPr>
            <a:r>
              <a:rPr lang="en-US" dirty="0" smtClean="0"/>
              <a:t>Property Assessed Clean Energy (PACE)</a:t>
            </a:r>
          </a:p>
        </p:txBody>
      </p:sp>
      <p:sp>
        <p:nvSpPr>
          <p:cNvPr id="225282" name="Rectangle 7"/>
          <p:cNvSpPr>
            <a:spLocks noGrp="1"/>
          </p:cNvSpPr>
          <p:nvPr>
            <p:ph type="body" sz="half" idx="4294967295"/>
          </p:nvPr>
        </p:nvSpPr>
        <p:spPr>
          <a:xfrm>
            <a:off x="457200" y="2100263"/>
            <a:ext cx="4256088" cy="3843337"/>
          </a:xfrm>
        </p:spPr>
        <p:txBody>
          <a:bodyPr/>
          <a:lstStyle/>
          <a:p>
            <a:pPr eaLnBrk="1" hangingPunct="1">
              <a:lnSpc>
                <a:spcPct val="80000"/>
              </a:lnSpc>
            </a:pPr>
            <a:r>
              <a:rPr lang="en-US" sz="2200" smtClean="0"/>
              <a:t>Add special assessment to property tax bill to repay cost of solar system</a:t>
            </a:r>
          </a:p>
          <a:p>
            <a:pPr eaLnBrk="1" hangingPunct="1">
              <a:lnSpc>
                <a:spcPct val="80000"/>
              </a:lnSpc>
              <a:buFont typeface="Arial" charset="0"/>
              <a:buNone/>
            </a:pPr>
            <a:endParaRPr lang="en-US" sz="2200" smtClean="0"/>
          </a:p>
          <a:p>
            <a:pPr eaLnBrk="1" hangingPunct="1">
              <a:lnSpc>
                <a:spcPct val="80000"/>
              </a:lnSpc>
            </a:pPr>
            <a:r>
              <a:rPr lang="en-US" sz="2200" smtClean="0"/>
              <a:t>May financed by bond issuance or other funding sources</a:t>
            </a:r>
          </a:p>
          <a:p>
            <a:pPr eaLnBrk="1" hangingPunct="1">
              <a:lnSpc>
                <a:spcPct val="80000"/>
              </a:lnSpc>
              <a:buFont typeface="Arial" charset="0"/>
              <a:buNone/>
            </a:pPr>
            <a:endParaRPr lang="en-US" sz="2200" smtClean="0"/>
          </a:p>
          <a:p>
            <a:pPr eaLnBrk="1" hangingPunct="1">
              <a:lnSpc>
                <a:spcPct val="80000"/>
              </a:lnSpc>
            </a:pPr>
            <a:r>
              <a:rPr lang="en-US" sz="2200" smtClean="0"/>
              <a:t>Authorized at state level, programs developed and implemented at local level</a:t>
            </a:r>
          </a:p>
          <a:p>
            <a:pPr eaLnBrk="1" hangingPunct="1">
              <a:lnSpc>
                <a:spcPct val="80000"/>
              </a:lnSpc>
              <a:buFont typeface="Arial" charset="0"/>
              <a:buNone/>
            </a:pPr>
            <a:endParaRPr lang="en-US" sz="2200" smtClean="0"/>
          </a:p>
          <a:p>
            <a:pPr eaLnBrk="1" hangingPunct="1">
              <a:lnSpc>
                <a:spcPct val="80000"/>
              </a:lnSpc>
            </a:pPr>
            <a:r>
              <a:rPr lang="en-US" sz="2200" smtClean="0"/>
              <a:t>FHFA issues exist with senior lien provisions</a:t>
            </a:r>
          </a:p>
        </p:txBody>
      </p:sp>
      <p:pic>
        <p:nvPicPr>
          <p:cNvPr id="225283" name="Picture 3"/>
          <p:cNvPicPr>
            <a:picLocks noChangeAspect="1" noChangeArrowheads="1"/>
          </p:cNvPicPr>
          <p:nvPr/>
        </p:nvPicPr>
        <p:blipFill>
          <a:blip r:embed="rId3"/>
          <a:srcRect/>
          <a:stretch>
            <a:fillRect/>
          </a:stretch>
        </p:blipFill>
        <p:spPr bwMode="auto">
          <a:xfrm>
            <a:off x="4724400" y="2209800"/>
            <a:ext cx="4130675" cy="3276600"/>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idx="4294967295"/>
          </p:nvPr>
        </p:nvSpPr>
        <p:spPr>
          <a:xfrm>
            <a:off x="635000" y="4398963"/>
            <a:ext cx="8051800" cy="1079500"/>
          </a:xfrm>
        </p:spPr>
        <p:txBody>
          <a:bodyPr>
            <a:normAutofit fontScale="90000"/>
          </a:bodyPr>
          <a:lstStyle/>
          <a:p>
            <a:pPr>
              <a:defRPr/>
            </a:pPr>
            <a:r>
              <a:rPr lang="en-US" smtClean="0"/>
              <a:t/>
            </a:r>
            <a:br>
              <a:rPr lang="en-US" smtClean="0"/>
            </a:br>
            <a:r>
              <a:rPr lang="en-US" sz="4000" smtClean="0"/>
              <a:t>Snohomish County, WA</a:t>
            </a:r>
          </a:p>
        </p:txBody>
      </p:sp>
      <p:sp>
        <p:nvSpPr>
          <p:cNvPr id="227330" name="Content Placeholder 2"/>
          <p:cNvSpPr>
            <a:spLocks noGrp="1"/>
          </p:cNvSpPr>
          <p:nvPr>
            <p:ph idx="4294967295"/>
          </p:nvPr>
        </p:nvSpPr>
        <p:spPr>
          <a:xfrm>
            <a:off x="177800" y="5592763"/>
            <a:ext cx="8851900" cy="579437"/>
          </a:xfrm>
        </p:spPr>
        <p:txBody>
          <a:bodyPr/>
          <a:lstStyle/>
          <a:p>
            <a:pPr>
              <a:buFont typeface="Arial" charset="0"/>
              <a:buNone/>
            </a:pPr>
            <a:r>
              <a:rPr lang="en-US" sz="1800" smtClean="0">
                <a:latin typeface="Arial" charset="0"/>
                <a:hlinkClick r:id="rId4"/>
              </a:rPr>
              <a:t>http://www.youtube.com/user/NACoVideo#p/c/70AE4221EF1A9CC1/0/2egy4DeVlSo</a:t>
            </a:r>
            <a:endParaRPr lang="en-US" sz="1800" smtClean="0">
              <a:latin typeface="Arial" charset="0"/>
            </a:endParaRPr>
          </a:p>
          <a:p>
            <a:endParaRPr lang="en-US" sz="1800" smtClean="0">
              <a:latin typeface="Arial" charset="0"/>
            </a:endParaRPr>
          </a:p>
        </p:txBody>
      </p:sp>
      <p:pic>
        <p:nvPicPr>
          <p:cNvPr id="90117" name="Snohomish County, WA.wmv">
            <a:hlinkClick r:id="" action="ppaction://media"/>
          </p:cNvPr>
          <p:cNvPicPr>
            <a:picLocks noRot="1" noChangeAspect="1" noChangeArrowheads="1"/>
          </p:cNvPicPr>
          <p:nvPr>
            <a:videoFile r:link="rId1"/>
          </p:nvPr>
        </p:nvPicPr>
        <p:blipFill>
          <a:blip r:embed="rId5"/>
          <a:srcRect/>
          <a:stretch>
            <a:fillRect/>
          </a:stretch>
        </p:blipFill>
        <p:spPr bwMode="auto">
          <a:xfrm>
            <a:off x="1524000" y="1460500"/>
            <a:ext cx="6096000" cy="3429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011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0117"/>
                                        </p:tgtEl>
                                      </p:cBhvr>
                                    </p:cmd>
                                  </p:childTnLst>
                                </p:cTn>
                              </p:par>
                            </p:childTnLst>
                          </p:cTn>
                        </p:par>
                      </p:childTnLst>
                    </p:cTn>
                  </p:par>
                </p:childTnLst>
              </p:cTn>
              <p:nextCondLst>
                <p:cond evt="onClick" delay="0">
                  <p:tgtEl>
                    <p:spTgt spid="90117"/>
                  </p:tgtEl>
                </p:cond>
              </p:nextCondLst>
            </p:seq>
            <p:video>
              <p:cMediaNode>
                <p:cTn id="7" fill="hold" display="0">
                  <p:stCondLst>
                    <p:cond delay="indefinite"/>
                  </p:stCondLst>
                  <p:endCondLst>
                    <p:cond evt="onNext" delay="0">
                      <p:tgtEl>
                        <p:sldTgt/>
                      </p:tgtEl>
                    </p:cond>
                    <p:cond evt="onPrev" delay="0">
                      <p:tgtEl>
                        <p:sldTgt/>
                      </p:tgtEl>
                    </p:cond>
                  </p:endCondLst>
                </p:cTn>
                <p:tgtEl>
                  <p:spTgt spid="90117"/>
                </p:tgtEl>
              </p:cMediaNode>
            </p:vide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5"/>
          <p:cNvSpPr>
            <a:spLocks noGrp="1"/>
          </p:cNvSpPr>
          <p:nvPr>
            <p:ph type="title" idx="4294967295"/>
          </p:nvPr>
        </p:nvSpPr>
        <p:spPr>
          <a:xfrm>
            <a:off x="457200" y="1060450"/>
            <a:ext cx="8229600" cy="939800"/>
          </a:xfrm>
        </p:spPr>
        <p:txBody>
          <a:bodyPr/>
          <a:lstStyle/>
          <a:p>
            <a:pPr eaLnBrk="1" hangingPunct="1"/>
            <a:r>
              <a:rPr lang="en-US" smtClean="0"/>
              <a:t>Low Interest Loans</a:t>
            </a:r>
          </a:p>
        </p:txBody>
      </p:sp>
      <p:sp>
        <p:nvSpPr>
          <p:cNvPr id="229378" name="Rectangle 6"/>
          <p:cNvSpPr>
            <a:spLocks noGrp="1"/>
          </p:cNvSpPr>
          <p:nvPr>
            <p:ph idx="4294967295"/>
          </p:nvPr>
        </p:nvSpPr>
        <p:spPr>
          <a:xfrm>
            <a:off x="457200" y="1971675"/>
            <a:ext cx="8229600" cy="4114800"/>
          </a:xfrm>
        </p:spPr>
        <p:txBody>
          <a:bodyPr/>
          <a:lstStyle/>
          <a:p>
            <a:pPr eaLnBrk="1" hangingPunct="1">
              <a:lnSpc>
                <a:spcPct val="80000"/>
              </a:lnSpc>
            </a:pPr>
            <a:r>
              <a:rPr lang="en-US" smtClean="0"/>
              <a:t>Local governments and utilities can develop loan programs:</a:t>
            </a:r>
          </a:p>
          <a:p>
            <a:pPr lvl="1" eaLnBrk="1" hangingPunct="1">
              <a:lnSpc>
                <a:spcPct val="80000"/>
              </a:lnSpc>
            </a:pPr>
            <a:r>
              <a:rPr lang="en-US" smtClean="0">
                <a:ea typeface="ＭＳ Ｐゴシック" pitchFamily="34" charset="-128"/>
              </a:rPr>
              <a:t> direct loans (e.g., revolving loan fund)</a:t>
            </a:r>
          </a:p>
          <a:p>
            <a:pPr lvl="1" eaLnBrk="1" hangingPunct="1">
              <a:lnSpc>
                <a:spcPct val="80000"/>
              </a:lnSpc>
            </a:pPr>
            <a:r>
              <a:rPr lang="en-US" smtClean="0">
                <a:ea typeface="ＭＳ Ｐゴシック" pitchFamily="34" charset="-128"/>
              </a:rPr>
              <a:t> loans through private lenders (e.g., credit enhancement)</a:t>
            </a:r>
          </a:p>
          <a:p>
            <a:pPr>
              <a:lnSpc>
                <a:spcPct val="80000"/>
              </a:lnSpc>
            </a:pPr>
            <a:r>
              <a:rPr lang="en-US" smtClean="0">
                <a:ea typeface="ＭＳ Ｐゴシック" pitchFamily="34" charset="-128"/>
              </a:rPr>
              <a:t>Benefits and drawbacks exist for both approaches</a:t>
            </a:r>
          </a:p>
          <a:p>
            <a:pPr>
              <a:lnSpc>
                <a:spcPct val="80000"/>
              </a:lnSpc>
            </a:pPr>
            <a:r>
              <a:rPr lang="en-US" smtClean="0">
                <a:ea typeface="ＭＳ Ｐゴシック" pitchFamily="34" charset="-128"/>
              </a:rPr>
              <a:t>The goal is to increase </a:t>
            </a:r>
            <a:r>
              <a:rPr lang="en-US" b="1" i="1" smtClean="0">
                <a:ea typeface="ＭＳ Ｐゴシック" pitchFamily="34" charset="-128"/>
              </a:rPr>
              <a:t>access</a:t>
            </a:r>
            <a:r>
              <a:rPr lang="en-US" smtClean="0">
                <a:ea typeface="ＭＳ Ｐゴシック" pitchFamily="34" charset="-128"/>
              </a:rPr>
              <a:t> to financing or induce </a:t>
            </a:r>
            <a:r>
              <a:rPr lang="en-US" b="1" i="1" smtClean="0">
                <a:ea typeface="ＭＳ Ｐゴシック" pitchFamily="34" charset="-128"/>
              </a:rPr>
              <a:t>additional</a:t>
            </a:r>
            <a:r>
              <a:rPr lang="en-US" smtClean="0">
                <a:ea typeface="ＭＳ Ｐゴシック" pitchFamily="34" charset="-128"/>
              </a:rPr>
              <a:t> improvements </a:t>
            </a:r>
          </a:p>
          <a:p>
            <a:pPr>
              <a:lnSpc>
                <a:spcPct val="80000"/>
              </a:lnSpc>
            </a:pPr>
            <a:r>
              <a:rPr lang="en-US" smtClean="0">
                <a:ea typeface="ＭＳ Ｐゴシック" pitchFamily="34" charset="-128"/>
              </a:rPr>
              <a:t>Various funding options exist</a:t>
            </a:r>
          </a:p>
          <a:p>
            <a:pPr>
              <a:lnSpc>
                <a:spcPct val="80000"/>
              </a:lnSpc>
            </a:pPr>
            <a:endParaRPr lang="en-US" smtClean="0">
              <a:ea typeface="ＭＳ Ｐゴシック" pitchFamily="34" charset="-128"/>
            </a:endParaRPr>
          </a:p>
          <a:p>
            <a:pPr eaLnBrk="1" hangingPunct="1">
              <a:lnSpc>
                <a:spcPct val="80000"/>
              </a:lnSpc>
              <a:buFont typeface="Arial" charset="0"/>
              <a:buNone/>
            </a:pPr>
            <a:endParaRPr lang="en-US" smtClean="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5"/>
          <p:cNvSpPr>
            <a:spLocks noGrp="1"/>
          </p:cNvSpPr>
          <p:nvPr>
            <p:ph type="title" idx="4294967295"/>
          </p:nvPr>
        </p:nvSpPr>
        <p:spPr>
          <a:xfrm>
            <a:off x="457200" y="1060450"/>
            <a:ext cx="8229600" cy="939800"/>
          </a:xfrm>
        </p:spPr>
        <p:txBody>
          <a:bodyPr/>
          <a:lstStyle/>
          <a:p>
            <a:pPr eaLnBrk="1" hangingPunct="1"/>
            <a:r>
              <a:rPr lang="en-US" smtClean="0"/>
              <a:t>Low Interest Loans</a:t>
            </a:r>
          </a:p>
        </p:txBody>
      </p:sp>
      <p:sp>
        <p:nvSpPr>
          <p:cNvPr id="231426" name="Rectangle 6"/>
          <p:cNvSpPr>
            <a:spLocks noGrp="1"/>
          </p:cNvSpPr>
          <p:nvPr>
            <p:ph idx="4294967295"/>
          </p:nvPr>
        </p:nvSpPr>
        <p:spPr>
          <a:xfrm>
            <a:off x="457200" y="1971675"/>
            <a:ext cx="8229600" cy="4114800"/>
          </a:xfrm>
        </p:spPr>
        <p:txBody>
          <a:bodyPr/>
          <a:lstStyle/>
          <a:p>
            <a:pPr eaLnBrk="1" hangingPunct="1">
              <a:lnSpc>
                <a:spcPct val="80000"/>
              </a:lnSpc>
            </a:pPr>
            <a:r>
              <a:rPr lang="en-US" smtClean="0"/>
              <a:t>Local governments and utilities can develop loan programs:</a:t>
            </a:r>
          </a:p>
          <a:p>
            <a:pPr lvl="1" eaLnBrk="1" hangingPunct="1">
              <a:lnSpc>
                <a:spcPct val="80000"/>
              </a:lnSpc>
            </a:pPr>
            <a:r>
              <a:rPr lang="en-US" smtClean="0">
                <a:ea typeface="ＭＳ Ｐゴシック" pitchFamily="34" charset="-128"/>
              </a:rPr>
              <a:t> direct loans (e.g., revolving loan fund)</a:t>
            </a:r>
          </a:p>
          <a:p>
            <a:pPr lvl="1" eaLnBrk="1" hangingPunct="1">
              <a:lnSpc>
                <a:spcPct val="80000"/>
              </a:lnSpc>
            </a:pPr>
            <a:r>
              <a:rPr lang="en-US" smtClean="0">
                <a:ea typeface="ＭＳ Ｐゴシック" pitchFamily="34" charset="-128"/>
              </a:rPr>
              <a:t> loans through private lenders (e.g., credit enhancement)</a:t>
            </a:r>
          </a:p>
          <a:p>
            <a:pPr>
              <a:lnSpc>
                <a:spcPct val="80000"/>
              </a:lnSpc>
            </a:pPr>
            <a:r>
              <a:rPr lang="en-US" smtClean="0">
                <a:ea typeface="ＭＳ Ｐゴシック" pitchFamily="34" charset="-128"/>
              </a:rPr>
              <a:t>Benefits and drawbacks exist for both approaches</a:t>
            </a:r>
          </a:p>
          <a:p>
            <a:pPr>
              <a:lnSpc>
                <a:spcPct val="80000"/>
              </a:lnSpc>
            </a:pPr>
            <a:r>
              <a:rPr lang="en-US" smtClean="0">
                <a:ea typeface="ＭＳ Ｐゴシック" pitchFamily="34" charset="-128"/>
              </a:rPr>
              <a:t>The goal is to increase </a:t>
            </a:r>
            <a:r>
              <a:rPr lang="en-US" b="1" i="1" smtClean="0">
                <a:ea typeface="ＭＳ Ｐゴシック" pitchFamily="34" charset="-128"/>
              </a:rPr>
              <a:t>access</a:t>
            </a:r>
            <a:r>
              <a:rPr lang="en-US" smtClean="0">
                <a:ea typeface="ＭＳ Ｐゴシック" pitchFamily="34" charset="-128"/>
              </a:rPr>
              <a:t> to financing or induce </a:t>
            </a:r>
            <a:r>
              <a:rPr lang="en-US" b="1" i="1" smtClean="0">
                <a:ea typeface="ＭＳ Ｐゴシック" pitchFamily="34" charset="-128"/>
              </a:rPr>
              <a:t>additional</a:t>
            </a:r>
            <a:r>
              <a:rPr lang="en-US" smtClean="0">
                <a:ea typeface="ＭＳ Ｐゴシック" pitchFamily="34" charset="-128"/>
              </a:rPr>
              <a:t> improvements </a:t>
            </a:r>
          </a:p>
          <a:p>
            <a:pPr>
              <a:lnSpc>
                <a:spcPct val="80000"/>
              </a:lnSpc>
            </a:pPr>
            <a:r>
              <a:rPr lang="en-US" smtClean="0">
                <a:ea typeface="ＭＳ Ｐゴシック" pitchFamily="34" charset="-128"/>
              </a:rPr>
              <a:t>Various funding options exist</a:t>
            </a:r>
          </a:p>
          <a:p>
            <a:pPr>
              <a:lnSpc>
                <a:spcPct val="80000"/>
              </a:lnSpc>
            </a:pPr>
            <a:endParaRPr lang="en-US" smtClean="0">
              <a:ea typeface="ＭＳ Ｐゴシック" pitchFamily="34" charset="-128"/>
            </a:endParaRPr>
          </a:p>
          <a:p>
            <a:pPr eaLnBrk="1" hangingPunct="1">
              <a:lnSpc>
                <a:spcPct val="80000"/>
              </a:lnSpc>
              <a:buFont typeface="Arial" charset="0"/>
              <a:buNone/>
            </a:pPr>
            <a:endParaRPr lang="en-US" smtClean="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4"/>
          <p:cNvSpPr>
            <a:spLocks noGrp="1"/>
          </p:cNvSpPr>
          <p:nvPr>
            <p:ph type="title" idx="4294967295"/>
          </p:nvPr>
        </p:nvSpPr>
        <p:spPr>
          <a:xfrm>
            <a:off x="457200" y="1127125"/>
            <a:ext cx="8229600" cy="939800"/>
          </a:xfrm>
        </p:spPr>
        <p:txBody>
          <a:bodyPr>
            <a:normAutofit fontScale="90000"/>
          </a:bodyPr>
          <a:lstStyle/>
          <a:p>
            <a:pPr eaLnBrk="1" hangingPunct="1">
              <a:defRPr/>
            </a:pPr>
            <a:r>
              <a:rPr lang="en-US" dirty="0" smtClean="0"/>
              <a:t>Key Features of Effective </a:t>
            </a:r>
            <a:br>
              <a:rPr lang="en-US" dirty="0" smtClean="0"/>
            </a:br>
            <a:r>
              <a:rPr lang="en-US" dirty="0" smtClean="0"/>
              <a:t>Loan Programs</a:t>
            </a:r>
          </a:p>
        </p:txBody>
      </p:sp>
      <p:sp>
        <p:nvSpPr>
          <p:cNvPr id="81923" name="Rectangle 5"/>
          <p:cNvSpPr>
            <a:spLocks noGrp="1"/>
          </p:cNvSpPr>
          <p:nvPr>
            <p:ph idx="4294967295"/>
          </p:nvPr>
        </p:nvSpPr>
        <p:spPr>
          <a:xfrm>
            <a:off x="457200" y="1843088"/>
            <a:ext cx="8229600" cy="4159250"/>
          </a:xfrm>
        </p:spPr>
        <p:txBody>
          <a:bodyPr rtlCol="0">
            <a:normAutofit lnSpcReduction="10000"/>
          </a:bodyPr>
          <a:lstStyle/>
          <a:p>
            <a:pPr eaLnBrk="1" fontAlgn="auto" hangingPunct="1">
              <a:spcAft>
                <a:spcPts val="0"/>
              </a:spcAft>
              <a:buFont typeface="Arial" charset="0"/>
              <a:buNone/>
              <a:defRPr/>
            </a:pPr>
            <a:endParaRPr lang="en-US" sz="2800" dirty="0" smtClean="0"/>
          </a:p>
          <a:p>
            <a:pPr eaLnBrk="1" fontAlgn="auto" hangingPunct="1">
              <a:spcAft>
                <a:spcPts val="0"/>
              </a:spcAft>
              <a:buFont typeface="Arial" pitchFamily="34" charset="0"/>
              <a:buChar char="•"/>
              <a:defRPr/>
            </a:pPr>
            <a:r>
              <a:rPr lang="en-US" sz="2800" dirty="0" smtClean="0">
                <a:ea typeface="ＭＳ Ｐゴシック" pitchFamily="34" charset="-128"/>
              </a:rPr>
              <a:t>Low interest rate, longer repayment terms, minimal fees </a:t>
            </a:r>
          </a:p>
          <a:p>
            <a:pPr eaLnBrk="1" fontAlgn="auto" hangingPunct="1">
              <a:spcAft>
                <a:spcPts val="0"/>
              </a:spcAft>
              <a:buFont typeface="Arial" pitchFamily="34" charset="0"/>
              <a:buChar char="•"/>
              <a:defRPr/>
            </a:pPr>
            <a:r>
              <a:rPr lang="en-US" sz="2800" dirty="0" smtClean="0">
                <a:ea typeface="ＭＳ Ｐゴシック" pitchFamily="34" charset="-128"/>
              </a:rPr>
              <a:t>Easy/concise application process </a:t>
            </a:r>
          </a:p>
          <a:p>
            <a:pPr eaLnBrk="1" fontAlgn="auto" hangingPunct="1">
              <a:spcAft>
                <a:spcPts val="0"/>
              </a:spcAft>
              <a:buFont typeface="Arial" pitchFamily="34" charset="0"/>
              <a:buChar char="•"/>
              <a:defRPr/>
            </a:pPr>
            <a:r>
              <a:rPr lang="en-US" sz="2800" dirty="0" smtClean="0">
                <a:ea typeface="ＭＳ Ｐゴシック" pitchFamily="34" charset="-128"/>
              </a:rPr>
              <a:t>Coordination with relevant stakeholder groups in:</a:t>
            </a:r>
          </a:p>
          <a:p>
            <a:pPr lvl="1" eaLnBrk="1" fontAlgn="auto" hangingPunct="1">
              <a:spcAft>
                <a:spcPts val="0"/>
              </a:spcAft>
              <a:buFont typeface="Arial" pitchFamily="34" charset="0"/>
              <a:buChar char="–"/>
              <a:defRPr/>
            </a:pPr>
            <a:r>
              <a:rPr lang="en-US" sz="2400" dirty="0" smtClean="0">
                <a:ea typeface="ＭＳ Ｐゴシック" pitchFamily="34" charset="-128"/>
              </a:rPr>
              <a:t> educating public about solar </a:t>
            </a:r>
          </a:p>
          <a:p>
            <a:pPr lvl="1" eaLnBrk="1" fontAlgn="auto" hangingPunct="1">
              <a:spcAft>
                <a:spcPts val="0"/>
              </a:spcAft>
              <a:buFont typeface="Arial" pitchFamily="34" charset="0"/>
              <a:buChar char="–"/>
              <a:defRPr/>
            </a:pPr>
            <a:r>
              <a:rPr lang="en-US" sz="2400" dirty="0" smtClean="0">
                <a:ea typeface="ＭＳ Ｐゴシック" pitchFamily="34" charset="-128"/>
              </a:rPr>
              <a:t> marketing loan program </a:t>
            </a:r>
          </a:p>
          <a:p>
            <a:pPr eaLnBrk="1" fontAlgn="auto" hangingPunct="1">
              <a:spcAft>
                <a:spcPts val="0"/>
              </a:spcAft>
              <a:buFont typeface="Arial" pitchFamily="34" charset="0"/>
              <a:buChar char="•"/>
              <a:defRPr/>
            </a:pPr>
            <a:r>
              <a:rPr lang="en-US" sz="2800" dirty="0" smtClean="0">
                <a:ea typeface="ＭＳ Ｐゴシック" pitchFamily="34" charset="-128"/>
              </a:rPr>
              <a:t>Mechanism for tracking program use, costs, and energy savings/production</a:t>
            </a:r>
          </a:p>
          <a:p>
            <a:pPr eaLnBrk="1" fontAlgn="auto" hangingPunct="1">
              <a:spcAft>
                <a:spcPts val="0"/>
              </a:spcAft>
              <a:buFont typeface="Arial"/>
              <a:buChar char="•"/>
              <a:defRPr/>
            </a:pPr>
            <a:endParaRPr lang="en-US" sz="2800" dirty="0" smtClean="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4"/>
          <p:cNvSpPr>
            <a:spLocks noGrp="1"/>
          </p:cNvSpPr>
          <p:nvPr>
            <p:ph type="title" idx="4294967295"/>
          </p:nvPr>
        </p:nvSpPr>
        <p:spPr>
          <a:xfrm>
            <a:off x="457200" y="1127125"/>
            <a:ext cx="8229600" cy="939800"/>
          </a:xfrm>
        </p:spPr>
        <p:txBody>
          <a:bodyPr>
            <a:normAutofit fontScale="90000"/>
          </a:bodyPr>
          <a:lstStyle/>
          <a:p>
            <a:pPr eaLnBrk="1" hangingPunct="1">
              <a:defRPr/>
            </a:pPr>
            <a:r>
              <a:rPr lang="en-US" dirty="0" smtClean="0"/>
              <a:t>Key Features of Effective </a:t>
            </a:r>
            <a:br>
              <a:rPr lang="en-US" dirty="0" smtClean="0"/>
            </a:br>
            <a:r>
              <a:rPr lang="en-US" dirty="0" smtClean="0"/>
              <a:t>Loan Programs</a:t>
            </a:r>
          </a:p>
        </p:txBody>
      </p:sp>
      <p:sp>
        <p:nvSpPr>
          <p:cNvPr id="81923" name="Rectangle 5"/>
          <p:cNvSpPr>
            <a:spLocks noGrp="1"/>
          </p:cNvSpPr>
          <p:nvPr>
            <p:ph idx="4294967295"/>
          </p:nvPr>
        </p:nvSpPr>
        <p:spPr>
          <a:xfrm>
            <a:off x="457200" y="1843088"/>
            <a:ext cx="8229600" cy="4159250"/>
          </a:xfrm>
        </p:spPr>
        <p:txBody>
          <a:bodyPr rtlCol="0">
            <a:normAutofit lnSpcReduction="10000"/>
          </a:bodyPr>
          <a:lstStyle/>
          <a:p>
            <a:pPr eaLnBrk="1" fontAlgn="auto" hangingPunct="1">
              <a:spcAft>
                <a:spcPts val="0"/>
              </a:spcAft>
              <a:buFont typeface="Arial" charset="0"/>
              <a:buNone/>
              <a:defRPr/>
            </a:pPr>
            <a:endParaRPr lang="en-US" sz="2800" dirty="0" smtClean="0"/>
          </a:p>
          <a:p>
            <a:pPr eaLnBrk="1" fontAlgn="auto" hangingPunct="1">
              <a:spcAft>
                <a:spcPts val="0"/>
              </a:spcAft>
              <a:buFont typeface="Arial" pitchFamily="34" charset="0"/>
              <a:buChar char="•"/>
              <a:defRPr/>
            </a:pPr>
            <a:r>
              <a:rPr lang="en-US" sz="2800" dirty="0" smtClean="0">
                <a:ea typeface="ＭＳ Ｐゴシック" pitchFamily="34" charset="-128"/>
              </a:rPr>
              <a:t>Low interest rate, longer repayment terms, minimal fees </a:t>
            </a:r>
          </a:p>
          <a:p>
            <a:pPr eaLnBrk="1" fontAlgn="auto" hangingPunct="1">
              <a:spcAft>
                <a:spcPts val="0"/>
              </a:spcAft>
              <a:buFont typeface="Arial" pitchFamily="34" charset="0"/>
              <a:buChar char="•"/>
              <a:defRPr/>
            </a:pPr>
            <a:r>
              <a:rPr lang="en-US" sz="2800" dirty="0" smtClean="0">
                <a:ea typeface="ＭＳ Ｐゴシック" pitchFamily="34" charset="-128"/>
              </a:rPr>
              <a:t>Easy/concise application process </a:t>
            </a:r>
          </a:p>
          <a:p>
            <a:pPr eaLnBrk="1" fontAlgn="auto" hangingPunct="1">
              <a:spcAft>
                <a:spcPts val="0"/>
              </a:spcAft>
              <a:buFont typeface="Arial" pitchFamily="34" charset="0"/>
              <a:buChar char="•"/>
              <a:defRPr/>
            </a:pPr>
            <a:r>
              <a:rPr lang="en-US" sz="2800" dirty="0" smtClean="0">
                <a:ea typeface="ＭＳ Ｐゴシック" pitchFamily="34" charset="-128"/>
              </a:rPr>
              <a:t>Coordination with relevant stakeholder groups in:</a:t>
            </a:r>
          </a:p>
          <a:p>
            <a:pPr lvl="1" eaLnBrk="1" fontAlgn="auto" hangingPunct="1">
              <a:spcAft>
                <a:spcPts val="0"/>
              </a:spcAft>
              <a:buFont typeface="Arial" pitchFamily="34" charset="0"/>
              <a:buChar char="–"/>
              <a:defRPr/>
            </a:pPr>
            <a:r>
              <a:rPr lang="en-US" sz="2400" dirty="0" smtClean="0">
                <a:ea typeface="ＭＳ Ｐゴシック" pitchFamily="34" charset="-128"/>
              </a:rPr>
              <a:t> educating public about solar </a:t>
            </a:r>
          </a:p>
          <a:p>
            <a:pPr lvl="1" eaLnBrk="1" fontAlgn="auto" hangingPunct="1">
              <a:spcAft>
                <a:spcPts val="0"/>
              </a:spcAft>
              <a:buFont typeface="Arial" pitchFamily="34" charset="0"/>
              <a:buChar char="–"/>
              <a:defRPr/>
            </a:pPr>
            <a:r>
              <a:rPr lang="en-US" sz="2400" dirty="0" smtClean="0">
                <a:ea typeface="ＭＳ Ｐゴシック" pitchFamily="34" charset="-128"/>
              </a:rPr>
              <a:t> marketing loan program </a:t>
            </a:r>
          </a:p>
          <a:p>
            <a:pPr eaLnBrk="1" fontAlgn="auto" hangingPunct="1">
              <a:spcAft>
                <a:spcPts val="0"/>
              </a:spcAft>
              <a:buFont typeface="Arial" pitchFamily="34" charset="0"/>
              <a:buChar char="•"/>
              <a:defRPr/>
            </a:pPr>
            <a:r>
              <a:rPr lang="en-US" sz="2800" dirty="0" smtClean="0">
                <a:ea typeface="ＭＳ Ｐゴシック" pitchFamily="34" charset="-128"/>
              </a:rPr>
              <a:t>Mechanism for tracking program use, costs, and energy savings/production</a:t>
            </a:r>
          </a:p>
          <a:p>
            <a:pPr eaLnBrk="1" fontAlgn="auto" hangingPunct="1">
              <a:spcAft>
                <a:spcPts val="0"/>
              </a:spcAft>
              <a:buFont typeface="Arial"/>
              <a:buChar char="•"/>
              <a:defRPr/>
            </a:pPr>
            <a:endParaRPr lang="en-US" sz="2800" dirty="0" smtClean="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6"/>
          <p:cNvSpPr>
            <a:spLocks noGrp="1"/>
          </p:cNvSpPr>
          <p:nvPr>
            <p:ph type="title" idx="4294967295"/>
          </p:nvPr>
        </p:nvSpPr>
        <p:spPr>
          <a:xfrm>
            <a:off x="457200" y="1060450"/>
            <a:ext cx="8229600" cy="939800"/>
          </a:xfrm>
        </p:spPr>
        <p:txBody>
          <a:bodyPr/>
          <a:lstStyle/>
          <a:p>
            <a:pPr eaLnBrk="1" hangingPunct="1"/>
            <a:r>
              <a:rPr lang="en-US" smtClean="0"/>
              <a:t>Group Purchasing</a:t>
            </a:r>
          </a:p>
        </p:txBody>
      </p:sp>
      <p:sp>
        <p:nvSpPr>
          <p:cNvPr id="237570" name="Rectangle 7"/>
          <p:cNvSpPr>
            <a:spLocks noGrp="1"/>
          </p:cNvSpPr>
          <p:nvPr>
            <p:ph type="body" idx="4294967295"/>
          </p:nvPr>
        </p:nvSpPr>
        <p:spPr>
          <a:xfrm>
            <a:off x="457200" y="4495800"/>
            <a:ext cx="8229600" cy="1447800"/>
          </a:xfrm>
        </p:spPr>
        <p:txBody>
          <a:bodyPr/>
          <a:lstStyle/>
          <a:p>
            <a:pPr eaLnBrk="1" hangingPunct="1"/>
            <a:r>
              <a:rPr lang="en-US" sz="2400" smtClean="0"/>
              <a:t>Many people come together to purchase solar equipment and installation services in bulk</a:t>
            </a:r>
          </a:p>
          <a:p>
            <a:pPr eaLnBrk="1" hangingPunct="1"/>
            <a:r>
              <a:rPr lang="en-US" sz="2400" smtClean="0"/>
              <a:t>Economies of scale = lower price per watt</a:t>
            </a:r>
          </a:p>
          <a:p>
            <a:pPr eaLnBrk="1" hangingPunct="1">
              <a:buFont typeface="Arial" charset="0"/>
              <a:buNone/>
            </a:pPr>
            <a:endParaRPr lang="en-US" smtClean="0"/>
          </a:p>
        </p:txBody>
      </p:sp>
      <p:pic>
        <p:nvPicPr>
          <p:cNvPr id="237571" name="Picture 2"/>
          <p:cNvPicPr>
            <a:picLocks noChangeAspect="1" noChangeArrowheads="1"/>
          </p:cNvPicPr>
          <p:nvPr/>
        </p:nvPicPr>
        <p:blipFill>
          <a:blip r:embed="rId3"/>
          <a:srcRect/>
          <a:stretch>
            <a:fillRect/>
          </a:stretch>
        </p:blipFill>
        <p:spPr bwMode="auto">
          <a:xfrm>
            <a:off x="457200" y="2133600"/>
            <a:ext cx="2590800" cy="685800"/>
          </a:xfrm>
          <a:prstGeom prst="rect">
            <a:avLst/>
          </a:prstGeom>
          <a:noFill/>
          <a:ln w="9525">
            <a:noFill/>
            <a:miter lim="800000"/>
            <a:headEnd/>
            <a:tailEnd/>
          </a:ln>
        </p:spPr>
      </p:pic>
      <p:pic>
        <p:nvPicPr>
          <p:cNvPr id="237572" name="Picture 3"/>
          <p:cNvPicPr>
            <a:picLocks noChangeAspect="1" noChangeArrowheads="1"/>
          </p:cNvPicPr>
          <p:nvPr/>
        </p:nvPicPr>
        <p:blipFill>
          <a:blip r:embed="rId4"/>
          <a:srcRect r="56485"/>
          <a:stretch>
            <a:fillRect/>
          </a:stretch>
        </p:blipFill>
        <p:spPr bwMode="auto">
          <a:xfrm>
            <a:off x="5181600" y="2057400"/>
            <a:ext cx="2362200" cy="825500"/>
          </a:xfrm>
          <a:prstGeom prst="rect">
            <a:avLst/>
          </a:prstGeom>
          <a:noFill/>
          <a:ln w="9525">
            <a:noFill/>
            <a:miter lim="800000"/>
            <a:headEnd/>
            <a:tailEnd/>
          </a:ln>
        </p:spPr>
      </p:pic>
      <p:pic>
        <p:nvPicPr>
          <p:cNvPr id="237573" name="Picture 4"/>
          <p:cNvPicPr>
            <a:picLocks noChangeAspect="1" noChangeArrowheads="1"/>
          </p:cNvPicPr>
          <p:nvPr/>
        </p:nvPicPr>
        <p:blipFill>
          <a:blip r:embed="rId5"/>
          <a:srcRect/>
          <a:stretch>
            <a:fillRect/>
          </a:stretch>
        </p:blipFill>
        <p:spPr bwMode="auto">
          <a:xfrm>
            <a:off x="2362200" y="2971800"/>
            <a:ext cx="2557463" cy="1371600"/>
          </a:xfrm>
          <a:prstGeom prst="rect">
            <a:avLst/>
          </a:prstGeom>
          <a:noFill/>
          <a:ln w="9525">
            <a:noFill/>
            <a:miter lim="800000"/>
            <a:headEnd/>
            <a:tailEnd/>
          </a:ln>
        </p:spPr>
      </p:pic>
      <p:pic>
        <p:nvPicPr>
          <p:cNvPr id="237574" name="Picture 6"/>
          <p:cNvPicPr>
            <a:picLocks noChangeAspect="1" noChangeArrowheads="1"/>
          </p:cNvPicPr>
          <p:nvPr/>
        </p:nvPicPr>
        <p:blipFill>
          <a:blip r:embed="rId6"/>
          <a:srcRect/>
          <a:stretch>
            <a:fillRect/>
          </a:stretch>
        </p:blipFill>
        <p:spPr bwMode="auto">
          <a:xfrm>
            <a:off x="5715000" y="3581400"/>
            <a:ext cx="2819400" cy="60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6"/>
          <p:cNvSpPr>
            <a:spLocks noGrp="1"/>
          </p:cNvSpPr>
          <p:nvPr>
            <p:ph type="title" idx="4294967295"/>
          </p:nvPr>
        </p:nvSpPr>
        <p:spPr>
          <a:xfrm>
            <a:off x="457200" y="1060450"/>
            <a:ext cx="8229600" cy="939800"/>
          </a:xfrm>
        </p:spPr>
        <p:txBody>
          <a:bodyPr/>
          <a:lstStyle/>
          <a:p>
            <a:pPr eaLnBrk="1" hangingPunct="1"/>
            <a:r>
              <a:rPr lang="en-US" smtClean="0"/>
              <a:t>Group Purchasing</a:t>
            </a:r>
          </a:p>
        </p:txBody>
      </p:sp>
      <p:sp>
        <p:nvSpPr>
          <p:cNvPr id="239618" name="Rectangle 7"/>
          <p:cNvSpPr>
            <a:spLocks noGrp="1"/>
          </p:cNvSpPr>
          <p:nvPr>
            <p:ph type="body" idx="4294967295"/>
          </p:nvPr>
        </p:nvSpPr>
        <p:spPr>
          <a:xfrm>
            <a:off x="457200" y="4495800"/>
            <a:ext cx="8229600" cy="1447800"/>
          </a:xfrm>
        </p:spPr>
        <p:txBody>
          <a:bodyPr/>
          <a:lstStyle/>
          <a:p>
            <a:pPr eaLnBrk="1" hangingPunct="1"/>
            <a:r>
              <a:rPr lang="en-US" sz="2400" smtClean="0"/>
              <a:t>Many people come together to purchase solar equipment and installation services in bulk</a:t>
            </a:r>
          </a:p>
          <a:p>
            <a:pPr eaLnBrk="1" hangingPunct="1"/>
            <a:r>
              <a:rPr lang="en-US" sz="2400" smtClean="0"/>
              <a:t>Economies of scale = lower price per watt</a:t>
            </a:r>
          </a:p>
          <a:p>
            <a:pPr eaLnBrk="1" hangingPunct="1">
              <a:buFont typeface="Arial" charset="0"/>
              <a:buNone/>
            </a:pPr>
            <a:endParaRPr lang="en-US" smtClean="0"/>
          </a:p>
        </p:txBody>
      </p:sp>
      <p:pic>
        <p:nvPicPr>
          <p:cNvPr id="239619" name="Picture 2"/>
          <p:cNvPicPr>
            <a:picLocks noChangeAspect="1" noChangeArrowheads="1"/>
          </p:cNvPicPr>
          <p:nvPr/>
        </p:nvPicPr>
        <p:blipFill>
          <a:blip r:embed="rId3"/>
          <a:srcRect/>
          <a:stretch>
            <a:fillRect/>
          </a:stretch>
        </p:blipFill>
        <p:spPr bwMode="auto">
          <a:xfrm>
            <a:off x="457200" y="2133600"/>
            <a:ext cx="2590800" cy="685800"/>
          </a:xfrm>
          <a:prstGeom prst="rect">
            <a:avLst/>
          </a:prstGeom>
          <a:noFill/>
          <a:ln w="9525">
            <a:noFill/>
            <a:miter lim="800000"/>
            <a:headEnd/>
            <a:tailEnd/>
          </a:ln>
        </p:spPr>
      </p:pic>
      <p:pic>
        <p:nvPicPr>
          <p:cNvPr id="239620" name="Picture 3"/>
          <p:cNvPicPr>
            <a:picLocks noChangeAspect="1" noChangeArrowheads="1"/>
          </p:cNvPicPr>
          <p:nvPr/>
        </p:nvPicPr>
        <p:blipFill>
          <a:blip r:embed="rId4"/>
          <a:srcRect r="56485"/>
          <a:stretch>
            <a:fillRect/>
          </a:stretch>
        </p:blipFill>
        <p:spPr bwMode="auto">
          <a:xfrm>
            <a:off x="5181600" y="2057400"/>
            <a:ext cx="2362200" cy="825500"/>
          </a:xfrm>
          <a:prstGeom prst="rect">
            <a:avLst/>
          </a:prstGeom>
          <a:noFill/>
          <a:ln w="9525">
            <a:noFill/>
            <a:miter lim="800000"/>
            <a:headEnd/>
            <a:tailEnd/>
          </a:ln>
        </p:spPr>
      </p:pic>
      <p:pic>
        <p:nvPicPr>
          <p:cNvPr id="239621" name="Picture 4"/>
          <p:cNvPicPr>
            <a:picLocks noChangeAspect="1" noChangeArrowheads="1"/>
          </p:cNvPicPr>
          <p:nvPr/>
        </p:nvPicPr>
        <p:blipFill>
          <a:blip r:embed="rId5"/>
          <a:srcRect/>
          <a:stretch>
            <a:fillRect/>
          </a:stretch>
        </p:blipFill>
        <p:spPr bwMode="auto">
          <a:xfrm>
            <a:off x="2362200" y="2971800"/>
            <a:ext cx="2557463" cy="1371600"/>
          </a:xfrm>
          <a:prstGeom prst="rect">
            <a:avLst/>
          </a:prstGeom>
          <a:noFill/>
          <a:ln w="9525">
            <a:noFill/>
            <a:miter lim="800000"/>
            <a:headEnd/>
            <a:tailEnd/>
          </a:ln>
        </p:spPr>
      </p:pic>
      <p:pic>
        <p:nvPicPr>
          <p:cNvPr id="239622" name="Picture 6"/>
          <p:cNvPicPr>
            <a:picLocks noChangeAspect="1" noChangeArrowheads="1"/>
          </p:cNvPicPr>
          <p:nvPr/>
        </p:nvPicPr>
        <p:blipFill>
          <a:blip r:embed="rId6"/>
          <a:srcRect/>
          <a:stretch>
            <a:fillRect/>
          </a:stretch>
        </p:blipFill>
        <p:spPr bwMode="auto">
          <a:xfrm>
            <a:off x="5715000" y="3581400"/>
            <a:ext cx="2819400" cy="60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p:cNvSpPr>
          <p:nvPr>
            <p:ph type="title" idx="4294967295"/>
          </p:nvPr>
        </p:nvSpPr>
        <p:spPr>
          <a:xfrm>
            <a:off x="457200" y="1060450"/>
            <a:ext cx="8229600" cy="939800"/>
          </a:xfrm>
        </p:spPr>
        <p:txBody>
          <a:bodyPr/>
          <a:lstStyle/>
          <a:p>
            <a:pPr eaLnBrk="1" hangingPunct="1"/>
            <a:r>
              <a:rPr lang="en-US" smtClean="0"/>
              <a:t>Community Solar</a:t>
            </a:r>
          </a:p>
        </p:txBody>
      </p:sp>
      <p:sp>
        <p:nvSpPr>
          <p:cNvPr id="241666" name="Rectangle 8"/>
          <p:cNvSpPr>
            <a:spLocks noGrp="1"/>
          </p:cNvSpPr>
          <p:nvPr>
            <p:ph type="body" idx="4294967295"/>
          </p:nvPr>
        </p:nvSpPr>
        <p:spPr>
          <a:xfrm>
            <a:off x="457200" y="2209800"/>
            <a:ext cx="5192713" cy="3886200"/>
          </a:xfrm>
        </p:spPr>
        <p:txBody>
          <a:bodyPr/>
          <a:lstStyle/>
          <a:p>
            <a:pPr eaLnBrk="1" hangingPunct="1">
              <a:lnSpc>
                <a:spcPct val="80000"/>
              </a:lnSpc>
            </a:pPr>
            <a:r>
              <a:rPr lang="en-US" sz="2400" smtClean="0"/>
              <a:t>PV system provides power and/or financial benefit to multiple community members</a:t>
            </a:r>
          </a:p>
          <a:p>
            <a:pPr eaLnBrk="1" hangingPunct="1">
              <a:lnSpc>
                <a:spcPct val="80000"/>
              </a:lnSpc>
            </a:pPr>
            <a:endParaRPr lang="en-US" sz="800" smtClean="0"/>
          </a:p>
          <a:p>
            <a:pPr eaLnBrk="1" hangingPunct="1">
              <a:lnSpc>
                <a:spcPct val="80000"/>
              </a:lnSpc>
            </a:pPr>
            <a:r>
              <a:rPr lang="en-US" sz="2400" smtClean="0"/>
              <a:t>May help overcomes upfront cost barrier</a:t>
            </a:r>
          </a:p>
          <a:p>
            <a:pPr eaLnBrk="1" hangingPunct="1">
              <a:lnSpc>
                <a:spcPct val="80000"/>
              </a:lnSpc>
            </a:pPr>
            <a:endParaRPr lang="en-US" sz="800" smtClean="0"/>
          </a:p>
          <a:p>
            <a:pPr eaLnBrk="1" hangingPunct="1">
              <a:lnSpc>
                <a:spcPct val="80000"/>
              </a:lnSpc>
            </a:pPr>
            <a:r>
              <a:rPr lang="en-US" sz="2400" smtClean="0"/>
              <a:t>Utility collaboration is a must</a:t>
            </a:r>
          </a:p>
          <a:p>
            <a:pPr eaLnBrk="1" hangingPunct="1">
              <a:lnSpc>
                <a:spcPct val="80000"/>
              </a:lnSpc>
            </a:pPr>
            <a:endParaRPr lang="en-US" sz="800" smtClean="0"/>
          </a:p>
          <a:p>
            <a:pPr eaLnBrk="1" hangingPunct="1">
              <a:lnSpc>
                <a:spcPct val="80000"/>
              </a:lnSpc>
            </a:pPr>
            <a:r>
              <a:rPr lang="en-US" sz="2400" smtClean="0"/>
              <a:t>Can be initiated by local government, utility, or business</a:t>
            </a:r>
          </a:p>
          <a:p>
            <a:pPr eaLnBrk="1" hangingPunct="1">
              <a:lnSpc>
                <a:spcPct val="80000"/>
              </a:lnSpc>
            </a:pPr>
            <a:endParaRPr lang="en-US" sz="2400" smtClean="0"/>
          </a:p>
        </p:txBody>
      </p:sp>
      <p:pic>
        <p:nvPicPr>
          <p:cNvPr id="241667" name="Picture 6"/>
          <p:cNvPicPr>
            <a:picLocks noChangeAspect="1" noChangeArrowheads="1"/>
          </p:cNvPicPr>
          <p:nvPr/>
        </p:nvPicPr>
        <p:blipFill>
          <a:blip r:embed="rId3"/>
          <a:srcRect/>
          <a:stretch>
            <a:fillRect/>
          </a:stretch>
        </p:blipFill>
        <p:spPr bwMode="auto">
          <a:xfrm>
            <a:off x="6324600" y="2362200"/>
            <a:ext cx="2239963" cy="3228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p:cNvSpPr>
          <p:nvPr>
            <p:ph type="title" idx="4294967295"/>
          </p:nvPr>
        </p:nvSpPr>
        <p:spPr>
          <a:xfrm>
            <a:off x="457200" y="1060450"/>
            <a:ext cx="8229600" cy="939800"/>
          </a:xfrm>
        </p:spPr>
        <p:txBody>
          <a:bodyPr/>
          <a:lstStyle/>
          <a:p>
            <a:pPr eaLnBrk="1" hangingPunct="1"/>
            <a:r>
              <a:rPr lang="en-US" smtClean="0"/>
              <a:t>Community Solar</a:t>
            </a:r>
          </a:p>
        </p:txBody>
      </p:sp>
      <p:sp>
        <p:nvSpPr>
          <p:cNvPr id="243714" name="Rectangle 8"/>
          <p:cNvSpPr>
            <a:spLocks noGrp="1"/>
          </p:cNvSpPr>
          <p:nvPr>
            <p:ph type="body" idx="4294967295"/>
          </p:nvPr>
        </p:nvSpPr>
        <p:spPr>
          <a:xfrm>
            <a:off x="457200" y="2209800"/>
            <a:ext cx="5192713" cy="3886200"/>
          </a:xfrm>
        </p:spPr>
        <p:txBody>
          <a:bodyPr/>
          <a:lstStyle/>
          <a:p>
            <a:pPr eaLnBrk="1" hangingPunct="1">
              <a:lnSpc>
                <a:spcPct val="80000"/>
              </a:lnSpc>
            </a:pPr>
            <a:r>
              <a:rPr lang="en-US" sz="2400" smtClean="0"/>
              <a:t>PV system provides power and/or financial benefit to multiple community members</a:t>
            </a:r>
          </a:p>
          <a:p>
            <a:pPr eaLnBrk="1" hangingPunct="1">
              <a:lnSpc>
                <a:spcPct val="80000"/>
              </a:lnSpc>
            </a:pPr>
            <a:endParaRPr lang="en-US" sz="800" smtClean="0"/>
          </a:p>
          <a:p>
            <a:pPr eaLnBrk="1" hangingPunct="1">
              <a:lnSpc>
                <a:spcPct val="80000"/>
              </a:lnSpc>
            </a:pPr>
            <a:r>
              <a:rPr lang="en-US" sz="2400" smtClean="0"/>
              <a:t>May help overcomes upfront cost barrier</a:t>
            </a:r>
          </a:p>
          <a:p>
            <a:pPr eaLnBrk="1" hangingPunct="1">
              <a:lnSpc>
                <a:spcPct val="80000"/>
              </a:lnSpc>
            </a:pPr>
            <a:endParaRPr lang="en-US" sz="800" smtClean="0"/>
          </a:p>
          <a:p>
            <a:pPr eaLnBrk="1" hangingPunct="1">
              <a:lnSpc>
                <a:spcPct val="80000"/>
              </a:lnSpc>
            </a:pPr>
            <a:r>
              <a:rPr lang="en-US" sz="2400" smtClean="0"/>
              <a:t>Utility collaboration is a must</a:t>
            </a:r>
          </a:p>
          <a:p>
            <a:pPr eaLnBrk="1" hangingPunct="1">
              <a:lnSpc>
                <a:spcPct val="80000"/>
              </a:lnSpc>
            </a:pPr>
            <a:endParaRPr lang="en-US" sz="800" smtClean="0"/>
          </a:p>
          <a:p>
            <a:pPr eaLnBrk="1" hangingPunct="1">
              <a:lnSpc>
                <a:spcPct val="80000"/>
              </a:lnSpc>
            </a:pPr>
            <a:r>
              <a:rPr lang="en-US" sz="2400" smtClean="0"/>
              <a:t>Can be initiated by local government, utility, or business</a:t>
            </a:r>
          </a:p>
          <a:p>
            <a:pPr eaLnBrk="1" hangingPunct="1">
              <a:lnSpc>
                <a:spcPct val="80000"/>
              </a:lnSpc>
            </a:pPr>
            <a:endParaRPr lang="en-US" sz="2400" smtClean="0"/>
          </a:p>
        </p:txBody>
      </p:sp>
      <p:pic>
        <p:nvPicPr>
          <p:cNvPr id="243715" name="Picture 6"/>
          <p:cNvPicPr>
            <a:picLocks noChangeAspect="1" noChangeArrowheads="1"/>
          </p:cNvPicPr>
          <p:nvPr/>
        </p:nvPicPr>
        <p:blipFill>
          <a:blip r:embed="rId3"/>
          <a:srcRect/>
          <a:stretch>
            <a:fillRect/>
          </a:stretch>
        </p:blipFill>
        <p:spPr bwMode="auto">
          <a:xfrm>
            <a:off x="6324600" y="2362200"/>
            <a:ext cx="2239963" cy="3228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ctrTitle"/>
          </p:nvPr>
        </p:nvSpPr>
        <p:spPr>
          <a:xfrm>
            <a:off x="495300" y="1681163"/>
            <a:ext cx="8242300" cy="1470025"/>
          </a:xfrm>
        </p:spPr>
        <p:txBody>
          <a:bodyPr/>
          <a:lstStyle/>
          <a:p>
            <a:r>
              <a:rPr lang="en-US" b="1" i="1" smtClean="0"/>
              <a:t>Why Should You Care About Solar?</a:t>
            </a:r>
          </a:p>
        </p:txBody>
      </p:sp>
      <p:sp>
        <p:nvSpPr>
          <p:cNvPr id="3" name="Subtitle 2"/>
          <p:cNvSpPr>
            <a:spLocks noGrp="1"/>
          </p:cNvSpPr>
          <p:nvPr>
            <p:ph type="subTitle" idx="1"/>
          </p:nvPr>
        </p:nvSpPr>
        <p:spPr>
          <a:xfrm>
            <a:off x="736600" y="3151188"/>
            <a:ext cx="7772400" cy="2754312"/>
          </a:xfrm>
        </p:spPr>
        <p:txBody>
          <a:bodyPr/>
          <a:lstStyle/>
          <a:p>
            <a:pPr algn="l" eaLnBrk="1" hangingPunct="1"/>
            <a:r>
              <a:rPr lang="en-US" sz="2400" b="1" smtClean="0">
                <a:solidFill>
                  <a:schemeClr val="tx1"/>
                </a:solidFill>
              </a:rPr>
              <a:t>Because many contaminated sites offer:</a:t>
            </a:r>
          </a:p>
          <a:p>
            <a:pPr algn="l" eaLnBrk="1" hangingPunct="1"/>
            <a:endParaRPr lang="en-US" sz="2400" b="1" smtClean="0">
              <a:solidFill>
                <a:schemeClr val="tx1"/>
              </a:solidFill>
            </a:endParaRPr>
          </a:p>
          <a:p>
            <a:pPr lvl="1" algn="l" eaLnBrk="1" hangingPunct="1"/>
            <a:r>
              <a:rPr lang="en-US" sz="2400" smtClean="0">
                <a:solidFill>
                  <a:schemeClr val="tx1"/>
                </a:solidFill>
                <a:ea typeface="ＭＳ Ｐゴシック" pitchFamily="34" charset="-128"/>
              </a:rPr>
              <a:t>1. Existing infrastructure</a:t>
            </a:r>
          </a:p>
          <a:p>
            <a:pPr lvl="1" algn="l" eaLnBrk="1" hangingPunct="1"/>
            <a:r>
              <a:rPr lang="en-US" sz="2400" smtClean="0">
                <a:solidFill>
                  <a:schemeClr val="tx1"/>
                </a:solidFill>
                <a:ea typeface="ＭＳ Ｐゴシック" pitchFamily="34" charset="-128"/>
              </a:rPr>
              <a:t>2. Potentially lower transaction costs</a:t>
            </a:r>
          </a:p>
          <a:p>
            <a:pPr lvl="1" algn="l" eaLnBrk="1" hangingPunct="1"/>
            <a:r>
              <a:rPr lang="en-US" sz="2400" smtClean="0">
                <a:solidFill>
                  <a:schemeClr val="tx1"/>
                </a:solidFill>
                <a:ea typeface="ＭＳ Ｐゴシック" pitchFamily="34" charset="-128"/>
              </a:rPr>
              <a:t>3. Improved public support and faster permitting/zoning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amond(in)">
                                      <p:cBhvr>
                                        <p:cTn id="10" dur="2000"/>
                                        <p:tgtEl>
                                          <p:spTgt spid="3">
                                            <p:txEl>
                                              <p:pRg st="2" end="2"/>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amond(in)">
                                      <p:cBhvr>
                                        <p:cTn id="13" dur="2000"/>
                                        <p:tgtEl>
                                          <p:spTgt spid="3">
                                            <p:txEl>
                                              <p:pRg st="3" end="3"/>
                                            </p:txEl>
                                          </p:spTgt>
                                        </p:tgtEl>
                                      </p:cBhvr>
                                    </p:animEffect>
                                  </p:childTnLst>
                                </p:cTn>
                              </p:par>
                              <p:par>
                                <p:cTn id="14" presetID="8" presetClass="entr" presetSubtype="16"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diamond(in)">
                                      <p:cBhvr>
                                        <p:cTn id="16"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p:cNvSpPr>
          <p:nvPr>
            <p:ph type="title" idx="4294967295"/>
          </p:nvPr>
        </p:nvSpPr>
        <p:spPr>
          <a:xfrm>
            <a:off x="457200" y="1060450"/>
            <a:ext cx="8229600" cy="939800"/>
          </a:xfrm>
        </p:spPr>
        <p:txBody>
          <a:bodyPr/>
          <a:lstStyle/>
          <a:p>
            <a:pPr eaLnBrk="1" hangingPunct="1"/>
            <a:r>
              <a:rPr lang="en-US" smtClean="0"/>
              <a:t>Community Solar</a:t>
            </a:r>
          </a:p>
        </p:txBody>
      </p:sp>
      <p:sp>
        <p:nvSpPr>
          <p:cNvPr id="245762" name="Rectangle 8"/>
          <p:cNvSpPr>
            <a:spLocks noGrp="1"/>
          </p:cNvSpPr>
          <p:nvPr>
            <p:ph type="body" idx="4294967295"/>
          </p:nvPr>
        </p:nvSpPr>
        <p:spPr>
          <a:xfrm>
            <a:off x="457200" y="2209800"/>
            <a:ext cx="5192713" cy="3886200"/>
          </a:xfrm>
        </p:spPr>
        <p:txBody>
          <a:bodyPr/>
          <a:lstStyle/>
          <a:p>
            <a:pPr eaLnBrk="1" hangingPunct="1">
              <a:lnSpc>
                <a:spcPct val="80000"/>
              </a:lnSpc>
            </a:pPr>
            <a:r>
              <a:rPr lang="en-US" sz="2400" smtClean="0"/>
              <a:t>PV system provides power and/or financial benefit to multiple community members</a:t>
            </a:r>
          </a:p>
          <a:p>
            <a:pPr eaLnBrk="1" hangingPunct="1">
              <a:lnSpc>
                <a:spcPct val="80000"/>
              </a:lnSpc>
            </a:pPr>
            <a:endParaRPr lang="en-US" sz="800" smtClean="0"/>
          </a:p>
          <a:p>
            <a:pPr eaLnBrk="1" hangingPunct="1">
              <a:lnSpc>
                <a:spcPct val="80000"/>
              </a:lnSpc>
            </a:pPr>
            <a:r>
              <a:rPr lang="en-US" sz="2400" smtClean="0"/>
              <a:t>May help overcomes upfront cost barrier</a:t>
            </a:r>
          </a:p>
          <a:p>
            <a:pPr eaLnBrk="1" hangingPunct="1">
              <a:lnSpc>
                <a:spcPct val="80000"/>
              </a:lnSpc>
            </a:pPr>
            <a:endParaRPr lang="en-US" sz="800" smtClean="0"/>
          </a:p>
          <a:p>
            <a:pPr eaLnBrk="1" hangingPunct="1">
              <a:lnSpc>
                <a:spcPct val="80000"/>
              </a:lnSpc>
            </a:pPr>
            <a:r>
              <a:rPr lang="en-US" sz="2400" smtClean="0"/>
              <a:t>Utility collaboration is a must</a:t>
            </a:r>
          </a:p>
          <a:p>
            <a:pPr eaLnBrk="1" hangingPunct="1">
              <a:lnSpc>
                <a:spcPct val="80000"/>
              </a:lnSpc>
            </a:pPr>
            <a:endParaRPr lang="en-US" sz="800" smtClean="0"/>
          </a:p>
          <a:p>
            <a:pPr eaLnBrk="1" hangingPunct="1">
              <a:lnSpc>
                <a:spcPct val="80000"/>
              </a:lnSpc>
            </a:pPr>
            <a:r>
              <a:rPr lang="en-US" sz="2400" smtClean="0"/>
              <a:t>Can be initiated by local government, utility, or business</a:t>
            </a:r>
          </a:p>
          <a:p>
            <a:pPr eaLnBrk="1" hangingPunct="1">
              <a:lnSpc>
                <a:spcPct val="80000"/>
              </a:lnSpc>
            </a:pPr>
            <a:endParaRPr lang="en-US" sz="2400" smtClean="0"/>
          </a:p>
        </p:txBody>
      </p:sp>
      <p:pic>
        <p:nvPicPr>
          <p:cNvPr id="245763" name="Picture 6"/>
          <p:cNvPicPr>
            <a:picLocks noChangeAspect="1" noChangeArrowheads="1"/>
          </p:cNvPicPr>
          <p:nvPr/>
        </p:nvPicPr>
        <p:blipFill>
          <a:blip r:embed="rId3"/>
          <a:srcRect/>
          <a:stretch>
            <a:fillRect/>
          </a:stretch>
        </p:blipFill>
        <p:spPr bwMode="auto">
          <a:xfrm>
            <a:off x="6324600" y="2362200"/>
            <a:ext cx="2239963" cy="3228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Title 1"/>
          <p:cNvSpPr>
            <a:spLocks noGrp="1"/>
          </p:cNvSpPr>
          <p:nvPr>
            <p:ph type="title" idx="4294967295"/>
          </p:nvPr>
        </p:nvSpPr>
        <p:spPr>
          <a:xfrm>
            <a:off x="457200" y="1060450"/>
            <a:ext cx="8229600" cy="939800"/>
          </a:xfrm>
        </p:spPr>
        <p:txBody>
          <a:bodyPr/>
          <a:lstStyle/>
          <a:p>
            <a:pPr eaLnBrk="1" hangingPunct="1"/>
            <a:r>
              <a:rPr lang="en-US" sz="4000" smtClean="0"/>
              <a:t>Equipment Sales Tax Exemption</a:t>
            </a:r>
          </a:p>
        </p:txBody>
      </p:sp>
      <p:sp>
        <p:nvSpPr>
          <p:cNvPr id="90115" name="Content Placeholder 2"/>
          <p:cNvSpPr>
            <a:spLocks noGrp="1"/>
          </p:cNvSpPr>
          <p:nvPr>
            <p:ph type="body" sz="half" idx="4294967295"/>
          </p:nvPr>
        </p:nvSpPr>
        <p:spPr>
          <a:xfrm>
            <a:off x="457200" y="2192338"/>
            <a:ext cx="5046663" cy="4525962"/>
          </a:xfrm>
        </p:spPr>
        <p:txBody>
          <a:bodyPr/>
          <a:lstStyle/>
          <a:p>
            <a:pPr eaLnBrk="1" hangingPunct="1">
              <a:lnSpc>
                <a:spcPct val="90000"/>
              </a:lnSpc>
              <a:buFont typeface="Arial" pitchFamily="34" charset="0"/>
              <a:buChar char="•"/>
              <a:defRPr/>
            </a:pPr>
            <a:r>
              <a:rPr lang="en-US" sz="2800" dirty="0" smtClean="0"/>
              <a:t>Exemption or refund of local or state sales tax on renewable energy equipment purchase</a:t>
            </a:r>
          </a:p>
          <a:p>
            <a:pPr eaLnBrk="1" hangingPunct="1">
              <a:lnSpc>
                <a:spcPct val="90000"/>
              </a:lnSpc>
              <a:buFont typeface="Arial" pitchFamily="34" charset="0"/>
              <a:buNone/>
              <a:defRPr/>
            </a:pPr>
            <a:endParaRPr lang="en-US" sz="1000" dirty="0" smtClean="0"/>
          </a:p>
          <a:p>
            <a:pPr eaLnBrk="1" hangingPunct="1">
              <a:lnSpc>
                <a:spcPct val="90000"/>
              </a:lnSpc>
              <a:buFont typeface="Arial" pitchFamily="34" charset="0"/>
              <a:buChar char="•"/>
              <a:defRPr/>
            </a:pPr>
            <a:r>
              <a:rPr lang="en-US" sz="2800" dirty="0" smtClean="0"/>
              <a:t>State authorization may be required</a:t>
            </a:r>
          </a:p>
          <a:p>
            <a:pPr eaLnBrk="1" hangingPunct="1">
              <a:lnSpc>
                <a:spcPct val="90000"/>
              </a:lnSpc>
              <a:buFont typeface="Arial" pitchFamily="34" charset="0"/>
              <a:buNone/>
              <a:defRPr/>
            </a:pPr>
            <a:endParaRPr lang="en-US" sz="1050" dirty="0" smtClean="0"/>
          </a:p>
          <a:p>
            <a:pPr eaLnBrk="1" hangingPunct="1">
              <a:lnSpc>
                <a:spcPct val="90000"/>
              </a:lnSpc>
              <a:buFont typeface="Arial" pitchFamily="34" charset="0"/>
              <a:buChar char="•"/>
              <a:defRPr/>
            </a:pPr>
            <a:r>
              <a:rPr lang="en-US" sz="2800" dirty="0" smtClean="0"/>
              <a:t>Complementary incentive, but may have an impact nevertheless</a:t>
            </a:r>
          </a:p>
        </p:txBody>
      </p:sp>
      <p:pic>
        <p:nvPicPr>
          <p:cNvPr id="247811" name="Picture 2" descr="C:\Users\jrbarne2\AppData\Local\Microsoft\Windows\Temporary Internet Files\Content.IE5\HMMDI77Y\MC900325928[1].wmf"/>
          <p:cNvPicPr>
            <a:picLocks noChangeAspect="1" noChangeArrowheads="1"/>
          </p:cNvPicPr>
          <p:nvPr/>
        </p:nvPicPr>
        <p:blipFill>
          <a:blip r:embed="rId3"/>
          <a:srcRect/>
          <a:stretch>
            <a:fillRect/>
          </a:stretch>
        </p:blipFill>
        <p:spPr bwMode="auto">
          <a:xfrm>
            <a:off x="5753100" y="2503488"/>
            <a:ext cx="3125788" cy="3111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5"/>
          <p:cNvPicPr>
            <a:picLocks noChangeAspect="1" noChangeArrowheads="1"/>
          </p:cNvPicPr>
          <p:nvPr/>
        </p:nvPicPr>
        <p:blipFill>
          <a:blip r:embed="rId3"/>
          <a:srcRect/>
          <a:stretch>
            <a:fillRect/>
          </a:stretch>
        </p:blipFill>
        <p:spPr bwMode="auto">
          <a:xfrm>
            <a:off x="1706563" y="2005013"/>
            <a:ext cx="5608637" cy="4100512"/>
          </a:xfrm>
          <a:prstGeom prst="rect">
            <a:avLst/>
          </a:prstGeom>
          <a:noFill/>
          <a:ln w="9525">
            <a:solidFill>
              <a:schemeClr val="tx2"/>
            </a:solidFill>
            <a:miter lim="800000"/>
            <a:headEnd/>
            <a:tailEnd/>
          </a:ln>
        </p:spPr>
      </p:pic>
      <p:sp>
        <p:nvSpPr>
          <p:cNvPr id="3" name="TextBox 2"/>
          <p:cNvSpPr txBox="1"/>
          <p:nvPr/>
        </p:nvSpPr>
        <p:spPr>
          <a:xfrm>
            <a:off x="371475" y="1220788"/>
            <a:ext cx="8559800" cy="708025"/>
          </a:xfrm>
          <a:prstGeom prst="rect">
            <a:avLst/>
          </a:prstGeom>
          <a:noFill/>
        </p:spPr>
        <p:txBody>
          <a:bodyPr>
            <a:spAutoFit/>
          </a:bodyPr>
          <a:lstStyle/>
          <a:p>
            <a:pPr algn="ctr" fontAlgn="auto">
              <a:spcBef>
                <a:spcPts val="0"/>
              </a:spcBef>
              <a:spcAft>
                <a:spcPts val="0"/>
              </a:spcAft>
              <a:defRPr/>
            </a:pPr>
            <a:r>
              <a:rPr lang="en-US" sz="4000" dirty="0">
                <a:solidFill>
                  <a:schemeClr val="tx2"/>
                </a:solidFill>
                <a:latin typeface="+mj-lt"/>
                <a:ea typeface="ＭＳ Ｐゴシック"/>
                <a:cs typeface="ＭＳ Ｐゴシック"/>
              </a:rPr>
              <a:t>Solar, Cost and Subsidies</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4"/>
          <p:cNvSpPr>
            <a:spLocks noGrp="1"/>
          </p:cNvSpPr>
          <p:nvPr>
            <p:ph type="title" idx="4294967295"/>
          </p:nvPr>
        </p:nvSpPr>
        <p:spPr>
          <a:xfrm>
            <a:off x="457200" y="1257300"/>
            <a:ext cx="8229600" cy="938213"/>
          </a:xfrm>
        </p:spPr>
        <p:txBody>
          <a:bodyPr/>
          <a:lstStyle/>
          <a:p>
            <a:pPr eaLnBrk="1" hangingPunct="1"/>
            <a:r>
              <a:rPr lang="en-US" sz="3600" b="1" i="1" smtClean="0"/>
              <a:t>Regulatory </a:t>
            </a:r>
            <a:r>
              <a:rPr lang="en-US" sz="3600" smtClean="0"/>
              <a:t>Policies to Make </a:t>
            </a:r>
            <a:br>
              <a:rPr lang="en-US" sz="3600" smtClean="0"/>
            </a:br>
            <a:r>
              <a:rPr lang="en-US" sz="3600" smtClean="0"/>
              <a:t>Solar More Affordable</a:t>
            </a:r>
          </a:p>
        </p:txBody>
      </p:sp>
      <p:graphicFrame>
        <p:nvGraphicFramePr>
          <p:cNvPr id="10" name="Diagram 9"/>
          <p:cNvGraphicFramePr/>
          <p:nvPr/>
        </p:nvGraphicFramePr>
        <p:xfrm>
          <a:off x="4521200" y="2489200"/>
          <a:ext cx="4419600" cy="332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 11"/>
          <p:cNvGraphicFramePr/>
          <p:nvPr/>
        </p:nvGraphicFramePr>
        <p:xfrm>
          <a:off x="215900" y="2489200"/>
          <a:ext cx="4724400" cy="40005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6" descr="http://www.hopshop.net/tours/electric-utility/images/polepig.gif"/>
          <p:cNvPicPr>
            <a:picLocks noChangeAspect="1" noChangeArrowheads="1"/>
          </p:cNvPicPr>
          <p:nvPr/>
        </p:nvPicPr>
        <p:blipFill>
          <a:blip r:embed="rId3"/>
          <a:srcRect/>
          <a:stretch>
            <a:fillRect/>
          </a:stretch>
        </p:blipFill>
        <p:spPr bwMode="auto">
          <a:xfrm>
            <a:off x="5143500" y="2157413"/>
            <a:ext cx="3246438" cy="3752850"/>
          </a:xfrm>
          <a:prstGeom prst="rect">
            <a:avLst/>
          </a:prstGeom>
          <a:noFill/>
          <a:ln w="9525">
            <a:noFill/>
            <a:miter lim="800000"/>
            <a:headEnd/>
            <a:tailEnd/>
          </a:ln>
        </p:spPr>
      </p:pic>
      <p:sp>
        <p:nvSpPr>
          <p:cNvPr id="253954" name="Rectangle 7"/>
          <p:cNvSpPr>
            <a:spLocks noGrp="1"/>
          </p:cNvSpPr>
          <p:nvPr>
            <p:ph type="title" idx="4294967295"/>
          </p:nvPr>
        </p:nvSpPr>
        <p:spPr>
          <a:xfrm>
            <a:off x="423863" y="942975"/>
            <a:ext cx="8229600" cy="939800"/>
          </a:xfrm>
        </p:spPr>
        <p:txBody>
          <a:bodyPr/>
          <a:lstStyle/>
          <a:p>
            <a:pPr eaLnBrk="1" hangingPunct="1"/>
            <a:r>
              <a:rPr lang="en-US" smtClean="0"/>
              <a:t>Interconnection</a:t>
            </a:r>
          </a:p>
        </p:txBody>
      </p:sp>
      <p:sp>
        <p:nvSpPr>
          <p:cNvPr id="253955" name="Rectangle 8"/>
          <p:cNvSpPr>
            <a:spLocks noGrp="1"/>
          </p:cNvSpPr>
          <p:nvPr>
            <p:ph type="body" sz="half" idx="4294967295"/>
          </p:nvPr>
        </p:nvSpPr>
        <p:spPr>
          <a:xfrm>
            <a:off x="423863" y="2100263"/>
            <a:ext cx="5143500" cy="5035550"/>
          </a:xfrm>
        </p:spPr>
        <p:txBody>
          <a:bodyPr/>
          <a:lstStyle/>
          <a:p>
            <a:pPr eaLnBrk="1" hangingPunct="1">
              <a:lnSpc>
                <a:spcPct val="90000"/>
              </a:lnSpc>
              <a:buFont typeface="Arial" charset="0"/>
              <a:buNone/>
            </a:pPr>
            <a:endParaRPr lang="en-US" sz="1200" smtClean="0"/>
          </a:p>
          <a:p>
            <a:pPr marL="342900" lvl="1" indent="-342900" eaLnBrk="1" hangingPunct="1">
              <a:lnSpc>
                <a:spcPct val="90000"/>
              </a:lnSpc>
              <a:buFont typeface="Arial" charset="0"/>
              <a:buChar char="•"/>
            </a:pPr>
            <a:endParaRPr lang="en-US" smtClean="0">
              <a:ea typeface="ＭＳ Ｐゴシック" pitchFamily="34" charset="-128"/>
            </a:endParaRPr>
          </a:p>
          <a:p>
            <a:pPr marL="342900" lvl="1" indent="-342900" eaLnBrk="1" hangingPunct="1">
              <a:lnSpc>
                <a:spcPct val="90000"/>
              </a:lnSpc>
              <a:buFont typeface="Arial" charset="0"/>
              <a:buChar char="•"/>
            </a:pPr>
            <a:endParaRPr lang="en-US" smtClean="0">
              <a:ea typeface="ＭＳ Ｐゴシック" pitchFamily="34" charset="-128"/>
            </a:endParaRPr>
          </a:p>
          <a:p>
            <a:pPr marL="342900" lvl="1" indent="-342900" eaLnBrk="1" hangingPunct="1">
              <a:lnSpc>
                <a:spcPct val="90000"/>
              </a:lnSpc>
              <a:buFont typeface="Arial" charset="0"/>
              <a:buNone/>
            </a:pPr>
            <a:endParaRPr lang="en-US" sz="1200" smtClean="0">
              <a:ea typeface="ＭＳ Ｐゴシック" pitchFamily="34" charset="-128"/>
            </a:endParaRPr>
          </a:p>
          <a:p>
            <a:pPr marL="342900" lvl="1" indent="-342900" eaLnBrk="1" hangingPunct="1">
              <a:lnSpc>
                <a:spcPct val="90000"/>
              </a:lnSpc>
              <a:buFont typeface="Arial" charset="0"/>
              <a:buChar char="•"/>
            </a:pPr>
            <a:endParaRPr lang="en-US" smtClean="0">
              <a:ea typeface="ＭＳ Ｐゴシック" pitchFamily="34" charset="-128"/>
            </a:endParaRPr>
          </a:p>
          <a:p>
            <a:pPr eaLnBrk="1" hangingPunct="1">
              <a:lnSpc>
                <a:spcPct val="90000"/>
              </a:lnSpc>
            </a:pPr>
            <a:endParaRPr lang="en-US" sz="2800" smtClean="0"/>
          </a:p>
          <a:p>
            <a:pPr eaLnBrk="1" hangingPunct="1">
              <a:lnSpc>
                <a:spcPct val="90000"/>
              </a:lnSpc>
              <a:buFont typeface="Arial" charset="0"/>
              <a:buNone/>
            </a:pPr>
            <a:endParaRPr lang="en-US" sz="1600" smtClean="0"/>
          </a:p>
          <a:p>
            <a:pPr eaLnBrk="1" hangingPunct="1">
              <a:lnSpc>
                <a:spcPct val="90000"/>
              </a:lnSpc>
            </a:pPr>
            <a:endParaRPr lang="en-US" sz="2800" smtClean="0"/>
          </a:p>
        </p:txBody>
      </p:sp>
      <p:pic>
        <p:nvPicPr>
          <p:cNvPr id="253956" name="Picture 4"/>
          <p:cNvPicPr>
            <a:picLocks noChangeAspect="1" noChangeArrowheads="1"/>
          </p:cNvPicPr>
          <p:nvPr/>
        </p:nvPicPr>
        <p:blipFill>
          <a:blip r:embed="rId4"/>
          <a:srcRect/>
          <a:stretch>
            <a:fillRect/>
          </a:stretch>
        </p:blipFill>
        <p:spPr bwMode="auto">
          <a:xfrm>
            <a:off x="736600" y="2100263"/>
            <a:ext cx="3463925"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6" descr="http://www.hopshop.net/tours/electric-utility/images/polepig.gif"/>
          <p:cNvPicPr>
            <a:picLocks noChangeAspect="1" noChangeArrowheads="1"/>
          </p:cNvPicPr>
          <p:nvPr/>
        </p:nvPicPr>
        <p:blipFill>
          <a:blip r:embed="rId3"/>
          <a:srcRect/>
          <a:stretch>
            <a:fillRect/>
          </a:stretch>
        </p:blipFill>
        <p:spPr bwMode="auto">
          <a:xfrm>
            <a:off x="5143500" y="2157413"/>
            <a:ext cx="3246438" cy="3752850"/>
          </a:xfrm>
          <a:prstGeom prst="rect">
            <a:avLst/>
          </a:prstGeom>
          <a:noFill/>
          <a:ln w="9525">
            <a:noFill/>
            <a:miter lim="800000"/>
            <a:headEnd/>
            <a:tailEnd/>
          </a:ln>
        </p:spPr>
      </p:pic>
      <p:sp>
        <p:nvSpPr>
          <p:cNvPr id="256002" name="Rectangle 7"/>
          <p:cNvSpPr>
            <a:spLocks noGrp="1"/>
          </p:cNvSpPr>
          <p:nvPr>
            <p:ph type="title" idx="4294967295"/>
          </p:nvPr>
        </p:nvSpPr>
        <p:spPr>
          <a:xfrm>
            <a:off x="423863" y="942975"/>
            <a:ext cx="8229600" cy="939800"/>
          </a:xfrm>
        </p:spPr>
        <p:txBody>
          <a:bodyPr/>
          <a:lstStyle/>
          <a:p>
            <a:pPr eaLnBrk="1" hangingPunct="1"/>
            <a:r>
              <a:rPr lang="en-US" smtClean="0"/>
              <a:t>Interconnection</a:t>
            </a:r>
          </a:p>
        </p:txBody>
      </p:sp>
      <p:sp>
        <p:nvSpPr>
          <p:cNvPr id="256003" name="Rectangle 8"/>
          <p:cNvSpPr>
            <a:spLocks noGrp="1"/>
          </p:cNvSpPr>
          <p:nvPr>
            <p:ph type="body" sz="half" idx="4294967295"/>
          </p:nvPr>
        </p:nvSpPr>
        <p:spPr>
          <a:xfrm>
            <a:off x="423863" y="2100263"/>
            <a:ext cx="5143500" cy="5035550"/>
          </a:xfrm>
        </p:spPr>
        <p:txBody>
          <a:bodyPr/>
          <a:lstStyle/>
          <a:p>
            <a:pPr eaLnBrk="1" hangingPunct="1">
              <a:lnSpc>
                <a:spcPct val="90000"/>
              </a:lnSpc>
              <a:buFont typeface="Arial" charset="0"/>
              <a:buNone/>
            </a:pPr>
            <a:endParaRPr lang="en-US" sz="1200" smtClean="0"/>
          </a:p>
          <a:p>
            <a:pPr marL="342900" lvl="1" indent="-342900" eaLnBrk="1" hangingPunct="1">
              <a:lnSpc>
                <a:spcPct val="90000"/>
              </a:lnSpc>
              <a:buFont typeface="Arial" charset="0"/>
              <a:buChar char="•"/>
            </a:pPr>
            <a:endParaRPr lang="en-US" smtClean="0">
              <a:ea typeface="ＭＳ Ｐゴシック" pitchFamily="34" charset="-128"/>
            </a:endParaRPr>
          </a:p>
          <a:p>
            <a:pPr marL="342900" lvl="1" indent="-342900" eaLnBrk="1" hangingPunct="1">
              <a:lnSpc>
                <a:spcPct val="90000"/>
              </a:lnSpc>
              <a:buFont typeface="Arial" charset="0"/>
              <a:buChar char="•"/>
            </a:pPr>
            <a:endParaRPr lang="en-US" smtClean="0">
              <a:ea typeface="ＭＳ Ｐゴシック" pitchFamily="34" charset="-128"/>
            </a:endParaRPr>
          </a:p>
          <a:p>
            <a:pPr marL="342900" lvl="1" indent="-342900" eaLnBrk="1" hangingPunct="1">
              <a:lnSpc>
                <a:spcPct val="90000"/>
              </a:lnSpc>
              <a:buFont typeface="Arial" charset="0"/>
              <a:buNone/>
            </a:pPr>
            <a:endParaRPr lang="en-US" sz="1200" smtClean="0">
              <a:ea typeface="ＭＳ Ｐゴシック" pitchFamily="34" charset="-128"/>
            </a:endParaRPr>
          </a:p>
          <a:p>
            <a:pPr marL="342900" lvl="1" indent="-342900" eaLnBrk="1" hangingPunct="1">
              <a:lnSpc>
                <a:spcPct val="90000"/>
              </a:lnSpc>
              <a:buFont typeface="Arial" charset="0"/>
              <a:buChar char="•"/>
            </a:pPr>
            <a:endParaRPr lang="en-US" smtClean="0">
              <a:ea typeface="ＭＳ Ｐゴシック" pitchFamily="34" charset="-128"/>
            </a:endParaRPr>
          </a:p>
          <a:p>
            <a:pPr eaLnBrk="1" hangingPunct="1">
              <a:lnSpc>
                <a:spcPct val="90000"/>
              </a:lnSpc>
            </a:pPr>
            <a:endParaRPr lang="en-US" sz="2800" smtClean="0"/>
          </a:p>
          <a:p>
            <a:pPr eaLnBrk="1" hangingPunct="1">
              <a:lnSpc>
                <a:spcPct val="90000"/>
              </a:lnSpc>
              <a:buFont typeface="Arial" charset="0"/>
              <a:buNone/>
            </a:pPr>
            <a:endParaRPr lang="en-US" sz="1600" smtClean="0"/>
          </a:p>
          <a:p>
            <a:pPr eaLnBrk="1" hangingPunct="1">
              <a:lnSpc>
                <a:spcPct val="90000"/>
              </a:lnSpc>
            </a:pPr>
            <a:endParaRPr lang="en-US" sz="2800" smtClean="0"/>
          </a:p>
        </p:txBody>
      </p:sp>
      <p:pic>
        <p:nvPicPr>
          <p:cNvPr id="256004" name="Picture 4"/>
          <p:cNvPicPr>
            <a:picLocks noChangeAspect="1" noChangeArrowheads="1"/>
          </p:cNvPicPr>
          <p:nvPr/>
        </p:nvPicPr>
        <p:blipFill>
          <a:blip r:embed="rId4"/>
          <a:srcRect/>
          <a:stretch>
            <a:fillRect/>
          </a:stretch>
        </p:blipFill>
        <p:spPr bwMode="auto">
          <a:xfrm>
            <a:off x="736600" y="2100263"/>
            <a:ext cx="3463925"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p:cNvSpPr>
          <p:nvPr>
            <p:ph type="title" idx="4294967295"/>
          </p:nvPr>
        </p:nvSpPr>
        <p:spPr>
          <a:xfrm>
            <a:off x="457200" y="877888"/>
            <a:ext cx="8229600" cy="939800"/>
          </a:xfrm>
        </p:spPr>
        <p:txBody>
          <a:bodyPr/>
          <a:lstStyle/>
          <a:p>
            <a:pPr eaLnBrk="1" hangingPunct="1"/>
            <a:r>
              <a:rPr lang="en-US" smtClean="0"/>
              <a:t>Net Metering</a:t>
            </a:r>
          </a:p>
        </p:txBody>
      </p:sp>
      <p:pic>
        <p:nvPicPr>
          <p:cNvPr id="258050" name="Picture 3" descr="grid-tied-inverter.gif"/>
          <p:cNvPicPr>
            <a:picLocks noChangeAspect="1"/>
          </p:cNvPicPr>
          <p:nvPr/>
        </p:nvPicPr>
        <p:blipFill>
          <a:blip r:embed="rId3"/>
          <a:srcRect/>
          <a:stretch>
            <a:fillRect/>
          </a:stretch>
        </p:blipFill>
        <p:spPr bwMode="auto">
          <a:xfrm>
            <a:off x="266700" y="2249488"/>
            <a:ext cx="6356350" cy="3548062"/>
          </a:xfrm>
          <a:prstGeom prst="rect">
            <a:avLst/>
          </a:prstGeom>
          <a:noFill/>
          <a:ln w="9525">
            <a:noFill/>
            <a:miter lim="800000"/>
            <a:headEnd/>
            <a:tailEnd/>
          </a:ln>
        </p:spPr>
      </p:pic>
      <p:pic>
        <p:nvPicPr>
          <p:cNvPr id="258051" name="Picture 4" descr="net-metering1.gif"/>
          <p:cNvPicPr>
            <a:picLocks noChangeAspect="1"/>
          </p:cNvPicPr>
          <p:nvPr/>
        </p:nvPicPr>
        <p:blipFill>
          <a:blip r:embed="rId4"/>
          <a:srcRect/>
          <a:stretch>
            <a:fillRect/>
          </a:stretch>
        </p:blipFill>
        <p:spPr bwMode="auto">
          <a:xfrm>
            <a:off x="6623050" y="2249488"/>
            <a:ext cx="2214563" cy="3548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p:cNvSpPr>
          <p:nvPr>
            <p:ph type="title" idx="4294967295"/>
          </p:nvPr>
        </p:nvSpPr>
        <p:spPr>
          <a:xfrm>
            <a:off x="457200" y="877888"/>
            <a:ext cx="8229600" cy="939800"/>
          </a:xfrm>
        </p:spPr>
        <p:txBody>
          <a:bodyPr/>
          <a:lstStyle/>
          <a:p>
            <a:pPr eaLnBrk="1" hangingPunct="1"/>
            <a:r>
              <a:rPr lang="en-US" smtClean="0"/>
              <a:t>Net Metering</a:t>
            </a:r>
          </a:p>
        </p:txBody>
      </p:sp>
      <p:pic>
        <p:nvPicPr>
          <p:cNvPr id="260098" name="Picture 3" descr="grid-tied-inverter.gif"/>
          <p:cNvPicPr>
            <a:picLocks noChangeAspect="1"/>
          </p:cNvPicPr>
          <p:nvPr/>
        </p:nvPicPr>
        <p:blipFill>
          <a:blip r:embed="rId3"/>
          <a:srcRect/>
          <a:stretch>
            <a:fillRect/>
          </a:stretch>
        </p:blipFill>
        <p:spPr bwMode="auto">
          <a:xfrm>
            <a:off x="266700" y="2249488"/>
            <a:ext cx="6356350" cy="3548062"/>
          </a:xfrm>
          <a:prstGeom prst="rect">
            <a:avLst/>
          </a:prstGeom>
          <a:noFill/>
          <a:ln w="9525">
            <a:noFill/>
            <a:miter lim="800000"/>
            <a:headEnd/>
            <a:tailEnd/>
          </a:ln>
        </p:spPr>
      </p:pic>
      <p:pic>
        <p:nvPicPr>
          <p:cNvPr id="260099" name="Picture 4" descr="net-metering1.gif"/>
          <p:cNvPicPr>
            <a:picLocks noChangeAspect="1"/>
          </p:cNvPicPr>
          <p:nvPr/>
        </p:nvPicPr>
        <p:blipFill>
          <a:blip r:embed="rId4"/>
          <a:srcRect/>
          <a:stretch>
            <a:fillRect/>
          </a:stretch>
        </p:blipFill>
        <p:spPr bwMode="auto">
          <a:xfrm>
            <a:off x="6623050" y="2249488"/>
            <a:ext cx="2214563" cy="3548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Title 1"/>
          <p:cNvSpPr>
            <a:spLocks noGrp="1"/>
          </p:cNvSpPr>
          <p:nvPr>
            <p:ph type="title" idx="4294967295"/>
          </p:nvPr>
        </p:nvSpPr>
        <p:spPr>
          <a:xfrm>
            <a:off x="457200" y="1270000"/>
            <a:ext cx="8229600" cy="939800"/>
          </a:xfrm>
        </p:spPr>
        <p:txBody>
          <a:bodyPr/>
          <a:lstStyle/>
          <a:p>
            <a:r>
              <a:rPr lang="en-US" smtClean="0"/>
              <a:t>Net Metering Best Practices</a:t>
            </a:r>
          </a:p>
        </p:txBody>
      </p:sp>
      <p:pic>
        <p:nvPicPr>
          <p:cNvPr id="262146" name="Picture 2" descr="Net Metering Report">
            <a:hlinkClick r:id="rId3"/>
          </p:cNvPr>
          <p:cNvPicPr>
            <a:picLocks noChangeAspect="1" noChangeArrowheads="1"/>
          </p:cNvPicPr>
          <p:nvPr/>
        </p:nvPicPr>
        <p:blipFill>
          <a:blip r:embed="rId4"/>
          <a:srcRect/>
          <a:stretch>
            <a:fillRect/>
          </a:stretch>
        </p:blipFill>
        <p:spPr bwMode="auto">
          <a:xfrm>
            <a:off x="3111500" y="2451100"/>
            <a:ext cx="2882900" cy="3657600"/>
          </a:xfrm>
          <a:prstGeom prst="rect">
            <a:avLst/>
          </a:prstGeom>
          <a:noFill/>
          <a:ln w="9525">
            <a:noFill/>
            <a:miter lim="800000"/>
            <a:headEnd/>
            <a:tailEnd/>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1" descr="NY1Q0207 - credit laport group SLC.JPG"/>
          <p:cNvPicPr>
            <a:picLocks noChangeAspect="1"/>
          </p:cNvPicPr>
          <p:nvPr/>
        </p:nvPicPr>
        <p:blipFill>
          <a:blip r:embed="rId3"/>
          <a:srcRect/>
          <a:stretch>
            <a:fillRect/>
          </a:stretch>
        </p:blipFill>
        <p:spPr bwMode="auto">
          <a:xfrm>
            <a:off x="0" y="3668713"/>
            <a:ext cx="5414963" cy="3189287"/>
          </a:xfrm>
          <a:prstGeom prst="rect">
            <a:avLst/>
          </a:prstGeom>
          <a:noFill/>
          <a:ln w="9525">
            <a:noFill/>
            <a:miter lim="800000"/>
            <a:headEnd/>
            <a:tailEnd/>
          </a:ln>
        </p:spPr>
      </p:pic>
      <p:pic>
        <p:nvPicPr>
          <p:cNvPr id="264194" name="Picture 2" descr="Clarke Planetarium and SLCO Press Event 018 - credit Sara Baldwin, Utah Clean Energy.jpg"/>
          <p:cNvPicPr>
            <a:picLocks noChangeAspect="1"/>
          </p:cNvPicPr>
          <p:nvPr/>
        </p:nvPicPr>
        <p:blipFill>
          <a:blip r:embed="rId4"/>
          <a:srcRect/>
          <a:stretch>
            <a:fillRect/>
          </a:stretch>
        </p:blipFill>
        <p:spPr bwMode="auto">
          <a:xfrm>
            <a:off x="0" y="0"/>
            <a:ext cx="5414963" cy="3879850"/>
          </a:xfrm>
          <a:prstGeom prst="rect">
            <a:avLst/>
          </a:prstGeom>
          <a:noFill/>
          <a:ln w="9525">
            <a:noFill/>
            <a:miter lim="800000"/>
            <a:headEnd/>
            <a:tailEnd/>
          </a:ln>
        </p:spPr>
      </p:pic>
      <p:pic>
        <p:nvPicPr>
          <p:cNvPr id="264195" name="Picture 3" descr="LDS church solar 2 - Deseret news.jpg"/>
          <p:cNvPicPr>
            <a:picLocks noChangeAspect="1"/>
          </p:cNvPicPr>
          <p:nvPr/>
        </p:nvPicPr>
        <p:blipFill>
          <a:blip r:embed="rId5"/>
          <a:srcRect/>
          <a:stretch>
            <a:fillRect/>
          </a:stretch>
        </p:blipFill>
        <p:spPr bwMode="auto">
          <a:xfrm>
            <a:off x="5414963" y="0"/>
            <a:ext cx="3729037" cy="3297238"/>
          </a:xfrm>
          <a:prstGeom prst="rect">
            <a:avLst/>
          </a:prstGeom>
          <a:noFill/>
          <a:ln w="9525">
            <a:noFill/>
            <a:miter lim="800000"/>
            <a:headEnd/>
            <a:tailEnd/>
          </a:ln>
        </p:spPr>
      </p:pic>
      <p:sp>
        <p:nvSpPr>
          <p:cNvPr id="264196" name="Rectangle 4"/>
          <p:cNvSpPr>
            <a:spLocks noChangeArrowheads="1"/>
          </p:cNvSpPr>
          <p:nvPr/>
        </p:nvSpPr>
        <p:spPr bwMode="auto">
          <a:xfrm>
            <a:off x="5630863" y="3460750"/>
            <a:ext cx="3322637" cy="3170238"/>
          </a:xfrm>
          <a:prstGeom prst="rect">
            <a:avLst/>
          </a:prstGeom>
          <a:noFill/>
          <a:ln w="9525">
            <a:noFill/>
            <a:miter lim="800000"/>
            <a:headEnd/>
            <a:tailEnd/>
          </a:ln>
        </p:spPr>
        <p:txBody>
          <a:bodyPr>
            <a:spAutoFit/>
          </a:bodyPr>
          <a:lstStyle/>
          <a:p>
            <a:r>
              <a:rPr lang="en-US" sz="2400">
                <a:latin typeface="Calibri" pitchFamily="34" charset="0"/>
              </a:rPr>
              <a:t>Increased adoption of solar energy in Salt Lake City is the </a:t>
            </a:r>
            <a:r>
              <a:rPr lang="en-US" sz="2400" b="1">
                <a:latin typeface="Calibri" pitchFamily="34" charset="0"/>
              </a:rPr>
              <a:t>result of vast improvements to net metering and interconnection.</a:t>
            </a:r>
          </a:p>
          <a:p>
            <a:endParaRPr lang="en-US" sz="2400">
              <a:latin typeface="Calibri" pitchFamily="34" charset="0"/>
            </a:endParaRPr>
          </a:p>
          <a:p>
            <a:r>
              <a:rPr lang="en-US" sz="1600">
                <a:latin typeface="Calibri" pitchFamily="34" charset="0"/>
              </a:rPr>
              <a:t>Photo credits: </a:t>
            </a:r>
          </a:p>
          <a:p>
            <a:r>
              <a:rPr lang="en-US" sz="1600">
                <a:latin typeface="Calibri" pitchFamily="34" charset="0"/>
              </a:rPr>
              <a:t>Sara Baldwin Utah Clean Energy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body" idx="4294967295"/>
          </p:nvPr>
        </p:nvSpPr>
        <p:spPr>
          <a:xfrm>
            <a:off x="207963" y="1320800"/>
            <a:ext cx="8936037" cy="4975225"/>
          </a:xfrm>
        </p:spPr>
        <p:txBody>
          <a:bodyPr/>
          <a:lstStyle/>
          <a:p>
            <a:pPr eaLnBrk="1" hangingPunct="1">
              <a:buFont typeface="Arial" pitchFamily="34" charset="0"/>
              <a:buChar char="•"/>
              <a:defRPr/>
            </a:pPr>
            <a:endParaRPr lang="en-US" sz="2800" b="1" dirty="0" smtClean="0"/>
          </a:p>
          <a:p>
            <a:pPr lvl="1" eaLnBrk="1" hangingPunct="1">
              <a:buFont typeface="Arial" pitchFamily="34" charset="0"/>
              <a:buNone/>
              <a:defRPr/>
            </a:pPr>
            <a:endParaRPr lang="en-US" sz="1400" dirty="0" smtClean="0">
              <a:ea typeface="ＭＳ Ｐゴシック"/>
              <a:cs typeface="ＭＳ Ｐゴシック"/>
            </a:endParaRPr>
          </a:p>
          <a:p>
            <a:pPr eaLnBrk="1" hangingPunct="1">
              <a:buFont typeface="Arial" pitchFamily="34" charset="0"/>
              <a:buNone/>
              <a:defRPr/>
            </a:pPr>
            <a:r>
              <a:rPr lang="en-US" sz="2800" b="1" i="1" dirty="0" smtClean="0"/>
              <a:t>Installing solar energy on contaminated sites may:</a:t>
            </a:r>
          </a:p>
          <a:p>
            <a:pPr eaLnBrk="1" hangingPunct="1">
              <a:buFont typeface="Arial" pitchFamily="34" charset="0"/>
              <a:buNone/>
              <a:defRPr/>
            </a:pPr>
            <a:endParaRPr lang="en-US" sz="2800" b="1" i="1" dirty="0" smtClean="0"/>
          </a:p>
          <a:p>
            <a:pPr marL="914400" lvl="1" indent="-457200" eaLnBrk="1" hangingPunct="1">
              <a:buFont typeface="+mj-lt"/>
              <a:buAutoNum type="arabicPeriod"/>
              <a:defRPr/>
            </a:pPr>
            <a:r>
              <a:rPr lang="en-US" sz="2400" dirty="0" smtClean="0">
                <a:ea typeface="ＭＳ Ｐゴシック"/>
                <a:cs typeface="ＭＳ Ｐゴシック"/>
              </a:rPr>
              <a:t>Increase property’s economic value</a:t>
            </a:r>
          </a:p>
          <a:p>
            <a:pPr marL="914400" lvl="1" indent="-457200" eaLnBrk="1" hangingPunct="1">
              <a:buFont typeface="+mj-lt"/>
              <a:buAutoNum type="arabicPeriod"/>
              <a:defRPr/>
            </a:pPr>
            <a:r>
              <a:rPr lang="en-US" sz="2400" dirty="0" smtClean="0">
                <a:ea typeface="ＭＳ Ｐゴシック"/>
                <a:cs typeface="ＭＳ Ｐゴシック"/>
              </a:rPr>
              <a:t>Further environmental sustainability by maximizing land use</a:t>
            </a:r>
          </a:p>
          <a:p>
            <a:pPr marL="914400" lvl="1" indent="-457200" eaLnBrk="1" hangingPunct="1">
              <a:buFont typeface="+mj-lt"/>
              <a:buAutoNum type="arabicPeriod"/>
              <a:defRPr/>
            </a:pPr>
            <a:r>
              <a:rPr lang="en-US" sz="2400" dirty="0" smtClean="0">
                <a:ea typeface="ＭＳ Ｐゴシック"/>
                <a:cs typeface="ＭＳ Ｐゴシック"/>
              </a:rPr>
              <a:t>Provide clean energy for use on-site</a:t>
            </a:r>
          </a:p>
          <a:p>
            <a:pPr marL="914400" lvl="1" indent="-457200" eaLnBrk="1" hangingPunct="1">
              <a:buFont typeface="+mj-lt"/>
              <a:buAutoNum type="arabicPeriod"/>
              <a:defRPr/>
            </a:pPr>
            <a:r>
              <a:rPr lang="en-US" sz="2400" dirty="0" smtClean="0">
                <a:ea typeface="ＭＳ Ｐゴシック"/>
                <a:cs typeface="ＭＳ Ｐゴシック"/>
              </a:rPr>
              <a:t>Create local jobs</a:t>
            </a:r>
          </a:p>
          <a:p>
            <a:pPr marL="914400" lvl="1" indent="-457200" eaLnBrk="1" hangingPunct="1">
              <a:buFont typeface="+mj-lt"/>
              <a:buAutoNum type="arabicPeriod"/>
              <a:defRPr/>
            </a:pPr>
            <a:r>
              <a:rPr lang="en-US" sz="2400" dirty="0" smtClean="0">
                <a:ea typeface="ＭＳ Ｐゴシック"/>
                <a:cs typeface="ＭＳ Ｐゴシック"/>
              </a:rPr>
              <a:t>Provide a “cap”</a:t>
            </a:r>
          </a:p>
          <a:p>
            <a:pPr lvl="1" eaLnBrk="1" hangingPunct="1">
              <a:buFont typeface="Arial" pitchFamily="34" charset="0"/>
              <a:buChar char="–"/>
              <a:defRPr/>
            </a:pPr>
            <a:endParaRPr lang="en-US" sz="1600" dirty="0" smtClean="0">
              <a:ea typeface="ＭＳ Ｐゴシック"/>
              <a:cs typeface="ＭＳ Ｐゴシック"/>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1" descr="NY1Q0207 - credit laport group SLC.JPG"/>
          <p:cNvPicPr>
            <a:picLocks noChangeAspect="1"/>
          </p:cNvPicPr>
          <p:nvPr/>
        </p:nvPicPr>
        <p:blipFill>
          <a:blip r:embed="rId3"/>
          <a:srcRect/>
          <a:stretch>
            <a:fillRect/>
          </a:stretch>
        </p:blipFill>
        <p:spPr bwMode="auto">
          <a:xfrm>
            <a:off x="0" y="3668713"/>
            <a:ext cx="5414963" cy="3189287"/>
          </a:xfrm>
          <a:prstGeom prst="rect">
            <a:avLst/>
          </a:prstGeom>
          <a:noFill/>
          <a:ln w="9525">
            <a:noFill/>
            <a:miter lim="800000"/>
            <a:headEnd/>
            <a:tailEnd/>
          </a:ln>
        </p:spPr>
      </p:pic>
      <p:pic>
        <p:nvPicPr>
          <p:cNvPr id="266242" name="Picture 2" descr="Clarke Planetarium and SLCO Press Event 018 - credit Sara Baldwin, Utah Clean Energy.jpg"/>
          <p:cNvPicPr>
            <a:picLocks noChangeAspect="1"/>
          </p:cNvPicPr>
          <p:nvPr/>
        </p:nvPicPr>
        <p:blipFill>
          <a:blip r:embed="rId4"/>
          <a:srcRect/>
          <a:stretch>
            <a:fillRect/>
          </a:stretch>
        </p:blipFill>
        <p:spPr bwMode="auto">
          <a:xfrm>
            <a:off x="0" y="0"/>
            <a:ext cx="5414963" cy="3879850"/>
          </a:xfrm>
          <a:prstGeom prst="rect">
            <a:avLst/>
          </a:prstGeom>
          <a:noFill/>
          <a:ln w="9525">
            <a:noFill/>
            <a:miter lim="800000"/>
            <a:headEnd/>
            <a:tailEnd/>
          </a:ln>
        </p:spPr>
      </p:pic>
      <p:pic>
        <p:nvPicPr>
          <p:cNvPr id="266243" name="Picture 3" descr="LDS church solar 2 - Deseret news.jpg"/>
          <p:cNvPicPr>
            <a:picLocks noChangeAspect="1"/>
          </p:cNvPicPr>
          <p:nvPr/>
        </p:nvPicPr>
        <p:blipFill>
          <a:blip r:embed="rId5"/>
          <a:srcRect/>
          <a:stretch>
            <a:fillRect/>
          </a:stretch>
        </p:blipFill>
        <p:spPr bwMode="auto">
          <a:xfrm>
            <a:off x="5414963" y="0"/>
            <a:ext cx="3729037" cy="3297238"/>
          </a:xfrm>
          <a:prstGeom prst="rect">
            <a:avLst/>
          </a:prstGeom>
          <a:noFill/>
          <a:ln w="9525">
            <a:noFill/>
            <a:miter lim="800000"/>
            <a:headEnd/>
            <a:tailEnd/>
          </a:ln>
        </p:spPr>
      </p:pic>
      <p:sp>
        <p:nvSpPr>
          <p:cNvPr id="266244" name="Rectangle 4"/>
          <p:cNvSpPr>
            <a:spLocks noChangeArrowheads="1"/>
          </p:cNvSpPr>
          <p:nvPr/>
        </p:nvSpPr>
        <p:spPr bwMode="auto">
          <a:xfrm>
            <a:off x="5630863" y="3460750"/>
            <a:ext cx="3322637" cy="3170238"/>
          </a:xfrm>
          <a:prstGeom prst="rect">
            <a:avLst/>
          </a:prstGeom>
          <a:noFill/>
          <a:ln w="9525">
            <a:noFill/>
            <a:miter lim="800000"/>
            <a:headEnd/>
            <a:tailEnd/>
          </a:ln>
        </p:spPr>
        <p:txBody>
          <a:bodyPr>
            <a:spAutoFit/>
          </a:bodyPr>
          <a:lstStyle/>
          <a:p>
            <a:r>
              <a:rPr lang="en-US" sz="2400">
                <a:latin typeface="Calibri" pitchFamily="34" charset="0"/>
              </a:rPr>
              <a:t>Increased adoption of solar energy in Salt Lake City is the </a:t>
            </a:r>
            <a:r>
              <a:rPr lang="en-US" sz="2400" b="1">
                <a:latin typeface="Calibri" pitchFamily="34" charset="0"/>
              </a:rPr>
              <a:t>result of vast improvements to net metering and interconnection.</a:t>
            </a:r>
          </a:p>
          <a:p>
            <a:endParaRPr lang="en-US" sz="2400">
              <a:latin typeface="Calibri" pitchFamily="34" charset="0"/>
            </a:endParaRPr>
          </a:p>
          <a:p>
            <a:r>
              <a:rPr lang="en-US" sz="1600">
                <a:latin typeface="Calibri" pitchFamily="34" charset="0"/>
              </a:rPr>
              <a:t>Photo credits: </a:t>
            </a:r>
          </a:p>
          <a:p>
            <a:r>
              <a:rPr lang="en-US" sz="1600">
                <a:latin typeface="Calibri" pitchFamily="34" charset="0"/>
              </a:rPr>
              <a:t>Sara Baldwin Utah Clean Energy </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Title 1"/>
          <p:cNvSpPr>
            <a:spLocks noGrp="1"/>
          </p:cNvSpPr>
          <p:nvPr>
            <p:ph type="title" idx="4294967295"/>
          </p:nvPr>
        </p:nvSpPr>
        <p:spPr>
          <a:xfrm>
            <a:off x="457200" y="1177925"/>
            <a:ext cx="8229600" cy="939800"/>
          </a:xfrm>
        </p:spPr>
        <p:txBody>
          <a:bodyPr/>
          <a:lstStyle/>
          <a:p>
            <a:r>
              <a:rPr lang="en-US" smtClean="0"/>
              <a:t>Rate Structures</a:t>
            </a:r>
          </a:p>
        </p:txBody>
      </p:sp>
      <p:sp>
        <p:nvSpPr>
          <p:cNvPr id="268290" name="Content Placeholder 2"/>
          <p:cNvSpPr>
            <a:spLocks noGrp="1"/>
          </p:cNvSpPr>
          <p:nvPr>
            <p:ph idx="4294967295"/>
          </p:nvPr>
        </p:nvSpPr>
        <p:spPr>
          <a:xfrm>
            <a:off x="457200" y="2117725"/>
            <a:ext cx="8229600" cy="4525963"/>
          </a:xfrm>
        </p:spPr>
        <p:txBody>
          <a:bodyPr/>
          <a:lstStyle/>
          <a:p>
            <a:pPr>
              <a:buFont typeface="Arial" charset="0"/>
              <a:buNone/>
            </a:pPr>
            <a:r>
              <a:rPr lang="en-US" smtClean="0"/>
              <a:t>    Rate structures vary significantly based on customer class and utility</a:t>
            </a:r>
          </a:p>
          <a:p>
            <a:pPr>
              <a:buFont typeface="Arial" charset="0"/>
              <a:buNone/>
            </a:pPr>
            <a:endParaRPr lang="en-US" sz="1200" smtClean="0"/>
          </a:p>
          <a:p>
            <a:pPr lvl="1">
              <a:buFont typeface="Calibri" pitchFamily="34" charset="0"/>
              <a:buChar char="–"/>
            </a:pPr>
            <a:r>
              <a:rPr lang="en-US" smtClean="0">
                <a:ea typeface="ＭＳ Ｐゴシック" pitchFamily="34" charset="-128"/>
              </a:rPr>
              <a:t>Fixed charges: $/meter customer charge</a:t>
            </a:r>
          </a:p>
          <a:p>
            <a:pPr lvl="1">
              <a:buFont typeface="Calibri" pitchFamily="34" charset="0"/>
              <a:buChar char="–"/>
            </a:pPr>
            <a:endParaRPr lang="en-US" sz="1200" smtClean="0">
              <a:ea typeface="ＭＳ Ｐゴシック" pitchFamily="34" charset="-128"/>
            </a:endParaRPr>
          </a:p>
          <a:p>
            <a:pPr lvl="1">
              <a:buFont typeface="Calibri" pitchFamily="34" charset="0"/>
              <a:buChar char="–"/>
            </a:pPr>
            <a:r>
              <a:rPr lang="en-US" smtClean="0">
                <a:ea typeface="ＭＳ Ｐゴシック" pitchFamily="34" charset="-128"/>
              </a:rPr>
              <a:t>Volumetric charges: $/kWh</a:t>
            </a:r>
          </a:p>
          <a:p>
            <a:pPr lvl="1">
              <a:buFont typeface="Calibri" pitchFamily="34" charset="0"/>
              <a:buChar char="–"/>
            </a:pPr>
            <a:endParaRPr lang="en-US" sz="1200" smtClean="0">
              <a:ea typeface="ＭＳ Ｐゴシック" pitchFamily="34" charset="-128"/>
            </a:endParaRPr>
          </a:p>
          <a:p>
            <a:pPr lvl="1">
              <a:buFont typeface="Calibri" pitchFamily="34" charset="0"/>
              <a:buChar char="–"/>
            </a:pPr>
            <a:r>
              <a:rPr lang="en-US" smtClean="0">
                <a:ea typeface="ＭＳ Ｐゴシック" pitchFamily="34" charset="-128"/>
              </a:rPr>
              <a:t>Demand charges: $/kW</a:t>
            </a:r>
          </a:p>
          <a:p>
            <a:pPr>
              <a:buFont typeface="Arial" charset="0"/>
              <a:buNone/>
            </a:pPr>
            <a:r>
              <a:rPr lang="en-US" smtClean="0"/>
              <a:t>	</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idx="4294967295"/>
          </p:nvPr>
        </p:nvSpPr>
        <p:spPr>
          <a:xfrm>
            <a:off x="457200" y="1177925"/>
            <a:ext cx="8229600" cy="939800"/>
          </a:xfrm>
        </p:spPr>
        <p:txBody>
          <a:bodyPr/>
          <a:lstStyle/>
          <a:p>
            <a:r>
              <a:rPr lang="en-US" smtClean="0"/>
              <a:t>Rate Structures</a:t>
            </a:r>
          </a:p>
        </p:txBody>
      </p:sp>
      <p:sp>
        <p:nvSpPr>
          <p:cNvPr id="270338" name="Content Placeholder 2"/>
          <p:cNvSpPr>
            <a:spLocks noGrp="1"/>
          </p:cNvSpPr>
          <p:nvPr>
            <p:ph idx="4294967295"/>
          </p:nvPr>
        </p:nvSpPr>
        <p:spPr>
          <a:xfrm>
            <a:off x="457200" y="2117725"/>
            <a:ext cx="8229600" cy="4525963"/>
          </a:xfrm>
        </p:spPr>
        <p:txBody>
          <a:bodyPr/>
          <a:lstStyle/>
          <a:p>
            <a:pPr>
              <a:buFont typeface="Arial" charset="0"/>
              <a:buNone/>
            </a:pPr>
            <a:r>
              <a:rPr lang="en-US" smtClean="0"/>
              <a:t>    Rate structures vary significantly based on customer class and utility</a:t>
            </a:r>
          </a:p>
          <a:p>
            <a:pPr>
              <a:buFont typeface="Arial" charset="0"/>
              <a:buNone/>
            </a:pPr>
            <a:endParaRPr lang="en-US" sz="1200" smtClean="0"/>
          </a:p>
          <a:p>
            <a:pPr lvl="1">
              <a:buFont typeface="Calibri" pitchFamily="34" charset="0"/>
              <a:buChar char="–"/>
            </a:pPr>
            <a:r>
              <a:rPr lang="en-US" smtClean="0">
                <a:ea typeface="ＭＳ Ｐゴシック" pitchFamily="34" charset="-128"/>
              </a:rPr>
              <a:t>Fixed charges: $/meter customer charge</a:t>
            </a:r>
          </a:p>
          <a:p>
            <a:pPr lvl="1">
              <a:buFont typeface="Calibri" pitchFamily="34" charset="0"/>
              <a:buChar char="–"/>
            </a:pPr>
            <a:endParaRPr lang="en-US" sz="1200" smtClean="0">
              <a:ea typeface="ＭＳ Ｐゴシック" pitchFamily="34" charset="-128"/>
            </a:endParaRPr>
          </a:p>
          <a:p>
            <a:pPr lvl="1">
              <a:buFont typeface="Calibri" pitchFamily="34" charset="0"/>
              <a:buChar char="–"/>
            </a:pPr>
            <a:r>
              <a:rPr lang="en-US" smtClean="0">
                <a:ea typeface="ＭＳ Ｐゴシック" pitchFamily="34" charset="-128"/>
              </a:rPr>
              <a:t>Volumetric charges: $/kWh</a:t>
            </a:r>
          </a:p>
          <a:p>
            <a:pPr lvl="1">
              <a:buFont typeface="Calibri" pitchFamily="34" charset="0"/>
              <a:buChar char="–"/>
            </a:pPr>
            <a:endParaRPr lang="en-US" sz="1200" smtClean="0">
              <a:ea typeface="ＭＳ Ｐゴシック" pitchFamily="34" charset="-128"/>
            </a:endParaRPr>
          </a:p>
          <a:p>
            <a:pPr lvl="1">
              <a:buFont typeface="Calibri" pitchFamily="34" charset="0"/>
              <a:buChar char="–"/>
            </a:pPr>
            <a:r>
              <a:rPr lang="en-US" smtClean="0">
                <a:ea typeface="ＭＳ Ｐゴシック" pitchFamily="34" charset="-128"/>
              </a:rPr>
              <a:t>Demand charges: $/kW</a:t>
            </a:r>
          </a:p>
          <a:p>
            <a:pPr>
              <a:buFont typeface="Arial" charset="0"/>
              <a:buNone/>
            </a:pPr>
            <a:r>
              <a:rPr lang="en-US" smtClean="0"/>
              <a:t>	</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Title 1"/>
          <p:cNvSpPr>
            <a:spLocks noGrp="1"/>
          </p:cNvSpPr>
          <p:nvPr>
            <p:ph type="title" idx="4294967295"/>
          </p:nvPr>
        </p:nvSpPr>
        <p:spPr>
          <a:xfrm>
            <a:off x="533400" y="1312863"/>
            <a:ext cx="8001000" cy="673100"/>
          </a:xfrm>
        </p:spPr>
        <p:txBody>
          <a:bodyPr anchor="b"/>
          <a:lstStyle/>
          <a:p>
            <a:r>
              <a:rPr lang="en-US" smtClean="0"/>
              <a:t>Rate Structures Best Practices </a:t>
            </a:r>
          </a:p>
        </p:txBody>
      </p:sp>
      <p:pic>
        <p:nvPicPr>
          <p:cNvPr id="272386" name="Picture 5" descr="C:\Users\jrbarne2\AppData\Local\Microsoft\Windows\Temporary Internet Files\Content.IE5\HMMDI77Y\MC900346683[1].wmf"/>
          <p:cNvPicPr>
            <a:picLocks noGrp="1" noChangeAspect="1" noChangeArrowheads="1"/>
          </p:cNvPicPr>
          <p:nvPr>
            <p:ph idx="4294967295"/>
          </p:nvPr>
        </p:nvPicPr>
        <p:blipFill>
          <a:blip r:embed="rId3"/>
          <a:srcRect/>
          <a:stretch>
            <a:fillRect/>
          </a:stretch>
        </p:blipFill>
        <p:spPr>
          <a:xfrm>
            <a:off x="6384925" y="3071813"/>
            <a:ext cx="2587625" cy="2849562"/>
          </a:xfrm>
        </p:spPr>
      </p:pic>
      <p:sp>
        <p:nvSpPr>
          <p:cNvPr id="272387" name="Text Placeholder 6"/>
          <p:cNvSpPr>
            <a:spLocks noGrp="1"/>
          </p:cNvSpPr>
          <p:nvPr>
            <p:ph type="body" sz="half" idx="4294967295"/>
          </p:nvPr>
        </p:nvSpPr>
        <p:spPr>
          <a:xfrm>
            <a:off x="304800" y="3394075"/>
            <a:ext cx="6080125" cy="4343400"/>
          </a:xfrm>
        </p:spPr>
        <p:txBody>
          <a:bodyPr/>
          <a:lstStyle/>
          <a:p>
            <a:pPr marL="0" indent="0"/>
            <a:r>
              <a:rPr lang="en-US" sz="2400" smtClean="0"/>
              <a:t> Tiered structures (higher use = higher rate) </a:t>
            </a:r>
          </a:p>
          <a:p>
            <a:pPr marL="0" indent="0"/>
            <a:r>
              <a:rPr lang="en-US" sz="2400" smtClean="0"/>
              <a:t> Time of use pricing (rates  match cost)</a:t>
            </a:r>
          </a:p>
          <a:p>
            <a:pPr marL="0" indent="0"/>
            <a:r>
              <a:rPr lang="en-US" sz="2400" smtClean="0"/>
              <a:t> Low/no demand charges</a:t>
            </a:r>
          </a:p>
          <a:p>
            <a:pPr marL="0" indent="0">
              <a:buFont typeface="Arial" charset="0"/>
              <a:buNone/>
            </a:pPr>
            <a:endParaRPr lang="en-US" sz="2400" smtClean="0"/>
          </a:p>
          <a:p>
            <a:pPr marL="0" indent="0">
              <a:buFont typeface="Arial" charset="0"/>
              <a:buNone/>
            </a:pPr>
            <a:endParaRPr lang="en-US" sz="2400" smtClean="0"/>
          </a:p>
        </p:txBody>
      </p:sp>
      <p:sp>
        <p:nvSpPr>
          <p:cNvPr id="272388" name="TextBox 4"/>
          <p:cNvSpPr txBox="1">
            <a:spLocks noChangeArrowheads="1"/>
          </p:cNvSpPr>
          <p:nvPr/>
        </p:nvSpPr>
        <p:spPr bwMode="auto">
          <a:xfrm>
            <a:off x="117475" y="5921375"/>
            <a:ext cx="5562600" cy="276225"/>
          </a:xfrm>
          <a:prstGeom prst="rect">
            <a:avLst/>
          </a:prstGeom>
          <a:noFill/>
          <a:ln w="9525">
            <a:noFill/>
            <a:miter lim="800000"/>
            <a:headEnd/>
            <a:tailEnd/>
          </a:ln>
        </p:spPr>
        <p:txBody>
          <a:bodyPr>
            <a:spAutoFit/>
          </a:bodyPr>
          <a:lstStyle/>
          <a:p>
            <a:r>
              <a:rPr lang="en-US"/>
              <a:t>Source: Solar Alliance, Utility Rates and Revenue Policy</a:t>
            </a:r>
          </a:p>
        </p:txBody>
      </p:sp>
      <p:sp>
        <p:nvSpPr>
          <p:cNvPr id="272389" name="TextBox 7"/>
          <p:cNvSpPr txBox="1">
            <a:spLocks noChangeArrowheads="1"/>
          </p:cNvSpPr>
          <p:nvPr/>
        </p:nvSpPr>
        <p:spPr bwMode="auto">
          <a:xfrm>
            <a:off x="117475" y="2547938"/>
            <a:ext cx="8855075" cy="523875"/>
          </a:xfrm>
          <a:prstGeom prst="rect">
            <a:avLst/>
          </a:prstGeom>
          <a:noFill/>
          <a:ln w="9525">
            <a:noFill/>
            <a:miter lim="800000"/>
            <a:headEnd/>
            <a:tailEnd/>
          </a:ln>
        </p:spPr>
        <p:txBody>
          <a:bodyPr>
            <a:spAutoFit/>
          </a:bodyPr>
          <a:lstStyle/>
          <a:p>
            <a:r>
              <a:rPr lang="en-US" sz="2800" b="1"/>
              <a:t>Develop Robust Customer Options!</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Title 1"/>
          <p:cNvSpPr>
            <a:spLocks noGrp="1"/>
          </p:cNvSpPr>
          <p:nvPr>
            <p:ph type="title" idx="4294967295"/>
          </p:nvPr>
        </p:nvSpPr>
        <p:spPr>
          <a:xfrm>
            <a:off x="533400" y="1312863"/>
            <a:ext cx="8001000" cy="673100"/>
          </a:xfrm>
        </p:spPr>
        <p:txBody>
          <a:bodyPr anchor="b"/>
          <a:lstStyle/>
          <a:p>
            <a:r>
              <a:rPr lang="en-US" smtClean="0"/>
              <a:t>Rate Structures Best Practices </a:t>
            </a:r>
          </a:p>
        </p:txBody>
      </p:sp>
      <p:pic>
        <p:nvPicPr>
          <p:cNvPr id="274434" name="Picture 5" descr="C:\Users\jrbarne2\AppData\Local\Microsoft\Windows\Temporary Internet Files\Content.IE5\HMMDI77Y\MC900346683[1].wmf"/>
          <p:cNvPicPr>
            <a:picLocks noGrp="1" noChangeAspect="1" noChangeArrowheads="1"/>
          </p:cNvPicPr>
          <p:nvPr>
            <p:ph idx="4294967295"/>
          </p:nvPr>
        </p:nvPicPr>
        <p:blipFill>
          <a:blip r:embed="rId3"/>
          <a:srcRect/>
          <a:stretch>
            <a:fillRect/>
          </a:stretch>
        </p:blipFill>
        <p:spPr>
          <a:xfrm>
            <a:off x="6384925" y="3071813"/>
            <a:ext cx="2587625" cy="2849562"/>
          </a:xfrm>
        </p:spPr>
      </p:pic>
      <p:sp>
        <p:nvSpPr>
          <p:cNvPr id="274435" name="Text Placeholder 6"/>
          <p:cNvSpPr>
            <a:spLocks noGrp="1"/>
          </p:cNvSpPr>
          <p:nvPr>
            <p:ph type="body" sz="half" idx="4294967295"/>
          </p:nvPr>
        </p:nvSpPr>
        <p:spPr>
          <a:xfrm>
            <a:off x="304800" y="3394075"/>
            <a:ext cx="6080125" cy="4343400"/>
          </a:xfrm>
        </p:spPr>
        <p:txBody>
          <a:bodyPr/>
          <a:lstStyle/>
          <a:p>
            <a:pPr marL="0" indent="0"/>
            <a:r>
              <a:rPr lang="en-US" sz="2400" smtClean="0"/>
              <a:t> Tiered structures (higher use = higher rate) </a:t>
            </a:r>
          </a:p>
          <a:p>
            <a:pPr marL="0" indent="0"/>
            <a:r>
              <a:rPr lang="en-US" sz="2400" smtClean="0"/>
              <a:t> Time of use pricing (rates  match cost)</a:t>
            </a:r>
          </a:p>
          <a:p>
            <a:pPr marL="0" indent="0"/>
            <a:r>
              <a:rPr lang="en-US" sz="2400" smtClean="0"/>
              <a:t> Low/no demand charges</a:t>
            </a:r>
          </a:p>
          <a:p>
            <a:pPr marL="0" indent="0">
              <a:buFont typeface="Arial" charset="0"/>
              <a:buNone/>
            </a:pPr>
            <a:endParaRPr lang="en-US" sz="2400" smtClean="0"/>
          </a:p>
          <a:p>
            <a:pPr marL="0" indent="0">
              <a:buFont typeface="Arial" charset="0"/>
              <a:buNone/>
            </a:pPr>
            <a:endParaRPr lang="en-US" sz="2400" smtClean="0"/>
          </a:p>
        </p:txBody>
      </p:sp>
      <p:sp>
        <p:nvSpPr>
          <p:cNvPr id="274436" name="TextBox 4"/>
          <p:cNvSpPr txBox="1">
            <a:spLocks noChangeArrowheads="1"/>
          </p:cNvSpPr>
          <p:nvPr/>
        </p:nvSpPr>
        <p:spPr bwMode="auto">
          <a:xfrm>
            <a:off x="117475" y="5921375"/>
            <a:ext cx="5562600" cy="276225"/>
          </a:xfrm>
          <a:prstGeom prst="rect">
            <a:avLst/>
          </a:prstGeom>
          <a:noFill/>
          <a:ln w="9525">
            <a:noFill/>
            <a:miter lim="800000"/>
            <a:headEnd/>
            <a:tailEnd/>
          </a:ln>
        </p:spPr>
        <p:txBody>
          <a:bodyPr>
            <a:spAutoFit/>
          </a:bodyPr>
          <a:lstStyle/>
          <a:p>
            <a:r>
              <a:rPr lang="en-US"/>
              <a:t>Source: Solar Alliance, Utility Rates and Revenue Policy</a:t>
            </a:r>
          </a:p>
        </p:txBody>
      </p:sp>
      <p:sp>
        <p:nvSpPr>
          <p:cNvPr id="274437" name="TextBox 7"/>
          <p:cNvSpPr txBox="1">
            <a:spLocks noChangeArrowheads="1"/>
          </p:cNvSpPr>
          <p:nvPr/>
        </p:nvSpPr>
        <p:spPr bwMode="auto">
          <a:xfrm>
            <a:off x="117475" y="2547938"/>
            <a:ext cx="8855075" cy="523875"/>
          </a:xfrm>
          <a:prstGeom prst="rect">
            <a:avLst/>
          </a:prstGeom>
          <a:noFill/>
          <a:ln w="9525">
            <a:noFill/>
            <a:miter lim="800000"/>
            <a:headEnd/>
            <a:tailEnd/>
          </a:ln>
        </p:spPr>
        <p:txBody>
          <a:bodyPr>
            <a:spAutoFit/>
          </a:bodyPr>
          <a:lstStyle/>
          <a:p>
            <a:r>
              <a:rPr lang="en-US" sz="2800" b="1"/>
              <a:t>Develop Robust Customer Options!</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4"/>
          <p:cNvSpPr>
            <a:spLocks noGrp="1"/>
          </p:cNvSpPr>
          <p:nvPr>
            <p:ph type="title" idx="4294967295"/>
          </p:nvPr>
        </p:nvSpPr>
        <p:spPr>
          <a:xfrm>
            <a:off x="457200" y="1060450"/>
            <a:ext cx="8229600" cy="939800"/>
          </a:xfrm>
        </p:spPr>
        <p:txBody>
          <a:bodyPr/>
          <a:lstStyle/>
          <a:p>
            <a:r>
              <a:rPr lang="en-US" smtClean="0"/>
              <a:t>Codes </a:t>
            </a:r>
          </a:p>
        </p:txBody>
      </p:sp>
      <p:sp>
        <p:nvSpPr>
          <p:cNvPr id="94211" name="Rectangle 5"/>
          <p:cNvSpPr>
            <a:spLocks noGrp="1"/>
          </p:cNvSpPr>
          <p:nvPr>
            <p:ph type="body" idx="4294967295"/>
          </p:nvPr>
        </p:nvSpPr>
        <p:spPr>
          <a:xfrm>
            <a:off x="0" y="3001342"/>
            <a:ext cx="9144000" cy="3048000"/>
          </a:xfrm>
        </p:spPr>
        <p:txBody>
          <a:bodyPr>
            <a:normAutofit lnSpcReduction="10000"/>
          </a:bodyPr>
          <a:lstStyle/>
          <a:p>
            <a:pPr marL="971550" lvl="1" indent="-514350">
              <a:buFont typeface="+mj-lt"/>
              <a:buAutoNum type="arabicPeriod"/>
              <a:defRPr/>
            </a:pPr>
            <a:r>
              <a:rPr lang="en-US" dirty="0" smtClean="0">
                <a:ea typeface="ＭＳ Ｐゴシック" pitchFamily="34" charset="-128"/>
              </a:rPr>
              <a:t>Affect </a:t>
            </a:r>
            <a:r>
              <a:rPr lang="en-US" dirty="0" err="1" smtClean="0">
                <a:ea typeface="ＭＳ Ｐゴシック" pitchFamily="34" charset="-128"/>
              </a:rPr>
              <a:t>siting</a:t>
            </a:r>
            <a:r>
              <a:rPr lang="en-US" dirty="0" smtClean="0">
                <a:ea typeface="ＭＳ Ｐゴシック" pitchFamily="34" charset="-128"/>
              </a:rPr>
              <a:t> of solar </a:t>
            </a:r>
          </a:p>
          <a:p>
            <a:pPr marL="1371600" lvl="2" indent="-514350">
              <a:buFont typeface="Arial" pitchFamily="34" charset="0"/>
              <a:buChar char="•"/>
              <a:defRPr/>
            </a:pPr>
            <a:r>
              <a:rPr lang="en-US" dirty="0" smtClean="0">
                <a:ea typeface="ＭＳ Ｐゴシック" pitchFamily="34" charset="-128"/>
              </a:rPr>
              <a:t>On roofs</a:t>
            </a:r>
          </a:p>
          <a:p>
            <a:pPr marL="1371600" lvl="2" indent="-514350">
              <a:buFont typeface="Arial" pitchFamily="34" charset="0"/>
              <a:buChar char="•"/>
              <a:defRPr/>
            </a:pPr>
            <a:r>
              <a:rPr lang="en-US" dirty="0" smtClean="0">
                <a:ea typeface="ＭＳ Ｐゴシック" pitchFamily="34" charset="-128"/>
              </a:rPr>
              <a:t>On the ground</a:t>
            </a:r>
          </a:p>
          <a:p>
            <a:pPr marL="971550" lvl="1" indent="-514350">
              <a:buFont typeface="+mj-lt"/>
              <a:buAutoNum type="arabicPeriod"/>
              <a:defRPr/>
            </a:pPr>
            <a:r>
              <a:rPr lang="en-US" dirty="0" smtClean="0">
                <a:ea typeface="ＭＳ Ｐゴシック" pitchFamily="34" charset="-128"/>
              </a:rPr>
              <a:t>Affect permitting process</a:t>
            </a:r>
          </a:p>
          <a:p>
            <a:pPr marL="971550" lvl="1" indent="-514350">
              <a:buFont typeface="+mj-lt"/>
              <a:buAutoNum type="arabicPeriod"/>
              <a:defRPr/>
            </a:pPr>
            <a:r>
              <a:rPr lang="en-US" dirty="0" smtClean="0">
                <a:ea typeface="ＭＳ Ｐゴシック" pitchFamily="34" charset="-128"/>
              </a:rPr>
              <a:t>Training</a:t>
            </a:r>
          </a:p>
          <a:p>
            <a:pPr marL="1371600" lvl="2" indent="-514350">
              <a:buFont typeface="Arial" pitchFamily="34" charset="0"/>
              <a:buChar char="•"/>
              <a:defRPr/>
            </a:pPr>
            <a:r>
              <a:rPr lang="en-US" dirty="0" smtClean="0">
                <a:ea typeface="ＭＳ Ｐゴシック" pitchFamily="34" charset="-128"/>
              </a:rPr>
              <a:t>Code officials</a:t>
            </a:r>
          </a:p>
          <a:p>
            <a:pPr marL="1371600" lvl="2" indent="-514350">
              <a:buFont typeface="Arial" pitchFamily="34" charset="0"/>
              <a:buChar char="•"/>
              <a:defRPr/>
            </a:pPr>
            <a:r>
              <a:rPr lang="en-US" dirty="0" smtClean="0">
                <a:ea typeface="ＭＳ Ｐゴシック" pitchFamily="34" charset="-128"/>
              </a:rPr>
              <a:t>Contractors</a:t>
            </a:r>
          </a:p>
          <a:p>
            <a:pPr marL="1371600" lvl="2" indent="-514350">
              <a:buFont typeface="Arial" pitchFamily="34" charset="0"/>
              <a:buChar char="•"/>
              <a:defRPr/>
            </a:pPr>
            <a:endParaRPr lang="en-US" dirty="0" smtClean="0">
              <a:ea typeface="ＭＳ Ｐゴシック" pitchFamily="34" charset="-128"/>
            </a:endParaRPr>
          </a:p>
          <a:p>
            <a:pPr marL="1371600" lvl="2" indent="-514350">
              <a:buFont typeface="Arial" pitchFamily="34" charset="0"/>
              <a:buChar char="•"/>
              <a:defRPr/>
            </a:pPr>
            <a:endParaRPr lang="en-US" dirty="0" smtClean="0">
              <a:ea typeface="ＭＳ Ｐゴシック" pitchFamily="34" charset="-128"/>
            </a:endParaRPr>
          </a:p>
          <a:p>
            <a:pPr marL="971550" lvl="1" indent="-514350">
              <a:buFont typeface="+mj-lt"/>
              <a:buAutoNum type="arabicPeriod"/>
              <a:defRPr/>
            </a:pPr>
            <a:endParaRPr lang="en-US" b="1" i="1" dirty="0" smtClean="0">
              <a:ea typeface="ＭＳ Ｐゴシック" pitchFamily="34" charset="-128"/>
            </a:endParaRPr>
          </a:p>
          <a:p>
            <a:pPr lvl="1">
              <a:buFont typeface="Arial" pitchFamily="34" charset="0"/>
              <a:buNone/>
              <a:defRPr/>
            </a:pPr>
            <a:endParaRPr lang="en-US" dirty="0" smtClean="0">
              <a:ea typeface="ＭＳ Ｐゴシック" pitchFamily="34" charset="-128"/>
            </a:endParaRPr>
          </a:p>
        </p:txBody>
      </p:sp>
      <p:pic>
        <p:nvPicPr>
          <p:cNvPr id="276483" name="Picture 5"/>
          <p:cNvPicPr>
            <a:picLocks noChangeAspect="1" noChangeArrowheads="1"/>
          </p:cNvPicPr>
          <p:nvPr/>
        </p:nvPicPr>
        <p:blipFill>
          <a:blip r:embed="rId3"/>
          <a:srcRect/>
          <a:stretch>
            <a:fillRect/>
          </a:stretch>
        </p:blipFill>
        <p:spPr bwMode="auto">
          <a:xfrm>
            <a:off x="5410200" y="2743200"/>
            <a:ext cx="3063875" cy="2667000"/>
          </a:xfrm>
          <a:prstGeom prst="rect">
            <a:avLst/>
          </a:prstGeom>
          <a:noFill/>
          <a:ln w="9525">
            <a:noFill/>
            <a:miter lim="800000"/>
            <a:headEnd/>
            <a:tailEnd/>
          </a:ln>
        </p:spPr>
      </p:pic>
      <p:sp>
        <p:nvSpPr>
          <p:cNvPr id="276484" name="TextBox 5"/>
          <p:cNvSpPr txBox="1">
            <a:spLocks noChangeArrowheads="1"/>
          </p:cNvSpPr>
          <p:nvPr/>
        </p:nvSpPr>
        <p:spPr bwMode="auto">
          <a:xfrm>
            <a:off x="-257175" y="1876425"/>
            <a:ext cx="9220200" cy="584200"/>
          </a:xfrm>
          <a:prstGeom prst="rect">
            <a:avLst/>
          </a:prstGeom>
          <a:noFill/>
          <a:ln w="9525">
            <a:noFill/>
            <a:miter lim="800000"/>
            <a:headEnd/>
            <a:tailEnd/>
          </a:ln>
        </p:spPr>
        <p:txBody>
          <a:bodyPr>
            <a:spAutoFit/>
          </a:bodyPr>
          <a:lstStyle/>
          <a:p>
            <a:pPr marL="971550" lvl="1" indent="-514350" algn="ctr"/>
            <a:r>
              <a:rPr lang="en-US" sz="3200" b="1" i="1">
                <a:ea typeface="ＭＳ Ｐゴシック" pitchFamily="34" charset="-128"/>
              </a:rPr>
              <a:t>Regulations may be local and/or state determined!</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2"/>
          <p:cNvSpPr>
            <a:spLocks noGrp="1"/>
          </p:cNvSpPr>
          <p:nvPr>
            <p:ph type="title" idx="4294967295"/>
          </p:nvPr>
        </p:nvSpPr>
        <p:spPr>
          <a:xfrm>
            <a:off x="457200" y="1060450"/>
            <a:ext cx="8229600" cy="1143000"/>
          </a:xfrm>
        </p:spPr>
        <p:txBody>
          <a:bodyPr/>
          <a:lstStyle/>
          <a:p>
            <a:r>
              <a:rPr lang="en-US" sz="4000" smtClean="0"/>
              <a:t>Codes That May Affect Solar Access</a:t>
            </a:r>
          </a:p>
        </p:txBody>
      </p:sp>
      <p:sp>
        <p:nvSpPr>
          <p:cNvPr id="97283" name="Rectangle 3"/>
          <p:cNvSpPr>
            <a:spLocks noGrp="1"/>
          </p:cNvSpPr>
          <p:nvPr>
            <p:ph type="body" idx="4294967295"/>
          </p:nvPr>
        </p:nvSpPr>
        <p:spPr>
          <a:xfrm>
            <a:off x="457200" y="2228850"/>
            <a:ext cx="3352800" cy="4095750"/>
          </a:xfrm>
        </p:spPr>
        <p:txBody>
          <a:bodyPr>
            <a:normAutofit fontScale="77500" lnSpcReduction="20000"/>
          </a:bodyPr>
          <a:lstStyle/>
          <a:p>
            <a:pPr>
              <a:buFont typeface="Arial" pitchFamily="34" charset="0"/>
              <a:buChar char="•"/>
              <a:defRPr/>
            </a:pPr>
            <a:r>
              <a:rPr lang="en-US" dirty="0" smtClean="0"/>
              <a:t>Zoning ordinances</a:t>
            </a:r>
          </a:p>
          <a:p>
            <a:pPr>
              <a:buFont typeface="Arial" pitchFamily="34" charset="0"/>
              <a:buChar char="•"/>
              <a:defRPr/>
            </a:pPr>
            <a:r>
              <a:rPr lang="en-US" dirty="0" smtClean="0"/>
              <a:t>Subdivision ordinances</a:t>
            </a:r>
          </a:p>
          <a:p>
            <a:pPr>
              <a:buFont typeface="Arial" pitchFamily="34" charset="0"/>
              <a:buChar char="•"/>
              <a:defRPr/>
            </a:pPr>
            <a:r>
              <a:rPr lang="en-US" dirty="0" smtClean="0"/>
              <a:t>Planned unit development (PUD) laws</a:t>
            </a:r>
          </a:p>
          <a:p>
            <a:pPr>
              <a:buFont typeface="Arial" pitchFamily="34" charset="0"/>
              <a:buChar char="•"/>
              <a:defRPr/>
            </a:pPr>
            <a:r>
              <a:rPr lang="en-US" dirty="0" smtClean="0"/>
              <a:t>Historic district regulations</a:t>
            </a:r>
          </a:p>
          <a:p>
            <a:pPr>
              <a:buFont typeface="Arial" pitchFamily="34" charset="0"/>
              <a:buChar char="•"/>
              <a:defRPr/>
            </a:pPr>
            <a:r>
              <a:rPr lang="en-US" dirty="0" smtClean="0"/>
              <a:t>Specific plans that detail policies and regulations for an area</a:t>
            </a:r>
          </a:p>
        </p:txBody>
      </p:sp>
      <p:grpSp>
        <p:nvGrpSpPr>
          <p:cNvPr id="278531" name="Group 203"/>
          <p:cNvGrpSpPr>
            <a:grpSpLocks/>
          </p:cNvGrpSpPr>
          <p:nvPr/>
        </p:nvGrpSpPr>
        <p:grpSpPr bwMode="auto">
          <a:xfrm>
            <a:off x="3810000" y="2606675"/>
            <a:ext cx="5083175" cy="3284538"/>
            <a:chOff x="448978" y="1981200"/>
            <a:chExt cx="7867533" cy="4595267"/>
          </a:xfrm>
        </p:grpSpPr>
        <p:sp>
          <p:nvSpPr>
            <p:cNvPr id="278534" name="Text Box 279"/>
            <p:cNvSpPr txBox="1">
              <a:spLocks noChangeArrowheads="1"/>
            </p:cNvSpPr>
            <p:nvPr/>
          </p:nvSpPr>
          <p:spPr bwMode="auto">
            <a:xfrm>
              <a:off x="771225" y="5429249"/>
              <a:ext cx="1781175" cy="184151"/>
            </a:xfrm>
            <a:prstGeom prst="rect">
              <a:avLst/>
            </a:prstGeom>
            <a:noFill/>
            <a:ln w="9525">
              <a:noFill/>
              <a:miter lim="800000"/>
              <a:headEnd/>
              <a:tailEnd/>
            </a:ln>
          </p:spPr>
          <p:txBody>
            <a:bodyPr wrap="none" lIns="0" tIns="0" rIns="0" bIns="0">
              <a:spAutoFit/>
            </a:bodyPr>
            <a:lstStyle/>
            <a:p>
              <a:r>
                <a:rPr lang="en-US"/>
                <a:t>Solar Easements Provision</a:t>
              </a:r>
            </a:p>
          </p:txBody>
        </p:sp>
        <p:sp>
          <p:nvSpPr>
            <p:cNvPr id="278535" name="Text Box 279"/>
            <p:cNvSpPr txBox="1">
              <a:spLocks noChangeArrowheads="1"/>
            </p:cNvSpPr>
            <p:nvPr/>
          </p:nvSpPr>
          <p:spPr bwMode="auto">
            <a:xfrm>
              <a:off x="788671" y="5743575"/>
              <a:ext cx="1452563" cy="182562"/>
            </a:xfrm>
            <a:prstGeom prst="rect">
              <a:avLst/>
            </a:prstGeom>
            <a:noFill/>
            <a:ln w="9525">
              <a:noFill/>
              <a:miter lim="800000"/>
              <a:headEnd/>
              <a:tailEnd/>
            </a:ln>
          </p:spPr>
          <p:txBody>
            <a:bodyPr wrap="none" lIns="0" tIns="0" rIns="0" bIns="0">
              <a:spAutoFit/>
            </a:bodyPr>
            <a:lstStyle/>
            <a:p>
              <a:r>
                <a:rPr lang="en-US"/>
                <a:t>Solar Rights Provision</a:t>
              </a:r>
            </a:p>
          </p:txBody>
        </p:sp>
        <p:sp>
          <p:nvSpPr>
            <p:cNvPr id="207" name="Rectangle 208"/>
            <p:cNvSpPr>
              <a:spLocks noChangeArrowheads="1"/>
            </p:cNvSpPr>
            <p:nvPr/>
          </p:nvSpPr>
          <p:spPr bwMode="auto">
            <a:xfrm>
              <a:off x="448978" y="5410437"/>
              <a:ext cx="226050" cy="228765"/>
            </a:xfrm>
            <a:prstGeom prst="rect">
              <a:avLst/>
            </a:prstGeom>
            <a:solidFill>
              <a:schemeClr val="accent4"/>
            </a:solidFill>
            <a:ln w="9525">
              <a:solidFill>
                <a:schemeClr val="tx1"/>
              </a:solidFill>
              <a:miter lim="800000"/>
              <a:headEnd/>
              <a:tailEnd/>
            </a:ln>
          </p:spPr>
          <p:txBody>
            <a:bodyPr anchor="ctr">
              <a:spAutoFit/>
            </a:bodyPr>
            <a:lstStyle/>
            <a:p>
              <a:pPr>
                <a:spcBef>
                  <a:spcPct val="50000"/>
                </a:spcBef>
                <a:defRPr/>
              </a:pPr>
              <a:endParaRPr lang="en-US" sz="1800">
                <a:latin typeface="Arial" pitchFamily="34" charset="0"/>
                <a:ea typeface="ＭＳ Ｐゴシック" charset="-128"/>
                <a:cs typeface="+mn-cs"/>
              </a:endParaRPr>
            </a:p>
          </p:txBody>
        </p:sp>
        <p:sp>
          <p:nvSpPr>
            <p:cNvPr id="278537" name="Rectangle 210"/>
            <p:cNvSpPr>
              <a:spLocks noChangeArrowheads="1"/>
            </p:cNvSpPr>
            <p:nvPr/>
          </p:nvSpPr>
          <p:spPr bwMode="auto">
            <a:xfrm>
              <a:off x="448978" y="5715000"/>
              <a:ext cx="228599" cy="228599"/>
            </a:xfrm>
            <a:prstGeom prst="rect">
              <a:avLst/>
            </a:prstGeom>
            <a:solidFill>
              <a:schemeClr val="accent2"/>
            </a:solidFill>
            <a:ln w="9525">
              <a:solidFill>
                <a:schemeClr val="tx1"/>
              </a:solidFill>
              <a:miter lim="800000"/>
              <a:headEnd/>
              <a:tailEnd/>
            </a:ln>
          </p:spPr>
          <p:txBody>
            <a:bodyPr anchor="ctr">
              <a:spAutoFit/>
            </a:bodyPr>
            <a:lstStyle/>
            <a:p>
              <a:pPr>
                <a:spcBef>
                  <a:spcPct val="50000"/>
                </a:spcBef>
              </a:pPr>
              <a:endParaRPr lang="en-US" sz="1800"/>
            </a:p>
          </p:txBody>
        </p:sp>
        <p:sp>
          <p:nvSpPr>
            <p:cNvPr id="209" name="Rectangle 211" descr="Outlined diamond"/>
            <p:cNvSpPr>
              <a:spLocks noChangeArrowheads="1"/>
            </p:cNvSpPr>
            <p:nvPr/>
          </p:nvSpPr>
          <p:spPr bwMode="auto">
            <a:xfrm>
              <a:off x="448978" y="6021215"/>
              <a:ext cx="226050" cy="226543"/>
            </a:xfrm>
            <a:prstGeom prst="rect">
              <a:avLst/>
            </a:prstGeom>
            <a:solidFill>
              <a:schemeClr val="accent5"/>
            </a:solidFill>
            <a:ln w="9525">
              <a:solidFill>
                <a:schemeClr val="tx1"/>
              </a:solidFill>
              <a:miter lim="800000"/>
              <a:headEnd/>
              <a:tailEnd/>
            </a:ln>
          </p:spPr>
          <p:txBody>
            <a:bodyPr anchor="ctr"/>
            <a:lstStyle/>
            <a:p>
              <a:pPr>
                <a:spcBef>
                  <a:spcPct val="50000"/>
                </a:spcBef>
                <a:defRPr/>
              </a:pPr>
              <a:endParaRPr lang="en-US" sz="1800">
                <a:latin typeface="Arial" pitchFamily="34" charset="0"/>
                <a:ea typeface="ＭＳ Ｐゴシック" charset="-128"/>
                <a:cs typeface="+mn-cs"/>
              </a:endParaRPr>
            </a:p>
          </p:txBody>
        </p:sp>
        <p:sp>
          <p:nvSpPr>
            <p:cNvPr id="278539" name="Text Box 279"/>
            <p:cNvSpPr txBox="1">
              <a:spLocks noChangeArrowheads="1"/>
            </p:cNvSpPr>
            <p:nvPr/>
          </p:nvSpPr>
          <p:spPr bwMode="auto">
            <a:xfrm>
              <a:off x="806116" y="6057899"/>
              <a:ext cx="3057525" cy="184151"/>
            </a:xfrm>
            <a:prstGeom prst="rect">
              <a:avLst/>
            </a:prstGeom>
            <a:noFill/>
            <a:ln w="9525">
              <a:noFill/>
              <a:miter lim="800000"/>
              <a:headEnd/>
              <a:tailEnd/>
            </a:ln>
          </p:spPr>
          <p:txBody>
            <a:bodyPr wrap="none" lIns="0" tIns="0" rIns="0" bIns="0">
              <a:spAutoFit/>
            </a:bodyPr>
            <a:lstStyle/>
            <a:p>
              <a:r>
                <a:rPr lang="en-US"/>
                <a:t>Solar Easements and Solar Rights Provisions </a:t>
              </a:r>
            </a:p>
          </p:txBody>
        </p:sp>
        <p:cxnSp>
          <p:nvCxnSpPr>
            <p:cNvPr id="278540" name="AutoShape 307"/>
            <p:cNvCxnSpPr>
              <a:cxnSpLocks noChangeShapeType="1"/>
            </p:cNvCxnSpPr>
            <p:nvPr/>
          </p:nvCxnSpPr>
          <p:spPr bwMode="auto">
            <a:xfrm>
              <a:off x="6608763" y="3479800"/>
              <a:ext cx="0" cy="0"/>
            </a:xfrm>
            <a:prstGeom prst="straightConnector1">
              <a:avLst/>
            </a:prstGeom>
            <a:noFill/>
            <a:ln w="9525">
              <a:solidFill>
                <a:schemeClr val="tx1"/>
              </a:solidFill>
              <a:round/>
              <a:headEnd/>
              <a:tailEnd/>
            </a:ln>
          </p:spPr>
        </p:cxnSp>
        <p:sp>
          <p:nvSpPr>
            <p:cNvPr id="212" name="Freeform 222"/>
            <p:cNvSpPr>
              <a:spLocks/>
            </p:cNvSpPr>
            <p:nvPr/>
          </p:nvSpPr>
          <p:spPr bwMode="auto">
            <a:xfrm>
              <a:off x="458806" y="4115590"/>
              <a:ext cx="1066368" cy="761805"/>
            </a:xfrm>
            <a:custGeom>
              <a:avLst/>
              <a:gdLst>
                <a:gd name="T0" fmla="*/ 2147483647 w 1184"/>
                <a:gd name="T1" fmla="*/ 2147483647 h 920"/>
                <a:gd name="T2" fmla="*/ 2147483647 w 1184"/>
                <a:gd name="T3" fmla="*/ 2147483647 h 920"/>
                <a:gd name="T4" fmla="*/ 2147483647 w 1184"/>
                <a:gd name="T5" fmla="*/ 2147483647 h 920"/>
                <a:gd name="T6" fmla="*/ 2147483647 w 1184"/>
                <a:gd name="T7" fmla="*/ 2147483647 h 920"/>
                <a:gd name="T8" fmla="*/ 2147483647 w 1184"/>
                <a:gd name="T9" fmla="*/ 2147483647 h 920"/>
                <a:gd name="T10" fmla="*/ 2147483647 w 1184"/>
                <a:gd name="T11" fmla="*/ 2147483647 h 920"/>
                <a:gd name="T12" fmla="*/ 2147483647 w 1184"/>
                <a:gd name="T13" fmla="*/ 2147483647 h 920"/>
                <a:gd name="T14" fmla="*/ 2147483647 w 1184"/>
                <a:gd name="T15" fmla="*/ 2147483647 h 920"/>
                <a:gd name="T16" fmla="*/ 2147483647 w 1184"/>
                <a:gd name="T17" fmla="*/ 2147483647 h 920"/>
                <a:gd name="T18" fmla="*/ 2147483647 w 1184"/>
                <a:gd name="T19" fmla="*/ 2147483647 h 920"/>
                <a:gd name="T20" fmla="*/ 2147483647 w 1184"/>
                <a:gd name="T21" fmla="*/ 2147483647 h 920"/>
                <a:gd name="T22" fmla="*/ 2147483647 w 1184"/>
                <a:gd name="T23" fmla="*/ 2147483647 h 920"/>
                <a:gd name="T24" fmla="*/ 2147483647 w 1184"/>
                <a:gd name="T25" fmla="*/ 2147483647 h 920"/>
                <a:gd name="T26" fmla="*/ 2147483647 w 1184"/>
                <a:gd name="T27" fmla="*/ 2147483647 h 920"/>
                <a:gd name="T28" fmla="*/ 2147483647 w 1184"/>
                <a:gd name="T29" fmla="*/ 2147483647 h 920"/>
                <a:gd name="T30" fmla="*/ 2147483647 w 1184"/>
                <a:gd name="T31" fmla="*/ 2147483647 h 920"/>
                <a:gd name="T32" fmla="*/ 2147483647 w 1184"/>
                <a:gd name="T33" fmla="*/ 2147483647 h 920"/>
                <a:gd name="T34" fmla="*/ 2147483647 w 1184"/>
                <a:gd name="T35" fmla="*/ 2147483647 h 920"/>
                <a:gd name="T36" fmla="*/ 2147483647 w 1184"/>
                <a:gd name="T37" fmla="*/ 2147483647 h 920"/>
                <a:gd name="T38" fmla="*/ 2147483647 w 1184"/>
                <a:gd name="T39" fmla="*/ 2147483647 h 920"/>
                <a:gd name="T40" fmla="*/ 2147483647 w 1184"/>
                <a:gd name="T41" fmla="*/ 2147483647 h 920"/>
                <a:gd name="T42" fmla="*/ 2147483647 w 1184"/>
                <a:gd name="T43" fmla="*/ 2147483647 h 920"/>
                <a:gd name="T44" fmla="*/ 2147483647 w 1184"/>
                <a:gd name="T45" fmla="*/ 2147483647 h 920"/>
                <a:gd name="T46" fmla="*/ 2147483647 w 1184"/>
                <a:gd name="T47" fmla="*/ 2147483647 h 920"/>
                <a:gd name="T48" fmla="*/ 2147483647 w 1184"/>
                <a:gd name="T49" fmla="*/ 2147483647 h 920"/>
                <a:gd name="T50" fmla="*/ 2147483647 w 1184"/>
                <a:gd name="T51" fmla="*/ 2147483647 h 920"/>
                <a:gd name="T52" fmla="*/ 2147483647 w 1184"/>
                <a:gd name="T53" fmla="*/ 2147483647 h 920"/>
                <a:gd name="T54" fmla="*/ 2147483647 w 1184"/>
                <a:gd name="T55" fmla="*/ 2147483647 h 920"/>
                <a:gd name="T56" fmla="*/ 2147483647 w 1184"/>
                <a:gd name="T57" fmla="*/ 2147483647 h 920"/>
                <a:gd name="T58" fmla="*/ 2147483647 w 1184"/>
                <a:gd name="T59" fmla="*/ 2147483647 h 920"/>
                <a:gd name="T60" fmla="*/ 2147483647 w 1184"/>
                <a:gd name="T61" fmla="*/ 2147483647 h 920"/>
                <a:gd name="T62" fmla="*/ 0 w 1184"/>
                <a:gd name="T63" fmla="*/ 2147483647 h 920"/>
                <a:gd name="T64" fmla="*/ 2147483647 w 1184"/>
                <a:gd name="T65" fmla="*/ 2147483647 h 920"/>
                <a:gd name="T66" fmla="*/ 2147483647 w 1184"/>
                <a:gd name="T67" fmla="*/ 2147483647 h 920"/>
                <a:gd name="T68" fmla="*/ 2147483647 w 1184"/>
                <a:gd name="T69" fmla="*/ 2147483647 h 920"/>
                <a:gd name="T70" fmla="*/ 2147483647 w 1184"/>
                <a:gd name="T71" fmla="*/ 2147483647 h 920"/>
                <a:gd name="T72" fmla="*/ 2147483647 w 1184"/>
                <a:gd name="T73" fmla="*/ 2147483647 h 920"/>
                <a:gd name="T74" fmla="*/ 2147483647 w 1184"/>
                <a:gd name="T75" fmla="*/ 2147483647 h 920"/>
                <a:gd name="T76" fmla="*/ 2147483647 w 1184"/>
                <a:gd name="T77" fmla="*/ 2147483647 h 920"/>
                <a:gd name="T78" fmla="*/ 2147483647 w 1184"/>
                <a:gd name="T79" fmla="*/ 2147483647 h 920"/>
                <a:gd name="T80" fmla="*/ 2147483647 w 1184"/>
                <a:gd name="T81" fmla="*/ 2147483647 h 920"/>
                <a:gd name="T82" fmla="*/ 2147483647 w 1184"/>
                <a:gd name="T83" fmla="*/ 2147483647 h 920"/>
                <a:gd name="T84" fmla="*/ 2147483647 w 1184"/>
                <a:gd name="T85" fmla="*/ 2147483647 h 920"/>
                <a:gd name="T86" fmla="*/ 2147483647 w 1184"/>
                <a:gd name="T87" fmla="*/ 2147483647 h 920"/>
                <a:gd name="T88" fmla="*/ 2147483647 w 1184"/>
                <a:gd name="T89" fmla="*/ 2147483647 h 920"/>
                <a:gd name="T90" fmla="*/ 2147483647 w 1184"/>
                <a:gd name="T91" fmla="*/ 2147483647 h 920"/>
                <a:gd name="T92" fmla="*/ 2147483647 w 1184"/>
                <a:gd name="T93" fmla="*/ 2147483647 h 920"/>
                <a:gd name="T94" fmla="*/ 2147483647 w 1184"/>
                <a:gd name="T95" fmla="*/ 2147483647 h 920"/>
                <a:gd name="T96" fmla="*/ 2147483647 w 1184"/>
                <a:gd name="T97" fmla="*/ 2147483647 h 920"/>
                <a:gd name="T98" fmla="*/ 2147483647 w 1184"/>
                <a:gd name="T99" fmla="*/ 2147483647 h 920"/>
                <a:gd name="T100" fmla="*/ 2147483647 w 1184"/>
                <a:gd name="T101" fmla="*/ 2147483647 h 920"/>
                <a:gd name="T102" fmla="*/ 2147483647 w 1184"/>
                <a:gd name="T103" fmla="*/ 2147483647 h 920"/>
                <a:gd name="T104" fmla="*/ 2147483647 w 1184"/>
                <a:gd name="T105" fmla="*/ 2147483647 h 920"/>
                <a:gd name="T106" fmla="*/ 2147483647 w 1184"/>
                <a:gd name="T107" fmla="*/ 2147483647 h 920"/>
                <a:gd name="T108" fmla="*/ 2147483647 w 1184"/>
                <a:gd name="T109" fmla="*/ 2147483647 h 920"/>
                <a:gd name="T110" fmla="*/ 2147483647 w 1184"/>
                <a:gd name="T111" fmla="*/ 2147483647 h 920"/>
                <a:gd name="T112" fmla="*/ 2147483647 w 1184"/>
                <a:gd name="T113" fmla="*/ 2147483647 h 9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84"/>
                <a:gd name="T172" fmla="*/ 0 h 920"/>
                <a:gd name="T173" fmla="*/ 1184 w 1184"/>
                <a:gd name="T174" fmla="*/ 920 h 9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84" h="920">
                  <a:moveTo>
                    <a:pt x="800" y="592"/>
                  </a:moveTo>
                  <a:lnTo>
                    <a:pt x="752" y="96"/>
                  </a:lnTo>
                  <a:lnTo>
                    <a:pt x="744" y="80"/>
                  </a:lnTo>
                  <a:lnTo>
                    <a:pt x="720" y="80"/>
                  </a:lnTo>
                  <a:lnTo>
                    <a:pt x="712" y="64"/>
                  </a:lnTo>
                  <a:lnTo>
                    <a:pt x="704" y="64"/>
                  </a:lnTo>
                  <a:lnTo>
                    <a:pt x="696" y="80"/>
                  </a:lnTo>
                  <a:lnTo>
                    <a:pt x="656" y="72"/>
                  </a:lnTo>
                  <a:lnTo>
                    <a:pt x="632" y="64"/>
                  </a:lnTo>
                  <a:lnTo>
                    <a:pt x="600" y="64"/>
                  </a:lnTo>
                  <a:lnTo>
                    <a:pt x="592" y="48"/>
                  </a:lnTo>
                  <a:lnTo>
                    <a:pt x="576" y="48"/>
                  </a:lnTo>
                  <a:lnTo>
                    <a:pt x="552" y="56"/>
                  </a:lnTo>
                  <a:lnTo>
                    <a:pt x="528" y="40"/>
                  </a:lnTo>
                  <a:lnTo>
                    <a:pt x="528" y="24"/>
                  </a:lnTo>
                  <a:lnTo>
                    <a:pt x="512" y="24"/>
                  </a:lnTo>
                  <a:lnTo>
                    <a:pt x="520" y="32"/>
                  </a:lnTo>
                  <a:lnTo>
                    <a:pt x="520" y="48"/>
                  </a:lnTo>
                  <a:lnTo>
                    <a:pt x="504" y="48"/>
                  </a:lnTo>
                  <a:lnTo>
                    <a:pt x="496" y="32"/>
                  </a:lnTo>
                  <a:lnTo>
                    <a:pt x="496" y="16"/>
                  </a:lnTo>
                  <a:lnTo>
                    <a:pt x="488" y="16"/>
                  </a:lnTo>
                  <a:lnTo>
                    <a:pt x="472" y="32"/>
                  </a:lnTo>
                  <a:lnTo>
                    <a:pt x="472" y="16"/>
                  </a:lnTo>
                  <a:lnTo>
                    <a:pt x="464" y="8"/>
                  </a:lnTo>
                  <a:lnTo>
                    <a:pt x="464" y="0"/>
                  </a:lnTo>
                  <a:lnTo>
                    <a:pt x="448" y="0"/>
                  </a:lnTo>
                  <a:lnTo>
                    <a:pt x="440" y="8"/>
                  </a:lnTo>
                  <a:lnTo>
                    <a:pt x="416" y="8"/>
                  </a:lnTo>
                  <a:lnTo>
                    <a:pt x="400" y="16"/>
                  </a:lnTo>
                  <a:lnTo>
                    <a:pt x="392" y="24"/>
                  </a:lnTo>
                  <a:lnTo>
                    <a:pt x="384" y="32"/>
                  </a:lnTo>
                  <a:lnTo>
                    <a:pt x="352" y="32"/>
                  </a:lnTo>
                  <a:lnTo>
                    <a:pt x="328" y="64"/>
                  </a:lnTo>
                  <a:lnTo>
                    <a:pt x="304" y="88"/>
                  </a:lnTo>
                  <a:lnTo>
                    <a:pt x="272" y="96"/>
                  </a:lnTo>
                  <a:lnTo>
                    <a:pt x="264" y="88"/>
                  </a:lnTo>
                  <a:lnTo>
                    <a:pt x="248" y="96"/>
                  </a:lnTo>
                  <a:lnTo>
                    <a:pt x="232" y="104"/>
                  </a:lnTo>
                  <a:lnTo>
                    <a:pt x="240" y="120"/>
                  </a:lnTo>
                  <a:lnTo>
                    <a:pt x="264" y="144"/>
                  </a:lnTo>
                  <a:lnTo>
                    <a:pt x="272" y="184"/>
                  </a:lnTo>
                  <a:lnTo>
                    <a:pt x="296" y="216"/>
                  </a:lnTo>
                  <a:lnTo>
                    <a:pt x="312" y="216"/>
                  </a:lnTo>
                  <a:lnTo>
                    <a:pt x="312" y="224"/>
                  </a:lnTo>
                  <a:lnTo>
                    <a:pt x="312" y="240"/>
                  </a:lnTo>
                  <a:lnTo>
                    <a:pt x="328" y="240"/>
                  </a:lnTo>
                  <a:lnTo>
                    <a:pt x="352" y="248"/>
                  </a:lnTo>
                  <a:lnTo>
                    <a:pt x="328" y="256"/>
                  </a:lnTo>
                  <a:lnTo>
                    <a:pt x="312" y="264"/>
                  </a:lnTo>
                  <a:lnTo>
                    <a:pt x="296" y="264"/>
                  </a:lnTo>
                  <a:lnTo>
                    <a:pt x="256" y="256"/>
                  </a:lnTo>
                  <a:lnTo>
                    <a:pt x="256" y="248"/>
                  </a:lnTo>
                  <a:lnTo>
                    <a:pt x="256" y="232"/>
                  </a:lnTo>
                  <a:lnTo>
                    <a:pt x="240" y="232"/>
                  </a:lnTo>
                  <a:lnTo>
                    <a:pt x="216" y="240"/>
                  </a:lnTo>
                  <a:lnTo>
                    <a:pt x="184" y="248"/>
                  </a:lnTo>
                  <a:lnTo>
                    <a:pt x="160" y="256"/>
                  </a:lnTo>
                  <a:lnTo>
                    <a:pt x="152" y="256"/>
                  </a:lnTo>
                  <a:lnTo>
                    <a:pt x="168" y="264"/>
                  </a:lnTo>
                  <a:lnTo>
                    <a:pt x="184" y="296"/>
                  </a:lnTo>
                  <a:lnTo>
                    <a:pt x="184" y="312"/>
                  </a:lnTo>
                  <a:lnTo>
                    <a:pt x="200" y="336"/>
                  </a:lnTo>
                  <a:lnTo>
                    <a:pt x="224" y="344"/>
                  </a:lnTo>
                  <a:lnTo>
                    <a:pt x="256" y="344"/>
                  </a:lnTo>
                  <a:lnTo>
                    <a:pt x="272" y="352"/>
                  </a:lnTo>
                  <a:lnTo>
                    <a:pt x="296" y="344"/>
                  </a:lnTo>
                  <a:lnTo>
                    <a:pt x="304" y="344"/>
                  </a:lnTo>
                  <a:lnTo>
                    <a:pt x="296" y="360"/>
                  </a:lnTo>
                  <a:lnTo>
                    <a:pt x="296" y="384"/>
                  </a:lnTo>
                  <a:lnTo>
                    <a:pt x="296" y="400"/>
                  </a:lnTo>
                  <a:lnTo>
                    <a:pt x="272" y="416"/>
                  </a:lnTo>
                  <a:lnTo>
                    <a:pt x="248" y="416"/>
                  </a:lnTo>
                  <a:lnTo>
                    <a:pt x="232" y="424"/>
                  </a:lnTo>
                  <a:lnTo>
                    <a:pt x="208" y="416"/>
                  </a:lnTo>
                  <a:lnTo>
                    <a:pt x="192" y="424"/>
                  </a:lnTo>
                  <a:lnTo>
                    <a:pt x="184" y="440"/>
                  </a:lnTo>
                  <a:lnTo>
                    <a:pt x="168" y="456"/>
                  </a:lnTo>
                  <a:lnTo>
                    <a:pt x="160" y="464"/>
                  </a:lnTo>
                  <a:lnTo>
                    <a:pt x="136" y="480"/>
                  </a:lnTo>
                  <a:lnTo>
                    <a:pt x="136" y="504"/>
                  </a:lnTo>
                  <a:lnTo>
                    <a:pt x="144" y="520"/>
                  </a:lnTo>
                  <a:lnTo>
                    <a:pt x="152" y="528"/>
                  </a:lnTo>
                  <a:lnTo>
                    <a:pt x="152" y="544"/>
                  </a:lnTo>
                  <a:lnTo>
                    <a:pt x="144" y="544"/>
                  </a:lnTo>
                  <a:lnTo>
                    <a:pt x="144" y="552"/>
                  </a:lnTo>
                  <a:lnTo>
                    <a:pt x="160" y="592"/>
                  </a:lnTo>
                  <a:lnTo>
                    <a:pt x="168" y="600"/>
                  </a:lnTo>
                  <a:lnTo>
                    <a:pt x="176" y="608"/>
                  </a:lnTo>
                  <a:lnTo>
                    <a:pt x="200" y="608"/>
                  </a:lnTo>
                  <a:lnTo>
                    <a:pt x="216" y="592"/>
                  </a:lnTo>
                  <a:lnTo>
                    <a:pt x="216" y="600"/>
                  </a:lnTo>
                  <a:lnTo>
                    <a:pt x="224" y="640"/>
                  </a:lnTo>
                  <a:lnTo>
                    <a:pt x="216" y="664"/>
                  </a:lnTo>
                  <a:lnTo>
                    <a:pt x="208" y="680"/>
                  </a:lnTo>
                  <a:lnTo>
                    <a:pt x="200" y="680"/>
                  </a:lnTo>
                  <a:lnTo>
                    <a:pt x="192" y="680"/>
                  </a:lnTo>
                  <a:lnTo>
                    <a:pt x="208" y="696"/>
                  </a:lnTo>
                  <a:lnTo>
                    <a:pt x="240" y="680"/>
                  </a:lnTo>
                  <a:lnTo>
                    <a:pt x="248" y="696"/>
                  </a:lnTo>
                  <a:lnTo>
                    <a:pt x="264" y="696"/>
                  </a:lnTo>
                  <a:lnTo>
                    <a:pt x="280" y="720"/>
                  </a:lnTo>
                  <a:lnTo>
                    <a:pt x="288" y="720"/>
                  </a:lnTo>
                  <a:lnTo>
                    <a:pt x="296" y="712"/>
                  </a:lnTo>
                  <a:lnTo>
                    <a:pt x="296" y="696"/>
                  </a:lnTo>
                  <a:lnTo>
                    <a:pt x="304" y="688"/>
                  </a:lnTo>
                  <a:lnTo>
                    <a:pt x="304" y="680"/>
                  </a:lnTo>
                  <a:lnTo>
                    <a:pt x="312" y="688"/>
                  </a:lnTo>
                  <a:lnTo>
                    <a:pt x="312" y="704"/>
                  </a:lnTo>
                  <a:lnTo>
                    <a:pt x="320" y="704"/>
                  </a:lnTo>
                  <a:lnTo>
                    <a:pt x="352" y="704"/>
                  </a:lnTo>
                  <a:lnTo>
                    <a:pt x="328" y="720"/>
                  </a:lnTo>
                  <a:lnTo>
                    <a:pt x="328" y="736"/>
                  </a:lnTo>
                  <a:lnTo>
                    <a:pt x="320" y="760"/>
                  </a:lnTo>
                  <a:lnTo>
                    <a:pt x="296" y="776"/>
                  </a:lnTo>
                  <a:lnTo>
                    <a:pt x="272" y="808"/>
                  </a:lnTo>
                  <a:lnTo>
                    <a:pt x="224" y="832"/>
                  </a:lnTo>
                  <a:lnTo>
                    <a:pt x="224" y="848"/>
                  </a:lnTo>
                  <a:lnTo>
                    <a:pt x="216" y="856"/>
                  </a:lnTo>
                  <a:lnTo>
                    <a:pt x="208" y="848"/>
                  </a:lnTo>
                  <a:lnTo>
                    <a:pt x="192" y="840"/>
                  </a:lnTo>
                  <a:lnTo>
                    <a:pt x="160" y="848"/>
                  </a:lnTo>
                  <a:lnTo>
                    <a:pt x="152" y="864"/>
                  </a:lnTo>
                  <a:lnTo>
                    <a:pt x="128" y="872"/>
                  </a:lnTo>
                  <a:lnTo>
                    <a:pt x="80" y="888"/>
                  </a:lnTo>
                  <a:lnTo>
                    <a:pt x="48" y="904"/>
                  </a:lnTo>
                  <a:lnTo>
                    <a:pt x="24" y="904"/>
                  </a:lnTo>
                  <a:lnTo>
                    <a:pt x="0" y="920"/>
                  </a:lnTo>
                  <a:lnTo>
                    <a:pt x="32" y="920"/>
                  </a:lnTo>
                  <a:lnTo>
                    <a:pt x="64" y="912"/>
                  </a:lnTo>
                  <a:lnTo>
                    <a:pt x="112" y="896"/>
                  </a:lnTo>
                  <a:lnTo>
                    <a:pt x="112" y="904"/>
                  </a:lnTo>
                  <a:lnTo>
                    <a:pt x="112" y="896"/>
                  </a:lnTo>
                  <a:lnTo>
                    <a:pt x="120" y="888"/>
                  </a:lnTo>
                  <a:lnTo>
                    <a:pt x="136" y="888"/>
                  </a:lnTo>
                  <a:lnTo>
                    <a:pt x="168" y="880"/>
                  </a:lnTo>
                  <a:lnTo>
                    <a:pt x="176" y="872"/>
                  </a:lnTo>
                  <a:lnTo>
                    <a:pt x="184" y="872"/>
                  </a:lnTo>
                  <a:lnTo>
                    <a:pt x="208" y="872"/>
                  </a:lnTo>
                  <a:lnTo>
                    <a:pt x="232" y="864"/>
                  </a:lnTo>
                  <a:lnTo>
                    <a:pt x="264" y="856"/>
                  </a:lnTo>
                  <a:lnTo>
                    <a:pt x="280" y="848"/>
                  </a:lnTo>
                  <a:lnTo>
                    <a:pt x="280" y="840"/>
                  </a:lnTo>
                  <a:lnTo>
                    <a:pt x="288" y="832"/>
                  </a:lnTo>
                  <a:lnTo>
                    <a:pt x="312" y="824"/>
                  </a:lnTo>
                  <a:lnTo>
                    <a:pt x="352" y="808"/>
                  </a:lnTo>
                  <a:lnTo>
                    <a:pt x="368" y="776"/>
                  </a:lnTo>
                  <a:lnTo>
                    <a:pt x="384" y="760"/>
                  </a:lnTo>
                  <a:lnTo>
                    <a:pt x="416" y="760"/>
                  </a:lnTo>
                  <a:lnTo>
                    <a:pt x="432" y="744"/>
                  </a:lnTo>
                  <a:lnTo>
                    <a:pt x="448" y="728"/>
                  </a:lnTo>
                  <a:lnTo>
                    <a:pt x="456" y="712"/>
                  </a:lnTo>
                  <a:lnTo>
                    <a:pt x="456" y="696"/>
                  </a:lnTo>
                  <a:lnTo>
                    <a:pt x="448" y="672"/>
                  </a:lnTo>
                  <a:lnTo>
                    <a:pt x="456" y="664"/>
                  </a:lnTo>
                  <a:lnTo>
                    <a:pt x="488" y="648"/>
                  </a:lnTo>
                  <a:lnTo>
                    <a:pt x="480" y="632"/>
                  </a:lnTo>
                  <a:lnTo>
                    <a:pt x="488" y="624"/>
                  </a:lnTo>
                  <a:lnTo>
                    <a:pt x="512" y="608"/>
                  </a:lnTo>
                  <a:lnTo>
                    <a:pt x="552" y="576"/>
                  </a:lnTo>
                  <a:lnTo>
                    <a:pt x="568" y="568"/>
                  </a:lnTo>
                  <a:lnTo>
                    <a:pt x="560" y="584"/>
                  </a:lnTo>
                  <a:lnTo>
                    <a:pt x="568" y="600"/>
                  </a:lnTo>
                  <a:lnTo>
                    <a:pt x="560" y="600"/>
                  </a:lnTo>
                  <a:lnTo>
                    <a:pt x="536" y="608"/>
                  </a:lnTo>
                  <a:lnTo>
                    <a:pt x="520" y="616"/>
                  </a:lnTo>
                  <a:lnTo>
                    <a:pt x="504" y="664"/>
                  </a:lnTo>
                  <a:lnTo>
                    <a:pt x="512" y="672"/>
                  </a:lnTo>
                  <a:lnTo>
                    <a:pt x="496" y="696"/>
                  </a:lnTo>
                  <a:lnTo>
                    <a:pt x="528" y="688"/>
                  </a:lnTo>
                  <a:lnTo>
                    <a:pt x="560" y="664"/>
                  </a:lnTo>
                  <a:lnTo>
                    <a:pt x="576" y="656"/>
                  </a:lnTo>
                  <a:lnTo>
                    <a:pt x="592" y="656"/>
                  </a:lnTo>
                  <a:lnTo>
                    <a:pt x="592" y="648"/>
                  </a:lnTo>
                  <a:lnTo>
                    <a:pt x="600" y="632"/>
                  </a:lnTo>
                  <a:lnTo>
                    <a:pt x="600" y="616"/>
                  </a:lnTo>
                  <a:lnTo>
                    <a:pt x="600" y="600"/>
                  </a:lnTo>
                  <a:lnTo>
                    <a:pt x="616" y="592"/>
                  </a:lnTo>
                  <a:lnTo>
                    <a:pt x="648" y="584"/>
                  </a:lnTo>
                  <a:lnTo>
                    <a:pt x="664" y="584"/>
                  </a:lnTo>
                  <a:lnTo>
                    <a:pt x="656" y="584"/>
                  </a:lnTo>
                  <a:lnTo>
                    <a:pt x="656" y="608"/>
                  </a:lnTo>
                  <a:lnTo>
                    <a:pt x="696" y="624"/>
                  </a:lnTo>
                  <a:lnTo>
                    <a:pt x="712" y="648"/>
                  </a:lnTo>
                  <a:lnTo>
                    <a:pt x="720" y="656"/>
                  </a:lnTo>
                  <a:lnTo>
                    <a:pt x="728" y="656"/>
                  </a:lnTo>
                  <a:lnTo>
                    <a:pt x="752" y="648"/>
                  </a:lnTo>
                  <a:lnTo>
                    <a:pt x="776" y="640"/>
                  </a:lnTo>
                  <a:lnTo>
                    <a:pt x="784" y="648"/>
                  </a:lnTo>
                  <a:lnTo>
                    <a:pt x="800" y="656"/>
                  </a:lnTo>
                  <a:lnTo>
                    <a:pt x="832" y="656"/>
                  </a:lnTo>
                  <a:lnTo>
                    <a:pt x="856" y="648"/>
                  </a:lnTo>
                  <a:lnTo>
                    <a:pt x="856" y="664"/>
                  </a:lnTo>
                  <a:lnTo>
                    <a:pt x="864" y="680"/>
                  </a:lnTo>
                  <a:lnTo>
                    <a:pt x="880" y="688"/>
                  </a:lnTo>
                  <a:lnTo>
                    <a:pt x="896" y="712"/>
                  </a:lnTo>
                  <a:lnTo>
                    <a:pt x="944" y="744"/>
                  </a:lnTo>
                  <a:lnTo>
                    <a:pt x="960" y="736"/>
                  </a:lnTo>
                  <a:lnTo>
                    <a:pt x="1000" y="736"/>
                  </a:lnTo>
                  <a:lnTo>
                    <a:pt x="1016" y="744"/>
                  </a:lnTo>
                  <a:lnTo>
                    <a:pt x="1032" y="760"/>
                  </a:lnTo>
                  <a:lnTo>
                    <a:pt x="1056" y="784"/>
                  </a:lnTo>
                  <a:lnTo>
                    <a:pt x="1072" y="792"/>
                  </a:lnTo>
                  <a:lnTo>
                    <a:pt x="1088" y="800"/>
                  </a:lnTo>
                  <a:lnTo>
                    <a:pt x="1104" y="824"/>
                  </a:lnTo>
                  <a:lnTo>
                    <a:pt x="1120" y="832"/>
                  </a:lnTo>
                  <a:lnTo>
                    <a:pt x="1128" y="824"/>
                  </a:lnTo>
                  <a:lnTo>
                    <a:pt x="1152" y="872"/>
                  </a:lnTo>
                  <a:lnTo>
                    <a:pt x="1168" y="888"/>
                  </a:lnTo>
                  <a:lnTo>
                    <a:pt x="1184" y="880"/>
                  </a:lnTo>
                  <a:lnTo>
                    <a:pt x="1184" y="848"/>
                  </a:lnTo>
                  <a:lnTo>
                    <a:pt x="1176" y="824"/>
                  </a:lnTo>
                  <a:lnTo>
                    <a:pt x="1160" y="816"/>
                  </a:lnTo>
                  <a:lnTo>
                    <a:pt x="1112" y="800"/>
                  </a:lnTo>
                  <a:lnTo>
                    <a:pt x="1104" y="792"/>
                  </a:lnTo>
                  <a:lnTo>
                    <a:pt x="1096" y="776"/>
                  </a:lnTo>
                  <a:lnTo>
                    <a:pt x="1064" y="744"/>
                  </a:lnTo>
                  <a:lnTo>
                    <a:pt x="1032" y="704"/>
                  </a:lnTo>
                  <a:lnTo>
                    <a:pt x="984" y="648"/>
                  </a:lnTo>
                  <a:lnTo>
                    <a:pt x="968" y="640"/>
                  </a:lnTo>
                  <a:lnTo>
                    <a:pt x="952" y="648"/>
                  </a:lnTo>
                  <a:lnTo>
                    <a:pt x="920" y="680"/>
                  </a:lnTo>
                  <a:lnTo>
                    <a:pt x="912" y="680"/>
                  </a:lnTo>
                  <a:lnTo>
                    <a:pt x="904" y="672"/>
                  </a:lnTo>
                  <a:lnTo>
                    <a:pt x="880" y="656"/>
                  </a:lnTo>
                  <a:lnTo>
                    <a:pt x="864" y="632"/>
                  </a:lnTo>
                  <a:lnTo>
                    <a:pt x="848" y="616"/>
                  </a:lnTo>
                  <a:lnTo>
                    <a:pt x="824" y="624"/>
                  </a:lnTo>
                  <a:lnTo>
                    <a:pt x="808" y="616"/>
                  </a:lnTo>
                  <a:lnTo>
                    <a:pt x="800" y="592"/>
                  </a:lnTo>
                  <a:close/>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78542" name="Freeform 223"/>
            <p:cNvSpPr>
              <a:spLocks/>
            </p:cNvSpPr>
            <p:nvPr/>
          </p:nvSpPr>
          <p:spPr bwMode="auto">
            <a:xfrm>
              <a:off x="6065838" y="2940050"/>
              <a:ext cx="687387" cy="409575"/>
            </a:xfrm>
            <a:custGeom>
              <a:avLst/>
              <a:gdLst>
                <a:gd name="T0" fmla="*/ 2147483647 w 500"/>
                <a:gd name="T1" fmla="*/ 2147483647 h 327"/>
                <a:gd name="T2" fmla="*/ 2147483647 w 500"/>
                <a:gd name="T3" fmla="*/ 2147483647 h 327"/>
                <a:gd name="T4" fmla="*/ 2147483647 w 500"/>
                <a:gd name="T5" fmla="*/ 2147483647 h 327"/>
                <a:gd name="T6" fmla="*/ 2147483647 w 500"/>
                <a:gd name="T7" fmla="*/ 2147483647 h 327"/>
                <a:gd name="T8" fmla="*/ 2147483647 w 500"/>
                <a:gd name="T9" fmla="*/ 2147483647 h 327"/>
                <a:gd name="T10" fmla="*/ 2147483647 w 500"/>
                <a:gd name="T11" fmla="*/ 2147483647 h 327"/>
                <a:gd name="T12" fmla="*/ 2147483647 w 500"/>
                <a:gd name="T13" fmla="*/ 2147483647 h 327"/>
                <a:gd name="T14" fmla="*/ 2147483647 w 500"/>
                <a:gd name="T15" fmla="*/ 2147483647 h 327"/>
                <a:gd name="T16" fmla="*/ 2147483647 w 500"/>
                <a:gd name="T17" fmla="*/ 2147483647 h 327"/>
                <a:gd name="T18" fmla="*/ 2147483647 w 500"/>
                <a:gd name="T19" fmla="*/ 2147483647 h 327"/>
                <a:gd name="T20" fmla="*/ 2147483647 w 500"/>
                <a:gd name="T21" fmla="*/ 2147483647 h 327"/>
                <a:gd name="T22" fmla="*/ 2147483647 w 500"/>
                <a:gd name="T23" fmla="*/ 2147483647 h 327"/>
                <a:gd name="T24" fmla="*/ 2147483647 w 500"/>
                <a:gd name="T25" fmla="*/ 2147483647 h 327"/>
                <a:gd name="T26" fmla="*/ 2147483647 w 500"/>
                <a:gd name="T27" fmla="*/ 2147483647 h 327"/>
                <a:gd name="T28" fmla="*/ 2147483647 w 500"/>
                <a:gd name="T29" fmla="*/ 2147483647 h 327"/>
                <a:gd name="T30" fmla="*/ 2147483647 w 500"/>
                <a:gd name="T31" fmla="*/ 2147483647 h 327"/>
                <a:gd name="T32" fmla="*/ 2147483647 w 500"/>
                <a:gd name="T33" fmla="*/ 2147483647 h 327"/>
                <a:gd name="T34" fmla="*/ 2147483647 w 500"/>
                <a:gd name="T35" fmla="*/ 2147483647 h 327"/>
                <a:gd name="T36" fmla="*/ 2147483647 w 500"/>
                <a:gd name="T37" fmla="*/ 2147483647 h 327"/>
                <a:gd name="T38" fmla="*/ 2147483647 w 500"/>
                <a:gd name="T39" fmla="*/ 2147483647 h 327"/>
                <a:gd name="T40" fmla="*/ 2147483647 w 500"/>
                <a:gd name="T41" fmla="*/ 2147483647 h 327"/>
                <a:gd name="T42" fmla="*/ 2147483647 w 500"/>
                <a:gd name="T43" fmla="*/ 2147483647 h 327"/>
                <a:gd name="T44" fmla="*/ 2147483647 w 500"/>
                <a:gd name="T45" fmla="*/ 0 h 327"/>
                <a:gd name="T46" fmla="*/ 2147483647 w 500"/>
                <a:gd name="T47" fmla="*/ 2147483647 h 327"/>
                <a:gd name="T48" fmla="*/ 2147483647 w 500"/>
                <a:gd name="T49" fmla="*/ 2147483647 h 327"/>
                <a:gd name="T50" fmla="*/ 2147483647 w 500"/>
                <a:gd name="T51" fmla="*/ 2147483647 h 327"/>
                <a:gd name="T52" fmla="*/ 2147483647 w 500"/>
                <a:gd name="T53" fmla="*/ 2147483647 h 327"/>
                <a:gd name="T54" fmla="*/ 2147483647 w 500"/>
                <a:gd name="T55" fmla="*/ 2147483647 h 327"/>
                <a:gd name="T56" fmla="*/ 2147483647 w 500"/>
                <a:gd name="T57" fmla="*/ 2147483647 h 327"/>
                <a:gd name="T58" fmla="*/ 2147483647 w 500"/>
                <a:gd name="T59" fmla="*/ 2147483647 h 327"/>
                <a:gd name="T60" fmla="*/ 2147483647 w 500"/>
                <a:gd name="T61" fmla="*/ 2147483647 h 327"/>
                <a:gd name="T62" fmla="*/ 2147483647 w 500"/>
                <a:gd name="T63" fmla="*/ 2147483647 h 327"/>
                <a:gd name="T64" fmla="*/ 2147483647 w 500"/>
                <a:gd name="T65" fmla="*/ 2147483647 h 327"/>
                <a:gd name="T66" fmla="*/ 2147483647 w 500"/>
                <a:gd name="T67" fmla="*/ 2147483647 h 327"/>
                <a:gd name="T68" fmla="*/ 2147483647 w 500"/>
                <a:gd name="T69" fmla="*/ 2147483647 h 327"/>
                <a:gd name="T70" fmla="*/ 2147483647 w 500"/>
                <a:gd name="T71" fmla="*/ 2147483647 h 327"/>
                <a:gd name="T72" fmla="*/ 2147483647 w 500"/>
                <a:gd name="T73" fmla="*/ 2147483647 h 327"/>
                <a:gd name="T74" fmla="*/ 2147483647 w 500"/>
                <a:gd name="T75" fmla="*/ 2147483647 h 327"/>
                <a:gd name="T76" fmla="*/ 2147483647 w 500"/>
                <a:gd name="T77" fmla="*/ 2147483647 h 327"/>
                <a:gd name="T78" fmla="*/ 2147483647 w 500"/>
                <a:gd name="T79" fmla="*/ 2147483647 h 327"/>
                <a:gd name="T80" fmla="*/ 2147483647 w 500"/>
                <a:gd name="T81" fmla="*/ 2147483647 h 327"/>
                <a:gd name="T82" fmla="*/ 2147483647 w 500"/>
                <a:gd name="T83" fmla="*/ 2147483647 h 327"/>
                <a:gd name="T84" fmla="*/ 2147483647 w 500"/>
                <a:gd name="T85" fmla="*/ 2147483647 h 327"/>
                <a:gd name="T86" fmla="*/ 2147483647 w 500"/>
                <a:gd name="T87" fmla="*/ 2147483647 h 327"/>
                <a:gd name="T88" fmla="*/ 2147483647 w 500"/>
                <a:gd name="T89" fmla="*/ 2147483647 h 327"/>
                <a:gd name="T90" fmla="*/ 2147483647 w 500"/>
                <a:gd name="T91" fmla="*/ 2147483647 h 327"/>
                <a:gd name="T92" fmla="*/ 2147483647 w 500"/>
                <a:gd name="T93" fmla="*/ 2147483647 h 327"/>
                <a:gd name="T94" fmla="*/ 2147483647 w 500"/>
                <a:gd name="T95" fmla="*/ 2147483647 h 327"/>
                <a:gd name="T96" fmla="*/ 2147483647 w 500"/>
                <a:gd name="T97" fmla="*/ 2147483647 h 327"/>
                <a:gd name="T98" fmla="*/ 2147483647 w 500"/>
                <a:gd name="T99" fmla="*/ 2147483647 h 327"/>
                <a:gd name="T100" fmla="*/ 2147483647 w 500"/>
                <a:gd name="T101" fmla="*/ 2147483647 h 327"/>
                <a:gd name="T102" fmla="*/ 2147483647 w 500"/>
                <a:gd name="T103" fmla="*/ 2147483647 h 327"/>
                <a:gd name="T104" fmla="*/ 2147483647 w 500"/>
                <a:gd name="T105" fmla="*/ 2147483647 h 327"/>
                <a:gd name="T106" fmla="*/ 2147483647 w 500"/>
                <a:gd name="T107" fmla="*/ 2147483647 h 327"/>
                <a:gd name="T108" fmla="*/ 2147483647 w 500"/>
                <a:gd name="T109" fmla="*/ 2147483647 h 327"/>
                <a:gd name="T110" fmla="*/ 2147483647 w 500"/>
                <a:gd name="T111" fmla="*/ 2147483647 h 327"/>
                <a:gd name="T112" fmla="*/ 2147483647 w 500"/>
                <a:gd name="T113" fmla="*/ 2147483647 h 327"/>
                <a:gd name="T114" fmla="*/ 2147483647 w 500"/>
                <a:gd name="T115" fmla="*/ 2147483647 h 327"/>
                <a:gd name="T116" fmla="*/ 2147483647 w 500"/>
                <a:gd name="T117" fmla="*/ 2147483647 h 327"/>
                <a:gd name="T118" fmla="*/ 2147483647 w 500"/>
                <a:gd name="T119" fmla="*/ 2147483647 h 3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00"/>
                <a:gd name="T181" fmla="*/ 0 h 327"/>
                <a:gd name="T182" fmla="*/ 500 w 500"/>
                <a:gd name="T183" fmla="*/ 327 h 32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00" h="327">
                  <a:moveTo>
                    <a:pt x="328" y="271"/>
                  </a:moveTo>
                  <a:lnTo>
                    <a:pt x="334" y="270"/>
                  </a:lnTo>
                  <a:lnTo>
                    <a:pt x="335" y="270"/>
                  </a:lnTo>
                  <a:lnTo>
                    <a:pt x="345" y="267"/>
                  </a:lnTo>
                  <a:lnTo>
                    <a:pt x="349" y="266"/>
                  </a:lnTo>
                  <a:lnTo>
                    <a:pt x="359" y="264"/>
                  </a:lnTo>
                  <a:lnTo>
                    <a:pt x="361" y="263"/>
                  </a:lnTo>
                  <a:lnTo>
                    <a:pt x="365" y="263"/>
                  </a:lnTo>
                  <a:lnTo>
                    <a:pt x="368" y="263"/>
                  </a:lnTo>
                  <a:lnTo>
                    <a:pt x="388" y="258"/>
                  </a:lnTo>
                  <a:lnTo>
                    <a:pt x="389" y="258"/>
                  </a:lnTo>
                  <a:lnTo>
                    <a:pt x="397" y="256"/>
                  </a:lnTo>
                  <a:lnTo>
                    <a:pt x="408" y="253"/>
                  </a:lnTo>
                  <a:lnTo>
                    <a:pt x="418" y="251"/>
                  </a:lnTo>
                  <a:lnTo>
                    <a:pt x="425" y="249"/>
                  </a:lnTo>
                  <a:lnTo>
                    <a:pt x="426" y="246"/>
                  </a:lnTo>
                  <a:lnTo>
                    <a:pt x="438" y="234"/>
                  </a:lnTo>
                  <a:lnTo>
                    <a:pt x="439" y="234"/>
                  </a:lnTo>
                  <a:lnTo>
                    <a:pt x="444" y="233"/>
                  </a:lnTo>
                  <a:lnTo>
                    <a:pt x="453" y="234"/>
                  </a:lnTo>
                  <a:lnTo>
                    <a:pt x="456" y="231"/>
                  </a:lnTo>
                  <a:lnTo>
                    <a:pt x="465" y="226"/>
                  </a:lnTo>
                  <a:lnTo>
                    <a:pt x="468" y="224"/>
                  </a:lnTo>
                  <a:lnTo>
                    <a:pt x="468" y="223"/>
                  </a:lnTo>
                  <a:lnTo>
                    <a:pt x="474" y="220"/>
                  </a:lnTo>
                  <a:lnTo>
                    <a:pt x="474" y="219"/>
                  </a:lnTo>
                  <a:lnTo>
                    <a:pt x="472" y="212"/>
                  </a:lnTo>
                  <a:lnTo>
                    <a:pt x="476" y="208"/>
                  </a:lnTo>
                  <a:lnTo>
                    <a:pt x="476" y="206"/>
                  </a:lnTo>
                  <a:lnTo>
                    <a:pt x="480" y="202"/>
                  </a:lnTo>
                  <a:lnTo>
                    <a:pt x="482" y="201"/>
                  </a:lnTo>
                  <a:lnTo>
                    <a:pt x="490" y="195"/>
                  </a:lnTo>
                  <a:lnTo>
                    <a:pt x="493" y="190"/>
                  </a:lnTo>
                  <a:lnTo>
                    <a:pt x="499" y="185"/>
                  </a:lnTo>
                  <a:lnTo>
                    <a:pt x="487" y="176"/>
                  </a:lnTo>
                  <a:lnTo>
                    <a:pt x="483" y="172"/>
                  </a:lnTo>
                  <a:lnTo>
                    <a:pt x="478" y="169"/>
                  </a:lnTo>
                  <a:lnTo>
                    <a:pt x="475" y="165"/>
                  </a:lnTo>
                  <a:lnTo>
                    <a:pt x="457" y="147"/>
                  </a:lnTo>
                  <a:lnTo>
                    <a:pt x="451" y="147"/>
                  </a:lnTo>
                  <a:lnTo>
                    <a:pt x="451" y="145"/>
                  </a:lnTo>
                  <a:lnTo>
                    <a:pt x="450" y="145"/>
                  </a:lnTo>
                  <a:lnTo>
                    <a:pt x="447" y="130"/>
                  </a:lnTo>
                  <a:lnTo>
                    <a:pt x="456" y="113"/>
                  </a:lnTo>
                  <a:lnTo>
                    <a:pt x="447" y="105"/>
                  </a:lnTo>
                  <a:lnTo>
                    <a:pt x="447" y="104"/>
                  </a:lnTo>
                  <a:lnTo>
                    <a:pt x="454" y="92"/>
                  </a:lnTo>
                  <a:lnTo>
                    <a:pt x="457" y="88"/>
                  </a:lnTo>
                  <a:lnTo>
                    <a:pt x="454" y="90"/>
                  </a:lnTo>
                  <a:lnTo>
                    <a:pt x="461" y="79"/>
                  </a:lnTo>
                  <a:lnTo>
                    <a:pt x="461" y="70"/>
                  </a:lnTo>
                  <a:lnTo>
                    <a:pt x="468" y="58"/>
                  </a:lnTo>
                  <a:lnTo>
                    <a:pt x="472" y="56"/>
                  </a:lnTo>
                  <a:lnTo>
                    <a:pt x="471" y="55"/>
                  </a:lnTo>
                  <a:lnTo>
                    <a:pt x="465" y="49"/>
                  </a:lnTo>
                  <a:lnTo>
                    <a:pt x="456" y="49"/>
                  </a:lnTo>
                  <a:lnTo>
                    <a:pt x="444" y="45"/>
                  </a:lnTo>
                  <a:lnTo>
                    <a:pt x="436" y="37"/>
                  </a:lnTo>
                  <a:lnTo>
                    <a:pt x="438" y="34"/>
                  </a:lnTo>
                  <a:lnTo>
                    <a:pt x="435" y="22"/>
                  </a:lnTo>
                  <a:lnTo>
                    <a:pt x="424" y="12"/>
                  </a:lnTo>
                  <a:lnTo>
                    <a:pt x="422" y="11"/>
                  </a:lnTo>
                  <a:lnTo>
                    <a:pt x="415" y="12"/>
                  </a:lnTo>
                  <a:lnTo>
                    <a:pt x="404" y="0"/>
                  </a:lnTo>
                  <a:lnTo>
                    <a:pt x="403" y="0"/>
                  </a:lnTo>
                  <a:lnTo>
                    <a:pt x="395" y="2"/>
                  </a:lnTo>
                  <a:lnTo>
                    <a:pt x="370" y="8"/>
                  </a:lnTo>
                  <a:lnTo>
                    <a:pt x="354" y="11"/>
                  </a:lnTo>
                  <a:lnTo>
                    <a:pt x="346" y="12"/>
                  </a:lnTo>
                  <a:lnTo>
                    <a:pt x="345" y="13"/>
                  </a:lnTo>
                  <a:lnTo>
                    <a:pt x="342" y="13"/>
                  </a:lnTo>
                  <a:lnTo>
                    <a:pt x="335" y="15"/>
                  </a:lnTo>
                  <a:lnTo>
                    <a:pt x="325" y="18"/>
                  </a:lnTo>
                  <a:lnTo>
                    <a:pt x="311" y="20"/>
                  </a:lnTo>
                  <a:lnTo>
                    <a:pt x="292" y="24"/>
                  </a:lnTo>
                  <a:lnTo>
                    <a:pt x="285" y="26"/>
                  </a:lnTo>
                  <a:lnTo>
                    <a:pt x="282" y="26"/>
                  </a:lnTo>
                  <a:lnTo>
                    <a:pt x="278" y="27"/>
                  </a:lnTo>
                  <a:lnTo>
                    <a:pt x="270" y="29"/>
                  </a:lnTo>
                  <a:lnTo>
                    <a:pt x="237" y="36"/>
                  </a:lnTo>
                  <a:lnTo>
                    <a:pt x="228" y="38"/>
                  </a:lnTo>
                  <a:lnTo>
                    <a:pt x="227" y="38"/>
                  </a:lnTo>
                  <a:lnTo>
                    <a:pt x="220" y="40"/>
                  </a:lnTo>
                  <a:lnTo>
                    <a:pt x="217" y="40"/>
                  </a:lnTo>
                  <a:lnTo>
                    <a:pt x="205" y="43"/>
                  </a:lnTo>
                  <a:lnTo>
                    <a:pt x="188" y="45"/>
                  </a:lnTo>
                  <a:lnTo>
                    <a:pt x="181" y="47"/>
                  </a:lnTo>
                  <a:lnTo>
                    <a:pt x="177" y="48"/>
                  </a:lnTo>
                  <a:lnTo>
                    <a:pt x="173" y="48"/>
                  </a:lnTo>
                  <a:lnTo>
                    <a:pt x="149" y="54"/>
                  </a:lnTo>
                  <a:lnTo>
                    <a:pt x="130" y="56"/>
                  </a:lnTo>
                  <a:lnTo>
                    <a:pt x="126" y="58"/>
                  </a:lnTo>
                  <a:lnTo>
                    <a:pt x="120" y="59"/>
                  </a:lnTo>
                  <a:lnTo>
                    <a:pt x="119" y="59"/>
                  </a:lnTo>
                  <a:lnTo>
                    <a:pt x="115" y="59"/>
                  </a:lnTo>
                  <a:lnTo>
                    <a:pt x="105" y="62"/>
                  </a:lnTo>
                  <a:lnTo>
                    <a:pt x="83" y="66"/>
                  </a:lnTo>
                  <a:lnTo>
                    <a:pt x="72" y="69"/>
                  </a:lnTo>
                  <a:lnTo>
                    <a:pt x="67" y="69"/>
                  </a:lnTo>
                  <a:lnTo>
                    <a:pt x="59" y="70"/>
                  </a:lnTo>
                  <a:lnTo>
                    <a:pt x="54" y="41"/>
                  </a:lnTo>
                  <a:lnTo>
                    <a:pt x="26" y="62"/>
                  </a:lnTo>
                  <a:lnTo>
                    <a:pt x="5" y="80"/>
                  </a:lnTo>
                  <a:lnTo>
                    <a:pt x="0" y="83"/>
                  </a:lnTo>
                  <a:lnTo>
                    <a:pt x="2" y="94"/>
                  </a:lnTo>
                  <a:lnTo>
                    <a:pt x="2" y="97"/>
                  </a:lnTo>
                  <a:lnTo>
                    <a:pt x="5" y="112"/>
                  </a:lnTo>
                  <a:lnTo>
                    <a:pt x="6" y="120"/>
                  </a:lnTo>
                  <a:lnTo>
                    <a:pt x="9" y="134"/>
                  </a:lnTo>
                  <a:lnTo>
                    <a:pt x="9" y="135"/>
                  </a:lnTo>
                  <a:lnTo>
                    <a:pt x="11" y="148"/>
                  </a:lnTo>
                  <a:lnTo>
                    <a:pt x="13" y="156"/>
                  </a:lnTo>
                  <a:lnTo>
                    <a:pt x="15" y="173"/>
                  </a:lnTo>
                  <a:lnTo>
                    <a:pt x="16" y="174"/>
                  </a:lnTo>
                  <a:lnTo>
                    <a:pt x="18" y="188"/>
                  </a:lnTo>
                  <a:lnTo>
                    <a:pt x="19" y="191"/>
                  </a:lnTo>
                  <a:lnTo>
                    <a:pt x="20" y="199"/>
                  </a:lnTo>
                  <a:lnTo>
                    <a:pt x="20" y="202"/>
                  </a:lnTo>
                  <a:lnTo>
                    <a:pt x="20" y="203"/>
                  </a:lnTo>
                  <a:lnTo>
                    <a:pt x="23" y="210"/>
                  </a:lnTo>
                  <a:lnTo>
                    <a:pt x="23" y="217"/>
                  </a:lnTo>
                  <a:lnTo>
                    <a:pt x="24" y="227"/>
                  </a:lnTo>
                  <a:lnTo>
                    <a:pt x="24" y="228"/>
                  </a:lnTo>
                  <a:lnTo>
                    <a:pt x="26" y="233"/>
                  </a:lnTo>
                  <a:lnTo>
                    <a:pt x="27" y="244"/>
                  </a:lnTo>
                  <a:lnTo>
                    <a:pt x="29" y="246"/>
                  </a:lnTo>
                  <a:lnTo>
                    <a:pt x="29" y="249"/>
                  </a:lnTo>
                  <a:lnTo>
                    <a:pt x="30" y="252"/>
                  </a:lnTo>
                  <a:lnTo>
                    <a:pt x="31" y="269"/>
                  </a:lnTo>
                  <a:lnTo>
                    <a:pt x="33" y="270"/>
                  </a:lnTo>
                  <a:lnTo>
                    <a:pt x="34" y="278"/>
                  </a:lnTo>
                  <a:lnTo>
                    <a:pt x="34" y="280"/>
                  </a:lnTo>
                  <a:lnTo>
                    <a:pt x="36" y="289"/>
                  </a:lnTo>
                  <a:lnTo>
                    <a:pt x="37" y="294"/>
                  </a:lnTo>
                  <a:lnTo>
                    <a:pt x="37" y="296"/>
                  </a:lnTo>
                  <a:lnTo>
                    <a:pt x="37" y="299"/>
                  </a:lnTo>
                  <a:lnTo>
                    <a:pt x="41" y="323"/>
                  </a:lnTo>
                  <a:lnTo>
                    <a:pt x="41" y="324"/>
                  </a:lnTo>
                  <a:lnTo>
                    <a:pt x="42" y="326"/>
                  </a:lnTo>
                  <a:lnTo>
                    <a:pt x="44" y="326"/>
                  </a:lnTo>
                  <a:lnTo>
                    <a:pt x="51" y="324"/>
                  </a:lnTo>
                  <a:lnTo>
                    <a:pt x="54" y="324"/>
                  </a:lnTo>
                  <a:lnTo>
                    <a:pt x="54" y="323"/>
                  </a:lnTo>
                  <a:lnTo>
                    <a:pt x="91" y="317"/>
                  </a:lnTo>
                  <a:lnTo>
                    <a:pt x="94" y="316"/>
                  </a:lnTo>
                  <a:lnTo>
                    <a:pt x="99" y="314"/>
                  </a:lnTo>
                  <a:lnTo>
                    <a:pt x="103" y="314"/>
                  </a:lnTo>
                  <a:lnTo>
                    <a:pt x="117" y="312"/>
                  </a:lnTo>
                  <a:lnTo>
                    <a:pt x="120" y="312"/>
                  </a:lnTo>
                  <a:lnTo>
                    <a:pt x="127" y="310"/>
                  </a:lnTo>
                  <a:lnTo>
                    <a:pt x="130" y="310"/>
                  </a:lnTo>
                  <a:lnTo>
                    <a:pt x="133" y="309"/>
                  </a:lnTo>
                  <a:lnTo>
                    <a:pt x="134" y="309"/>
                  </a:lnTo>
                  <a:lnTo>
                    <a:pt x="159" y="305"/>
                  </a:lnTo>
                  <a:lnTo>
                    <a:pt x="162" y="303"/>
                  </a:lnTo>
                  <a:lnTo>
                    <a:pt x="173" y="302"/>
                  </a:lnTo>
                  <a:lnTo>
                    <a:pt x="176" y="301"/>
                  </a:lnTo>
                  <a:lnTo>
                    <a:pt x="177" y="301"/>
                  </a:lnTo>
                  <a:lnTo>
                    <a:pt x="181" y="301"/>
                  </a:lnTo>
                  <a:lnTo>
                    <a:pt x="203" y="296"/>
                  </a:lnTo>
                  <a:lnTo>
                    <a:pt x="206" y="295"/>
                  </a:lnTo>
                  <a:lnTo>
                    <a:pt x="216" y="294"/>
                  </a:lnTo>
                  <a:lnTo>
                    <a:pt x="219" y="292"/>
                  </a:lnTo>
                  <a:lnTo>
                    <a:pt x="225" y="291"/>
                  </a:lnTo>
                  <a:lnTo>
                    <a:pt x="227" y="291"/>
                  </a:lnTo>
                  <a:lnTo>
                    <a:pt x="238" y="289"/>
                  </a:lnTo>
                  <a:lnTo>
                    <a:pt x="246" y="287"/>
                  </a:lnTo>
                  <a:lnTo>
                    <a:pt x="286" y="280"/>
                  </a:lnTo>
                  <a:lnTo>
                    <a:pt x="289" y="280"/>
                  </a:lnTo>
                  <a:lnTo>
                    <a:pt x="289" y="278"/>
                  </a:lnTo>
                  <a:lnTo>
                    <a:pt x="292" y="278"/>
                  </a:lnTo>
                  <a:lnTo>
                    <a:pt x="302" y="277"/>
                  </a:lnTo>
                  <a:lnTo>
                    <a:pt x="310" y="274"/>
                  </a:lnTo>
                  <a:lnTo>
                    <a:pt x="322" y="273"/>
                  </a:lnTo>
                  <a:lnTo>
                    <a:pt x="328" y="271"/>
                  </a:lnTo>
                </a:path>
              </a:pathLst>
            </a:custGeom>
            <a:noFill/>
            <a:ln w="6350">
              <a:solidFill>
                <a:schemeClr val="tx1"/>
              </a:solidFill>
              <a:round/>
              <a:headEnd/>
              <a:tailEnd/>
            </a:ln>
          </p:spPr>
          <p:txBody>
            <a:bodyPr/>
            <a:lstStyle/>
            <a:p>
              <a:endParaRPr lang="en-US"/>
            </a:p>
          </p:txBody>
        </p:sp>
        <p:sp>
          <p:nvSpPr>
            <p:cNvPr id="278543" name="Freeform 224"/>
            <p:cNvSpPr>
              <a:spLocks/>
            </p:cNvSpPr>
            <p:nvPr/>
          </p:nvSpPr>
          <p:spPr bwMode="auto">
            <a:xfrm>
              <a:off x="6824663" y="2851150"/>
              <a:ext cx="206375" cy="184150"/>
            </a:xfrm>
            <a:custGeom>
              <a:avLst/>
              <a:gdLst>
                <a:gd name="T0" fmla="*/ 2147483647 w 149"/>
                <a:gd name="T1" fmla="*/ 2147483647 h 148"/>
                <a:gd name="T2" fmla="*/ 2147483647 w 149"/>
                <a:gd name="T3" fmla="*/ 2147483647 h 148"/>
                <a:gd name="T4" fmla="*/ 2147483647 w 149"/>
                <a:gd name="T5" fmla="*/ 2147483647 h 148"/>
                <a:gd name="T6" fmla="*/ 2147483647 w 149"/>
                <a:gd name="T7" fmla="*/ 2147483647 h 148"/>
                <a:gd name="T8" fmla="*/ 2147483647 w 149"/>
                <a:gd name="T9" fmla="*/ 2147483647 h 148"/>
                <a:gd name="T10" fmla="*/ 2147483647 w 149"/>
                <a:gd name="T11" fmla="*/ 2147483647 h 148"/>
                <a:gd name="T12" fmla="*/ 2147483647 w 149"/>
                <a:gd name="T13" fmla="*/ 2147483647 h 148"/>
                <a:gd name="T14" fmla="*/ 2147483647 w 149"/>
                <a:gd name="T15" fmla="*/ 2147483647 h 148"/>
                <a:gd name="T16" fmla="*/ 2147483647 w 149"/>
                <a:gd name="T17" fmla="*/ 2147483647 h 148"/>
                <a:gd name="T18" fmla="*/ 2147483647 w 149"/>
                <a:gd name="T19" fmla="*/ 2147483647 h 148"/>
                <a:gd name="T20" fmla="*/ 2147483647 w 149"/>
                <a:gd name="T21" fmla="*/ 2147483647 h 148"/>
                <a:gd name="T22" fmla="*/ 2147483647 w 149"/>
                <a:gd name="T23" fmla="*/ 2147483647 h 148"/>
                <a:gd name="T24" fmla="*/ 2147483647 w 149"/>
                <a:gd name="T25" fmla="*/ 2147483647 h 148"/>
                <a:gd name="T26" fmla="*/ 2147483647 w 149"/>
                <a:gd name="T27" fmla="*/ 2147483647 h 148"/>
                <a:gd name="T28" fmla="*/ 2147483647 w 149"/>
                <a:gd name="T29" fmla="*/ 2147483647 h 148"/>
                <a:gd name="T30" fmla="*/ 2147483647 w 149"/>
                <a:gd name="T31" fmla="*/ 2147483647 h 148"/>
                <a:gd name="T32" fmla="*/ 2147483647 w 149"/>
                <a:gd name="T33" fmla="*/ 2147483647 h 148"/>
                <a:gd name="T34" fmla="*/ 2147483647 w 149"/>
                <a:gd name="T35" fmla="*/ 2147483647 h 148"/>
                <a:gd name="T36" fmla="*/ 2147483647 w 149"/>
                <a:gd name="T37" fmla="*/ 2147483647 h 148"/>
                <a:gd name="T38" fmla="*/ 2147483647 w 149"/>
                <a:gd name="T39" fmla="*/ 2147483647 h 148"/>
                <a:gd name="T40" fmla="*/ 2147483647 w 149"/>
                <a:gd name="T41" fmla="*/ 2147483647 h 148"/>
                <a:gd name="T42" fmla="*/ 2147483647 w 149"/>
                <a:gd name="T43" fmla="*/ 0 h 148"/>
                <a:gd name="T44" fmla="*/ 2147483647 w 149"/>
                <a:gd name="T45" fmla="*/ 2147483647 h 148"/>
                <a:gd name="T46" fmla="*/ 2147483647 w 149"/>
                <a:gd name="T47" fmla="*/ 2147483647 h 148"/>
                <a:gd name="T48" fmla="*/ 2147483647 w 149"/>
                <a:gd name="T49" fmla="*/ 2147483647 h 148"/>
                <a:gd name="T50" fmla="*/ 2147483647 w 149"/>
                <a:gd name="T51" fmla="*/ 2147483647 h 148"/>
                <a:gd name="T52" fmla="*/ 2147483647 w 149"/>
                <a:gd name="T53" fmla="*/ 2147483647 h 148"/>
                <a:gd name="T54" fmla="*/ 2147483647 w 149"/>
                <a:gd name="T55" fmla="*/ 2147483647 h 148"/>
                <a:gd name="T56" fmla="*/ 2147483647 w 149"/>
                <a:gd name="T57" fmla="*/ 2147483647 h 148"/>
                <a:gd name="T58" fmla="*/ 2147483647 w 149"/>
                <a:gd name="T59" fmla="*/ 2147483647 h 148"/>
                <a:gd name="T60" fmla="*/ 2147483647 w 149"/>
                <a:gd name="T61" fmla="*/ 2147483647 h 148"/>
                <a:gd name="T62" fmla="*/ 2147483647 w 149"/>
                <a:gd name="T63" fmla="*/ 2147483647 h 148"/>
                <a:gd name="T64" fmla="*/ 2147483647 w 149"/>
                <a:gd name="T65" fmla="*/ 2147483647 h 148"/>
                <a:gd name="T66" fmla="*/ 2147483647 w 149"/>
                <a:gd name="T67" fmla="*/ 2147483647 h 148"/>
                <a:gd name="T68" fmla="*/ 2147483647 w 149"/>
                <a:gd name="T69" fmla="*/ 2147483647 h 148"/>
                <a:gd name="T70" fmla="*/ 2147483647 w 149"/>
                <a:gd name="T71" fmla="*/ 2147483647 h 148"/>
                <a:gd name="T72" fmla="*/ 0 w 149"/>
                <a:gd name="T73" fmla="*/ 2147483647 h 148"/>
                <a:gd name="T74" fmla="*/ 2147483647 w 149"/>
                <a:gd name="T75" fmla="*/ 2147483647 h 148"/>
                <a:gd name="T76" fmla="*/ 2147483647 w 149"/>
                <a:gd name="T77" fmla="*/ 2147483647 h 148"/>
                <a:gd name="T78" fmla="*/ 2147483647 w 149"/>
                <a:gd name="T79" fmla="*/ 2147483647 h 148"/>
                <a:gd name="T80" fmla="*/ 2147483647 w 149"/>
                <a:gd name="T81" fmla="*/ 2147483647 h 148"/>
                <a:gd name="T82" fmla="*/ 2147483647 w 149"/>
                <a:gd name="T83" fmla="*/ 2147483647 h 148"/>
                <a:gd name="T84" fmla="*/ 2147483647 w 149"/>
                <a:gd name="T85" fmla="*/ 2147483647 h 148"/>
                <a:gd name="T86" fmla="*/ 2147483647 w 149"/>
                <a:gd name="T87" fmla="*/ 2147483647 h 148"/>
                <a:gd name="T88" fmla="*/ 2147483647 w 149"/>
                <a:gd name="T89" fmla="*/ 2147483647 h 148"/>
                <a:gd name="T90" fmla="*/ 2147483647 w 149"/>
                <a:gd name="T91" fmla="*/ 2147483647 h 148"/>
                <a:gd name="T92" fmla="*/ 2147483647 w 149"/>
                <a:gd name="T93" fmla="*/ 2147483647 h 148"/>
                <a:gd name="T94" fmla="*/ 2147483647 w 149"/>
                <a:gd name="T95" fmla="*/ 2147483647 h 148"/>
                <a:gd name="T96" fmla="*/ 2147483647 w 149"/>
                <a:gd name="T97" fmla="*/ 2147483647 h 148"/>
                <a:gd name="T98" fmla="*/ 2147483647 w 149"/>
                <a:gd name="T99" fmla="*/ 2147483647 h 148"/>
                <a:gd name="T100" fmla="*/ 2147483647 w 149"/>
                <a:gd name="T101" fmla="*/ 2147483647 h 148"/>
                <a:gd name="T102" fmla="*/ 2147483647 w 149"/>
                <a:gd name="T103" fmla="*/ 2147483647 h 1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9"/>
                <a:gd name="T157" fmla="*/ 0 h 148"/>
                <a:gd name="T158" fmla="*/ 149 w 149"/>
                <a:gd name="T159" fmla="*/ 148 h 14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9" h="148">
                  <a:moveTo>
                    <a:pt x="52" y="117"/>
                  </a:moveTo>
                  <a:lnTo>
                    <a:pt x="62" y="105"/>
                  </a:lnTo>
                  <a:lnTo>
                    <a:pt x="78" y="102"/>
                  </a:lnTo>
                  <a:lnTo>
                    <a:pt x="87" y="97"/>
                  </a:lnTo>
                  <a:lnTo>
                    <a:pt x="95" y="97"/>
                  </a:lnTo>
                  <a:lnTo>
                    <a:pt x="96" y="95"/>
                  </a:lnTo>
                  <a:lnTo>
                    <a:pt x="110" y="90"/>
                  </a:lnTo>
                  <a:lnTo>
                    <a:pt x="135" y="80"/>
                  </a:lnTo>
                  <a:lnTo>
                    <a:pt x="141" y="76"/>
                  </a:lnTo>
                  <a:lnTo>
                    <a:pt x="143" y="76"/>
                  </a:lnTo>
                  <a:lnTo>
                    <a:pt x="145" y="76"/>
                  </a:lnTo>
                  <a:lnTo>
                    <a:pt x="148" y="63"/>
                  </a:lnTo>
                  <a:lnTo>
                    <a:pt x="143" y="45"/>
                  </a:lnTo>
                  <a:lnTo>
                    <a:pt x="143" y="42"/>
                  </a:lnTo>
                  <a:lnTo>
                    <a:pt x="142" y="40"/>
                  </a:lnTo>
                  <a:lnTo>
                    <a:pt x="142" y="38"/>
                  </a:lnTo>
                  <a:lnTo>
                    <a:pt x="141" y="38"/>
                  </a:lnTo>
                  <a:lnTo>
                    <a:pt x="139" y="31"/>
                  </a:lnTo>
                  <a:lnTo>
                    <a:pt x="138" y="29"/>
                  </a:lnTo>
                  <a:lnTo>
                    <a:pt x="134" y="9"/>
                  </a:lnTo>
                  <a:lnTo>
                    <a:pt x="131" y="2"/>
                  </a:lnTo>
                  <a:lnTo>
                    <a:pt x="131" y="0"/>
                  </a:lnTo>
                  <a:lnTo>
                    <a:pt x="110" y="5"/>
                  </a:lnTo>
                  <a:lnTo>
                    <a:pt x="107" y="6"/>
                  </a:lnTo>
                  <a:lnTo>
                    <a:pt x="106" y="6"/>
                  </a:lnTo>
                  <a:lnTo>
                    <a:pt x="105" y="6"/>
                  </a:lnTo>
                  <a:lnTo>
                    <a:pt x="91" y="9"/>
                  </a:lnTo>
                  <a:lnTo>
                    <a:pt x="87" y="11"/>
                  </a:lnTo>
                  <a:lnTo>
                    <a:pt x="76" y="13"/>
                  </a:lnTo>
                  <a:lnTo>
                    <a:pt x="52" y="23"/>
                  </a:lnTo>
                  <a:lnTo>
                    <a:pt x="52" y="19"/>
                  </a:lnTo>
                  <a:lnTo>
                    <a:pt x="37" y="23"/>
                  </a:lnTo>
                  <a:lnTo>
                    <a:pt x="34" y="23"/>
                  </a:lnTo>
                  <a:lnTo>
                    <a:pt x="8" y="29"/>
                  </a:lnTo>
                  <a:lnTo>
                    <a:pt x="2" y="30"/>
                  </a:lnTo>
                  <a:lnTo>
                    <a:pt x="0" y="30"/>
                  </a:lnTo>
                  <a:lnTo>
                    <a:pt x="1" y="36"/>
                  </a:lnTo>
                  <a:lnTo>
                    <a:pt x="5" y="63"/>
                  </a:lnTo>
                  <a:lnTo>
                    <a:pt x="8" y="72"/>
                  </a:lnTo>
                  <a:lnTo>
                    <a:pt x="8" y="76"/>
                  </a:lnTo>
                  <a:lnTo>
                    <a:pt x="8" y="79"/>
                  </a:lnTo>
                  <a:lnTo>
                    <a:pt x="9" y="87"/>
                  </a:lnTo>
                  <a:lnTo>
                    <a:pt x="12" y="97"/>
                  </a:lnTo>
                  <a:lnTo>
                    <a:pt x="12" y="99"/>
                  </a:lnTo>
                  <a:lnTo>
                    <a:pt x="12" y="104"/>
                  </a:lnTo>
                  <a:lnTo>
                    <a:pt x="22" y="119"/>
                  </a:lnTo>
                  <a:lnTo>
                    <a:pt x="5" y="135"/>
                  </a:lnTo>
                  <a:lnTo>
                    <a:pt x="15" y="147"/>
                  </a:lnTo>
                  <a:lnTo>
                    <a:pt x="34" y="134"/>
                  </a:lnTo>
                  <a:lnTo>
                    <a:pt x="42" y="123"/>
                  </a:lnTo>
                  <a:lnTo>
                    <a:pt x="52" y="117"/>
                  </a:lnTo>
                </a:path>
              </a:pathLst>
            </a:custGeom>
            <a:noFill/>
            <a:ln w="6350">
              <a:solidFill>
                <a:schemeClr val="tx1"/>
              </a:solidFill>
              <a:round/>
              <a:headEnd/>
              <a:tailEnd/>
            </a:ln>
          </p:spPr>
          <p:txBody>
            <a:bodyPr/>
            <a:lstStyle/>
            <a:p>
              <a:endParaRPr lang="en-US"/>
            </a:p>
          </p:txBody>
        </p:sp>
        <p:sp>
          <p:nvSpPr>
            <p:cNvPr id="278544" name="Freeform 225"/>
            <p:cNvSpPr>
              <a:spLocks/>
            </p:cNvSpPr>
            <p:nvPr/>
          </p:nvSpPr>
          <p:spPr bwMode="auto">
            <a:xfrm>
              <a:off x="6530975" y="3379788"/>
              <a:ext cx="31750" cy="28575"/>
            </a:xfrm>
            <a:custGeom>
              <a:avLst/>
              <a:gdLst>
                <a:gd name="T0" fmla="*/ 0 w 23"/>
                <a:gd name="T1" fmla="*/ 2147483647 h 22"/>
                <a:gd name="T2" fmla="*/ 2147483647 w 23"/>
                <a:gd name="T3" fmla="*/ 2147483647 h 22"/>
                <a:gd name="T4" fmla="*/ 2147483647 w 23"/>
                <a:gd name="T5" fmla="*/ 2147483647 h 22"/>
                <a:gd name="T6" fmla="*/ 2147483647 w 23"/>
                <a:gd name="T7" fmla="*/ 2147483647 h 22"/>
                <a:gd name="T8" fmla="*/ 2147483647 w 23"/>
                <a:gd name="T9" fmla="*/ 2147483647 h 22"/>
                <a:gd name="T10" fmla="*/ 2147483647 w 23"/>
                <a:gd name="T11" fmla="*/ 2147483647 h 22"/>
                <a:gd name="T12" fmla="*/ 2147483647 w 23"/>
                <a:gd name="T13" fmla="*/ 2147483647 h 22"/>
                <a:gd name="T14" fmla="*/ 2147483647 w 23"/>
                <a:gd name="T15" fmla="*/ 0 h 22"/>
                <a:gd name="T16" fmla="*/ 2147483647 w 23"/>
                <a:gd name="T17" fmla="*/ 2147483647 h 22"/>
                <a:gd name="T18" fmla="*/ 2147483647 w 23"/>
                <a:gd name="T19" fmla="*/ 2147483647 h 22"/>
                <a:gd name="T20" fmla="*/ 0 w 23"/>
                <a:gd name="T21" fmla="*/ 2147483647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22"/>
                <a:gd name="T35" fmla="*/ 23 w 23"/>
                <a:gd name="T36" fmla="*/ 22 h 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22">
                  <a:moveTo>
                    <a:pt x="0" y="7"/>
                  </a:moveTo>
                  <a:lnTo>
                    <a:pt x="8" y="12"/>
                  </a:lnTo>
                  <a:lnTo>
                    <a:pt x="10" y="15"/>
                  </a:lnTo>
                  <a:lnTo>
                    <a:pt x="11" y="21"/>
                  </a:lnTo>
                  <a:lnTo>
                    <a:pt x="16" y="14"/>
                  </a:lnTo>
                  <a:lnTo>
                    <a:pt x="22" y="7"/>
                  </a:lnTo>
                  <a:lnTo>
                    <a:pt x="10" y="0"/>
                  </a:lnTo>
                  <a:lnTo>
                    <a:pt x="3" y="1"/>
                  </a:lnTo>
                  <a:lnTo>
                    <a:pt x="3" y="4"/>
                  </a:lnTo>
                  <a:lnTo>
                    <a:pt x="0" y="7"/>
                  </a:lnTo>
                </a:path>
              </a:pathLst>
            </a:custGeom>
            <a:noFill/>
            <a:ln w="6350">
              <a:solidFill>
                <a:schemeClr val="tx1"/>
              </a:solidFill>
              <a:round/>
              <a:headEnd/>
              <a:tailEnd/>
            </a:ln>
          </p:spPr>
          <p:txBody>
            <a:bodyPr/>
            <a:lstStyle/>
            <a:p>
              <a:endParaRPr lang="en-US"/>
            </a:p>
          </p:txBody>
        </p:sp>
        <p:sp>
          <p:nvSpPr>
            <p:cNvPr id="278545" name="Freeform 226"/>
            <p:cNvSpPr>
              <a:spLocks/>
            </p:cNvSpPr>
            <p:nvPr/>
          </p:nvSpPr>
          <p:spPr bwMode="auto">
            <a:xfrm>
              <a:off x="6654800" y="3232150"/>
              <a:ext cx="125413" cy="185738"/>
            </a:xfrm>
            <a:custGeom>
              <a:avLst/>
              <a:gdLst>
                <a:gd name="T0" fmla="*/ 2147483647 w 91"/>
                <a:gd name="T1" fmla="*/ 2147483647 h 151"/>
                <a:gd name="T2" fmla="*/ 2147483647 w 91"/>
                <a:gd name="T3" fmla="*/ 2147483647 h 151"/>
                <a:gd name="T4" fmla="*/ 2147483647 w 91"/>
                <a:gd name="T5" fmla="*/ 2147483647 h 151"/>
                <a:gd name="T6" fmla="*/ 2147483647 w 91"/>
                <a:gd name="T7" fmla="*/ 2147483647 h 151"/>
                <a:gd name="T8" fmla="*/ 2147483647 w 91"/>
                <a:gd name="T9" fmla="*/ 2147483647 h 151"/>
                <a:gd name="T10" fmla="*/ 2147483647 w 91"/>
                <a:gd name="T11" fmla="*/ 2147483647 h 151"/>
                <a:gd name="T12" fmla="*/ 2147483647 w 91"/>
                <a:gd name="T13" fmla="*/ 2147483647 h 151"/>
                <a:gd name="T14" fmla="*/ 2147483647 w 91"/>
                <a:gd name="T15" fmla="*/ 2147483647 h 151"/>
                <a:gd name="T16" fmla="*/ 2147483647 w 91"/>
                <a:gd name="T17" fmla="*/ 0 h 151"/>
                <a:gd name="T18" fmla="*/ 2147483647 w 91"/>
                <a:gd name="T19" fmla="*/ 2147483647 h 151"/>
                <a:gd name="T20" fmla="*/ 2147483647 w 91"/>
                <a:gd name="T21" fmla="*/ 2147483647 h 151"/>
                <a:gd name="T22" fmla="*/ 2147483647 w 91"/>
                <a:gd name="T23" fmla="*/ 2147483647 h 151"/>
                <a:gd name="T24" fmla="*/ 0 w 91"/>
                <a:gd name="T25" fmla="*/ 2147483647 h 151"/>
                <a:gd name="T26" fmla="*/ 0 w 91"/>
                <a:gd name="T27" fmla="*/ 2147483647 h 151"/>
                <a:gd name="T28" fmla="*/ 0 w 91"/>
                <a:gd name="T29" fmla="*/ 2147483647 h 151"/>
                <a:gd name="T30" fmla="*/ 2147483647 w 91"/>
                <a:gd name="T31" fmla="*/ 2147483647 h 151"/>
                <a:gd name="T32" fmla="*/ 2147483647 w 91"/>
                <a:gd name="T33" fmla="*/ 2147483647 h 151"/>
                <a:gd name="T34" fmla="*/ 2147483647 w 91"/>
                <a:gd name="T35" fmla="*/ 2147483647 h 151"/>
                <a:gd name="T36" fmla="*/ 2147483647 w 91"/>
                <a:gd name="T37" fmla="*/ 2147483647 h 151"/>
                <a:gd name="T38" fmla="*/ 2147483647 w 91"/>
                <a:gd name="T39" fmla="*/ 2147483647 h 151"/>
                <a:gd name="T40" fmla="*/ 2147483647 w 91"/>
                <a:gd name="T41" fmla="*/ 2147483647 h 151"/>
                <a:gd name="T42" fmla="*/ 2147483647 w 91"/>
                <a:gd name="T43" fmla="*/ 2147483647 h 151"/>
                <a:gd name="T44" fmla="*/ 2147483647 w 91"/>
                <a:gd name="T45" fmla="*/ 2147483647 h 151"/>
                <a:gd name="T46" fmla="*/ 2147483647 w 91"/>
                <a:gd name="T47" fmla="*/ 2147483647 h 151"/>
                <a:gd name="T48" fmla="*/ 2147483647 w 91"/>
                <a:gd name="T49" fmla="*/ 2147483647 h 151"/>
                <a:gd name="T50" fmla="*/ 2147483647 w 91"/>
                <a:gd name="T51" fmla="*/ 2147483647 h 151"/>
                <a:gd name="T52" fmla="*/ 2147483647 w 91"/>
                <a:gd name="T53" fmla="*/ 2147483647 h 151"/>
                <a:gd name="T54" fmla="*/ 2147483647 w 91"/>
                <a:gd name="T55" fmla="*/ 2147483647 h 151"/>
                <a:gd name="T56" fmla="*/ 2147483647 w 91"/>
                <a:gd name="T57" fmla="*/ 2147483647 h 151"/>
                <a:gd name="T58" fmla="*/ 2147483647 w 91"/>
                <a:gd name="T59" fmla="*/ 2147483647 h 151"/>
                <a:gd name="T60" fmla="*/ 2147483647 w 91"/>
                <a:gd name="T61" fmla="*/ 2147483647 h 151"/>
                <a:gd name="T62" fmla="*/ 2147483647 w 91"/>
                <a:gd name="T63" fmla="*/ 2147483647 h 151"/>
                <a:gd name="T64" fmla="*/ 2147483647 w 91"/>
                <a:gd name="T65" fmla="*/ 2147483647 h 151"/>
                <a:gd name="T66" fmla="*/ 2147483647 w 91"/>
                <a:gd name="T67" fmla="*/ 2147483647 h 151"/>
                <a:gd name="T68" fmla="*/ 2147483647 w 91"/>
                <a:gd name="T69" fmla="*/ 2147483647 h 151"/>
                <a:gd name="T70" fmla="*/ 2147483647 w 91"/>
                <a:gd name="T71" fmla="*/ 2147483647 h 151"/>
                <a:gd name="T72" fmla="*/ 2147483647 w 91"/>
                <a:gd name="T73" fmla="*/ 2147483647 h 151"/>
                <a:gd name="T74" fmla="*/ 2147483647 w 91"/>
                <a:gd name="T75" fmla="*/ 2147483647 h 151"/>
                <a:gd name="T76" fmla="*/ 2147483647 w 91"/>
                <a:gd name="T77" fmla="*/ 2147483647 h 151"/>
                <a:gd name="T78" fmla="*/ 2147483647 w 91"/>
                <a:gd name="T79" fmla="*/ 2147483647 h 151"/>
                <a:gd name="T80" fmla="*/ 2147483647 w 91"/>
                <a:gd name="T81" fmla="*/ 2147483647 h 151"/>
                <a:gd name="T82" fmla="*/ 2147483647 w 91"/>
                <a:gd name="T83" fmla="*/ 2147483647 h 151"/>
                <a:gd name="T84" fmla="*/ 2147483647 w 91"/>
                <a:gd name="T85" fmla="*/ 2147483647 h 151"/>
                <a:gd name="T86" fmla="*/ 2147483647 w 91"/>
                <a:gd name="T87" fmla="*/ 2147483647 h 151"/>
                <a:gd name="T88" fmla="*/ 2147483647 w 91"/>
                <a:gd name="T89" fmla="*/ 2147483647 h 151"/>
                <a:gd name="T90" fmla="*/ 2147483647 w 91"/>
                <a:gd name="T91" fmla="*/ 2147483647 h 151"/>
                <a:gd name="T92" fmla="*/ 2147483647 w 91"/>
                <a:gd name="T93" fmla="*/ 2147483647 h 15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1"/>
                <a:gd name="T142" fmla="*/ 0 h 151"/>
                <a:gd name="T143" fmla="*/ 91 w 91"/>
                <a:gd name="T144" fmla="*/ 151 h 15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1" h="151">
                  <a:moveTo>
                    <a:pt x="30" y="50"/>
                  </a:moveTo>
                  <a:lnTo>
                    <a:pt x="22" y="37"/>
                  </a:lnTo>
                  <a:lnTo>
                    <a:pt x="20" y="27"/>
                  </a:lnTo>
                  <a:lnTo>
                    <a:pt x="22" y="26"/>
                  </a:lnTo>
                  <a:lnTo>
                    <a:pt x="20" y="23"/>
                  </a:lnTo>
                  <a:lnTo>
                    <a:pt x="23" y="13"/>
                  </a:lnTo>
                  <a:lnTo>
                    <a:pt x="26" y="4"/>
                  </a:lnTo>
                  <a:lnTo>
                    <a:pt x="27" y="1"/>
                  </a:lnTo>
                  <a:lnTo>
                    <a:pt x="19" y="0"/>
                  </a:lnTo>
                  <a:lnTo>
                    <a:pt x="13" y="1"/>
                  </a:lnTo>
                  <a:lnTo>
                    <a:pt x="12" y="1"/>
                  </a:lnTo>
                  <a:lnTo>
                    <a:pt x="1" y="13"/>
                  </a:lnTo>
                  <a:lnTo>
                    <a:pt x="0" y="16"/>
                  </a:lnTo>
                  <a:lnTo>
                    <a:pt x="0" y="23"/>
                  </a:lnTo>
                  <a:lnTo>
                    <a:pt x="1" y="25"/>
                  </a:lnTo>
                  <a:lnTo>
                    <a:pt x="9" y="54"/>
                  </a:lnTo>
                  <a:lnTo>
                    <a:pt x="9" y="56"/>
                  </a:lnTo>
                  <a:lnTo>
                    <a:pt x="12" y="62"/>
                  </a:lnTo>
                  <a:lnTo>
                    <a:pt x="12" y="63"/>
                  </a:lnTo>
                  <a:lnTo>
                    <a:pt x="12" y="66"/>
                  </a:lnTo>
                  <a:lnTo>
                    <a:pt x="13" y="66"/>
                  </a:lnTo>
                  <a:lnTo>
                    <a:pt x="13" y="68"/>
                  </a:lnTo>
                  <a:lnTo>
                    <a:pt x="16" y="75"/>
                  </a:lnTo>
                  <a:lnTo>
                    <a:pt x="16" y="76"/>
                  </a:lnTo>
                  <a:lnTo>
                    <a:pt x="16" y="77"/>
                  </a:lnTo>
                  <a:lnTo>
                    <a:pt x="20" y="93"/>
                  </a:lnTo>
                  <a:lnTo>
                    <a:pt x="26" y="111"/>
                  </a:lnTo>
                  <a:lnTo>
                    <a:pt x="27" y="118"/>
                  </a:lnTo>
                  <a:lnTo>
                    <a:pt x="31" y="129"/>
                  </a:lnTo>
                  <a:lnTo>
                    <a:pt x="31" y="131"/>
                  </a:lnTo>
                  <a:lnTo>
                    <a:pt x="33" y="136"/>
                  </a:lnTo>
                  <a:lnTo>
                    <a:pt x="33" y="138"/>
                  </a:lnTo>
                  <a:lnTo>
                    <a:pt x="37" y="150"/>
                  </a:lnTo>
                  <a:lnTo>
                    <a:pt x="52" y="147"/>
                  </a:lnTo>
                  <a:lnTo>
                    <a:pt x="66" y="144"/>
                  </a:lnTo>
                  <a:lnTo>
                    <a:pt x="76" y="141"/>
                  </a:lnTo>
                  <a:lnTo>
                    <a:pt x="83" y="140"/>
                  </a:lnTo>
                  <a:lnTo>
                    <a:pt x="90" y="138"/>
                  </a:lnTo>
                  <a:lnTo>
                    <a:pt x="77" y="102"/>
                  </a:lnTo>
                  <a:lnTo>
                    <a:pt x="76" y="105"/>
                  </a:lnTo>
                  <a:lnTo>
                    <a:pt x="56" y="91"/>
                  </a:lnTo>
                  <a:lnTo>
                    <a:pt x="49" y="81"/>
                  </a:lnTo>
                  <a:lnTo>
                    <a:pt x="41" y="61"/>
                  </a:lnTo>
                  <a:lnTo>
                    <a:pt x="30" y="50"/>
                  </a:lnTo>
                </a:path>
              </a:pathLst>
            </a:custGeom>
            <a:solidFill>
              <a:schemeClr val="accent2"/>
            </a:solidFill>
            <a:ln w="6350">
              <a:solidFill>
                <a:schemeClr val="tx1"/>
              </a:solidFill>
              <a:round/>
              <a:headEnd/>
              <a:tailEnd/>
            </a:ln>
          </p:spPr>
          <p:txBody>
            <a:bodyPr/>
            <a:lstStyle/>
            <a:p>
              <a:endParaRPr lang="en-US"/>
            </a:p>
          </p:txBody>
        </p:sp>
        <p:grpSp>
          <p:nvGrpSpPr>
            <p:cNvPr id="3" name="Group 100"/>
            <p:cNvGrpSpPr/>
            <p:nvPr/>
          </p:nvGrpSpPr>
          <p:grpSpPr>
            <a:xfrm>
              <a:off x="6818313" y="2716212"/>
              <a:ext cx="398462" cy="207963"/>
              <a:chOff x="7075488" y="2651125"/>
              <a:chExt cx="398462" cy="207963"/>
            </a:xfrm>
            <a:solidFill>
              <a:schemeClr val="accent5"/>
            </a:solidFill>
          </p:grpSpPr>
          <p:sp>
            <p:nvSpPr>
              <p:cNvPr id="300" name="Freeform 227" descr="Outlined diamond"/>
              <p:cNvSpPr>
                <a:spLocks/>
              </p:cNvSpPr>
              <p:nvPr/>
            </p:nvSpPr>
            <p:spPr bwMode="auto">
              <a:xfrm>
                <a:off x="7075488" y="2651125"/>
                <a:ext cx="398462" cy="196850"/>
              </a:xfrm>
              <a:custGeom>
                <a:avLst/>
                <a:gdLst>
                  <a:gd name="T0" fmla="*/ 2147483647 w 290"/>
                  <a:gd name="T1" fmla="*/ 2147483647 h 157"/>
                  <a:gd name="T2" fmla="*/ 2147483647 w 290"/>
                  <a:gd name="T3" fmla="*/ 2147483647 h 157"/>
                  <a:gd name="T4" fmla="*/ 2147483647 w 290"/>
                  <a:gd name="T5" fmla="*/ 2147483647 h 157"/>
                  <a:gd name="T6" fmla="*/ 2147483647 w 290"/>
                  <a:gd name="T7" fmla="*/ 2147483647 h 157"/>
                  <a:gd name="T8" fmla="*/ 2147483647 w 290"/>
                  <a:gd name="T9" fmla="*/ 2147483647 h 157"/>
                  <a:gd name="T10" fmla="*/ 2147483647 w 290"/>
                  <a:gd name="T11" fmla="*/ 2147483647 h 157"/>
                  <a:gd name="T12" fmla="*/ 2147483647 w 290"/>
                  <a:gd name="T13" fmla="*/ 2147483647 h 157"/>
                  <a:gd name="T14" fmla="*/ 2147483647 w 290"/>
                  <a:gd name="T15" fmla="*/ 2147483647 h 157"/>
                  <a:gd name="T16" fmla="*/ 2147483647 w 290"/>
                  <a:gd name="T17" fmla="*/ 2147483647 h 157"/>
                  <a:gd name="T18" fmla="*/ 2147483647 w 290"/>
                  <a:gd name="T19" fmla="*/ 2147483647 h 157"/>
                  <a:gd name="T20" fmla="*/ 2147483647 w 290"/>
                  <a:gd name="T21" fmla="*/ 2147483647 h 157"/>
                  <a:gd name="T22" fmla="*/ 2147483647 w 290"/>
                  <a:gd name="T23" fmla="*/ 2147483647 h 157"/>
                  <a:gd name="T24" fmla="*/ 2147483647 w 290"/>
                  <a:gd name="T25" fmla="*/ 2147483647 h 157"/>
                  <a:gd name="T26" fmla="*/ 2147483647 w 290"/>
                  <a:gd name="T27" fmla="*/ 2147483647 h 157"/>
                  <a:gd name="T28" fmla="*/ 2147483647 w 290"/>
                  <a:gd name="T29" fmla="*/ 2147483647 h 157"/>
                  <a:gd name="T30" fmla="*/ 2147483647 w 290"/>
                  <a:gd name="T31" fmla="*/ 2147483647 h 157"/>
                  <a:gd name="T32" fmla="*/ 2147483647 w 290"/>
                  <a:gd name="T33" fmla="*/ 2147483647 h 157"/>
                  <a:gd name="T34" fmla="*/ 2147483647 w 290"/>
                  <a:gd name="T35" fmla="*/ 2147483647 h 157"/>
                  <a:gd name="T36" fmla="*/ 2147483647 w 290"/>
                  <a:gd name="T37" fmla="*/ 2147483647 h 157"/>
                  <a:gd name="T38" fmla="*/ 2147483647 w 290"/>
                  <a:gd name="T39" fmla="*/ 2147483647 h 157"/>
                  <a:gd name="T40" fmla="*/ 0 w 290"/>
                  <a:gd name="T41" fmla="*/ 2147483647 h 157"/>
                  <a:gd name="T42" fmla="*/ 2147483647 w 290"/>
                  <a:gd name="T43" fmla="*/ 2147483647 h 157"/>
                  <a:gd name="T44" fmla="*/ 2147483647 w 290"/>
                  <a:gd name="T45" fmla="*/ 2147483647 h 157"/>
                  <a:gd name="T46" fmla="*/ 2147483647 w 290"/>
                  <a:gd name="T47" fmla="*/ 2147483647 h 157"/>
                  <a:gd name="T48" fmla="*/ 2147483647 w 290"/>
                  <a:gd name="T49" fmla="*/ 2147483647 h 157"/>
                  <a:gd name="T50" fmla="*/ 2147483647 w 290"/>
                  <a:gd name="T51" fmla="*/ 2147483647 h 157"/>
                  <a:gd name="T52" fmla="*/ 2147483647 w 290"/>
                  <a:gd name="T53" fmla="*/ 2147483647 h 157"/>
                  <a:gd name="T54" fmla="*/ 2147483647 w 290"/>
                  <a:gd name="T55" fmla="*/ 2147483647 h 157"/>
                  <a:gd name="T56" fmla="*/ 2147483647 w 290"/>
                  <a:gd name="T57" fmla="*/ 2147483647 h 157"/>
                  <a:gd name="T58" fmla="*/ 2147483647 w 290"/>
                  <a:gd name="T59" fmla="*/ 2147483647 h 157"/>
                  <a:gd name="T60" fmla="*/ 2147483647 w 290"/>
                  <a:gd name="T61" fmla="*/ 2147483647 h 157"/>
                  <a:gd name="T62" fmla="*/ 2147483647 w 290"/>
                  <a:gd name="T63" fmla="*/ 2147483647 h 157"/>
                  <a:gd name="T64" fmla="*/ 2147483647 w 290"/>
                  <a:gd name="T65" fmla="*/ 2147483647 h 157"/>
                  <a:gd name="T66" fmla="*/ 2147483647 w 290"/>
                  <a:gd name="T67" fmla="*/ 2147483647 h 157"/>
                  <a:gd name="T68" fmla="*/ 2147483647 w 290"/>
                  <a:gd name="T69" fmla="*/ 2147483647 h 157"/>
                  <a:gd name="T70" fmla="*/ 2147483647 w 290"/>
                  <a:gd name="T71" fmla="*/ 2147483647 h 157"/>
                  <a:gd name="T72" fmla="*/ 2147483647 w 290"/>
                  <a:gd name="T73" fmla="*/ 2147483647 h 157"/>
                  <a:gd name="T74" fmla="*/ 2147483647 w 290"/>
                  <a:gd name="T75" fmla="*/ 2147483647 h 157"/>
                  <a:gd name="T76" fmla="*/ 2147483647 w 290"/>
                  <a:gd name="T77" fmla="*/ 2147483647 h 157"/>
                  <a:gd name="T78" fmla="*/ 2147483647 w 290"/>
                  <a:gd name="T79" fmla="*/ 2147483647 h 157"/>
                  <a:gd name="T80" fmla="*/ 2147483647 w 290"/>
                  <a:gd name="T81" fmla="*/ 2147483647 h 157"/>
                  <a:gd name="T82" fmla="*/ 2147483647 w 290"/>
                  <a:gd name="T83" fmla="*/ 2147483647 h 157"/>
                  <a:gd name="T84" fmla="*/ 2147483647 w 290"/>
                  <a:gd name="T85" fmla="*/ 2147483647 h 157"/>
                  <a:gd name="T86" fmla="*/ 2147483647 w 290"/>
                  <a:gd name="T87" fmla="*/ 2147483647 h 157"/>
                  <a:gd name="T88" fmla="*/ 2147483647 w 290"/>
                  <a:gd name="T89" fmla="*/ 2147483647 h 157"/>
                  <a:gd name="T90" fmla="*/ 2147483647 w 290"/>
                  <a:gd name="T91" fmla="*/ 2147483647 h 157"/>
                  <a:gd name="T92" fmla="*/ 2147483647 w 290"/>
                  <a:gd name="T93" fmla="*/ 2147483647 h 157"/>
                  <a:gd name="T94" fmla="*/ 2147483647 w 290"/>
                  <a:gd name="T95" fmla="*/ 2147483647 h 157"/>
                  <a:gd name="T96" fmla="*/ 2147483647 w 290"/>
                  <a:gd name="T97" fmla="*/ 2147483647 h 157"/>
                  <a:gd name="T98" fmla="*/ 2147483647 w 290"/>
                  <a:gd name="T99" fmla="*/ 2147483647 h 157"/>
                  <a:gd name="T100" fmla="*/ 2147483647 w 290"/>
                  <a:gd name="T101" fmla="*/ 2147483647 h 157"/>
                  <a:gd name="T102" fmla="*/ 2147483647 w 290"/>
                  <a:gd name="T103" fmla="*/ 2147483647 h 157"/>
                  <a:gd name="T104" fmla="*/ 2147483647 w 290"/>
                  <a:gd name="T105" fmla="*/ 2147483647 h 15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90"/>
                  <a:gd name="T160" fmla="*/ 0 h 157"/>
                  <a:gd name="T161" fmla="*/ 290 w 290"/>
                  <a:gd name="T162" fmla="*/ 157 h 15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90" h="157">
                    <a:moveTo>
                      <a:pt x="230" y="121"/>
                    </a:moveTo>
                    <a:lnTo>
                      <a:pt x="226" y="125"/>
                    </a:lnTo>
                    <a:lnTo>
                      <a:pt x="220" y="132"/>
                    </a:lnTo>
                    <a:lnTo>
                      <a:pt x="216" y="132"/>
                    </a:lnTo>
                    <a:lnTo>
                      <a:pt x="213" y="144"/>
                    </a:lnTo>
                    <a:lnTo>
                      <a:pt x="208" y="150"/>
                    </a:lnTo>
                    <a:lnTo>
                      <a:pt x="201" y="150"/>
                    </a:lnTo>
                    <a:lnTo>
                      <a:pt x="198" y="140"/>
                    </a:lnTo>
                    <a:lnTo>
                      <a:pt x="197" y="133"/>
                    </a:lnTo>
                    <a:lnTo>
                      <a:pt x="190" y="132"/>
                    </a:lnTo>
                    <a:lnTo>
                      <a:pt x="184" y="128"/>
                    </a:lnTo>
                    <a:lnTo>
                      <a:pt x="183" y="126"/>
                    </a:lnTo>
                    <a:lnTo>
                      <a:pt x="177" y="125"/>
                    </a:lnTo>
                    <a:lnTo>
                      <a:pt x="173" y="112"/>
                    </a:lnTo>
                    <a:lnTo>
                      <a:pt x="170" y="114"/>
                    </a:lnTo>
                    <a:lnTo>
                      <a:pt x="168" y="104"/>
                    </a:lnTo>
                    <a:lnTo>
                      <a:pt x="166" y="101"/>
                    </a:lnTo>
                    <a:lnTo>
                      <a:pt x="162" y="103"/>
                    </a:lnTo>
                    <a:lnTo>
                      <a:pt x="158" y="104"/>
                    </a:lnTo>
                    <a:lnTo>
                      <a:pt x="154" y="104"/>
                    </a:lnTo>
                    <a:lnTo>
                      <a:pt x="137" y="110"/>
                    </a:lnTo>
                    <a:lnTo>
                      <a:pt x="134" y="111"/>
                    </a:lnTo>
                    <a:lnTo>
                      <a:pt x="134" y="108"/>
                    </a:lnTo>
                    <a:lnTo>
                      <a:pt x="113" y="114"/>
                    </a:lnTo>
                    <a:lnTo>
                      <a:pt x="111" y="115"/>
                    </a:lnTo>
                    <a:lnTo>
                      <a:pt x="109" y="115"/>
                    </a:lnTo>
                    <a:lnTo>
                      <a:pt x="108" y="115"/>
                    </a:lnTo>
                    <a:lnTo>
                      <a:pt x="94" y="118"/>
                    </a:lnTo>
                    <a:lnTo>
                      <a:pt x="90" y="119"/>
                    </a:lnTo>
                    <a:lnTo>
                      <a:pt x="79" y="122"/>
                    </a:lnTo>
                    <a:lnTo>
                      <a:pt x="55" y="132"/>
                    </a:lnTo>
                    <a:lnTo>
                      <a:pt x="55" y="128"/>
                    </a:lnTo>
                    <a:lnTo>
                      <a:pt x="40" y="132"/>
                    </a:lnTo>
                    <a:lnTo>
                      <a:pt x="37" y="132"/>
                    </a:lnTo>
                    <a:lnTo>
                      <a:pt x="11" y="137"/>
                    </a:lnTo>
                    <a:lnTo>
                      <a:pt x="5" y="139"/>
                    </a:lnTo>
                    <a:lnTo>
                      <a:pt x="2" y="139"/>
                    </a:lnTo>
                    <a:lnTo>
                      <a:pt x="1" y="139"/>
                    </a:lnTo>
                    <a:lnTo>
                      <a:pt x="0" y="136"/>
                    </a:lnTo>
                    <a:lnTo>
                      <a:pt x="0" y="132"/>
                    </a:lnTo>
                    <a:lnTo>
                      <a:pt x="1" y="89"/>
                    </a:lnTo>
                    <a:lnTo>
                      <a:pt x="1" y="75"/>
                    </a:lnTo>
                    <a:lnTo>
                      <a:pt x="1" y="69"/>
                    </a:lnTo>
                    <a:lnTo>
                      <a:pt x="1" y="61"/>
                    </a:lnTo>
                    <a:lnTo>
                      <a:pt x="16" y="58"/>
                    </a:lnTo>
                    <a:lnTo>
                      <a:pt x="19" y="58"/>
                    </a:lnTo>
                    <a:lnTo>
                      <a:pt x="20" y="58"/>
                    </a:lnTo>
                    <a:lnTo>
                      <a:pt x="20" y="57"/>
                    </a:lnTo>
                    <a:lnTo>
                      <a:pt x="22" y="57"/>
                    </a:lnTo>
                    <a:lnTo>
                      <a:pt x="27" y="57"/>
                    </a:lnTo>
                    <a:lnTo>
                      <a:pt x="41" y="52"/>
                    </a:lnTo>
                    <a:lnTo>
                      <a:pt x="61" y="50"/>
                    </a:lnTo>
                    <a:lnTo>
                      <a:pt x="63" y="48"/>
                    </a:lnTo>
                    <a:lnTo>
                      <a:pt x="70" y="47"/>
                    </a:lnTo>
                    <a:lnTo>
                      <a:pt x="72" y="47"/>
                    </a:lnTo>
                    <a:lnTo>
                      <a:pt x="77" y="44"/>
                    </a:lnTo>
                    <a:lnTo>
                      <a:pt x="94" y="41"/>
                    </a:lnTo>
                    <a:lnTo>
                      <a:pt x="102" y="40"/>
                    </a:lnTo>
                    <a:lnTo>
                      <a:pt x="105" y="39"/>
                    </a:lnTo>
                    <a:lnTo>
                      <a:pt x="106" y="39"/>
                    </a:lnTo>
                    <a:lnTo>
                      <a:pt x="154" y="27"/>
                    </a:lnTo>
                    <a:lnTo>
                      <a:pt x="155" y="23"/>
                    </a:lnTo>
                    <a:lnTo>
                      <a:pt x="157" y="23"/>
                    </a:lnTo>
                    <a:lnTo>
                      <a:pt x="157" y="22"/>
                    </a:lnTo>
                    <a:lnTo>
                      <a:pt x="168" y="11"/>
                    </a:lnTo>
                    <a:lnTo>
                      <a:pt x="169" y="5"/>
                    </a:lnTo>
                    <a:lnTo>
                      <a:pt x="186" y="0"/>
                    </a:lnTo>
                    <a:lnTo>
                      <a:pt x="197" y="18"/>
                    </a:lnTo>
                    <a:lnTo>
                      <a:pt x="207" y="15"/>
                    </a:lnTo>
                    <a:lnTo>
                      <a:pt x="208" y="23"/>
                    </a:lnTo>
                    <a:lnTo>
                      <a:pt x="198" y="30"/>
                    </a:lnTo>
                    <a:lnTo>
                      <a:pt x="190" y="50"/>
                    </a:lnTo>
                    <a:lnTo>
                      <a:pt x="187" y="47"/>
                    </a:lnTo>
                    <a:lnTo>
                      <a:pt x="187" y="54"/>
                    </a:lnTo>
                    <a:lnTo>
                      <a:pt x="188" y="54"/>
                    </a:lnTo>
                    <a:lnTo>
                      <a:pt x="194" y="61"/>
                    </a:lnTo>
                    <a:lnTo>
                      <a:pt x="202" y="64"/>
                    </a:lnTo>
                    <a:lnTo>
                      <a:pt x="207" y="64"/>
                    </a:lnTo>
                    <a:lnTo>
                      <a:pt x="227" y="86"/>
                    </a:lnTo>
                    <a:lnTo>
                      <a:pt x="220" y="89"/>
                    </a:lnTo>
                    <a:lnTo>
                      <a:pt x="227" y="93"/>
                    </a:lnTo>
                    <a:lnTo>
                      <a:pt x="230" y="91"/>
                    </a:lnTo>
                    <a:lnTo>
                      <a:pt x="237" y="105"/>
                    </a:lnTo>
                    <a:lnTo>
                      <a:pt x="243" y="108"/>
                    </a:lnTo>
                    <a:lnTo>
                      <a:pt x="262" y="108"/>
                    </a:lnTo>
                    <a:lnTo>
                      <a:pt x="277" y="97"/>
                    </a:lnTo>
                    <a:lnTo>
                      <a:pt x="276" y="87"/>
                    </a:lnTo>
                    <a:lnTo>
                      <a:pt x="272" y="87"/>
                    </a:lnTo>
                    <a:lnTo>
                      <a:pt x="262" y="68"/>
                    </a:lnTo>
                    <a:lnTo>
                      <a:pt x="273" y="75"/>
                    </a:lnTo>
                    <a:lnTo>
                      <a:pt x="289" y="105"/>
                    </a:lnTo>
                    <a:lnTo>
                      <a:pt x="287" y="121"/>
                    </a:lnTo>
                    <a:lnTo>
                      <a:pt x="286" y="110"/>
                    </a:lnTo>
                    <a:lnTo>
                      <a:pt x="283" y="108"/>
                    </a:lnTo>
                    <a:lnTo>
                      <a:pt x="257" y="122"/>
                    </a:lnTo>
                    <a:lnTo>
                      <a:pt x="248" y="132"/>
                    </a:lnTo>
                    <a:lnTo>
                      <a:pt x="238" y="135"/>
                    </a:lnTo>
                    <a:lnTo>
                      <a:pt x="236" y="139"/>
                    </a:lnTo>
                    <a:lnTo>
                      <a:pt x="218" y="156"/>
                    </a:lnTo>
                    <a:lnTo>
                      <a:pt x="218" y="151"/>
                    </a:lnTo>
                    <a:lnTo>
                      <a:pt x="234" y="139"/>
                    </a:lnTo>
                    <a:lnTo>
                      <a:pt x="234" y="126"/>
                    </a:lnTo>
                    <a:lnTo>
                      <a:pt x="232" y="121"/>
                    </a:lnTo>
                    <a:lnTo>
                      <a:pt x="230" y="121"/>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301" name="Freeform 228"/>
              <p:cNvSpPr>
                <a:spLocks/>
              </p:cNvSpPr>
              <p:nvPr/>
            </p:nvSpPr>
            <p:spPr bwMode="auto">
              <a:xfrm>
                <a:off x="7389813" y="2828925"/>
                <a:ext cx="41275" cy="30163"/>
              </a:xfrm>
              <a:custGeom>
                <a:avLst/>
                <a:gdLst>
                  <a:gd name="T0" fmla="*/ 0 w 30"/>
                  <a:gd name="T1" fmla="*/ 2147483647 h 23"/>
                  <a:gd name="T2" fmla="*/ 2147483647 w 30"/>
                  <a:gd name="T3" fmla="*/ 2147483647 h 23"/>
                  <a:gd name="T4" fmla="*/ 2147483647 w 30"/>
                  <a:gd name="T5" fmla="*/ 2147483647 h 23"/>
                  <a:gd name="T6" fmla="*/ 2147483647 w 30"/>
                  <a:gd name="T7" fmla="*/ 2147483647 h 23"/>
                  <a:gd name="T8" fmla="*/ 2147483647 w 30"/>
                  <a:gd name="T9" fmla="*/ 2147483647 h 23"/>
                  <a:gd name="T10" fmla="*/ 2147483647 w 30"/>
                  <a:gd name="T11" fmla="*/ 0 h 23"/>
                  <a:gd name="T12" fmla="*/ 2147483647 w 30"/>
                  <a:gd name="T13" fmla="*/ 2147483647 h 23"/>
                  <a:gd name="T14" fmla="*/ 0 w 30"/>
                  <a:gd name="T15" fmla="*/ 2147483647 h 23"/>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23"/>
                  <a:gd name="T26" fmla="*/ 30 w 30"/>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23">
                    <a:moveTo>
                      <a:pt x="0" y="19"/>
                    </a:moveTo>
                    <a:lnTo>
                      <a:pt x="6" y="22"/>
                    </a:lnTo>
                    <a:lnTo>
                      <a:pt x="7" y="17"/>
                    </a:lnTo>
                    <a:lnTo>
                      <a:pt x="29" y="9"/>
                    </a:lnTo>
                    <a:lnTo>
                      <a:pt x="25" y="4"/>
                    </a:lnTo>
                    <a:lnTo>
                      <a:pt x="14" y="0"/>
                    </a:lnTo>
                    <a:lnTo>
                      <a:pt x="6" y="13"/>
                    </a:lnTo>
                    <a:lnTo>
                      <a:pt x="0" y="19"/>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grpSp>
        <p:sp>
          <p:nvSpPr>
            <p:cNvPr id="218" name="Freeform 229" descr="Outlined diamond"/>
            <p:cNvSpPr>
              <a:spLocks/>
            </p:cNvSpPr>
            <p:nvPr/>
          </p:nvSpPr>
          <p:spPr bwMode="auto">
            <a:xfrm>
              <a:off x="6242745" y="3253838"/>
              <a:ext cx="538099" cy="244311"/>
            </a:xfrm>
            <a:custGeom>
              <a:avLst/>
              <a:gdLst>
                <a:gd name="T0" fmla="*/ 2147483647 w 391"/>
                <a:gd name="T1" fmla="*/ 2147483647 h 196"/>
                <a:gd name="T2" fmla="*/ 2147483647 w 391"/>
                <a:gd name="T3" fmla="*/ 2147483647 h 196"/>
                <a:gd name="T4" fmla="*/ 2147483647 w 391"/>
                <a:gd name="T5" fmla="*/ 2147483647 h 196"/>
                <a:gd name="T6" fmla="*/ 2147483647 w 391"/>
                <a:gd name="T7" fmla="*/ 2147483647 h 196"/>
                <a:gd name="T8" fmla="*/ 2147483647 w 391"/>
                <a:gd name="T9" fmla="*/ 2147483647 h 196"/>
                <a:gd name="T10" fmla="*/ 2147483647 w 391"/>
                <a:gd name="T11" fmla="*/ 2147483647 h 196"/>
                <a:gd name="T12" fmla="*/ 2147483647 w 391"/>
                <a:gd name="T13" fmla="*/ 2147483647 h 196"/>
                <a:gd name="T14" fmla="*/ 2147483647 w 391"/>
                <a:gd name="T15" fmla="*/ 2147483647 h 196"/>
                <a:gd name="T16" fmla="*/ 2147483647 w 391"/>
                <a:gd name="T17" fmla="*/ 0 h 196"/>
                <a:gd name="T18" fmla="*/ 2147483647 w 391"/>
                <a:gd name="T19" fmla="*/ 2147483647 h 196"/>
                <a:gd name="T20" fmla="*/ 2147483647 w 391"/>
                <a:gd name="T21" fmla="*/ 2147483647 h 196"/>
                <a:gd name="T22" fmla="*/ 2147483647 w 391"/>
                <a:gd name="T23" fmla="*/ 2147483647 h 196"/>
                <a:gd name="T24" fmla="*/ 2147483647 w 391"/>
                <a:gd name="T25" fmla="*/ 2147483647 h 196"/>
                <a:gd name="T26" fmla="*/ 2147483647 w 391"/>
                <a:gd name="T27" fmla="*/ 2147483647 h 196"/>
                <a:gd name="T28" fmla="*/ 2147483647 w 391"/>
                <a:gd name="T29" fmla="*/ 2147483647 h 196"/>
                <a:gd name="T30" fmla="*/ 2147483647 w 391"/>
                <a:gd name="T31" fmla="*/ 2147483647 h 196"/>
                <a:gd name="T32" fmla="*/ 2147483647 w 391"/>
                <a:gd name="T33" fmla="*/ 2147483647 h 196"/>
                <a:gd name="T34" fmla="*/ 2147483647 w 391"/>
                <a:gd name="T35" fmla="*/ 2147483647 h 196"/>
                <a:gd name="T36" fmla="*/ 2147483647 w 391"/>
                <a:gd name="T37" fmla="*/ 2147483647 h 196"/>
                <a:gd name="T38" fmla="*/ 2147483647 w 391"/>
                <a:gd name="T39" fmla="*/ 2147483647 h 196"/>
                <a:gd name="T40" fmla="*/ 2147483647 w 391"/>
                <a:gd name="T41" fmla="*/ 2147483647 h 196"/>
                <a:gd name="T42" fmla="*/ 2147483647 w 391"/>
                <a:gd name="T43" fmla="*/ 2147483647 h 196"/>
                <a:gd name="T44" fmla="*/ 2147483647 w 391"/>
                <a:gd name="T45" fmla="*/ 2147483647 h 196"/>
                <a:gd name="T46" fmla="*/ 2147483647 w 391"/>
                <a:gd name="T47" fmla="*/ 2147483647 h 196"/>
                <a:gd name="T48" fmla="*/ 2147483647 w 391"/>
                <a:gd name="T49" fmla="*/ 2147483647 h 196"/>
                <a:gd name="T50" fmla="*/ 2147483647 w 391"/>
                <a:gd name="T51" fmla="*/ 2147483647 h 196"/>
                <a:gd name="T52" fmla="*/ 2147483647 w 391"/>
                <a:gd name="T53" fmla="*/ 2147483647 h 196"/>
                <a:gd name="T54" fmla="*/ 2147483647 w 391"/>
                <a:gd name="T55" fmla="*/ 2147483647 h 196"/>
                <a:gd name="T56" fmla="*/ 2147483647 w 391"/>
                <a:gd name="T57" fmla="*/ 2147483647 h 196"/>
                <a:gd name="T58" fmla="*/ 2147483647 w 391"/>
                <a:gd name="T59" fmla="*/ 2147483647 h 196"/>
                <a:gd name="T60" fmla="*/ 2147483647 w 391"/>
                <a:gd name="T61" fmla="*/ 2147483647 h 196"/>
                <a:gd name="T62" fmla="*/ 2147483647 w 391"/>
                <a:gd name="T63" fmla="*/ 2147483647 h 196"/>
                <a:gd name="T64" fmla="*/ 2147483647 w 391"/>
                <a:gd name="T65" fmla="*/ 2147483647 h 196"/>
                <a:gd name="T66" fmla="*/ 2147483647 w 391"/>
                <a:gd name="T67" fmla="*/ 2147483647 h 196"/>
                <a:gd name="T68" fmla="*/ 2147483647 w 391"/>
                <a:gd name="T69" fmla="*/ 2147483647 h 196"/>
                <a:gd name="T70" fmla="*/ 2147483647 w 391"/>
                <a:gd name="T71" fmla="*/ 2147483647 h 196"/>
                <a:gd name="T72" fmla="*/ 2147483647 w 391"/>
                <a:gd name="T73" fmla="*/ 2147483647 h 196"/>
                <a:gd name="T74" fmla="*/ 2147483647 w 391"/>
                <a:gd name="T75" fmla="*/ 2147483647 h 196"/>
                <a:gd name="T76" fmla="*/ 2147483647 w 391"/>
                <a:gd name="T77" fmla="*/ 2147483647 h 196"/>
                <a:gd name="T78" fmla="*/ 2147483647 w 391"/>
                <a:gd name="T79" fmla="*/ 2147483647 h 196"/>
                <a:gd name="T80" fmla="*/ 2147483647 w 391"/>
                <a:gd name="T81" fmla="*/ 2147483647 h 196"/>
                <a:gd name="T82" fmla="*/ 2147483647 w 391"/>
                <a:gd name="T83" fmla="*/ 2147483647 h 196"/>
                <a:gd name="T84" fmla="*/ 2147483647 w 391"/>
                <a:gd name="T85" fmla="*/ 2147483647 h 196"/>
                <a:gd name="T86" fmla="*/ 2147483647 w 391"/>
                <a:gd name="T87" fmla="*/ 2147483647 h 196"/>
                <a:gd name="T88" fmla="*/ 2147483647 w 391"/>
                <a:gd name="T89" fmla="*/ 2147483647 h 196"/>
                <a:gd name="T90" fmla="*/ 2147483647 w 391"/>
                <a:gd name="T91" fmla="*/ 2147483647 h 196"/>
                <a:gd name="T92" fmla="*/ 2147483647 w 391"/>
                <a:gd name="T93" fmla="*/ 2147483647 h 196"/>
                <a:gd name="T94" fmla="*/ 2147483647 w 391"/>
                <a:gd name="T95" fmla="*/ 2147483647 h 196"/>
                <a:gd name="T96" fmla="*/ 2147483647 w 391"/>
                <a:gd name="T97" fmla="*/ 2147483647 h 196"/>
                <a:gd name="T98" fmla="*/ 2147483647 w 391"/>
                <a:gd name="T99" fmla="*/ 2147483647 h 196"/>
                <a:gd name="T100" fmla="*/ 2147483647 w 391"/>
                <a:gd name="T101" fmla="*/ 2147483647 h 196"/>
                <a:gd name="T102" fmla="*/ 2147483647 w 391"/>
                <a:gd name="T103" fmla="*/ 2147483647 h 196"/>
                <a:gd name="T104" fmla="*/ 2147483647 w 391"/>
                <a:gd name="T105" fmla="*/ 2147483647 h 196"/>
                <a:gd name="T106" fmla="*/ 2147483647 w 391"/>
                <a:gd name="T107" fmla="*/ 2147483647 h 196"/>
                <a:gd name="T108" fmla="*/ 2147483647 w 391"/>
                <a:gd name="T109" fmla="*/ 2147483647 h 196"/>
                <a:gd name="T110" fmla="*/ 2147483647 w 391"/>
                <a:gd name="T111" fmla="*/ 2147483647 h 196"/>
                <a:gd name="T112" fmla="*/ 2147483647 w 391"/>
                <a:gd name="T113" fmla="*/ 2147483647 h 196"/>
                <a:gd name="T114" fmla="*/ 0 w 391"/>
                <a:gd name="T115" fmla="*/ 2147483647 h 196"/>
                <a:gd name="T116" fmla="*/ 2147483647 w 391"/>
                <a:gd name="T117" fmla="*/ 2147483647 h 196"/>
                <a:gd name="T118" fmla="*/ 2147483647 w 391"/>
                <a:gd name="T119" fmla="*/ 2147483647 h 196"/>
                <a:gd name="T120" fmla="*/ 2147483647 w 391"/>
                <a:gd name="T121" fmla="*/ 2147483647 h 196"/>
                <a:gd name="T122" fmla="*/ 2147483647 w 391"/>
                <a:gd name="T123" fmla="*/ 2147483647 h 19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1"/>
                <a:gd name="T187" fmla="*/ 0 h 196"/>
                <a:gd name="T188" fmla="*/ 391 w 391"/>
                <a:gd name="T189" fmla="*/ 196 h 19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1" h="196">
                  <a:moveTo>
                    <a:pt x="91" y="42"/>
                  </a:moveTo>
                  <a:lnTo>
                    <a:pt x="98" y="41"/>
                  </a:lnTo>
                  <a:lnTo>
                    <a:pt x="99" y="41"/>
                  </a:lnTo>
                  <a:lnTo>
                    <a:pt x="111" y="40"/>
                  </a:lnTo>
                  <a:lnTo>
                    <a:pt x="119" y="37"/>
                  </a:lnTo>
                  <a:lnTo>
                    <a:pt x="159" y="30"/>
                  </a:lnTo>
                  <a:lnTo>
                    <a:pt x="162" y="30"/>
                  </a:lnTo>
                  <a:lnTo>
                    <a:pt x="162" y="29"/>
                  </a:lnTo>
                  <a:lnTo>
                    <a:pt x="165" y="29"/>
                  </a:lnTo>
                  <a:lnTo>
                    <a:pt x="174" y="27"/>
                  </a:lnTo>
                  <a:lnTo>
                    <a:pt x="183" y="24"/>
                  </a:lnTo>
                  <a:lnTo>
                    <a:pt x="195" y="23"/>
                  </a:lnTo>
                  <a:lnTo>
                    <a:pt x="201" y="22"/>
                  </a:lnTo>
                  <a:lnTo>
                    <a:pt x="206" y="20"/>
                  </a:lnTo>
                  <a:lnTo>
                    <a:pt x="208" y="20"/>
                  </a:lnTo>
                  <a:lnTo>
                    <a:pt x="217" y="17"/>
                  </a:lnTo>
                  <a:lnTo>
                    <a:pt x="222" y="16"/>
                  </a:lnTo>
                  <a:lnTo>
                    <a:pt x="231" y="15"/>
                  </a:lnTo>
                  <a:lnTo>
                    <a:pt x="234" y="13"/>
                  </a:lnTo>
                  <a:lnTo>
                    <a:pt x="238" y="13"/>
                  </a:lnTo>
                  <a:lnTo>
                    <a:pt x="241" y="13"/>
                  </a:lnTo>
                  <a:lnTo>
                    <a:pt x="260" y="8"/>
                  </a:lnTo>
                  <a:lnTo>
                    <a:pt x="262" y="8"/>
                  </a:lnTo>
                  <a:lnTo>
                    <a:pt x="270" y="6"/>
                  </a:lnTo>
                  <a:lnTo>
                    <a:pt x="281" y="4"/>
                  </a:lnTo>
                  <a:lnTo>
                    <a:pt x="291" y="1"/>
                  </a:lnTo>
                  <a:lnTo>
                    <a:pt x="298" y="0"/>
                  </a:lnTo>
                  <a:lnTo>
                    <a:pt x="298" y="6"/>
                  </a:lnTo>
                  <a:lnTo>
                    <a:pt x="299" y="8"/>
                  </a:lnTo>
                  <a:lnTo>
                    <a:pt x="308" y="37"/>
                  </a:lnTo>
                  <a:lnTo>
                    <a:pt x="308" y="40"/>
                  </a:lnTo>
                  <a:lnTo>
                    <a:pt x="310" y="45"/>
                  </a:lnTo>
                  <a:lnTo>
                    <a:pt x="310" y="47"/>
                  </a:lnTo>
                  <a:lnTo>
                    <a:pt x="310" y="49"/>
                  </a:lnTo>
                  <a:lnTo>
                    <a:pt x="312" y="49"/>
                  </a:lnTo>
                  <a:lnTo>
                    <a:pt x="312" y="51"/>
                  </a:lnTo>
                  <a:lnTo>
                    <a:pt x="315" y="58"/>
                  </a:lnTo>
                  <a:lnTo>
                    <a:pt x="315" y="59"/>
                  </a:lnTo>
                  <a:lnTo>
                    <a:pt x="315" y="60"/>
                  </a:lnTo>
                  <a:lnTo>
                    <a:pt x="319" y="76"/>
                  </a:lnTo>
                  <a:lnTo>
                    <a:pt x="324" y="94"/>
                  </a:lnTo>
                  <a:lnTo>
                    <a:pt x="326" y="100"/>
                  </a:lnTo>
                  <a:lnTo>
                    <a:pt x="330" y="112"/>
                  </a:lnTo>
                  <a:lnTo>
                    <a:pt x="330" y="114"/>
                  </a:lnTo>
                  <a:lnTo>
                    <a:pt x="331" y="118"/>
                  </a:lnTo>
                  <a:lnTo>
                    <a:pt x="331" y="121"/>
                  </a:lnTo>
                  <a:lnTo>
                    <a:pt x="335" y="132"/>
                  </a:lnTo>
                  <a:lnTo>
                    <a:pt x="351" y="130"/>
                  </a:lnTo>
                  <a:lnTo>
                    <a:pt x="365" y="127"/>
                  </a:lnTo>
                  <a:lnTo>
                    <a:pt x="374" y="124"/>
                  </a:lnTo>
                  <a:lnTo>
                    <a:pt x="381" y="123"/>
                  </a:lnTo>
                  <a:lnTo>
                    <a:pt x="388" y="121"/>
                  </a:lnTo>
                  <a:lnTo>
                    <a:pt x="390" y="130"/>
                  </a:lnTo>
                  <a:lnTo>
                    <a:pt x="383" y="170"/>
                  </a:lnTo>
                  <a:lnTo>
                    <a:pt x="370" y="175"/>
                  </a:lnTo>
                  <a:lnTo>
                    <a:pt x="365" y="177"/>
                  </a:lnTo>
                  <a:lnTo>
                    <a:pt x="352" y="181"/>
                  </a:lnTo>
                  <a:lnTo>
                    <a:pt x="351" y="186"/>
                  </a:lnTo>
                  <a:lnTo>
                    <a:pt x="342" y="186"/>
                  </a:lnTo>
                  <a:lnTo>
                    <a:pt x="331" y="195"/>
                  </a:lnTo>
                  <a:lnTo>
                    <a:pt x="331" y="171"/>
                  </a:lnTo>
                  <a:lnTo>
                    <a:pt x="321" y="172"/>
                  </a:lnTo>
                  <a:lnTo>
                    <a:pt x="327" y="160"/>
                  </a:lnTo>
                  <a:lnTo>
                    <a:pt x="321" y="157"/>
                  </a:lnTo>
                  <a:lnTo>
                    <a:pt x="320" y="157"/>
                  </a:lnTo>
                  <a:lnTo>
                    <a:pt x="320" y="160"/>
                  </a:lnTo>
                  <a:lnTo>
                    <a:pt x="315" y="156"/>
                  </a:lnTo>
                  <a:lnTo>
                    <a:pt x="312" y="149"/>
                  </a:lnTo>
                  <a:lnTo>
                    <a:pt x="312" y="161"/>
                  </a:lnTo>
                  <a:lnTo>
                    <a:pt x="301" y="164"/>
                  </a:lnTo>
                  <a:lnTo>
                    <a:pt x="294" y="159"/>
                  </a:lnTo>
                  <a:lnTo>
                    <a:pt x="281" y="141"/>
                  </a:lnTo>
                  <a:lnTo>
                    <a:pt x="288" y="136"/>
                  </a:lnTo>
                  <a:lnTo>
                    <a:pt x="283" y="125"/>
                  </a:lnTo>
                  <a:lnTo>
                    <a:pt x="294" y="123"/>
                  </a:lnTo>
                  <a:lnTo>
                    <a:pt x="284" y="113"/>
                  </a:lnTo>
                  <a:lnTo>
                    <a:pt x="277" y="121"/>
                  </a:lnTo>
                  <a:lnTo>
                    <a:pt x="276" y="113"/>
                  </a:lnTo>
                  <a:lnTo>
                    <a:pt x="284" y="100"/>
                  </a:lnTo>
                  <a:lnTo>
                    <a:pt x="278" y="91"/>
                  </a:lnTo>
                  <a:lnTo>
                    <a:pt x="278" y="95"/>
                  </a:lnTo>
                  <a:lnTo>
                    <a:pt x="273" y="100"/>
                  </a:lnTo>
                  <a:lnTo>
                    <a:pt x="272" y="81"/>
                  </a:lnTo>
                  <a:lnTo>
                    <a:pt x="277" y="87"/>
                  </a:lnTo>
                  <a:lnTo>
                    <a:pt x="284" y="84"/>
                  </a:lnTo>
                  <a:lnTo>
                    <a:pt x="283" y="73"/>
                  </a:lnTo>
                  <a:lnTo>
                    <a:pt x="274" y="71"/>
                  </a:lnTo>
                  <a:lnTo>
                    <a:pt x="272" y="63"/>
                  </a:lnTo>
                  <a:lnTo>
                    <a:pt x="278" y="45"/>
                  </a:lnTo>
                  <a:lnTo>
                    <a:pt x="288" y="41"/>
                  </a:lnTo>
                  <a:lnTo>
                    <a:pt x="284" y="20"/>
                  </a:lnTo>
                  <a:lnTo>
                    <a:pt x="278" y="24"/>
                  </a:lnTo>
                  <a:lnTo>
                    <a:pt x="277" y="38"/>
                  </a:lnTo>
                  <a:lnTo>
                    <a:pt x="269" y="47"/>
                  </a:lnTo>
                  <a:lnTo>
                    <a:pt x="267" y="53"/>
                  </a:lnTo>
                  <a:lnTo>
                    <a:pt x="262" y="49"/>
                  </a:lnTo>
                  <a:lnTo>
                    <a:pt x="260" y="55"/>
                  </a:lnTo>
                  <a:lnTo>
                    <a:pt x="260" y="60"/>
                  </a:lnTo>
                  <a:lnTo>
                    <a:pt x="249" y="67"/>
                  </a:lnTo>
                  <a:lnTo>
                    <a:pt x="259" y="74"/>
                  </a:lnTo>
                  <a:lnTo>
                    <a:pt x="263" y="88"/>
                  </a:lnTo>
                  <a:lnTo>
                    <a:pt x="258" y="116"/>
                  </a:lnTo>
                  <a:lnTo>
                    <a:pt x="260" y="121"/>
                  </a:lnTo>
                  <a:lnTo>
                    <a:pt x="267" y="143"/>
                  </a:lnTo>
                  <a:lnTo>
                    <a:pt x="280" y="154"/>
                  </a:lnTo>
                  <a:lnTo>
                    <a:pt x="278" y="161"/>
                  </a:lnTo>
                  <a:lnTo>
                    <a:pt x="284" y="161"/>
                  </a:lnTo>
                  <a:lnTo>
                    <a:pt x="283" y="167"/>
                  </a:lnTo>
                  <a:lnTo>
                    <a:pt x="291" y="179"/>
                  </a:lnTo>
                  <a:lnTo>
                    <a:pt x="294" y="189"/>
                  </a:lnTo>
                  <a:lnTo>
                    <a:pt x="283" y="181"/>
                  </a:lnTo>
                  <a:lnTo>
                    <a:pt x="280" y="185"/>
                  </a:lnTo>
                  <a:lnTo>
                    <a:pt x="265" y="174"/>
                  </a:lnTo>
                  <a:lnTo>
                    <a:pt x="249" y="177"/>
                  </a:lnTo>
                  <a:lnTo>
                    <a:pt x="244" y="168"/>
                  </a:lnTo>
                  <a:lnTo>
                    <a:pt x="242" y="174"/>
                  </a:lnTo>
                  <a:lnTo>
                    <a:pt x="238" y="172"/>
                  </a:lnTo>
                  <a:lnTo>
                    <a:pt x="229" y="160"/>
                  </a:lnTo>
                  <a:lnTo>
                    <a:pt x="219" y="163"/>
                  </a:lnTo>
                  <a:lnTo>
                    <a:pt x="216" y="167"/>
                  </a:lnTo>
                  <a:lnTo>
                    <a:pt x="210" y="168"/>
                  </a:lnTo>
                  <a:lnTo>
                    <a:pt x="206" y="153"/>
                  </a:lnTo>
                  <a:lnTo>
                    <a:pt x="213" y="139"/>
                  </a:lnTo>
                  <a:lnTo>
                    <a:pt x="212" y="135"/>
                  </a:lnTo>
                  <a:lnTo>
                    <a:pt x="213" y="134"/>
                  </a:lnTo>
                  <a:lnTo>
                    <a:pt x="216" y="131"/>
                  </a:lnTo>
                  <a:lnTo>
                    <a:pt x="219" y="125"/>
                  </a:lnTo>
                  <a:lnTo>
                    <a:pt x="217" y="123"/>
                  </a:lnTo>
                  <a:lnTo>
                    <a:pt x="217" y="121"/>
                  </a:lnTo>
                  <a:lnTo>
                    <a:pt x="222" y="114"/>
                  </a:lnTo>
                  <a:lnTo>
                    <a:pt x="226" y="107"/>
                  </a:lnTo>
                  <a:lnTo>
                    <a:pt x="216" y="100"/>
                  </a:lnTo>
                  <a:lnTo>
                    <a:pt x="210" y="102"/>
                  </a:lnTo>
                  <a:lnTo>
                    <a:pt x="210" y="105"/>
                  </a:lnTo>
                  <a:lnTo>
                    <a:pt x="208" y="107"/>
                  </a:lnTo>
                  <a:lnTo>
                    <a:pt x="205" y="105"/>
                  </a:lnTo>
                  <a:lnTo>
                    <a:pt x="195" y="103"/>
                  </a:lnTo>
                  <a:lnTo>
                    <a:pt x="195" y="99"/>
                  </a:lnTo>
                  <a:lnTo>
                    <a:pt x="188" y="98"/>
                  </a:lnTo>
                  <a:lnTo>
                    <a:pt x="184" y="98"/>
                  </a:lnTo>
                  <a:lnTo>
                    <a:pt x="170" y="94"/>
                  </a:lnTo>
                  <a:lnTo>
                    <a:pt x="174" y="82"/>
                  </a:lnTo>
                  <a:lnTo>
                    <a:pt x="170" y="80"/>
                  </a:lnTo>
                  <a:lnTo>
                    <a:pt x="158" y="76"/>
                  </a:lnTo>
                  <a:lnTo>
                    <a:pt x="154" y="74"/>
                  </a:lnTo>
                  <a:lnTo>
                    <a:pt x="151" y="76"/>
                  </a:lnTo>
                  <a:lnTo>
                    <a:pt x="148" y="74"/>
                  </a:lnTo>
                  <a:lnTo>
                    <a:pt x="145" y="66"/>
                  </a:lnTo>
                  <a:lnTo>
                    <a:pt x="138" y="59"/>
                  </a:lnTo>
                  <a:lnTo>
                    <a:pt x="131" y="47"/>
                  </a:lnTo>
                  <a:lnTo>
                    <a:pt x="122" y="51"/>
                  </a:lnTo>
                  <a:lnTo>
                    <a:pt x="119" y="49"/>
                  </a:lnTo>
                  <a:lnTo>
                    <a:pt x="109" y="44"/>
                  </a:lnTo>
                  <a:lnTo>
                    <a:pt x="99" y="52"/>
                  </a:lnTo>
                  <a:lnTo>
                    <a:pt x="94" y="52"/>
                  </a:lnTo>
                  <a:lnTo>
                    <a:pt x="91" y="53"/>
                  </a:lnTo>
                  <a:lnTo>
                    <a:pt x="91" y="56"/>
                  </a:lnTo>
                  <a:lnTo>
                    <a:pt x="86" y="67"/>
                  </a:lnTo>
                  <a:lnTo>
                    <a:pt x="83" y="67"/>
                  </a:lnTo>
                  <a:lnTo>
                    <a:pt x="72" y="67"/>
                  </a:lnTo>
                  <a:lnTo>
                    <a:pt x="69" y="67"/>
                  </a:lnTo>
                  <a:lnTo>
                    <a:pt x="56" y="60"/>
                  </a:lnTo>
                  <a:lnTo>
                    <a:pt x="43" y="81"/>
                  </a:lnTo>
                  <a:lnTo>
                    <a:pt x="38" y="80"/>
                  </a:lnTo>
                  <a:lnTo>
                    <a:pt x="29" y="94"/>
                  </a:lnTo>
                  <a:lnTo>
                    <a:pt x="24" y="96"/>
                  </a:lnTo>
                  <a:lnTo>
                    <a:pt x="23" y="99"/>
                  </a:lnTo>
                  <a:lnTo>
                    <a:pt x="16" y="107"/>
                  </a:lnTo>
                  <a:lnTo>
                    <a:pt x="9" y="116"/>
                  </a:lnTo>
                  <a:lnTo>
                    <a:pt x="2" y="81"/>
                  </a:lnTo>
                  <a:lnTo>
                    <a:pt x="0" y="60"/>
                  </a:lnTo>
                  <a:lnTo>
                    <a:pt x="2" y="60"/>
                  </a:lnTo>
                  <a:lnTo>
                    <a:pt x="5" y="59"/>
                  </a:lnTo>
                  <a:lnTo>
                    <a:pt x="6" y="59"/>
                  </a:lnTo>
                  <a:lnTo>
                    <a:pt x="31" y="55"/>
                  </a:lnTo>
                  <a:lnTo>
                    <a:pt x="34" y="53"/>
                  </a:lnTo>
                  <a:lnTo>
                    <a:pt x="45" y="52"/>
                  </a:lnTo>
                  <a:lnTo>
                    <a:pt x="48" y="51"/>
                  </a:lnTo>
                  <a:lnTo>
                    <a:pt x="49" y="51"/>
                  </a:lnTo>
                  <a:lnTo>
                    <a:pt x="54" y="51"/>
                  </a:lnTo>
                  <a:lnTo>
                    <a:pt x="76" y="47"/>
                  </a:lnTo>
                  <a:lnTo>
                    <a:pt x="79" y="45"/>
                  </a:lnTo>
                  <a:lnTo>
                    <a:pt x="88" y="44"/>
                  </a:lnTo>
                  <a:lnTo>
                    <a:pt x="91" y="42"/>
                  </a:lnTo>
                </a:path>
              </a:pathLst>
            </a:custGeom>
            <a:solidFill>
              <a:schemeClr val="accent5"/>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19" name="Freeform 230"/>
            <p:cNvSpPr>
              <a:spLocks/>
            </p:cNvSpPr>
            <p:nvPr/>
          </p:nvSpPr>
          <p:spPr bwMode="auto">
            <a:xfrm>
              <a:off x="6955295" y="2065598"/>
              <a:ext cx="434902" cy="626324"/>
            </a:xfrm>
            <a:custGeom>
              <a:avLst/>
              <a:gdLst>
                <a:gd name="T0" fmla="*/ 2147483647 w 317"/>
                <a:gd name="T1" fmla="*/ 2147483647 h 499"/>
                <a:gd name="T2" fmla="*/ 2147483647 w 317"/>
                <a:gd name="T3" fmla="*/ 2147483647 h 499"/>
                <a:gd name="T4" fmla="*/ 0 w 317"/>
                <a:gd name="T5" fmla="*/ 2147483647 h 499"/>
                <a:gd name="T6" fmla="*/ 2147483647 w 317"/>
                <a:gd name="T7" fmla="*/ 2147483647 h 499"/>
                <a:gd name="T8" fmla="*/ 2147483647 w 317"/>
                <a:gd name="T9" fmla="*/ 2147483647 h 499"/>
                <a:gd name="T10" fmla="*/ 2147483647 w 317"/>
                <a:gd name="T11" fmla="*/ 2147483647 h 499"/>
                <a:gd name="T12" fmla="*/ 2147483647 w 317"/>
                <a:gd name="T13" fmla="*/ 2147483647 h 499"/>
                <a:gd name="T14" fmla="*/ 2147483647 w 317"/>
                <a:gd name="T15" fmla="*/ 2147483647 h 499"/>
                <a:gd name="T16" fmla="*/ 2147483647 w 317"/>
                <a:gd name="T17" fmla="*/ 2147483647 h 499"/>
                <a:gd name="T18" fmla="*/ 2147483647 w 317"/>
                <a:gd name="T19" fmla="*/ 2147483647 h 499"/>
                <a:gd name="T20" fmla="*/ 2147483647 w 317"/>
                <a:gd name="T21" fmla="*/ 2147483647 h 499"/>
                <a:gd name="T22" fmla="*/ 2147483647 w 317"/>
                <a:gd name="T23" fmla="*/ 2147483647 h 499"/>
                <a:gd name="T24" fmla="*/ 2147483647 w 317"/>
                <a:gd name="T25" fmla="*/ 2147483647 h 499"/>
                <a:gd name="T26" fmla="*/ 2147483647 w 317"/>
                <a:gd name="T27" fmla="*/ 0 h 499"/>
                <a:gd name="T28" fmla="*/ 2147483647 w 317"/>
                <a:gd name="T29" fmla="*/ 2147483647 h 499"/>
                <a:gd name="T30" fmla="*/ 2147483647 w 317"/>
                <a:gd name="T31" fmla="*/ 2147483647 h 499"/>
                <a:gd name="T32" fmla="*/ 2147483647 w 317"/>
                <a:gd name="T33" fmla="*/ 2147483647 h 499"/>
                <a:gd name="T34" fmla="*/ 2147483647 w 317"/>
                <a:gd name="T35" fmla="*/ 2147483647 h 499"/>
                <a:gd name="T36" fmla="*/ 2147483647 w 317"/>
                <a:gd name="T37" fmla="*/ 2147483647 h 499"/>
                <a:gd name="T38" fmla="*/ 2147483647 w 317"/>
                <a:gd name="T39" fmla="*/ 2147483647 h 499"/>
                <a:gd name="T40" fmla="*/ 2147483647 w 317"/>
                <a:gd name="T41" fmla="*/ 2147483647 h 499"/>
                <a:gd name="T42" fmla="*/ 2147483647 w 317"/>
                <a:gd name="T43" fmla="*/ 2147483647 h 499"/>
                <a:gd name="T44" fmla="*/ 2147483647 w 317"/>
                <a:gd name="T45" fmla="*/ 2147483647 h 499"/>
                <a:gd name="T46" fmla="*/ 2147483647 w 317"/>
                <a:gd name="T47" fmla="*/ 2147483647 h 499"/>
                <a:gd name="T48" fmla="*/ 2147483647 w 317"/>
                <a:gd name="T49" fmla="*/ 2147483647 h 499"/>
                <a:gd name="T50" fmla="*/ 2147483647 w 317"/>
                <a:gd name="T51" fmla="*/ 2147483647 h 499"/>
                <a:gd name="T52" fmla="*/ 2147483647 w 317"/>
                <a:gd name="T53" fmla="*/ 2147483647 h 499"/>
                <a:gd name="T54" fmla="*/ 2147483647 w 317"/>
                <a:gd name="T55" fmla="*/ 2147483647 h 499"/>
                <a:gd name="T56" fmla="*/ 2147483647 w 317"/>
                <a:gd name="T57" fmla="*/ 2147483647 h 499"/>
                <a:gd name="T58" fmla="*/ 2147483647 w 317"/>
                <a:gd name="T59" fmla="*/ 2147483647 h 499"/>
                <a:gd name="T60" fmla="*/ 2147483647 w 317"/>
                <a:gd name="T61" fmla="*/ 2147483647 h 499"/>
                <a:gd name="T62" fmla="*/ 2147483647 w 317"/>
                <a:gd name="T63" fmla="*/ 2147483647 h 499"/>
                <a:gd name="T64" fmla="*/ 2147483647 w 317"/>
                <a:gd name="T65" fmla="*/ 2147483647 h 499"/>
                <a:gd name="T66" fmla="*/ 2147483647 w 317"/>
                <a:gd name="T67" fmla="*/ 2147483647 h 499"/>
                <a:gd name="T68" fmla="*/ 2147483647 w 317"/>
                <a:gd name="T69" fmla="*/ 2147483647 h 499"/>
                <a:gd name="T70" fmla="*/ 2147483647 w 317"/>
                <a:gd name="T71" fmla="*/ 2147483647 h 499"/>
                <a:gd name="T72" fmla="*/ 2147483647 w 317"/>
                <a:gd name="T73" fmla="*/ 2147483647 h 499"/>
                <a:gd name="T74" fmla="*/ 2147483647 w 317"/>
                <a:gd name="T75" fmla="*/ 2147483647 h 499"/>
                <a:gd name="T76" fmla="*/ 2147483647 w 317"/>
                <a:gd name="T77" fmla="*/ 2147483647 h 499"/>
                <a:gd name="T78" fmla="*/ 2147483647 w 317"/>
                <a:gd name="T79" fmla="*/ 2147483647 h 499"/>
                <a:gd name="T80" fmla="*/ 2147483647 w 317"/>
                <a:gd name="T81" fmla="*/ 2147483647 h 499"/>
                <a:gd name="T82" fmla="*/ 2147483647 w 317"/>
                <a:gd name="T83" fmla="*/ 2147483647 h 499"/>
                <a:gd name="T84" fmla="*/ 2147483647 w 317"/>
                <a:gd name="T85" fmla="*/ 2147483647 h 499"/>
                <a:gd name="T86" fmla="*/ 2147483647 w 317"/>
                <a:gd name="T87" fmla="*/ 2147483647 h 499"/>
                <a:gd name="T88" fmla="*/ 2147483647 w 317"/>
                <a:gd name="T89" fmla="*/ 2147483647 h 499"/>
                <a:gd name="T90" fmla="*/ 2147483647 w 317"/>
                <a:gd name="T91" fmla="*/ 2147483647 h 499"/>
                <a:gd name="T92" fmla="*/ 2147483647 w 317"/>
                <a:gd name="T93" fmla="*/ 2147483647 h 499"/>
                <a:gd name="T94" fmla="*/ 2147483647 w 317"/>
                <a:gd name="T95" fmla="*/ 2147483647 h 499"/>
                <a:gd name="T96" fmla="*/ 2147483647 w 317"/>
                <a:gd name="T97" fmla="*/ 2147483647 h 49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7"/>
                <a:gd name="T148" fmla="*/ 0 h 499"/>
                <a:gd name="T149" fmla="*/ 317 w 317"/>
                <a:gd name="T150" fmla="*/ 499 h 49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7" h="499">
                  <a:moveTo>
                    <a:pt x="48" y="427"/>
                  </a:moveTo>
                  <a:lnTo>
                    <a:pt x="41" y="406"/>
                  </a:lnTo>
                  <a:lnTo>
                    <a:pt x="33" y="379"/>
                  </a:lnTo>
                  <a:lnTo>
                    <a:pt x="31" y="375"/>
                  </a:lnTo>
                  <a:lnTo>
                    <a:pt x="16" y="326"/>
                  </a:lnTo>
                  <a:lnTo>
                    <a:pt x="0" y="280"/>
                  </a:lnTo>
                  <a:lnTo>
                    <a:pt x="0" y="275"/>
                  </a:lnTo>
                  <a:lnTo>
                    <a:pt x="2" y="265"/>
                  </a:lnTo>
                  <a:lnTo>
                    <a:pt x="16" y="272"/>
                  </a:lnTo>
                  <a:lnTo>
                    <a:pt x="16" y="268"/>
                  </a:lnTo>
                  <a:lnTo>
                    <a:pt x="18" y="251"/>
                  </a:lnTo>
                  <a:lnTo>
                    <a:pt x="29" y="251"/>
                  </a:lnTo>
                  <a:lnTo>
                    <a:pt x="22" y="229"/>
                  </a:lnTo>
                  <a:lnTo>
                    <a:pt x="26" y="222"/>
                  </a:lnTo>
                  <a:lnTo>
                    <a:pt x="36" y="210"/>
                  </a:lnTo>
                  <a:lnTo>
                    <a:pt x="41" y="187"/>
                  </a:lnTo>
                  <a:lnTo>
                    <a:pt x="34" y="182"/>
                  </a:lnTo>
                  <a:lnTo>
                    <a:pt x="34" y="168"/>
                  </a:lnTo>
                  <a:lnTo>
                    <a:pt x="31" y="155"/>
                  </a:lnTo>
                  <a:lnTo>
                    <a:pt x="40" y="133"/>
                  </a:lnTo>
                  <a:lnTo>
                    <a:pt x="38" y="116"/>
                  </a:lnTo>
                  <a:lnTo>
                    <a:pt x="36" y="104"/>
                  </a:lnTo>
                  <a:lnTo>
                    <a:pt x="69" y="9"/>
                  </a:lnTo>
                  <a:lnTo>
                    <a:pt x="85" y="23"/>
                  </a:lnTo>
                  <a:lnTo>
                    <a:pt x="92" y="27"/>
                  </a:lnTo>
                  <a:lnTo>
                    <a:pt x="119" y="18"/>
                  </a:lnTo>
                  <a:lnTo>
                    <a:pt x="134" y="1"/>
                  </a:lnTo>
                  <a:lnTo>
                    <a:pt x="141" y="0"/>
                  </a:lnTo>
                  <a:lnTo>
                    <a:pt x="167" y="9"/>
                  </a:lnTo>
                  <a:lnTo>
                    <a:pt x="174" y="16"/>
                  </a:lnTo>
                  <a:lnTo>
                    <a:pt x="181" y="18"/>
                  </a:lnTo>
                  <a:lnTo>
                    <a:pt x="225" y="161"/>
                  </a:lnTo>
                  <a:lnTo>
                    <a:pt x="250" y="165"/>
                  </a:lnTo>
                  <a:lnTo>
                    <a:pt x="253" y="161"/>
                  </a:lnTo>
                  <a:lnTo>
                    <a:pt x="264" y="198"/>
                  </a:lnTo>
                  <a:lnTo>
                    <a:pt x="277" y="208"/>
                  </a:lnTo>
                  <a:lnTo>
                    <a:pt x="279" y="207"/>
                  </a:lnTo>
                  <a:lnTo>
                    <a:pt x="279" y="201"/>
                  </a:lnTo>
                  <a:lnTo>
                    <a:pt x="293" y="204"/>
                  </a:lnTo>
                  <a:lnTo>
                    <a:pt x="309" y="221"/>
                  </a:lnTo>
                  <a:lnTo>
                    <a:pt x="316" y="232"/>
                  </a:lnTo>
                  <a:lnTo>
                    <a:pt x="302" y="258"/>
                  </a:lnTo>
                  <a:lnTo>
                    <a:pt x="299" y="258"/>
                  </a:lnTo>
                  <a:lnTo>
                    <a:pt x="300" y="261"/>
                  </a:lnTo>
                  <a:lnTo>
                    <a:pt x="296" y="260"/>
                  </a:lnTo>
                  <a:lnTo>
                    <a:pt x="291" y="261"/>
                  </a:lnTo>
                  <a:lnTo>
                    <a:pt x="292" y="264"/>
                  </a:lnTo>
                  <a:lnTo>
                    <a:pt x="284" y="271"/>
                  </a:lnTo>
                  <a:lnTo>
                    <a:pt x="285" y="278"/>
                  </a:lnTo>
                  <a:lnTo>
                    <a:pt x="279" y="286"/>
                  </a:lnTo>
                  <a:lnTo>
                    <a:pt x="278" y="280"/>
                  </a:lnTo>
                  <a:lnTo>
                    <a:pt x="263" y="285"/>
                  </a:lnTo>
                  <a:lnTo>
                    <a:pt x="261" y="294"/>
                  </a:lnTo>
                  <a:lnTo>
                    <a:pt x="256" y="297"/>
                  </a:lnTo>
                  <a:lnTo>
                    <a:pt x="252" y="300"/>
                  </a:lnTo>
                  <a:lnTo>
                    <a:pt x="252" y="307"/>
                  </a:lnTo>
                  <a:lnTo>
                    <a:pt x="238" y="321"/>
                  </a:lnTo>
                  <a:lnTo>
                    <a:pt x="227" y="322"/>
                  </a:lnTo>
                  <a:lnTo>
                    <a:pt x="214" y="308"/>
                  </a:lnTo>
                  <a:lnTo>
                    <a:pt x="217" y="318"/>
                  </a:lnTo>
                  <a:lnTo>
                    <a:pt x="209" y="343"/>
                  </a:lnTo>
                  <a:lnTo>
                    <a:pt x="194" y="326"/>
                  </a:lnTo>
                  <a:lnTo>
                    <a:pt x="191" y="306"/>
                  </a:lnTo>
                  <a:lnTo>
                    <a:pt x="189" y="306"/>
                  </a:lnTo>
                  <a:lnTo>
                    <a:pt x="187" y="315"/>
                  </a:lnTo>
                  <a:lnTo>
                    <a:pt x="181" y="322"/>
                  </a:lnTo>
                  <a:lnTo>
                    <a:pt x="181" y="336"/>
                  </a:lnTo>
                  <a:lnTo>
                    <a:pt x="181" y="351"/>
                  </a:lnTo>
                  <a:lnTo>
                    <a:pt x="187" y="364"/>
                  </a:lnTo>
                  <a:lnTo>
                    <a:pt x="170" y="382"/>
                  </a:lnTo>
                  <a:lnTo>
                    <a:pt x="164" y="382"/>
                  </a:lnTo>
                  <a:lnTo>
                    <a:pt x="158" y="386"/>
                  </a:lnTo>
                  <a:lnTo>
                    <a:pt x="156" y="390"/>
                  </a:lnTo>
                  <a:lnTo>
                    <a:pt x="149" y="396"/>
                  </a:lnTo>
                  <a:lnTo>
                    <a:pt x="144" y="396"/>
                  </a:lnTo>
                  <a:lnTo>
                    <a:pt x="141" y="406"/>
                  </a:lnTo>
                  <a:lnTo>
                    <a:pt x="137" y="413"/>
                  </a:lnTo>
                  <a:lnTo>
                    <a:pt x="131" y="407"/>
                  </a:lnTo>
                  <a:lnTo>
                    <a:pt x="128" y="407"/>
                  </a:lnTo>
                  <a:lnTo>
                    <a:pt x="124" y="414"/>
                  </a:lnTo>
                  <a:lnTo>
                    <a:pt x="115" y="420"/>
                  </a:lnTo>
                  <a:lnTo>
                    <a:pt x="110" y="428"/>
                  </a:lnTo>
                  <a:lnTo>
                    <a:pt x="113" y="434"/>
                  </a:lnTo>
                  <a:lnTo>
                    <a:pt x="112" y="438"/>
                  </a:lnTo>
                  <a:lnTo>
                    <a:pt x="109" y="436"/>
                  </a:lnTo>
                  <a:lnTo>
                    <a:pt x="102" y="440"/>
                  </a:lnTo>
                  <a:lnTo>
                    <a:pt x="101" y="445"/>
                  </a:lnTo>
                  <a:lnTo>
                    <a:pt x="102" y="447"/>
                  </a:lnTo>
                  <a:lnTo>
                    <a:pt x="106" y="447"/>
                  </a:lnTo>
                  <a:lnTo>
                    <a:pt x="92" y="475"/>
                  </a:lnTo>
                  <a:lnTo>
                    <a:pt x="95" y="484"/>
                  </a:lnTo>
                  <a:lnTo>
                    <a:pt x="90" y="498"/>
                  </a:lnTo>
                  <a:lnTo>
                    <a:pt x="85" y="496"/>
                  </a:lnTo>
                  <a:lnTo>
                    <a:pt x="79" y="493"/>
                  </a:lnTo>
                  <a:lnTo>
                    <a:pt x="74" y="481"/>
                  </a:lnTo>
                  <a:lnTo>
                    <a:pt x="62" y="472"/>
                  </a:lnTo>
                  <a:lnTo>
                    <a:pt x="56" y="453"/>
                  </a:lnTo>
                  <a:lnTo>
                    <a:pt x="48" y="431"/>
                  </a:lnTo>
                  <a:lnTo>
                    <a:pt x="48" y="427"/>
                  </a:lnTo>
                </a:path>
              </a:pathLst>
            </a:custGeom>
            <a:solidFill>
              <a:schemeClr val="accent5"/>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20" name="Freeform 231"/>
            <p:cNvSpPr>
              <a:spLocks/>
            </p:cNvSpPr>
            <p:nvPr/>
          </p:nvSpPr>
          <p:spPr bwMode="auto">
            <a:xfrm>
              <a:off x="6886497" y="2405413"/>
              <a:ext cx="196565" cy="373129"/>
            </a:xfrm>
            <a:custGeom>
              <a:avLst/>
              <a:gdLst>
                <a:gd name="T0" fmla="*/ 2147483647 w 142"/>
                <a:gd name="T1" fmla="*/ 2147483647 h 299"/>
                <a:gd name="T2" fmla="*/ 2147483647 w 142"/>
                <a:gd name="T3" fmla="*/ 2147483647 h 299"/>
                <a:gd name="T4" fmla="*/ 2147483647 w 142"/>
                <a:gd name="T5" fmla="*/ 2147483647 h 299"/>
                <a:gd name="T6" fmla="*/ 2147483647 w 142"/>
                <a:gd name="T7" fmla="*/ 2147483647 h 299"/>
                <a:gd name="T8" fmla="*/ 2147483647 w 142"/>
                <a:gd name="T9" fmla="*/ 2147483647 h 299"/>
                <a:gd name="T10" fmla="*/ 2147483647 w 142"/>
                <a:gd name="T11" fmla="*/ 2147483647 h 299"/>
                <a:gd name="T12" fmla="*/ 2147483647 w 142"/>
                <a:gd name="T13" fmla="*/ 2147483647 h 299"/>
                <a:gd name="T14" fmla="*/ 2147483647 w 142"/>
                <a:gd name="T15" fmla="*/ 2147483647 h 299"/>
                <a:gd name="T16" fmla="*/ 2147483647 w 142"/>
                <a:gd name="T17" fmla="*/ 2147483647 h 299"/>
                <a:gd name="T18" fmla="*/ 2147483647 w 142"/>
                <a:gd name="T19" fmla="*/ 2147483647 h 299"/>
                <a:gd name="T20" fmla="*/ 2147483647 w 142"/>
                <a:gd name="T21" fmla="*/ 2147483647 h 299"/>
                <a:gd name="T22" fmla="*/ 2147483647 w 142"/>
                <a:gd name="T23" fmla="*/ 2147483647 h 299"/>
                <a:gd name="T24" fmla="*/ 2147483647 w 142"/>
                <a:gd name="T25" fmla="*/ 2147483647 h 299"/>
                <a:gd name="T26" fmla="*/ 2147483647 w 142"/>
                <a:gd name="T27" fmla="*/ 2147483647 h 299"/>
                <a:gd name="T28" fmla="*/ 2147483647 w 142"/>
                <a:gd name="T29" fmla="*/ 2147483647 h 299"/>
                <a:gd name="T30" fmla="*/ 2147483647 w 142"/>
                <a:gd name="T31" fmla="*/ 2147483647 h 299"/>
                <a:gd name="T32" fmla="*/ 2147483647 w 142"/>
                <a:gd name="T33" fmla="*/ 2147483647 h 299"/>
                <a:gd name="T34" fmla="*/ 2147483647 w 142"/>
                <a:gd name="T35" fmla="*/ 2147483647 h 299"/>
                <a:gd name="T36" fmla="*/ 2147483647 w 142"/>
                <a:gd name="T37" fmla="*/ 2147483647 h 299"/>
                <a:gd name="T38" fmla="*/ 2147483647 w 142"/>
                <a:gd name="T39" fmla="*/ 2147483647 h 299"/>
                <a:gd name="T40" fmla="*/ 2147483647 w 142"/>
                <a:gd name="T41" fmla="*/ 0 h 299"/>
                <a:gd name="T42" fmla="*/ 2147483647 w 142"/>
                <a:gd name="T43" fmla="*/ 2147483647 h 299"/>
                <a:gd name="T44" fmla="*/ 2147483647 w 142"/>
                <a:gd name="T45" fmla="*/ 2147483647 h 299"/>
                <a:gd name="T46" fmla="*/ 2147483647 w 142"/>
                <a:gd name="T47" fmla="*/ 2147483647 h 299"/>
                <a:gd name="T48" fmla="*/ 2147483647 w 142"/>
                <a:gd name="T49" fmla="*/ 2147483647 h 299"/>
                <a:gd name="T50" fmla="*/ 2147483647 w 142"/>
                <a:gd name="T51" fmla="*/ 2147483647 h 299"/>
                <a:gd name="T52" fmla="*/ 2147483647 w 142"/>
                <a:gd name="T53" fmla="*/ 2147483647 h 299"/>
                <a:gd name="T54" fmla="*/ 2147483647 w 142"/>
                <a:gd name="T55" fmla="*/ 2147483647 h 299"/>
                <a:gd name="T56" fmla="*/ 2147483647 w 142"/>
                <a:gd name="T57" fmla="*/ 2147483647 h 299"/>
                <a:gd name="T58" fmla="*/ 2147483647 w 142"/>
                <a:gd name="T59" fmla="*/ 2147483647 h 299"/>
                <a:gd name="T60" fmla="*/ 2147483647 w 142"/>
                <a:gd name="T61" fmla="*/ 2147483647 h 299"/>
                <a:gd name="T62" fmla="*/ 2147483647 w 142"/>
                <a:gd name="T63" fmla="*/ 2147483647 h 299"/>
                <a:gd name="T64" fmla="*/ 2147483647 w 142"/>
                <a:gd name="T65" fmla="*/ 2147483647 h 299"/>
                <a:gd name="T66" fmla="*/ 2147483647 w 142"/>
                <a:gd name="T67" fmla="*/ 2147483647 h 299"/>
                <a:gd name="T68" fmla="*/ 2147483647 w 142"/>
                <a:gd name="T69" fmla="*/ 2147483647 h 299"/>
                <a:gd name="T70" fmla="*/ 2147483647 w 142"/>
                <a:gd name="T71" fmla="*/ 2147483647 h 299"/>
                <a:gd name="T72" fmla="*/ 2147483647 w 142"/>
                <a:gd name="T73" fmla="*/ 2147483647 h 299"/>
                <a:gd name="T74" fmla="*/ 2147483647 w 142"/>
                <a:gd name="T75" fmla="*/ 2147483647 h 299"/>
                <a:gd name="T76" fmla="*/ 2147483647 w 142"/>
                <a:gd name="T77" fmla="*/ 2147483647 h 299"/>
                <a:gd name="T78" fmla="*/ 2147483647 w 142"/>
                <a:gd name="T79" fmla="*/ 2147483647 h 299"/>
                <a:gd name="T80" fmla="*/ 2147483647 w 142"/>
                <a:gd name="T81" fmla="*/ 2147483647 h 299"/>
                <a:gd name="T82" fmla="*/ 2147483647 w 142"/>
                <a:gd name="T83" fmla="*/ 2147483647 h 299"/>
                <a:gd name="T84" fmla="*/ 2147483647 w 142"/>
                <a:gd name="T85" fmla="*/ 2147483647 h 299"/>
                <a:gd name="T86" fmla="*/ 2147483647 w 142"/>
                <a:gd name="T87" fmla="*/ 2147483647 h 299"/>
                <a:gd name="T88" fmla="*/ 2147483647 w 142"/>
                <a:gd name="T89" fmla="*/ 2147483647 h 299"/>
                <a:gd name="T90" fmla="*/ 2147483647 w 142"/>
                <a:gd name="T91" fmla="*/ 2147483647 h 299"/>
                <a:gd name="T92" fmla="*/ 2147483647 w 142"/>
                <a:gd name="T93" fmla="*/ 2147483647 h 299"/>
                <a:gd name="T94" fmla="*/ 2147483647 w 142"/>
                <a:gd name="T95" fmla="*/ 2147483647 h 299"/>
                <a:gd name="T96" fmla="*/ 2147483647 w 142"/>
                <a:gd name="T97" fmla="*/ 2147483647 h 299"/>
                <a:gd name="T98" fmla="*/ 2147483647 w 142"/>
                <a:gd name="T99" fmla="*/ 2147483647 h 299"/>
                <a:gd name="T100" fmla="*/ 2147483647 w 142"/>
                <a:gd name="T101" fmla="*/ 2147483647 h 299"/>
                <a:gd name="T102" fmla="*/ 2147483647 w 142"/>
                <a:gd name="T103" fmla="*/ 2147483647 h 299"/>
                <a:gd name="T104" fmla="*/ 2147483647 w 142"/>
                <a:gd name="T105" fmla="*/ 2147483647 h 299"/>
                <a:gd name="T106" fmla="*/ 2147483647 w 142"/>
                <a:gd name="T107" fmla="*/ 2147483647 h 299"/>
                <a:gd name="T108" fmla="*/ 2147483647 w 142"/>
                <a:gd name="T109" fmla="*/ 2147483647 h 299"/>
                <a:gd name="T110" fmla="*/ 2147483647 w 142"/>
                <a:gd name="T111" fmla="*/ 2147483647 h 299"/>
                <a:gd name="T112" fmla="*/ 2147483647 w 142"/>
                <a:gd name="T113" fmla="*/ 2147483647 h 299"/>
                <a:gd name="T114" fmla="*/ 0 w 142"/>
                <a:gd name="T115" fmla="*/ 2147483647 h 299"/>
                <a:gd name="T116" fmla="*/ 2147483647 w 142"/>
                <a:gd name="T117" fmla="*/ 2147483647 h 29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2"/>
                <a:gd name="T178" fmla="*/ 0 h 299"/>
                <a:gd name="T179" fmla="*/ 142 w 142"/>
                <a:gd name="T180" fmla="*/ 299 h 29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2" h="299">
                  <a:moveTo>
                    <a:pt x="2" y="203"/>
                  </a:moveTo>
                  <a:lnTo>
                    <a:pt x="1" y="200"/>
                  </a:lnTo>
                  <a:lnTo>
                    <a:pt x="4" y="186"/>
                  </a:lnTo>
                  <a:lnTo>
                    <a:pt x="8" y="182"/>
                  </a:lnTo>
                  <a:lnTo>
                    <a:pt x="8" y="157"/>
                  </a:lnTo>
                  <a:lnTo>
                    <a:pt x="11" y="142"/>
                  </a:lnTo>
                  <a:lnTo>
                    <a:pt x="8" y="139"/>
                  </a:lnTo>
                  <a:lnTo>
                    <a:pt x="5" y="129"/>
                  </a:lnTo>
                  <a:lnTo>
                    <a:pt x="8" y="119"/>
                  </a:lnTo>
                  <a:lnTo>
                    <a:pt x="19" y="114"/>
                  </a:lnTo>
                  <a:lnTo>
                    <a:pt x="20" y="111"/>
                  </a:lnTo>
                  <a:lnTo>
                    <a:pt x="23" y="107"/>
                  </a:lnTo>
                  <a:lnTo>
                    <a:pt x="34" y="93"/>
                  </a:lnTo>
                  <a:lnTo>
                    <a:pt x="23" y="68"/>
                  </a:lnTo>
                  <a:lnTo>
                    <a:pt x="29" y="48"/>
                  </a:lnTo>
                  <a:lnTo>
                    <a:pt x="24" y="37"/>
                  </a:lnTo>
                  <a:lnTo>
                    <a:pt x="23" y="13"/>
                  </a:lnTo>
                  <a:lnTo>
                    <a:pt x="37" y="6"/>
                  </a:lnTo>
                  <a:lnTo>
                    <a:pt x="40" y="8"/>
                  </a:lnTo>
                  <a:lnTo>
                    <a:pt x="47" y="6"/>
                  </a:lnTo>
                  <a:lnTo>
                    <a:pt x="47" y="0"/>
                  </a:lnTo>
                  <a:lnTo>
                    <a:pt x="51" y="4"/>
                  </a:lnTo>
                  <a:lnTo>
                    <a:pt x="51" y="9"/>
                  </a:lnTo>
                  <a:lnTo>
                    <a:pt x="67" y="55"/>
                  </a:lnTo>
                  <a:lnTo>
                    <a:pt x="82" y="104"/>
                  </a:lnTo>
                  <a:lnTo>
                    <a:pt x="84" y="108"/>
                  </a:lnTo>
                  <a:lnTo>
                    <a:pt x="92" y="135"/>
                  </a:lnTo>
                  <a:lnTo>
                    <a:pt x="99" y="155"/>
                  </a:lnTo>
                  <a:lnTo>
                    <a:pt x="99" y="160"/>
                  </a:lnTo>
                  <a:lnTo>
                    <a:pt x="107" y="182"/>
                  </a:lnTo>
                  <a:lnTo>
                    <a:pt x="113" y="201"/>
                  </a:lnTo>
                  <a:lnTo>
                    <a:pt x="125" y="210"/>
                  </a:lnTo>
                  <a:lnTo>
                    <a:pt x="129" y="222"/>
                  </a:lnTo>
                  <a:lnTo>
                    <a:pt x="136" y="225"/>
                  </a:lnTo>
                  <a:lnTo>
                    <a:pt x="141" y="226"/>
                  </a:lnTo>
                  <a:lnTo>
                    <a:pt x="138" y="243"/>
                  </a:lnTo>
                  <a:lnTo>
                    <a:pt x="138" y="249"/>
                  </a:lnTo>
                  <a:lnTo>
                    <a:pt x="121" y="254"/>
                  </a:lnTo>
                  <a:lnTo>
                    <a:pt x="120" y="260"/>
                  </a:lnTo>
                  <a:lnTo>
                    <a:pt x="109" y="271"/>
                  </a:lnTo>
                  <a:lnTo>
                    <a:pt x="109" y="272"/>
                  </a:lnTo>
                  <a:lnTo>
                    <a:pt x="107" y="272"/>
                  </a:lnTo>
                  <a:lnTo>
                    <a:pt x="106" y="277"/>
                  </a:lnTo>
                  <a:lnTo>
                    <a:pt x="59" y="288"/>
                  </a:lnTo>
                  <a:lnTo>
                    <a:pt x="58" y="288"/>
                  </a:lnTo>
                  <a:lnTo>
                    <a:pt x="55" y="289"/>
                  </a:lnTo>
                  <a:lnTo>
                    <a:pt x="47" y="291"/>
                  </a:lnTo>
                  <a:lnTo>
                    <a:pt x="30" y="293"/>
                  </a:lnTo>
                  <a:lnTo>
                    <a:pt x="24" y="296"/>
                  </a:lnTo>
                  <a:lnTo>
                    <a:pt x="23" y="296"/>
                  </a:lnTo>
                  <a:lnTo>
                    <a:pt x="16" y="298"/>
                  </a:lnTo>
                  <a:lnTo>
                    <a:pt x="5" y="275"/>
                  </a:lnTo>
                  <a:lnTo>
                    <a:pt x="8" y="268"/>
                  </a:lnTo>
                  <a:lnTo>
                    <a:pt x="5" y="250"/>
                  </a:lnTo>
                  <a:lnTo>
                    <a:pt x="5" y="243"/>
                  </a:lnTo>
                  <a:lnTo>
                    <a:pt x="1" y="215"/>
                  </a:lnTo>
                  <a:lnTo>
                    <a:pt x="0" y="206"/>
                  </a:lnTo>
                  <a:lnTo>
                    <a:pt x="2" y="203"/>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21" name="Freeform 232" descr="Outlined diamond"/>
            <p:cNvSpPr>
              <a:spLocks/>
            </p:cNvSpPr>
            <p:nvPr/>
          </p:nvSpPr>
          <p:spPr bwMode="auto">
            <a:xfrm>
              <a:off x="6677647" y="3007306"/>
              <a:ext cx="159709" cy="330931"/>
            </a:xfrm>
            <a:custGeom>
              <a:avLst/>
              <a:gdLst>
                <a:gd name="T0" fmla="*/ 2147483647 w 115"/>
                <a:gd name="T1" fmla="*/ 2147483647 h 265"/>
                <a:gd name="T2" fmla="*/ 2147483647 w 115"/>
                <a:gd name="T3" fmla="*/ 2147483647 h 265"/>
                <a:gd name="T4" fmla="*/ 2147483647 w 115"/>
                <a:gd name="T5" fmla="*/ 2147483647 h 265"/>
                <a:gd name="T6" fmla="*/ 2147483647 w 115"/>
                <a:gd name="T7" fmla="*/ 2147483647 h 265"/>
                <a:gd name="T8" fmla="*/ 2147483647 w 115"/>
                <a:gd name="T9" fmla="*/ 2147483647 h 265"/>
                <a:gd name="T10" fmla="*/ 2147483647 w 115"/>
                <a:gd name="T11" fmla="*/ 2147483647 h 265"/>
                <a:gd name="T12" fmla="*/ 2147483647 w 115"/>
                <a:gd name="T13" fmla="*/ 2147483647 h 265"/>
                <a:gd name="T14" fmla="*/ 2147483647 w 115"/>
                <a:gd name="T15" fmla="*/ 2147483647 h 265"/>
                <a:gd name="T16" fmla="*/ 2147483647 w 115"/>
                <a:gd name="T17" fmla="*/ 2147483647 h 265"/>
                <a:gd name="T18" fmla="*/ 2147483647 w 115"/>
                <a:gd name="T19" fmla="*/ 2147483647 h 265"/>
                <a:gd name="T20" fmla="*/ 2147483647 w 115"/>
                <a:gd name="T21" fmla="*/ 2147483647 h 265"/>
                <a:gd name="T22" fmla="*/ 2147483647 w 115"/>
                <a:gd name="T23" fmla="*/ 2147483647 h 265"/>
                <a:gd name="T24" fmla="*/ 2147483647 w 115"/>
                <a:gd name="T25" fmla="*/ 2147483647 h 265"/>
                <a:gd name="T26" fmla="*/ 2147483647 w 115"/>
                <a:gd name="T27" fmla="*/ 2147483647 h 265"/>
                <a:gd name="T28" fmla="*/ 2147483647 w 115"/>
                <a:gd name="T29" fmla="*/ 2147483647 h 265"/>
                <a:gd name="T30" fmla="*/ 2147483647 w 115"/>
                <a:gd name="T31" fmla="*/ 2147483647 h 265"/>
                <a:gd name="T32" fmla="*/ 2147483647 w 115"/>
                <a:gd name="T33" fmla="*/ 2147483647 h 265"/>
                <a:gd name="T34" fmla="*/ 2147483647 w 115"/>
                <a:gd name="T35" fmla="*/ 2147483647 h 265"/>
                <a:gd name="T36" fmla="*/ 2147483647 w 115"/>
                <a:gd name="T37" fmla="*/ 2147483647 h 265"/>
                <a:gd name="T38" fmla="*/ 2147483647 w 115"/>
                <a:gd name="T39" fmla="*/ 2147483647 h 265"/>
                <a:gd name="T40" fmla="*/ 2147483647 w 115"/>
                <a:gd name="T41" fmla="*/ 0 h 265"/>
                <a:gd name="T42" fmla="*/ 2147483647 w 115"/>
                <a:gd name="T43" fmla="*/ 2147483647 h 265"/>
                <a:gd name="T44" fmla="*/ 2147483647 w 115"/>
                <a:gd name="T45" fmla="*/ 2147483647 h 265"/>
                <a:gd name="T46" fmla="*/ 2147483647 w 115"/>
                <a:gd name="T47" fmla="*/ 2147483647 h 265"/>
                <a:gd name="T48" fmla="*/ 2147483647 w 115"/>
                <a:gd name="T49" fmla="*/ 2147483647 h 265"/>
                <a:gd name="T50" fmla="*/ 2147483647 w 115"/>
                <a:gd name="T51" fmla="*/ 2147483647 h 265"/>
                <a:gd name="T52" fmla="*/ 2147483647 w 115"/>
                <a:gd name="T53" fmla="*/ 2147483647 h 265"/>
                <a:gd name="T54" fmla="*/ 2147483647 w 115"/>
                <a:gd name="T55" fmla="*/ 2147483647 h 265"/>
                <a:gd name="T56" fmla="*/ 2147483647 w 115"/>
                <a:gd name="T57" fmla="*/ 2147483647 h 265"/>
                <a:gd name="T58" fmla="*/ 2147483647 w 115"/>
                <a:gd name="T59" fmla="*/ 2147483647 h 265"/>
                <a:gd name="T60" fmla="*/ 2147483647 w 115"/>
                <a:gd name="T61" fmla="*/ 2147483647 h 265"/>
                <a:gd name="T62" fmla="*/ 2147483647 w 115"/>
                <a:gd name="T63" fmla="*/ 2147483647 h 265"/>
                <a:gd name="T64" fmla="*/ 2147483647 w 115"/>
                <a:gd name="T65" fmla="*/ 2147483647 h 265"/>
                <a:gd name="T66" fmla="*/ 2147483647 w 115"/>
                <a:gd name="T67" fmla="*/ 2147483647 h 265"/>
                <a:gd name="T68" fmla="*/ 2147483647 w 115"/>
                <a:gd name="T69" fmla="*/ 2147483647 h 265"/>
                <a:gd name="T70" fmla="*/ 2147483647 w 115"/>
                <a:gd name="T71" fmla="*/ 2147483647 h 265"/>
                <a:gd name="T72" fmla="*/ 2147483647 w 115"/>
                <a:gd name="T73" fmla="*/ 2147483647 h 265"/>
                <a:gd name="T74" fmla="*/ 2147483647 w 115"/>
                <a:gd name="T75" fmla="*/ 2147483647 h 265"/>
                <a:gd name="T76" fmla="*/ 2147483647 w 115"/>
                <a:gd name="T77" fmla="*/ 2147483647 h 265"/>
                <a:gd name="T78" fmla="*/ 2147483647 w 115"/>
                <a:gd name="T79" fmla="*/ 2147483647 h 265"/>
                <a:gd name="T80" fmla="*/ 2147483647 w 115"/>
                <a:gd name="T81" fmla="*/ 2147483647 h 265"/>
                <a:gd name="T82" fmla="*/ 2147483647 w 115"/>
                <a:gd name="T83" fmla="*/ 2147483647 h 265"/>
                <a:gd name="T84" fmla="*/ 2147483647 w 115"/>
                <a:gd name="T85" fmla="*/ 2147483647 h 265"/>
                <a:gd name="T86" fmla="*/ 2147483647 w 115"/>
                <a:gd name="T87" fmla="*/ 2147483647 h 265"/>
                <a:gd name="T88" fmla="*/ 2147483647 w 115"/>
                <a:gd name="T89" fmla="*/ 2147483647 h 265"/>
                <a:gd name="T90" fmla="*/ 2147483647 w 115"/>
                <a:gd name="T91" fmla="*/ 2147483647 h 265"/>
                <a:gd name="T92" fmla="*/ 2147483647 w 115"/>
                <a:gd name="T93" fmla="*/ 2147483647 h 265"/>
                <a:gd name="T94" fmla="*/ 2147483647 w 115"/>
                <a:gd name="T95" fmla="*/ 2147483647 h 26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5"/>
                <a:gd name="T145" fmla="*/ 0 h 265"/>
                <a:gd name="T146" fmla="*/ 115 w 115"/>
                <a:gd name="T147" fmla="*/ 265 h 26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5" h="265">
                  <a:moveTo>
                    <a:pt x="101" y="191"/>
                  </a:moveTo>
                  <a:lnTo>
                    <a:pt x="104" y="189"/>
                  </a:lnTo>
                  <a:lnTo>
                    <a:pt x="114" y="157"/>
                  </a:lnTo>
                  <a:lnTo>
                    <a:pt x="111" y="121"/>
                  </a:lnTo>
                  <a:lnTo>
                    <a:pt x="108" y="90"/>
                  </a:lnTo>
                  <a:lnTo>
                    <a:pt x="104" y="81"/>
                  </a:lnTo>
                  <a:lnTo>
                    <a:pt x="104" y="85"/>
                  </a:lnTo>
                  <a:lnTo>
                    <a:pt x="88" y="86"/>
                  </a:lnTo>
                  <a:lnTo>
                    <a:pt x="87" y="88"/>
                  </a:lnTo>
                  <a:lnTo>
                    <a:pt x="83" y="86"/>
                  </a:lnTo>
                  <a:lnTo>
                    <a:pt x="82" y="83"/>
                  </a:lnTo>
                  <a:lnTo>
                    <a:pt x="82" y="81"/>
                  </a:lnTo>
                  <a:lnTo>
                    <a:pt x="82" y="78"/>
                  </a:lnTo>
                  <a:lnTo>
                    <a:pt x="84" y="72"/>
                  </a:lnTo>
                  <a:lnTo>
                    <a:pt x="83" y="69"/>
                  </a:lnTo>
                  <a:lnTo>
                    <a:pt x="83" y="67"/>
                  </a:lnTo>
                  <a:lnTo>
                    <a:pt x="86" y="65"/>
                  </a:lnTo>
                  <a:lnTo>
                    <a:pt x="87" y="65"/>
                  </a:lnTo>
                  <a:lnTo>
                    <a:pt x="91" y="62"/>
                  </a:lnTo>
                  <a:lnTo>
                    <a:pt x="94" y="62"/>
                  </a:lnTo>
                  <a:lnTo>
                    <a:pt x="94" y="58"/>
                  </a:lnTo>
                  <a:lnTo>
                    <a:pt x="94" y="55"/>
                  </a:lnTo>
                  <a:lnTo>
                    <a:pt x="94" y="50"/>
                  </a:lnTo>
                  <a:lnTo>
                    <a:pt x="95" y="46"/>
                  </a:lnTo>
                  <a:lnTo>
                    <a:pt x="97" y="36"/>
                  </a:lnTo>
                  <a:lnTo>
                    <a:pt x="98" y="36"/>
                  </a:lnTo>
                  <a:lnTo>
                    <a:pt x="98" y="34"/>
                  </a:lnTo>
                  <a:lnTo>
                    <a:pt x="98" y="32"/>
                  </a:lnTo>
                  <a:lnTo>
                    <a:pt x="98" y="25"/>
                  </a:lnTo>
                  <a:lnTo>
                    <a:pt x="98" y="23"/>
                  </a:lnTo>
                  <a:lnTo>
                    <a:pt x="98" y="22"/>
                  </a:lnTo>
                  <a:lnTo>
                    <a:pt x="97" y="22"/>
                  </a:lnTo>
                  <a:lnTo>
                    <a:pt x="76" y="16"/>
                  </a:lnTo>
                  <a:lnTo>
                    <a:pt x="69" y="15"/>
                  </a:lnTo>
                  <a:lnTo>
                    <a:pt x="68" y="13"/>
                  </a:lnTo>
                  <a:lnTo>
                    <a:pt x="65" y="12"/>
                  </a:lnTo>
                  <a:lnTo>
                    <a:pt x="58" y="11"/>
                  </a:lnTo>
                  <a:lnTo>
                    <a:pt x="55" y="9"/>
                  </a:lnTo>
                  <a:lnTo>
                    <a:pt x="47" y="6"/>
                  </a:lnTo>
                  <a:lnTo>
                    <a:pt x="38" y="4"/>
                  </a:lnTo>
                  <a:lnTo>
                    <a:pt x="26" y="0"/>
                  </a:lnTo>
                  <a:lnTo>
                    <a:pt x="22" y="1"/>
                  </a:lnTo>
                  <a:lnTo>
                    <a:pt x="15" y="13"/>
                  </a:lnTo>
                  <a:lnTo>
                    <a:pt x="15" y="22"/>
                  </a:lnTo>
                  <a:lnTo>
                    <a:pt x="8" y="33"/>
                  </a:lnTo>
                  <a:lnTo>
                    <a:pt x="11" y="32"/>
                  </a:lnTo>
                  <a:lnTo>
                    <a:pt x="8" y="36"/>
                  </a:lnTo>
                  <a:lnTo>
                    <a:pt x="1" y="47"/>
                  </a:lnTo>
                  <a:lnTo>
                    <a:pt x="1" y="48"/>
                  </a:lnTo>
                  <a:lnTo>
                    <a:pt x="9" y="57"/>
                  </a:lnTo>
                  <a:lnTo>
                    <a:pt x="1" y="74"/>
                  </a:lnTo>
                  <a:lnTo>
                    <a:pt x="4" y="89"/>
                  </a:lnTo>
                  <a:lnTo>
                    <a:pt x="5" y="89"/>
                  </a:lnTo>
                  <a:lnTo>
                    <a:pt x="5" y="90"/>
                  </a:lnTo>
                  <a:lnTo>
                    <a:pt x="11" y="90"/>
                  </a:lnTo>
                  <a:lnTo>
                    <a:pt x="29" y="108"/>
                  </a:lnTo>
                  <a:lnTo>
                    <a:pt x="31" y="113"/>
                  </a:lnTo>
                  <a:lnTo>
                    <a:pt x="37" y="115"/>
                  </a:lnTo>
                  <a:lnTo>
                    <a:pt x="41" y="120"/>
                  </a:lnTo>
                  <a:lnTo>
                    <a:pt x="52" y="129"/>
                  </a:lnTo>
                  <a:lnTo>
                    <a:pt x="47" y="134"/>
                  </a:lnTo>
                  <a:lnTo>
                    <a:pt x="44" y="139"/>
                  </a:lnTo>
                  <a:lnTo>
                    <a:pt x="36" y="145"/>
                  </a:lnTo>
                  <a:lnTo>
                    <a:pt x="34" y="146"/>
                  </a:lnTo>
                  <a:lnTo>
                    <a:pt x="30" y="150"/>
                  </a:lnTo>
                  <a:lnTo>
                    <a:pt x="30" y="152"/>
                  </a:lnTo>
                  <a:lnTo>
                    <a:pt x="26" y="156"/>
                  </a:lnTo>
                  <a:lnTo>
                    <a:pt x="27" y="163"/>
                  </a:lnTo>
                  <a:lnTo>
                    <a:pt x="27" y="164"/>
                  </a:lnTo>
                  <a:lnTo>
                    <a:pt x="22" y="167"/>
                  </a:lnTo>
                  <a:lnTo>
                    <a:pt x="22" y="169"/>
                  </a:lnTo>
                  <a:lnTo>
                    <a:pt x="19" y="170"/>
                  </a:lnTo>
                  <a:lnTo>
                    <a:pt x="9" y="176"/>
                  </a:lnTo>
                  <a:lnTo>
                    <a:pt x="6" y="178"/>
                  </a:lnTo>
                  <a:lnTo>
                    <a:pt x="5" y="181"/>
                  </a:lnTo>
                  <a:lnTo>
                    <a:pt x="2" y="191"/>
                  </a:lnTo>
                  <a:lnTo>
                    <a:pt x="0" y="201"/>
                  </a:lnTo>
                  <a:lnTo>
                    <a:pt x="1" y="203"/>
                  </a:lnTo>
                  <a:lnTo>
                    <a:pt x="4" y="215"/>
                  </a:lnTo>
                  <a:lnTo>
                    <a:pt x="18" y="224"/>
                  </a:lnTo>
                  <a:lnTo>
                    <a:pt x="29" y="231"/>
                  </a:lnTo>
                  <a:lnTo>
                    <a:pt x="31" y="230"/>
                  </a:lnTo>
                  <a:lnTo>
                    <a:pt x="45" y="238"/>
                  </a:lnTo>
                  <a:lnTo>
                    <a:pt x="45" y="237"/>
                  </a:lnTo>
                  <a:lnTo>
                    <a:pt x="62" y="236"/>
                  </a:lnTo>
                  <a:lnTo>
                    <a:pt x="65" y="264"/>
                  </a:lnTo>
                  <a:lnTo>
                    <a:pt x="72" y="261"/>
                  </a:lnTo>
                  <a:lnTo>
                    <a:pt x="77" y="252"/>
                  </a:lnTo>
                  <a:lnTo>
                    <a:pt x="88" y="216"/>
                  </a:lnTo>
                  <a:lnTo>
                    <a:pt x="90" y="216"/>
                  </a:lnTo>
                  <a:lnTo>
                    <a:pt x="104" y="192"/>
                  </a:lnTo>
                  <a:lnTo>
                    <a:pt x="101" y="191"/>
                  </a:lnTo>
                </a:path>
              </a:pathLst>
            </a:custGeom>
            <a:solidFill>
              <a:schemeClr val="accent5"/>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22" name="Freeform 233"/>
            <p:cNvSpPr>
              <a:spLocks/>
            </p:cNvSpPr>
            <p:nvPr/>
          </p:nvSpPr>
          <p:spPr bwMode="auto">
            <a:xfrm>
              <a:off x="6142006" y="2496474"/>
              <a:ext cx="884545" cy="617440"/>
            </a:xfrm>
            <a:custGeom>
              <a:avLst/>
              <a:gdLst>
                <a:gd name="T0" fmla="*/ 2147483647 w 643"/>
                <a:gd name="T1" fmla="*/ 2147483647 h 494"/>
                <a:gd name="T2" fmla="*/ 2147483647 w 643"/>
                <a:gd name="T3" fmla="*/ 2147483647 h 494"/>
                <a:gd name="T4" fmla="*/ 2147483647 w 643"/>
                <a:gd name="T5" fmla="*/ 2147483647 h 494"/>
                <a:gd name="T6" fmla="*/ 2147483647 w 643"/>
                <a:gd name="T7" fmla="*/ 2147483647 h 494"/>
                <a:gd name="T8" fmla="*/ 2147483647 w 643"/>
                <a:gd name="T9" fmla="*/ 2147483647 h 494"/>
                <a:gd name="T10" fmla="*/ 2147483647 w 643"/>
                <a:gd name="T11" fmla="*/ 2147483647 h 494"/>
                <a:gd name="T12" fmla="*/ 2147483647 w 643"/>
                <a:gd name="T13" fmla="*/ 2147483647 h 494"/>
                <a:gd name="T14" fmla="*/ 2147483647 w 643"/>
                <a:gd name="T15" fmla="*/ 2147483647 h 494"/>
                <a:gd name="T16" fmla="*/ 2147483647 w 643"/>
                <a:gd name="T17" fmla="*/ 2147483647 h 494"/>
                <a:gd name="T18" fmla="*/ 2147483647 w 643"/>
                <a:gd name="T19" fmla="*/ 2147483647 h 494"/>
                <a:gd name="T20" fmla="*/ 2147483647 w 643"/>
                <a:gd name="T21" fmla="*/ 2147483647 h 494"/>
                <a:gd name="T22" fmla="*/ 2147483647 w 643"/>
                <a:gd name="T23" fmla="*/ 2147483647 h 494"/>
                <a:gd name="T24" fmla="*/ 2147483647 w 643"/>
                <a:gd name="T25" fmla="*/ 2147483647 h 494"/>
                <a:gd name="T26" fmla="*/ 2147483647 w 643"/>
                <a:gd name="T27" fmla="*/ 2147483647 h 494"/>
                <a:gd name="T28" fmla="*/ 2147483647 w 643"/>
                <a:gd name="T29" fmla="*/ 2147483647 h 494"/>
                <a:gd name="T30" fmla="*/ 2147483647 w 643"/>
                <a:gd name="T31" fmla="*/ 2147483647 h 494"/>
                <a:gd name="T32" fmla="*/ 2147483647 w 643"/>
                <a:gd name="T33" fmla="*/ 2147483647 h 494"/>
                <a:gd name="T34" fmla="*/ 2147483647 w 643"/>
                <a:gd name="T35" fmla="*/ 2147483647 h 494"/>
                <a:gd name="T36" fmla="*/ 2147483647 w 643"/>
                <a:gd name="T37" fmla="*/ 2147483647 h 494"/>
                <a:gd name="T38" fmla="*/ 2147483647 w 643"/>
                <a:gd name="T39" fmla="*/ 2147483647 h 494"/>
                <a:gd name="T40" fmla="*/ 2147483647 w 643"/>
                <a:gd name="T41" fmla="*/ 2147483647 h 494"/>
                <a:gd name="T42" fmla="*/ 2147483647 w 643"/>
                <a:gd name="T43" fmla="*/ 2147483647 h 494"/>
                <a:gd name="T44" fmla="*/ 2147483647 w 643"/>
                <a:gd name="T45" fmla="*/ 2147483647 h 494"/>
                <a:gd name="T46" fmla="*/ 2147483647 w 643"/>
                <a:gd name="T47" fmla="*/ 2147483647 h 494"/>
                <a:gd name="T48" fmla="*/ 2147483647 w 643"/>
                <a:gd name="T49" fmla="*/ 2147483647 h 494"/>
                <a:gd name="T50" fmla="*/ 2147483647 w 643"/>
                <a:gd name="T51" fmla="*/ 2147483647 h 494"/>
                <a:gd name="T52" fmla="*/ 2147483647 w 643"/>
                <a:gd name="T53" fmla="*/ 2147483647 h 494"/>
                <a:gd name="T54" fmla="*/ 2147483647 w 643"/>
                <a:gd name="T55" fmla="*/ 2147483647 h 494"/>
                <a:gd name="T56" fmla="*/ 2147483647 w 643"/>
                <a:gd name="T57" fmla="*/ 2147483647 h 494"/>
                <a:gd name="T58" fmla="*/ 2147483647 w 643"/>
                <a:gd name="T59" fmla="*/ 2147483647 h 494"/>
                <a:gd name="T60" fmla="*/ 2147483647 w 643"/>
                <a:gd name="T61" fmla="*/ 2147483647 h 494"/>
                <a:gd name="T62" fmla="*/ 2147483647 w 643"/>
                <a:gd name="T63" fmla="*/ 2147483647 h 494"/>
                <a:gd name="T64" fmla="*/ 2147483647 w 643"/>
                <a:gd name="T65" fmla="*/ 2147483647 h 494"/>
                <a:gd name="T66" fmla="*/ 2147483647 w 643"/>
                <a:gd name="T67" fmla="*/ 2147483647 h 494"/>
                <a:gd name="T68" fmla="*/ 2147483647 w 643"/>
                <a:gd name="T69" fmla="*/ 2147483647 h 494"/>
                <a:gd name="T70" fmla="*/ 2147483647 w 643"/>
                <a:gd name="T71" fmla="*/ 2147483647 h 494"/>
                <a:gd name="T72" fmla="*/ 2147483647 w 643"/>
                <a:gd name="T73" fmla="*/ 2147483647 h 494"/>
                <a:gd name="T74" fmla="*/ 2147483647 w 643"/>
                <a:gd name="T75" fmla="*/ 2147483647 h 494"/>
                <a:gd name="T76" fmla="*/ 2147483647 w 643"/>
                <a:gd name="T77" fmla="*/ 2147483647 h 494"/>
                <a:gd name="T78" fmla="*/ 2147483647 w 643"/>
                <a:gd name="T79" fmla="*/ 2147483647 h 494"/>
                <a:gd name="T80" fmla="*/ 2147483647 w 643"/>
                <a:gd name="T81" fmla="*/ 2147483647 h 494"/>
                <a:gd name="T82" fmla="*/ 2147483647 w 643"/>
                <a:gd name="T83" fmla="*/ 2147483647 h 494"/>
                <a:gd name="T84" fmla="*/ 2147483647 w 643"/>
                <a:gd name="T85" fmla="*/ 2147483647 h 494"/>
                <a:gd name="T86" fmla="*/ 2147483647 w 643"/>
                <a:gd name="T87" fmla="*/ 2147483647 h 494"/>
                <a:gd name="T88" fmla="*/ 2147483647 w 643"/>
                <a:gd name="T89" fmla="*/ 2147483647 h 494"/>
                <a:gd name="T90" fmla="*/ 2147483647 w 643"/>
                <a:gd name="T91" fmla="*/ 2147483647 h 494"/>
                <a:gd name="T92" fmla="*/ 2147483647 w 643"/>
                <a:gd name="T93" fmla="*/ 2147483647 h 494"/>
                <a:gd name="T94" fmla="*/ 2147483647 w 643"/>
                <a:gd name="T95" fmla="*/ 2147483647 h 494"/>
                <a:gd name="T96" fmla="*/ 2147483647 w 643"/>
                <a:gd name="T97" fmla="*/ 2147483647 h 494"/>
                <a:gd name="T98" fmla="*/ 2147483647 w 643"/>
                <a:gd name="T99" fmla="*/ 2147483647 h 4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43"/>
                <a:gd name="T151" fmla="*/ 0 h 494"/>
                <a:gd name="T152" fmla="*/ 643 w 643"/>
                <a:gd name="T153" fmla="*/ 494 h 4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43" h="494">
                  <a:moveTo>
                    <a:pt x="490" y="432"/>
                  </a:moveTo>
                  <a:lnTo>
                    <a:pt x="489" y="432"/>
                  </a:lnTo>
                  <a:lnTo>
                    <a:pt x="468" y="426"/>
                  </a:lnTo>
                  <a:lnTo>
                    <a:pt x="461" y="425"/>
                  </a:lnTo>
                  <a:lnTo>
                    <a:pt x="460" y="423"/>
                  </a:lnTo>
                  <a:lnTo>
                    <a:pt x="457" y="422"/>
                  </a:lnTo>
                  <a:lnTo>
                    <a:pt x="450" y="420"/>
                  </a:lnTo>
                  <a:lnTo>
                    <a:pt x="447" y="419"/>
                  </a:lnTo>
                  <a:lnTo>
                    <a:pt x="439" y="416"/>
                  </a:lnTo>
                  <a:lnTo>
                    <a:pt x="431" y="414"/>
                  </a:lnTo>
                  <a:lnTo>
                    <a:pt x="418" y="409"/>
                  </a:lnTo>
                  <a:lnTo>
                    <a:pt x="417" y="408"/>
                  </a:lnTo>
                  <a:lnTo>
                    <a:pt x="411" y="402"/>
                  </a:lnTo>
                  <a:lnTo>
                    <a:pt x="402" y="402"/>
                  </a:lnTo>
                  <a:lnTo>
                    <a:pt x="391" y="398"/>
                  </a:lnTo>
                  <a:lnTo>
                    <a:pt x="382" y="390"/>
                  </a:lnTo>
                  <a:lnTo>
                    <a:pt x="384" y="387"/>
                  </a:lnTo>
                  <a:lnTo>
                    <a:pt x="381" y="375"/>
                  </a:lnTo>
                  <a:lnTo>
                    <a:pt x="370" y="365"/>
                  </a:lnTo>
                  <a:lnTo>
                    <a:pt x="368" y="364"/>
                  </a:lnTo>
                  <a:lnTo>
                    <a:pt x="361" y="365"/>
                  </a:lnTo>
                  <a:lnTo>
                    <a:pt x="350" y="353"/>
                  </a:lnTo>
                  <a:lnTo>
                    <a:pt x="349" y="353"/>
                  </a:lnTo>
                  <a:lnTo>
                    <a:pt x="341" y="355"/>
                  </a:lnTo>
                  <a:lnTo>
                    <a:pt x="316" y="361"/>
                  </a:lnTo>
                  <a:lnTo>
                    <a:pt x="300" y="364"/>
                  </a:lnTo>
                  <a:lnTo>
                    <a:pt x="292" y="365"/>
                  </a:lnTo>
                  <a:lnTo>
                    <a:pt x="291" y="366"/>
                  </a:lnTo>
                  <a:lnTo>
                    <a:pt x="288" y="366"/>
                  </a:lnTo>
                  <a:lnTo>
                    <a:pt x="281" y="368"/>
                  </a:lnTo>
                  <a:lnTo>
                    <a:pt x="271" y="371"/>
                  </a:lnTo>
                  <a:lnTo>
                    <a:pt x="257" y="373"/>
                  </a:lnTo>
                  <a:lnTo>
                    <a:pt x="238" y="378"/>
                  </a:lnTo>
                  <a:lnTo>
                    <a:pt x="231" y="379"/>
                  </a:lnTo>
                  <a:lnTo>
                    <a:pt x="228" y="379"/>
                  </a:lnTo>
                  <a:lnTo>
                    <a:pt x="224" y="380"/>
                  </a:lnTo>
                  <a:lnTo>
                    <a:pt x="216" y="382"/>
                  </a:lnTo>
                  <a:lnTo>
                    <a:pt x="183" y="389"/>
                  </a:lnTo>
                  <a:lnTo>
                    <a:pt x="174" y="391"/>
                  </a:lnTo>
                  <a:lnTo>
                    <a:pt x="173" y="391"/>
                  </a:lnTo>
                  <a:lnTo>
                    <a:pt x="166" y="393"/>
                  </a:lnTo>
                  <a:lnTo>
                    <a:pt x="163" y="393"/>
                  </a:lnTo>
                  <a:lnTo>
                    <a:pt x="151" y="396"/>
                  </a:lnTo>
                  <a:lnTo>
                    <a:pt x="134" y="398"/>
                  </a:lnTo>
                  <a:lnTo>
                    <a:pt x="127" y="400"/>
                  </a:lnTo>
                  <a:lnTo>
                    <a:pt x="123" y="401"/>
                  </a:lnTo>
                  <a:lnTo>
                    <a:pt x="119" y="401"/>
                  </a:lnTo>
                  <a:lnTo>
                    <a:pt x="95" y="407"/>
                  </a:lnTo>
                  <a:lnTo>
                    <a:pt x="76" y="409"/>
                  </a:lnTo>
                  <a:lnTo>
                    <a:pt x="72" y="411"/>
                  </a:lnTo>
                  <a:lnTo>
                    <a:pt x="66" y="412"/>
                  </a:lnTo>
                  <a:lnTo>
                    <a:pt x="65" y="412"/>
                  </a:lnTo>
                  <a:lnTo>
                    <a:pt x="61" y="412"/>
                  </a:lnTo>
                  <a:lnTo>
                    <a:pt x="51" y="415"/>
                  </a:lnTo>
                  <a:lnTo>
                    <a:pt x="29" y="419"/>
                  </a:lnTo>
                  <a:lnTo>
                    <a:pt x="18" y="422"/>
                  </a:lnTo>
                  <a:lnTo>
                    <a:pt x="13" y="422"/>
                  </a:lnTo>
                  <a:lnTo>
                    <a:pt x="5" y="423"/>
                  </a:lnTo>
                  <a:lnTo>
                    <a:pt x="0" y="394"/>
                  </a:lnTo>
                  <a:lnTo>
                    <a:pt x="9" y="386"/>
                  </a:lnTo>
                  <a:lnTo>
                    <a:pt x="30" y="362"/>
                  </a:lnTo>
                  <a:lnTo>
                    <a:pt x="42" y="353"/>
                  </a:lnTo>
                  <a:lnTo>
                    <a:pt x="51" y="336"/>
                  </a:lnTo>
                  <a:lnTo>
                    <a:pt x="58" y="330"/>
                  </a:lnTo>
                  <a:lnTo>
                    <a:pt x="52" y="310"/>
                  </a:lnTo>
                  <a:lnTo>
                    <a:pt x="44" y="307"/>
                  </a:lnTo>
                  <a:lnTo>
                    <a:pt x="42" y="299"/>
                  </a:lnTo>
                  <a:lnTo>
                    <a:pt x="37" y="294"/>
                  </a:lnTo>
                  <a:lnTo>
                    <a:pt x="34" y="278"/>
                  </a:lnTo>
                  <a:lnTo>
                    <a:pt x="79" y="258"/>
                  </a:lnTo>
                  <a:lnTo>
                    <a:pt x="103" y="253"/>
                  </a:lnTo>
                  <a:lnTo>
                    <a:pt x="115" y="252"/>
                  </a:lnTo>
                  <a:lnTo>
                    <a:pt x="134" y="252"/>
                  </a:lnTo>
                  <a:lnTo>
                    <a:pt x="152" y="258"/>
                  </a:lnTo>
                  <a:lnTo>
                    <a:pt x="165" y="252"/>
                  </a:lnTo>
                  <a:lnTo>
                    <a:pt x="183" y="247"/>
                  </a:lnTo>
                  <a:lnTo>
                    <a:pt x="192" y="246"/>
                  </a:lnTo>
                  <a:lnTo>
                    <a:pt x="213" y="234"/>
                  </a:lnTo>
                  <a:lnTo>
                    <a:pt x="217" y="229"/>
                  </a:lnTo>
                  <a:lnTo>
                    <a:pt x="219" y="224"/>
                  </a:lnTo>
                  <a:lnTo>
                    <a:pt x="230" y="213"/>
                  </a:lnTo>
                  <a:lnTo>
                    <a:pt x="245" y="207"/>
                  </a:lnTo>
                  <a:lnTo>
                    <a:pt x="248" y="195"/>
                  </a:lnTo>
                  <a:lnTo>
                    <a:pt x="245" y="189"/>
                  </a:lnTo>
                  <a:lnTo>
                    <a:pt x="241" y="177"/>
                  </a:lnTo>
                  <a:lnTo>
                    <a:pt x="237" y="175"/>
                  </a:lnTo>
                  <a:lnTo>
                    <a:pt x="235" y="170"/>
                  </a:lnTo>
                  <a:lnTo>
                    <a:pt x="241" y="171"/>
                  </a:lnTo>
                  <a:lnTo>
                    <a:pt x="245" y="164"/>
                  </a:lnTo>
                  <a:lnTo>
                    <a:pt x="235" y="159"/>
                  </a:lnTo>
                  <a:lnTo>
                    <a:pt x="232" y="162"/>
                  </a:lnTo>
                  <a:lnTo>
                    <a:pt x="232" y="157"/>
                  </a:lnTo>
                  <a:lnTo>
                    <a:pt x="224" y="155"/>
                  </a:lnTo>
                  <a:lnTo>
                    <a:pt x="226" y="137"/>
                  </a:lnTo>
                  <a:lnTo>
                    <a:pt x="235" y="130"/>
                  </a:lnTo>
                  <a:lnTo>
                    <a:pt x="234" y="126"/>
                  </a:lnTo>
                  <a:lnTo>
                    <a:pt x="250" y="110"/>
                  </a:lnTo>
                  <a:lnTo>
                    <a:pt x="255" y="108"/>
                  </a:lnTo>
                  <a:lnTo>
                    <a:pt x="257" y="99"/>
                  </a:lnTo>
                  <a:lnTo>
                    <a:pt x="285" y="54"/>
                  </a:lnTo>
                  <a:lnTo>
                    <a:pt x="298" y="44"/>
                  </a:lnTo>
                  <a:lnTo>
                    <a:pt x="298" y="41"/>
                  </a:lnTo>
                  <a:lnTo>
                    <a:pt x="314" y="27"/>
                  </a:lnTo>
                  <a:lnTo>
                    <a:pt x="325" y="26"/>
                  </a:lnTo>
                  <a:lnTo>
                    <a:pt x="327" y="24"/>
                  </a:lnTo>
                  <a:lnTo>
                    <a:pt x="378" y="13"/>
                  </a:lnTo>
                  <a:lnTo>
                    <a:pt x="379" y="13"/>
                  </a:lnTo>
                  <a:lnTo>
                    <a:pt x="407" y="5"/>
                  </a:lnTo>
                  <a:lnTo>
                    <a:pt x="428" y="0"/>
                  </a:lnTo>
                  <a:lnTo>
                    <a:pt x="429" y="15"/>
                  </a:lnTo>
                  <a:lnTo>
                    <a:pt x="438" y="45"/>
                  </a:lnTo>
                  <a:lnTo>
                    <a:pt x="438" y="47"/>
                  </a:lnTo>
                  <a:lnTo>
                    <a:pt x="440" y="48"/>
                  </a:lnTo>
                  <a:lnTo>
                    <a:pt x="445" y="52"/>
                  </a:lnTo>
                  <a:lnTo>
                    <a:pt x="450" y="77"/>
                  </a:lnTo>
                  <a:lnTo>
                    <a:pt x="446" y="87"/>
                  </a:lnTo>
                  <a:lnTo>
                    <a:pt x="446" y="99"/>
                  </a:lnTo>
                  <a:lnTo>
                    <a:pt x="457" y="127"/>
                  </a:lnTo>
                  <a:lnTo>
                    <a:pt x="460" y="131"/>
                  </a:lnTo>
                  <a:lnTo>
                    <a:pt x="458" y="146"/>
                  </a:lnTo>
                  <a:lnTo>
                    <a:pt x="467" y="144"/>
                  </a:lnTo>
                  <a:lnTo>
                    <a:pt x="479" y="175"/>
                  </a:lnTo>
                  <a:lnTo>
                    <a:pt x="481" y="182"/>
                  </a:lnTo>
                  <a:lnTo>
                    <a:pt x="483" y="196"/>
                  </a:lnTo>
                  <a:lnTo>
                    <a:pt x="488" y="216"/>
                  </a:lnTo>
                  <a:lnTo>
                    <a:pt x="490" y="227"/>
                  </a:lnTo>
                  <a:lnTo>
                    <a:pt x="493" y="236"/>
                  </a:lnTo>
                  <a:lnTo>
                    <a:pt x="493" y="235"/>
                  </a:lnTo>
                  <a:lnTo>
                    <a:pt x="493" y="243"/>
                  </a:lnTo>
                  <a:lnTo>
                    <a:pt x="493" y="249"/>
                  </a:lnTo>
                  <a:lnTo>
                    <a:pt x="493" y="263"/>
                  </a:lnTo>
                  <a:lnTo>
                    <a:pt x="492" y="306"/>
                  </a:lnTo>
                  <a:lnTo>
                    <a:pt x="492" y="310"/>
                  </a:lnTo>
                  <a:lnTo>
                    <a:pt x="493" y="312"/>
                  </a:lnTo>
                  <a:lnTo>
                    <a:pt x="495" y="312"/>
                  </a:lnTo>
                  <a:lnTo>
                    <a:pt x="496" y="318"/>
                  </a:lnTo>
                  <a:lnTo>
                    <a:pt x="500" y="346"/>
                  </a:lnTo>
                  <a:lnTo>
                    <a:pt x="503" y="354"/>
                  </a:lnTo>
                  <a:lnTo>
                    <a:pt x="503" y="358"/>
                  </a:lnTo>
                  <a:lnTo>
                    <a:pt x="503" y="361"/>
                  </a:lnTo>
                  <a:lnTo>
                    <a:pt x="504" y="369"/>
                  </a:lnTo>
                  <a:lnTo>
                    <a:pt x="507" y="379"/>
                  </a:lnTo>
                  <a:lnTo>
                    <a:pt x="507" y="382"/>
                  </a:lnTo>
                  <a:lnTo>
                    <a:pt x="507" y="386"/>
                  </a:lnTo>
                  <a:lnTo>
                    <a:pt x="517" y="401"/>
                  </a:lnTo>
                  <a:lnTo>
                    <a:pt x="500" y="418"/>
                  </a:lnTo>
                  <a:lnTo>
                    <a:pt x="510" y="429"/>
                  </a:lnTo>
                  <a:lnTo>
                    <a:pt x="503" y="438"/>
                  </a:lnTo>
                  <a:lnTo>
                    <a:pt x="503" y="443"/>
                  </a:lnTo>
                  <a:lnTo>
                    <a:pt x="501" y="443"/>
                  </a:lnTo>
                  <a:lnTo>
                    <a:pt x="503" y="444"/>
                  </a:lnTo>
                  <a:lnTo>
                    <a:pt x="504" y="445"/>
                  </a:lnTo>
                  <a:lnTo>
                    <a:pt x="513" y="441"/>
                  </a:lnTo>
                  <a:lnTo>
                    <a:pt x="514" y="437"/>
                  </a:lnTo>
                  <a:lnTo>
                    <a:pt x="524" y="433"/>
                  </a:lnTo>
                  <a:lnTo>
                    <a:pt x="531" y="427"/>
                  </a:lnTo>
                  <a:lnTo>
                    <a:pt x="543" y="429"/>
                  </a:lnTo>
                  <a:lnTo>
                    <a:pt x="551" y="419"/>
                  </a:lnTo>
                  <a:lnTo>
                    <a:pt x="589" y="409"/>
                  </a:lnTo>
                  <a:lnTo>
                    <a:pt x="607" y="389"/>
                  </a:lnTo>
                  <a:lnTo>
                    <a:pt x="617" y="382"/>
                  </a:lnTo>
                  <a:lnTo>
                    <a:pt x="612" y="387"/>
                  </a:lnTo>
                  <a:lnTo>
                    <a:pt x="618" y="396"/>
                  </a:lnTo>
                  <a:lnTo>
                    <a:pt x="629" y="397"/>
                  </a:lnTo>
                  <a:lnTo>
                    <a:pt x="640" y="386"/>
                  </a:lnTo>
                  <a:lnTo>
                    <a:pt x="642" y="390"/>
                  </a:lnTo>
                  <a:lnTo>
                    <a:pt x="622" y="408"/>
                  </a:lnTo>
                  <a:lnTo>
                    <a:pt x="550" y="459"/>
                  </a:lnTo>
                  <a:lnTo>
                    <a:pt x="538" y="465"/>
                  </a:lnTo>
                  <a:lnTo>
                    <a:pt x="522" y="470"/>
                  </a:lnTo>
                  <a:lnTo>
                    <a:pt x="513" y="473"/>
                  </a:lnTo>
                  <a:lnTo>
                    <a:pt x="511" y="473"/>
                  </a:lnTo>
                  <a:lnTo>
                    <a:pt x="503" y="479"/>
                  </a:lnTo>
                  <a:lnTo>
                    <a:pt x="497" y="481"/>
                  </a:lnTo>
                  <a:lnTo>
                    <a:pt x="497" y="479"/>
                  </a:lnTo>
                  <a:lnTo>
                    <a:pt x="493" y="479"/>
                  </a:lnTo>
                  <a:lnTo>
                    <a:pt x="488" y="476"/>
                  </a:lnTo>
                  <a:lnTo>
                    <a:pt x="483" y="486"/>
                  </a:lnTo>
                  <a:lnTo>
                    <a:pt x="474" y="493"/>
                  </a:lnTo>
                  <a:lnTo>
                    <a:pt x="474" y="490"/>
                  </a:lnTo>
                  <a:lnTo>
                    <a:pt x="474" y="487"/>
                  </a:lnTo>
                  <a:lnTo>
                    <a:pt x="476" y="481"/>
                  </a:lnTo>
                  <a:lnTo>
                    <a:pt x="475" y="479"/>
                  </a:lnTo>
                  <a:lnTo>
                    <a:pt x="475" y="476"/>
                  </a:lnTo>
                  <a:lnTo>
                    <a:pt x="478" y="474"/>
                  </a:lnTo>
                  <a:lnTo>
                    <a:pt x="479" y="474"/>
                  </a:lnTo>
                  <a:lnTo>
                    <a:pt x="483" y="472"/>
                  </a:lnTo>
                  <a:lnTo>
                    <a:pt x="486" y="472"/>
                  </a:lnTo>
                  <a:lnTo>
                    <a:pt x="486" y="468"/>
                  </a:lnTo>
                  <a:lnTo>
                    <a:pt x="486" y="465"/>
                  </a:lnTo>
                  <a:lnTo>
                    <a:pt x="486" y="459"/>
                  </a:lnTo>
                  <a:lnTo>
                    <a:pt x="488" y="455"/>
                  </a:lnTo>
                  <a:lnTo>
                    <a:pt x="489" y="445"/>
                  </a:lnTo>
                  <a:lnTo>
                    <a:pt x="490" y="445"/>
                  </a:lnTo>
                  <a:lnTo>
                    <a:pt x="490" y="444"/>
                  </a:lnTo>
                  <a:lnTo>
                    <a:pt x="490" y="441"/>
                  </a:lnTo>
                  <a:lnTo>
                    <a:pt x="490" y="434"/>
                  </a:lnTo>
                  <a:lnTo>
                    <a:pt x="490" y="433"/>
                  </a:lnTo>
                  <a:lnTo>
                    <a:pt x="490" y="432"/>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23" name="Freeform 234"/>
            <p:cNvSpPr>
              <a:spLocks/>
            </p:cNvSpPr>
            <p:nvPr/>
          </p:nvSpPr>
          <p:spPr bwMode="auto">
            <a:xfrm>
              <a:off x="7009351" y="2840731"/>
              <a:ext cx="88454" cy="108829"/>
            </a:xfrm>
            <a:custGeom>
              <a:avLst/>
              <a:gdLst>
                <a:gd name="T0" fmla="*/ 2147483647 w 66"/>
                <a:gd name="T1" fmla="*/ 2147483647 h 86"/>
                <a:gd name="T2" fmla="*/ 2147483647 w 66"/>
                <a:gd name="T3" fmla="*/ 2147483647 h 86"/>
                <a:gd name="T4" fmla="*/ 2147483647 w 66"/>
                <a:gd name="T5" fmla="*/ 2147483647 h 86"/>
                <a:gd name="T6" fmla="*/ 2147483647 w 66"/>
                <a:gd name="T7" fmla="*/ 2147483647 h 86"/>
                <a:gd name="T8" fmla="*/ 2147483647 w 66"/>
                <a:gd name="T9" fmla="*/ 2147483647 h 86"/>
                <a:gd name="T10" fmla="*/ 2147483647 w 66"/>
                <a:gd name="T11" fmla="*/ 2147483647 h 86"/>
                <a:gd name="T12" fmla="*/ 2147483647 w 66"/>
                <a:gd name="T13" fmla="*/ 2147483647 h 86"/>
                <a:gd name="T14" fmla="*/ 2147483647 w 66"/>
                <a:gd name="T15" fmla="*/ 2147483647 h 86"/>
                <a:gd name="T16" fmla="*/ 2147483647 w 66"/>
                <a:gd name="T17" fmla="*/ 2147483647 h 86"/>
                <a:gd name="T18" fmla="*/ 2147483647 w 66"/>
                <a:gd name="T19" fmla="*/ 2147483647 h 86"/>
                <a:gd name="T20" fmla="*/ 2147483647 w 66"/>
                <a:gd name="T21" fmla="*/ 2147483647 h 86"/>
                <a:gd name="T22" fmla="*/ 2147483647 w 66"/>
                <a:gd name="T23" fmla="*/ 2147483647 h 86"/>
                <a:gd name="T24" fmla="*/ 2147483647 w 66"/>
                <a:gd name="T25" fmla="*/ 2147483647 h 86"/>
                <a:gd name="T26" fmla="*/ 2147483647 w 66"/>
                <a:gd name="T27" fmla="*/ 2147483647 h 86"/>
                <a:gd name="T28" fmla="*/ 2147483647 w 66"/>
                <a:gd name="T29" fmla="*/ 2147483647 h 86"/>
                <a:gd name="T30" fmla="*/ 2147483647 w 66"/>
                <a:gd name="T31" fmla="*/ 2147483647 h 86"/>
                <a:gd name="T32" fmla="*/ 2147483647 w 66"/>
                <a:gd name="T33" fmla="*/ 2147483647 h 86"/>
                <a:gd name="T34" fmla="*/ 2147483647 w 66"/>
                <a:gd name="T35" fmla="*/ 2147483647 h 86"/>
                <a:gd name="T36" fmla="*/ 2147483647 w 66"/>
                <a:gd name="T37" fmla="*/ 2147483647 h 86"/>
                <a:gd name="T38" fmla="*/ 2147483647 w 66"/>
                <a:gd name="T39" fmla="*/ 2147483647 h 86"/>
                <a:gd name="T40" fmla="*/ 2147483647 w 66"/>
                <a:gd name="T41" fmla="*/ 2147483647 h 86"/>
                <a:gd name="T42" fmla="*/ 2147483647 w 66"/>
                <a:gd name="T43" fmla="*/ 2147483647 h 86"/>
                <a:gd name="T44" fmla="*/ 2147483647 w 66"/>
                <a:gd name="T45" fmla="*/ 2147483647 h 86"/>
                <a:gd name="T46" fmla="*/ 0 w 66"/>
                <a:gd name="T47" fmla="*/ 2147483647 h 86"/>
                <a:gd name="T48" fmla="*/ 2147483647 w 66"/>
                <a:gd name="T49" fmla="*/ 2147483647 h 86"/>
                <a:gd name="T50" fmla="*/ 2147483647 w 66"/>
                <a:gd name="T51" fmla="*/ 2147483647 h 86"/>
                <a:gd name="T52" fmla="*/ 2147483647 w 66"/>
                <a:gd name="T53" fmla="*/ 2147483647 h 86"/>
                <a:gd name="T54" fmla="*/ 2147483647 w 66"/>
                <a:gd name="T55" fmla="*/ 2147483647 h 86"/>
                <a:gd name="T56" fmla="*/ 2147483647 w 66"/>
                <a:gd name="T57" fmla="*/ 0 h 86"/>
                <a:gd name="T58" fmla="*/ 2147483647 w 66"/>
                <a:gd name="T59" fmla="*/ 2147483647 h 86"/>
                <a:gd name="T60" fmla="*/ 2147483647 w 66"/>
                <a:gd name="T61" fmla="*/ 2147483647 h 86"/>
                <a:gd name="T62" fmla="*/ 2147483647 w 66"/>
                <a:gd name="T63" fmla="*/ 2147483647 h 86"/>
                <a:gd name="T64" fmla="*/ 2147483647 w 66"/>
                <a:gd name="T65" fmla="*/ 2147483647 h 86"/>
                <a:gd name="T66" fmla="*/ 2147483647 w 66"/>
                <a:gd name="T67" fmla="*/ 2147483647 h 86"/>
                <a:gd name="T68" fmla="*/ 2147483647 w 66"/>
                <a:gd name="T69" fmla="*/ 2147483647 h 86"/>
                <a:gd name="T70" fmla="*/ 2147483647 w 66"/>
                <a:gd name="T71" fmla="*/ 2147483647 h 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86"/>
                <a:gd name="T110" fmla="*/ 66 w 66"/>
                <a:gd name="T111" fmla="*/ 86 h 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86">
                  <a:moveTo>
                    <a:pt x="54" y="30"/>
                  </a:moveTo>
                  <a:lnTo>
                    <a:pt x="60" y="31"/>
                  </a:lnTo>
                  <a:lnTo>
                    <a:pt x="62" y="38"/>
                  </a:lnTo>
                  <a:lnTo>
                    <a:pt x="65" y="47"/>
                  </a:lnTo>
                  <a:lnTo>
                    <a:pt x="60" y="53"/>
                  </a:lnTo>
                  <a:lnTo>
                    <a:pt x="58" y="49"/>
                  </a:lnTo>
                  <a:lnTo>
                    <a:pt x="55" y="49"/>
                  </a:lnTo>
                  <a:lnTo>
                    <a:pt x="52" y="56"/>
                  </a:lnTo>
                  <a:lnTo>
                    <a:pt x="44" y="56"/>
                  </a:lnTo>
                  <a:lnTo>
                    <a:pt x="40" y="69"/>
                  </a:lnTo>
                  <a:lnTo>
                    <a:pt x="31" y="72"/>
                  </a:lnTo>
                  <a:lnTo>
                    <a:pt x="12" y="85"/>
                  </a:lnTo>
                  <a:lnTo>
                    <a:pt x="12" y="82"/>
                  </a:lnTo>
                  <a:lnTo>
                    <a:pt x="13" y="82"/>
                  </a:lnTo>
                  <a:lnTo>
                    <a:pt x="16" y="69"/>
                  </a:lnTo>
                  <a:lnTo>
                    <a:pt x="12" y="52"/>
                  </a:lnTo>
                  <a:lnTo>
                    <a:pt x="12" y="49"/>
                  </a:lnTo>
                  <a:lnTo>
                    <a:pt x="10" y="46"/>
                  </a:lnTo>
                  <a:lnTo>
                    <a:pt x="10" y="45"/>
                  </a:lnTo>
                  <a:lnTo>
                    <a:pt x="9" y="45"/>
                  </a:lnTo>
                  <a:lnTo>
                    <a:pt x="8" y="38"/>
                  </a:lnTo>
                  <a:lnTo>
                    <a:pt x="6" y="35"/>
                  </a:lnTo>
                  <a:lnTo>
                    <a:pt x="2" y="16"/>
                  </a:lnTo>
                  <a:lnTo>
                    <a:pt x="0" y="9"/>
                  </a:lnTo>
                  <a:lnTo>
                    <a:pt x="2" y="8"/>
                  </a:lnTo>
                  <a:lnTo>
                    <a:pt x="18" y="2"/>
                  </a:lnTo>
                  <a:lnTo>
                    <a:pt x="23" y="2"/>
                  </a:lnTo>
                  <a:lnTo>
                    <a:pt x="27" y="1"/>
                  </a:lnTo>
                  <a:lnTo>
                    <a:pt x="31" y="0"/>
                  </a:lnTo>
                  <a:lnTo>
                    <a:pt x="32" y="2"/>
                  </a:lnTo>
                  <a:lnTo>
                    <a:pt x="35" y="12"/>
                  </a:lnTo>
                  <a:lnTo>
                    <a:pt x="37" y="10"/>
                  </a:lnTo>
                  <a:lnTo>
                    <a:pt x="41" y="23"/>
                  </a:lnTo>
                  <a:lnTo>
                    <a:pt x="47" y="24"/>
                  </a:lnTo>
                  <a:lnTo>
                    <a:pt x="48" y="26"/>
                  </a:lnTo>
                  <a:lnTo>
                    <a:pt x="54" y="30"/>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78553" name="Freeform 235"/>
            <p:cNvSpPr>
              <a:spLocks/>
            </p:cNvSpPr>
            <p:nvPr/>
          </p:nvSpPr>
          <p:spPr bwMode="auto">
            <a:xfrm>
              <a:off x="6731000" y="2454275"/>
              <a:ext cx="201613" cy="341313"/>
            </a:xfrm>
            <a:custGeom>
              <a:avLst/>
              <a:gdLst>
                <a:gd name="T0" fmla="*/ 2147483647 w 146"/>
                <a:gd name="T1" fmla="*/ 2147483647 h 273"/>
                <a:gd name="T2" fmla="*/ 2147483647 w 146"/>
                <a:gd name="T3" fmla="*/ 2147483647 h 273"/>
                <a:gd name="T4" fmla="*/ 2147483647 w 146"/>
                <a:gd name="T5" fmla="*/ 2147483647 h 273"/>
                <a:gd name="T6" fmla="*/ 2147483647 w 146"/>
                <a:gd name="T7" fmla="*/ 2147483647 h 273"/>
                <a:gd name="T8" fmla="*/ 2147483647 w 146"/>
                <a:gd name="T9" fmla="*/ 2147483647 h 273"/>
                <a:gd name="T10" fmla="*/ 2147483647 w 146"/>
                <a:gd name="T11" fmla="*/ 2147483647 h 273"/>
                <a:gd name="T12" fmla="*/ 2147483647 w 146"/>
                <a:gd name="T13" fmla="*/ 2147483647 h 273"/>
                <a:gd name="T14" fmla="*/ 2147483647 w 146"/>
                <a:gd name="T15" fmla="*/ 2147483647 h 273"/>
                <a:gd name="T16" fmla="*/ 2147483647 w 146"/>
                <a:gd name="T17" fmla="*/ 2147483647 h 273"/>
                <a:gd name="T18" fmla="*/ 2147483647 w 146"/>
                <a:gd name="T19" fmla="*/ 2147483647 h 273"/>
                <a:gd name="T20" fmla="*/ 2147483647 w 146"/>
                <a:gd name="T21" fmla="*/ 2147483647 h 273"/>
                <a:gd name="T22" fmla="*/ 2147483647 w 146"/>
                <a:gd name="T23" fmla="*/ 2147483647 h 273"/>
                <a:gd name="T24" fmla="*/ 2147483647 w 146"/>
                <a:gd name="T25" fmla="*/ 2147483647 h 273"/>
                <a:gd name="T26" fmla="*/ 2147483647 w 146"/>
                <a:gd name="T27" fmla="*/ 2147483647 h 273"/>
                <a:gd name="T28" fmla="*/ 2147483647 w 146"/>
                <a:gd name="T29" fmla="*/ 2147483647 h 273"/>
                <a:gd name="T30" fmla="*/ 2147483647 w 146"/>
                <a:gd name="T31" fmla="*/ 2147483647 h 273"/>
                <a:gd name="T32" fmla="*/ 2147483647 w 146"/>
                <a:gd name="T33" fmla="*/ 2147483647 h 273"/>
                <a:gd name="T34" fmla="*/ 2147483647 w 146"/>
                <a:gd name="T35" fmla="*/ 2147483647 h 273"/>
                <a:gd name="T36" fmla="*/ 2147483647 w 146"/>
                <a:gd name="T37" fmla="*/ 2147483647 h 273"/>
                <a:gd name="T38" fmla="*/ 2147483647 w 146"/>
                <a:gd name="T39" fmla="*/ 2147483647 h 273"/>
                <a:gd name="T40" fmla="*/ 2147483647 w 146"/>
                <a:gd name="T41" fmla="*/ 2147483647 h 273"/>
                <a:gd name="T42" fmla="*/ 2147483647 w 146"/>
                <a:gd name="T43" fmla="*/ 2147483647 h 273"/>
                <a:gd name="T44" fmla="*/ 2147483647 w 146"/>
                <a:gd name="T45" fmla="*/ 2147483647 h 273"/>
                <a:gd name="T46" fmla="*/ 2147483647 w 146"/>
                <a:gd name="T47" fmla="*/ 2147483647 h 273"/>
                <a:gd name="T48" fmla="*/ 2147483647 w 146"/>
                <a:gd name="T49" fmla="*/ 2147483647 h 273"/>
                <a:gd name="T50" fmla="*/ 2147483647 w 146"/>
                <a:gd name="T51" fmla="*/ 2147483647 h 273"/>
                <a:gd name="T52" fmla="*/ 2147483647 w 146"/>
                <a:gd name="T53" fmla="*/ 2147483647 h 273"/>
                <a:gd name="T54" fmla="*/ 2147483647 w 146"/>
                <a:gd name="T55" fmla="*/ 2147483647 h 273"/>
                <a:gd name="T56" fmla="*/ 2147483647 w 146"/>
                <a:gd name="T57" fmla="*/ 2147483647 h 273"/>
                <a:gd name="T58" fmla="*/ 2147483647 w 146"/>
                <a:gd name="T59" fmla="*/ 2147483647 h 273"/>
                <a:gd name="T60" fmla="*/ 2147483647 w 146"/>
                <a:gd name="T61" fmla="*/ 2147483647 h 273"/>
                <a:gd name="T62" fmla="*/ 2147483647 w 146"/>
                <a:gd name="T63" fmla="*/ 2147483647 h 273"/>
                <a:gd name="T64" fmla="*/ 2147483647 w 146"/>
                <a:gd name="T65" fmla="*/ 2147483647 h 273"/>
                <a:gd name="T66" fmla="*/ 2147483647 w 146"/>
                <a:gd name="T67" fmla="*/ 2147483647 h 273"/>
                <a:gd name="T68" fmla="*/ 2147483647 w 146"/>
                <a:gd name="T69" fmla="*/ 2147483647 h 273"/>
                <a:gd name="T70" fmla="*/ 2147483647 w 146"/>
                <a:gd name="T71" fmla="*/ 2147483647 h 273"/>
                <a:gd name="T72" fmla="*/ 2147483647 w 146"/>
                <a:gd name="T73" fmla="*/ 2147483647 h 273"/>
                <a:gd name="T74" fmla="*/ 2147483647 w 146"/>
                <a:gd name="T75" fmla="*/ 2147483647 h 273"/>
                <a:gd name="T76" fmla="*/ 2147483647 w 146"/>
                <a:gd name="T77" fmla="*/ 2147483647 h 273"/>
                <a:gd name="T78" fmla="*/ 2147483647 w 146"/>
                <a:gd name="T79" fmla="*/ 2147483647 h 273"/>
                <a:gd name="T80" fmla="*/ 2147483647 w 146"/>
                <a:gd name="T81" fmla="*/ 2147483647 h 273"/>
                <a:gd name="T82" fmla="*/ 2147483647 w 146"/>
                <a:gd name="T83" fmla="*/ 0 h 273"/>
                <a:gd name="T84" fmla="*/ 2147483647 w 146"/>
                <a:gd name="T85" fmla="*/ 2147483647 h 273"/>
                <a:gd name="T86" fmla="*/ 2147483647 w 146"/>
                <a:gd name="T87" fmla="*/ 2147483647 h 273"/>
                <a:gd name="T88" fmla="*/ 2147483647 w 146"/>
                <a:gd name="T89" fmla="*/ 2147483647 h 273"/>
                <a:gd name="T90" fmla="*/ 2147483647 w 146"/>
                <a:gd name="T91" fmla="*/ 2147483647 h 273"/>
                <a:gd name="T92" fmla="*/ 0 w 146"/>
                <a:gd name="T93" fmla="*/ 2147483647 h 273"/>
                <a:gd name="T94" fmla="*/ 2147483647 w 146"/>
                <a:gd name="T95" fmla="*/ 2147483647 h 273"/>
                <a:gd name="T96" fmla="*/ 2147483647 w 146"/>
                <a:gd name="T97" fmla="*/ 2147483647 h 273"/>
                <a:gd name="T98" fmla="*/ 2147483647 w 146"/>
                <a:gd name="T99" fmla="*/ 2147483647 h 273"/>
                <a:gd name="T100" fmla="*/ 2147483647 w 146"/>
                <a:gd name="T101" fmla="*/ 2147483647 h 273"/>
                <a:gd name="T102" fmla="*/ 2147483647 w 146"/>
                <a:gd name="T103" fmla="*/ 2147483647 h 273"/>
                <a:gd name="T104" fmla="*/ 2147483647 w 146"/>
                <a:gd name="T105" fmla="*/ 2147483647 h 273"/>
                <a:gd name="T106" fmla="*/ 2147483647 w 146"/>
                <a:gd name="T107" fmla="*/ 2147483647 h 273"/>
                <a:gd name="T108" fmla="*/ 2147483647 w 146"/>
                <a:gd name="T109" fmla="*/ 2147483647 h 273"/>
                <a:gd name="T110" fmla="*/ 2147483647 w 146"/>
                <a:gd name="T111" fmla="*/ 2147483647 h 273"/>
                <a:gd name="T112" fmla="*/ 2147483647 w 146"/>
                <a:gd name="T113" fmla="*/ 2147483647 h 273"/>
                <a:gd name="T114" fmla="*/ 2147483647 w 146"/>
                <a:gd name="T115" fmla="*/ 2147483647 h 27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6"/>
                <a:gd name="T175" fmla="*/ 0 h 273"/>
                <a:gd name="T176" fmla="*/ 146 w 146"/>
                <a:gd name="T177" fmla="*/ 273 h 27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6" h="273">
                  <a:moveTo>
                    <a:pt x="31" y="167"/>
                  </a:moveTo>
                  <a:lnTo>
                    <a:pt x="30" y="182"/>
                  </a:lnTo>
                  <a:lnTo>
                    <a:pt x="38" y="179"/>
                  </a:lnTo>
                  <a:lnTo>
                    <a:pt x="51" y="211"/>
                  </a:lnTo>
                  <a:lnTo>
                    <a:pt x="52" y="218"/>
                  </a:lnTo>
                  <a:lnTo>
                    <a:pt x="55" y="231"/>
                  </a:lnTo>
                  <a:lnTo>
                    <a:pt x="59" y="251"/>
                  </a:lnTo>
                  <a:lnTo>
                    <a:pt x="62" y="262"/>
                  </a:lnTo>
                  <a:lnTo>
                    <a:pt x="64" y="272"/>
                  </a:lnTo>
                  <a:lnTo>
                    <a:pt x="64" y="270"/>
                  </a:lnTo>
                  <a:lnTo>
                    <a:pt x="80" y="267"/>
                  </a:lnTo>
                  <a:lnTo>
                    <a:pt x="82" y="267"/>
                  </a:lnTo>
                  <a:lnTo>
                    <a:pt x="84" y="267"/>
                  </a:lnTo>
                  <a:lnTo>
                    <a:pt x="84" y="266"/>
                  </a:lnTo>
                  <a:lnTo>
                    <a:pt x="85" y="266"/>
                  </a:lnTo>
                  <a:lnTo>
                    <a:pt x="91" y="266"/>
                  </a:lnTo>
                  <a:lnTo>
                    <a:pt x="104" y="262"/>
                  </a:lnTo>
                  <a:lnTo>
                    <a:pt x="124" y="259"/>
                  </a:lnTo>
                  <a:lnTo>
                    <a:pt x="127" y="258"/>
                  </a:lnTo>
                  <a:lnTo>
                    <a:pt x="116" y="236"/>
                  </a:lnTo>
                  <a:lnTo>
                    <a:pt x="118" y="229"/>
                  </a:lnTo>
                  <a:lnTo>
                    <a:pt x="116" y="211"/>
                  </a:lnTo>
                  <a:lnTo>
                    <a:pt x="116" y="204"/>
                  </a:lnTo>
                  <a:lnTo>
                    <a:pt x="111" y="176"/>
                  </a:lnTo>
                  <a:lnTo>
                    <a:pt x="110" y="167"/>
                  </a:lnTo>
                  <a:lnTo>
                    <a:pt x="113" y="164"/>
                  </a:lnTo>
                  <a:lnTo>
                    <a:pt x="111" y="161"/>
                  </a:lnTo>
                  <a:lnTo>
                    <a:pt x="114" y="147"/>
                  </a:lnTo>
                  <a:lnTo>
                    <a:pt x="118" y="143"/>
                  </a:lnTo>
                  <a:lnTo>
                    <a:pt x="118" y="118"/>
                  </a:lnTo>
                  <a:lnTo>
                    <a:pt x="121" y="103"/>
                  </a:lnTo>
                  <a:lnTo>
                    <a:pt x="118" y="100"/>
                  </a:lnTo>
                  <a:lnTo>
                    <a:pt x="116" y="91"/>
                  </a:lnTo>
                  <a:lnTo>
                    <a:pt x="118" y="81"/>
                  </a:lnTo>
                  <a:lnTo>
                    <a:pt x="129" y="75"/>
                  </a:lnTo>
                  <a:lnTo>
                    <a:pt x="131" y="73"/>
                  </a:lnTo>
                  <a:lnTo>
                    <a:pt x="133" y="69"/>
                  </a:lnTo>
                  <a:lnTo>
                    <a:pt x="145" y="55"/>
                  </a:lnTo>
                  <a:lnTo>
                    <a:pt x="133" y="30"/>
                  </a:lnTo>
                  <a:lnTo>
                    <a:pt x="139" y="11"/>
                  </a:lnTo>
                  <a:lnTo>
                    <a:pt x="135" y="0"/>
                  </a:lnTo>
                  <a:lnTo>
                    <a:pt x="107" y="9"/>
                  </a:lnTo>
                  <a:lnTo>
                    <a:pt x="59" y="20"/>
                  </a:lnTo>
                  <a:lnTo>
                    <a:pt x="11" y="33"/>
                  </a:lnTo>
                  <a:lnTo>
                    <a:pt x="6" y="34"/>
                  </a:lnTo>
                  <a:lnTo>
                    <a:pt x="0" y="35"/>
                  </a:lnTo>
                  <a:lnTo>
                    <a:pt x="1" y="51"/>
                  </a:lnTo>
                  <a:lnTo>
                    <a:pt x="9" y="81"/>
                  </a:lnTo>
                  <a:lnTo>
                    <a:pt x="9" y="82"/>
                  </a:lnTo>
                  <a:lnTo>
                    <a:pt x="12" y="84"/>
                  </a:lnTo>
                  <a:lnTo>
                    <a:pt x="16" y="88"/>
                  </a:lnTo>
                  <a:lnTo>
                    <a:pt x="22" y="113"/>
                  </a:lnTo>
                  <a:lnTo>
                    <a:pt x="17" y="122"/>
                  </a:lnTo>
                  <a:lnTo>
                    <a:pt x="17" y="135"/>
                  </a:lnTo>
                  <a:lnTo>
                    <a:pt x="29" y="162"/>
                  </a:lnTo>
                  <a:lnTo>
                    <a:pt x="31" y="167"/>
                  </a:lnTo>
                </a:path>
              </a:pathLst>
            </a:custGeom>
            <a:solidFill>
              <a:schemeClr val="accent2"/>
            </a:solidFill>
            <a:ln w="6350">
              <a:solidFill>
                <a:schemeClr val="tx1"/>
              </a:solidFill>
              <a:round/>
              <a:headEnd/>
              <a:tailEnd/>
            </a:ln>
          </p:spPr>
          <p:txBody>
            <a:bodyPr/>
            <a:lstStyle/>
            <a:p>
              <a:endParaRPr lang="en-US"/>
            </a:p>
          </p:txBody>
        </p:sp>
        <p:sp>
          <p:nvSpPr>
            <p:cNvPr id="225" name="Freeform 236"/>
            <p:cNvSpPr>
              <a:spLocks/>
            </p:cNvSpPr>
            <p:nvPr/>
          </p:nvSpPr>
          <p:spPr bwMode="auto">
            <a:xfrm>
              <a:off x="5080553" y="3784659"/>
              <a:ext cx="997570" cy="335373"/>
            </a:xfrm>
            <a:custGeom>
              <a:avLst/>
              <a:gdLst>
                <a:gd name="T0" fmla="*/ 2147483647 w 724"/>
                <a:gd name="T1" fmla="*/ 2147483647 h 266"/>
                <a:gd name="T2" fmla="*/ 2147483647 w 724"/>
                <a:gd name="T3" fmla="*/ 2147483647 h 266"/>
                <a:gd name="T4" fmla="*/ 2147483647 w 724"/>
                <a:gd name="T5" fmla="*/ 2147483647 h 266"/>
                <a:gd name="T6" fmla="*/ 2147483647 w 724"/>
                <a:gd name="T7" fmla="*/ 2147483647 h 266"/>
                <a:gd name="T8" fmla="*/ 2147483647 w 724"/>
                <a:gd name="T9" fmla="*/ 2147483647 h 266"/>
                <a:gd name="T10" fmla="*/ 2147483647 w 724"/>
                <a:gd name="T11" fmla="*/ 2147483647 h 266"/>
                <a:gd name="T12" fmla="*/ 2147483647 w 724"/>
                <a:gd name="T13" fmla="*/ 2147483647 h 266"/>
                <a:gd name="T14" fmla="*/ 2147483647 w 724"/>
                <a:gd name="T15" fmla="*/ 2147483647 h 266"/>
                <a:gd name="T16" fmla="*/ 2147483647 w 724"/>
                <a:gd name="T17" fmla="*/ 2147483647 h 266"/>
                <a:gd name="T18" fmla="*/ 2147483647 w 724"/>
                <a:gd name="T19" fmla="*/ 2147483647 h 266"/>
                <a:gd name="T20" fmla="*/ 2147483647 w 724"/>
                <a:gd name="T21" fmla="*/ 2147483647 h 266"/>
                <a:gd name="T22" fmla="*/ 2147483647 w 724"/>
                <a:gd name="T23" fmla="*/ 2147483647 h 266"/>
                <a:gd name="T24" fmla="*/ 2147483647 w 724"/>
                <a:gd name="T25" fmla="*/ 2147483647 h 266"/>
                <a:gd name="T26" fmla="*/ 2147483647 w 724"/>
                <a:gd name="T27" fmla="*/ 2147483647 h 266"/>
                <a:gd name="T28" fmla="*/ 2147483647 w 724"/>
                <a:gd name="T29" fmla="*/ 2147483647 h 266"/>
                <a:gd name="T30" fmla="*/ 2147483647 w 724"/>
                <a:gd name="T31" fmla="*/ 2147483647 h 266"/>
                <a:gd name="T32" fmla="*/ 2147483647 w 724"/>
                <a:gd name="T33" fmla="*/ 2147483647 h 266"/>
                <a:gd name="T34" fmla="*/ 2147483647 w 724"/>
                <a:gd name="T35" fmla="*/ 2147483647 h 266"/>
                <a:gd name="T36" fmla="*/ 2147483647 w 724"/>
                <a:gd name="T37" fmla="*/ 2147483647 h 266"/>
                <a:gd name="T38" fmla="*/ 2147483647 w 724"/>
                <a:gd name="T39" fmla="*/ 2147483647 h 266"/>
                <a:gd name="T40" fmla="*/ 2147483647 w 724"/>
                <a:gd name="T41" fmla="*/ 2147483647 h 266"/>
                <a:gd name="T42" fmla="*/ 2147483647 w 724"/>
                <a:gd name="T43" fmla="*/ 2147483647 h 266"/>
                <a:gd name="T44" fmla="*/ 2147483647 w 724"/>
                <a:gd name="T45" fmla="*/ 2147483647 h 266"/>
                <a:gd name="T46" fmla="*/ 2147483647 w 724"/>
                <a:gd name="T47" fmla="*/ 2147483647 h 266"/>
                <a:gd name="T48" fmla="*/ 2147483647 w 724"/>
                <a:gd name="T49" fmla="*/ 2147483647 h 266"/>
                <a:gd name="T50" fmla="*/ 2147483647 w 724"/>
                <a:gd name="T51" fmla="*/ 2147483647 h 266"/>
                <a:gd name="T52" fmla="*/ 2147483647 w 724"/>
                <a:gd name="T53" fmla="*/ 2147483647 h 266"/>
                <a:gd name="T54" fmla="*/ 2147483647 w 724"/>
                <a:gd name="T55" fmla="*/ 2147483647 h 266"/>
                <a:gd name="T56" fmla="*/ 2147483647 w 724"/>
                <a:gd name="T57" fmla="*/ 2147483647 h 266"/>
                <a:gd name="T58" fmla="*/ 2147483647 w 724"/>
                <a:gd name="T59" fmla="*/ 2147483647 h 266"/>
                <a:gd name="T60" fmla="*/ 2147483647 w 724"/>
                <a:gd name="T61" fmla="*/ 2147483647 h 266"/>
                <a:gd name="T62" fmla="*/ 2147483647 w 724"/>
                <a:gd name="T63" fmla="*/ 2147483647 h 266"/>
                <a:gd name="T64" fmla="*/ 2147483647 w 724"/>
                <a:gd name="T65" fmla="*/ 2147483647 h 266"/>
                <a:gd name="T66" fmla="*/ 2147483647 w 724"/>
                <a:gd name="T67" fmla="*/ 2147483647 h 266"/>
                <a:gd name="T68" fmla="*/ 2147483647 w 724"/>
                <a:gd name="T69" fmla="*/ 2147483647 h 266"/>
                <a:gd name="T70" fmla="*/ 2147483647 w 724"/>
                <a:gd name="T71" fmla="*/ 0 h 266"/>
                <a:gd name="T72" fmla="*/ 2147483647 w 724"/>
                <a:gd name="T73" fmla="*/ 2147483647 h 266"/>
                <a:gd name="T74" fmla="*/ 2147483647 w 724"/>
                <a:gd name="T75" fmla="*/ 2147483647 h 266"/>
                <a:gd name="T76" fmla="*/ 2147483647 w 724"/>
                <a:gd name="T77" fmla="*/ 2147483647 h 266"/>
                <a:gd name="T78" fmla="*/ 2147483647 w 724"/>
                <a:gd name="T79" fmla="*/ 2147483647 h 266"/>
                <a:gd name="T80" fmla="*/ 2147483647 w 724"/>
                <a:gd name="T81" fmla="*/ 2147483647 h 266"/>
                <a:gd name="T82" fmla="*/ 2147483647 w 724"/>
                <a:gd name="T83" fmla="*/ 2147483647 h 266"/>
                <a:gd name="T84" fmla="*/ 2147483647 w 724"/>
                <a:gd name="T85" fmla="*/ 2147483647 h 266"/>
                <a:gd name="T86" fmla="*/ 2147483647 w 724"/>
                <a:gd name="T87" fmla="*/ 2147483647 h 266"/>
                <a:gd name="T88" fmla="*/ 2147483647 w 724"/>
                <a:gd name="T89" fmla="*/ 2147483647 h 266"/>
                <a:gd name="T90" fmla="*/ 2147483647 w 724"/>
                <a:gd name="T91" fmla="*/ 2147483647 h 266"/>
                <a:gd name="T92" fmla="*/ 2147483647 w 724"/>
                <a:gd name="T93" fmla="*/ 2147483647 h 266"/>
                <a:gd name="T94" fmla="*/ 2147483647 w 724"/>
                <a:gd name="T95" fmla="*/ 2147483647 h 266"/>
                <a:gd name="T96" fmla="*/ 2147483647 w 724"/>
                <a:gd name="T97" fmla="*/ 2147483647 h 266"/>
                <a:gd name="T98" fmla="*/ 2147483647 w 724"/>
                <a:gd name="T99" fmla="*/ 2147483647 h 266"/>
                <a:gd name="T100" fmla="*/ 2147483647 w 724"/>
                <a:gd name="T101" fmla="*/ 2147483647 h 266"/>
                <a:gd name="T102" fmla="*/ 2147483647 w 724"/>
                <a:gd name="T103" fmla="*/ 2147483647 h 266"/>
                <a:gd name="T104" fmla="*/ 2147483647 w 724"/>
                <a:gd name="T105" fmla="*/ 2147483647 h 266"/>
                <a:gd name="T106" fmla="*/ 2147483647 w 724"/>
                <a:gd name="T107" fmla="*/ 2147483647 h 266"/>
                <a:gd name="T108" fmla="*/ 2147483647 w 724"/>
                <a:gd name="T109" fmla="*/ 2147483647 h 266"/>
                <a:gd name="T110" fmla="*/ 2147483647 w 724"/>
                <a:gd name="T111" fmla="*/ 2147483647 h 266"/>
                <a:gd name="T112" fmla="*/ 2147483647 w 724"/>
                <a:gd name="T113" fmla="*/ 2147483647 h 266"/>
                <a:gd name="T114" fmla="*/ 2147483647 w 724"/>
                <a:gd name="T115" fmla="*/ 2147483647 h 2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24"/>
                <a:gd name="T175" fmla="*/ 0 h 266"/>
                <a:gd name="T176" fmla="*/ 724 w 724"/>
                <a:gd name="T177" fmla="*/ 266 h 2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24" h="266">
                  <a:moveTo>
                    <a:pt x="113" y="89"/>
                  </a:moveTo>
                  <a:lnTo>
                    <a:pt x="113" y="89"/>
                  </a:lnTo>
                  <a:lnTo>
                    <a:pt x="101" y="90"/>
                  </a:lnTo>
                  <a:lnTo>
                    <a:pt x="73" y="92"/>
                  </a:lnTo>
                  <a:lnTo>
                    <a:pt x="69" y="93"/>
                  </a:lnTo>
                  <a:lnTo>
                    <a:pt x="63" y="93"/>
                  </a:lnTo>
                  <a:lnTo>
                    <a:pt x="56" y="94"/>
                  </a:lnTo>
                  <a:lnTo>
                    <a:pt x="52" y="94"/>
                  </a:lnTo>
                  <a:lnTo>
                    <a:pt x="56" y="108"/>
                  </a:lnTo>
                  <a:lnTo>
                    <a:pt x="54" y="112"/>
                  </a:lnTo>
                  <a:lnTo>
                    <a:pt x="55" y="122"/>
                  </a:lnTo>
                  <a:lnTo>
                    <a:pt x="41" y="124"/>
                  </a:lnTo>
                  <a:lnTo>
                    <a:pt x="48" y="129"/>
                  </a:lnTo>
                  <a:lnTo>
                    <a:pt x="51" y="136"/>
                  </a:lnTo>
                  <a:lnTo>
                    <a:pt x="49" y="139"/>
                  </a:lnTo>
                  <a:lnTo>
                    <a:pt x="40" y="150"/>
                  </a:lnTo>
                  <a:lnTo>
                    <a:pt x="49" y="160"/>
                  </a:lnTo>
                  <a:lnTo>
                    <a:pt x="40" y="161"/>
                  </a:lnTo>
                  <a:lnTo>
                    <a:pt x="30" y="179"/>
                  </a:lnTo>
                  <a:lnTo>
                    <a:pt x="30" y="203"/>
                  </a:lnTo>
                  <a:lnTo>
                    <a:pt x="20" y="200"/>
                  </a:lnTo>
                  <a:lnTo>
                    <a:pt x="18" y="207"/>
                  </a:lnTo>
                  <a:lnTo>
                    <a:pt x="11" y="216"/>
                  </a:lnTo>
                  <a:lnTo>
                    <a:pt x="8" y="221"/>
                  </a:lnTo>
                  <a:lnTo>
                    <a:pt x="11" y="221"/>
                  </a:lnTo>
                  <a:lnTo>
                    <a:pt x="12" y="217"/>
                  </a:lnTo>
                  <a:lnTo>
                    <a:pt x="15" y="224"/>
                  </a:lnTo>
                  <a:lnTo>
                    <a:pt x="18" y="249"/>
                  </a:lnTo>
                  <a:lnTo>
                    <a:pt x="12" y="249"/>
                  </a:lnTo>
                  <a:lnTo>
                    <a:pt x="0" y="265"/>
                  </a:lnTo>
                  <a:lnTo>
                    <a:pt x="26" y="263"/>
                  </a:lnTo>
                  <a:lnTo>
                    <a:pt x="40" y="262"/>
                  </a:lnTo>
                  <a:lnTo>
                    <a:pt x="49" y="260"/>
                  </a:lnTo>
                  <a:lnTo>
                    <a:pt x="56" y="260"/>
                  </a:lnTo>
                  <a:lnTo>
                    <a:pt x="66" y="260"/>
                  </a:lnTo>
                  <a:lnTo>
                    <a:pt x="73" y="259"/>
                  </a:lnTo>
                  <a:lnTo>
                    <a:pt x="83" y="258"/>
                  </a:lnTo>
                  <a:lnTo>
                    <a:pt x="87" y="258"/>
                  </a:lnTo>
                  <a:lnTo>
                    <a:pt x="92" y="258"/>
                  </a:lnTo>
                  <a:lnTo>
                    <a:pt x="96" y="258"/>
                  </a:lnTo>
                  <a:lnTo>
                    <a:pt x="103" y="256"/>
                  </a:lnTo>
                  <a:lnTo>
                    <a:pt x="109" y="256"/>
                  </a:lnTo>
                  <a:lnTo>
                    <a:pt x="112" y="256"/>
                  </a:lnTo>
                  <a:lnTo>
                    <a:pt x="113" y="255"/>
                  </a:lnTo>
                  <a:lnTo>
                    <a:pt x="120" y="255"/>
                  </a:lnTo>
                  <a:lnTo>
                    <a:pt x="128" y="255"/>
                  </a:lnTo>
                  <a:lnTo>
                    <a:pt x="132" y="253"/>
                  </a:lnTo>
                  <a:lnTo>
                    <a:pt x="139" y="253"/>
                  </a:lnTo>
                  <a:lnTo>
                    <a:pt x="148" y="253"/>
                  </a:lnTo>
                  <a:lnTo>
                    <a:pt x="167" y="251"/>
                  </a:lnTo>
                  <a:lnTo>
                    <a:pt x="168" y="251"/>
                  </a:lnTo>
                  <a:lnTo>
                    <a:pt x="178" y="249"/>
                  </a:lnTo>
                  <a:lnTo>
                    <a:pt x="182" y="249"/>
                  </a:lnTo>
                  <a:lnTo>
                    <a:pt x="182" y="248"/>
                  </a:lnTo>
                  <a:lnTo>
                    <a:pt x="202" y="246"/>
                  </a:lnTo>
                  <a:lnTo>
                    <a:pt x="209" y="246"/>
                  </a:lnTo>
                  <a:lnTo>
                    <a:pt x="228" y="244"/>
                  </a:lnTo>
                  <a:lnTo>
                    <a:pt x="235" y="244"/>
                  </a:lnTo>
                  <a:lnTo>
                    <a:pt x="254" y="241"/>
                  </a:lnTo>
                  <a:lnTo>
                    <a:pt x="265" y="241"/>
                  </a:lnTo>
                  <a:lnTo>
                    <a:pt x="268" y="239"/>
                  </a:lnTo>
                  <a:lnTo>
                    <a:pt x="295" y="238"/>
                  </a:lnTo>
                  <a:lnTo>
                    <a:pt x="299" y="237"/>
                  </a:lnTo>
                  <a:lnTo>
                    <a:pt x="301" y="237"/>
                  </a:lnTo>
                  <a:lnTo>
                    <a:pt x="307" y="237"/>
                  </a:lnTo>
                  <a:lnTo>
                    <a:pt x="331" y="234"/>
                  </a:lnTo>
                  <a:lnTo>
                    <a:pt x="342" y="232"/>
                  </a:lnTo>
                  <a:lnTo>
                    <a:pt x="347" y="231"/>
                  </a:lnTo>
                  <a:lnTo>
                    <a:pt x="351" y="231"/>
                  </a:lnTo>
                  <a:lnTo>
                    <a:pt x="368" y="230"/>
                  </a:lnTo>
                  <a:lnTo>
                    <a:pt x="385" y="228"/>
                  </a:lnTo>
                  <a:lnTo>
                    <a:pt x="387" y="227"/>
                  </a:lnTo>
                  <a:lnTo>
                    <a:pt x="407" y="225"/>
                  </a:lnTo>
                  <a:lnTo>
                    <a:pt x="408" y="225"/>
                  </a:lnTo>
                  <a:lnTo>
                    <a:pt x="418" y="224"/>
                  </a:lnTo>
                  <a:lnTo>
                    <a:pt x="421" y="224"/>
                  </a:lnTo>
                  <a:lnTo>
                    <a:pt x="429" y="223"/>
                  </a:lnTo>
                  <a:lnTo>
                    <a:pt x="430" y="223"/>
                  </a:lnTo>
                  <a:lnTo>
                    <a:pt x="434" y="221"/>
                  </a:lnTo>
                  <a:lnTo>
                    <a:pt x="437" y="221"/>
                  </a:lnTo>
                  <a:lnTo>
                    <a:pt x="440" y="221"/>
                  </a:lnTo>
                  <a:lnTo>
                    <a:pt x="463" y="218"/>
                  </a:lnTo>
                  <a:lnTo>
                    <a:pt x="468" y="217"/>
                  </a:lnTo>
                  <a:lnTo>
                    <a:pt x="475" y="217"/>
                  </a:lnTo>
                  <a:lnTo>
                    <a:pt x="477" y="216"/>
                  </a:lnTo>
                  <a:lnTo>
                    <a:pt x="480" y="216"/>
                  </a:lnTo>
                  <a:lnTo>
                    <a:pt x="483" y="216"/>
                  </a:lnTo>
                  <a:lnTo>
                    <a:pt x="486" y="214"/>
                  </a:lnTo>
                  <a:lnTo>
                    <a:pt x="494" y="214"/>
                  </a:lnTo>
                  <a:lnTo>
                    <a:pt x="506" y="213"/>
                  </a:lnTo>
                  <a:lnTo>
                    <a:pt x="516" y="212"/>
                  </a:lnTo>
                  <a:lnTo>
                    <a:pt x="520" y="210"/>
                  </a:lnTo>
                  <a:lnTo>
                    <a:pt x="520" y="209"/>
                  </a:lnTo>
                  <a:lnTo>
                    <a:pt x="519" y="196"/>
                  </a:lnTo>
                  <a:lnTo>
                    <a:pt x="519" y="186"/>
                  </a:lnTo>
                  <a:lnTo>
                    <a:pt x="523" y="181"/>
                  </a:lnTo>
                  <a:lnTo>
                    <a:pt x="536" y="179"/>
                  </a:lnTo>
                  <a:lnTo>
                    <a:pt x="541" y="174"/>
                  </a:lnTo>
                  <a:lnTo>
                    <a:pt x="541" y="164"/>
                  </a:lnTo>
                  <a:lnTo>
                    <a:pt x="541" y="159"/>
                  </a:lnTo>
                  <a:lnTo>
                    <a:pt x="544" y="154"/>
                  </a:lnTo>
                  <a:lnTo>
                    <a:pt x="551" y="147"/>
                  </a:lnTo>
                  <a:lnTo>
                    <a:pt x="560" y="140"/>
                  </a:lnTo>
                  <a:lnTo>
                    <a:pt x="569" y="139"/>
                  </a:lnTo>
                  <a:lnTo>
                    <a:pt x="570" y="139"/>
                  </a:lnTo>
                  <a:lnTo>
                    <a:pt x="583" y="138"/>
                  </a:lnTo>
                  <a:lnTo>
                    <a:pt x="602" y="121"/>
                  </a:lnTo>
                  <a:lnTo>
                    <a:pt x="601" y="118"/>
                  </a:lnTo>
                  <a:lnTo>
                    <a:pt x="612" y="111"/>
                  </a:lnTo>
                  <a:lnTo>
                    <a:pt x="621" y="108"/>
                  </a:lnTo>
                  <a:lnTo>
                    <a:pt x="624" y="106"/>
                  </a:lnTo>
                  <a:lnTo>
                    <a:pt x="628" y="96"/>
                  </a:lnTo>
                  <a:lnTo>
                    <a:pt x="628" y="94"/>
                  </a:lnTo>
                  <a:lnTo>
                    <a:pt x="628" y="89"/>
                  </a:lnTo>
                  <a:lnTo>
                    <a:pt x="638" y="82"/>
                  </a:lnTo>
                  <a:lnTo>
                    <a:pt x="649" y="72"/>
                  </a:lnTo>
                  <a:lnTo>
                    <a:pt x="652" y="75"/>
                  </a:lnTo>
                  <a:lnTo>
                    <a:pt x="650" y="79"/>
                  </a:lnTo>
                  <a:lnTo>
                    <a:pt x="662" y="80"/>
                  </a:lnTo>
                  <a:lnTo>
                    <a:pt x="662" y="79"/>
                  </a:lnTo>
                  <a:lnTo>
                    <a:pt x="663" y="76"/>
                  </a:lnTo>
                  <a:lnTo>
                    <a:pt x="666" y="69"/>
                  </a:lnTo>
                  <a:lnTo>
                    <a:pt x="670" y="65"/>
                  </a:lnTo>
                  <a:lnTo>
                    <a:pt x="680" y="59"/>
                  </a:lnTo>
                  <a:lnTo>
                    <a:pt x="682" y="57"/>
                  </a:lnTo>
                  <a:lnTo>
                    <a:pt x="689" y="59"/>
                  </a:lnTo>
                  <a:lnTo>
                    <a:pt x="691" y="61"/>
                  </a:lnTo>
                  <a:lnTo>
                    <a:pt x="695" y="61"/>
                  </a:lnTo>
                  <a:lnTo>
                    <a:pt x="698" y="58"/>
                  </a:lnTo>
                  <a:lnTo>
                    <a:pt x="699" y="58"/>
                  </a:lnTo>
                  <a:lnTo>
                    <a:pt x="704" y="41"/>
                  </a:lnTo>
                  <a:lnTo>
                    <a:pt x="706" y="39"/>
                  </a:lnTo>
                  <a:lnTo>
                    <a:pt x="709" y="34"/>
                  </a:lnTo>
                  <a:lnTo>
                    <a:pt x="718" y="32"/>
                  </a:lnTo>
                  <a:lnTo>
                    <a:pt x="720" y="25"/>
                  </a:lnTo>
                  <a:lnTo>
                    <a:pt x="721" y="12"/>
                  </a:lnTo>
                  <a:lnTo>
                    <a:pt x="721" y="2"/>
                  </a:lnTo>
                  <a:lnTo>
                    <a:pt x="723" y="0"/>
                  </a:lnTo>
                  <a:lnTo>
                    <a:pt x="714" y="1"/>
                  </a:lnTo>
                  <a:lnTo>
                    <a:pt x="707" y="2"/>
                  </a:lnTo>
                  <a:lnTo>
                    <a:pt x="699" y="2"/>
                  </a:lnTo>
                  <a:lnTo>
                    <a:pt x="699" y="5"/>
                  </a:lnTo>
                  <a:lnTo>
                    <a:pt x="681" y="8"/>
                  </a:lnTo>
                  <a:lnTo>
                    <a:pt x="678" y="8"/>
                  </a:lnTo>
                  <a:lnTo>
                    <a:pt x="675" y="9"/>
                  </a:lnTo>
                  <a:lnTo>
                    <a:pt x="673" y="9"/>
                  </a:lnTo>
                  <a:lnTo>
                    <a:pt x="671" y="9"/>
                  </a:lnTo>
                  <a:lnTo>
                    <a:pt x="668" y="11"/>
                  </a:lnTo>
                  <a:lnTo>
                    <a:pt x="662" y="11"/>
                  </a:lnTo>
                  <a:lnTo>
                    <a:pt x="650" y="12"/>
                  </a:lnTo>
                  <a:lnTo>
                    <a:pt x="642" y="15"/>
                  </a:lnTo>
                  <a:lnTo>
                    <a:pt x="639" y="15"/>
                  </a:lnTo>
                  <a:lnTo>
                    <a:pt x="638" y="15"/>
                  </a:lnTo>
                  <a:lnTo>
                    <a:pt x="623" y="18"/>
                  </a:lnTo>
                  <a:lnTo>
                    <a:pt x="619" y="18"/>
                  </a:lnTo>
                  <a:lnTo>
                    <a:pt x="609" y="19"/>
                  </a:lnTo>
                  <a:lnTo>
                    <a:pt x="587" y="22"/>
                  </a:lnTo>
                  <a:lnTo>
                    <a:pt x="585" y="22"/>
                  </a:lnTo>
                  <a:lnTo>
                    <a:pt x="569" y="25"/>
                  </a:lnTo>
                  <a:lnTo>
                    <a:pt x="556" y="26"/>
                  </a:lnTo>
                  <a:lnTo>
                    <a:pt x="554" y="26"/>
                  </a:lnTo>
                  <a:lnTo>
                    <a:pt x="551" y="26"/>
                  </a:lnTo>
                  <a:lnTo>
                    <a:pt x="549" y="29"/>
                  </a:lnTo>
                  <a:lnTo>
                    <a:pt x="542" y="30"/>
                  </a:lnTo>
                  <a:lnTo>
                    <a:pt x="530" y="32"/>
                  </a:lnTo>
                  <a:lnTo>
                    <a:pt x="523" y="32"/>
                  </a:lnTo>
                  <a:lnTo>
                    <a:pt x="516" y="33"/>
                  </a:lnTo>
                  <a:lnTo>
                    <a:pt x="506" y="34"/>
                  </a:lnTo>
                  <a:lnTo>
                    <a:pt x="504" y="34"/>
                  </a:lnTo>
                  <a:lnTo>
                    <a:pt x="502" y="34"/>
                  </a:lnTo>
                  <a:lnTo>
                    <a:pt x="486" y="36"/>
                  </a:lnTo>
                  <a:lnTo>
                    <a:pt x="477" y="39"/>
                  </a:lnTo>
                  <a:lnTo>
                    <a:pt x="457" y="40"/>
                  </a:lnTo>
                  <a:lnTo>
                    <a:pt x="450" y="40"/>
                  </a:lnTo>
                  <a:lnTo>
                    <a:pt x="443" y="41"/>
                  </a:lnTo>
                  <a:lnTo>
                    <a:pt x="440" y="41"/>
                  </a:lnTo>
                  <a:lnTo>
                    <a:pt x="439" y="41"/>
                  </a:lnTo>
                  <a:lnTo>
                    <a:pt x="427" y="41"/>
                  </a:lnTo>
                  <a:lnTo>
                    <a:pt x="415" y="43"/>
                  </a:lnTo>
                  <a:lnTo>
                    <a:pt x="414" y="43"/>
                  </a:lnTo>
                  <a:lnTo>
                    <a:pt x="409" y="43"/>
                  </a:lnTo>
                  <a:lnTo>
                    <a:pt x="401" y="46"/>
                  </a:lnTo>
                  <a:lnTo>
                    <a:pt x="396" y="46"/>
                  </a:lnTo>
                  <a:lnTo>
                    <a:pt x="385" y="47"/>
                  </a:lnTo>
                  <a:lnTo>
                    <a:pt x="371" y="48"/>
                  </a:lnTo>
                  <a:lnTo>
                    <a:pt x="368" y="48"/>
                  </a:lnTo>
                  <a:lnTo>
                    <a:pt x="361" y="50"/>
                  </a:lnTo>
                  <a:lnTo>
                    <a:pt x="355" y="50"/>
                  </a:lnTo>
                  <a:lnTo>
                    <a:pt x="353" y="50"/>
                  </a:lnTo>
                  <a:lnTo>
                    <a:pt x="342" y="51"/>
                  </a:lnTo>
                  <a:lnTo>
                    <a:pt x="335" y="51"/>
                  </a:lnTo>
                  <a:lnTo>
                    <a:pt x="328" y="51"/>
                  </a:lnTo>
                  <a:lnTo>
                    <a:pt x="325" y="51"/>
                  </a:lnTo>
                  <a:lnTo>
                    <a:pt x="318" y="51"/>
                  </a:lnTo>
                  <a:lnTo>
                    <a:pt x="310" y="53"/>
                  </a:lnTo>
                  <a:lnTo>
                    <a:pt x="307" y="54"/>
                  </a:lnTo>
                  <a:lnTo>
                    <a:pt x="304" y="55"/>
                  </a:lnTo>
                  <a:lnTo>
                    <a:pt x="303" y="53"/>
                  </a:lnTo>
                  <a:lnTo>
                    <a:pt x="293" y="55"/>
                  </a:lnTo>
                  <a:lnTo>
                    <a:pt x="288" y="55"/>
                  </a:lnTo>
                  <a:lnTo>
                    <a:pt x="282" y="55"/>
                  </a:lnTo>
                  <a:lnTo>
                    <a:pt x="278" y="57"/>
                  </a:lnTo>
                  <a:lnTo>
                    <a:pt x="263" y="58"/>
                  </a:lnTo>
                  <a:lnTo>
                    <a:pt x="259" y="59"/>
                  </a:lnTo>
                  <a:lnTo>
                    <a:pt x="257" y="59"/>
                  </a:lnTo>
                  <a:lnTo>
                    <a:pt x="247" y="59"/>
                  </a:lnTo>
                  <a:lnTo>
                    <a:pt x="239" y="61"/>
                  </a:lnTo>
                  <a:lnTo>
                    <a:pt x="228" y="62"/>
                  </a:lnTo>
                  <a:lnTo>
                    <a:pt x="221" y="64"/>
                  </a:lnTo>
                  <a:lnTo>
                    <a:pt x="213" y="65"/>
                  </a:lnTo>
                  <a:lnTo>
                    <a:pt x="209" y="65"/>
                  </a:lnTo>
                  <a:lnTo>
                    <a:pt x="195" y="66"/>
                  </a:lnTo>
                  <a:lnTo>
                    <a:pt x="195" y="64"/>
                  </a:lnTo>
                  <a:lnTo>
                    <a:pt x="175" y="64"/>
                  </a:lnTo>
                  <a:lnTo>
                    <a:pt x="177" y="66"/>
                  </a:lnTo>
                  <a:lnTo>
                    <a:pt x="178" y="69"/>
                  </a:lnTo>
                  <a:lnTo>
                    <a:pt x="180" y="83"/>
                  </a:lnTo>
                  <a:lnTo>
                    <a:pt x="160" y="85"/>
                  </a:lnTo>
                  <a:lnTo>
                    <a:pt x="152" y="86"/>
                  </a:lnTo>
                  <a:lnTo>
                    <a:pt x="142" y="86"/>
                  </a:lnTo>
                  <a:lnTo>
                    <a:pt x="139" y="86"/>
                  </a:lnTo>
                  <a:lnTo>
                    <a:pt x="137" y="86"/>
                  </a:lnTo>
                  <a:lnTo>
                    <a:pt x="119" y="89"/>
                  </a:lnTo>
                  <a:lnTo>
                    <a:pt x="114" y="89"/>
                  </a:lnTo>
                  <a:lnTo>
                    <a:pt x="113" y="89"/>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grpSp>
          <p:nvGrpSpPr>
            <p:cNvPr id="4" name="Group 99"/>
            <p:cNvGrpSpPr/>
            <p:nvPr/>
          </p:nvGrpSpPr>
          <p:grpSpPr>
            <a:xfrm>
              <a:off x="5835650" y="3340100"/>
              <a:ext cx="936625" cy="481012"/>
              <a:chOff x="6092825" y="3275013"/>
              <a:chExt cx="936625" cy="481012"/>
            </a:xfrm>
            <a:solidFill>
              <a:schemeClr val="accent5"/>
            </a:solidFill>
          </p:grpSpPr>
          <p:sp>
            <p:nvSpPr>
              <p:cNvPr id="298" name="Freeform 237" descr="Outlined diamond"/>
              <p:cNvSpPr>
                <a:spLocks/>
              </p:cNvSpPr>
              <p:nvPr/>
            </p:nvSpPr>
            <p:spPr bwMode="auto">
              <a:xfrm>
                <a:off x="6092825" y="3275013"/>
                <a:ext cx="914400" cy="481012"/>
              </a:xfrm>
              <a:custGeom>
                <a:avLst/>
                <a:gdLst>
                  <a:gd name="T0" fmla="*/ 2147483647 w 663"/>
                  <a:gd name="T1" fmla="*/ 2147483647 h 384"/>
                  <a:gd name="T2" fmla="*/ 2147483647 w 663"/>
                  <a:gd name="T3" fmla="*/ 2147483647 h 384"/>
                  <a:gd name="T4" fmla="*/ 2147483647 w 663"/>
                  <a:gd name="T5" fmla="*/ 2147483647 h 384"/>
                  <a:gd name="T6" fmla="*/ 2147483647 w 663"/>
                  <a:gd name="T7" fmla="*/ 2147483647 h 384"/>
                  <a:gd name="T8" fmla="*/ 2147483647 w 663"/>
                  <a:gd name="T9" fmla="*/ 2147483647 h 384"/>
                  <a:gd name="T10" fmla="*/ 2147483647 w 663"/>
                  <a:gd name="T11" fmla="*/ 2147483647 h 384"/>
                  <a:gd name="T12" fmla="*/ 2147483647 w 663"/>
                  <a:gd name="T13" fmla="*/ 2147483647 h 384"/>
                  <a:gd name="T14" fmla="*/ 2147483647 w 663"/>
                  <a:gd name="T15" fmla="*/ 2147483647 h 384"/>
                  <a:gd name="T16" fmla="*/ 2147483647 w 663"/>
                  <a:gd name="T17" fmla="*/ 2147483647 h 384"/>
                  <a:gd name="T18" fmla="*/ 2147483647 w 663"/>
                  <a:gd name="T19" fmla="*/ 2147483647 h 384"/>
                  <a:gd name="T20" fmla="*/ 2147483647 w 663"/>
                  <a:gd name="T21" fmla="*/ 2147483647 h 384"/>
                  <a:gd name="T22" fmla="*/ 2147483647 w 663"/>
                  <a:gd name="T23" fmla="*/ 2147483647 h 384"/>
                  <a:gd name="T24" fmla="*/ 2147483647 w 663"/>
                  <a:gd name="T25" fmla="*/ 2147483647 h 384"/>
                  <a:gd name="T26" fmla="*/ 2147483647 w 663"/>
                  <a:gd name="T27" fmla="*/ 2147483647 h 384"/>
                  <a:gd name="T28" fmla="*/ 2147483647 w 663"/>
                  <a:gd name="T29" fmla="*/ 2147483647 h 384"/>
                  <a:gd name="T30" fmla="*/ 2147483647 w 663"/>
                  <a:gd name="T31" fmla="*/ 2147483647 h 384"/>
                  <a:gd name="T32" fmla="*/ 2147483647 w 663"/>
                  <a:gd name="T33" fmla="*/ 2147483647 h 384"/>
                  <a:gd name="T34" fmla="*/ 2147483647 w 663"/>
                  <a:gd name="T35" fmla="*/ 2147483647 h 384"/>
                  <a:gd name="T36" fmla="*/ 2147483647 w 663"/>
                  <a:gd name="T37" fmla="*/ 2147483647 h 384"/>
                  <a:gd name="T38" fmla="*/ 2147483647 w 663"/>
                  <a:gd name="T39" fmla="*/ 2147483647 h 384"/>
                  <a:gd name="T40" fmla="*/ 2147483647 w 663"/>
                  <a:gd name="T41" fmla="*/ 2147483647 h 384"/>
                  <a:gd name="T42" fmla="*/ 2147483647 w 663"/>
                  <a:gd name="T43" fmla="*/ 2147483647 h 384"/>
                  <a:gd name="T44" fmla="*/ 2147483647 w 663"/>
                  <a:gd name="T45" fmla="*/ 2147483647 h 384"/>
                  <a:gd name="T46" fmla="*/ 2147483647 w 663"/>
                  <a:gd name="T47" fmla="*/ 2147483647 h 384"/>
                  <a:gd name="T48" fmla="*/ 2147483647 w 663"/>
                  <a:gd name="T49" fmla="*/ 2147483647 h 384"/>
                  <a:gd name="T50" fmla="*/ 2147483647 w 663"/>
                  <a:gd name="T51" fmla="*/ 2147483647 h 384"/>
                  <a:gd name="T52" fmla="*/ 2147483647 w 663"/>
                  <a:gd name="T53" fmla="*/ 2147483647 h 384"/>
                  <a:gd name="T54" fmla="*/ 2147483647 w 663"/>
                  <a:gd name="T55" fmla="*/ 2147483647 h 384"/>
                  <a:gd name="T56" fmla="*/ 2147483647 w 663"/>
                  <a:gd name="T57" fmla="*/ 2147483647 h 384"/>
                  <a:gd name="T58" fmla="*/ 2147483647 w 663"/>
                  <a:gd name="T59" fmla="*/ 2147483647 h 384"/>
                  <a:gd name="T60" fmla="*/ 2147483647 w 663"/>
                  <a:gd name="T61" fmla="*/ 2147483647 h 384"/>
                  <a:gd name="T62" fmla="*/ 2147483647 w 663"/>
                  <a:gd name="T63" fmla="*/ 2147483647 h 384"/>
                  <a:gd name="T64" fmla="*/ 2147483647 w 663"/>
                  <a:gd name="T65" fmla="*/ 2147483647 h 384"/>
                  <a:gd name="T66" fmla="*/ 2147483647 w 663"/>
                  <a:gd name="T67" fmla="*/ 2147483647 h 384"/>
                  <a:gd name="T68" fmla="*/ 2147483647 w 663"/>
                  <a:gd name="T69" fmla="*/ 2147483647 h 384"/>
                  <a:gd name="T70" fmla="*/ 2147483647 w 663"/>
                  <a:gd name="T71" fmla="*/ 2147483647 h 384"/>
                  <a:gd name="T72" fmla="*/ 2147483647 w 663"/>
                  <a:gd name="T73" fmla="*/ 2147483647 h 384"/>
                  <a:gd name="T74" fmla="*/ 2147483647 w 663"/>
                  <a:gd name="T75" fmla="*/ 2147483647 h 384"/>
                  <a:gd name="T76" fmla="*/ 2147483647 w 663"/>
                  <a:gd name="T77" fmla="*/ 2147483647 h 384"/>
                  <a:gd name="T78" fmla="*/ 2147483647 w 663"/>
                  <a:gd name="T79" fmla="*/ 2147483647 h 384"/>
                  <a:gd name="T80" fmla="*/ 2147483647 w 663"/>
                  <a:gd name="T81" fmla="*/ 2147483647 h 384"/>
                  <a:gd name="T82" fmla="*/ 2147483647 w 663"/>
                  <a:gd name="T83" fmla="*/ 2147483647 h 384"/>
                  <a:gd name="T84" fmla="*/ 2147483647 w 663"/>
                  <a:gd name="T85" fmla="*/ 2147483647 h 384"/>
                  <a:gd name="T86" fmla="*/ 2147483647 w 663"/>
                  <a:gd name="T87" fmla="*/ 2147483647 h 384"/>
                  <a:gd name="T88" fmla="*/ 2147483647 w 663"/>
                  <a:gd name="T89" fmla="*/ 2147483647 h 384"/>
                  <a:gd name="T90" fmla="*/ 2147483647 w 663"/>
                  <a:gd name="T91" fmla="*/ 2147483647 h 384"/>
                  <a:gd name="T92" fmla="*/ 2147483647 w 663"/>
                  <a:gd name="T93" fmla="*/ 2147483647 h 384"/>
                  <a:gd name="T94" fmla="*/ 2147483647 w 663"/>
                  <a:gd name="T95" fmla="*/ 2147483647 h 384"/>
                  <a:gd name="T96" fmla="*/ 2147483647 w 663"/>
                  <a:gd name="T97" fmla="*/ 2147483647 h 384"/>
                  <a:gd name="T98" fmla="*/ 2147483647 w 663"/>
                  <a:gd name="T99" fmla="*/ 2147483647 h 384"/>
                  <a:gd name="T100" fmla="*/ 2147483647 w 663"/>
                  <a:gd name="T101" fmla="*/ 2147483647 h 384"/>
                  <a:gd name="T102" fmla="*/ 2147483647 w 663"/>
                  <a:gd name="T103" fmla="*/ 2147483647 h 3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63"/>
                  <a:gd name="T157" fmla="*/ 0 h 384"/>
                  <a:gd name="T158" fmla="*/ 663 w 663"/>
                  <a:gd name="T159" fmla="*/ 384 h 38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63" h="384">
                    <a:moveTo>
                      <a:pt x="603" y="213"/>
                    </a:moveTo>
                    <a:lnTo>
                      <a:pt x="604" y="215"/>
                    </a:lnTo>
                    <a:lnTo>
                      <a:pt x="606" y="213"/>
                    </a:lnTo>
                    <a:lnTo>
                      <a:pt x="613" y="217"/>
                    </a:lnTo>
                    <a:lnTo>
                      <a:pt x="616" y="230"/>
                    </a:lnTo>
                    <a:lnTo>
                      <a:pt x="616" y="231"/>
                    </a:lnTo>
                    <a:lnTo>
                      <a:pt x="616" y="233"/>
                    </a:lnTo>
                    <a:lnTo>
                      <a:pt x="620" y="234"/>
                    </a:lnTo>
                    <a:lnTo>
                      <a:pt x="627" y="234"/>
                    </a:lnTo>
                    <a:lnTo>
                      <a:pt x="632" y="235"/>
                    </a:lnTo>
                    <a:lnTo>
                      <a:pt x="642" y="231"/>
                    </a:lnTo>
                    <a:lnTo>
                      <a:pt x="662" y="270"/>
                    </a:lnTo>
                    <a:lnTo>
                      <a:pt x="650" y="271"/>
                    </a:lnTo>
                    <a:lnTo>
                      <a:pt x="641" y="274"/>
                    </a:lnTo>
                    <a:lnTo>
                      <a:pt x="630" y="277"/>
                    </a:lnTo>
                    <a:lnTo>
                      <a:pt x="628" y="277"/>
                    </a:lnTo>
                    <a:lnTo>
                      <a:pt x="625" y="277"/>
                    </a:lnTo>
                    <a:lnTo>
                      <a:pt x="623" y="278"/>
                    </a:lnTo>
                    <a:lnTo>
                      <a:pt x="620" y="278"/>
                    </a:lnTo>
                    <a:lnTo>
                      <a:pt x="610" y="281"/>
                    </a:lnTo>
                    <a:lnTo>
                      <a:pt x="609" y="281"/>
                    </a:lnTo>
                    <a:lnTo>
                      <a:pt x="606" y="281"/>
                    </a:lnTo>
                    <a:lnTo>
                      <a:pt x="588" y="285"/>
                    </a:lnTo>
                    <a:lnTo>
                      <a:pt x="577" y="288"/>
                    </a:lnTo>
                    <a:lnTo>
                      <a:pt x="574" y="288"/>
                    </a:lnTo>
                    <a:lnTo>
                      <a:pt x="559" y="292"/>
                    </a:lnTo>
                    <a:lnTo>
                      <a:pt x="556" y="294"/>
                    </a:lnTo>
                    <a:lnTo>
                      <a:pt x="553" y="294"/>
                    </a:lnTo>
                    <a:lnTo>
                      <a:pt x="546" y="295"/>
                    </a:lnTo>
                    <a:lnTo>
                      <a:pt x="542" y="295"/>
                    </a:lnTo>
                    <a:lnTo>
                      <a:pt x="521" y="301"/>
                    </a:lnTo>
                    <a:lnTo>
                      <a:pt x="518" y="301"/>
                    </a:lnTo>
                    <a:lnTo>
                      <a:pt x="503" y="303"/>
                    </a:lnTo>
                    <a:lnTo>
                      <a:pt x="499" y="305"/>
                    </a:lnTo>
                    <a:lnTo>
                      <a:pt x="496" y="305"/>
                    </a:lnTo>
                    <a:lnTo>
                      <a:pt x="490" y="306"/>
                    </a:lnTo>
                    <a:lnTo>
                      <a:pt x="486" y="308"/>
                    </a:lnTo>
                    <a:lnTo>
                      <a:pt x="482" y="308"/>
                    </a:lnTo>
                    <a:lnTo>
                      <a:pt x="479" y="309"/>
                    </a:lnTo>
                    <a:lnTo>
                      <a:pt x="464" y="312"/>
                    </a:lnTo>
                    <a:lnTo>
                      <a:pt x="461" y="312"/>
                    </a:lnTo>
                    <a:lnTo>
                      <a:pt x="454" y="313"/>
                    </a:lnTo>
                    <a:lnTo>
                      <a:pt x="450" y="315"/>
                    </a:lnTo>
                    <a:lnTo>
                      <a:pt x="447" y="315"/>
                    </a:lnTo>
                    <a:lnTo>
                      <a:pt x="443" y="316"/>
                    </a:lnTo>
                    <a:lnTo>
                      <a:pt x="440" y="317"/>
                    </a:lnTo>
                    <a:lnTo>
                      <a:pt x="429" y="319"/>
                    </a:lnTo>
                    <a:lnTo>
                      <a:pt x="421" y="320"/>
                    </a:lnTo>
                    <a:lnTo>
                      <a:pt x="420" y="320"/>
                    </a:lnTo>
                    <a:lnTo>
                      <a:pt x="417" y="321"/>
                    </a:lnTo>
                    <a:lnTo>
                      <a:pt x="415" y="321"/>
                    </a:lnTo>
                    <a:lnTo>
                      <a:pt x="414" y="321"/>
                    </a:lnTo>
                    <a:lnTo>
                      <a:pt x="413" y="321"/>
                    </a:lnTo>
                    <a:lnTo>
                      <a:pt x="386" y="327"/>
                    </a:lnTo>
                    <a:lnTo>
                      <a:pt x="379" y="328"/>
                    </a:lnTo>
                    <a:lnTo>
                      <a:pt x="376" y="328"/>
                    </a:lnTo>
                    <a:lnTo>
                      <a:pt x="367" y="331"/>
                    </a:lnTo>
                    <a:lnTo>
                      <a:pt x="354" y="333"/>
                    </a:lnTo>
                    <a:lnTo>
                      <a:pt x="350" y="334"/>
                    </a:lnTo>
                    <a:lnTo>
                      <a:pt x="344" y="334"/>
                    </a:lnTo>
                    <a:lnTo>
                      <a:pt x="337" y="335"/>
                    </a:lnTo>
                    <a:lnTo>
                      <a:pt x="324" y="338"/>
                    </a:lnTo>
                    <a:lnTo>
                      <a:pt x="314" y="339"/>
                    </a:lnTo>
                    <a:lnTo>
                      <a:pt x="311" y="341"/>
                    </a:lnTo>
                    <a:lnTo>
                      <a:pt x="310" y="341"/>
                    </a:lnTo>
                    <a:lnTo>
                      <a:pt x="303" y="342"/>
                    </a:lnTo>
                    <a:lnTo>
                      <a:pt x="287" y="344"/>
                    </a:lnTo>
                    <a:lnTo>
                      <a:pt x="275" y="345"/>
                    </a:lnTo>
                    <a:lnTo>
                      <a:pt x="271" y="346"/>
                    </a:lnTo>
                    <a:lnTo>
                      <a:pt x="265" y="346"/>
                    </a:lnTo>
                    <a:lnTo>
                      <a:pt x="261" y="348"/>
                    </a:lnTo>
                    <a:lnTo>
                      <a:pt x="253" y="348"/>
                    </a:lnTo>
                    <a:lnTo>
                      <a:pt x="247" y="349"/>
                    </a:lnTo>
                    <a:lnTo>
                      <a:pt x="243" y="351"/>
                    </a:lnTo>
                    <a:lnTo>
                      <a:pt x="241" y="351"/>
                    </a:lnTo>
                    <a:lnTo>
                      <a:pt x="240" y="351"/>
                    </a:lnTo>
                    <a:lnTo>
                      <a:pt x="239" y="351"/>
                    </a:lnTo>
                    <a:lnTo>
                      <a:pt x="236" y="351"/>
                    </a:lnTo>
                    <a:lnTo>
                      <a:pt x="223" y="352"/>
                    </a:lnTo>
                    <a:lnTo>
                      <a:pt x="201" y="355"/>
                    </a:lnTo>
                    <a:lnTo>
                      <a:pt x="198" y="356"/>
                    </a:lnTo>
                    <a:lnTo>
                      <a:pt x="190" y="358"/>
                    </a:lnTo>
                    <a:lnTo>
                      <a:pt x="187" y="358"/>
                    </a:lnTo>
                    <a:lnTo>
                      <a:pt x="175" y="359"/>
                    </a:lnTo>
                    <a:lnTo>
                      <a:pt x="171" y="359"/>
                    </a:lnTo>
                    <a:lnTo>
                      <a:pt x="172" y="356"/>
                    </a:lnTo>
                    <a:lnTo>
                      <a:pt x="164" y="358"/>
                    </a:lnTo>
                    <a:lnTo>
                      <a:pt x="157" y="359"/>
                    </a:lnTo>
                    <a:lnTo>
                      <a:pt x="148" y="359"/>
                    </a:lnTo>
                    <a:lnTo>
                      <a:pt x="148" y="362"/>
                    </a:lnTo>
                    <a:lnTo>
                      <a:pt x="130" y="364"/>
                    </a:lnTo>
                    <a:lnTo>
                      <a:pt x="127" y="364"/>
                    </a:lnTo>
                    <a:lnTo>
                      <a:pt x="125" y="366"/>
                    </a:lnTo>
                    <a:lnTo>
                      <a:pt x="122" y="366"/>
                    </a:lnTo>
                    <a:lnTo>
                      <a:pt x="120" y="366"/>
                    </a:lnTo>
                    <a:lnTo>
                      <a:pt x="118" y="367"/>
                    </a:lnTo>
                    <a:lnTo>
                      <a:pt x="111" y="367"/>
                    </a:lnTo>
                    <a:lnTo>
                      <a:pt x="100" y="369"/>
                    </a:lnTo>
                    <a:lnTo>
                      <a:pt x="91" y="371"/>
                    </a:lnTo>
                    <a:lnTo>
                      <a:pt x="89" y="371"/>
                    </a:lnTo>
                    <a:lnTo>
                      <a:pt x="87" y="371"/>
                    </a:lnTo>
                    <a:lnTo>
                      <a:pt x="72" y="374"/>
                    </a:lnTo>
                    <a:lnTo>
                      <a:pt x="68" y="374"/>
                    </a:lnTo>
                    <a:lnTo>
                      <a:pt x="58" y="376"/>
                    </a:lnTo>
                    <a:lnTo>
                      <a:pt x="36" y="378"/>
                    </a:lnTo>
                    <a:lnTo>
                      <a:pt x="34" y="378"/>
                    </a:lnTo>
                    <a:lnTo>
                      <a:pt x="18" y="381"/>
                    </a:lnTo>
                    <a:lnTo>
                      <a:pt x="5" y="383"/>
                    </a:lnTo>
                    <a:lnTo>
                      <a:pt x="2" y="383"/>
                    </a:lnTo>
                    <a:lnTo>
                      <a:pt x="0" y="383"/>
                    </a:lnTo>
                    <a:lnTo>
                      <a:pt x="4" y="381"/>
                    </a:lnTo>
                    <a:lnTo>
                      <a:pt x="13" y="374"/>
                    </a:lnTo>
                    <a:lnTo>
                      <a:pt x="18" y="374"/>
                    </a:lnTo>
                    <a:lnTo>
                      <a:pt x="44" y="360"/>
                    </a:lnTo>
                    <a:lnTo>
                      <a:pt x="44" y="358"/>
                    </a:lnTo>
                    <a:lnTo>
                      <a:pt x="62" y="342"/>
                    </a:lnTo>
                    <a:lnTo>
                      <a:pt x="62" y="341"/>
                    </a:lnTo>
                    <a:lnTo>
                      <a:pt x="62" y="334"/>
                    </a:lnTo>
                    <a:lnTo>
                      <a:pt x="72" y="327"/>
                    </a:lnTo>
                    <a:lnTo>
                      <a:pt x="73" y="315"/>
                    </a:lnTo>
                    <a:lnTo>
                      <a:pt x="84" y="305"/>
                    </a:lnTo>
                    <a:lnTo>
                      <a:pt x="86" y="305"/>
                    </a:lnTo>
                    <a:lnTo>
                      <a:pt x="94" y="298"/>
                    </a:lnTo>
                    <a:lnTo>
                      <a:pt x="100" y="295"/>
                    </a:lnTo>
                    <a:lnTo>
                      <a:pt x="104" y="291"/>
                    </a:lnTo>
                    <a:lnTo>
                      <a:pt x="112" y="281"/>
                    </a:lnTo>
                    <a:lnTo>
                      <a:pt x="120" y="270"/>
                    </a:lnTo>
                    <a:lnTo>
                      <a:pt x="129" y="260"/>
                    </a:lnTo>
                    <a:lnTo>
                      <a:pt x="133" y="262"/>
                    </a:lnTo>
                    <a:lnTo>
                      <a:pt x="130" y="265"/>
                    </a:lnTo>
                    <a:lnTo>
                      <a:pt x="134" y="277"/>
                    </a:lnTo>
                    <a:lnTo>
                      <a:pt x="154" y="290"/>
                    </a:lnTo>
                    <a:lnTo>
                      <a:pt x="159" y="294"/>
                    </a:lnTo>
                    <a:lnTo>
                      <a:pt x="178" y="281"/>
                    </a:lnTo>
                    <a:lnTo>
                      <a:pt x="183" y="274"/>
                    </a:lnTo>
                    <a:lnTo>
                      <a:pt x="187" y="277"/>
                    </a:lnTo>
                    <a:lnTo>
                      <a:pt x="194" y="281"/>
                    </a:lnTo>
                    <a:lnTo>
                      <a:pt x="197" y="284"/>
                    </a:lnTo>
                    <a:lnTo>
                      <a:pt x="204" y="277"/>
                    </a:lnTo>
                    <a:lnTo>
                      <a:pt x="215" y="271"/>
                    </a:lnTo>
                    <a:lnTo>
                      <a:pt x="216" y="273"/>
                    </a:lnTo>
                    <a:lnTo>
                      <a:pt x="226" y="266"/>
                    </a:lnTo>
                    <a:lnTo>
                      <a:pt x="223" y="262"/>
                    </a:lnTo>
                    <a:lnTo>
                      <a:pt x="223" y="258"/>
                    </a:lnTo>
                    <a:lnTo>
                      <a:pt x="232" y="262"/>
                    </a:lnTo>
                    <a:lnTo>
                      <a:pt x="254" y="248"/>
                    </a:lnTo>
                    <a:lnTo>
                      <a:pt x="257" y="252"/>
                    </a:lnTo>
                    <a:lnTo>
                      <a:pt x="268" y="241"/>
                    </a:lnTo>
                    <a:lnTo>
                      <a:pt x="272" y="230"/>
                    </a:lnTo>
                    <a:lnTo>
                      <a:pt x="273" y="227"/>
                    </a:lnTo>
                    <a:lnTo>
                      <a:pt x="271" y="224"/>
                    </a:lnTo>
                    <a:lnTo>
                      <a:pt x="268" y="223"/>
                    </a:lnTo>
                    <a:lnTo>
                      <a:pt x="265" y="220"/>
                    </a:lnTo>
                    <a:lnTo>
                      <a:pt x="271" y="210"/>
                    </a:lnTo>
                    <a:lnTo>
                      <a:pt x="273" y="198"/>
                    </a:lnTo>
                    <a:lnTo>
                      <a:pt x="280" y="188"/>
                    </a:lnTo>
                    <a:lnTo>
                      <a:pt x="285" y="184"/>
                    </a:lnTo>
                    <a:lnTo>
                      <a:pt x="285" y="183"/>
                    </a:lnTo>
                    <a:lnTo>
                      <a:pt x="287" y="174"/>
                    </a:lnTo>
                    <a:lnTo>
                      <a:pt x="287" y="169"/>
                    </a:lnTo>
                    <a:lnTo>
                      <a:pt x="292" y="158"/>
                    </a:lnTo>
                    <a:lnTo>
                      <a:pt x="297" y="151"/>
                    </a:lnTo>
                    <a:lnTo>
                      <a:pt x="299" y="141"/>
                    </a:lnTo>
                    <a:lnTo>
                      <a:pt x="300" y="140"/>
                    </a:lnTo>
                    <a:lnTo>
                      <a:pt x="303" y="113"/>
                    </a:lnTo>
                    <a:lnTo>
                      <a:pt x="310" y="116"/>
                    </a:lnTo>
                    <a:lnTo>
                      <a:pt x="319" y="126"/>
                    </a:lnTo>
                    <a:lnTo>
                      <a:pt x="333" y="129"/>
                    </a:lnTo>
                    <a:lnTo>
                      <a:pt x="337" y="123"/>
                    </a:lnTo>
                    <a:lnTo>
                      <a:pt x="340" y="120"/>
                    </a:lnTo>
                    <a:lnTo>
                      <a:pt x="340" y="117"/>
                    </a:lnTo>
                    <a:lnTo>
                      <a:pt x="340" y="116"/>
                    </a:lnTo>
                    <a:lnTo>
                      <a:pt x="347" y="87"/>
                    </a:lnTo>
                    <a:lnTo>
                      <a:pt x="351" y="77"/>
                    </a:lnTo>
                    <a:lnTo>
                      <a:pt x="351" y="76"/>
                    </a:lnTo>
                    <a:lnTo>
                      <a:pt x="364" y="84"/>
                    </a:lnTo>
                    <a:lnTo>
                      <a:pt x="369" y="66"/>
                    </a:lnTo>
                    <a:lnTo>
                      <a:pt x="383" y="54"/>
                    </a:lnTo>
                    <a:lnTo>
                      <a:pt x="383" y="47"/>
                    </a:lnTo>
                    <a:lnTo>
                      <a:pt x="386" y="43"/>
                    </a:lnTo>
                    <a:lnTo>
                      <a:pt x="390" y="38"/>
                    </a:lnTo>
                    <a:lnTo>
                      <a:pt x="393" y="18"/>
                    </a:lnTo>
                    <a:lnTo>
                      <a:pt x="392" y="0"/>
                    </a:lnTo>
                    <a:lnTo>
                      <a:pt x="397" y="2"/>
                    </a:lnTo>
                    <a:lnTo>
                      <a:pt x="400" y="4"/>
                    </a:lnTo>
                    <a:lnTo>
                      <a:pt x="403" y="6"/>
                    </a:lnTo>
                    <a:lnTo>
                      <a:pt x="410" y="9"/>
                    </a:lnTo>
                    <a:lnTo>
                      <a:pt x="413" y="11"/>
                    </a:lnTo>
                    <a:lnTo>
                      <a:pt x="421" y="16"/>
                    </a:lnTo>
                    <a:lnTo>
                      <a:pt x="424" y="18"/>
                    </a:lnTo>
                    <a:lnTo>
                      <a:pt x="424" y="19"/>
                    </a:lnTo>
                    <a:lnTo>
                      <a:pt x="440" y="27"/>
                    </a:lnTo>
                    <a:lnTo>
                      <a:pt x="443" y="13"/>
                    </a:lnTo>
                    <a:lnTo>
                      <a:pt x="443" y="9"/>
                    </a:lnTo>
                    <a:lnTo>
                      <a:pt x="446" y="5"/>
                    </a:lnTo>
                    <a:lnTo>
                      <a:pt x="449" y="4"/>
                    </a:lnTo>
                    <a:lnTo>
                      <a:pt x="453" y="5"/>
                    </a:lnTo>
                    <a:lnTo>
                      <a:pt x="465" y="9"/>
                    </a:lnTo>
                    <a:lnTo>
                      <a:pt x="470" y="12"/>
                    </a:lnTo>
                    <a:lnTo>
                      <a:pt x="465" y="23"/>
                    </a:lnTo>
                    <a:lnTo>
                      <a:pt x="479" y="27"/>
                    </a:lnTo>
                    <a:lnTo>
                      <a:pt x="483" y="27"/>
                    </a:lnTo>
                    <a:lnTo>
                      <a:pt x="490" y="29"/>
                    </a:lnTo>
                    <a:lnTo>
                      <a:pt x="490" y="33"/>
                    </a:lnTo>
                    <a:lnTo>
                      <a:pt x="500" y="34"/>
                    </a:lnTo>
                    <a:lnTo>
                      <a:pt x="503" y="37"/>
                    </a:lnTo>
                    <a:lnTo>
                      <a:pt x="510" y="43"/>
                    </a:lnTo>
                    <a:lnTo>
                      <a:pt x="511" y="45"/>
                    </a:lnTo>
                    <a:lnTo>
                      <a:pt x="513" y="51"/>
                    </a:lnTo>
                    <a:lnTo>
                      <a:pt x="513" y="52"/>
                    </a:lnTo>
                    <a:lnTo>
                      <a:pt x="514" y="55"/>
                    </a:lnTo>
                    <a:lnTo>
                      <a:pt x="511" y="61"/>
                    </a:lnTo>
                    <a:lnTo>
                      <a:pt x="509" y="63"/>
                    </a:lnTo>
                    <a:lnTo>
                      <a:pt x="507" y="65"/>
                    </a:lnTo>
                    <a:lnTo>
                      <a:pt x="509" y="69"/>
                    </a:lnTo>
                    <a:lnTo>
                      <a:pt x="503" y="72"/>
                    </a:lnTo>
                    <a:lnTo>
                      <a:pt x="503" y="70"/>
                    </a:lnTo>
                    <a:lnTo>
                      <a:pt x="502" y="70"/>
                    </a:lnTo>
                    <a:lnTo>
                      <a:pt x="499" y="72"/>
                    </a:lnTo>
                    <a:lnTo>
                      <a:pt x="500" y="79"/>
                    </a:lnTo>
                    <a:lnTo>
                      <a:pt x="497" y="86"/>
                    </a:lnTo>
                    <a:lnTo>
                      <a:pt x="497" y="87"/>
                    </a:lnTo>
                    <a:lnTo>
                      <a:pt x="497" y="94"/>
                    </a:lnTo>
                    <a:lnTo>
                      <a:pt x="503" y="102"/>
                    </a:lnTo>
                    <a:lnTo>
                      <a:pt x="506" y="104"/>
                    </a:lnTo>
                    <a:lnTo>
                      <a:pt x="524" y="94"/>
                    </a:lnTo>
                    <a:lnTo>
                      <a:pt x="528" y="105"/>
                    </a:lnTo>
                    <a:lnTo>
                      <a:pt x="531" y="106"/>
                    </a:lnTo>
                    <a:lnTo>
                      <a:pt x="534" y="111"/>
                    </a:lnTo>
                    <a:lnTo>
                      <a:pt x="541" y="113"/>
                    </a:lnTo>
                    <a:lnTo>
                      <a:pt x="561" y="112"/>
                    </a:lnTo>
                    <a:lnTo>
                      <a:pt x="572" y="123"/>
                    </a:lnTo>
                    <a:lnTo>
                      <a:pt x="599" y="133"/>
                    </a:lnTo>
                    <a:lnTo>
                      <a:pt x="596" y="149"/>
                    </a:lnTo>
                    <a:lnTo>
                      <a:pt x="598" y="156"/>
                    </a:lnTo>
                    <a:lnTo>
                      <a:pt x="602" y="162"/>
                    </a:lnTo>
                    <a:lnTo>
                      <a:pt x="584" y="163"/>
                    </a:lnTo>
                    <a:lnTo>
                      <a:pt x="574" y="154"/>
                    </a:lnTo>
                    <a:lnTo>
                      <a:pt x="568" y="151"/>
                    </a:lnTo>
                    <a:lnTo>
                      <a:pt x="557" y="144"/>
                    </a:lnTo>
                    <a:lnTo>
                      <a:pt x="556" y="144"/>
                    </a:lnTo>
                    <a:lnTo>
                      <a:pt x="559" y="149"/>
                    </a:lnTo>
                    <a:lnTo>
                      <a:pt x="566" y="154"/>
                    </a:lnTo>
                    <a:lnTo>
                      <a:pt x="571" y="155"/>
                    </a:lnTo>
                    <a:lnTo>
                      <a:pt x="579" y="167"/>
                    </a:lnTo>
                    <a:lnTo>
                      <a:pt x="596" y="169"/>
                    </a:lnTo>
                    <a:lnTo>
                      <a:pt x="598" y="174"/>
                    </a:lnTo>
                    <a:lnTo>
                      <a:pt x="600" y="177"/>
                    </a:lnTo>
                    <a:lnTo>
                      <a:pt x="606" y="174"/>
                    </a:lnTo>
                    <a:lnTo>
                      <a:pt x="610" y="188"/>
                    </a:lnTo>
                    <a:lnTo>
                      <a:pt x="600" y="191"/>
                    </a:lnTo>
                    <a:lnTo>
                      <a:pt x="598" y="188"/>
                    </a:lnTo>
                    <a:lnTo>
                      <a:pt x="595" y="192"/>
                    </a:lnTo>
                    <a:lnTo>
                      <a:pt x="603" y="202"/>
                    </a:lnTo>
                    <a:lnTo>
                      <a:pt x="592" y="208"/>
                    </a:lnTo>
                    <a:lnTo>
                      <a:pt x="593" y="208"/>
                    </a:lnTo>
                    <a:lnTo>
                      <a:pt x="603" y="206"/>
                    </a:lnTo>
                    <a:lnTo>
                      <a:pt x="603" y="213"/>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99" name="Freeform 238" descr="Outlined diamond"/>
              <p:cNvSpPr>
                <a:spLocks/>
              </p:cNvSpPr>
              <p:nvPr/>
            </p:nvSpPr>
            <p:spPr bwMode="auto">
              <a:xfrm>
                <a:off x="6962775" y="3403600"/>
                <a:ext cx="66675" cy="138113"/>
              </a:xfrm>
              <a:custGeom>
                <a:avLst/>
                <a:gdLst>
                  <a:gd name="T0" fmla="*/ 0 w 48"/>
                  <a:gd name="T1" fmla="*/ 2147483647 h 113"/>
                  <a:gd name="T2" fmla="*/ 0 w 48"/>
                  <a:gd name="T3" fmla="*/ 2147483647 h 113"/>
                  <a:gd name="T4" fmla="*/ 2147483647 w 48"/>
                  <a:gd name="T5" fmla="*/ 2147483647 h 113"/>
                  <a:gd name="T6" fmla="*/ 2147483647 w 48"/>
                  <a:gd name="T7" fmla="*/ 2147483647 h 113"/>
                  <a:gd name="T8" fmla="*/ 2147483647 w 48"/>
                  <a:gd name="T9" fmla="*/ 2147483647 h 113"/>
                  <a:gd name="T10" fmla="*/ 2147483647 w 48"/>
                  <a:gd name="T11" fmla="*/ 2147483647 h 113"/>
                  <a:gd name="T12" fmla="*/ 2147483647 w 48"/>
                  <a:gd name="T13" fmla="*/ 2147483647 h 113"/>
                  <a:gd name="T14" fmla="*/ 2147483647 w 48"/>
                  <a:gd name="T15" fmla="*/ 2147483647 h 113"/>
                  <a:gd name="T16" fmla="*/ 2147483647 w 48"/>
                  <a:gd name="T17" fmla="*/ 2147483647 h 113"/>
                  <a:gd name="T18" fmla="*/ 2147483647 w 48"/>
                  <a:gd name="T19" fmla="*/ 2147483647 h 113"/>
                  <a:gd name="T20" fmla="*/ 2147483647 w 48"/>
                  <a:gd name="T21" fmla="*/ 2147483647 h 113"/>
                  <a:gd name="T22" fmla="*/ 2147483647 w 48"/>
                  <a:gd name="T23" fmla="*/ 0 h 113"/>
                  <a:gd name="T24" fmla="*/ 2147483647 w 48"/>
                  <a:gd name="T25" fmla="*/ 2147483647 h 113"/>
                  <a:gd name="T26" fmla="*/ 2147483647 w 48"/>
                  <a:gd name="T27" fmla="*/ 2147483647 h 113"/>
                  <a:gd name="T28" fmla="*/ 2147483647 w 48"/>
                  <a:gd name="T29" fmla="*/ 2147483647 h 113"/>
                  <a:gd name="T30" fmla="*/ 2147483647 w 48"/>
                  <a:gd name="T31" fmla="*/ 2147483647 h 113"/>
                  <a:gd name="T32" fmla="*/ 2147483647 w 48"/>
                  <a:gd name="T33" fmla="*/ 2147483647 h 113"/>
                  <a:gd name="T34" fmla="*/ 2147483647 w 48"/>
                  <a:gd name="T35" fmla="*/ 2147483647 h 113"/>
                  <a:gd name="T36" fmla="*/ 2147483647 w 48"/>
                  <a:gd name="T37" fmla="*/ 2147483647 h 113"/>
                  <a:gd name="T38" fmla="*/ 0 w 48"/>
                  <a:gd name="T39" fmla="*/ 2147483647 h 1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
                  <a:gd name="T61" fmla="*/ 0 h 113"/>
                  <a:gd name="T62" fmla="*/ 48 w 48"/>
                  <a:gd name="T63" fmla="*/ 113 h 11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 h="113">
                    <a:moveTo>
                      <a:pt x="0" y="62"/>
                    </a:moveTo>
                    <a:lnTo>
                      <a:pt x="0" y="96"/>
                    </a:lnTo>
                    <a:lnTo>
                      <a:pt x="9" y="112"/>
                    </a:lnTo>
                    <a:lnTo>
                      <a:pt x="9" y="107"/>
                    </a:lnTo>
                    <a:lnTo>
                      <a:pt x="12" y="107"/>
                    </a:lnTo>
                    <a:lnTo>
                      <a:pt x="11" y="109"/>
                    </a:lnTo>
                    <a:lnTo>
                      <a:pt x="19" y="94"/>
                    </a:lnTo>
                    <a:lnTo>
                      <a:pt x="25" y="66"/>
                    </a:lnTo>
                    <a:lnTo>
                      <a:pt x="31" y="27"/>
                    </a:lnTo>
                    <a:lnTo>
                      <a:pt x="34" y="20"/>
                    </a:lnTo>
                    <a:lnTo>
                      <a:pt x="39" y="20"/>
                    </a:lnTo>
                    <a:lnTo>
                      <a:pt x="47" y="0"/>
                    </a:lnTo>
                    <a:lnTo>
                      <a:pt x="34" y="5"/>
                    </a:lnTo>
                    <a:lnTo>
                      <a:pt x="28" y="6"/>
                    </a:lnTo>
                    <a:lnTo>
                      <a:pt x="15" y="10"/>
                    </a:lnTo>
                    <a:lnTo>
                      <a:pt x="14" y="16"/>
                    </a:lnTo>
                    <a:lnTo>
                      <a:pt x="7" y="23"/>
                    </a:lnTo>
                    <a:lnTo>
                      <a:pt x="14" y="24"/>
                    </a:lnTo>
                    <a:lnTo>
                      <a:pt x="1" y="56"/>
                    </a:lnTo>
                    <a:lnTo>
                      <a:pt x="0" y="62"/>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grpSp>
        <p:sp>
          <p:nvSpPr>
            <p:cNvPr id="278556" name="Freeform 239"/>
            <p:cNvSpPr>
              <a:spLocks/>
            </p:cNvSpPr>
            <p:nvPr/>
          </p:nvSpPr>
          <p:spPr bwMode="auto">
            <a:xfrm>
              <a:off x="5922963" y="3225800"/>
              <a:ext cx="525462" cy="484188"/>
            </a:xfrm>
            <a:custGeom>
              <a:avLst/>
              <a:gdLst>
                <a:gd name="T0" fmla="*/ 2147483647 w 383"/>
                <a:gd name="T1" fmla="*/ 2147483647 h 387"/>
                <a:gd name="T2" fmla="*/ 2147483647 w 383"/>
                <a:gd name="T3" fmla="*/ 2147483647 h 387"/>
                <a:gd name="T4" fmla="*/ 2147483647 w 383"/>
                <a:gd name="T5" fmla="*/ 2147483647 h 387"/>
                <a:gd name="T6" fmla="*/ 2147483647 w 383"/>
                <a:gd name="T7" fmla="*/ 2147483647 h 387"/>
                <a:gd name="T8" fmla="*/ 2147483647 w 383"/>
                <a:gd name="T9" fmla="*/ 2147483647 h 387"/>
                <a:gd name="T10" fmla="*/ 2147483647 w 383"/>
                <a:gd name="T11" fmla="*/ 2147483647 h 387"/>
                <a:gd name="T12" fmla="*/ 2147483647 w 383"/>
                <a:gd name="T13" fmla="*/ 2147483647 h 387"/>
                <a:gd name="T14" fmla="*/ 2147483647 w 383"/>
                <a:gd name="T15" fmla="*/ 2147483647 h 387"/>
                <a:gd name="T16" fmla="*/ 2147483647 w 383"/>
                <a:gd name="T17" fmla="*/ 2147483647 h 387"/>
                <a:gd name="T18" fmla="*/ 2147483647 w 383"/>
                <a:gd name="T19" fmla="*/ 2147483647 h 387"/>
                <a:gd name="T20" fmla="*/ 2147483647 w 383"/>
                <a:gd name="T21" fmla="*/ 2147483647 h 387"/>
                <a:gd name="T22" fmla="*/ 2147483647 w 383"/>
                <a:gd name="T23" fmla="*/ 2147483647 h 387"/>
                <a:gd name="T24" fmla="*/ 2147483647 w 383"/>
                <a:gd name="T25" fmla="*/ 2147483647 h 387"/>
                <a:gd name="T26" fmla="*/ 2147483647 w 383"/>
                <a:gd name="T27" fmla="*/ 2147483647 h 387"/>
                <a:gd name="T28" fmla="*/ 2147483647 w 383"/>
                <a:gd name="T29" fmla="*/ 2147483647 h 387"/>
                <a:gd name="T30" fmla="*/ 2147483647 w 383"/>
                <a:gd name="T31" fmla="*/ 2147483647 h 387"/>
                <a:gd name="T32" fmla="*/ 2147483647 w 383"/>
                <a:gd name="T33" fmla="*/ 2147483647 h 387"/>
                <a:gd name="T34" fmla="*/ 2147483647 w 383"/>
                <a:gd name="T35" fmla="*/ 2147483647 h 387"/>
                <a:gd name="T36" fmla="*/ 2147483647 w 383"/>
                <a:gd name="T37" fmla="*/ 2147483647 h 387"/>
                <a:gd name="T38" fmla="*/ 2147483647 w 383"/>
                <a:gd name="T39" fmla="*/ 2147483647 h 387"/>
                <a:gd name="T40" fmla="*/ 2147483647 w 383"/>
                <a:gd name="T41" fmla="*/ 2147483647 h 387"/>
                <a:gd name="T42" fmla="*/ 2147483647 w 383"/>
                <a:gd name="T43" fmla="*/ 2147483647 h 387"/>
                <a:gd name="T44" fmla="*/ 2147483647 w 383"/>
                <a:gd name="T45" fmla="*/ 2147483647 h 387"/>
                <a:gd name="T46" fmla="*/ 2147483647 w 383"/>
                <a:gd name="T47" fmla="*/ 2147483647 h 387"/>
                <a:gd name="T48" fmla="*/ 2147483647 w 383"/>
                <a:gd name="T49" fmla="*/ 2147483647 h 387"/>
                <a:gd name="T50" fmla="*/ 2147483647 w 383"/>
                <a:gd name="T51" fmla="*/ 2147483647 h 387"/>
                <a:gd name="T52" fmla="*/ 2147483647 w 383"/>
                <a:gd name="T53" fmla="*/ 2147483647 h 387"/>
                <a:gd name="T54" fmla="*/ 2147483647 w 383"/>
                <a:gd name="T55" fmla="*/ 2147483647 h 387"/>
                <a:gd name="T56" fmla="*/ 2147483647 w 383"/>
                <a:gd name="T57" fmla="*/ 2147483647 h 387"/>
                <a:gd name="T58" fmla="*/ 2147483647 w 383"/>
                <a:gd name="T59" fmla="*/ 2147483647 h 387"/>
                <a:gd name="T60" fmla="*/ 2147483647 w 383"/>
                <a:gd name="T61" fmla="*/ 2147483647 h 387"/>
                <a:gd name="T62" fmla="*/ 2147483647 w 383"/>
                <a:gd name="T63" fmla="*/ 2147483647 h 387"/>
                <a:gd name="T64" fmla="*/ 2147483647 w 383"/>
                <a:gd name="T65" fmla="*/ 2147483647 h 387"/>
                <a:gd name="T66" fmla="*/ 2147483647 w 383"/>
                <a:gd name="T67" fmla="*/ 2147483647 h 387"/>
                <a:gd name="T68" fmla="*/ 2147483647 w 383"/>
                <a:gd name="T69" fmla="*/ 2147483647 h 387"/>
                <a:gd name="T70" fmla="*/ 2147483647 w 383"/>
                <a:gd name="T71" fmla="*/ 2147483647 h 387"/>
                <a:gd name="T72" fmla="*/ 2147483647 w 383"/>
                <a:gd name="T73" fmla="*/ 2147483647 h 387"/>
                <a:gd name="T74" fmla="*/ 2147483647 w 383"/>
                <a:gd name="T75" fmla="*/ 2147483647 h 387"/>
                <a:gd name="T76" fmla="*/ 2147483647 w 383"/>
                <a:gd name="T77" fmla="*/ 2147483647 h 387"/>
                <a:gd name="T78" fmla="*/ 2147483647 w 383"/>
                <a:gd name="T79" fmla="*/ 2147483647 h 387"/>
                <a:gd name="T80" fmla="*/ 2147483647 w 383"/>
                <a:gd name="T81" fmla="*/ 2147483647 h 387"/>
                <a:gd name="T82" fmla="*/ 2147483647 w 383"/>
                <a:gd name="T83" fmla="*/ 2147483647 h 387"/>
                <a:gd name="T84" fmla="*/ 2147483647 w 383"/>
                <a:gd name="T85" fmla="*/ 2147483647 h 387"/>
                <a:gd name="T86" fmla="*/ 2147483647 w 383"/>
                <a:gd name="T87" fmla="*/ 2147483647 h 387"/>
                <a:gd name="T88" fmla="*/ 2147483647 w 383"/>
                <a:gd name="T89" fmla="*/ 2147483647 h 387"/>
                <a:gd name="T90" fmla="*/ 2147483647 w 383"/>
                <a:gd name="T91" fmla="*/ 2147483647 h 387"/>
                <a:gd name="T92" fmla="*/ 2147483647 w 383"/>
                <a:gd name="T93" fmla="*/ 2147483647 h 387"/>
                <a:gd name="T94" fmla="*/ 2147483647 w 383"/>
                <a:gd name="T95" fmla="*/ 2147483647 h 387"/>
                <a:gd name="T96" fmla="*/ 2147483647 w 383"/>
                <a:gd name="T97" fmla="*/ 2147483647 h 387"/>
                <a:gd name="T98" fmla="*/ 2147483647 w 383"/>
                <a:gd name="T99" fmla="*/ 2147483647 h 387"/>
                <a:gd name="T100" fmla="*/ 2147483647 w 383"/>
                <a:gd name="T101" fmla="*/ 2147483647 h 387"/>
                <a:gd name="T102" fmla="*/ 2147483647 w 383"/>
                <a:gd name="T103" fmla="*/ 2147483647 h 387"/>
                <a:gd name="T104" fmla="*/ 2147483647 w 383"/>
                <a:gd name="T105" fmla="*/ 2147483647 h 387"/>
                <a:gd name="T106" fmla="*/ 2147483647 w 383"/>
                <a:gd name="T107" fmla="*/ 2147483647 h 387"/>
                <a:gd name="T108" fmla="*/ 2147483647 w 383"/>
                <a:gd name="T109" fmla="*/ 2147483647 h 387"/>
                <a:gd name="T110" fmla="*/ 2147483647 w 383"/>
                <a:gd name="T111" fmla="*/ 2147483647 h 387"/>
                <a:gd name="T112" fmla="*/ 2147483647 w 383"/>
                <a:gd name="T113" fmla="*/ 2147483647 h 387"/>
                <a:gd name="T114" fmla="*/ 2147483647 w 383"/>
                <a:gd name="T115" fmla="*/ 2147483647 h 387"/>
                <a:gd name="T116" fmla="*/ 2147483647 w 383"/>
                <a:gd name="T117" fmla="*/ 2147483647 h 387"/>
                <a:gd name="T118" fmla="*/ 2147483647 w 383"/>
                <a:gd name="T119" fmla="*/ 2147483647 h 387"/>
                <a:gd name="T120" fmla="*/ 2147483647 w 383"/>
                <a:gd name="T121" fmla="*/ 2147483647 h 387"/>
                <a:gd name="T122" fmla="*/ 2147483647 w 383"/>
                <a:gd name="T123" fmla="*/ 2147483647 h 387"/>
                <a:gd name="T124" fmla="*/ 2147483647 w 383"/>
                <a:gd name="T125" fmla="*/ 2147483647 h 38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83"/>
                <a:gd name="T190" fmla="*/ 0 h 387"/>
                <a:gd name="T191" fmla="*/ 383 w 383"/>
                <a:gd name="T192" fmla="*/ 387 h 38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83" h="387">
                  <a:moveTo>
                    <a:pt x="84" y="150"/>
                  </a:moveTo>
                  <a:lnTo>
                    <a:pt x="89" y="146"/>
                  </a:lnTo>
                  <a:lnTo>
                    <a:pt x="92" y="143"/>
                  </a:lnTo>
                  <a:lnTo>
                    <a:pt x="102" y="135"/>
                  </a:lnTo>
                  <a:lnTo>
                    <a:pt x="103" y="130"/>
                  </a:lnTo>
                  <a:lnTo>
                    <a:pt x="105" y="130"/>
                  </a:lnTo>
                  <a:lnTo>
                    <a:pt x="107" y="124"/>
                  </a:lnTo>
                  <a:lnTo>
                    <a:pt x="109" y="120"/>
                  </a:lnTo>
                  <a:lnTo>
                    <a:pt x="114" y="116"/>
                  </a:lnTo>
                  <a:lnTo>
                    <a:pt x="119" y="113"/>
                  </a:lnTo>
                  <a:lnTo>
                    <a:pt x="120" y="102"/>
                  </a:lnTo>
                  <a:lnTo>
                    <a:pt x="117" y="99"/>
                  </a:lnTo>
                  <a:lnTo>
                    <a:pt x="119" y="88"/>
                  </a:lnTo>
                  <a:lnTo>
                    <a:pt x="120" y="80"/>
                  </a:lnTo>
                  <a:lnTo>
                    <a:pt x="124" y="74"/>
                  </a:lnTo>
                  <a:lnTo>
                    <a:pt x="123" y="67"/>
                  </a:lnTo>
                  <a:lnTo>
                    <a:pt x="123" y="56"/>
                  </a:lnTo>
                  <a:lnTo>
                    <a:pt x="123" y="53"/>
                  </a:lnTo>
                  <a:lnTo>
                    <a:pt x="124" y="49"/>
                  </a:lnTo>
                  <a:lnTo>
                    <a:pt x="127" y="41"/>
                  </a:lnTo>
                  <a:lnTo>
                    <a:pt x="127" y="29"/>
                  </a:lnTo>
                  <a:lnTo>
                    <a:pt x="124" y="27"/>
                  </a:lnTo>
                  <a:lnTo>
                    <a:pt x="124" y="26"/>
                  </a:lnTo>
                  <a:lnTo>
                    <a:pt x="124" y="16"/>
                  </a:lnTo>
                  <a:lnTo>
                    <a:pt x="119" y="6"/>
                  </a:lnTo>
                  <a:lnTo>
                    <a:pt x="121" y="2"/>
                  </a:lnTo>
                  <a:lnTo>
                    <a:pt x="127" y="1"/>
                  </a:lnTo>
                  <a:lnTo>
                    <a:pt x="128" y="0"/>
                  </a:lnTo>
                  <a:lnTo>
                    <a:pt x="128" y="1"/>
                  </a:lnTo>
                  <a:lnTo>
                    <a:pt x="130" y="5"/>
                  </a:lnTo>
                  <a:lnTo>
                    <a:pt x="131" y="16"/>
                  </a:lnTo>
                  <a:lnTo>
                    <a:pt x="132" y="19"/>
                  </a:lnTo>
                  <a:lnTo>
                    <a:pt x="132" y="22"/>
                  </a:lnTo>
                  <a:lnTo>
                    <a:pt x="134" y="24"/>
                  </a:lnTo>
                  <a:lnTo>
                    <a:pt x="135" y="41"/>
                  </a:lnTo>
                  <a:lnTo>
                    <a:pt x="137" y="42"/>
                  </a:lnTo>
                  <a:lnTo>
                    <a:pt x="138" y="51"/>
                  </a:lnTo>
                  <a:lnTo>
                    <a:pt x="138" y="52"/>
                  </a:lnTo>
                  <a:lnTo>
                    <a:pt x="139" y="62"/>
                  </a:lnTo>
                  <a:lnTo>
                    <a:pt x="141" y="66"/>
                  </a:lnTo>
                  <a:lnTo>
                    <a:pt x="141" y="69"/>
                  </a:lnTo>
                  <a:lnTo>
                    <a:pt x="141" y="71"/>
                  </a:lnTo>
                  <a:lnTo>
                    <a:pt x="145" y="95"/>
                  </a:lnTo>
                  <a:lnTo>
                    <a:pt x="145" y="96"/>
                  </a:lnTo>
                  <a:lnTo>
                    <a:pt x="146" y="98"/>
                  </a:lnTo>
                  <a:lnTo>
                    <a:pt x="148" y="98"/>
                  </a:lnTo>
                  <a:lnTo>
                    <a:pt x="155" y="96"/>
                  </a:lnTo>
                  <a:lnTo>
                    <a:pt x="157" y="96"/>
                  </a:lnTo>
                  <a:lnTo>
                    <a:pt x="157" y="95"/>
                  </a:lnTo>
                  <a:lnTo>
                    <a:pt x="195" y="89"/>
                  </a:lnTo>
                  <a:lnTo>
                    <a:pt x="197" y="88"/>
                  </a:lnTo>
                  <a:lnTo>
                    <a:pt x="203" y="87"/>
                  </a:lnTo>
                  <a:lnTo>
                    <a:pt x="207" y="87"/>
                  </a:lnTo>
                  <a:lnTo>
                    <a:pt x="221" y="84"/>
                  </a:lnTo>
                  <a:lnTo>
                    <a:pt x="224" y="84"/>
                  </a:lnTo>
                  <a:lnTo>
                    <a:pt x="231" y="83"/>
                  </a:lnTo>
                  <a:lnTo>
                    <a:pt x="233" y="103"/>
                  </a:lnTo>
                  <a:lnTo>
                    <a:pt x="240" y="138"/>
                  </a:lnTo>
                  <a:lnTo>
                    <a:pt x="247" y="130"/>
                  </a:lnTo>
                  <a:lnTo>
                    <a:pt x="254" y="121"/>
                  </a:lnTo>
                  <a:lnTo>
                    <a:pt x="256" y="118"/>
                  </a:lnTo>
                  <a:lnTo>
                    <a:pt x="260" y="116"/>
                  </a:lnTo>
                  <a:lnTo>
                    <a:pt x="269" y="102"/>
                  </a:lnTo>
                  <a:lnTo>
                    <a:pt x="274" y="103"/>
                  </a:lnTo>
                  <a:lnTo>
                    <a:pt x="287" y="83"/>
                  </a:lnTo>
                  <a:lnTo>
                    <a:pt x="300" y="89"/>
                  </a:lnTo>
                  <a:lnTo>
                    <a:pt x="303" y="89"/>
                  </a:lnTo>
                  <a:lnTo>
                    <a:pt x="314" y="89"/>
                  </a:lnTo>
                  <a:lnTo>
                    <a:pt x="316" y="89"/>
                  </a:lnTo>
                  <a:lnTo>
                    <a:pt x="322" y="78"/>
                  </a:lnTo>
                  <a:lnTo>
                    <a:pt x="322" y="76"/>
                  </a:lnTo>
                  <a:lnTo>
                    <a:pt x="325" y="74"/>
                  </a:lnTo>
                  <a:lnTo>
                    <a:pt x="330" y="74"/>
                  </a:lnTo>
                  <a:lnTo>
                    <a:pt x="340" y="66"/>
                  </a:lnTo>
                  <a:lnTo>
                    <a:pt x="350" y="71"/>
                  </a:lnTo>
                  <a:lnTo>
                    <a:pt x="352" y="73"/>
                  </a:lnTo>
                  <a:lnTo>
                    <a:pt x="362" y="69"/>
                  </a:lnTo>
                  <a:lnTo>
                    <a:pt x="369" y="81"/>
                  </a:lnTo>
                  <a:lnTo>
                    <a:pt x="376" y="88"/>
                  </a:lnTo>
                  <a:lnTo>
                    <a:pt x="379" y="96"/>
                  </a:lnTo>
                  <a:lnTo>
                    <a:pt x="382" y="98"/>
                  </a:lnTo>
                  <a:lnTo>
                    <a:pt x="379" y="102"/>
                  </a:lnTo>
                  <a:lnTo>
                    <a:pt x="379" y="106"/>
                  </a:lnTo>
                  <a:lnTo>
                    <a:pt x="376" y="120"/>
                  </a:lnTo>
                  <a:lnTo>
                    <a:pt x="359" y="112"/>
                  </a:lnTo>
                  <a:lnTo>
                    <a:pt x="359" y="110"/>
                  </a:lnTo>
                  <a:lnTo>
                    <a:pt x="357" y="109"/>
                  </a:lnTo>
                  <a:lnTo>
                    <a:pt x="348" y="103"/>
                  </a:lnTo>
                  <a:lnTo>
                    <a:pt x="346" y="102"/>
                  </a:lnTo>
                  <a:lnTo>
                    <a:pt x="339" y="99"/>
                  </a:lnTo>
                  <a:lnTo>
                    <a:pt x="336" y="96"/>
                  </a:lnTo>
                  <a:lnTo>
                    <a:pt x="333" y="95"/>
                  </a:lnTo>
                  <a:lnTo>
                    <a:pt x="328" y="92"/>
                  </a:lnTo>
                  <a:lnTo>
                    <a:pt x="329" y="110"/>
                  </a:lnTo>
                  <a:lnTo>
                    <a:pt x="326" y="131"/>
                  </a:lnTo>
                  <a:lnTo>
                    <a:pt x="322" y="135"/>
                  </a:lnTo>
                  <a:lnTo>
                    <a:pt x="319" y="139"/>
                  </a:lnTo>
                  <a:lnTo>
                    <a:pt x="319" y="146"/>
                  </a:lnTo>
                  <a:lnTo>
                    <a:pt x="305" y="159"/>
                  </a:lnTo>
                  <a:lnTo>
                    <a:pt x="300" y="177"/>
                  </a:lnTo>
                  <a:lnTo>
                    <a:pt x="287" y="168"/>
                  </a:lnTo>
                  <a:lnTo>
                    <a:pt x="287" y="170"/>
                  </a:lnTo>
                  <a:lnTo>
                    <a:pt x="283" y="179"/>
                  </a:lnTo>
                  <a:lnTo>
                    <a:pt x="276" y="208"/>
                  </a:lnTo>
                  <a:lnTo>
                    <a:pt x="276" y="210"/>
                  </a:lnTo>
                  <a:lnTo>
                    <a:pt x="276" y="213"/>
                  </a:lnTo>
                  <a:lnTo>
                    <a:pt x="274" y="215"/>
                  </a:lnTo>
                  <a:lnTo>
                    <a:pt x="269" y="221"/>
                  </a:lnTo>
                  <a:lnTo>
                    <a:pt x="256" y="218"/>
                  </a:lnTo>
                  <a:lnTo>
                    <a:pt x="246" y="208"/>
                  </a:lnTo>
                  <a:lnTo>
                    <a:pt x="239" y="206"/>
                  </a:lnTo>
                  <a:lnTo>
                    <a:pt x="236" y="232"/>
                  </a:lnTo>
                  <a:lnTo>
                    <a:pt x="235" y="233"/>
                  </a:lnTo>
                  <a:lnTo>
                    <a:pt x="233" y="243"/>
                  </a:lnTo>
                  <a:lnTo>
                    <a:pt x="228" y="250"/>
                  </a:lnTo>
                  <a:lnTo>
                    <a:pt x="224" y="261"/>
                  </a:lnTo>
                  <a:lnTo>
                    <a:pt x="224" y="267"/>
                  </a:lnTo>
                  <a:lnTo>
                    <a:pt x="221" y="275"/>
                  </a:lnTo>
                  <a:lnTo>
                    <a:pt x="221" y="276"/>
                  </a:lnTo>
                  <a:lnTo>
                    <a:pt x="217" y="280"/>
                  </a:lnTo>
                  <a:lnTo>
                    <a:pt x="210" y="290"/>
                  </a:lnTo>
                  <a:lnTo>
                    <a:pt x="207" y="302"/>
                  </a:lnTo>
                  <a:lnTo>
                    <a:pt x="202" y="312"/>
                  </a:lnTo>
                  <a:lnTo>
                    <a:pt x="204" y="315"/>
                  </a:lnTo>
                  <a:lnTo>
                    <a:pt x="207" y="316"/>
                  </a:lnTo>
                  <a:lnTo>
                    <a:pt x="210" y="319"/>
                  </a:lnTo>
                  <a:lnTo>
                    <a:pt x="208" y="322"/>
                  </a:lnTo>
                  <a:lnTo>
                    <a:pt x="204" y="333"/>
                  </a:lnTo>
                  <a:lnTo>
                    <a:pt x="193" y="344"/>
                  </a:lnTo>
                  <a:lnTo>
                    <a:pt x="191" y="340"/>
                  </a:lnTo>
                  <a:lnTo>
                    <a:pt x="168" y="354"/>
                  </a:lnTo>
                  <a:lnTo>
                    <a:pt x="160" y="350"/>
                  </a:lnTo>
                  <a:lnTo>
                    <a:pt x="160" y="354"/>
                  </a:lnTo>
                  <a:lnTo>
                    <a:pt x="163" y="358"/>
                  </a:lnTo>
                  <a:lnTo>
                    <a:pt x="153" y="365"/>
                  </a:lnTo>
                  <a:lnTo>
                    <a:pt x="152" y="363"/>
                  </a:lnTo>
                  <a:lnTo>
                    <a:pt x="141" y="369"/>
                  </a:lnTo>
                  <a:lnTo>
                    <a:pt x="134" y="376"/>
                  </a:lnTo>
                  <a:lnTo>
                    <a:pt x="131" y="373"/>
                  </a:lnTo>
                  <a:lnTo>
                    <a:pt x="124" y="369"/>
                  </a:lnTo>
                  <a:lnTo>
                    <a:pt x="120" y="366"/>
                  </a:lnTo>
                  <a:lnTo>
                    <a:pt x="114" y="373"/>
                  </a:lnTo>
                  <a:lnTo>
                    <a:pt x="96" y="386"/>
                  </a:lnTo>
                  <a:lnTo>
                    <a:pt x="91" y="381"/>
                  </a:lnTo>
                  <a:lnTo>
                    <a:pt x="71" y="369"/>
                  </a:lnTo>
                  <a:lnTo>
                    <a:pt x="67" y="356"/>
                  </a:lnTo>
                  <a:lnTo>
                    <a:pt x="70" y="354"/>
                  </a:lnTo>
                  <a:lnTo>
                    <a:pt x="66" y="352"/>
                  </a:lnTo>
                  <a:lnTo>
                    <a:pt x="52" y="352"/>
                  </a:lnTo>
                  <a:lnTo>
                    <a:pt x="52" y="350"/>
                  </a:lnTo>
                  <a:lnTo>
                    <a:pt x="31" y="336"/>
                  </a:lnTo>
                  <a:lnTo>
                    <a:pt x="33" y="334"/>
                  </a:lnTo>
                  <a:lnTo>
                    <a:pt x="27" y="329"/>
                  </a:lnTo>
                  <a:lnTo>
                    <a:pt x="23" y="323"/>
                  </a:lnTo>
                  <a:lnTo>
                    <a:pt x="23" y="322"/>
                  </a:lnTo>
                  <a:lnTo>
                    <a:pt x="15" y="316"/>
                  </a:lnTo>
                  <a:lnTo>
                    <a:pt x="15" y="315"/>
                  </a:lnTo>
                  <a:lnTo>
                    <a:pt x="15" y="309"/>
                  </a:lnTo>
                  <a:lnTo>
                    <a:pt x="1" y="297"/>
                  </a:lnTo>
                  <a:lnTo>
                    <a:pt x="1" y="283"/>
                  </a:lnTo>
                  <a:lnTo>
                    <a:pt x="2" y="283"/>
                  </a:lnTo>
                  <a:lnTo>
                    <a:pt x="0" y="271"/>
                  </a:lnTo>
                  <a:lnTo>
                    <a:pt x="0" y="265"/>
                  </a:lnTo>
                  <a:lnTo>
                    <a:pt x="8" y="265"/>
                  </a:lnTo>
                  <a:lnTo>
                    <a:pt x="16" y="261"/>
                  </a:lnTo>
                  <a:lnTo>
                    <a:pt x="22" y="253"/>
                  </a:lnTo>
                  <a:lnTo>
                    <a:pt x="22" y="243"/>
                  </a:lnTo>
                  <a:lnTo>
                    <a:pt x="24" y="242"/>
                  </a:lnTo>
                  <a:lnTo>
                    <a:pt x="27" y="242"/>
                  </a:lnTo>
                  <a:lnTo>
                    <a:pt x="31" y="237"/>
                  </a:lnTo>
                  <a:lnTo>
                    <a:pt x="26" y="225"/>
                  </a:lnTo>
                  <a:lnTo>
                    <a:pt x="31" y="200"/>
                  </a:lnTo>
                  <a:lnTo>
                    <a:pt x="34" y="196"/>
                  </a:lnTo>
                  <a:lnTo>
                    <a:pt x="38" y="192"/>
                  </a:lnTo>
                  <a:lnTo>
                    <a:pt x="48" y="207"/>
                  </a:lnTo>
                  <a:lnTo>
                    <a:pt x="49" y="206"/>
                  </a:lnTo>
                  <a:lnTo>
                    <a:pt x="55" y="199"/>
                  </a:lnTo>
                  <a:lnTo>
                    <a:pt x="58" y="182"/>
                  </a:lnTo>
                  <a:lnTo>
                    <a:pt x="58" y="178"/>
                  </a:lnTo>
                  <a:lnTo>
                    <a:pt x="56" y="175"/>
                  </a:lnTo>
                  <a:lnTo>
                    <a:pt x="55" y="172"/>
                  </a:lnTo>
                  <a:lnTo>
                    <a:pt x="58" y="168"/>
                  </a:lnTo>
                  <a:lnTo>
                    <a:pt x="59" y="164"/>
                  </a:lnTo>
                  <a:lnTo>
                    <a:pt x="69" y="160"/>
                  </a:lnTo>
                  <a:lnTo>
                    <a:pt x="73" y="149"/>
                  </a:lnTo>
                  <a:lnTo>
                    <a:pt x="84" y="150"/>
                  </a:lnTo>
                </a:path>
              </a:pathLst>
            </a:custGeom>
            <a:noFill/>
            <a:ln w="6350">
              <a:solidFill>
                <a:schemeClr val="tx1"/>
              </a:solidFill>
              <a:round/>
              <a:headEnd/>
              <a:tailEnd/>
            </a:ln>
          </p:spPr>
          <p:txBody>
            <a:bodyPr/>
            <a:lstStyle/>
            <a:p>
              <a:endParaRPr lang="en-US"/>
            </a:p>
          </p:txBody>
        </p:sp>
        <p:sp>
          <p:nvSpPr>
            <p:cNvPr id="228" name="Freeform 240" descr="Outlined diamond"/>
            <p:cNvSpPr>
              <a:spLocks/>
            </p:cNvSpPr>
            <p:nvPr/>
          </p:nvSpPr>
          <p:spPr bwMode="auto">
            <a:xfrm>
              <a:off x="2272123" y="3062832"/>
              <a:ext cx="648666" cy="748479"/>
            </a:xfrm>
            <a:custGeom>
              <a:avLst/>
              <a:gdLst>
                <a:gd name="T0" fmla="*/ 2147483647 w 470"/>
                <a:gd name="T1" fmla="*/ 2147483647 h 599"/>
                <a:gd name="T2" fmla="*/ 2147483647 w 470"/>
                <a:gd name="T3" fmla="*/ 2147483647 h 599"/>
                <a:gd name="T4" fmla="*/ 0 w 470"/>
                <a:gd name="T5" fmla="*/ 2147483647 h 599"/>
                <a:gd name="T6" fmla="*/ 2147483647 w 470"/>
                <a:gd name="T7" fmla="*/ 2147483647 h 599"/>
                <a:gd name="T8" fmla="*/ 2147483647 w 470"/>
                <a:gd name="T9" fmla="*/ 2147483647 h 599"/>
                <a:gd name="T10" fmla="*/ 2147483647 w 470"/>
                <a:gd name="T11" fmla="*/ 2147483647 h 599"/>
                <a:gd name="T12" fmla="*/ 2147483647 w 470"/>
                <a:gd name="T13" fmla="*/ 2147483647 h 599"/>
                <a:gd name="T14" fmla="*/ 2147483647 w 470"/>
                <a:gd name="T15" fmla="*/ 2147483647 h 599"/>
                <a:gd name="T16" fmla="*/ 2147483647 w 470"/>
                <a:gd name="T17" fmla="*/ 2147483647 h 599"/>
                <a:gd name="T18" fmla="*/ 2147483647 w 470"/>
                <a:gd name="T19" fmla="*/ 2147483647 h 599"/>
                <a:gd name="T20" fmla="*/ 2147483647 w 470"/>
                <a:gd name="T21" fmla="*/ 2147483647 h 599"/>
                <a:gd name="T22" fmla="*/ 2147483647 w 470"/>
                <a:gd name="T23" fmla="*/ 2147483647 h 599"/>
                <a:gd name="T24" fmla="*/ 2147483647 w 470"/>
                <a:gd name="T25" fmla="*/ 2147483647 h 599"/>
                <a:gd name="T26" fmla="*/ 2147483647 w 470"/>
                <a:gd name="T27" fmla="*/ 2147483647 h 599"/>
                <a:gd name="T28" fmla="*/ 2147483647 w 470"/>
                <a:gd name="T29" fmla="*/ 2147483647 h 599"/>
                <a:gd name="T30" fmla="*/ 2147483647 w 470"/>
                <a:gd name="T31" fmla="*/ 2147483647 h 599"/>
                <a:gd name="T32" fmla="*/ 2147483647 w 470"/>
                <a:gd name="T33" fmla="*/ 2147483647 h 599"/>
                <a:gd name="T34" fmla="*/ 2147483647 w 470"/>
                <a:gd name="T35" fmla="*/ 2147483647 h 599"/>
                <a:gd name="T36" fmla="*/ 2147483647 w 470"/>
                <a:gd name="T37" fmla="*/ 2147483647 h 599"/>
                <a:gd name="T38" fmla="*/ 2147483647 w 470"/>
                <a:gd name="T39" fmla="*/ 2147483647 h 599"/>
                <a:gd name="T40" fmla="*/ 2147483647 w 470"/>
                <a:gd name="T41" fmla="*/ 2147483647 h 599"/>
                <a:gd name="T42" fmla="*/ 2147483647 w 470"/>
                <a:gd name="T43" fmla="*/ 2147483647 h 599"/>
                <a:gd name="T44" fmla="*/ 2147483647 w 470"/>
                <a:gd name="T45" fmla="*/ 2147483647 h 599"/>
                <a:gd name="T46" fmla="*/ 2147483647 w 470"/>
                <a:gd name="T47" fmla="*/ 2147483647 h 599"/>
                <a:gd name="T48" fmla="*/ 2147483647 w 470"/>
                <a:gd name="T49" fmla="*/ 2147483647 h 599"/>
                <a:gd name="T50" fmla="*/ 2147483647 w 470"/>
                <a:gd name="T51" fmla="*/ 2147483647 h 599"/>
                <a:gd name="T52" fmla="*/ 2147483647 w 470"/>
                <a:gd name="T53" fmla="*/ 2147483647 h 599"/>
                <a:gd name="T54" fmla="*/ 2147483647 w 470"/>
                <a:gd name="T55" fmla="*/ 2147483647 h 599"/>
                <a:gd name="T56" fmla="*/ 2147483647 w 470"/>
                <a:gd name="T57" fmla="*/ 2147483647 h 599"/>
                <a:gd name="T58" fmla="*/ 2147483647 w 470"/>
                <a:gd name="T59" fmla="*/ 2147483647 h 599"/>
                <a:gd name="T60" fmla="*/ 2147483647 w 470"/>
                <a:gd name="T61" fmla="*/ 2147483647 h 599"/>
                <a:gd name="T62" fmla="*/ 2147483647 w 470"/>
                <a:gd name="T63" fmla="*/ 2147483647 h 599"/>
                <a:gd name="T64" fmla="*/ 2147483647 w 470"/>
                <a:gd name="T65" fmla="*/ 2147483647 h 599"/>
                <a:gd name="T66" fmla="*/ 2147483647 w 470"/>
                <a:gd name="T67" fmla="*/ 2147483647 h 599"/>
                <a:gd name="T68" fmla="*/ 2147483647 w 470"/>
                <a:gd name="T69" fmla="*/ 2147483647 h 599"/>
                <a:gd name="T70" fmla="*/ 2147483647 w 470"/>
                <a:gd name="T71" fmla="*/ 2147483647 h 599"/>
                <a:gd name="T72" fmla="*/ 2147483647 w 470"/>
                <a:gd name="T73" fmla="*/ 2147483647 h 599"/>
                <a:gd name="T74" fmla="*/ 2147483647 w 470"/>
                <a:gd name="T75" fmla="*/ 2147483647 h 599"/>
                <a:gd name="T76" fmla="*/ 2147483647 w 470"/>
                <a:gd name="T77" fmla="*/ 2147483647 h 599"/>
                <a:gd name="T78" fmla="*/ 2147483647 w 470"/>
                <a:gd name="T79" fmla="*/ 2147483647 h 599"/>
                <a:gd name="T80" fmla="*/ 2147483647 w 470"/>
                <a:gd name="T81" fmla="*/ 2147483647 h 599"/>
                <a:gd name="T82" fmla="*/ 2147483647 w 470"/>
                <a:gd name="T83" fmla="*/ 2147483647 h 599"/>
                <a:gd name="T84" fmla="*/ 2147483647 w 470"/>
                <a:gd name="T85" fmla="*/ 2147483647 h 599"/>
                <a:gd name="T86" fmla="*/ 2147483647 w 470"/>
                <a:gd name="T87" fmla="*/ 2147483647 h 599"/>
                <a:gd name="T88" fmla="*/ 2147483647 w 470"/>
                <a:gd name="T89" fmla="*/ 2147483647 h 599"/>
                <a:gd name="T90" fmla="*/ 2147483647 w 470"/>
                <a:gd name="T91" fmla="*/ 2147483647 h 599"/>
                <a:gd name="T92" fmla="*/ 2147483647 w 470"/>
                <a:gd name="T93" fmla="*/ 2147483647 h 59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70"/>
                <a:gd name="T142" fmla="*/ 0 h 599"/>
                <a:gd name="T143" fmla="*/ 470 w 470"/>
                <a:gd name="T144" fmla="*/ 599 h 5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70" h="599">
                  <a:moveTo>
                    <a:pt x="19" y="415"/>
                  </a:moveTo>
                  <a:lnTo>
                    <a:pt x="12" y="457"/>
                  </a:lnTo>
                  <a:lnTo>
                    <a:pt x="12" y="458"/>
                  </a:lnTo>
                  <a:lnTo>
                    <a:pt x="9" y="475"/>
                  </a:lnTo>
                  <a:lnTo>
                    <a:pt x="6" y="493"/>
                  </a:lnTo>
                  <a:lnTo>
                    <a:pt x="0" y="529"/>
                  </a:lnTo>
                  <a:lnTo>
                    <a:pt x="0" y="540"/>
                  </a:lnTo>
                  <a:lnTo>
                    <a:pt x="26" y="545"/>
                  </a:lnTo>
                  <a:lnTo>
                    <a:pt x="55" y="549"/>
                  </a:lnTo>
                  <a:lnTo>
                    <a:pt x="95" y="556"/>
                  </a:lnTo>
                  <a:lnTo>
                    <a:pt x="98" y="556"/>
                  </a:lnTo>
                  <a:lnTo>
                    <a:pt x="109" y="557"/>
                  </a:lnTo>
                  <a:lnTo>
                    <a:pt x="125" y="560"/>
                  </a:lnTo>
                  <a:lnTo>
                    <a:pt x="192" y="568"/>
                  </a:lnTo>
                  <a:lnTo>
                    <a:pt x="214" y="572"/>
                  </a:lnTo>
                  <a:lnTo>
                    <a:pt x="221" y="572"/>
                  </a:lnTo>
                  <a:lnTo>
                    <a:pt x="235" y="574"/>
                  </a:lnTo>
                  <a:lnTo>
                    <a:pt x="257" y="577"/>
                  </a:lnTo>
                  <a:lnTo>
                    <a:pt x="278" y="579"/>
                  </a:lnTo>
                  <a:lnTo>
                    <a:pt x="300" y="582"/>
                  </a:lnTo>
                  <a:lnTo>
                    <a:pt x="301" y="584"/>
                  </a:lnTo>
                  <a:lnTo>
                    <a:pt x="340" y="588"/>
                  </a:lnTo>
                  <a:lnTo>
                    <a:pt x="372" y="592"/>
                  </a:lnTo>
                  <a:lnTo>
                    <a:pt x="383" y="593"/>
                  </a:lnTo>
                  <a:lnTo>
                    <a:pt x="421" y="598"/>
                  </a:lnTo>
                  <a:lnTo>
                    <a:pt x="427" y="545"/>
                  </a:lnTo>
                  <a:lnTo>
                    <a:pt x="428" y="543"/>
                  </a:lnTo>
                  <a:lnTo>
                    <a:pt x="430" y="515"/>
                  </a:lnTo>
                  <a:lnTo>
                    <a:pt x="433" y="500"/>
                  </a:lnTo>
                  <a:lnTo>
                    <a:pt x="433" y="488"/>
                  </a:lnTo>
                  <a:lnTo>
                    <a:pt x="435" y="471"/>
                  </a:lnTo>
                  <a:lnTo>
                    <a:pt x="435" y="470"/>
                  </a:lnTo>
                  <a:lnTo>
                    <a:pt x="435" y="458"/>
                  </a:lnTo>
                  <a:lnTo>
                    <a:pt x="438" y="433"/>
                  </a:lnTo>
                  <a:lnTo>
                    <a:pt x="441" y="406"/>
                  </a:lnTo>
                  <a:lnTo>
                    <a:pt x="445" y="379"/>
                  </a:lnTo>
                  <a:lnTo>
                    <a:pt x="449" y="339"/>
                  </a:lnTo>
                  <a:lnTo>
                    <a:pt x="451" y="325"/>
                  </a:lnTo>
                  <a:lnTo>
                    <a:pt x="452" y="311"/>
                  </a:lnTo>
                  <a:lnTo>
                    <a:pt x="452" y="307"/>
                  </a:lnTo>
                  <a:lnTo>
                    <a:pt x="455" y="283"/>
                  </a:lnTo>
                  <a:lnTo>
                    <a:pt x="456" y="271"/>
                  </a:lnTo>
                  <a:lnTo>
                    <a:pt x="459" y="246"/>
                  </a:lnTo>
                  <a:lnTo>
                    <a:pt x="462" y="222"/>
                  </a:lnTo>
                  <a:lnTo>
                    <a:pt x="464" y="201"/>
                  </a:lnTo>
                  <a:lnTo>
                    <a:pt x="464" y="200"/>
                  </a:lnTo>
                  <a:lnTo>
                    <a:pt x="466" y="189"/>
                  </a:lnTo>
                  <a:lnTo>
                    <a:pt x="467" y="175"/>
                  </a:lnTo>
                  <a:lnTo>
                    <a:pt x="469" y="161"/>
                  </a:lnTo>
                  <a:lnTo>
                    <a:pt x="433" y="157"/>
                  </a:lnTo>
                  <a:lnTo>
                    <a:pt x="430" y="157"/>
                  </a:lnTo>
                  <a:lnTo>
                    <a:pt x="392" y="152"/>
                  </a:lnTo>
                  <a:lnTo>
                    <a:pt x="388" y="152"/>
                  </a:lnTo>
                  <a:lnTo>
                    <a:pt x="370" y="151"/>
                  </a:lnTo>
                  <a:lnTo>
                    <a:pt x="308" y="143"/>
                  </a:lnTo>
                  <a:lnTo>
                    <a:pt x="311" y="115"/>
                  </a:lnTo>
                  <a:lnTo>
                    <a:pt x="314" y="94"/>
                  </a:lnTo>
                  <a:lnTo>
                    <a:pt x="315" y="87"/>
                  </a:lnTo>
                  <a:lnTo>
                    <a:pt x="316" y="79"/>
                  </a:lnTo>
                  <a:lnTo>
                    <a:pt x="318" y="61"/>
                  </a:lnTo>
                  <a:lnTo>
                    <a:pt x="320" y="52"/>
                  </a:lnTo>
                  <a:lnTo>
                    <a:pt x="322" y="33"/>
                  </a:lnTo>
                  <a:lnTo>
                    <a:pt x="291" y="30"/>
                  </a:lnTo>
                  <a:lnTo>
                    <a:pt x="290" y="30"/>
                  </a:lnTo>
                  <a:lnTo>
                    <a:pt x="284" y="29"/>
                  </a:lnTo>
                  <a:lnTo>
                    <a:pt x="267" y="26"/>
                  </a:lnTo>
                  <a:lnTo>
                    <a:pt x="247" y="23"/>
                  </a:lnTo>
                  <a:lnTo>
                    <a:pt x="237" y="23"/>
                  </a:lnTo>
                  <a:lnTo>
                    <a:pt x="233" y="22"/>
                  </a:lnTo>
                  <a:lnTo>
                    <a:pt x="232" y="22"/>
                  </a:lnTo>
                  <a:lnTo>
                    <a:pt x="232" y="20"/>
                  </a:lnTo>
                  <a:lnTo>
                    <a:pt x="168" y="12"/>
                  </a:lnTo>
                  <a:lnTo>
                    <a:pt x="148" y="9"/>
                  </a:lnTo>
                  <a:lnTo>
                    <a:pt x="109" y="5"/>
                  </a:lnTo>
                  <a:lnTo>
                    <a:pt x="85" y="0"/>
                  </a:lnTo>
                  <a:lnTo>
                    <a:pt x="84" y="12"/>
                  </a:lnTo>
                  <a:lnTo>
                    <a:pt x="74" y="72"/>
                  </a:lnTo>
                  <a:lnTo>
                    <a:pt x="69" y="108"/>
                  </a:lnTo>
                  <a:lnTo>
                    <a:pt x="62" y="148"/>
                  </a:lnTo>
                  <a:lnTo>
                    <a:pt x="56" y="178"/>
                  </a:lnTo>
                  <a:lnTo>
                    <a:pt x="52" y="203"/>
                  </a:lnTo>
                  <a:lnTo>
                    <a:pt x="51" y="215"/>
                  </a:lnTo>
                  <a:lnTo>
                    <a:pt x="49" y="225"/>
                  </a:lnTo>
                  <a:lnTo>
                    <a:pt x="47" y="241"/>
                  </a:lnTo>
                  <a:lnTo>
                    <a:pt x="42" y="265"/>
                  </a:lnTo>
                  <a:lnTo>
                    <a:pt x="42" y="269"/>
                  </a:lnTo>
                  <a:lnTo>
                    <a:pt x="30" y="339"/>
                  </a:lnTo>
                  <a:lnTo>
                    <a:pt x="29" y="358"/>
                  </a:lnTo>
                  <a:lnTo>
                    <a:pt x="27" y="364"/>
                  </a:lnTo>
                  <a:lnTo>
                    <a:pt x="26" y="369"/>
                  </a:lnTo>
                  <a:lnTo>
                    <a:pt x="24" y="378"/>
                  </a:lnTo>
                  <a:lnTo>
                    <a:pt x="20" y="400"/>
                  </a:lnTo>
                  <a:lnTo>
                    <a:pt x="19" y="415"/>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grpSp>
          <p:nvGrpSpPr>
            <p:cNvPr id="5" name="Group 102"/>
            <p:cNvGrpSpPr/>
            <p:nvPr/>
          </p:nvGrpSpPr>
          <p:grpSpPr>
            <a:xfrm>
              <a:off x="1468438" y="1981200"/>
              <a:ext cx="788987" cy="506412"/>
              <a:chOff x="1725613" y="1916113"/>
              <a:chExt cx="788987" cy="506412"/>
            </a:xfrm>
            <a:solidFill>
              <a:schemeClr val="accent5"/>
            </a:solidFill>
          </p:grpSpPr>
          <p:sp>
            <p:nvSpPr>
              <p:cNvPr id="296" name="Freeform 241" descr="Wide upward diagonal"/>
              <p:cNvSpPr>
                <a:spLocks/>
              </p:cNvSpPr>
              <p:nvPr/>
            </p:nvSpPr>
            <p:spPr bwMode="auto">
              <a:xfrm>
                <a:off x="1725613" y="1916113"/>
                <a:ext cx="788987" cy="506412"/>
              </a:xfrm>
              <a:custGeom>
                <a:avLst/>
                <a:gdLst>
                  <a:gd name="T0" fmla="*/ 2147483647 w 574"/>
                  <a:gd name="T1" fmla="*/ 2147483647 h 407"/>
                  <a:gd name="T2" fmla="*/ 2147483647 w 574"/>
                  <a:gd name="T3" fmla="*/ 2147483647 h 407"/>
                  <a:gd name="T4" fmla="*/ 2147483647 w 574"/>
                  <a:gd name="T5" fmla="*/ 2147483647 h 407"/>
                  <a:gd name="T6" fmla="*/ 2147483647 w 574"/>
                  <a:gd name="T7" fmla="*/ 2147483647 h 407"/>
                  <a:gd name="T8" fmla="*/ 2147483647 w 574"/>
                  <a:gd name="T9" fmla="*/ 2147483647 h 407"/>
                  <a:gd name="T10" fmla="*/ 2147483647 w 574"/>
                  <a:gd name="T11" fmla="*/ 2147483647 h 407"/>
                  <a:gd name="T12" fmla="*/ 2147483647 w 574"/>
                  <a:gd name="T13" fmla="*/ 2147483647 h 407"/>
                  <a:gd name="T14" fmla="*/ 2147483647 w 574"/>
                  <a:gd name="T15" fmla="*/ 2147483647 h 407"/>
                  <a:gd name="T16" fmla="*/ 2147483647 w 574"/>
                  <a:gd name="T17" fmla="*/ 2147483647 h 407"/>
                  <a:gd name="T18" fmla="*/ 2147483647 w 574"/>
                  <a:gd name="T19" fmla="*/ 2147483647 h 407"/>
                  <a:gd name="T20" fmla="*/ 2147483647 w 574"/>
                  <a:gd name="T21" fmla="*/ 2147483647 h 407"/>
                  <a:gd name="T22" fmla="*/ 2147483647 w 574"/>
                  <a:gd name="T23" fmla="*/ 2147483647 h 407"/>
                  <a:gd name="T24" fmla="*/ 2147483647 w 574"/>
                  <a:gd name="T25" fmla="*/ 2147483647 h 407"/>
                  <a:gd name="T26" fmla="*/ 2147483647 w 574"/>
                  <a:gd name="T27" fmla="*/ 2147483647 h 407"/>
                  <a:gd name="T28" fmla="*/ 2147483647 w 574"/>
                  <a:gd name="T29" fmla="*/ 2147483647 h 407"/>
                  <a:gd name="T30" fmla="*/ 2147483647 w 574"/>
                  <a:gd name="T31" fmla="*/ 2147483647 h 407"/>
                  <a:gd name="T32" fmla="*/ 2147483647 w 574"/>
                  <a:gd name="T33" fmla="*/ 2147483647 h 407"/>
                  <a:gd name="T34" fmla="*/ 2147483647 w 574"/>
                  <a:gd name="T35" fmla="*/ 2147483647 h 407"/>
                  <a:gd name="T36" fmla="*/ 2147483647 w 574"/>
                  <a:gd name="T37" fmla="*/ 2147483647 h 407"/>
                  <a:gd name="T38" fmla="*/ 2147483647 w 574"/>
                  <a:gd name="T39" fmla="*/ 2147483647 h 407"/>
                  <a:gd name="T40" fmla="*/ 0 w 574"/>
                  <a:gd name="T41" fmla="*/ 2147483647 h 407"/>
                  <a:gd name="T42" fmla="*/ 2147483647 w 574"/>
                  <a:gd name="T43" fmla="*/ 2147483647 h 407"/>
                  <a:gd name="T44" fmla="*/ 2147483647 w 574"/>
                  <a:gd name="T45" fmla="*/ 2147483647 h 407"/>
                  <a:gd name="T46" fmla="*/ 2147483647 w 574"/>
                  <a:gd name="T47" fmla="*/ 2147483647 h 407"/>
                  <a:gd name="T48" fmla="*/ 2147483647 w 574"/>
                  <a:gd name="T49" fmla="*/ 2147483647 h 407"/>
                  <a:gd name="T50" fmla="*/ 2147483647 w 574"/>
                  <a:gd name="T51" fmla="*/ 2147483647 h 407"/>
                  <a:gd name="T52" fmla="*/ 2147483647 w 574"/>
                  <a:gd name="T53" fmla="*/ 2147483647 h 407"/>
                  <a:gd name="T54" fmla="*/ 2147483647 w 574"/>
                  <a:gd name="T55" fmla="*/ 2147483647 h 407"/>
                  <a:gd name="T56" fmla="*/ 2147483647 w 574"/>
                  <a:gd name="T57" fmla="*/ 2147483647 h 407"/>
                  <a:gd name="T58" fmla="*/ 2147483647 w 574"/>
                  <a:gd name="T59" fmla="*/ 2147483647 h 407"/>
                  <a:gd name="T60" fmla="*/ 2147483647 w 574"/>
                  <a:gd name="T61" fmla="*/ 2147483647 h 407"/>
                  <a:gd name="T62" fmla="*/ 2147483647 w 574"/>
                  <a:gd name="T63" fmla="*/ 2147483647 h 407"/>
                  <a:gd name="T64" fmla="*/ 2147483647 w 574"/>
                  <a:gd name="T65" fmla="*/ 2147483647 h 407"/>
                  <a:gd name="T66" fmla="*/ 2147483647 w 574"/>
                  <a:gd name="T67" fmla="*/ 2147483647 h 407"/>
                  <a:gd name="T68" fmla="*/ 2147483647 w 574"/>
                  <a:gd name="T69" fmla="*/ 2147483647 h 407"/>
                  <a:gd name="T70" fmla="*/ 2147483647 w 574"/>
                  <a:gd name="T71" fmla="*/ 2147483647 h 407"/>
                  <a:gd name="T72" fmla="*/ 2147483647 w 574"/>
                  <a:gd name="T73" fmla="*/ 2147483647 h 407"/>
                  <a:gd name="T74" fmla="*/ 2147483647 w 574"/>
                  <a:gd name="T75" fmla="*/ 2147483647 h 407"/>
                  <a:gd name="T76" fmla="*/ 2147483647 w 574"/>
                  <a:gd name="T77" fmla="*/ 2147483647 h 407"/>
                  <a:gd name="T78" fmla="*/ 2147483647 w 574"/>
                  <a:gd name="T79" fmla="*/ 2147483647 h 407"/>
                  <a:gd name="T80" fmla="*/ 2147483647 w 574"/>
                  <a:gd name="T81" fmla="*/ 2147483647 h 407"/>
                  <a:gd name="T82" fmla="*/ 2147483647 w 574"/>
                  <a:gd name="T83" fmla="*/ 2147483647 h 407"/>
                  <a:gd name="T84" fmla="*/ 2147483647 w 574"/>
                  <a:gd name="T85" fmla="*/ 2147483647 h 407"/>
                  <a:gd name="T86" fmla="*/ 2147483647 w 574"/>
                  <a:gd name="T87" fmla="*/ 2147483647 h 407"/>
                  <a:gd name="T88" fmla="*/ 2147483647 w 574"/>
                  <a:gd name="T89" fmla="*/ 2147483647 h 407"/>
                  <a:gd name="T90" fmla="*/ 2147483647 w 574"/>
                  <a:gd name="T91" fmla="*/ 2147483647 h 407"/>
                  <a:gd name="T92" fmla="*/ 2147483647 w 574"/>
                  <a:gd name="T93" fmla="*/ 2147483647 h 407"/>
                  <a:gd name="T94" fmla="*/ 2147483647 w 574"/>
                  <a:gd name="T95" fmla="*/ 2147483647 h 407"/>
                  <a:gd name="T96" fmla="*/ 2147483647 w 574"/>
                  <a:gd name="T97" fmla="*/ 2147483647 h 407"/>
                  <a:gd name="T98" fmla="*/ 2147483647 w 574"/>
                  <a:gd name="T99" fmla="*/ 2147483647 h 407"/>
                  <a:gd name="T100" fmla="*/ 2147483647 w 574"/>
                  <a:gd name="T101" fmla="*/ 2147483647 h 407"/>
                  <a:gd name="T102" fmla="*/ 2147483647 w 574"/>
                  <a:gd name="T103" fmla="*/ 2147483647 h 407"/>
                  <a:gd name="T104" fmla="*/ 2147483647 w 574"/>
                  <a:gd name="T105" fmla="*/ 0 h 407"/>
                  <a:gd name="T106" fmla="*/ 2147483647 w 574"/>
                  <a:gd name="T107" fmla="*/ 2147483647 h 407"/>
                  <a:gd name="T108" fmla="*/ 2147483647 w 574"/>
                  <a:gd name="T109" fmla="*/ 2147483647 h 407"/>
                  <a:gd name="T110" fmla="*/ 2147483647 w 574"/>
                  <a:gd name="T111" fmla="*/ 2147483647 h 407"/>
                  <a:gd name="T112" fmla="*/ 2147483647 w 574"/>
                  <a:gd name="T113" fmla="*/ 2147483647 h 407"/>
                  <a:gd name="T114" fmla="*/ 2147483647 w 574"/>
                  <a:gd name="T115" fmla="*/ 2147483647 h 407"/>
                  <a:gd name="T116" fmla="*/ 2147483647 w 574"/>
                  <a:gd name="T117" fmla="*/ 2147483647 h 407"/>
                  <a:gd name="T118" fmla="*/ 2147483647 w 574"/>
                  <a:gd name="T119" fmla="*/ 2147483647 h 407"/>
                  <a:gd name="T120" fmla="*/ 2147483647 w 574"/>
                  <a:gd name="T121" fmla="*/ 2147483647 h 40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74"/>
                  <a:gd name="T184" fmla="*/ 0 h 407"/>
                  <a:gd name="T185" fmla="*/ 574 w 574"/>
                  <a:gd name="T186" fmla="*/ 407 h 40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74" h="407">
                    <a:moveTo>
                      <a:pt x="520" y="357"/>
                    </a:moveTo>
                    <a:lnTo>
                      <a:pt x="519" y="363"/>
                    </a:lnTo>
                    <a:lnTo>
                      <a:pt x="523" y="376"/>
                    </a:lnTo>
                    <a:lnTo>
                      <a:pt x="521" y="406"/>
                    </a:lnTo>
                    <a:lnTo>
                      <a:pt x="489" y="397"/>
                    </a:lnTo>
                    <a:lnTo>
                      <a:pt x="488" y="397"/>
                    </a:lnTo>
                    <a:lnTo>
                      <a:pt x="478" y="396"/>
                    </a:lnTo>
                    <a:lnTo>
                      <a:pt x="470" y="394"/>
                    </a:lnTo>
                    <a:lnTo>
                      <a:pt x="469" y="394"/>
                    </a:lnTo>
                    <a:lnTo>
                      <a:pt x="462" y="393"/>
                    </a:lnTo>
                    <a:lnTo>
                      <a:pt x="442" y="389"/>
                    </a:lnTo>
                    <a:lnTo>
                      <a:pt x="441" y="389"/>
                    </a:lnTo>
                    <a:lnTo>
                      <a:pt x="422" y="385"/>
                    </a:lnTo>
                    <a:lnTo>
                      <a:pt x="383" y="376"/>
                    </a:lnTo>
                    <a:lnTo>
                      <a:pt x="368" y="374"/>
                    </a:lnTo>
                    <a:lnTo>
                      <a:pt x="355" y="379"/>
                    </a:lnTo>
                    <a:lnTo>
                      <a:pt x="347" y="376"/>
                    </a:lnTo>
                    <a:lnTo>
                      <a:pt x="333" y="375"/>
                    </a:lnTo>
                    <a:lnTo>
                      <a:pt x="323" y="372"/>
                    </a:lnTo>
                    <a:lnTo>
                      <a:pt x="314" y="378"/>
                    </a:lnTo>
                    <a:lnTo>
                      <a:pt x="298" y="376"/>
                    </a:lnTo>
                    <a:lnTo>
                      <a:pt x="296" y="376"/>
                    </a:lnTo>
                    <a:lnTo>
                      <a:pt x="292" y="376"/>
                    </a:lnTo>
                    <a:lnTo>
                      <a:pt x="287" y="376"/>
                    </a:lnTo>
                    <a:lnTo>
                      <a:pt x="271" y="383"/>
                    </a:lnTo>
                    <a:lnTo>
                      <a:pt x="250" y="381"/>
                    </a:lnTo>
                    <a:lnTo>
                      <a:pt x="238" y="374"/>
                    </a:lnTo>
                    <a:lnTo>
                      <a:pt x="236" y="376"/>
                    </a:lnTo>
                    <a:lnTo>
                      <a:pt x="221" y="378"/>
                    </a:lnTo>
                    <a:lnTo>
                      <a:pt x="217" y="379"/>
                    </a:lnTo>
                    <a:lnTo>
                      <a:pt x="196" y="379"/>
                    </a:lnTo>
                    <a:lnTo>
                      <a:pt x="195" y="372"/>
                    </a:lnTo>
                    <a:lnTo>
                      <a:pt x="178" y="364"/>
                    </a:lnTo>
                    <a:lnTo>
                      <a:pt x="175" y="361"/>
                    </a:lnTo>
                    <a:lnTo>
                      <a:pt x="174" y="360"/>
                    </a:lnTo>
                    <a:lnTo>
                      <a:pt x="157" y="360"/>
                    </a:lnTo>
                    <a:lnTo>
                      <a:pt x="152" y="357"/>
                    </a:lnTo>
                    <a:lnTo>
                      <a:pt x="143" y="363"/>
                    </a:lnTo>
                    <a:lnTo>
                      <a:pt x="127" y="365"/>
                    </a:lnTo>
                    <a:lnTo>
                      <a:pt x="121" y="364"/>
                    </a:lnTo>
                    <a:lnTo>
                      <a:pt x="116" y="367"/>
                    </a:lnTo>
                    <a:lnTo>
                      <a:pt x="102" y="361"/>
                    </a:lnTo>
                    <a:lnTo>
                      <a:pt x="81" y="346"/>
                    </a:lnTo>
                    <a:lnTo>
                      <a:pt x="83" y="339"/>
                    </a:lnTo>
                    <a:lnTo>
                      <a:pt x="83" y="338"/>
                    </a:lnTo>
                    <a:lnTo>
                      <a:pt x="84" y="336"/>
                    </a:lnTo>
                    <a:lnTo>
                      <a:pt x="84" y="325"/>
                    </a:lnTo>
                    <a:lnTo>
                      <a:pt x="85" y="313"/>
                    </a:lnTo>
                    <a:lnTo>
                      <a:pt x="76" y="292"/>
                    </a:lnTo>
                    <a:lnTo>
                      <a:pt x="62" y="284"/>
                    </a:lnTo>
                    <a:lnTo>
                      <a:pt x="58" y="285"/>
                    </a:lnTo>
                    <a:lnTo>
                      <a:pt x="49" y="284"/>
                    </a:lnTo>
                    <a:lnTo>
                      <a:pt x="45" y="271"/>
                    </a:lnTo>
                    <a:lnTo>
                      <a:pt x="44" y="268"/>
                    </a:lnTo>
                    <a:lnTo>
                      <a:pt x="31" y="266"/>
                    </a:lnTo>
                    <a:lnTo>
                      <a:pt x="26" y="261"/>
                    </a:lnTo>
                    <a:lnTo>
                      <a:pt x="15" y="264"/>
                    </a:lnTo>
                    <a:lnTo>
                      <a:pt x="8" y="260"/>
                    </a:lnTo>
                    <a:lnTo>
                      <a:pt x="6" y="254"/>
                    </a:lnTo>
                    <a:lnTo>
                      <a:pt x="4" y="259"/>
                    </a:lnTo>
                    <a:lnTo>
                      <a:pt x="0" y="257"/>
                    </a:lnTo>
                    <a:lnTo>
                      <a:pt x="12" y="218"/>
                    </a:lnTo>
                    <a:lnTo>
                      <a:pt x="9" y="239"/>
                    </a:lnTo>
                    <a:lnTo>
                      <a:pt x="13" y="235"/>
                    </a:lnTo>
                    <a:lnTo>
                      <a:pt x="19" y="235"/>
                    </a:lnTo>
                    <a:lnTo>
                      <a:pt x="19" y="223"/>
                    </a:lnTo>
                    <a:lnTo>
                      <a:pt x="26" y="217"/>
                    </a:lnTo>
                    <a:lnTo>
                      <a:pt x="29" y="213"/>
                    </a:lnTo>
                    <a:lnTo>
                      <a:pt x="17" y="213"/>
                    </a:lnTo>
                    <a:lnTo>
                      <a:pt x="12" y="209"/>
                    </a:lnTo>
                    <a:lnTo>
                      <a:pt x="13" y="202"/>
                    </a:lnTo>
                    <a:lnTo>
                      <a:pt x="15" y="193"/>
                    </a:lnTo>
                    <a:lnTo>
                      <a:pt x="12" y="189"/>
                    </a:lnTo>
                    <a:lnTo>
                      <a:pt x="16" y="195"/>
                    </a:lnTo>
                    <a:lnTo>
                      <a:pt x="33" y="192"/>
                    </a:lnTo>
                    <a:lnTo>
                      <a:pt x="34" y="189"/>
                    </a:lnTo>
                    <a:lnTo>
                      <a:pt x="24" y="184"/>
                    </a:lnTo>
                    <a:lnTo>
                      <a:pt x="19" y="177"/>
                    </a:lnTo>
                    <a:lnTo>
                      <a:pt x="16" y="187"/>
                    </a:lnTo>
                    <a:lnTo>
                      <a:pt x="12" y="187"/>
                    </a:lnTo>
                    <a:lnTo>
                      <a:pt x="16" y="157"/>
                    </a:lnTo>
                    <a:lnTo>
                      <a:pt x="16" y="146"/>
                    </a:lnTo>
                    <a:lnTo>
                      <a:pt x="12" y="139"/>
                    </a:lnTo>
                    <a:lnTo>
                      <a:pt x="15" y="121"/>
                    </a:lnTo>
                    <a:lnTo>
                      <a:pt x="12" y="95"/>
                    </a:lnTo>
                    <a:lnTo>
                      <a:pt x="13" y="92"/>
                    </a:lnTo>
                    <a:lnTo>
                      <a:pt x="5" y="80"/>
                    </a:lnTo>
                    <a:lnTo>
                      <a:pt x="4" y="66"/>
                    </a:lnTo>
                    <a:lnTo>
                      <a:pt x="6" y="62"/>
                    </a:lnTo>
                    <a:lnTo>
                      <a:pt x="5" y="49"/>
                    </a:lnTo>
                    <a:lnTo>
                      <a:pt x="15" y="31"/>
                    </a:lnTo>
                    <a:lnTo>
                      <a:pt x="12" y="26"/>
                    </a:lnTo>
                    <a:lnTo>
                      <a:pt x="16" y="26"/>
                    </a:lnTo>
                    <a:lnTo>
                      <a:pt x="58" y="62"/>
                    </a:lnTo>
                    <a:lnTo>
                      <a:pt x="96" y="76"/>
                    </a:lnTo>
                    <a:lnTo>
                      <a:pt x="96" y="77"/>
                    </a:lnTo>
                    <a:lnTo>
                      <a:pt x="121" y="83"/>
                    </a:lnTo>
                    <a:lnTo>
                      <a:pt x="131" y="92"/>
                    </a:lnTo>
                    <a:lnTo>
                      <a:pt x="137" y="95"/>
                    </a:lnTo>
                    <a:lnTo>
                      <a:pt x="138" y="88"/>
                    </a:lnTo>
                    <a:lnTo>
                      <a:pt x="145" y="90"/>
                    </a:lnTo>
                    <a:lnTo>
                      <a:pt x="141" y="92"/>
                    </a:lnTo>
                    <a:lnTo>
                      <a:pt x="143" y="98"/>
                    </a:lnTo>
                    <a:lnTo>
                      <a:pt x="148" y="119"/>
                    </a:lnTo>
                    <a:lnTo>
                      <a:pt x="135" y="126"/>
                    </a:lnTo>
                    <a:lnTo>
                      <a:pt x="135" y="130"/>
                    </a:lnTo>
                    <a:lnTo>
                      <a:pt x="152" y="119"/>
                    </a:lnTo>
                    <a:lnTo>
                      <a:pt x="156" y="119"/>
                    </a:lnTo>
                    <a:lnTo>
                      <a:pt x="155" y="134"/>
                    </a:lnTo>
                    <a:lnTo>
                      <a:pt x="153" y="133"/>
                    </a:lnTo>
                    <a:lnTo>
                      <a:pt x="148" y="156"/>
                    </a:lnTo>
                    <a:lnTo>
                      <a:pt x="149" y="157"/>
                    </a:lnTo>
                    <a:lnTo>
                      <a:pt x="150" y="167"/>
                    </a:lnTo>
                    <a:lnTo>
                      <a:pt x="153" y="173"/>
                    </a:lnTo>
                    <a:lnTo>
                      <a:pt x="143" y="175"/>
                    </a:lnTo>
                    <a:lnTo>
                      <a:pt x="141" y="173"/>
                    </a:lnTo>
                    <a:lnTo>
                      <a:pt x="141" y="171"/>
                    </a:lnTo>
                    <a:lnTo>
                      <a:pt x="142" y="180"/>
                    </a:lnTo>
                    <a:lnTo>
                      <a:pt x="149" y="178"/>
                    </a:lnTo>
                    <a:lnTo>
                      <a:pt x="157" y="175"/>
                    </a:lnTo>
                    <a:lnTo>
                      <a:pt x="155" y="166"/>
                    </a:lnTo>
                    <a:lnTo>
                      <a:pt x="161" y="131"/>
                    </a:lnTo>
                    <a:lnTo>
                      <a:pt x="174" y="116"/>
                    </a:lnTo>
                    <a:lnTo>
                      <a:pt x="178" y="115"/>
                    </a:lnTo>
                    <a:lnTo>
                      <a:pt x="179" y="110"/>
                    </a:lnTo>
                    <a:lnTo>
                      <a:pt x="173" y="96"/>
                    </a:lnTo>
                    <a:lnTo>
                      <a:pt x="173" y="85"/>
                    </a:lnTo>
                    <a:lnTo>
                      <a:pt x="168" y="95"/>
                    </a:lnTo>
                    <a:lnTo>
                      <a:pt x="171" y="103"/>
                    </a:lnTo>
                    <a:lnTo>
                      <a:pt x="167" y="95"/>
                    </a:lnTo>
                    <a:lnTo>
                      <a:pt x="163" y="94"/>
                    </a:lnTo>
                    <a:lnTo>
                      <a:pt x="164" y="81"/>
                    </a:lnTo>
                    <a:lnTo>
                      <a:pt x="174" y="83"/>
                    </a:lnTo>
                    <a:lnTo>
                      <a:pt x="177" y="78"/>
                    </a:lnTo>
                    <a:lnTo>
                      <a:pt x="168" y="69"/>
                    </a:lnTo>
                    <a:lnTo>
                      <a:pt x="164" y="65"/>
                    </a:lnTo>
                    <a:lnTo>
                      <a:pt x="155" y="78"/>
                    </a:lnTo>
                    <a:lnTo>
                      <a:pt x="157" y="99"/>
                    </a:lnTo>
                    <a:lnTo>
                      <a:pt x="160" y="101"/>
                    </a:lnTo>
                    <a:lnTo>
                      <a:pt x="161" y="96"/>
                    </a:lnTo>
                    <a:lnTo>
                      <a:pt x="170" y="105"/>
                    </a:lnTo>
                    <a:lnTo>
                      <a:pt x="167" y="119"/>
                    </a:lnTo>
                    <a:lnTo>
                      <a:pt x="160" y="108"/>
                    </a:lnTo>
                    <a:lnTo>
                      <a:pt x="153" y="102"/>
                    </a:lnTo>
                    <a:lnTo>
                      <a:pt x="155" y="88"/>
                    </a:lnTo>
                    <a:lnTo>
                      <a:pt x="148" y="81"/>
                    </a:lnTo>
                    <a:lnTo>
                      <a:pt x="159" y="62"/>
                    </a:lnTo>
                    <a:lnTo>
                      <a:pt x="164" y="40"/>
                    </a:lnTo>
                    <a:lnTo>
                      <a:pt x="171" y="59"/>
                    </a:lnTo>
                    <a:lnTo>
                      <a:pt x="177" y="41"/>
                    </a:lnTo>
                    <a:lnTo>
                      <a:pt x="178" y="30"/>
                    </a:lnTo>
                    <a:lnTo>
                      <a:pt x="171" y="27"/>
                    </a:lnTo>
                    <a:lnTo>
                      <a:pt x="168" y="38"/>
                    </a:lnTo>
                    <a:lnTo>
                      <a:pt x="164" y="13"/>
                    </a:lnTo>
                    <a:lnTo>
                      <a:pt x="167" y="0"/>
                    </a:lnTo>
                    <a:lnTo>
                      <a:pt x="303" y="31"/>
                    </a:lnTo>
                    <a:lnTo>
                      <a:pt x="444" y="62"/>
                    </a:lnTo>
                    <a:lnTo>
                      <a:pt x="489" y="72"/>
                    </a:lnTo>
                    <a:lnTo>
                      <a:pt x="543" y="83"/>
                    </a:lnTo>
                    <a:lnTo>
                      <a:pt x="573" y="88"/>
                    </a:lnTo>
                    <a:lnTo>
                      <a:pt x="571" y="92"/>
                    </a:lnTo>
                    <a:lnTo>
                      <a:pt x="571" y="96"/>
                    </a:lnTo>
                    <a:lnTo>
                      <a:pt x="568" y="103"/>
                    </a:lnTo>
                    <a:lnTo>
                      <a:pt x="557" y="163"/>
                    </a:lnTo>
                    <a:lnTo>
                      <a:pt x="555" y="180"/>
                    </a:lnTo>
                    <a:lnTo>
                      <a:pt x="552" y="187"/>
                    </a:lnTo>
                    <a:lnTo>
                      <a:pt x="552" y="191"/>
                    </a:lnTo>
                    <a:lnTo>
                      <a:pt x="552" y="192"/>
                    </a:lnTo>
                    <a:lnTo>
                      <a:pt x="552" y="195"/>
                    </a:lnTo>
                    <a:lnTo>
                      <a:pt x="548" y="218"/>
                    </a:lnTo>
                    <a:lnTo>
                      <a:pt x="545" y="231"/>
                    </a:lnTo>
                    <a:lnTo>
                      <a:pt x="539" y="259"/>
                    </a:lnTo>
                    <a:lnTo>
                      <a:pt x="538" y="270"/>
                    </a:lnTo>
                    <a:lnTo>
                      <a:pt x="537" y="271"/>
                    </a:lnTo>
                    <a:lnTo>
                      <a:pt x="535" y="284"/>
                    </a:lnTo>
                    <a:lnTo>
                      <a:pt x="527" y="324"/>
                    </a:lnTo>
                    <a:lnTo>
                      <a:pt x="525" y="329"/>
                    </a:lnTo>
                    <a:lnTo>
                      <a:pt x="523" y="346"/>
                    </a:lnTo>
                    <a:lnTo>
                      <a:pt x="521" y="350"/>
                    </a:lnTo>
                    <a:lnTo>
                      <a:pt x="520" y="357"/>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97" name="Freeform 242"/>
              <p:cNvSpPr>
                <a:spLocks/>
              </p:cNvSpPr>
              <p:nvPr/>
            </p:nvSpPr>
            <p:spPr bwMode="auto">
              <a:xfrm>
                <a:off x="1906588" y="1947863"/>
                <a:ext cx="44450" cy="34925"/>
              </a:xfrm>
              <a:custGeom>
                <a:avLst/>
                <a:gdLst>
                  <a:gd name="T0" fmla="*/ 2147483647 w 33"/>
                  <a:gd name="T1" fmla="*/ 0 h 27"/>
                  <a:gd name="T2" fmla="*/ 2147483647 w 33"/>
                  <a:gd name="T3" fmla="*/ 2147483647 h 27"/>
                  <a:gd name="T4" fmla="*/ 2147483647 w 33"/>
                  <a:gd name="T5" fmla="*/ 2147483647 h 27"/>
                  <a:gd name="T6" fmla="*/ 2147483647 w 33"/>
                  <a:gd name="T7" fmla="*/ 2147483647 h 27"/>
                  <a:gd name="T8" fmla="*/ 2147483647 w 33"/>
                  <a:gd name="T9" fmla="*/ 2147483647 h 27"/>
                  <a:gd name="T10" fmla="*/ 2147483647 w 33"/>
                  <a:gd name="T11" fmla="*/ 2147483647 h 27"/>
                  <a:gd name="T12" fmla="*/ 2147483647 w 33"/>
                  <a:gd name="T13" fmla="*/ 2147483647 h 27"/>
                  <a:gd name="T14" fmla="*/ 0 w 33"/>
                  <a:gd name="T15" fmla="*/ 2147483647 h 27"/>
                  <a:gd name="T16" fmla="*/ 2147483647 w 33"/>
                  <a:gd name="T17" fmla="*/ 0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27"/>
                  <a:gd name="T29" fmla="*/ 33 w 33"/>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27">
                    <a:moveTo>
                      <a:pt x="4" y="0"/>
                    </a:moveTo>
                    <a:lnTo>
                      <a:pt x="6" y="11"/>
                    </a:lnTo>
                    <a:lnTo>
                      <a:pt x="11" y="14"/>
                    </a:lnTo>
                    <a:lnTo>
                      <a:pt x="13" y="2"/>
                    </a:lnTo>
                    <a:lnTo>
                      <a:pt x="32" y="7"/>
                    </a:lnTo>
                    <a:lnTo>
                      <a:pt x="22" y="26"/>
                    </a:lnTo>
                    <a:lnTo>
                      <a:pt x="6" y="24"/>
                    </a:lnTo>
                    <a:lnTo>
                      <a:pt x="0" y="17"/>
                    </a:lnTo>
                    <a:lnTo>
                      <a:pt x="4" y="0"/>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grpSp>
        <p:sp>
          <p:nvSpPr>
            <p:cNvPr id="278559" name="Freeform 243"/>
            <p:cNvSpPr>
              <a:spLocks/>
            </p:cNvSpPr>
            <p:nvPr/>
          </p:nvSpPr>
          <p:spPr bwMode="auto">
            <a:xfrm>
              <a:off x="2698750" y="2706688"/>
              <a:ext cx="814388" cy="606425"/>
            </a:xfrm>
            <a:custGeom>
              <a:avLst/>
              <a:gdLst>
                <a:gd name="T0" fmla="*/ 2147483647 w 590"/>
                <a:gd name="T1" fmla="*/ 2147483647 h 485"/>
                <a:gd name="T2" fmla="*/ 2147483647 w 590"/>
                <a:gd name="T3" fmla="*/ 2147483647 h 485"/>
                <a:gd name="T4" fmla="*/ 2147483647 w 590"/>
                <a:gd name="T5" fmla="*/ 2147483647 h 485"/>
                <a:gd name="T6" fmla="*/ 2147483647 w 590"/>
                <a:gd name="T7" fmla="*/ 2147483647 h 485"/>
                <a:gd name="T8" fmla="*/ 2147483647 w 590"/>
                <a:gd name="T9" fmla="*/ 2147483647 h 485"/>
                <a:gd name="T10" fmla="*/ 2147483647 w 590"/>
                <a:gd name="T11" fmla="*/ 2147483647 h 485"/>
                <a:gd name="T12" fmla="*/ 2147483647 w 590"/>
                <a:gd name="T13" fmla="*/ 2147483647 h 485"/>
                <a:gd name="T14" fmla="*/ 2147483647 w 590"/>
                <a:gd name="T15" fmla="*/ 2147483647 h 485"/>
                <a:gd name="T16" fmla="*/ 0 w 590"/>
                <a:gd name="T17" fmla="*/ 2147483647 h 485"/>
                <a:gd name="T18" fmla="*/ 2147483647 w 590"/>
                <a:gd name="T19" fmla="*/ 2147483647 h 485"/>
                <a:gd name="T20" fmla="*/ 2147483647 w 590"/>
                <a:gd name="T21" fmla="*/ 2147483647 h 485"/>
                <a:gd name="T22" fmla="*/ 2147483647 w 590"/>
                <a:gd name="T23" fmla="*/ 2147483647 h 485"/>
                <a:gd name="T24" fmla="*/ 2147483647 w 590"/>
                <a:gd name="T25" fmla="*/ 2147483647 h 485"/>
                <a:gd name="T26" fmla="*/ 2147483647 w 590"/>
                <a:gd name="T27" fmla="*/ 2147483647 h 485"/>
                <a:gd name="T28" fmla="*/ 2147483647 w 590"/>
                <a:gd name="T29" fmla="*/ 2147483647 h 485"/>
                <a:gd name="T30" fmla="*/ 2147483647 w 590"/>
                <a:gd name="T31" fmla="*/ 2147483647 h 485"/>
                <a:gd name="T32" fmla="*/ 2147483647 w 590"/>
                <a:gd name="T33" fmla="*/ 2147483647 h 485"/>
                <a:gd name="T34" fmla="*/ 2147483647 w 590"/>
                <a:gd name="T35" fmla="*/ 2147483647 h 485"/>
                <a:gd name="T36" fmla="*/ 2147483647 w 590"/>
                <a:gd name="T37" fmla="*/ 2147483647 h 485"/>
                <a:gd name="T38" fmla="*/ 2147483647 w 590"/>
                <a:gd name="T39" fmla="*/ 2147483647 h 485"/>
                <a:gd name="T40" fmla="*/ 2147483647 w 590"/>
                <a:gd name="T41" fmla="*/ 2147483647 h 485"/>
                <a:gd name="T42" fmla="*/ 2147483647 w 590"/>
                <a:gd name="T43" fmla="*/ 2147483647 h 485"/>
                <a:gd name="T44" fmla="*/ 2147483647 w 590"/>
                <a:gd name="T45" fmla="*/ 2147483647 h 485"/>
                <a:gd name="T46" fmla="*/ 2147483647 w 590"/>
                <a:gd name="T47" fmla="*/ 2147483647 h 485"/>
                <a:gd name="T48" fmla="*/ 2147483647 w 590"/>
                <a:gd name="T49" fmla="*/ 2147483647 h 485"/>
                <a:gd name="T50" fmla="*/ 2147483647 w 590"/>
                <a:gd name="T51" fmla="*/ 2147483647 h 485"/>
                <a:gd name="T52" fmla="*/ 2147483647 w 590"/>
                <a:gd name="T53" fmla="*/ 2147483647 h 485"/>
                <a:gd name="T54" fmla="*/ 2147483647 w 590"/>
                <a:gd name="T55" fmla="*/ 2147483647 h 485"/>
                <a:gd name="T56" fmla="*/ 2147483647 w 590"/>
                <a:gd name="T57" fmla="*/ 2147483647 h 485"/>
                <a:gd name="T58" fmla="*/ 2147483647 w 590"/>
                <a:gd name="T59" fmla="*/ 2147483647 h 485"/>
                <a:gd name="T60" fmla="*/ 2147483647 w 590"/>
                <a:gd name="T61" fmla="*/ 2147483647 h 485"/>
                <a:gd name="T62" fmla="*/ 2147483647 w 590"/>
                <a:gd name="T63" fmla="*/ 2147483647 h 485"/>
                <a:gd name="T64" fmla="*/ 2147483647 w 590"/>
                <a:gd name="T65" fmla="*/ 2147483647 h 485"/>
                <a:gd name="T66" fmla="*/ 2147483647 w 590"/>
                <a:gd name="T67" fmla="*/ 2147483647 h 485"/>
                <a:gd name="T68" fmla="*/ 2147483647 w 590"/>
                <a:gd name="T69" fmla="*/ 2147483647 h 485"/>
                <a:gd name="T70" fmla="*/ 2147483647 w 590"/>
                <a:gd name="T71" fmla="*/ 2147483647 h 485"/>
                <a:gd name="T72" fmla="*/ 2147483647 w 590"/>
                <a:gd name="T73" fmla="*/ 2147483647 h 485"/>
                <a:gd name="T74" fmla="*/ 2147483647 w 590"/>
                <a:gd name="T75" fmla="*/ 2147483647 h 485"/>
                <a:gd name="T76" fmla="*/ 2147483647 w 590"/>
                <a:gd name="T77" fmla="*/ 2147483647 h 485"/>
                <a:gd name="T78" fmla="*/ 2147483647 w 590"/>
                <a:gd name="T79" fmla="*/ 2147483647 h 485"/>
                <a:gd name="T80" fmla="*/ 2147483647 w 590"/>
                <a:gd name="T81" fmla="*/ 2147483647 h 485"/>
                <a:gd name="T82" fmla="*/ 2147483647 w 590"/>
                <a:gd name="T83" fmla="*/ 2147483647 h 485"/>
                <a:gd name="T84" fmla="*/ 2147483647 w 590"/>
                <a:gd name="T85" fmla="*/ 2147483647 h 485"/>
                <a:gd name="T86" fmla="*/ 2147483647 w 590"/>
                <a:gd name="T87" fmla="*/ 2147483647 h 485"/>
                <a:gd name="T88" fmla="*/ 2147483647 w 590"/>
                <a:gd name="T89" fmla="*/ 2147483647 h 485"/>
                <a:gd name="T90" fmla="*/ 2147483647 w 590"/>
                <a:gd name="T91" fmla="*/ 2147483647 h 485"/>
                <a:gd name="T92" fmla="*/ 2147483647 w 590"/>
                <a:gd name="T93" fmla="*/ 2147483647 h 485"/>
                <a:gd name="T94" fmla="*/ 2147483647 w 590"/>
                <a:gd name="T95" fmla="*/ 2147483647 h 485"/>
                <a:gd name="T96" fmla="*/ 2147483647 w 590"/>
                <a:gd name="T97" fmla="*/ 2147483647 h 485"/>
                <a:gd name="T98" fmla="*/ 2147483647 w 590"/>
                <a:gd name="T99" fmla="*/ 2147483647 h 485"/>
                <a:gd name="T100" fmla="*/ 2147483647 w 590"/>
                <a:gd name="T101" fmla="*/ 2147483647 h 485"/>
                <a:gd name="T102" fmla="*/ 2147483647 w 590"/>
                <a:gd name="T103" fmla="*/ 2147483647 h 485"/>
                <a:gd name="T104" fmla="*/ 2147483647 w 590"/>
                <a:gd name="T105" fmla="*/ 2147483647 h 485"/>
                <a:gd name="T106" fmla="*/ 2147483647 w 590"/>
                <a:gd name="T107" fmla="*/ 2147483647 h 485"/>
                <a:gd name="T108" fmla="*/ 2147483647 w 590"/>
                <a:gd name="T109" fmla="*/ 2147483647 h 485"/>
                <a:gd name="T110" fmla="*/ 2147483647 w 590"/>
                <a:gd name="T111" fmla="*/ 2147483647 h 4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90"/>
                <a:gd name="T169" fmla="*/ 0 h 485"/>
                <a:gd name="T170" fmla="*/ 590 w 590"/>
                <a:gd name="T171" fmla="*/ 485 h 48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90" h="485">
                  <a:moveTo>
                    <a:pt x="381" y="471"/>
                  </a:moveTo>
                  <a:lnTo>
                    <a:pt x="376" y="471"/>
                  </a:lnTo>
                  <a:lnTo>
                    <a:pt x="365" y="468"/>
                  </a:lnTo>
                  <a:lnTo>
                    <a:pt x="336" y="467"/>
                  </a:lnTo>
                  <a:lnTo>
                    <a:pt x="333" y="465"/>
                  </a:lnTo>
                  <a:lnTo>
                    <a:pt x="300" y="463"/>
                  </a:lnTo>
                  <a:lnTo>
                    <a:pt x="296" y="463"/>
                  </a:lnTo>
                  <a:lnTo>
                    <a:pt x="274" y="461"/>
                  </a:lnTo>
                  <a:lnTo>
                    <a:pt x="252" y="459"/>
                  </a:lnTo>
                  <a:lnTo>
                    <a:pt x="231" y="456"/>
                  </a:lnTo>
                  <a:lnTo>
                    <a:pt x="180" y="452"/>
                  </a:lnTo>
                  <a:lnTo>
                    <a:pt x="160" y="449"/>
                  </a:lnTo>
                  <a:lnTo>
                    <a:pt x="124" y="445"/>
                  </a:lnTo>
                  <a:lnTo>
                    <a:pt x="121" y="445"/>
                  </a:lnTo>
                  <a:lnTo>
                    <a:pt x="84" y="441"/>
                  </a:lnTo>
                  <a:lnTo>
                    <a:pt x="80" y="441"/>
                  </a:lnTo>
                  <a:lnTo>
                    <a:pt x="62" y="439"/>
                  </a:lnTo>
                  <a:lnTo>
                    <a:pt x="0" y="431"/>
                  </a:lnTo>
                  <a:lnTo>
                    <a:pt x="2" y="403"/>
                  </a:lnTo>
                  <a:lnTo>
                    <a:pt x="5" y="382"/>
                  </a:lnTo>
                  <a:lnTo>
                    <a:pt x="6" y="375"/>
                  </a:lnTo>
                  <a:lnTo>
                    <a:pt x="8" y="367"/>
                  </a:lnTo>
                  <a:lnTo>
                    <a:pt x="9" y="349"/>
                  </a:lnTo>
                  <a:lnTo>
                    <a:pt x="12" y="341"/>
                  </a:lnTo>
                  <a:lnTo>
                    <a:pt x="13" y="321"/>
                  </a:lnTo>
                  <a:lnTo>
                    <a:pt x="15" y="309"/>
                  </a:lnTo>
                  <a:lnTo>
                    <a:pt x="20" y="271"/>
                  </a:lnTo>
                  <a:lnTo>
                    <a:pt x="20" y="267"/>
                  </a:lnTo>
                  <a:lnTo>
                    <a:pt x="24" y="241"/>
                  </a:lnTo>
                  <a:lnTo>
                    <a:pt x="27" y="214"/>
                  </a:lnTo>
                  <a:lnTo>
                    <a:pt x="29" y="213"/>
                  </a:lnTo>
                  <a:lnTo>
                    <a:pt x="29" y="208"/>
                  </a:lnTo>
                  <a:lnTo>
                    <a:pt x="31" y="188"/>
                  </a:lnTo>
                  <a:lnTo>
                    <a:pt x="31" y="181"/>
                  </a:lnTo>
                  <a:lnTo>
                    <a:pt x="34" y="166"/>
                  </a:lnTo>
                  <a:lnTo>
                    <a:pt x="34" y="160"/>
                  </a:lnTo>
                  <a:lnTo>
                    <a:pt x="38" y="134"/>
                  </a:lnTo>
                  <a:lnTo>
                    <a:pt x="40" y="120"/>
                  </a:lnTo>
                  <a:lnTo>
                    <a:pt x="41" y="108"/>
                  </a:lnTo>
                  <a:lnTo>
                    <a:pt x="42" y="92"/>
                  </a:lnTo>
                  <a:lnTo>
                    <a:pt x="45" y="80"/>
                  </a:lnTo>
                  <a:lnTo>
                    <a:pt x="48" y="56"/>
                  </a:lnTo>
                  <a:lnTo>
                    <a:pt x="48" y="54"/>
                  </a:lnTo>
                  <a:lnTo>
                    <a:pt x="51" y="36"/>
                  </a:lnTo>
                  <a:lnTo>
                    <a:pt x="55" y="0"/>
                  </a:lnTo>
                  <a:lnTo>
                    <a:pt x="105" y="6"/>
                  </a:lnTo>
                  <a:lnTo>
                    <a:pt x="135" y="9"/>
                  </a:lnTo>
                  <a:lnTo>
                    <a:pt x="145" y="11"/>
                  </a:lnTo>
                  <a:lnTo>
                    <a:pt x="151" y="11"/>
                  </a:lnTo>
                  <a:lnTo>
                    <a:pt x="202" y="16"/>
                  </a:lnTo>
                  <a:lnTo>
                    <a:pt x="212" y="19"/>
                  </a:lnTo>
                  <a:lnTo>
                    <a:pt x="241" y="22"/>
                  </a:lnTo>
                  <a:lnTo>
                    <a:pt x="249" y="23"/>
                  </a:lnTo>
                  <a:lnTo>
                    <a:pt x="259" y="23"/>
                  </a:lnTo>
                  <a:lnTo>
                    <a:pt x="268" y="24"/>
                  </a:lnTo>
                  <a:lnTo>
                    <a:pt x="295" y="27"/>
                  </a:lnTo>
                  <a:lnTo>
                    <a:pt x="354" y="33"/>
                  </a:lnTo>
                  <a:lnTo>
                    <a:pt x="364" y="34"/>
                  </a:lnTo>
                  <a:lnTo>
                    <a:pt x="419" y="40"/>
                  </a:lnTo>
                  <a:lnTo>
                    <a:pt x="421" y="40"/>
                  </a:lnTo>
                  <a:lnTo>
                    <a:pt x="431" y="40"/>
                  </a:lnTo>
                  <a:lnTo>
                    <a:pt x="439" y="40"/>
                  </a:lnTo>
                  <a:lnTo>
                    <a:pt x="440" y="40"/>
                  </a:lnTo>
                  <a:lnTo>
                    <a:pt x="447" y="40"/>
                  </a:lnTo>
                  <a:lnTo>
                    <a:pt x="511" y="45"/>
                  </a:lnTo>
                  <a:lnTo>
                    <a:pt x="514" y="45"/>
                  </a:lnTo>
                  <a:lnTo>
                    <a:pt x="529" y="47"/>
                  </a:lnTo>
                  <a:lnTo>
                    <a:pt x="537" y="47"/>
                  </a:lnTo>
                  <a:lnTo>
                    <a:pt x="589" y="51"/>
                  </a:lnTo>
                  <a:lnTo>
                    <a:pt x="587" y="77"/>
                  </a:lnTo>
                  <a:lnTo>
                    <a:pt x="587" y="97"/>
                  </a:lnTo>
                  <a:lnTo>
                    <a:pt x="586" y="104"/>
                  </a:lnTo>
                  <a:lnTo>
                    <a:pt x="584" y="131"/>
                  </a:lnTo>
                  <a:lnTo>
                    <a:pt x="584" y="140"/>
                  </a:lnTo>
                  <a:lnTo>
                    <a:pt x="584" y="142"/>
                  </a:lnTo>
                  <a:lnTo>
                    <a:pt x="583" y="158"/>
                  </a:lnTo>
                  <a:lnTo>
                    <a:pt x="582" y="174"/>
                  </a:lnTo>
                  <a:lnTo>
                    <a:pt x="582" y="185"/>
                  </a:lnTo>
                  <a:lnTo>
                    <a:pt x="580" y="198"/>
                  </a:lnTo>
                  <a:lnTo>
                    <a:pt x="579" y="212"/>
                  </a:lnTo>
                  <a:lnTo>
                    <a:pt x="579" y="213"/>
                  </a:lnTo>
                  <a:lnTo>
                    <a:pt x="579" y="214"/>
                  </a:lnTo>
                  <a:lnTo>
                    <a:pt x="579" y="226"/>
                  </a:lnTo>
                  <a:lnTo>
                    <a:pt x="577" y="253"/>
                  </a:lnTo>
                  <a:lnTo>
                    <a:pt x="577" y="266"/>
                  </a:lnTo>
                  <a:lnTo>
                    <a:pt x="576" y="271"/>
                  </a:lnTo>
                  <a:lnTo>
                    <a:pt x="575" y="285"/>
                  </a:lnTo>
                  <a:lnTo>
                    <a:pt x="575" y="310"/>
                  </a:lnTo>
                  <a:lnTo>
                    <a:pt x="572" y="348"/>
                  </a:lnTo>
                  <a:lnTo>
                    <a:pt x="570" y="361"/>
                  </a:lnTo>
                  <a:lnTo>
                    <a:pt x="570" y="374"/>
                  </a:lnTo>
                  <a:lnTo>
                    <a:pt x="569" y="388"/>
                  </a:lnTo>
                  <a:lnTo>
                    <a:pt x="568" y="402"/>
                  </a:lnTo>
                  <a:lnTo>
                    <a:pt x="568" y="407"/>
                  </a:lnTo>
                  <a:lnTo>
                    <a:pt x="568" y="416"/>
                  </a:lnTo>
                  <a:lnTo>
                    <a:pt x="568" y="422"/>
                  </a:lnTo>
                  <a:lnTo>
                    <a:pt x="568" y="429"/>
                  </a:lnTo>
                  <a:lnTo>
                    <a:pt x="566" y="441"/>
                  </a:lnTo>
                  <a:lnTo>
                    <a:pt x="565" y="450"/>
                  </a:lnTo>
                  <a:lnTo>
                    <a:pt x="565" y="470"/>
                  </a:lnTo>
                  <a:lnTo>
                    <a:pt x="564" y="484"/>
                  </a:lnTo>
                  <a:lnTo>
                    <a:pt x="516" y="479"/>
                  </a:lnTo>
                  <a:lnTo>
                    <a:pt x="497" y="479"/>
                  </a:lnTo>
                  <a:lnTo>
                    <a:pt x="491" y="479"/>
                  </a:lnTo>
                  <a:lnTo>
                    <a:pt x="476" y="478"/>
                  </a:lnTo>
                  <a:lnTo>
                    <a:pt x="467" y="478"/>
                  </a:lnTo>
                  <a:lnTo>
                    <a:pt x="465" y="478"/>
                  </a:lnTo>
                  <a:lnTo>
                    <a:pt x="451" y="477"/>
                  </a:lnTo>
                  <a:lnTo>
                    <a:pt x="400" y="472"/>
                  </a:lnTo>
                  <a:lnTo>
                    <a:pt x="392" y="471"/>
                  </a:lnTo>
                  <a:lnTo>
                    <a:pt x="389" y="471"/>
                  </a:lnTo>
                  <a:lnTo>
                    <a:pt x="383" y="471"/>
                  </a:lnTo>
                  <a:lnTo>
                    <a:pt x="381" y="471"/>
                  </a:lnTo>
                </a:path>
              </a:pathLst>
            </a:custGeom>
            <a:noFill/>
            <a:ln w="6350">
              <a:solidFill>
                <a:schemeClr val="tx1"/>
              </a:solidFill>
              <a:round/>
              <a:headEnd/>
              <a:tailEnd/>
            </a:ln>
          </p:spPr>
          <p:txBody>
            <a:bodyPr/>
            <a:lstStyle/>
            <a:p>
              <a:endParaRPr lang="en-US"/>
            </a:p>
          </p:txBody>
        </p:sp>
        <p:sp>
          <p:nvSpPr>
            <p:cNvPr id="278560" name="Freeform 244"/>
            <p:cNvSpPr>
              <a:spLocks/>
            </p:cNvSpPr>
            <p:nvPr/>
          </p:nvSpPr>
          <p:spPr bwMode="auto">
            <a:xfrm>
              <a:off x="4687888" y="2500313"/>
              <a:ext cx="625475" cy="598487"/>
            </a:xfrm>
            <a:custGeom>
              <a:avLst/>
              <a:gdLst>
                <a:gd name="T0" fmla="*/ 2147483647 w 454"/>
                <a:gd name="T1" fmla="*/ 2147483647 h 479"/>
                <a:gd name="T2" fmla="*/ 2147483647 w 454"/>
                <a:gd name="T3" fmla="*/ 2147483647 h 479"/>
                <a:gd name="T4" fmla="*/ 2147483647 w 454"/>
                <a:gd name="T5" fmla="*/ 2147483647 h 479"/>
                <a:gd name="T6" fmla="*/ 2147483647 w 454"/>
                <a:gd name="T7" fmla="*/ 2147483647 h 479"/>
                <a:gd name="T8" fmla="*/ 2147483647 w 454"/>
                <a:gd name="T9" fmla="*/ 2147483647 h 479"/>
                <a:gd name="T10" fmla="*/ 2147483647 w 454"/>
                <a:gd name="T11" fmla="*/ 2147483647 h 479"/>
                <a:gd name="T12" fmla="*/ 2147483647 w 454"/>
                <a:gd name="T13" fmla="*/ 2147483647 h 479"/>
                <a:gd name="T14" fmla="*/ 2147483647 w 454"/>
                <a:gd name="T15" fmla="*/ 2147483647 h 479"/>
                <a:gd name="T16" fmla="*/ 2147483647 w 454"/>
                <a:gd name="T17" fmla="*/ 2147483647 h 479"/>
                <a:gd name="T18" fmla="*/ 2147483647 w 454"/>
                <a:gd name="T19" fmla="*/ 2147483647 h 479"/>
                <a:gd name="T20" fmla="*/ 2147483647 w 454"/>
                <a:gd name="T21" fmla="*/ 2147483647 h 479"/>
                <a:gd name="T22" fmla="*/ 2147483647 w 454"/>
                <a:gd name="T23" fmla="*/ 2147483647 h 479"/>
                <a:gd name="T24" fmla="*/ 2147483647 w 454"/>
                <a:gd name="T25" fmla="*/ 2147483647 h 479"/>
                <a:gd name="T26" fmla="*/ 2147483647 w 454"/>
                <a:gd name="T27" fmla="*/ 2147483647 h 479"/>
                <a:gd name="T28" fmla="*/ 2147483647 w 454"/>
                <a:gd name="T29" fmla="*/ 2147483647 h 479"/>
                <a:gd name="T30" fmla="*/ 2147483647 w 454"/>
                <a:gd name="T31" fmla="*/ 2147483647 h 479"/>
                <a:gd name="T32" fmla="*/ 2147483647 w 454"/>
                <a:gd name="T33" fmla="*/ 2147483647 h 479"/>
                <a:gd name="T34" fmla="*/ 2147483647 w 454"/>
                <a:gd name="T35" fmla="*/ 2147483647 h 479"/>
                <a:gd name="T36" fmla="*/ 2147483647 w 454"/>
                <a:gd name="T37" fmla="*/ 2147483647 h 479"/>
                <a:gd name="T38" fmla="*/ 2147483647 w 454"/>
                <a:gd name="T39" fmla="*/ 2147483647 h 479"/>
                <a:gd name="T40" fmla="*/ 2147483647 w 454"/>
                <a:gd name="T41" fmla="*/ 2147483647 h 479"/>
                <a:gd name="T42" fmla="*/ 2147483647 w 454"/>
                <a:gd name="T43" fmla="*/ 2147483647 h 479"/>
                <a:gd name="T44" fmla="*/ 2147483647 w 454"/>
                <a:gd name="T45" fmla="*/ 2147483647 h 479"/>
                <a:gd name="T46" fmla="*/ 0 w 454"/>
                <a:gd name="T47" fmla="*/ 2147483647 h 479"/>
                <a:gd name="T48" fmla="*/ 2147483647 w 454"/>
                <a:gd name="T49" fmla="*/ 2147483647 h 479"/>
                <a:gd name="T50" fmla="*/ 2147483647 w 454"/>
                <a:gd name="T51" fmla="*/ 2147483647 h 479"/>
                <a:gd name="T52" fmla="*/ 2147483647 w 454"/>
                <a:gd name="T53" fmla="*/ 2147483647 h 479"/>
                <a:gd name="T54" fmla="*/ 2147483647 w 454"/>
                <a:gd name="T55" fmla="*/ 2147483647 h 479"/>
                <a:gd name="T56" fmla="*/ 2147483647 w 454"/>
                <a:gd name="T57" fmla="*/ 2147483647 h 479"/>
                <a:gd name="T58" fmla="*/ 2147483647 w 454"/>
                <a:gd name="T59" fmla="*/ 0 h 479"/>
                <a:gd name="T60" fmla="*/ 2147483647 w 454"/>
                <a:gd name="T61" fmla="*/ 2147483647 h 479"/>
                <a:gd name="T62" fmla="*/ 2147483647 w 454"/>
                <a:gd name="T63" fmla="*/ 2147483647 h 479"/>
                <a:gd name="T64" fmla="*/ 2147483647 w 454"/>
                <a:gd name="T65" fmla="*/ 2147483647 h 479"/>
                <a:gd name="T66" fmla="*/ 2147483647 w 454"/>
                <a:gd name="T67" fmla="*/ 2147483647 h 479"/>
                <a:gd name="T68" fmla="*/ 2147483647 w 454"/>
                <a:gd name="T69" fmla="*/ 2147483647 h 479"/>
                <a:gd name="T70" fmla="*/ 2147483647 w 454"/>
                <a:gd name="T71" fmla="*/ 2147483647 h 479"/>
                <a:gd name="T72" fmla="*/ 2147483647 w 454"/>
                <a:gd name="T73" fmla="*/ 2147483647 h 479"/>
                <a:gd name="T74" fmla="*/ 2147483647 w 454"/>
                <a:gd name="T75" fmla="*/ 2147483647 h 479"/>
                <a:gd name="T76" fmla="*/ 2147483647 w 454"/>
                <a:gd name="T77" fmla="*/ 2147483647 h 479"/>
                <a:gd name="T78" fmla="*/ 2147483647 w 454"/>
                <a:gd name="T79" fmla="*/ 2147483647 h 479"/>
                <a:gd name="T80" fmla="*/ 2147483647 w 454"/>
                <a:gd name="T81" fmla="*/ 2147483647 h 479"/>
                <a:gd name="T82" fmla="*/ 2147483647 w 454"/>
                <a:gd name="T83" fmla="*/ 2147483647 h 479"/>
                <a:gd name="T84" fmla="*/ 2147483647 w 454"/>
                <a:gd name="T85" fmla="*/ 2147483647 h 479"/>
                <a:gd name="T86" fmla="*/ 2147483647 w 454"/>
                <a:gd name="T87" fmla="*/ 2147483647 h 479"/>
                <a:gd name="T88" fmla="*/ 2147483647 w 454"/>
                <a:gd name="T89" fmla="*/ 2147483647 h 479"/>
                <a:gd name="T90" fmla="*/ 2147483647 w 454"/>
                <a:gd name="T91" fmla="*/ 2147483647 h 479"/>
                <a:gd name="T92" fmla="*/ 2147483647 w 454"/>
                <a:gd name="T93" fmla="*/ 2147483647 h 479"/>
                <a:gd name="T94" fmla="*/ 2147483647 w 454"/>
                <a:gd name="T95" fmla="*/ 2147483647 h 479"/>
                <a:gd name="T96" fmla="*/ 2147483647 w 454"/>
                <a:gd name="T97" fmla="*/ 2147483647 h 479"/>
                <a:gd name="T98" fmla="*/ 2147483647 w 454"/>
                <a:gd name="T99" fmla="*/ 2147483647 h 479"/>
                <a:gd name="T100" fmla="*/ 2147483647 w 454"/>
                <a:gd name="T101" fmla="*/ 2147483647 h 479"/>
                <a:gd name="T102" fmla="*/ 2147483647 w 454"/>
                <a:gd name="T103" fmla="*/ 2147483647 h 479"/>
                <a:gd name="T104" fmla="*/ 2147483647 w 454"/>
                <a:gd name="T105" fmla="*/ 2147483647 h 479"/>
                <a:gd name="T106" fmla="*/ 2147483647 w 454"/>
                <a:gd name="T107" fmla="*/ 2147483647 h 479"/>
                <a:gd name="T108" fmla="*/ 2147483647 w 454"/>
                <a:gd name="T109" fmla="*/ 2147483647 h 479"/>
                <a:gd name="T110" fmla="*/ 2147483647 w 454"/>
                <a:gd name="T111" fmla="*/ 2147483647 h 479"/>
                <a:gd name="T112" fmla="*/ 2147483647 w 454"/>
                <a:gd name="T113" fmla="*/ 2147483647 h 479"/>
                <a:gd name="T114" fmla="*/ 2147483647 w 454"/>
                <a:gd name="T115" fmla="*/ 2147483647 h 47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54"/>
                <a:gd name="T175" fmla="*/ 0 h 479"/>
                <a:gd name="T176" fmla="*/ 454 w 454"/>
                <a:gd name="T177" fmla="*/ 479 h 47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54" h="479">
                  <a:moveTo>
                    <a:pt x="343" y="466"/>
                  </a:moveTo>
                  <a:lnTo>
                    <a:pt x="340" y="466"/>
                  </a:lnTo>
                  <a:lnTo>
                    <a:pt x="335" y="468"/>
                  </a:lnTo>
                  <a:lnTo>
                    <a:pt x="329" y="468"/>
                  </a:lnTo>
                  <a:lnTo>
                    <a:pt x="321" y="468"/>
                  </a:lnTo>
                  <a:lnTo>
                    <a:pt x="304" y="469"/>
                  </a:lnTo>
                  <a:lnTo>
                    <a:pt x="295" y="471"/>
                  </a:lnTo>
                  <a:lnTo>
                    <a:pt x="293" y="471"/>
                  </a:lnTo>
                  <a:lnTo>
                    <a:pt x="285" y="471"/>
                  </a:lnTo>
                  <a:lnTo>
                    <a:pt x="275" y="472"/>
                  </a:lnTo>
                  <a:lnTo>
                    <a:pt x="259" y="472"/>
                  </a:lnTo>
                  <a:lnTo>
                    <a:pt x="254" y="473"/>
                  </a:lnTo>
                  <a:lnTo>
                    <a:pt x="252" y="473"/>
                  </a:lnTo>
                  <a:lnTo>
                    <a:pt x="242" y="473"/>
                  </a:lnTo>
                  <a:lnTo>
                    <a:pt x="235" y="473"/>
                  </a:lnTo>
                  <a:lnTo>
                    <a:pt x="211" y="476"/>
                  </a:lnTo>
                  <a:lnTo>
                    <a:pt x="207" y="476"/>
                  </a:lnTo>
                  <a:lnTo>
                    <a:pt x="199" y="476"/>
                  </a:lnTo>
                  <a:lnTo>
                    <a:pt x="195" y="478"/>
                  </a:lnTo>
                  <a:lnTo>
                    <a:pt x="189" y="465"/>
                  </a:lnTo>
                  <a:lnTo>
                    <a:pt x="185" y="462"/>
                  </a:lnTo>
                  <a:lnTo>
                    <a:pt x="174" y="461"/>
                  </a:lnTo>
                  <a:lnTo>
                    <a:pt x="159" y="453"/>
                  </a:lnTo>
                  <a:lnTo>
                    <a:pt x="157" y="440"/>
                  </a:lnTo>
                  <a:lnTo>
                    <a:pt x="151" y="429"/>
                  </a:lnTo>
                  <a:lnTo>
                    <a:pt x="149" y="426"/>
                  </a:lnTo>
                  <a:lnTo>
                    <a:pt x="148" y="419"/>
                  </a:lnTo>
                  <a:lnTo>
                    <a:pt x="148" y="418"/>
                  </a:lnTo>
                  <a:lnTo>
                    <a:pt x="156" y="399"/>
                  </a:lnTo>
                  <a:lnTo>
                    <a:pt x="144" y="383"/>
                  </a:lnTo>
                  <a:lnTo>
                    <a:pt x="144" y="382"/>
                  </a:lnTo>
                  <a:lnTo>
                    <a:pt x="142" y="374"/>
                  </a:lnTo>
                  <a:lnTo>
                    <a:pt x="142" y="372"/>
                  </a:lnTo>
                  <a:lnTo>
                    <a:pt x="139" y="364"/>
                  </a:lnTo>
                  <a:lnTo>
                    <a:pt x="137" y="361"/>
                  </a:lnTo>
                  <a:lnTo>
                    <a:pt x="137" y="349"/>
                  </a:lnTo>
                  <a:lnTo>
                    <a:pt x="138" y="346"/>
                  </a:lnTo>
                  <a:lnTo>
                    <a:pt x="138" y="343"/>
                  </a:lnTo>
                  <a:lnTo>
                    <a:pt x="134" y="336"/>
                  </a:lnTo>
                  <a:lnTo>
                    <a:pt x="132" y="335"/>
                  </a:lnTo>
                  <a:lnTo>
                    <a:pt x="126" y="326"/>
                  </a:lnTo>
                  <a:lnTo>
                    <a:pt x="121" y="322"/>
                  </a:lnTo>
                  <a:lnTo>
                    <a:pt x="121" y="321"/>
                  </a:lnTo>
                  <a:lnTo>
                    <a:pt x="116" y="318"/>
                  </a:lnTo>
                  <a:lnTo>
                    <a:pt x="112" y="318"/>
                  </a:lnTo>
                  <a:lnTo>
                    <a:pt x="106" y="315"/>
                  </a:lnTo>
                  <a:lnTo>
                    <a:pt x="99" y="308"/>
                  </a:lnTo>
                  <a:lnTo>
                    <a:pt x="88" y="302"/>
                  </a:lnTo>
                  <a:lnTo>
                    <a:pt x="85" y="296"/>
                  </a:lnTo>
                  <a:lnTo>
                    <a:pt x="76" y="282"/>
                  </a:lnTo>
                  <a:lnTo>
                    <a:pt x="69" y="279"/>
                  </a:lnTo>
                  <a:lnTo>
                    <a:pt x="65" y="278"/>
                  </a:lnTo>
                  <a:lnTo>
                    <a:pt x="58" y="277"/>
                  </a:lnTo>
                  <a:lnTo>
                    <a:pt x="56" y="275"/>
                  </a:lnTo>
                  <a:lnTo>
                    <a:pt x="51" y="271"/>
                  </a:lnTo>
                  <a:lnTo>
                    <a:pt x="49" y="267"/>
                  </a:lnTo>
                  <a:lnTo>
                    <a:pt x="49" y="266"/>
                  </a:lnTo>
                  <a:lnTo>
                    <a:pt x="36" y="264"/>
                  </a:lnTo>
                  <a:lnTo>
                    <a:pt x="19" y="252"/>
                  </a:lnTo>
                  <a:lnTo>
                    <a:pt x="16" y="249"/>
                  </a:lnTo>
                  <a:lnTo>
                    <a:pt x="12" y="246"/>
                  </a:lnTo>
                  <a:lnTo>
                    <a:pt x="13" y="232"/>
                  </a:lnTo>
                  <a:lnTo>
                    <a:pt x="12" y="218"/>
                  </a:lnTo>
                  <a:lnTo>
                    <a:pt x="13" y="205"/>
                  </a:lnTo>
                  <a:lnTo>
                    <a:pt x="12" y="196"/>
                  </a:lnTo>
                  <a:lnTo>
                    <a:pt x="12" y="195"/>
                  </a:lnTo>
                  <a:lnTo>
                    <a:pt x="12" y="192"/>
                  </a:lnTo>
                  <a:lnTo>
                    <a:pt x="12" y="187"/>
                  </a:lnTo>
                  <a:lnTo>
                    <a:pt x="13" y="164"/>
                  </a:lnTo>
                  <a:lnTo>
                    <a:pt x="11" y="159"/>
                  </a:lnTo>
                  <a:lnTo>
                    <a:pt x="0" y="151"/>
                  </a:lnTo>
                  <a:lnTo>
                    <a:pt x="2" y="141"/>
                  </a:lnTo>
                  <a:lnTo>
                    <a:pt x="9" y="128"/>
                  </a:lnTo>
                  <a:lnTo>
                    <a:pt x="42" y="101"/>
                  </a:lnTo>
                  <a:lnTo>
                    <a:pt x="41" y="92"/>
                  </a:lnTo>
                  <a:lnTo>
                    <a:pt x="40" y="65"/>
                  </a:lnTo>
                  <a:lnTo>
                    <a:pt x="40" y="55"/>
                  </a:lnTo>
                  <a:lnTo>
                    <a:pt x="38" y="42"/>
                  </a:lnTo>
                  <a:lnTo>
                    <a:pt x="38" y="38"/>
                  </a:lnTo>
                  <a:lnTo>
                    <a:pt x="42" y="38"/>
                  </a:lnTo>
                  <a:lnTo>
                    <a:pt x="54" y="27"/>
                  </a:lnTo>
                  <a:lnTo>
                    <a:pt x="59" y="31"/>
                  </a:lnTo>
                  <a:lnTo>
                    <a:pt x="60" y="33"/>
                  </a:lnTo>
                  <a:lnTo>
                    <a:pt x="76" y="33"/>
                  </a:lnTo>
                  <a:lnTo>
                    <a:pt x="94" y="24"/>
                  </a:lnTo>
                  <a:lnTo>
                    <a:pt x="106" y="20"/>
                  </a:lnTo>
                  <a:lnTo>
                    <a:pt x="119" y="11"/>
                  </a:lnTo>
                  <a:lnTo>
                    <a:pt x="124" y="12"/>
                  </a:lnTo>
                  <a:lnTo>
                    <a:pt x="142" y="0"/>
                  </a:lnTo>
                  <a:lnTo>
                    <a:pt x="151" y="8"/>
                  </a:lnTo>
                  <a:lnTo>
                    <a:pt x="142" y="22"/>
                  </a:lnTo>
                  <a:lnTo>
                    <a:pt x="145" y="30"/>
                  </a:lnTo>
                  <a:lnTo>
                    <a:pt x="141" y="36"/>
                  </a:lnTo>
                  <a:lnTo>
                    <a:pt x="141" y="40"/>
                  </a:lnTo>
                  <a:lnTo>
                    <a:pt x="151" y="34"/>
                  </a:lnTo>
                  <a:lnTo>
                    <a:pt x="153" y="27"/>
                  </a:lnTo>
                  <a:lnTo>
                    <a:pt x="169" y="38"/>
                  </a:lnTo>
                  <a:lnTo>
                    <a:pt x="174" y="37"/>
                  </a:lnTo>
                  <a:lnTo>
                    <a:pt x="178" y="40"/>
                  </a:lnTo>
                  <a:lnTo>
                    <a:pt x="180" y="38"/>
                  </a:lnTo>
                  <a:lnTo>
                    <a:pt x="195" y="45"/>
                  </a:lnTo>
                  <a:lnTo>
                    <a:pt x="203" y="59"/>
                  </a:lnTo>
                  <a:lnTo>
                    <a:pt x="218" y="65"/>
                  </a:lnTo>
                  <a:lnTo>
                    <a:pt x="224" y="66"/>
                  </a:lnTo>
                  <a:lnTo>
                    <a:pt x="283" y="77"/>
                  </a:lnTo>
                  <a:lnTo>
                    <a:pt x="290" y="81"/>
                  </a:lnTo>
                  <a:lnTo>
                    <a:pt x="295" y="83"/>
                  </a:lnTo>
                  <a:lnTo>
                    <a:pt x="302" y="87"/>
                  </a:lnTo>
                  <a:lnTo>
                    <a:pt x="310" y="87"/>
                  </a:lnTo>
                  <a:lnTo>
                    <a:pt x="314" y="87"/>
                  </a:lnTo>
                  <a:lnTo>
                    <a:pt x="320" y="90"/>
                  </a:lnTo>
                  <a:lnTo>
                    <a:pt x="328" y="88"/>
                  </a:lnTo>
                  <a:lnTo>
                    <a:pt x="347" y="90"/>
                  </a:lnTo>
                  <a:lnTo>
                    <a:pt x="358" y="94"/>
                  </a:lnTo>
                  <a:lnTo>
                    <a:pt x="361" y="98"/>
                  </a:lnTo>
                  <a:lnTo>
                    <a:pt x="360" y="105"/>
                  </a:lnTo>
                  <a:lnTo>
                    <a:pt x="364" y="108"/>
                  </a:lnTo>
                  <a:lnTo>
                    <a:pt x="369" y="106"/>
                  </a:lnTo>
                  <a:lnTo>
                    <a:pt x="369" y="108"/>
                  </a:lnTo>
                  <a:lnTo>
                    <a:pt x="378" y="110"/>
                  </a:lnTo>
                  <a:lnTo>
                    <a:pt x="380" y="112"/>
                  </a:lnTo>
                  <a:lnTo>
                    <a:pt x="400" y="175"/>
                  </a:lnTo>
                  <a:lnTo>
                    <a:pt x="407" y="178"/>
                  </a:lnTo>
                  <a:lnTo>
                    <a:pt x="405" y="185"/>
                  </a:lnTo>
                  <a:lnTo>
                    <a:pt x="405" y="188"/>
                  </a:lnTo>
                  <a:lnTo>
                    <a:pt x="394" y="192"/>
                  </a:lnTo>
                  <a:lnTo>
                    <a:pt x="382" y="218"/>
                  </a:lnTo>
                  <a:lnTo>
                    <a:pt x="382" y="220"/>
                  </a:lnTo>
                  <a:lnTo>
                    <a:pt x="380" y="225"/>
                  </a:lnTo>
                  <a:lnTo>
                    <a:pt x="380" y="232"/>
                  </a:lnTo>
                  <a:lnTo>
                    <a:pt x="390" y="232"/>
                  </a:lnTo>
                  <a:lnTo>
                    <a:pt x="398" y="228"/>
                  </a:lnTo>
                  <a:lnTo>
                    <a:pt x="400" y="225"/>
                  </a:lnTo>
                  <a:lnTo>
                    <a:pt x="400" y="224"/>
                  </a:lnTo>
                  <a:lnTo>
                    <a:pt x="403" y="216"/>
                  </a:lnTo>
                  <a:lnTo>
                    <a:pt x="416" y="202"/>
                  </a:lnTo>
                  <a:lnTo>
                    <a:pt x="430" y="178"/>
                  </a:lnTo>
                  <a:lnTo>
                    <a:pt x="433" y="171"/>
                  </a:lnTo>
                  <a:lnTo>
                    <a:pt x="441" y="162"/>
                  </a:lnTo>
                  <a:lnTo>
                    <a:pt x="441" y="157"/>
                  </a:lnTo>
                  <a:lnTo>
                    <a:pt x="450" y="151"/>
                  </a:lnTo>
                  <a:lnTo>
                    <a:pt x="453" y="157"/>
                  </a:lnTo>
                  <a:lnTo>
                    <a:pt x="429" y="221"/>
                  </a:lnTo>
                  <a:lnTo>
                    <a:pt x="422" y="241"/>
                  </a:lnTo>
                  <a:lnTo>
                    <a:pt x="419" y="260"/>
                  </a:lnTo>
                  <a:lnTo>
                    <a:pt x="422" y="268"/>
                  </a:lnTo>
                  <a:lnTo>
                    <a:pt x="412" y="296"/>
                  </a:lnTo>
                  <a:lnTo>
                    <a:pt x="410" y="308"/>
                  </a:lnTo>
                  <a:lnTo>
                    <a:pt x="414" y="322"/>
                  </a:lnTo>
                  <a:lnTo>
                    <a:pt x="411" y="338"/>
                  </a:lnTo>
                  <a:lnTo>
                    <a:pt x="408" y="346"/>
                  </a:lnTo>
                  <a:lnTo>
                    <a:pt x="410" y="351"/>
                  </a:lnTo>
                  <a:lnTo>
                    <a:pt x="404" y="365"/>
                  </a:lnTo>
                  <a:lnTo>
                    <a:pt x="403" y="379"/>
                  </a:lnTo>
                  <a:lnTo>
                    <a:pt x="404" y="385"/>
                  </a:lnTo>
                  <a:lnTo>
                    <a:pt x="404" y="392"/>
                  </a:lnTo>
                  <a:lnTo>
                    <a:pt x="407" y="405"/>
                  </a:lnTo>
                  <a:lnTo>
                    <a:pt x="414" y="422"/>
                  </a:lnTo>
                  <a:lnTo>
                    <a:pt x="418" y="432"/>
                  </a:lnTo>
                  <a:lnTo>
                    <a:pt x="416" y="441"/>
                  </a:lnTo>
                  <a:lnTo>
                    <a:pt x="416" y="446"/>
                  </a:lnTo>
                  <a:lnTo>
                    <a:pt x="419" y="459"/>
                  </a:lnTo>
                  <a:lnTo>
                    <a:pt x="404" y="461"/>
                  </a:lnTo>
                  <a:lnTo>
                    <a:pt x="393" y="462"/>
                  </a:lnTo>
                  <a:lnTo>
                    <a:pt x="387" y="462"/>
                  </a:lnTo>
                  <a:lnTo>
                    <a:pt x="383" y="462"/>
                  </a:lnTo>
                  <a:lnTo>
                    <a:pt x="379" y="464"/>
                  </a:lnTo>
                  <a:lnTo>
                    <a:pt x="354" y="465"/>
                  </a:lnTo>
                  <a:lnTo>
                    <a:pt x="350" y="466"/>
                  </a:lnTo>
                  <a:lnTo>
                    <a:pt x="347" y="466"/>
                  </a:lnTo>
                  <a:lnTo>
                    <a:pt x="344" y="466"/>
                  </a:lnTo>
                  <a:lnTo>
                    <a:pt x="343" y="466"/>
                  </a:lnTo>
                </a:path>
              </a:pathLst>
            </a:custGeom>
            <a:solidFill>
              <a:schemeClr val="accent2"/>
            </a:solidFill>
            <a:ln w="6350">
              <a:solidFill>
                <a:schemeClr val="tx1"/>
              </a:solidFill>
              <a:round/>
              <a:headEnd/>
              <a:tailEnd/>
            </a:ln>
          </p:spPr>
          <p:txBody>
            <a:bodyPr/>
            <a:lstStyle/>
            <a:p>
              <a:endParaRPr lang="en-US"/>
            </a:p>
          </p:txBody>
        </p:sp>
        <p:sp>
          <p:nvSpPr>
            <p:cNvPr id="278561" name="Freeform 245"/>
            <p:cNvSpPr>
              <a:spLocks/>
            </p:cNvSpPr>
            <p:nvPr/>
          </p:nvSpPr>
          <p:spPr bwMode="auto">
            <a:xfrm>
              <a:off x="4878388" y="3073400"/>
              <a:ext cx="474662" cy="763588"/>
            </a:xfrm>
            <a:custGeom>
              <a:avLst/>
              <a:gdLst>
                <a:gd name="T0" fmla="*/ 2147483647 w 346"/>
                <a:gd name="T1" fmla="*/ 2147483647 h 609"/>
                <a:gd name="T2" fmla="*/ 2147483647 w 346"/>
                <a:gd name="T3" fmla="*/ 2147483647 h 609"/>
                <a:gd name="T4" fmla="*/ 2147483647 w 346"/>
                <a:gd name="T5" fmla="*/ 2147483647 h 609"/>
                <a:gd name="T6" fmla="*/ 2147483647 w 346"/>
                <a:gd name="T7" fmla="*/ 2147483647 h 609"/>
                <a:gd name="T8" fmla="*/ 2147483647 w 346"/>
                <a:gd name="T9" fmla="*/ 2147483647 h 609"/>
                <a:gd name="T10" fmla="*/ 2147483647 w 346"/>
                <a:gd name="T11" fmla="*/ 2147483647 h 609"/>
                <a:gd name="T12" fmla="*/ 2147483647 w 346"/>
                <a:gd name="T13" fmla="*/ 2147483647 h 609"/>
                <a:gd name="T14" fmla="*/ 2147483647 w 346"/>
                <a:gd name="T15" fmla="*/ 2147483647 h 609"/>
                <a:gd name="T16" fmla="*/ 2147483647 w 346"/>
                <a:gd name="T17" fmla="*/ 2147483647 h 609"/>
                <a:gd name="T18" fmla="*/ 2147483647 w 346"/>
                <a:gd name="T19" fmla="*/ 2147483647 h 609"/>
                <a:gd name="T20" fmla="*/ 2147483647 w 346"/>
                <a:gd name="T21" fmla="*/ 2147483647 h 609"/>
                <a:gd name="T22" fmla="*/ 2147483647 w 346"/>
                <a:gd name="T23" fmla="*/ 2147483647 h 609"/>
                <a:gd name="T24" fmla="*/ 2147483647 w 346"/>
                <a:gd name="T25" fmla="*/ 2147483647 h 609"/>
                <a:gd name="T26" fmla="*/ 2147483647 w 346"/>
                <a:gd name="T27" fmla="*/ 2147483647 h 609"/>
                <a:gd name="T28" fmla="*/ 2147483647 w 346"/>
                <a:gd name="T29" fmla="*/ 2147483647 h 609"/>
                <a:gd name="T30" fmla="*/ 2147483647 w 346"/>
                <a:gd name="T31" fmla="*/ 2147483647 h 609"/>
                <a:gd name="T32" fmla="*/ 2147483647 w 346"/>
                <a:gd name="T33" fmla="*/ 2147483647 h 609"/>
                <a:gd name="T34" fmla="*/ 2147483647 w 346"/>
                <a:gd name="T35" fmla="*/ 2147483647 h 609"/>
                <a:gd name="T36" fmla="*/ 2147483647 w 346"/>
                <a:gd name="T37" fmla="*/ 2147483647 h 609"/>
                <a:gd name="T38" fmla="*/ 2147483647 w 346"/>
                <a:gd name="T39" fmla="*/ 2147483647 h 609"/>
                <a:gd name="T40" fmla="*/ 2147483647 w 346"/>
                <a:gd name="T41" fmla="*/ 2147483647 h 609"/>
                <a:gd name="T42" fmla="*/ 2147483647 w 346"/>
                <a:gd name="T43" fmla="*/ 2147483647 h 609"/>
                <a:gd name="T44" fmla="*/ 2147483647 w 346"/>
                <a:gd name="T45" fmla="*/ 2147483647 h 609"/>
                <a:gd name="T46" fmla="*/ 2147483647 w 346"/>
                <a:gd name="T47" fmla="*/ 2147483647 h 609"/>
                <a:gd name="T48" fmla="*/ 2147483647 w 346"/>
                <a:gd name="T49" fmla="*/ 2147483647 h 609"/>
                <a:gd name="T50" fmla="*/ 2147483647 w 346"/>
                <a:gd name="T51" fmla="*/ 2147483647 h 609"/>
                <a:gd name="T52" fmla="*/ 2147483647 w 346"/>
                <a:gd name="T53" fmla="*/ 2147483647 h 609"/>
                <a:gd name="T54" fmla="*/ 2147483647 w 346"/>
                <a:gd name="T55" fmla="*/ 2147483647 h 609"/>
                <a:gd name="T56" fmla="*/ 2147483647 w 346"/>
                <a:gd name="T57" fmla="*/ 2147483647 h 609"/>
                <a:gd name="T58" fmla="*/ 2147483647 w 346"/>
                <a:gd name="T59" fmla="*/ 2147483647 h 609"/>
                <a:gd name="T60" fmla="*/ 2147483647 w 346"/>
                <a:gd name="T61" fmla="*/ 2147483647 h 609"/>
                <a:gd name="T62" fmla="*/ 2147483647 w 346"/>
                <a:gd name="T63" fmla="*/ 2147483647 h 609"/>
                <a:gd name="T64" fmla="*/ 2147483647 w 346"/>
                <a:gd name="T65" fmla="*/ 2147483647 h 609"/>
                <a:gd name="T66" fmla="*/ 2147483647 w 346"/>
                <a:gd name="T67" fmla="*/ 2147483647 h 609"/>
                <a:gd name="T68" fmla="*/ 2147483647 w 346"/>
                <a:gd name="T69" fmla="*/ 2147483647 h 609"/>
                <a:gd name="T70" fmla="*/ 2147483647 w 346"/>
                <a:gd name="T71" fmla="*/ 2147483647 h 609"/>
                <a:gd name="T72" fmla="*/ 2147483647 w 346"/>
                <a:gd name="T73" fmla="*/ 2147483647 h 609"/>
                <a:gd name="T74" fmla="*/ 2147483647 w 346"/>
                <a:gd name="T75" fmla="*/ 2147483647 h 609"/>
                <a:gd name="T76" fmla="*/ 2147483647 w 346"/>
                <a:gd name="T77" fmla="*/ 2147483647 h 609"/>
                <a:gd name="T78" fmla="*/ 2147483647 w 346"/>
                <a:gd name="T79" fmla="*/ 2147483647 h 609"/>
                <a:gd name="T80" fmla="*/ 2147483647 w 346"/>
                <a:gd name="T81" fmla="*/ 2147483647 h 609"/>
                <a:gd name="T82" fmla="*/ 2147483647 w 346"/>
                <a:gd name="T83" fmla="*/ 2147483647 h 609"/>
                <a:gd name="T84" fmla="*/ 2147483647 w 346"/>
                <a:gd name="T85" fmla="*/ 2147483647 h 609"/>
                <a:gd name="T86" fmla="*/ 2147483647 w 346"/>
                <a:gd name="T87" fmla="*/ 2147483647 h 609"/>
                <a:gd name="T88" fmla="*/ 2147483647 w 346"/>
                <a:gd name="T89" fmla="*/ 2147483647 h 609"/>
                <a:gd name="T90" fmla="*/ 2147483647 w 346"/>
                <a:gd name="T91" fmla="*/ 2147483647 h 609"/>
                <a:gd name="T92" fmla="*/ 2147483647 w 346"/>
                <a:gd name="T93" fmla="*/ 2147483647 h 609"/>
                <a:gd name="T94" fmla="*/ 2147483647 w 346"/>
                <a:gd name="T95" fmla="*/ 2147483647 h 609"/>
                <a:gd name="T96" fmla="*/ 2147483647 w 346"/>
                <a:gd name="T97" fmla="*/ 2147483647 h 609"/>
                <a:gd name="T98" fmla="*/ 2147483647 w 346"/>
                <a:gd name="T99" fmla="*/ 2147483647 h 609"/>
                <a:gd name="T100" fmla="*/ 2147483647 w 346"/>
                <a:gd name="T101" fmla="*/ 2147483647 h 609"/>
                <a:gd name="T102" fmla="*/ 2147483647 w 346"/>
                <a:gd name="T103" fmla="*/ 2147483647 h 609"/>
                <a:gd name="T104" fmla="*/ 2147483647 w 346"/>
                <a:gd name="T105" fmla="*/ 2147483647 h 609"/>
                <a:gd name="T106" fmla="*/ 2147483647 w 346"/>
                <a:gd name="T107" fmla="*/ 2147483647 h 609"/>
                <a:gd name="T108" fmla="*/ 2147483647 w 346"/>
                <a:gd name="T109" fmla="*/ 2147483647 h 609"/>
                <a:gd name="T110" fmla="*/ 2147483647 w 346"/>
                <a:gd name="T111" fmla="*/ 2147483647 h 6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6"/>
                <a:gd name="T169" fmla="*/ 0 h 609"/>
                <a:gd name="T170" fmla="*/ 346 w 346"/>
                <a:gd name="T171" fmla="*/ 609 h 6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6" h="609">
                  <a:moveTo>
                    <a:pt x="0" y="272"/>
                  </a:moveTo>
                  <a:lnTo>
                    <a:pt x="0" y="267"/>
                  </a:lnTo>
                  <a:lnTo>
                    <a:pt x="4" y="254"/>
                  </a:lnTo>
                  <a:lnTo>
                    <a:pt x="5" y="253"/>
                  </a:lnTo>
                  <a:lnTo>
                    <a:pt x="9" y="250"/>
                  </a:lnTo>
                  <a:lnTo>
                    <a:pt x="8" y="231"/>
                  </a:lnTo>
                  <a:lnTo>
                    <a:pt x="23" y="224"/>
                  </a:lnTo>
                  <a:lnTo>
                    <a:pt x="26" y="220"/>
                  </a:lnTo>
                  <a:lnTo>
                    <a:pt x="27" y="220"/>
                  </a:lnTo>
                  <a:lnTo>
                    <a:pt x="29" y="217"/>
                  </a:lnTo>
                  <a:lnTo>
                    <a:pt x="29" y="210"/>
                  </a:lnTo>
                  <a:lnTo>
                    <a:pt x="38" y="182"/>
                  </a:lnTo>
                  <a:lnTo>
                    <a:pt x="38" y="175"/>
                  </a:lnTo>
                  <a:lnTo>
                    <a:pt x="33" y="166"/>
                  </a:lnTo>
                  <a:lnTo>
                    <a:pt x="23" y="156"/>
                  </a:lnTo>
                  <a:lnTo>
                    <a:pt x="26" y="146"/>
                  </a:lnTo>
                  <a:lnTo>
                    <a:pt x="27" y="142"/>
                  </a:lnTo>
                  <a:lnTo>
                    <a:pt x="31" y="137"/>
                  </a:lnTo>
                  <a:lnTo>
                    <a:pt x="48" y="132"/>
                  </a:lnTo>
                  <a:lnTo>
                    <a:pt x="72" y="124"/>
                  </a:lnTo>
                  <a:lnTo>
                    <a:pt x="82" y="117"/>
                  </a:lnTo>
                  <a:lnTo>
                    <a:pt x="84" y="99"/>
                  </a:lnTo>
                  <a:lnTo>
                    <a:pt x="86" y="96"/>
                  </a:lnTo>
                  <a:lnTo>
                    <a:pt x="89" y="94"/>
                  </a:lnTo>
                  <a:lnTo>
                    <a:pt x="90" y="94"/>
                  </a:lnTo>
                  <a:lnTo>
                    <a:pt x="95" y="83"/>
                  </a:lnTo>
                  <a:lnTo>
                    <a:pt x="95" y="77"/>
                  </a:lnTo>
                  <a:lnTo>
                    <a:pt x="95" y="69"/>
                  </a:lnTo>
                  <a:lnTo>
                    <a:pt x="95" y="66"/>
                  </a:lnTo>
                  <a:lnTo>
                    <a:pt x="93" y="56"/>
                  </a:lnTo>
                  <a:lnTo>
                    <a:pt x="83" y="51"/>
                  </a:lnTo>
                  <a:lnTo>
                    <a:pt x="80" y="49"/>
                  </a:lnTo>
                  <a:lnTo>
                    <a:pt x="75" y="47"/>
                  </a:lnTo>
                  <a:lnTo>
                    <a:pt x="72" y="44"/>
                  </a:lnTo>
                  <a:lnTo>
                    <a:pt x="66" y="30"/>
                  </a:lnTo>
                  <a:lnTo>
                    <a:pt x="54" y="23"/>
                  </a:lnTo>
                  <a:lnTo>
                    <a:pt x="52" y="19"/>
                  </a:lnTo>
                  <a:lnTo>
                    <a:pt x="52" y="18"/>
                  </a:lnTo>
                  <a:lnTo>
                    <a:pt x="57" y="16"/>
                  </a:lnTo>
                  <a:lnTo>
                    <a:pt x="65" y="16"/>
                  </a:lnTo>
                  <a:lnTo>
                    <a:pt x="69" y="16"/>
                  </a:lnTo>
                  <a:lnTo>
                    <a:pt x="93" y="13"/>
                  </a:lnTo>
                  <a:lnTo>
                    <a:pt x="100" y="13"/>
                  </a:lnTo>
                  <a:lnTo>
                    <a:pt x="109" y="13"/>
                  </a:lnTo>
                  <a:lnTo>
                    <a:pt x="112" y="13"/>
                  </a:lnTo>
                  <a:lnTo>
                    <a:pt x="116" y="12"/>
                  </a:lnTo>
                  <a:lnTo>
                    <a:pt x="133" y="12"/>
                  </a:lnTo>
                  <a:lnTo>
                    <a:pt x="143" y="11"/>
                  </a:lnTo>
                  <a:lnTo>
                    <a:pt x="151" y="11"/>
                  </a:lnTo>
                  <a:lnTo>
                    <a:pt x="153" y="11"/>
                  </a:lnTo>
                  <a:lnTo>
                    <a:pt x="162" y="9"/>
                  </a:lnTo>
                  <a:lnTo>
                    <a:pt x="179" y="8"/>
                  </a:lnTo>
                  <a:lnTo>
                    <a:pt x="187" y="8"/>
                  </a:lnTo>
                  <a:lnTo>
                    <a:pt x="193" y="8"/>
                  </a:lnTo>
                  <a:lnTo>
                    <a:pt x="198" y="6"/>
                  </a:lnTo>
                  <a:lnTo>
                    <a:pt x="201" y="6"/>
                  </a:lnTo>
                  <a:lnTo>
                    <a:pt x="203" y="6"/>
                  </a:lnTo>
                  <a:lnTo>
                    <a:pt x="205" y="6"/>
                  </a:lnTo>
                  <a:lnTo>
                    <a:pt x="208" y="6"/>
                  </a:lnTo>
                  <a:lnTo>
                    <a:pt x="212" y="5"/>
                  </a:lnTo>
                  <a:lnTo>
                    <a:pt x="237" y="4"/>
                  </a:lnTo>
                  <a:lnTo>
                    <a:pt x="242" y="2"/>
                  </a:lnTo>
                  <a:lnTo>
                    <a:pt x="246" y="2"/>
                  </a:lnTo>
                  <a:lnTo>
                    <a:pt x="251" y="2"/>
                  </a:lnTo>
                  <a:lnTo>
                    <a:pt x="262" y="1"/>
                  </a:lnTo>
                  <a:lnTo>
                    <a:pt x="278" y="0"/>
                  </a:lnTo>
                  <a:lnTo>
                    <a:pt x="278" y="12"/>
                  </a:lnTo>
                  <a:lnTo>
                    <a:pt x="279" y="26"/>
                  </a:lnTo>
                  <a:lnTo>
                    <a:pt x="285" y="36"/>
                  </a:lnTo>
                  <a:lnTo>
                    <a:pt x="294" y="52"/>
                  </a:lnTo>
                  <a:lnTo>
                    <a:pt x="300" y="65"/>
                  </a:lnTo>
                  <a:lnTo>
                    <a:pt x="308" y="81"/>
                  </a:lnTo>
                  <a:lnTo>
                    <a:pt x="311" y="99"/>
                  </a:lnTo>
                  <a:lnTo>
                    <a:pt x="311" y="102"/>
                  </a:lnTo>
                  <a:lnTo>
                    <a:pt x="311" y="108"/>
                  </a:lnTo>
                  <a:lnTo>
                    <a:pt x="313" y="119"/>
                  </a:lnTo>
                  <a:lnTo>
                    <a:pt x="313" y="123"/>
                  </a:lnTo>
                  <a:lnTo>
                    <a:pt x="313" y="127"/>
                  </a:lnTo>
                  <a:lnTo>
                    <a:pt x="313" y="128"/>
                  </a:lnTo>
                  <a:lnTo>
                    <a:pt x="313" y="132"/>
                  </a:lnTo>
                  <a:lnTo>
                    <a:pt x="315" y="141"/>
                  </a:lnTo>
                  <a:lnTo>
                    <a:pt x="315" y="145"/>
                  </a:lnTo>
                  <a:lnTo>
                    <a:pt x="315" y="149"/>
                  </a:lnTo>
                  <a:lnTo>
                    <a:pt x="317" y="157"/>
                  </a:lnTo>
                  <a:lnTo>
                    <a:pt x="317" y="159"/>
                  </a:lnTo>
                  <a:lnTo>
                    <a:pt x="317" y="164"/>
                  </a:lnTo>
                  <a:lnTo>
                    <a:pt x="319" y="186"/>
                  </a:lnTo>
                  <a:lnTo>
                    <a:pt x="321" y="199"/>
                  </a:lnTo>
                  <a:lnTo>
                    <a:pt x="321" y="206"/>
                  </a:lnTo>
                  <a:lnTo>
                    <a:pt x="322" y="214"/>
                  </a:lnTo>
                  <a:lnTo>
                    <a:pt x="322" y="216"/>
                  </a:lnTo>
                  <a:lnTo>
                    <a:pt x="322" y="224"/>
                  </a:lnTo>
                  <a:lnTo>
                    <a:pt x="324" y="234"/>
                  </a:lnTo>
                  <a:lnTo>
                    <a:pt x="325" y="250"/>
                  </a:lnTo>
                  <a:lnTo>
                    <a:pt x="325" y="253"/>
                  </a:lnTo>
                  <a:lnTo>
                    <a:pt x="326" y="260"/>
                  </a:lnTo>
                  <a:lnTo>
                    <a:pt x="328" y="279"/>
                  </a:lnTo>
                  <a:lnTo>
                    <a:pt x="329" y="288"/>
                  </a:lnTo>
                  <a:lnTo>
                    <a:pt x="331" y="300"/>
                  </a:lnTo>
                  <a:lnTo>
                    <a:pt x="332" y="310"/>
                  </a:lnTo>
                  <a:lnTo>
                    <a:pt x="332" y="321"/>
                  </a:lnTo>
                  <a:lnTo>
                    <a:pt x="333" y="324"/>
                  </a:lnTo>
                  <a:lnTo>
                    <a:pt x="335" y="337"/>
                  </a:lnTo>
                  <a:lnTo>
                    <a:pt x="331" y="347"/>
                  </a:lnTo>
                  <a:lnTo>
                    <a:pt x="331" y="350"/>
                  </a:lnTo>
                  <a:lnTo>
                    <a:pt x="332" y="349"/>
                  </a:lnTo>
                  <a:lnTo>
                    <a:pt x="329" y="360"/>
                  </a:lnTo>
                  <a:lnTo>
                    <a:pt x="331" y="365"/>
                  </a:lnTo>
                  <a:lnTo>
                    <a:pt x="335" y="376"/>
                  </a:lnTo>
                  <a:lnTo>
                    <a:pt x="340" y="386"/>
                  </a:lnTo>
                  <a:lnTo>
                    <a:pt x="339" y="387"/>
                  </a:lnTo>
                  <a:lnTo>
                    <a:pt x="339" y="390"/>
                  </a:lnTo>
                  <a:lnTo>
                    <a:pt x="340" y="391"/>
                  </a:lnTo>
                  <a:lnTo>
                    <a:pt x="345" y="404"/>
                  </a:lnTo>
                  <a:lnTo>
                    <a:pt x="335" y="421"/>
                  </a:lnTo>
                  <a:lnTo>
                    <a:pt x="333" y="423"/>
                  </a:lnTo>
                  <a:lnTo>
                    <a:pt x="332" y="432"/>
                  </a:lnTo>
                  <a:lnTo>
                    <a:pt x="326" y="434"/>
                  </a:lnTo>
                  <a:lnTo>
                    <a:pt x="328" y="441"/>
                  </a:lnTo>
                  <a:lnTo>
                    <a:pt x="325" y="447"/>
                  </a:lnTo>
                  <a:lnTo>
                    <a:pt x="311" y="461"/>
                  </a:lnTo>
                  <a:lnTo>
                    <a:pt x="308" y="461"/>
                  </a:lnTo>
                  <a:lnTo>
                    <a:pt x="310" y="461"/>
                  </a:lnTo>
                  <a:lnTo>
                    <a:pt x="310" y="463"/>
                  </a:lnTo>
                  <a:lnTo>
                    <a:pt x="311" y="475"/>
                  </a:lnTo>
                  <a:lnTo>
                    <a:pt x="310" y="483"/>
                  </a:lnTo>
                  <a:lnTo>
                    <a:pt x="304" y="501"/>
                  </a:lnTo>
                  <a:lnTo>
                    <a:pt x="306" y="502"/>
                  </a:lnTo>
                  <a:lnTo>
                    <a:pt x="311" y="511"/>
                  </a:lnTo>
                  <a:lnTo>
                    <a:pt x="304" y="520"/>
                  </a:lnTo>
                  <a:lnTo>
                    <a:pt x="301" y="530"/>
                  </a:lnTo>
                  <a:lnTo>
                    <a:pt x="304" y="535"/>
                  </a:lnTo>
                  <a:lnTo>
                    <a:pt x="304" y="537"/>
                  </a:lnTo>
                  <a:lnTo>
                    <a:pt x="311" y="542"/>
                  </a:lnTo>
                  <a:lnTo>
                    <a:pt x="306" y="547"/>
                  </a:lnTo>
                  <a:lnTo>
                    <a:pt x="296" y="549"/>
                  </a:lnTo>
                  <a:lnTo>
                    <a:pt x="287" y="555"/>
                  </a:lnTo>
                  <a:lnTo>
                    <a:pt x="286" y="556"/>
                  </a:lnTo>
                  <a:lnTo>
                    <a:pt x="285" y="555"/>
                  </a:lnTo>
                  <a:lnTo>
                    <a:pt x="282" y="553"/>
                  </a:lnTo>
                  <a:lnTo>
                    <a:pt x="276" y="573"/>
                  </a:lnTo>
                  <a:lnTo>
                    <a:pt x="283" y="587"/>
                  </a:lnTo>
                  <a:lnTo>
                    <a:pt x="279" y="594"/>
                  </a:lnTo>
                  <a:lnTo>
                    <a:pt x="278" y="594"/>
                  </a:lnTo>
                  <a:lnTo>
                    <a:pt x="272" y="594"/>
                  </a:lnTo>
                  <a:lnTo>
                    <a:pt x="267" y="588"/>
                  </a:lnTo>
                  <a:lnTo>
                    <a:pt x="255" y="587"/>
                  </a:lnTo>
                  <a:lnTo>
                    <a:pt x="240" y="580"/>
                  </a:lnTo>
                  <a:lnTo>
                    <a:pt x="239" y="580"/>
                  </a:lnTo>
                  <a:lnTo>
                    <a:pt x="235" y="580"/>
                  </a:lnTo>
                  <a:lnTo>
                    <a:pt x="223" y="595"/>
                  </a:lnTo>
                  <a:lnTo>
                    <a:pt x="221" y="599"/>
                  </a:lnTo>
                  <a:lnTo>
                    <a:pt x="219" y="601"/>
                  </a:lnTo>
                  <a:lnTo>
                    <a:pt x="222" y="606"/>
                  </a:lnTo>
                  <a:lnTo>
                    <a:pt x="214" y="599"/>
                  </a:lnTo>
                  <a:lnTo>
                    <a:pt x="214" y="608"/>
                  </a:lnTo>
                  <a:lnTo>
                    <a:pt x="210" y="606"/>
                  </a:lnTo>
                  <a:lnTo>
                    <a:pt x="204" y="603"/>
                  </a:lnTo>
                  <a:lnTo>
                    <a:pt x="194" y="581"/>
                  </a:lnTo>
                  <a:lnTo>
                    <a:pt x="191" y="581"/>
                  </a:lnTo>
                  <a:lnTo>
                    <a:pt x="190" y="574"/>
                  </a:lnTo>
                  <a:lnTo>
                    <a:pt x="191" y="571"/>
                  </a:lnTo>
                  <a:lnTo>
                    <a:pt x="194" y="571"/>
                  </a:lnTo>
                  <a:lnTo>
                    <a:pt x="196" y="567"/>
                  </a:lnTo>
                  <a:lnTo>
                    <a:pt x="186" y="547"/>
                  </a:lnTo>
                  <a:lnTo>
                    <a:pt x="187" y="541"/>
                  </a:lnTo>
                  <a:lnTo>
                    <a:pt x="172" y="527"/>
                  </a:lnTo>
                  <a:lnTo>
                    <a:pt x="172" y="523"/>
                  </a:lnTo>
                  <a:lnTo>
                    <a:pt x="159" y="515"/>
                  </a:lnTo>
                  <a:lnTo>
                    <a:pt x="154" y="515"/>
                  </a:lnTo>
                  <a:lnTo>
                    <a:pt x="148" y="516"/>
                  </a:lnTo>
                  <a:lnTo>
                    <a:pt x="143" y="506"/>
                  </a:lnTo>
                  <a:lnTo>
                    <a:pt x="132" y="497"/>
                  </a:lnTo>
                  <a:lnTo>
                    <a:pt x="125" y="494"/>
                  </a:lnTo>
                  <a:lnTo>
                    <a:pt x="121" y="491"/>
                  </a:lnTo>
                  <a:lnTo>
                    <a:pt x="119" y="491"/>
                  </a:lnTo>
                  <a:lnTo>
                    <a:pt x="109" y="481"/>
                  </a:lnTo>
                  <a:lnTo>
                    <a:pt x="109" y="477"/>
                  </a:lnTo>
                  <a:lnTo>
                    <a:pt x="109" y="463"/>
                  </a:lnTo>
                  <a:lnTo>
                    <a:pt x="115" y="451"/>
                  </a:lnTo>
                  <a:lnTo>
                    <a:pt x="115" y="448"/>
                  </a:lnTo>
                  <a:lnTo>
                    <a:pt x="116" y="447"/>
                  </a:lnTo>
                  <a:lnTo>
                    <a:pt x="116" y="445"/>
                  </a:lnTo>
                  <a:lnTo>
                    <a:pt x="122" y="436"/>
                  </a:lnTo>
                  <a:lnTo>
                    <a:pt x="122" y="433"/>
                  </a:lnTo>
                  <a:lnTo>
                    <a:pt x="121" y="423"/>
                  </a:lnTo>
                  <a:lnTo>
                    <a:pt x="122" y="421"/>
                  </a:lnTo>
                  <a:lnTo>
                    <a:pt x="125" y="418"/>
                  </a:lnTo>
                  <a:lnTo>
                    <a:pt x="125" y="416"/>
                  </a:lnTo>
                  <a:lnTo>
                    <a:pt x="125" y="411"/>
                  </a:lnTo>
                  <a:lnTo>
                    <a:pt x="114" y="404"/>
                  </a:lnTo>
                  <a:lnTo>
                    <a:pt x="111" y="404"/>
                  </a:lnTo>
                  <a:lnTo>
                    <a:pt x="107" y="404"/>
                  </a:lnTo>
                  <a:lnTo>
                    <a:pt x="102" y="401"/>
                  </a:lnTo>
                  <a:lnTo>
                    <a:pt x="95" y="401"/>
                  </a:lnTo>
                  <a:lnTo>
                    <a:pt x="89" y="411"/>
                  </a:lnTo>
                  <a:lnTo>
                    <a:pt x="86" y="412"/>
                  </a:lnTo>
                  <a:lnTo>
                    <a:pt x="79" y="405"/>
                  </a:lnTo>
                  <a:lnTo>
                    <a:pt x="76" y="398"/>
                  </a:lnTo>
                  <a:lnTo>
                    <a:pt x="75" y="386"/>
                  </a:lnTo>
                  <a:lnTo>
                    <a:pt x="72" y="375"/>
                  </a:lnTo>
                  <a:lnTo>
                    <a:pt x="69" y="371"/>
                  </a:lnTo>
                  <a:lnTo>
                    <a:pt x="61" y="362"/>
                  </a:lnTo>
                  <a:lnTo>
                    <a:pt x="52" y="357"/>
                  </a:lnTo>
                  <a:lnTo>
                    <a:pt x="47" y="354"/>
                  </a:lnTo>
                  <a:lnTo>
                    <a:pt x="37" y="343"/>
                  </a:lnTo>
                  <a:lnTo>
                    <a:pt x="33" y="342"/>
                  </a:lnTo>
                  <a:lnTo>
                    <a:pt x="31" y="336"/>
                  </a:lnTo>
                  <a:lnTo>
                    <a:pt x="23" y="331"/>
                  </a:lnTo>
                  <a:lnTo>
                    <a:pt x="22" y="329"/>
                  </a:lnTo>
                  <a:lnTo>
                    <a:pt x="19" y="328"/>
                  </a:lnTo>
                  <a:lnTo>
                    <a:pt x="15" y="321"/>
                  </a:lnTo>
                  <a:lnTo>
                    <a:pt x="15" y="319"/>
                  </a:lnTo>
                  <a:lnTo>
                    <a:pt x="13" y="314"/>
                  </a:lnTo>
                  <a:lnTo>
                    <a:pt x="6" y="307"/>
                  </a:lnTo>
                  <a:lnTo>
                    <a:pt x="6" y="300"/>
                  </a:lnTo>
                  <a:lnTo>
                    <a:pt x="4" y="294"/>
                  </a:lnTo>
                  <a:lnTo>
                    <a:pt x="0" y="281"/>
                  </a:lnTo>
                  <a:lnTo>
                    <a:pt x="0" y="272"/>
                  </a:lnTo>
                </a:path>
              </a:pathLst>
            </a:custGeom>
            <a:solidFill>
              <a:schemeClr val="accent2"/>
            </a:solidFill>
            <a:ln w="6350">
              <a:solidFill>
                <a:schemeClr val="tx1"/>
              </a:solidFill>
              <a:round/>
              <a:headEnd/>
              <a:tailEnd/>
            </a:ln>
          </p:spPr>
          <p:txBody>
            <a:bodyPr/>
            <a:lstStyle/>
            <a:p>
              <a:endParaRPr lang="en-US"/>
            </a:p>
          </p:txBody>
        </p:sp>
        <p:sp>
          <p:nvSpPr>
            <p:cNvPr id="233" name="Freeform 246"/>
            <p:cNvSpPr>
              <a:spLocks/>
            </p:cNvSpPr>
            <p:nvPr/>
          </p:nvSpPr>
          <p:spPr bwMode="auto">
            <a:xfrm>
              <a:off x="4301661" y="2967328"/>
              <a:ext cx="715008" cy="424213"/>
            </a:xfrm>
            <a:custGeom>
              <a:avLst/>
              <a:gdLst>
                <a:gd name="T0" fmla="*/ 2147483647 w 519"/>
                <a:gd name="T1" fmla="*/ 2147483647 h 341"/>
                <a:gd name="T2" fmla="*/ 2147483647 w 519"/>
                <a:gd name="T3" fmla="*/ 2147483647 h 341"/>
                <a:gd name="T4" fmla="*/ 2147483647 w 519"/>
                <a:gd name="T5" fmla="*/ 2147483647 h 341"/>
                <a:gd name="T6" fmla="*/ 2147483647 w 519"/>
                <a:gd name="T7" fmla="*/ 2147483647 h 341"/>
                <a:gd name="T8" fmla="*/ 2147483647 w 519"/>
                <a:gd name="T9" fmla="*/ 2147483647 h 341"/>
                <a:gd name="T10" fmla="*/ 2147483647 w 519"/>
                <a:gd name="T11" fmla="*/ 2147483647 h 341"/>
                <a:gd name="T12" fmla="*/ 2147483647 w 519"/>
                <a:gd name="T13" fmla="*/ 2147483647 h 341"/>
                <a:gd name="T14" fmla="*/ 2147483647 w 519"/>
                <a:gd name="T15" fmla="*/ 2147483647 h 341"/>
                <a:gd name="T16" fmla="*/ 2147483647 w 519"/>
                <a:gd name="T17" fmla="*/ 2147483647 h 341"/>
                <a:gd name="T18" fmla="*/ 2147483647 w 519"/>
                <a:gd name="T19" fmla="*/ 2147483647 h 341"/>
                <a:gd name="T20" fmla="*/ 2147483647 w 519"/>
                <a:gd name="T21" fmla="*/ 2147483647 h 341"/>
                <a:gd name="T22" fmla="*/ 2147483647 w 519"/>
                <a:gd name="T23" fmla="*/ 2147483647 h 341"/>
                <a:gd name="T24" fmla="*/ 0 w 519"/>
                <a:gd name="T25" fmla="*/ 2147483647 h 341"/>
                <a:gd name="T26" fmla="*/ 2147483647 w 519"/>
                <a:gd name="T27" fmla="*/ 2147483647 h 341"/>
                <a:gd name="T28" fmla="*/ 2147483647 w 519"/>
                <a:gd name="T29" fmla="*/ 2147483647 h 341"/>
                <a:gd name="T30" fmla="*/ 2147483647 w 519"/>
                <a:gd name="T31" fmla="*/ 2147483647 h 341"/>
                <a:gd name="T32" fmla="*/ 2147483647 w 519"/>
                <a:gd name="T33" fmla="*/ 2147483647 h 341"/>
                <a:gd name="T34" fmla="*/ 2147483647 w 519"/>
                <a:gd name="T35" fmla="*/ 2147483647 h 341"/>
                <a:gd name="T36" fmla="*/ 2147483647 w 519"/>
                <a:gd name="T37" fmla="*/ 2147483647 h 341"/>
                <a:gd name="T38" fmla="*/ 2147483647 w 519"/>
                <a:gd name="T39" fmla="*/ 2147483647 h 341"/>
                <a:gd name="T40" fmla="*/ 2147483647 w 519"/>
                <a:gd name="T41" fmla="*/ 2147483647 h 341"/>
                <a:gd name="T42" fmla="*/ 2147483647 w 519"/>
                <a:gd name="T43" fmla="*/ 2147483647 h 341"/>
                <a:gd name="T44" fmla="*/ 2147483647 w 519"/>
                <a:gd name="T45" fmla="*/ 2147483647 h 341"/>
                <a:gd name="T46" fmla="*/ 2147483647 w 519"/>
                <a:gd name="T47" fmla="*/ 2147483647 h 341"/>
                <a:gd name="T48" fmla="*/ 2147483647 w 519"/>
                <a:gd name="T49" fmla="*/ 2147483647 h 341"/>
                <a:gd name="T50" fmla="*/ 2147483647 w 519"/>
                <a:gd name="T51" fmla="*/ 2147483647 h 341"/>
                <a:gd name="T52" fmla="*/ 2147483647 w 519"/>
                <a:gd name="T53" fmla="*/ 2147483647 h 341"/>
                <a:gd name="T54" fmla="*/ 2147483647 w 519"/>
                <a:gd name="T55" fmla="*/ 2147483647 h 341"/>
                <a:gd name="T56" fmla="*/ 2147483647 w 519"/>
                <a:gd name="T57" fmla="*/ 2147483647 h 341"/>
                <a:gd name="T58" fmla="*/ 2147483647 w 519"/>
                <a:gd name="T59" fmla="*/ 2147483647 h 341"/>
                <a:gd name="T60" fmla="*/ 2147483647 w 519"/>
                <a:gd name="T61" fmla="*/ 2147483647 h 341"/>
                <a:gd name="T62" fmla="*/ 2147483647 w 519"/>
                <a:gd name="T63" fmla="*/ 2147483647 h 341"/>
                <a:gd name="T64" fmla="*/ 2147483647 w 519"/>
                <a:gd name="T65" fmla="*/ 2147483647 h 341"/>
                <a:gd name="T66" fmla="*/ 2147483647 w 519"/>
                <a:gd name="T67" fmla="*/ 2147483647 h 341"/>
                <a:gd name="T68" fmla="*/ 2147483647 w 519"/>
                <a:gd name="T69" fmla="*/ 2147483647 h 341"/>
                <a:gd name="T70" fmla="*/ 2147483647 w 519"/>
                <a:gd name="T71" fmla="*/ 2147483647 h 341"/>
                <a:gd name="T72" fmla="*/ 2147483647 w 519"/>
                <a:gd name="T73" fmla="*/ 2147483647 h 341"/>
                <a:gd name="T74" fmla="*/ 2147483647 w 519"/>
                <a:gd name="T75" fmla="*/ 2147483647 h 341"/>
                <a:gd name="T76" fmla="*/ 2147483647 w 519"/>
                <a:gd name="T77" fmla="*/ 2147483647 h 341"/>
                <a:gd name="T78" fmla="*/ 2147483647 w 519"/>
                <a:gd name="T79" fmla="*/ 2147483647 h 341"/>
                <a:gd name="T80" fmla="*/ 2147483647 w 519"/>
                <a:gd name="T81" fmla="*/ 2147483647 h 341"/>
                <a:gd name="T82" fmla="*/ 2147483647 w 519"/>
                <a:gd name="T83" fmla="*/ 2147483647 h 341"/>
                <a:gd name="T84" fmla="*/ 2147483647 w 519"/>
                <a:gd name="T85" fmla="*/ 2147483647 h 341"/>
                <a:gd name="T86" fmla="*/ 2147483647 w 519"/>
                <a:gd name="T87" fmla="*/ 2147483647 h 341"/>
                <a:gd name="T88" fmla="*/ 2147483647 w 519"/>
                <a:gd name="T89" fmla="*/ 2147483647 h 341"/>
                <a:gd name="T90" fmla="*/ 2147483647 w 519"/>
                <a:gd name="T91" fmla="*/ 2147483647 h 341"/>
                <a:gd name="T92" fmla="*/ 2147483647 w 519"/>
                <a:gd name="T93" fmla="*/ 2147483647 h 341"/>
                <a:gd name="T94" fmla="*/ 2147483647 w 519"/>
                <a:gd name="T95" fmla="*/ 2147483647 h 341"/>
                <a:gd name="T96" fmla="*/ 2147483647 w 519"/>
                <a:gd name="T97" fmla="*/ 2147483647 h 341"/>
                <a:gd name="T98" fmla="*/ 2147483647 w 519"/>
                <a:gd name="T99" fmla="*/ 2147483647 h 341"/>
                <a:gd name="T100" fmla="*/ 2147483647 w 519"/>
                <a:gd name="T101" fmla="*/ 2147483647 h 341"/>
                <a:gd name="T102" fmla="*/ 2147483647 w 519"/>
                <a:gd name="T103" fmla="*/ 2147483647 h 341"/>
                <a:gd name="T104" fmla="*/ 2147483647 w 519"/>
                <a:gd name="T105" fmla="*/ 2147483647 h 341"/>
                <a:gd name="T106" fmla="*/ 2147483647 w 519"/>
                <a:gd name="T107" fmla="*/ 2147483647 h 341"/>
                <a:gd name="T108" fmla="*/ 2147483647 w 519"/>
                <a:gd name="T109" fmla="*/ 2147483647 h 341"/>
                <a:gd name="T110" fmla="*/ 2147483647 w 519"/>
                <a:gd name="T111" fmla="*/ 2147483647 h 341"/>
                <a:gd name="T112" fmla="*/ 2147483647 w 519"/>
                <a:gd name="T113" fmla="*/ 2147483647 h 341"/>
                <a:gd name="T114" fmla="*/ 2147483647 w 519"/>
                <a:gd name="T115" fmla="*/ 2147483647 h 341"/>
                <a:gd name="T116" fmla="*/ 2147483647 w 519"/>
                <a:gd name="T117" fmla="*/ 2147483647 h 341"/>
                <a:gd name="T118" fmla="*/ 2147483647 w 519"/>
                <a:gd name="T119" fmla="*/ 2147483647 h 3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19"/>
                <a:gd name="T181" fmla="*/ 0 h 341"/>
                <a:gd name="T182" fmla="*/ 519 w 519"/>
                <a:gd name="T183" fmla="*/ 341 h 34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19" h="341">
                  <a:moveTo>
                    <a:pt x="243" y="11"/>
                  </a:moveTo>
                  <a:lnTo>
                    <a:pt x="232" y="11"/>
                  </a:lnTo>
                  <a:lnTo>
                    <a:pt x="216" y="12"/>
                  </a:lnTo>
                  <a:lnTo>
                    <a:pt x="214" y="12"/>
                  </a:lnTo>
                  <a:lnTo>
                    <a:pt x="206" y="12"/>
                  </a:lnTo>
                  <a:lnTo>
                    <a:pt x="203" y="12"/>
                  </a:lnTo>
                  <a:lnTo>
                    <a:pt x="184" y="13"/>
                  </a:lnTo>
                  <a:lnTo>
                    <a:pt x="174" y="13"/>
                  </a:lnTo>
                  <a:lnTo>
                    <a:pt x="170" y="13"/>
                  </a:lnTo>
                  <a:lnTo>
                    <a:pt x="153" y="13"/>
                  </a:lnTo>
                  <a:lnTo>
                    <a:pt x="145" y="13"/>
                  </a:lnTo>
                  <a:lnTo>
                    <a:pt x="137" y="13"/>
                  </a:lnTo>
                  <a:lnTo>
                    <a:pt x="135" y="13"/>
                  </a:lnTo>
                  <a:lnTo>
                    <a:pt x="132" y="13"/>
                  </a:lnTo>
                  <a:lnTo>
                    <a:pt x="116" y="15"/>
                  </a:lnTo>
                  <a:lnTo>
                    <a:pt x="106" y="15"/>
                  </a:lnTo>
                  <a:lnTo>
                    <a:pt x="96" y="16"/>
                  </a:lnTo>
                  <a:lnTo>
                    <a:pt x="91" y="16"/>
                  </a:lnTo>
                  <a:lnTo>
                    <a:pt x="70" y="16"/>
                  </a:lnTo>
                  <a:lnTo>
                    <a:pt x="67" y="16"/>
                  </a:lnTo>
                  <a:lnTo>
                    <a:pt x="58" y="16"/>
                  </a:lnTo>
                  <a:lnTo>
                    <a:pt x="54" y="16"/>
                  </a:lnTo>
                  <a:lnTo>
                    <a:pt x="48" y="16"/>
                  </a:lnTo>
                  <a:lnTo>
                    <a:pt x="44" y="16"/>
                  </a:lnTo>
                  <a:lnTo>
                    <a:pt x="27" y="16"/>
                  </a:lnTo>
                  <a:lnTo>
                    <a:pt x="18" y="17"/>
                  </a:lnTo>
                  <a:lnTo>
                    <a:pt x="12" y="17"/>
                  </a:lnTo>
                  <a:lnTo>
                    <a:pt x="8" y="17"/>
                  </a:lnTo>
                  <a:lnTo>
                    <a:pt x="1" y="17"/>
                  </a:lnTo>
                  <a:lnTo>
                    <a:pt x="6" y="30"/>
                  </a:lnTo>
                  <a:lnTo>
                    <a:pt x="5" y="44"/>
                  </a:lnTo>
                  <a:lnTo>
                    <a:pt x="9" y="46"/>
                  </a:lnTo>
                  <a:lnTo>
                    <a:pt x="13" y="58"/>
                  </a:lnTo>
                  <a:lnTo>
                    <a:pt x="12" y="62"/>
                  </a:lnTo>
                  <a:lnTo>
                    <a:pt x="9" y="66"/>
                  </a:lnTo>
                  <a:lnTo>
                    <a:pt x="9" y="76"/>
                  </a:lnTo>
                  <a:lnTo>
                    <a:pt x="6" y="81"/>
                  </a:lnTo>
                  <a:lnTo>
                    <a:pt x="0" y="103"/>
                  </a:lnTo>
                  <a:lnTo>
                    <a:pt x="11" y="116"/>
                  </a:lnTo>
                  <a:lnTo>
                    <a:pt x="11" y="118"/>
                  </a:lnTo>
                  <a:lnTo>
                    <a:pt x="12" y="125"/>
                  </a:lnTo>
                  <a:lnTo>
                    <a:pt x="15" y="127"/>
                  </a:lnTo>
                  <a:lnTo>
                    <a:pt x="22" y="149"/>
                  </a:lnTo>
                  <a:lnTo>
                    <a:pt x="24" y="153"/>
                  </a:lnTo>
                  <a:lnTo>
                    <a:pt x="22" y="156"/>
                  </a:lnTo>
                  <a:lnTo>
                    <a:pt x="27" y="165"/>
                  </a:lnTo>
                  <a:lnTo>
                    <a:pt x="29" y="174"/>
                  </a:lnTo>
                  <a:lnTo>
                    <a:pt x="31" y="179"/>
                  </a:lnTo>
                  <a:lnTo>
                    <a:pt x="37" y="179"/>
                  </a:lnTo>
                  <a:lnTo>
                    <a:pt x="40" y="193"/>
                  </a:lnTo>
                  <a:lnTo>
                    <a:pt x="41" y="194"/>
                  </a:lnTo>
                  <a:lnTo>
                    <a:pt x="44" y="207"/>
                  </a:lnTo>
                  <a:lnTo>
                    <a:pt x="41" y="214"/>
                  </a:lnTo>
                  <a:lnTo>
                    <a:pt x="42" y="219"/>
                  </a:lnTo>
                  <a:lnTo>
                    <a:pt x="52" y="229"/>
                  </a:lnTo>
                  <a:lnTo>
                    <a:pt x="52" y="233"/>
                  </a:lnTo>
                  <a:lnTo>
                    <a:pt x="51" y="233"/>
                  </a:lnTo>
                  <a:lnTo>
                    <a:pt x="52" y="236"/>
                  </a:lnTo>
                  <a:lnTo>
                    <a:pt x="58" y="246"/>
                  </a:lnTo>
                  <a:lnTo>
                    <a:pt x="62" y="257"/>
                  </a:lnTo>
                  <a:lnTo>
                    <a:pt x="59" y="259"/>
                  </a:lnTo>
                  <a:lnTo>
                    <a:pt x="59" y="266"/>
                  </a:lnTo>
                  <a:lnTo>
                    <a:pt x="62" y="266"/>
                  </a:lnTo>
                  <a:lnTo>
                    <a:pt x="63" y="269"/>
                  </a:lnTo>
                  <a:lnTo>
                    <a:pt x="62" y="270"/>
                  </a:lnTo>
                  <a:lnTo>
                    <a:pt x="63" y="273"/>
                  </a:lnTo>
                  <a:lnTo>
                    <a:pt x="62" y="280"/>
                  </a:lnTo>
                  <a:lnTo>
                    <a:pt x="62" y="281"/>
                  </a:lnTo>
                  <a:lnTo>
                    <a:pt x="63" y="287"/>
                  </a:lnTo>
                  <a:lnTo>
                    <a:pt x="67" y="298"/>
                  </a:lnTo>
                  <a:lnTo>
                    <a:pt x="69" y="298"/>
                  </a:lnTo>
                  <a:lnTo>
                    <a:pt x="67" y="301"/>
                  </a:lnTo>
                  <a:lnTo>
                    <a:pt x="67" y="310"/>
                  </a:lnTo>
                  <a:lnTo>
                    <a:pt x="63" y="315"/>
                  </a:lnTo>
                  <a:lnTo>
                    <a:pt x="74" y="330"/>
                  </a:lnTo>
                  <a:lnTo>
                    <a:pt x="73" y="333"/>
                  </a:lnTo>
                  <a:lnTo>
                    <a:pt x="74" y="333"/>
                  </a:lnTo>
                  <a:lnTo>
                    <a:pt x="94" y="333"/>
                  </a:lnTo>
                  <a:lnTo>
                    <a:pt x="105" y="333"/>
                  </a:lnTo>
                  <a:lnTo>
                    <a:pt x="114" y="333"/>
                  </a:lnTo>
                  <a:lnTo>
                    <a:pt x="119" y="333"/>
                  </a:lnTo>
                  <a:lnTo>
                    <a:pt x="135" y="331"/>
                  </a:lnTo>
                  <a:lnTo>
                    <a:pt x="142" y="331"/>
                  </a:lnTo>
                  <a:lnTo>
                    <a:pt x="156" y="331"/>
                  </a:lnTo>
                  <a:lnTo>
                    <a:pt x="164" y="331"/>
                  </a:lnTo>
                  <a:lnTo>
                    <a:pt x="175" y="331"/>
                  </a:lnTo>
                  <a:lnTo>
                    <a:pt x="178" y="330"/>
                  </a:lnTo>
                  <a:lnTo>
                    <a:pt x="196" y="330"/>
                  </a:lnTo>
                  <a:lnTo>
                    <a:pt x="198" y="330"/>
                  </a:lnTo>
                  <a:lnTo>
                    <a:pt x="216" y="330"/>
                  </a:lnTo>
                  <a:lnTo>
                    <a:pt x="217" y="328"/>
                  </a:lnTo>
                  <a:lnTo>
                    <a:pt x="235" y="327"/>
                  </a:lnTo>
                  <a:lnTo>
                    <a:pt x="236" y="327"/>
                  </a:lnTo>
                  <a:lnTo>
                    <a:pt x="253" y="327"/>
                  </a:lnTo>
                  <a:lnTo>
                    <a:pt x="257" y="327"/>
                  </a:lnTo>
                  <a:lnTo>
                    <a:pt x="263" y="326"/>
                  </a:lnTo>
                  <a:lnTo>
                    <a:pt x="267" y="326"/>
                  </a:lnTo>
                  <a:lnTo>
                    <a:pt x="277" y="326"/>
                  </a:lnTo>
                  <a:lnTo>
                    <a:pt x="290" y="324"/>
                  </a:lnTo>
                  <a:lnTo>
                    <a:pt x="299" y="324"/>
                  </a:lnTo>
                  <a:lnTo>
                    <a:pt x="318" y="323"/>
                  </a:lnTo>
                  <a:lnTo>
                    <a:pt x="321" y="323"/>
                  </a:lnTo>
                  <a:lnTo>
                    <a:pt x="326" y="322"/>
                  </a:lnTo>
                  <a:lnTo>
                    <a:pt x="339" y="320"/>
                  </a:lnTo>
                  <a:lnTo>
                    <a:pt x="351" y="320"/>
                  </a:lnTo>
                  <a:lnTo>
                    <a:pt x="358" y="319"/>
                  </a:lnTo>
                  <a:lnTo>
                    <a:pt x="360" y="319"/>
                  </a:lnTo>
                  <a:lnTo>
                    <a:pt x="365" y="319"/>
                  </a:lnTo>
                  <a:lnTo>
                    <a:pt x="375" y="319"/>
                  </a:lnTo>
                  <a:lnTo>
                    <a:pt x="378" y="319"/>
                  </a:lnTo>
                  <a:lnTo>
                    <a:pt x="385" y="317"/>
                  </a:lnTo>
                  <a:lnTo>
                    <a:pt x="401" y="316"/>
                  </a:lnTo>
                  <a:lnTo>
                    <a:pt x="403" y="317"/>
                  </a:lnTo>
                  <a:lnTo>
                    <a:pt x="411" y="323"/>
                  </a:lnTo>
                  <a:lnTo>
                    <a:pt x="421" y="337"/>
                  </a:lnTo>
                  <a:lnTo>
                    <a:pt x="427" y="340"/>
                  </a:lnTo>
                  <a:lnTo>
                    <a:pt x="432" y="337"/>
                  </a:lnTo>
                  <a:lnTo>
                    <a:pt x="430" y="317"/>
                  </a:lnTo>
                  <a:lnTo>
                    <a:pt x="445" y="310"/>
                  </a:lnTo>
                  <a:lnTo>
                    <a:pt x="448" y="306"/>
                  </a:lnTo>
                  <a:lnTo>
                    <a:pt x="450" y="306"/>
                  </a:lnTo>
                  <a:lnTo>
                    <a:pt x="451" y="304"/>
                  </a:lnTo>
                  <a:lnTo>
                    <a:pt x="451" y="297"/>
                  </a:lnTo>
                  <a:lnTo>
                    <a:pt x="461" y="269"/>
                  </a:lnTo>
                  <a:lnTo>
                    <a:pt x="461" y="262"/>
                  </a:lnTo>
                  <a:lnTo>
                    <a:pt x="455" y="252"/>
                  </a:lnTo>
                  <a:lnTo>
                    <a:pt x="445" y="243"/>
                  </a:lnTo>
                  <a:lnTo>
                    <a:pt x="448" y="233"/>
                  </a:lnTo>
                  <a:lnTo>
                    <a:pt x="450" y="229"/>
                  </a:lnTo>
                  <a:lnTo>
                    <a:pt x="454" y="223"/>
                  </a:lnTo>
                  <a:lnTo>
                    <a:pt x="470" y="219"/>
                  </a:lnTo>
                  <a:lnTo>
                    <a:pt x="494" y="211"/>
                  </a:lnTo>
                  <a:lnTo>
                    <a:pt x="504" y="204"/>
                  </a:lnTo>
                  <a:lnTo>
                    <a:pt x="506" y="186"/>
                  </a:lnTo>
                  <a:lnTo>
                    <a:pt x="508" y="183"/>
                  </a:lnTo>
                  <a:lnTo>
                    <a:pt x="511" y="181"/>
                  </a:lnTo>
                  <a:lnTo>
                    <a:pt x="512" y="181"/>
                  </a:lnTo>
                  <a:lnTo>
                    <a:pt x="518" y="170"/>
                  </a:lnTo>
                  <a:lnTo>
                    <a:pt x="518" y="164"/>
                  </a:lnTo>
                  <a:lnTo>
                    <a:pt x="518" y="156"/>
                  </a:lnTo>
                  <a:lnTo>
                    <a:pt x="518" y="153"/>
                  </a:lnTo>
                  <a:lnTo>
                    <a:pt x="515" y="143"/>
                  </a:lnTo>
                  <a:lnTo>
                    <a:pt x="505" y="138"/>
                  </a:lnTo>
                  <a:lnTo>
                    <a:pt x="502" y="136"/>
                  </a:lnTo>
                  <a:lnTo>
                    <a:pt x="497" y="134"/>
                  </a:lnTo>
                  <a:lnTo>
                    <a:pt x="494" y="131"/>
                  </a:lnTo>
                  <a:lnTo>
                    <a:pt x="488" y="117"/>
                  </a:lnTo>
                  <a:lnTo>
                    <a:pt x="476" y="110"/>
                  </a:lnTo>
                  <a:lnTo>
                    <a:pt x="475" y="106"/>
                  </a:lnTo>
                  <a:lnTo>
                    <a:pt x="475" y="105"/>
                  </a:lnTo>
                  <a:lnTo>
                    <a:pt x="469" y="92"/>
                  </a:lnTo>
                  <a:lnTo>
                    <a:pt x="465" y="89"/>
                  </a:lnTo>
                  <a:lnTo>
                    <a:pt x="454" y="88"/>
                  </a:lnTo>
                  <a:lnTo>
                    <a:pt x="439" y="80"/>
                  </a:lnTo>
                  <a:lnTo>
                    <a:pt x="437" y="67"/>
                  </a:lnTo>
                  <a:lnTo>
                    <a:pt x="430" y="56"/>
                  </a:lnTo>
                  <a:lnTo>
                    <a:pt x="429" y="53"/>
                  </a:lnTo>
                  <a:lnTo>
                    <a:pt x="427" y="46"/>
                  </a:lnTo>
                  <a:lnTo>
                    <a:pt x="427" y="45"/>
                  </a:lnTo>
                  <a:lnTo>
                    <a:pt x="436" y="26"/>
                  </a:lnTo>
                  <a:lnTo>
                    <a:pt x="423" y="11"/>
                  </a:lnTo>
                  <a:lnTo>
                    <a:pt x="423" y="9"/>
                  </a:lnTo>
                  <a:lnTo>
                    <a:pt x="422" y="1"/>
                  </a:lnTo>
                  <a:lnTo>
                    <a:pt x="422" y="0"/>
                  </a:lnTo>
                  <a:lnTo>
                    <a:pt x="419" y="1"/>
                  </a:lnTo>
                  <a:lnTo>
                    <a:pt x="412" y="1"/>
                  </a:lnTo>
                  <a:lnTo>
                    <a:pt x="391" y="2"/>
                  </a:lnTo>
                  <a:lnTo>
                    <a:pt x="390" y="2"/>
                  </a:lnTo>
                  <a:lnTo>
                    <a:pt x="382" y="2"/>
                  </a:lnTo>
                  <a:lnTo>
                    <a:pt x="354" y="5"/>
                  </a:lnTo>
                  <a:lnTo>
                    <a:pt x="325" y="6"/>
                  </a:lnTo>
                  <a:lnTo>
                    <a:pt x="318" y="6"/>
                  </a:lnTo>
                  <a:lnTo>
                    <a:pt x="282" y="9"/>
                  </a:lnTo>
                  <a:lnTo>
                    <a:pt x="281" y="9"/>
                  </a:lnTo>
                  <a:lnTo>
                    <a:pt x="278" y="9"/>
                  </a:lnTo>
                  <a:lnTo>
                    <a:pt x="253" y="9"/>
                  </a:lnTo>
                  <a:lnTo>
                    <a:pt x="250" y="11"/>
                  </a:lnTo>
                  <a:lnTo>
                    <a:pt x="243" y="11"/>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34" name="Freeform 247"/>
            <p:cNvSpPr>
              <a:spLocks/>
            </p:cNvSpPr>
            <p:nvPr/>
          </p:nvSpPr>
          <p:spPr bwMode="auto">
            <a:xfrm>
              <a:off x="3667738" y="3453729"/>
              <a:ext cx="879630" cy="419770"/>
            </a:xfrm>
            <a:custGeom>
              <a:avLst/>
              <a:gdLst>
                <a:gd name="T0" fmla="*/ 2147483647 w 639"/>
                <a:gd name="T1" fmla="*/ 2147483647 h 337"/>
                <a:gd name="T2" fmla="*/ 2147483647 w 639"/>
                <a:gd name="T3" fmla="*/ 2147483647 h 337"/>
                <a:gd name="T4" fmla="*/ 2147483647 w 639"/>
                <a:gd name="T5" fmla="*/ 2147483647 h 337"/>
                <a:gd name="T6" fmla="*/ 2147483647 w 639"/>
                <a:gd name="T7" fmla="*/ 2147483647 h 337"/>
                <a:gd name="T8" fmla="*/ 2147483647 w 639"/>
                <a:gd name="T9" fmla="*/ 2147483647 h 337"/>
                <a:gd name="T10" fmla="*/ 2147483647 w 639"/>
                <a:gd name="T11" fmla="*/ 2147483647 h 337"/>
                <a:gd name="T12" fmla="*/ 2147483647 w 639"/>
                <a:gd name="T13" fmla="*/ 2147483647 h 337"/>
                <a:gd name="T14" fmla="*/ 2147483647 w 639"/>
                <a:gd name="T15" fmla="*/ 2147483647 h 337"/>
                <a:gd name="T16" fmla="*/ 2147483647 w 639"/>
                <a:gd name="T17" fmla="*/ 2147483647 h 337"/>
                <a:gd name="T18" fmla="*/ 2147483647 w 639"/>
                <a:gd name="T19" fmla="*/ 2147483647 h 337"/>
                <a:gd name="T20" fmla="*/ 2147483647 w 639"/>
                <a:gd name="T21" fmla="*/ 2147483647 h 337"/>
                <a:gd name="T22" fmla="*/ 2147483647 w 639"/>
                <a:gd name="T23" fmla="*/ 2147483647 h 337"/>
                <a:gd name="T24" fmla="*/ 2147483647 w 639"/>
                <a:gd name="T25" fmla="*/ 2147483647 h 337"/>
                <a:gd name="T26" fmla="*/ 2147483647 w 639"/>
                <a:gd name="T27" fmla="*/ 2147483647 h 337"/>
                <a:gd name="T28" fmla="*/ 2147483647 w 639"/>
                <a:gd name="T29" fmla="*/ 2147483647 h 337"/>
                <a:gd name="T30" fmla="*/ 2147483647 w 639"/>
                <a:gd name="T31" fmla="*/ 2147483647 h 337"/>
                <a:gd name="T32" fmla="*/ 2147483647 w 639"/>
                <a:gd name="T33" fmla="*/ 2147483647 h 337"/>
                <a:gd name="T34" fmla="*/ 2147483647 w 639"/>
                <a:gd name="T35" fmla="*/ 2147483647 h 337"/>
                <a:gd name="T36" fmla="*/ 2147483647 w 639"/>
                <a:gd name="T37" fmla="*/ 2147483647 h 337"/>
                <a:gd name="T38" fmla="*/ 2147483647 w 639"/>
                <a:gd name="T39" fmla="*/ 2147483647 h 337"/>
                <a:gd name="T40" fmla="*/ 2147483647 w 639"/>
                <a:gd name="T41" fmla="*/ 2147483647 h 337"/>
                <a:gd name="T42" fmla="*/ 2147483647 w 639"/>
                <a:gd name="T43" fmla="*/ 2147483647 h 337"/>
                <a:gd name="T44" fmla="*/ 2147483647 w 639"/>
                <a:gd name="T45" fmla="*/ 2147483647 h 337"/>
                <a:gd name="T46" fmla="*/ 2147483647 w 639"/>
                <a:gd name="T47" fmla="*/ 2147483647 h 337"/>
                <a:gd name="T48" fmla="*/ 2147483647 w 639"/>
                <a:gd name="T49" fmla="*/ 2147483647 h 337"/>
                <a:gd name="T50" fmla="*/ 2147483647 w 639"/>
                <a:gd name="T51" fmla="*/ 2147483647 h 337"/>
                <a:gd name="T52" fmla="*/ 2147483647 w 639"/>
                <a:gd name="T53" fmla="*/ 2147483647 h 337"/>
                <a:gd name="T54" fmla="*/ 2147483647 w 639"/>
                <a:gd name="T55" fmla="*/ 2147483647 h 337"/>
                <a:gd name="T56" fmla="*/ 2147483647 w 639"/>
                <a:gd name="T57" fmla="*/ 2147483647 h 337"/>
                <a:gd name="T58" fmla="*/ 2147483647 w 639"/>
                <a:gd name="T59" fmla="*/ 2147483647 h 337"/>
                <a:gd name="T60" fmla="*/ 2147483647 w 639"/>
                <a:gd name="T61" fmla="*/ 2147483647 h 337"/>
                <a:gd name="T62" fmla="*/ 2147483647 w 639"/>
                <a:gd name="T63" fmla="*/ 2147483647 h 337"/>
                <a:gd name="T64" fmla="*/ 2147483647 w 639"/>
                <a:gd name="T65" fmla="*/ 2147483647 h 337"/>
                <a:gd name="T66" fmla="*/ 2147483647 w 639"/>
                <a:gd name="T67" fmla="*/ 2147483647 h 337"/>
                <a:gd name="T68" fmla="*/ 2147483647 w 639"/>
                <a:gd name="T69" fmla="*/ 2147483647 h 337"/>
                <a:gd name="T70" fmla="*/ 2147483647 w 639"/>
                <a:gd name="T71" fmla="*/ 2147483647 h 337"/>
                <a:gd name="T72" fmla="*/ 2147483647 w 639"/>
                <a:gd name="T73" fmla="*/ 2147483647 h 337"/>
                <a:gd name="T74" fmla="*/ 2147483647 w 639"/>
                <a:gd name="T75" fmla="*/ 2147483647 h 337"/>
                <a:gd name="T76" fmla="*/ 2147483647 w 639"/>
                <a:gd name="T77" fmla="*/ 2147483647 h 337"/>
                <a:gd name="T78" fmla="*/ 2147483647 w 639"/>
                <a:gd name="T79" fmla="*/ 2147483647 h 337"/>
                <a:gd name="T80" fmla="*/ 2147483647 w 639"/>
                <a:gd name="T81" fmla="*/ 2147483647 h 337"/>
                <a:gd name="T82" fmla="*/ 2147483647 w 639"/>
                <a:gd name="T83" fmla="*/ 2147483647 h 337"/>
                <a:gd name="T84" fmla="*/ 2147483647 w 639"/>
                <a:gd name="T85" fmla="*/ 2147483647 h 337"/>
                <a:gd name="T86" fmla="*/ 2147483647 w 639"/>
                <a:gd name="T87" fmla="*/ 2147483647 h 337"/>
                <a:gd name="T88" fmla="*/ 2147483647 w 639"/>
                <a:gd name="T89" fmla="*/ 2147483647 h 337"/>
                <a:gd name="T90" fmla="*/ 2147483647 w 639"/>
                <a:gd name="T91" fmla="*/ 2147483647 h 337"/>
                <a:gd name="T92" fmla="*/ 2147483647 w 639"/>
                <a:gd name="T93" fmla="*/ 2147483647 h 337"/>
                <a:gd name="T94" fmla="*/ 2147483647 w 639"/>
                <a:gd name="T95" fmla="*/ 2147483647 h 337"/>
                <a:gd name="T96" fmla="*/ 2147483647 w 639"/>
                <a:gd name="T97" fmla="*/ 2147483647 h 337"/>
                <a:gd name="T98" fmla="*/ 2147483647 w 639"/>
                <a:gd name="T99" fmla="*/ 2147483647 h 337"/>
                <a:gd name="T100" fmla="*/ 2147483647 w 639"/>
                <a:gd name="T101" fmla="*/ 2147483647 h 337"/>
                <a:gd name="T102" fmla="*/ 2147483647 w 639"/>
                <a:gd name="T103" fmla="*/ 2147483647 h 337"/>
                <a:gd name="T104" fmla="*/ 2147483647 w 639"/>
                <a:gd name="T105" fmla="*/ 2147483647 h 337"/>
                <a:gd name="T106" fmla="*/ 2147483647 w 639"/>
                <a:gd name="T107" fmla="*/ 2147483647 h 337"/>
                <a:gd name="T108" fmla="*/ 2147483647 w 639"/>
                <a:gd name="T109" fmla="*/ 2147483647 h 337"/>
                <a:gd name="T110" fmla="*/ 2147483647 w 639"/>
                <a:gd name="T111" fmla="*/ 2147483647 h 337"/>
                <a:gd name="T112" fmla="*/ 2147483647 w 639"/>
                <a:gd name="T113" fmla="*/ 2147483647 h 337"/>
                <a:gd name="T114" fmla="*/ 2147483647 w 639"/>
                <a:gd name="T115" fmla="*/ 2147483647 h 337"/>
                <a:gd name="T116" fmla="*/ 2147483647 w 639"/>
                <a:gd name="T117" fmla="*/ 2147483647 h 337"/>
                <a:gd name="T118" fmla="*/ 2147483647 w 639"/>
                <a:gd name="T119" fmla="*/ 2147483647 h 337"/>
                <a:gd name="T120" fmla="*/ 2147483647 w 639"/>
                <a:gd name="T121" fmla="*/ 2147483647 h 337"/>
                <a:gd name="T122" fmla="*/ 2147483647 w 639"/>
                <a:gd name="T123" fmla="*/ 2147483647 h 337"/>
                <a:gd name="T124" fmla="*/ 2147483647 w 639"/>
                <a:gd name="T125" fmla="*/ 2147483647 h 3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39"/>
                <a:gd name="T190" fmla="*/ 0 h 337"/>
                <a:gd name="T191" fmla="*/ 639 w 639"/>
                <a:gd name="T192" fmla="*/ 337 h 3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39" h="337">
                  <a:moveTo>
                    <a:pt x="631" y="106"/>
                  </a:moveTo>
                  <a:lnTo>
                    <a:pt x="631" y="113"/>
                  </a:lnTo>
                  <a:lnTo>
                    <a:pt x="631" y="122"/>
                  </a:lnTo>
                  <a:lnTo>
                    <a:pt x="632" y="129"/>
                  </a:lnTo>
                  <a:lnTo>
                    <a:pt x="632" y="138"/>
                  </a:lnTo>
                  <a:lnTo>
                    <a:pt x="632" y="140"/>
                  </a:lnTo>
                  <a:lnTo>
                    <a:pt x="632" y="152"/>
                  </a:lnTo>
                  <a:lnTo>
                    <a:pt x="632" y="166"/>
                  </a:lnTo>
                  <a:lnTo>
                    <a:pt x="632" y="169"/>
                  </a:lnTo>
                  <a:lnTo>
                    <a:pt x="632" y="179"/>
                  </a:lnTo>
                  <a:lnTo>
                    <a:pt x="633" y="194"/>
                  </a:lnTo>
                  <a:lnTo>
                    <a:pt x="633" y="204"/>
                  </a:lnTo>
                  <a:lnTo>
                    <a:pt x="633" y="213"/>
                  </a:lnTo>
                  <a:lnTo>
                    <a:pt x="633" y="216"/>
                  </a:lnTo>
                  <a:lnTo>
                    <a:pt x="635" y="227"/>
                  </a:lnTo>
                  <a:lnTo>
                    <a:pt x="635" y="244"/>
                  </a:lnTo>
                  <a:lnTo>
                    <a:pt x="635" y="256"/>
                  </a:lnTo>
                  <a:lnTo>
                    <a:pt x="635" y="259"/>
                  </a:lnTo>
                  <a:lnTo>
                    <a:pt x="635" y="276"/>
                  </a:lnTo>
                  <a:lnTo>
                    <a:pt x="636" y="290"/>
                  </a:lnTo>
                  <a:lnTo>
                    <a:pt x="636" y="294"/>
                  </a:lnTo>
                  <a:lnTo>
                    <a:pt x="638" y="312"/>
                  </a:lnTo>
                  <a:lnTo>
                    <a:pt x="638" y="320"/>
                  </a:lnTo>
                  <a:lnTo>
                    <a:pt x="638" y="324"/>
                  </a:lnTo>
                  <a:lnTo>
                    <a:pt x="638" y="327"/>
                  </a:lnTo>
                  <a:lnTo>
                    <a:pt x="638" y="330"/>
                  </a:lnTo>
                  <a:lnTo>
                    <a:pt x="625" y="330"/>
                  </a:lnTo>
                  <a:lnTo>
                    <a:pt x="604" y="331"/>
                  </a:lnTo>
                  <a:lnTo>
                    <a:pt x="598" y="331"/>
                  </a:lnTo>
                  <a:lnTo>
                    <a:pt x="583" y="331"/>
                  </a:lnTo>
                  <a:lnTo>
                    <a:pt x="578" y="331"/>
                  </a:lnTo>
                  <a:lnTo>
                    <a:pt x="569" y="331"/>
                  </a:lnTo>
                  <a:lnTo>
                    <a:pt x="561" y="331"/>
                  </a:lnTo>
                  <a:lnTo>
                    <a:pt x="559" y="331"/>
                  </a:lnTo>
                  <a:lnTo>
                    <a:pt x="551" y="333"/>
                  </a:lnTo>
                  <a:lnTo>
                    <a:pt x="547" y="333"/>
                  </a:lnTo>
                  <a:lnTo>
                    <a:pt x="537" y="333"/>
                  </a:lnTo>
                  <a:lnTo>
                    <a:pt x="529" y="333"/>
                  </a:lnTo>
                  <a:lnTo>
                    <a:pt x="522" y="333"/>
                  </a:lnTo>
                  <a:lnTo>
                    <a:pt x="519" y="333"/>
                  </a:lnTo>
                  <a:lnTo>
                    <a:pt x="508" y="334"/>
                  </a:lnTo>
                  <a:lnTo>
                    <a:pt x="481" y="334"/>
                  </a:lnTo>
                  <a:lnTo>
                    <a:pt x="475" y="334"/>
                  </a:lnTo>
                  <a:lnTo>
                    <a:pt x="465" y="334"/>
                  </a:lnTo>
                  <a:lnTo>
                    <a:pt x="455" y="334"/>
                  </a:lnTo>
                  <a:lnTo>
                    <a:pt x="444" y="334"/>
                  </a:lnTo>
                  <a:lnTo>
                    <a:pt x="433" y="334"/>
                  </a:lnTo>
                  <a:lnTo>
                    <a:pt x="420" y="334"/>
                  </a:lnTo>
                  <a:lnTo>
                    <a:pt x="406" y="334"/>
                  </a:lnTo>
                  <a:lnTo>
                    <a:pt x="401" y="334"/>
                  </a:lnTo>
                  <a:lnTo>
                    <a:pt x="392" y="334"/>
                  </a:lnTo>
                  <a:lnTo>
                    <a:pt x="391" y="334"/>
                  </a:lnTo>
                  <a:lnTo>
                    <a:pt x="374" y="334"/>
                  </a:lnTo>
                  <a:lnTo>
                    <a:pt x="364" y="334"/>
                  </a:lnTo>
                  <a:lnTo>
                    <a:pt x="348" y="334"/>
                  </a:lnTo>
                  <a:lnTo>
                    <a:pt x="344" y="334"/>
                  </a:lnTo>
                  <a:lnTo>
                    <a:pt x="338" y="336"/>
                  </a:lnTo>
                  <a:lnTo>
                    <a:pt x="337" y="334"/>
                  </a:lnTo>
                  <a:lnTo>
                    <a:pt x="321" y="334"/>
                  </a:lnTo>
                  <a:lnTo>
                    <a:pt x="317" y="334"/>
                  </a:lnTo>
                  <a:lnTo>
                    <a:pt x="316" y="334"/>
                  </a:lnTo>
                  <a:lnTo>
                    <a:pt x="305" y="334"/>
                  </a:lnTo>
                  <a:lnTo>
                    <a:pt x="300" y="334"/>
                  </a:lnTo>
                  <a:lnTo>
                    <a:pt x="282" y="334"/>
                  </a:lnTo>
                  <a:lnTo>
                    <a:pt x="278" y="334"/>
                  </a:lnTo>
                  <a:lnTo>
                    <a:pt x="261" y="334"/>
                  </a:lnTo>
                  <a:lnTo>
                    <a:pt x="232" y="334"/>
                  </a:lnTo>
                  <a:lnTo>
                    <a:pt x="229" y="334"/>
                  </a:lnTo>
                  <a:lnTo>
                    <a:pt x="222" y="334"/>
                  </a:lnTo>
                  <a:lnTo>
                    <a:pt x="218" y="334"/>
                  </a:lnTo>
                  <a:lnTo>
                    <a:pt x="215" y="334"/>
                  </a:lnTo>
                  <a:lnTo>
                    <a:pt x="182" y="334"/>
                  </a:lnTo>
                  <a:lnTo>
                    <a:pt x="175" y="333"/>
                  </a:lnTo>
                  <a:lnTo>
                    <a:pt x="172" y="333"/>
                  </a:lnTo>
                  <a:lnTo>
                    <a:pt x="168" y="333"/>
                  </a:lnTo>
                  <a:lnTo>
                    <a:pt x="165" y="333"/>
                  </a:lnTo>
                  <a:lnTo>
                    <a:pt x="126" y="331"/>
                  </a:lnTo>
                  <a:lnTo>
                    <a:pt x="122" y="331"/>
                  </a:lnTo>
                  <a:lnTo>
                    <a:pt x="94" y="331"/>
                  </a:lnTo>
                  <a:lnTo>
                    <a:pt x="90" y="331"/>
                  </a:lnTo>
                  <a:lnTo>
                    <a:pt x="83" y="331"/>
                  </a:lnTo>
                  <a:lnTo>
                    <a:pt x="79" y="331"/>
                  </a:lnTo>
                  <a:lnTo>
                    <a:pt x="58" y="330"/>
                  </a:lnTo>
                  <a:lnTo>
                    <a:pt x="43" y="330"/>
                  </a:lnTo>
                  <a:lnTo>
                    <a:pt x="26" y="330"/>
                  </a:lnTo>
                  <a:lnTo>
                    <a:pt x="20" y="330"/>
                  </a:lnTo>
                  <a:lnTo>
                    <a:pt x="2" y="329"/>
                  </a:lnTo>
                  <a:lnTo>
                    <a:pt x="0" y="329"/>
                  </a:lnTo>
                  <a:lnTo>
                    <a:pt x="1" y="315"/>
                  </a:lnTo>
                  <a:lnTo>
                    <a:pt x="2" y="301"/>
                  </a:lnTo>
                  <a:lnTo>
                    <a:pt x="2" y="286"/>
                  </a:lnTo>
                  <a:lnTo>
                    <a:pt x="2" y="273"/>
                  </a:lnTo>
                  <a:lnTo>
                    <a:pt x="4" y="259"/>
                  </a:lnTo>
                  <a:lnTo>
                    <a:pt x="4" y="258"/>
                  </a:lnTo>
                  <a:lnTo>
                    <a:pt x="4" y="247"/>
                  </a:lnTo>
                  <a:lnTo>
                    <a:pt x="5" y="219"/>
                  </a:lnTo>
                  <a:lnTo>
                    <a:pt x="5" y="205"/>
                  </a:lnTo>
                  <a:lnTo>
                    <a:pt x="6" y="190"/>
                  </a:lnTo>
                  <a:lnTo>
                    <a:pt x="6" y="179"/>
                  </a:lnTo>
                  <a:lnTo>
                    <a:pt x="6" y="170"/>
                  </a:lnTo>
                  <a:lnTo>
                    <a:pt x="6" y="152"/>
                  </a:lnTo>
                  <a:lnTo>
                    <a:pt x="6" y="149"/>
                  </a:lnTo>
                  <a:lnTo>
                    <a:pt x="8" y="143"/>
                  </a:lnTo>
                  <a:lnTo>
                    <a:pt x="8" y="131"/>
                  </a:lnTo>
                  <a:lnTo>
                    <a:pt x="9" y="109"/>
                  </a:lnTo>
                  <a:lnTo>
                    <a:pt x="9" y="105"/>
                  </a:lnTo>
                  <a:lnTo>
                    <a:pt x="9" y="101"/>
                  </a:lnTo>
                  <a:lnTo>
                    <a:pt x="9" y="95"/>
                  </a:lnTo>
                  <a:lnTo>
                    <a:pt x="11" y="69"/>
                  </a:lnTo>
                  <a:lnTo>
                    <a:pt x="11" y="55"/>
                  </a:lnTo>
                  <a:lnTo>
                    <a:pt x="12" y="48"/>
                  </a:lnTo>
                  <a:lnTo>
                    <a:pt x="12" y="47"/>
                  </a:lnTo>
                  <a:lnTo>
                    <a:pt x="13" y="0"/>
                  </a:lnTo>
                  <a:lnTo>
                    <a:pt x="66" y="2"/>
                  </a:lnTo>
                  <a:lnTo>
                    <a:pt x="69" y="2"/>
                  </a:lnTo>
                  <a:lnTo>
                    <a:pt x="73" y="2"/>
                  </a:lnTo>
                  <a:lnTo>
                    <a:pt x="89" y="2"/>
                  </a:lnTo>
                  <a:lnTo>
                    <a:pt x="110" y="2"/>
                  </a:lnTo>
                  <a:lnTo>
                    <a:pt x="119" y="4"/>
                  </a:lnTo>
                  <a:lnTo>
                    <a:pt x="122" y="4"/>
                  </a:lnTo>
                  <a:lnTo>
                    <a:pt x="136" y="4"/>
                  </a:lnTo>
                  <a:lnTo>
                    <a:pt x="151" y="4"/>
                  </a:lnTo>
                  <a:lnTo>
                    <a:pt x="167" y="5"/>
                  </a:lnTo>
                  <a:lnTo>
                    <a:pt x="168" y="5"/>
                  </a:lnTo>
                  <a:lnTo>
                    <a:pt x="172" y="5"/>
                  </a:lnTo>
                  <a:lnTo>
                    <a:pt x="197" y="5"/>
                  </a:lnTo>
                  <a:lnTo>
                    <a:pt x="213" y="5"/>
                  </a:lnTo>
                  <a:lnTo>
                    <a:pt x="234" y="5"/>
                  </a:lnTo>
                  <a:lnTo>
                    <a:pt x="239" y="5"/>
                  </a:lnTo>
                  <a:lnTo>
                    <a:pt x="250" y="5"/>
                  </a:lnTo>
                  <a:lnTo>
                    <a:pt x="254" y="5"/>
                  </a:lnTo>
                  <a:lnTo>
                    <a:pt x="259" y="6"/>
                  </a:lnTo>
                  <a:lnTo>
                    <a:pt x="275" y="6"/>
                  </a:lnTo>
                  <a:lnTo>
                    <a:pt x="285" y="6"/>
                  </a:lnTo>
                  <a:lnTo>
                    <a:pt x="288" y="6"/>
                  </a:lnTo>
                  <a:lnTo>
                    <a:pt x="295" y="6"/>
                  </a:lnTo>
                  <a:lnTo>
                    <a:pt x="306" y="6"/>
                  </a:lnTo>
                  <a:lnTo>
                    <a:pt x="316" y="6"/>
                  </a:lnTo>
                  <a:lnTo>
                    <a:pt x="324" y="6"/>
                  </a:lnTo>
                  <a:lnTo>
                    <a:pt x="337" y="6"/>
                  </a:lnTo>
                  <a:lnTo>
                    <a:pt x="348" y="6"/>
                  </a:lnTo>
                  <a:lnTo>
                    <a:pt x="352" y="6"/>
                  </a:lnTo>
                  <a:lnTo>
                    <a:pt x="358" y="6"/>
                  </a:lnTo>
                  <a:lnTo>
                    <a:pt x="362" y="6"/>
                  </a:lnTo>
                  <a:lnTo>
                    <a:pt x="378" y="6"/>
                  </a:lnTo>
                  <a:lnTo>
                    <a:pt x="399" y="6"/>
                  </a:lnTo>
                  <a:lnTo>
                    <a:pt x="409" y="6"/>
                  </a:lnTo>
                  <a:lnTo>
                    <a:pt x="419" y="6"/>
                  </a:lnTo>
                  <a:lnTo>
                    <a:pt x="437" y="6"/>
                  </a:lnTo>
                  <a:lnTo>
                    <a:pt x="440" y="6"/>
                  </a:lnTo>
                  <a:lnTo>
                    <a:pt x="445" y="5"/>
                  </a:lnTo>
                  <a:lnTo>
                    <a:pt x="451" y="5"/>
                  </a:lnTo>
                  <a:lnTo>
                    <a:pt x="472" y="5"/>
                  </a:lnTo>
                  <a:lnTo>
                    <a:pt x="475" y="5"/>
                  </a:lnTo>
                  <a:lnTo>
                    <a:pt x="481" y="5"/>
                  </a:lnTo>
                  <a:lnTo>
                    <a:pt x="491" y="5"/>
                  </a:lnTo>
                  <a:lnTo>
                    <a:pt x="493" y="5"/>
                  </a:lnTo>
                  <a:lnTo>
                    <a:pt x="502" y="5"/>
                  </a:lnTo>
                  <a:lnTo>
                    <a:pt x="511" y="5"/>
                  </a:lnTo>
                  <a:lnTo>
                    <a:pt x="512" y="5"/>
                  </a:lnTo>
                  <a:lnTo>
                    <a:pt x="522" y="5"/>
                  </a:lnTo>
                  <a:lnTo>
                    <a:pt x="529" y="5"/>
                  </a:lnTo>
                  <a:lnTo>
                    <a:pt x="566" y="4"/>
                  </a:lnTo>
                  <a:lnTo>
                    <a:pt x="569" y="4"/>
                  </a:lnTo>
                  <a:lnTo>
                    <a:pt x="585" y="16"/>
                  </a:lnTo>
                  <a:lnTo>
                    <a:pt x="593" y="16"/>
                  </a:lnTo>
                  <a:lnTo>
                    <a:pt x="596" y="15"/>
                  </a:lnTo>
                  <a:lnTo>
                    <a:pt x="601" y="16"/>
                  </a:lnTo>
                  <a:lnTo>
                    <a:pt x="605" y="22"/>
                  </a:lnTo>
                  <a:lnTo>
                    <a:pt x="605" y="31"/>
                  </a:lnTo>
                  <a:lnTo>
                    <a:pt x="596" y="38"/>
                  </a:lnTo>
                  <a:lnTo>
                    <a:pt x="592" y="44"/>
                  </a:lnTo>
                  <a:lnTo>
                    <a:pt x="587" y="55"/>
                  </a:lnTo>
                  <a:lnTo>
                    <a:pt x="592" y="58"/>
                  </a:lnTo>
                  <a:lnTo>
                    <a:pt x="596" y="63"/>
                  </a:lnTo>
                  <a:lnTo>
                    <a:pt x="598" y="66"/>
                  </a:lnTo>
                  <a:lnTo>
                    <a:pt x="607" y="72"/>
                  </a:lnTo>
                  <a:lnTo>
                    <a:pt x="608" y="81"/>
                  </a:lnTo>
                  <a:lnTo>
                    <a:pt x="615" y="90"/>
                  </a:lnTo>
                  <a:lnTo>
                    <a:pt x="618" y="93"/>
                  </a:lnTo>
                  <a:lnTo>
                    <a:pt x="629" y="94"/>
                  </a:lnTo>
                  <a:lnTo>
                    <a:pt x="631" y="94"/>
                  </a:lnTo>
                  <a:lnTo>
                    <a:pt x="631" y="97"/>
                  </a:lnTo>
                  <a:lnTo>
                    <a:pt x="631" y="98"/>
                  </a:lnTo>
                  <a:lnTo>
                    <a:pt x="631" y="99"/>
                  </a:lnTo>
                  <a:lnTo>
                    <a:pt x="631" y="106"/>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35" name="Freeform 248"/>
            <p:cNvSpPr>
              <a:spLocks/>
            </p:cNvSpPr>
            <p:nvPr/>
          </p:nvSpPr>
          <p:spPr bwMode="auto">
            <a:xfrm>
              <a:off x="4230407" y="2196639"/>
              <a:ext cx="781348" cy="790679"/>
            </a:xfrm>
            <a:custGeom>
              <a:avLst/>
              <a:gdLst>
                <a:gd name="T0" fmla="*/ 2147483647 w 568"/>
                <a:gd name="T1" fmla="*/ 2147483647 h 635"/>
                <a:gd name="T2" fmla="*/ 2147483647 w 568"/>
                <a:gd name="T3" fmla="*/ 2147483647 h 635"/>
                <a:gd name="T4" fmla="*/ 2147483647 w 568"/>
                <a:gd name="T5" fmla="*/ 2147483647 h 635"/>
                <a:gd name="T6" fmla="*/ 2147483647 w 568"/>
                <a:gd name="T7" fmla="*/ 2147483647 h 635"/>
                <a:gd name="T8" fmla="*/ 2147483647 w 568"/>
                <a:gd name="T9" fmla="*/ 2147483647 h 635"/>
                <a:gd name="T10" fmla="*/ 2147483647 w 568"/>
                <a:gd name="T11" fmla="*/ 2147483647 h 635"/>
                <a:gd name="T12" fmla="*/ 2147483647 w 568"/>
                <a:gd name="T13" fmla="*/ 2147483647 h 635"/>
                <a:gd name="T14" fmla="*/ 2147483647 w 568"/>
                <a:gd name="T15" fmla="*/ 2147483647 h 635"/>
                <a:gd name="T16" fmla="*/ 2147483647 w 568"/>
                <a:gd name="T17" fmla="*/ 2147483647 h 635"/>
                <a:gd name="T18" fmla="*/ 2147483647 w 568"/>
                <a:gd name="T19" fmla="*/ 2147483647 h 635"/>
                <a:gd name="T20" fmla="*/ 2147483647 w 568"/>
                <a:gd name="T21" fmla="*/ 2147483647 h 635"/>
                <a:gd name="T22" fmla="*/ 2147483647 w 568"/>
                <a:gd name="T23" fmla="*/ 2147483647 h 635"/>
                <a:gd name="T24" fmla="*/ 2147483647 w 568"/>
                <a:gd name="T25" fmla="*/ 2147483647 h 635"/>
                <a:gd name="T26" fmla="*/ 2147483647 w 568"/>
                <a:gd name="T27" fmla="*/ 2147483647 h 635"/>
                <a:gd name="T28" fmla="*/ 2147483647 w 568"/>
                <a:gd name="T29" fmla="*/ 2147483647 h 635"/>
                <a:gd name="T30" fmla="*/ 2147483647 w 568"/>
                <a:gd name="T31" fmla="*/ 2147483647 h 635"/>
                <a:gd name="T32" fmla="*/ 2147483647 w 568"/>
                <a:gd name="T33" fmla="*/ 2147483647 h 635"/>
                <a:gd name="T34" fmla="*/ 2147483647 w 568"/>
                <a:gd name="T35" fmla="*/ 2147483647 h 635"/>
                <a:gd name="T36" fmla="*/ 2147483647 w 568"/>
                <a:gd name="T37" fmla="*/ 2147483647 h 635"/>
                <a:gd name="T38" fmla="*/ 2147483647 w 568"/>
                <a:gd name="T39" fmla="*/ 2147483647 h 635"/>
                <a:gd name="T40" fmla="*/ 2147483647 w 568"/>
                <a:gd name="T41" fmla="*/ 2147483647 h 635"/>
                <a:gd name="T42" fmla="*/ 2147483647 w 568"/>
                <a:gd name="T43" fmla="*/ 2147483647 h 635"/>
                <a:gd name="T44" fmla="*/ 2147483647 w 568"/>
                <a:gd name="T45" fmla="*/ 2147483647 h 635"/>
                <a:gd name="T46" fmla="*/ 2147483647 w 568"/>
                <a:gd name="T47" fmla="*/ 2147483647 h 635"/>
                <a:gd name="T48" fmla="*/ 2147483647 w 568"/>
                <a:gd name="T49" fmla="*/ 2147483647 h 635"/>
                <a:gd name="T50" fmla="*/ 2147483647 w 568"/>
                <a:gd name="T51" fmla="*/ 2147483647 h 635"/>
                <a:gd name="T52" fmla="*/ 2147483647 w 568"/>
                <a:gd name="T53" fmla="*/ 2147483647 h 635"/>
                <a:gd name="T54" fmla="*/ 2147483647 w 568"/>
                <a:gd name="T55" fmla="*/ 2147483647 h 635"/>
                <a:gd name="T56" fmla="*/ 2147483647 w 568"/>
                <a:gd name="T57" fmla="*/ 2147483647 h 635"/>
                <a:gd name="T58" fmla="*/ 2147483647 w 568"/>
                <a:gd name="T59" fmla="*/ 2147483647 h 635"/>
                <a:gd name="T60" fmla="*/ 2147483647 w 568"/>
                <a:gd name="T61" fmla="*/ 2147483647 h 635"/>
                <a:gd name="T62" fmla="*/ 2147483647 w 568"/>
                <a:gd name="T63" fmla="*/ 2147483647 h 635"/>
                <a:gd name="T64" fmla="*/ 2147483647 w 568"/>
                <a:gd name="T65" fmla="*/ 2147483647 h 635"/>
                <a:gd name="T66" fmla="*/ 2147483647 w 568"/>
                <a:gd name="T67" fmla="*/ 2147483647 h 635"/>
                <a:gd name="T68" fmla="*/ 2147483647 w 568"/>
                <a:gd name="T69" fmla="*/ 2147483647 h 635"/>
                <a:gd name="T70" fmla="*/ 2147483647 w 568"/>
                <a:gd name="T71" fmla="*/ 2147483647 h 635"/>
                <a:gd name="T72" fmla="*/ 2147483647 w 568"/>
                <a:gd name="T73" fmla="*/ 2147483647 h 635"/>
                <a:gd name="T74" fmla="*/ 2147483647 w 568"/>
                <a:gd name="T75" fmla="*/ 2147483647 h 635"/>
                <a:gd name="T76" fmla="*/ 2147483647 w 568"/>
                <a:gd name="T77" fmla="*/ 2147483647 h 635"/>
                <a:gd name="T78" fmla="*/ 2147483647 w 568"/>
                <a:gd name="T79" fmla="*/ 2147483647 h 635"/>
                <a:gd name="T80" fmla="*/ 2147483647 w 568"/>
                <a:gd name="T81" fmla="*/ 2147483647 h 635"/>
                <a:gd name="T82" fmla="*/ 2147483647 w 568"/>
                <a:gd name="T83" fmla="*/ 2147483647 h 635"/>
                <a:gd name="T84" fmla="*/ 2147483647 w 568"/>
                <a:gd name="T85" fmla="*/ 2147483647 h 635"/>
                <a:gd name="T86" fmla="*/ 2147483647 w 568"/>
                <a:gd name="T87" fmla="*/ 2147483647 h 635"/>
                <a:gd name="T88" fmla="*/ 2147483647 w 568"/>
                <a:gd name="T89" fmla="*/ 2147483647 h 635"/>
                <a:gd name="T90" fmla="*/ 2147483647 w 568"/>
                <a:gd name="T91" fmla="*/ 2147483647 h 635"/>
                <a:gd name="T92" fmla="*/ 2147483647 w 568"/>
                <a:gd name="T93" fmla="*/ 2147483647 h 635"/>
                <a:gd name="T94" fmla="*/ 2147483647 w 568"/>
                <a:gd name="T95" fmla="*/ 2147483647 h 6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68"/>
                <a:gd name="T145" fmla="*/ 0 h 635"/>
                <a:gd name="T146" fmla="*/ 568 w 568"/>
                <a:gd name="T147" fmla="*/ 635 h 6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68" h="635">
                  <a:moveTo>
                    <a:pt x="63" y="492"/>
                  </a:moveTo>
                  <a:lnTo>
                    <a:pt x="63" y="474"/>
                  </a:lnTo>
                  <a:lnTo>
                    <a:pt x="62" y="442"/>
                  </a:lnTo>
                  <a:lnTo>
                    <a:pt x="60" y="435"/>
                  </a:lnTo>
                  <a:lnTo>
                    <a:pt x="58" y="431"/>
                  </a:lnTo>
                  <a:lnTo>
                    <a:pt x="48" y="427"/>
                  </a:lnTo>
                  <a:lnTo>
                    <a:pt x="31" y="407"/>
                  </a:lnTo>
                  <a:lnTo>
                    <a:pt x="31" y="405"/>
                  </a:lnTo>
                  <a:lnTo>
                    <a:pt x="47" y="391"/>
                  </a:lnTo>
                  <a:lnTo>
                    <a:pt x="52" y="370"/>
                  </a:lnTo>
                  <a:lnTo>
                    <a:pt x="51" y="363"/>
                  </a:lnTo>
                  <a:lnTo>
                    <a:pt x="51" y="360"/>
                  </a:lnTo>
                  <a:lnTo>
                    <a:pt x="51" y="362"/>
                  </a:lnTo>
                  <a:lnTo>
                    <a:pt x="47" y="326"/>
                  </a:lnTo>
                  <a:lnTo>
                    <a:pt x="38" y="310"/>
                  </a:lnTo>
                  <a:lnTo>
                    <a:pt x="36" y="296"/>
                  </a:lnTo>
                  <a:lnTo>
                    <a:pt x="34" y="296"/>
                  </a:lnTo>
                  <a:lnTo>
                    <a:pt x="34" y="270"/>
                  </a:lnTo>
                  <a:lnTo>
                    <a:pt x="31" y="256"/>
                  </a:lnTo>
                  <a:lnTo>
                    <a:pt x="30" y="240"/>
                  </a:lnTo>
                  <a:lnTo>
                    <a:pt x="30" y="237"/>
                  </a:lnTo>
                  <a:lnTo>
                    <a:pt x="30" y="231"/>
                  </a:lnTo>
                  <a:lnTo>
                    <a:pt x="30" y="221"/>
                  </a:lnTo>
                  <a:lnTo>
                    <a:pt x="30" y="220"/>
                  </a:lnTo>
                  <a:lnTo>
                    <a:pt x="29" y="217"/>
                  </a:lnTo>
                  <a:lnTo>
                    <a:pt x="30" y="216"/>
                  </a:lnTo>
                  <a:lnTo>
                    <a:pt x="29" y="203"/>
                  </a:lnTo>
                  <a:lnTo>
                    <a:pt x="29" y="202"/>
                  </a:lnTo>
                  <a:lnTo>
                    <a:pt x="27" y="190"/>
                  </a:lnTo>
                  <a:lnTo>
                    <a:pt x="26" y="184"/>
                  </a:lnTo>
                  <a:lnTo>
                    <a:pt x="15" y="163"/>
                  </a:lnTo>
                  <a:lnTo>
                    <a:pt x="8" y="133"/>
                  </a:lnTo>
                  <a:lnTo>
                    <a:pt x="5" y="131"/>
                  </a:lnTo>
                  <a:lnTo>
                    <a:pt x="6" y="129"/>
                  </a:lnTo>
                  <a:lnTo>
                    <a:pt x="8" y="127"/>
                  </a:lnTo>
                  <a:lnTo>
                    <a:pt x="6" y="105"/>
                  </a:lnTo>
                  <a:lnTo>
                    <a:pt x="5" y="92"/>
                  </a:lnTo>
                  <a:lnTo>
                    <a:pt x="2" y="58"/>
                  </a:lnTo>
                  <a:lnTo>
                    <a:pt x="4" y="56"/>
                  </a:lnTo>
                  <a:lnTo>
                    <a:pt x="0" y="43"/>
                  </a:lnTo>
                  <a:lnTo>
                    <a:pt x="59" y="43"/>
                  </a:lnTo>
                  <a:lnTo>
                    <a:pt x="138" y="41"/>
                  </a:lnTo>
                  <a:lnTo>
                    <a:pt x="149" y="40"/>
                  </a:lnTo>
                  <a:lnTo>
                    <a:pt x="149" y="0"/>
                  </a:lnTo>
                  <a:lnTo>
                    <a:pt x="163" y="1"/>
                  </a:lnTo>
                  <a:lnTo>
                    <a:pt x="173" y="5"/>
                  </a:lnTo>
                  <a:lnTo>
                    <a:pt x="184" y="62"/>
                  </a:lnTo>
                  <a:lnTo>
                    <a:pt x="192" y="69"/>
                  </a:lnTo>
                  <a:lnTo>
                    <a:pt x="203" y="70"/>
                  </a:lnTo>
                  <a:lnTo>
                    <a:pt x="216" y="70"/>
                  </a:lnTo>
                  <a:lnTo>
                    <a:pt x="217" y="74"/>
                  </a:lnTo>
                  <a:lnTo>
                    <a:pt x="246" y="76"/>
                  </a:lnTo>
                  <a:lnTo>
                    <a:pt x="250" y="88"/>
                  </a:lnTo>
                  <a:lnTo>
                    <a:pt x="268" y="87"/>
                  </a:lnTo>
                  <a:lnTo>
                    <a:pt x="275" y="83"/>
                  </a:lnTo>
                  <a:lnTo>
                    <a:pt x="274" y="80"/>
                  </a:lnTo>
                  <a:lnTo>
                    <a:pt x="292" y="73"/>
                  </a:lnTo>
                  <a:lnTo>
                    <a:pt x="302" y="74"/>
                  </a:lnTo>
                  <a:lnTo>
                    <a:pt x="311" y="73"/>
                  </a:lnTo>
                  <a:lnTo>
                    <a:pt x="328" y="83"/>
                  </a:lnTo>
                  <a:lnTo>
                    <a:pt x="335" y="81"/>
                  </a:lnTo>
                  <a:lnTo>
                    <a:pt x="336" y="92"/>
                  </a:lnTo>
                  <a:lnTo>
                    <a:pt x="346" y="92"/>
                  </a:lnTo>
                  <a:lnTo>
                    <a:pt x="356" y="115"/>
                  </a:lnTo>
                  <a:lnTo>
                    <a:pt x="363" y="110"/>
                  </a:lnTo>
                  <a:lnTo>
                    <a:pt x="361" y="102"/>
                  </a:lnTo>
                  <a:lnTo>
                    <a:pt x="377" y="99"/>
                  </a:lnTo>
                  <a:lnTo>
                    <a:pt x="382" y="102"/>
                  </a:lnTo>
                  <a:lnTo>
                    <a:pt x="385" y="110"/>
                  </a:lnTo>
                  <a:lnTo>
                    <a:pt x="399" y="115"/>
                  </a:lnTo>
                  <a:lnTo>
                    <a:pt x="421" y="127"/>
                  </a:lnTo>
                  <a:lnTo>
                    <a:pt x="438" y="126"/>
                  </a:lnTo>
                  <a:lnTo>
                    <a:pt x="454" y="112"/>
                  </a:lnTo>
                  <a:lnTo>
                    <a:pt x="468" y="105"/>
                  </a:lnTo>
                  <a:lnTo>
                    <a:pt x="475" y="120"/>
                  </a:lnTo>
                  <a:lnTo>
                    <a:pt x="485" y="119"/>
                  </a:lnTo>
                  <a:lnTo>
                    <a:pt x="506" y="119"/>
                  </a:lnTo>
                  <a:lnTo>
                    <a:pt x="519" y="116"/>
                  </a:lnTo>
                  <a:lnTo>
                    <a:pt x="540" y="127"/>
                  </a:lnTo>
                  <a:lnTo>
                    <a:pt x="550" y="123"/>
                  </a:lnTo>
                  <a:lnTo>
                    <a:pt x="567" y="123"/>
                  </a:lnTo>
                  <a:lnTo>
                    <a:pt x="532" y="145"/>
                  </a:lnTo>
                  <a:lnTo>
                    <a:pt x="497" y="160"/>
                  </a:lnTo>
                  <a:lnTo>
                    <a:pt x="479" y="172"/>
                  </a:lnTo>
                  <a:lnTo>
                    <a:pt x="461" y="190"/>
                  </a:lnTo>
                  <a:lnTo>
                    <a:pt x="445" y="209"/>
                  </a:lnTo>
                  <a:lnTo>
                    <a:pt x="436" y="220"/>
                  </a:lnTo>
                  <a:lnTo>
                    <a:pt x="407" y="249"/>
                  </a:lnTo>
                  <a:lnTo>
                    <a:pt x="392" y="260"/>
                  </a:lnTo>
                  <a:lnTo>
                    <a:pt x="388" y="270"/>
                  </a:lnTo>
                  <a:lnTo>
                    <a:pt x="392" y="274"/>
                  </a:lnTo>
                  <a:lnTo>
                    <a:pt x="386" y="270"/>
                  </a:lnTo>
                  <a:lnTo>
                    <a:pt x="375" y="281"/>
                  </a:lnTo>
                  <a:lnTo>
                    <a:pt x="371" y="281"/>
                  </a:lnTo>
                  <a:lnTo>
                    <a:pt x="371" y="285"/>
                  </a:lnTo>
                  <a:lnTo>
                    <a:pt x="372" y="298"/>
                  </a:lnTo>
                  <a:lnTo>
                    <a:pt x="372" y="307"/>
                  </a:lnTo>
                  <a:lnTo>
                    <a:pt x="374" y="335"/>
                  </a:lnTo>
                  <a:lnTo>
                    <a:pt x="375" y="344"/>
                  </a:lnTo>
                  <a:lnTo>
                    <a:pt x="342" y="371"/>
                  </a:lnTo>
                  <a:lnTo>
                    <a:pt x="335" y="384"/>
                  </a:lnTo>
                  <a:lnTo>
                    <a:pt x="332" y="393"/>
                  </a:lnTo>
                  <a:lnTo>
                    <a:pt x="343" y="402"/>
                  </a:lnTo>
                  <a:lnTo>
                    <a:pt x="346" y="407"/>
                  </a:lnTo>
                  <a:lnTo>
                    <a:pt x="345" y="430"/>
                  </a:lnTo>
                  <a:lnTo>
                    <a:pt x="345" y="435"/>
                  </a:lnTo>
                  <a:lnTo>
                    <a:pt x="345" y="438"/>
                  </a:lnTo>
                  <a:lnTo>
                    <a:pt x="345" y="439"/>
                  </a:lnTo>
                  <a:lnTo>
                    <a:pt x="346" y="448"/>
                  </a:lnTo>
                  <a:lnTo>
                    <a:pt x="345" y="461"/>
                  </a:lnTo>
                  <a:lnTo>
                    <a:pt x="346" y="475"/>
                  </a:lnTo>
                  <a:lnTo>
                    <a:pt x="345" y="489"/>
                  </a:lnTo>
                  <a:lnTo>
                    <a:pt x="349" y="492"/>
                  </a:lnTo>
                  <a:lnTo>
                    <a:pt x="352" y="495"/>
                  </a:lnTo>
                  <a:lnTo>
                    <a:pt x="368" y="507"/>
                  </a:lnTo>
                  <a:lnTo>
                    <a:pt x="382" y="509"/>
                  </a:lnTo>
                  <a:lnTo>
                    <a:pt x="382" y="510"/>
                  </a:lnTo>
                  <a:lnTo>
                    <a:pt x="384" y="514"/>
                  </a:lnTo>
                  <a:lnTo>
                    <a:pt x="389" y="518"/>
                  </a:lnTo>
                  <a:lnTo>
                    <a:pt x="390" y="520"/>
                  </a:lnTo>
                  <a:lnTo>
                    <a:pt x="397" y="521"/>
                  </a:lnTo>
                  <a:lnTo>
                    <a:pt x="402" y="523"/>
                  </a:lnTo>
                  <a:lnTo>
                    <a:pt x="408" y="525"/>
                  </a:lnTo>
                  <a:lnTo>
                    <a:pt x="418" y="539"/>
                  </a:lnTo>
                  <a:lnTo>
                    <a:pt x="421" y="545"/>
                  </a:lnTo>
                  <a:lnTo>
                    <a:pt x="432" y="552"/>
                  </a:lnTo>
                  <a:lnTo>
                    <a:pt x="439" y="559"/>
                  </a:lnTo>
                  <a:lnTo>
                    <a:pt x="445" y="561"/>
                  </a:lnTo>
                  <a:lnTo>
                    <a:pt x="449" y="561"/>
                  </a:lnTo>
                  <a:lnTo>
                    <a:pt x="454" y="564"/>
                  </a:lnTo>
                  <a:lnTo>
                    <a:pt x="454" y="566"/>
                  </a:lnTo>
                  <a:lnTo>
                    <a:pt x="458" y="570"/>
                  </a:lnTo>
                  <a:lnTo>
                    <a:pt x="465" y="578"/>
                  </a:lnTo>
                  <a:lnTo>
                    <a:pt x="467" y="579"/>
                  </a:lnTo>
                  <a:lnTo>
                    <a:pt x="471" y="586"/>
                  </a:lnTo>
                  <a:lnTo>
                    <a:pt x="471" y="589"/>
                  </a:lnTo>
                  <a:lnTo>
                    <a:pt x="469" y="592"/>
                  </a:lnTo>
                  <a:lnTo>
                    <a:pt x="469" y="604"/>
                  </a:lnTo>
                  <a:lnTo>
                    <a:pt x="472" y="607"/>
                  </a:lnTo>
                  <a:lnTo>
                    <a:pt x="475" y="615"/>
                  </a:lnTo>
                  <a:lnTo>
                    <a:pt x="472" y="617"/>
                  </a:lnTo>
                  <a:lnTo>
                    <a:pt x="465" y="617"/>
                  </a:lnTo>
                  <a:lnTo>
                    <a:pt x="445" y="618"/>
                  </a:lnTo>
                  <a:lnTo>
                    <a:pt x="443" y="618"/>
                  </a:lnTo>
                  <a:lnTo>
                    <a:pt x="435" y="618"/>
                  </a:lnTo>
                  <a:lnTo>
                    <a:pt x="407" y="621"/>
                  </a:lnTo>
                  <a:lnTo>
                    <a:pt x="378" y="622"/>
                  </a:lnTo>
                  <a:lnTo>
                    <a:pt x="371" y="622"/>
                  </a:lnTo>
                  <a:lnTo>
                    <a:pt x="335" y="625"/>
                  </a:lnTo>
                  <a:lnTo>
                    <a:pt x="334" y="625"/>
                  </a:lnTo>
                  <a:lnTo>
                    <a:pt x="331" y="625"/>
                  </a:lnTo>
                  <a:lnTo>
                    <a:pt x="306" y="625"/>
                  </a:lnTo>
                  <a:lnTo>
                    <a:pt x="303" y="627"/>
                  </a:lnTo>
                  <a:lnTo>
                    <a:pt x="296" y="627"/>
                  </a:lnTo>
                  <a:lnTo>
                    <a:pt x="285" y="627"/>
                  </a:lnTo>
                  <a:lnTo>
                    <a:pt x="268" y="628"/>
                  </a:lnTo>
                  <a:lnTo>
                    <a:pt x="267" y="628"/>
                  </a:lnTo>
                  <a:lnTo>
                    <a:pt x="259" y="628"/>
                  </a:lnTo>
                  <a:lnTo>
                    <a:pt x="256" y="628"/>
                  </a:lnTo>
                  <a:lnTo>
                    <a:pt x="237" y="629"/>
                  </a:lnTo>
                  <a:lnTo>
                    <a:pt x="227" y="629"/>
                  </a:lnTo>
                  <a:lnTo>
                    <a:pt x="223" y="629"/>
                  </a:lnTo>
                  <a:lnTo>
                    <a:pt x="206" y="629"/>
                  </a:lnTo>
                  <a:lnTo>
                    <a:pt x="198" y="629"/>
                  </a:lnTo>
                  <a:lnTo>
                    <a:pt x="189" y="629"/>
                  </a:lnTo>
                  <a:lnTo>
                    <a:pt x="188" y="629"/>
                  </a:lnTo>
                  <a:lnTo>
                    <a:pt x="185" y="629"/>
                  </a:lnTo>
                  <a:lnTo>
                    <a:pt x="169" y="631"/>
                  </a:lnTo>
                  <a:lnTo>
                    <a:pt x="159" y="631"/>
                  </a:lnTo>
                  <a:lnTo>
                    <a:pt x="149" y="632"/>
                  </a:lnTo>
                  <a:lnTo>
                    <a:pt x="144" y="632"/>
                  </a:lnTo>
                  <a:lnTo>
                    <a:pt x="123" y="632"/>
                  </a:lnTo>
                  <a:lnTo>
                    <a:pt x="120" y="632"/>
                  </a:lnTo>
                  <a:lnTo>
                    <a:pt x="110" y="632"/>
                  </a:lnTo>
                  <a:lnTo>
                    <a:pt x="106" y="632"/>
                  </a:lnTo>
                  <a:lnTo>
                    <a:pt x="101" y="632"/>
                  </a:lnTo>
                  <a:lnTo>
                    <a:pt x="97" y="632"/>
                  </a:lnTo>
                  <a:lnTo>
                    <a:pt x="80" y="632"/>
                  </a:lnTo>
                  <a:lnTo>
                    <a:pt x="70" y="634"/>
                  </a:lnTo>
                  <a:lnTo>
                    <a:pt x="65" y="634"/>
                  </a:lnTo>
                  <a:lnTo>
                    <a:pt x="65" y="620"/>
                  </a:lnTo>
                  <a:lnTo>
                    <a:pt x="65" y="606"/>
                  </a:lnTo>
                  <a:lnTo>
                    <a:pt x="65" y="595"/>
                  </a:lnTo>
                  <a:lnTo>
                    <a:pt x="63" y="579"/>
                  </a:lnTo>
                  <a:lnTo>
                    <a:pt x="63" y="566"/>
                  </a:lnTo>
                  <a:lnTo>
                    <a:pt x="63" y="557"/>
                  </a:lnTo>
                  <a:lnTo>
                    <a:pt x="63" y="521"/>
                  </a:lnTo>
                  <a:lnTo>
                    <a:pt x="63" y="511"/>
                  </a:lnTo>
                  <a:lnTo>
                    <a:pt x="63" y="492"/>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36" name="Freeform 249"/>
            <p:cNvSpPr>
              <a:spLocks/>
            </p:cNvSpPr>
            <p:nvPr/>
          </p:nvSpPr>
          <p:spPr bwMode="auto">
            <a:xfrm>
              <a:off x="4399944" y="3364889"/>
              <a:ext cx="793634" cy="615219"/>
            </a:xfrm>
            <a:custGeom>
              <a:avLst/>
              <a:gdLst>
                <a:gd name="T0" fmla="*/ 2147483647 w 578"/>
                <a:gd name="T1" fmla="*/ 2147483647 h 495"/>
                <a:gd name="T2" fmla="*/ 2147483647 w 578"/>
                <a:gd name="T3" fmla="*/ 2147483647 h 495"/>
                <a:gd name="T4" fmla="*/ 2147483647 w 578"/>
                <a:gd name="T5" fmla="*/ 2147483647 h 495"/>
                <a:gd name="T6" fmla="*/ 2147483647 w 578"/>
                <a:gd name="T7" fmla="*/ 2147483647 h 495"/>
                <a:gd name="T8" fmla="*/ 2147483647 w 578"/>
                <a:gd name="T9" fmla="*/ 0 h 495"/>
                <a:gd name="T10" fmla="*/ 2147483647 w 578"/>
                <a:gd name="T11" fmla="*/ 2147483647 h 495"/>
                <a:gd name="T12" fmla="*/ 2147483647 w 578"/>
                <a:gd name="T13" fmla="*/ 2147483647 h 495"/>
                <a:gd name="T14" fmla="*/ 2147483647 w 578"/>
                <a:gd name="T15" fmla="*/ 2147483647 h 495"/>
                <a:gd name="T16" fmla="*/ 2147483647 w 578"/>
                <a:gd name="T17" fmla="*/ 2147483647 h 495"/>
                <a:gd name="T18" fmla="*/ 2147483647 w 578"/>
                <a:gd name="T19" fmla="*/ 2147483647 h 495"/>
                <a:gd name="T20" fmla="*/ 2147483647 w 578"/>
                <a:gd name="T21" fmla="*/ 2147483647 h 495"/>
                <a:gd name="T22" fmla="*/ 2147483647 w 578"/>
                <a:gd name="T23" fmla="*/ 2147483647 h 495"/>
                <a:gd name="T24" fmla="*/ 2147483647 w 578"/>
                <a:gd name="T25" fmla="*/ 2147483647 h 495"/>
                <a:gd name="T26" fmla="*/ 2147483647 w 578"/>
                <a:gd name="T27" fmla="*/ 2147483647 h 495"/>
                <a:gd name="T28" fmla="*/ 2147483647 w 578"/>
                <a:gd name="T29" fmla="*/ 2147483647 h 495"/>
                <a:gd name="T30" fmla="*/ 2147483647 w 578"/>
                <a:gd name="T31" fmla="*/ 2147483647 h 495"/>
                <a:gd name="T32" fmla="*/ 2147483647 w 578"/>
                <a:gd name="T33" fmla="*/ 2147483647 h 495"/>
                <a:gd name="T34" fmla="*/ 2147483647 w 578"/>
                <a:gd name="T35" fmla="*/ 2147483647 h 495"/>
                <a:gd name="T36" fmla="*/ 2147483647 w 578"/>
                <a:gd name="T37" fmla="*/ 2147483647 h 495"/>
                <a:gd name="T38" fmla="*/ 2147483647 w 578"/>
                <a:gd name="T39" fmla="*/ 2147483647 h 495"/>
                <a:gd name="T40" fmla="*/ 2147483647 w 578"/>
                <a:gd name="T41" fmla="*/ 2147483647 h 495"/>
                <a:gd name="T42" fmla="*/ 2147483647 w 578"/>
                <a:gd name="T43" fmla="*/ 2147483647 h 495"/>
                <a:gd name="T44" fmla="*/ 2147483647 w 578"/>
                <a:gd name="T45" fmla="*/ 2147483647 h 495"/>
                <a:gd name="T46" fmla="*/ 2147483647 w 578"/>
                <a:gd name="T47" fmla="*/ 2147483647 h 495"/>
                <a:gd name="T48" fmla="*/ 2147483647 w 578"/>
                <a:gd name="T49" fmla="*/ 2147483647 h 495"/>
                <a:gd name="T50" fmla="*/ 2147483647 w 578"/>
                <a:gd name="T51" fmla="*/ 2147483647 h 495"/>
                <a:gd name="T52" fmla="*/ 2147483647 w 578"/>
                <a:gd name="T53" fmla="*/ 2147483647 h 495"/>
                <a:gd name="T54" fmla="*/ 2147483647 w 578"/>
                <a:gd name="T55" fmla="*/ 2147483647 h 495"/>
                <a:gd name="T56" fmla="*/ 2147483647 w 578"/>
                <a:gd name="T57" fmla="*/ 2147483647 h 495"/>
                <a:gd name="T58" fmla="*/ 2147483647 w 578"/>
                <a:gd name="T59" fmla="*/ 2147483647 h 495"/>
                <a:gd name="T60" fmla="*/ 2147483647 w 578"/>
                <a:gd name="T61" fmla="*/ 2147483647 h 495"/>
                <a:gd name="T62" fmla="*/ 2147483647 w 578"/>
                <a:gd name="T63" fmla="*/ 2147483647 h 495"/>
                <a:gd name="T64" fmla="*/ 2147483647 w 578"/>
                <a:gd name="T65" fmla="*/ 2147483647 h 495"/>
                <a:gd name="T66" fmla="*/ 2147483647 w 578"/>
                <a:gd name="T67" fmla="*/ 2147483647 h 495"/>
                <a:gd name="T68" fmla="*/ 2147483647 w 578"/>
                <a:gd name="T69" fmla="*/ 2147483647 h 495"/>
                <a:gd name="T70" fmla="*/ 2147483647 w 578"/>
                <a:gd name="T71" fmla="*/ 2147483647 h 495"/>
                <a:gd name="T72" fmla="*/ 2147483647 w 578"/>
                <a:gd name="T73" fmla="*/ 2147483647 h 495"/>
                <a:gd name="T74" fmla="*/ 2147483647 w 578"/>
                <a:gd name="T75" fmla="*/ 2147483647 h 495"/>
                <a:gd name="T76" fmla="*/ 2147483647 w 578"/>
                <a:gd name="T77" fmla="*/ 2147483647 h 495"/>
                <a:gd name="T78" fmla="*/ 2147483647 w 578"/>
                <a:gd name="T79" fmla="*/ 2147483647 h 495"/>
                <a:gd name="T80" fmla="*/ 2147483647 w 578"/>
                <a:gd name="T81" fmla="*/ 2147483647 h 495"/>
                <a:gd name="T82" fmla="*/ 2147483647 w 578"/>
                <a:gd name="T83" fmla="*/ 2147483647 h 495"/>
                <a:gd name="T84" fmla="*/ 2147483647 w 578"/>
                <a:gd name="T85" fmla="*/ 2147483647 h 495"/>
                <a:gd name="T86" fmla="*/ 2147483647 w 578"/>
                <a:gd name="T87" fmla="*/ 2147483647 h 495"/>
                <a:gd name="T88" fmla="*/ 2147483647 w 578"/>
                <a:gd name="T89" fmla="*/ 2147483647 h 495"/>
                <a:gd name="T90" fmla="*/ 2147483647 w 578"/>
                <a:gd name="T91" fmla="*/ 2147483647 h 495"/>
                <a:gd name="T92" fmla="*/ 2147483647 w 578"/>
                <a:gd name="T93" fmla="*/ 2147483647 h 495"/>
                <a:gd name="T94" fmla="*/ 2147483647 w 578"/>
                <a:gd name="T95" fmla="*/ 2147483647 h 495"/>
                <a:gd name="T96" fmla="*/ 2147483647 w 578"/>
                <a:gd name="T97" fmla="*/ 2147483647 h 495"/>
                <a:gd name="T98" fmla="*/ 0 w 578"/>
                <a:gd name="T99" fmla="*/ 2147483647 h 495"/>
                <a:gd name="T100" fmla="*/ 2147483647 w 578"/>
                <a:gd name="T101" fmla="*/ 2147483647 h 495"/>
                <a:gd name="T102" fmla="*/ 2147483647 w 578"/>
                <a:gd name="T103" fmla="*/ 2147483647 h 49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8"/>
                <a:gd name="T157" fmla="*/ 0 h 495"/>
                <a:gd name="T158" fmla="*/ 578 w 578"/>
                <a:gd name="T159" fmla="*/ 495 h 49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8" h="495">
                  <a:moveTo>
                    <a:pt x="125" y="13"/>
                  </a:moveTo>
                  <a:lnTo>
                    <a:pt x="143" y="13"/>
                  </a:lnTo>
                  <a:lnTo>
                    <a:pt x="145" y="12"/>
                  </a:lnTo>
                  <a:lnTo>
                    <a:pt x="163" y="11"/>
                  </a:lnTo>
                  <a:lnTo>
                    <a:pt x="164" y="11"/>
                  </a:lnTo>
                  <a:lnTo>
                    <a:pt x="181" y="11"/>
                  </a:lnTo>
                  <a:lnTo>
                    <a:pt x="185" y="11"/>
                  </a:lnTo>
                  <a:lnTo>
                    <a:pt x="190" y="9"/>
                  </a:lnTo>
                  <a:lnTo>
                    <a:pt x="195" y="9"/>
                  </a:lnTo>
                  <a:lnTo>
                    <a:pt x="204" y="9"/>
                  </a:lnTo>
                  <a:lnTo>
                    <a:pt x="218" y="8"/>
                  </a:lnTo>
                  <a:lnTo>
                    <a:pt x="226" y="8"/>
                  </a:lnTo>
                  <a:lnTo>
                    <a:pt x="246" y="6"/>
                  </a:lnTo>
                  <a:lnTo>
                    <a:pt x="249" y="6"/>
                  </a:lnTo>
                  <a:lnTo>
                    <a:pt x="254" y="5"/>
                  </a:lnTo>
                  <a:lnTo>
                    <a:pt x="267" y="4"/>
                  </a:lnTo>
                  <a:lnTo>
                    <a:pt x="279" y="4"/>
                  </a:lnTo>
                  <a:lnTo>
                    <a:pt x="286" y="2"/>
                  </a:lnTo>
                  <a:lnTo>
                    <a:pt x="287" y="2"/>
                  </a:lnTo>
                  <a:lnTo>
                    <a:pt x="293" y="2"/>
                  </a:lnTo>
                  <a:lnTo>
                    <a:pt x="303" y="2"/>
                  </a:lnTo>
                  <a:lnTo>
                    <a:pt x="305" y="2"/>
                  </a:lnTo>
                  <a:lnTo>
                    <a:pt x="312" y="1"/>
                  </a:lnTo>
                  <a:lnTo>
                    <a:pt x="329" y="0"/>
                  </a:lnTo>
                  <a:lnTo>
                    <a:pt x="330" y="1"/>
                  </a:lnTo>
                  <a:lnTo>
                    <a:pt x="339" y="6"/>
                  </a:lnTo>
                  <a:lnTo>
                    <a:pt x="348" y="20"/>
                  </a:lnTo>
                  <a:lnTo>
                    <a:pt x="355" y="23"/>
                  </a:lnTo>
                  <a:lnTo>
                    <a:pt x="354" y="24"/>
                  </a:lnTo>
                  <a:lnTo>
                    <a:pt x="350" y="37"/>
                  </a:lnTo>
                  <a:lnTo>
                    <a:pt x="350" y="42"/>
                  </a:lnTo>
                  <a:lnTo>
                    <a:pt x="350" y="51"/>
                  </a:lnTo>
                  <a:lnTo>
                    <a:pt x="354" y="65"/>
                  </a:lnTo>
                  <a:lnTo>
                    <a:pt x="356" y="70"/>
                  </a:lnTo>
                  <a:lnTo>
                    <a:pt x="356" y="77"/>
                  </a:lnTo>
                  <a:lnTo>
                    <a:pt x="363" y="84"/>
                  </a:lnTo>
                  <a:lnTo>
                    <a:pt x="365" y="89"/>
                  </a:lnTo>
                  <a:lnTo>
                    <a:pt x="365" y="91"/>
                  </a:lnTo>
                  <a:lnTo>
                    <a:pt x="369" y="98"/>
                  </a:lnTo>
                  <a:lnTo>
                    <a:pt x="372" y="99"/>
                  </a:lnTo>
                  <a:lnTo>
                    <a:pt x="373" y="101"/>
                  </a:lnTo>
                  <a:lnTo>
                    <a:pt x="381" y="106"/>
                  </a:lnTo>
                  <a:lnTo>
                    <a:pt x="383" y="112"/>
                  </a:lnTo>
                  <a:lnTo>
                    <a:pt x="387" y="113"/>
                  </a:lnTo>
                  <a:lnTo>
                    <a:pt x="397" y="124"/>
                  </a:lnTo>
                  <a:lnTo>
                    <a:pt x="402" y="127"/>
                  </a:lnTo>
                  <a:lnTo>
                    <a:pt x="410" y="132"/>
                  </a:lnTo>
                  <a:lnTo>
                    <a:pt x="419" y="141"/>
                  </a:lnTo>
                  <a:lnTo>
                    <a:pt x="422" y="145"/>
                  </a:lnTo>
                  <a:lnTo>
                    <a:pt x="424" y="156"/>
                  </a:lnTo>
                  <a:lnTo>
                    <a:pt x="426" y="168"/>
                  </a:lnTo>
                  <a:lnTo>
                    <a:pt x="428" y="175"/>
                  </a:lnTo>
                  <a:lnTo>
                    <a:pt x="435" y="182"/>
                  </a:lnTo>
                  <a:lnTo>
                    <a:pt x="438" y="181"/>
                  </a:lnTo>
                  <a:lnTo>
                    <a:pt x="445" y="171"/>
                  </a:lnTo>
                  <a:lnTo>
                    <a:pt x="452" y="171"/>
                  </a:lnTo>
                  <a:lnTo>
                    <a:pt x="456" y="174"/>
                  </a:lnTo>
                  <a:lnTo>
                    <a:pt x="460" y="174"/>
                  </a:lnTo>
                  <a:lnTo>
                    <a:pt x="463" y="174"/>
                  </a:lnTo>
                  <a:lnTo>
                    <a:pt x="474" y="181"/>
                  </a:lnTo>
                  <a:lnTo>
                    <a:pt x="474" y="186"/>
                  </a:lnTo>
                  <a:lnTo>
                    <a:pt x="474" y="188"/>
                  </a:lnTo>
                  <a:lnTo>
                    <a:pt x="471" y="190"/>
                  </a:lnTo>
                  <a:lnTo>
                    <a:pt x="470" y="193"/>
                  </a:lnTo>
                  <a:lnTo>
                    <a:pt x="471" y="203"/>
                  </a:lnTo>
                  <a:lnTo>
                    <a:pt x="471" y="206"/>
                  </a:lnTo>
                  <a:lnTo>
                    <a:pt x="466" y="215"/>
                  </a:lnTo>
                  <a:lnTo>
                    <a:pt x="466" y="217"/>
                  </a:lnTo>
                  <a:lnTo>
                    <a:pt x="464" y="218"/>
                  </a:lnTo>
                  <a:lnTo>
                    <a:pt x="464" y="221"/>
                  </a:lnTo>
                  <a:lnTo>
                    <a:pt x="459" y="233"/>
                  </a:lnTo>
                  <a:lnTo>
                    <a:pt x="459" y="247"/>
                  </a:lnTo>
                  <a:lnTo>
                    <a:pt x="459" y="251"/>
                  </a:lnTo>
                  <a:lnTo>
                    <a:pt x="469" y="261"/>
                  </a:lnTo>
                  <a:lnTo>
                    <a:pt x="470" y="261"/>
                  </a:lnTo>
                  <a:lnTo>
                    <a:pt x="474" y="264"/>
                  </a:lnTo>
                  <a:lnTo>
                    <a:pt x="481" y="267"/>
                  </a:lnTo>
                  <a:lnTo>
                    <a:pt x="492" y="276"/>
                  </a:lnTo>
                  <a:lnTo>
                    <a:pt x="498" y="286"/>
                  </a:lnTo>
                  <a:lnTo>
                    <a:pt x="503" y="285"/>
                  </a:lnTo>
                  <a:lnTo>
                    <a:pt x="509" y="285"/>
                  </a:lnTo>
                  <a:lnTo>
                    <a:pt x="521" y="293"/>
                  </a:lnTo>
                  <a:lnTo>
                    <a:pt x="521" y="297"/>
                  </a:lnTo>
                  <a:lnTo>
                    <a:pt x="536" y="311"/>
                  </a:lnTo>
                  <a:lnTo>
                    <a:pt x="535" y="316"/>
                  </a:lnTo>
                  <a:lnTo>
                    <a:pt x="545" y="337"/>
                  </a:lnTo>
                  <a:lnTo>
                    <a:pt x="543" y="341"/>
                  </a:lnTo>
                  <a:lnTo>
                    <a:pt x="541" y="341"/>
                  </a:lnTo>
                  <a:lnTo>
                    <a:pt x="539" y="344"/>
                  </a:lnTo>
                  <a:lnTo>
                    <a:pt x="541" y="351"/>
                  </a:lnTo>
                  <a:lnTo>
                    <a:pt x="543" y="351"/>
                  </a:lnTo>
                  <a:lnTo>
                    <a:pt x="553" y="373"/>
                  </a:lnTo>
                  <a:lnTo>
                    <a:pt x="559" y="376"/>
                  </a:lnTo>
                  <a:lnTo>
                    <a:pt x="563" y="377"/>
                  </a:lnTo>
                  <a:lnTo>
                    <a:pt x="563" y="369"/>
                  </a:lnTo>
                  <a:lnTo>
                    <a:pt x="571" y="376"/>
                  </a:lnTo>
                  <a:lnTo>
                    <a:pt x="574" y="377"/>
                  </a:lnTo>
                  <a:lnTo>
                    <a:pt x="577" y="380"/>
                  </a:lnTo>
                  <a:lnTo>
                    <a:pt x="577" y="381"/>
                  </a:lnTo>
                  <a:lnTo>
                    <a:pt x="577" y="387"/>
                  </a:lnTo>
                  <a:lnTo>
                    <a:pt x="575" y="390"/>
                  </a:lnTo>
                  <a:lnTo>
                    <a:pt x="577" y="398"/>
                  </a:lnTo>
                  <a:lnTo>
                    <a:pt x="577" y="402"/>
                  </a:lnTo>
                  <a:lnTo>
                    <a:pt x="571" y="404"/>
                  </a:lnTo>
                  <a:lnTo>
                    <a:pt x="574" y="413"/>
                  </a:lnTo>
                  <a:lnTo>
                    <a:pt x="568" y="424"/>
                  </a:lnTo>
                  <a:lnTo>
                    <a:pt x="560" y="417"/>
                  </a:lnTo>
                  <a:lnTo>
                    <a:pt x="557" y="417"/>
                  </a:lnTo>
                  <a:lnTo>
                    <a:pt x="557" y="419"/>
                  </a:lnTo>
                  <a:lnTo>
                    <a:pt x="554" y="431"/>
                  </a:lnTo>
                  <a:lnTo>
                    <a:pt x="547" y="433"/>
                  </a:lnTo>
                  <a:lnTo>
                    <a:pt x="546" y="424"/>
                  </a:lnTo>
                  <a:lnTo>
                    <a:pt x="543" y="433"/>
                  </a:lnTo>
                  <a:lnTo>
                    <a:pt x="547" y="446"/>
                  </a:lnTo>
                  <a:lnTo>
                    <a:pt x="545" y="451"/>
                  </a:lnTo>
                  <a:lnTo>
                    <a:pt x="546" y="460"/>
                  </a:lnTo>
                  <a:lnTo>
                    <a:pt x="532" y="462"/>
                  </a:lnTo>
                  <a:lnTo>
                    <a:pt x="539" y="467"/>
                  </a:lnTo>
                  <a:lnTo>
                    <a:pt x="542" y="474"/>
                  </a:lnTo>
                  <a:lnTo>
                    <a:pt x="541" y="477"/>
                  </a:lnTo>
                  <a:lnTo>
                    <a:pt x="531" y="488"/>
                  </a:lnTo>
                  <a:lnTo>
                    <a:pt x="517" y="491"/>
                  </a:lnTo>
                  <a:lnTo>
                    <a:pt x="511" y="491"/>
                  </a:lnTo>
                  <a:lnTo>
                    <a:pt x="495" y="492"/>
                  </a:lnTo>
                  <a:lnTo>
                    <a:pt x="488" y="494"/>
                  </a:lnTo>
                  <a:lnTo>
                    <a:pt x="484" y="494"/>
                  </a:lnTo>
                  <a:lnTo>
                    <a:pt x="475" y="494"/>
                  </a:lnTo>
                  <a:lnTo>
                    <a:pt x="482" y="480"/>
                  </a:lnTo>
                  <a:lnTo>
                    <a:pt x="485" y="478"/>
                  </a:lnTo>
                  <a:lnTo>
                    <a:pt x="491" y="470"/>
                  </a:lnTo>
                  <a:lnTo>
                    <a:pt x="495" y="464"/>
                  </a:lnTo>
                  <a:lnTo>
                    <a:pt x="491" y="437"/>
                  </a:lnTo>
                  <a:lnTo>
                    <a:pt x="485" y="438"/>
                  </a:lnTo>
                  <a:lnTo>
                    <a:pt x="482" y="438"/>
                  </a:lnTo>
                  <a:lnTo>
                    <a:pt x="478" y="438"/>
                  </a:lnTo>
                  <a:lnTo>
                    <a:pt x="455" y="440"/>
                  </a:lnTo>
                  <a:lnTo>
                    <a:pt x="444" y="441"/>
                  </a:lnTo>
                  <a:lnTo>
                    <a:pt x="442" y="441"/>
                  </a:lnTo>
                  <a:lnTo>
                    <a:pt x="438" y="441"/>
                  </a:lnTo>
                  <a:lnTo>
                    <a:pt x="430" y="442"/>
                  </a:lnTo>
                  <a:lnTo>
                    <a:pt x="419" y="442"/>
                  </a:lnTo>
                  <a:lnTo>
                    <a:pt x="408" y="444"/>
                  </a:lnTo>
                  <a:lnTo>
                    <a:pt x="402" y="444"/>
                  </a:lnTo>
                  <a:lnTo>
                    <a:pt x="399" y="444"/>
                  </a:lnTo>
                  <a:lnTo>
                    <a:pt x="384" y="445"/>
                  </a:lnTo>
                  <a:lnTo>
                    <a:pt x="383" y="445"/>
                  </a:lnTo>
                  <a:lnTo>
                    <a:pt x="380" y="445"/>
                  </a:lnTo>
                  <a:lnTo>
                    <a:pt x="376" y="446"/>
                  </a:lnTo>
                  <a:lnTo>
                    <a:pt x="372" y="446"/>
                  </a:lnTo>
                  <a:lnTo>
                    <a:pt x="362" y="446"/>
                  </a:lnTo>
                  <a:lnTo>
                    <a:pt x="355" y="446"/>
                  </a:lnTo>
                  <a:lnTo>
                    <a:pt x="333" y="448"/>
                  </a:lnTo>
                  <a:lnTo>
                    <a:pt x="323" y="448"/>
                  </a:lnTo>
                  <a:lnTo>
                    <a:pt x="322" y="448"/>
                  </a:lnTo>
                  <a:lnTo>
                    <a:pt x="321" y="448"/>
                  </a:lnTo>
                  <a:lnTo>
                    <a:pt x="301" y="451"/>
                  </a:lnTo>
                  <a:lnTo>
                    <a:pt x="296" y="451"/>
                  </a:lnTo>
                  <a:lnTo>
                    <a:pt x="287" y="451"/>
                  </a:lnTo>
                  <a:lnTo>
                    <a:pt x="271" y="452"/>
                  </a:lnTo>
                  <a:lnTo>
                    <a:pt x="269" y="452"/>
                  </a:lnTo>
                  <a:lnTo>
                    <a:pt x="267" y="452"/>
                  </a:lnTo>
                  <a:lnTo>
                    <a:pt x="260" y="452"/>
                  </a:lnTo>
                  <a:lnTo>
                    <a:pt x="243" y="453"/>
                  </a:lnTo>
                  <a:lnTo>
                    <a:pt x="235" y="453"/>
                  </a:lnTo>
                  <a:lnTo>
                    <a:pt x="222" y="453"/>
                  </a:lnTo>
                  <a:lnTo>
                    <a:pt x="221" y="453"/>
                  </a:lnTo>
                  <a:lnTo>
                    <a:pt x="215" y="455"/>
                  </a:lnTo>
                  <a:lnTo>
                    <a:pt x="210" y="455"/>
                  </a:lnTo>
                  <a:lnTo>
                    <a:pt x="197" y="455"/>
                  </a:lnTo>
                  <a:lnTo>
                    <a:pt x="188" y="455"/>
                  </a:lnTo>
                  <a:lnTo>
                    <a:pt x="179" y="455"/>
                  </a:lnTo>
                  <a:lnTo>
                    <a:pt x="174" y="456"/>
                  </a:lnTo>
                  <a:lnTo>
                    <a:pt x="168" y="456"/>
                  </a:lnTo>
                  <a:lnTo>
                    <a:pt x="161" y="456"/>
                  </a:lnTo>
                  <a:lnTo>
                    <a:pt x="154" y="458"/>
                  </a:lnTo>
                  <a:lnTo>
                    <a:pt x="130" y="458"/>
                  </a:lnTo>
                  <a:lnTo>
                    <a:pt x="118" y="458"/>
                  </a:lnTo>
                  <a:lnTo>
                    <a:pt x="109" y="458"/>
                  </a:lnTo>
                  <a:lnTo>
                    <a:pt x="109" y="448"/>
                  </a:lnTo>
                  <a:lnTo>
                    <a:pt x="109" y="442"/>
                  </a:lnTo>
                  <a:lnTo>
                    <a:pt x="109" y="440"/>
                  </a:lnTo>
                  <a:lnTo>
                    <a:pt x="109" y="438"/>
                  </a:lnTo>
                  <a:lnTo>
                    <a:pt x="107" y="433"/>
                  </a:lnTo>
                  <a:lnTo>
                    <a:pt x="107" y="430"/>
                  </a:lnTo>
                  <a:lnTo>
                    <a:pt x="107" y="419"/>
                  </a:lnTo>
                  <a:lnTo>
                    <a:pt x="107" y="408"/>
                  </a:lnTo>
                  <a:lnTo>
                    <a:pt x="107" y="404"/>
                  </a:lnTo>
                  <a:lnTo>
                    <a:pt x="107" y="401"/>
                  </a:lnTo>
                  <a:lnTo>
                    <a:pt x="107" y="398"/>
                  </a:lnTo>
                  <a:lnTo>
                    <a:pt x="107" y="394"/>
                  </a:lnTo>
                  <a:lnTo>
                    <a:pt x="107" y="386"/>
                  </a:lnTo>
                  <a:lnTo>
                    <a:pt x="106" y="368"/>
                  </a:lnTo>
                  <a:lnTo>
                    <a:pt x="106" y="363"/>
                  </a:lnTo>
                  <a:lnTo>
                    <a:pt x="105" y="350"/>
                  </a:lnTo>
                  <a:lnTo>
                    <a:pt x="105" y="333"/>
                  </a:lnTo>
                  <a:lnTo>
                    <a:pt x="105" y="330"/>
                  </a:lnTo>
                  <a:lnTo>
                    <a:pt x="105" y="318"/>
                  </a:lnTo>
                  <a:lnTo>
                    <a:pt x="105" y="301"/>
                  </a:lnTo>
                  <a:lnTo>
                    <a:pt x="103" y="290"/>
                  </a:lnTo>
                  <a:lnTo>
                    <a:pt x="103" y="287"/>
                  </a:lnTo>
                  <a:lnTo>
                    <a:pt x="103" y="278"/>
                  </a:lnTo>
                  <a:lnTo>
                    <a:pt x="103" y="268"/>
                  </a:lnTo>
                  <a:lnTo>
                    <a:pt x="102" y="253"/>
                  </a:lnTo>
                  <a:lnTo>
                    <a:pt x="102" y="243"/>
                  </a:lnTo>
                  <a:lnTo>
                    <a:pt x="102" y="240"/>
                  </a:lnTo>
                  <a:lnTo>
                    <a:pt x="102" y="226"/>
                  </a:lnTo>
                  <a:lnTo>
                    <a:pt x="102" y="214"/>
                  </a:lnTo>
                  <a:lnTo>
                    <a:pt x="102" y="213"/>
                  </a:lnTo>
                  <a:lnTo>
                    <a:pt x="102" y="203"/>
                  </a:lnTo>
                  <a:lnTo>
                    <a:pt x="101" y="196"/>
                  </a:lnTo>
                  <a:lnTo>
                    <a:pt x="101" y="188"/>
                  </a:lnTo>
                  <a:lnTo>
                    <a:pt x="101" y="181"/>
                  </a:lnTo>
                  <a:lnTo>
                    <a:pt x="101" y="174"/>
                  </a:lnTo>
                  <a:lnTo>
                    <a:pt x="101" y="172"/>
                  </a:lnTo>
                  <a:lnTo>
                    <a:pt x="101" y="171"/>
                  </a:lnTo>
                  <a:lnTo>
                    <a:pt x="101" y="168"/>
                  </a:lnTo>
                  <a:lnTo>
                    <a:pt x="99" y="168"/>
                  </a:lnTo>
                  <a:lnTo>
                    <a:pt x="88" y="167"/>
                  </a:lnTo>
                  <a:lnTo>
                    <a:pt x="85" y="164"/>
                  </a:lnTo>
                  <a:lnTo>
                    <a:pt x="78" y="156"/>
                  </a:lnTo>
                  <a:lnTo>
                    <a:pt x="77" y="146"/>
                  </a:lnTo>
                  <a:lnTo>
                    <a:pt x="69" y="141"/>
                  </a:lnTo>
                  <a:lnTo>
                    <a:pt x="66" y="138"/>
                  </a:lnTo>
                  <a:lnTo>
                    <a:pt x="62" y="132"/>
                  </a:lnTo>
                  <a:lnTo>
                    <a:pt x="58" y="130"/>
                  </a:lnTo>
                  <a:lnTo>
                    <a:pt x="62" y="119"/>
                  </a:lnTo>
                  <a:lnTo>
                    <a:pt x="66" y="113"/>
                  </a:lnTo>
                  <a:lnTo>
                    <a:pt x="76" y="106"/>
                  </a:lnTo>
                  <a:lnTo>
                    <a:pt x="76" y="96"/>
                  </a:lnTo>
                  <a:lnTo>
                    <a:pt x="71" y="91"/>
                  </a:lnTo>
                  <a:lnTo>
                    <a:pt x="66" y="89"/>
                  </a:lnTo>
                  <a:lnTo>
                    <a:pt x="63" y="91"/>
                  </a:lnTo>
                  <a:lnTo>
                    <a:pt x="55" y="91"/>
                  </a:lnTo>
                  <a:lnTo>
                    <a:pt x="40" y="78"/>
                  </a:lnTo>
                  <a:lnTo>
                    <a:pt x="34" y="76"/>
                  </a:lnTo>
                  <a:lnTo>
                    <a:pt x="23" y="51"/>
                  </a:lnTo>
                  <a:lnTo>
                    <a:pt x="19" y="51"/>
                  </a:lnTo>
                  <a:lnTo>
                    <a:pt x="13" y="45"/>
                  </a:lnTo>
                  <a:lnTo>
                    <a:pt x="8" y="19"/>
                  </a:lnTo>
                  <a:lnTo>
                    <a:pt x="5" y="23"/>
                  </a:lnTo>
                  <a:lnTo>
                    <a:pt x="2" y="23"/>
                  </a:lnTo>
                  <a:lnTo>
                    <a:pt x="0" y="16"/>
                  </a:lnTo>
                  <a:lnTo>
                    <a:pt x="1" y="16"/>
                  </a:lnTo>
                  <a:lnTo>
                    <a:pt x="2" y="16"/>
                  </a:lnTo>
                  <a:lnTo>
                    <a:pt x="22" y="16"/>
                  </a:lnTo>
                  <a:lnTo>
                    <a:pt x="33" y="16"/>
                  </a:lnTo>
                  <a:lnTo>
                    <a:pt x="42" y="16"/>
                  </a:lnTo>
                  <a:lnTo>
                    <a:pt x="47" y="16"/>
                  </a:lnTo>
                  <a:lnTo>
                    <a:pt x="63" y="15"/>
                  </a:lnTo>
                  <a:lnTo>
                    <a:pt x="70" y="15"/>
                  </a:lnTo>
                  <a:lnTo>
                    <a:pt x="84" y="15"/>
                  </a:lnTo>
                  <a:lnTo>
                    <a:pt x="92" y="15"/>
                  </a:lnTo>
                  <a:lnTo>
                    <a:pt x="103" y="15"/>
                  </a:lnTo>
                  <a:lnTo>
                    <a:pt x="106" y="13"/>
                  </a:lnTo>
                  <a:lnTo>
                    <a:pt x="124" y="13"/>
                  </a:lnTo>
                  <a:lnTo>
                    <a:pt x="125" y="13"/>
                  </a:lnTo>
                </a:path>
              </a:pathLst>
            </a:custGeom>
            <a:solidFill>
              <a:schemeClr val="accent5"/>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37" name="Freeform 250"/>
            <p:cNvSpPr>
              <a:spLocks/>
            </p:cNvSpPr>
            <p:nvPr/>
          </p:nvSpPr>
          <p:spPr bwMode="auto">
            <a:xfrm>
              <a:off x="3517857" y="2232175"/>
              <a:ext cx="786262" cy="430876"/>
            </a:xfrm>
            <a:custGeom>
              <a:avLst/>
              <a:gdLst>
                <a:gd name="T0" fmla="*/ 2147483647 w 569"/>
                <a:gd name="T1" fmla="*/ 2147483647 h 343"/>
                <a:gd name="T2" fmla="*/ 2147483647 w 569"/>
                <a:gd name="T3" fmla="*/ 2147483647 h 343"/>
                <a:gd name="T4" fmla="*/ 2147483647 w 569"/>
                <a:gd name="T5" fmla="*/ 2147483647 h 343"/>
                <a:gd name="T6" fmla="*/ 2147483647 w 569"/>
                <a:gd name="T7" fmla="*/ 2147483647 h 343"/>
                <a:gd name="T8" fmla="*/ 2147483647 w 569"/>
                <a:gd name="T9" fmla="*/ 2147483647 h 343"/>
                <a:gd name="T10" fmla="*/ 2147483647 w 569"/>
                <a:gd name="T11" fmla="*/ 2147483647 h 343"/>
                <a:gd name="T12" fmla="*/ 2147483647 w 569"/>
                <a:gd name="T13" fmla="*/ 2147483647 h 343"/>
                <a:gd name="T14" fmla="*/ 2147483647 w 569"/>
                <a:gd name="T15" fmla="*/ 2147483647 h 343"/>
                <a:gd name="T16" fmla="*/ 2147483647 w 569"/>
                <a:gd name="T17" fmla="*/ 2147483647 h 343"/>
                <a:gd name="T18" fmla="*/ 2147483647 w 569"/>
                <a:gd name="T19" fmla="*/ 2147483647 h 343"/>
                <a:gd name="T20" fmla="*/ 2147483647 w 569"/>
                <a:gd name="T21" fmla="*/ 2147483647 h 343"/>
                <a:gd name="T22" fmla="*/ 2147483647 w 569"/>
                <a:gd name="T23" fmla="*/ 2147483647 h 343"/>
                <a:gd name="T24" fmla="*/ 2147483647 w 569"/>
                <a:gd name="T25" fmla="*/ 2147483647 h 343"/>
                <a:gd name="T26" fmla="*/ 2147483647 w 569"/>
                <a:gd name="T27" fmla="*/ 2147483647 h 343"/>
                <a:gd name="T28" fmla="*/ 2147483647 w 569"/>
                <a:gd name="T29" fmla="*/ 2147483647 h 343"/>
                <a:gd name="T30" fmla="*/ 2147483647 w 569"/>
                <a:gd name="T31" fmla="*/ 2147483647 h 343"/>
                <a:gd name="T32" fmla="*/ 2147483647 w 569"/>
                <a:gd name="T33" fmla="*/ 2147483647 h 343"/>
                <a:gd name="T34" fmla="*/ 2147483647 w 569"/>
                <a:gd name="T35" fmla="*/ 2147483647 h 343"/>
                <a:gd name="T36" fmla="*/ 2147483647 w 569"/>
                <a:gd name="T37" fmla="*/ 2147483647 h 343"/>
                <a:gd name="T38" fmla="*/ 2147483647 w 569"/>
                <a:gd name="T39" fmla="*/ 2147483647 h 343"/>
                <a:gd name="T40" fmla="*/ 2147483647 w 569"/>
                <a:gd name="T41" fmla="*/ 2147483647 h 343"/>
                <a:gd name="T42" fmla="*/ 2147483647 w 569"/>
                <a:gd name="T43" fmla="*/ 2147483647 h 343"/>
                <a:gd name="T44" fmla="*/ 2147483647 w 569"/>
                <a:gd name="T45" fmla="*/ 2147483647 h 343"/>
                <a:gd name="T46" fmla="*/ 2147483647 w 569"/>
                <a:gd name="T47" fmla="*/ 2147483647 h 343"/>
                <a:gd name="T48" fmla="*/ 2147483647 w 569"/>
                <a:gd name="T49" fmla="*/ 2147483647 h 343"/>
                <a:gd name="T50" fmla="*/ 2147483647 w 569"/>
                <a:gd name="T51" fmla="*/ 2147483647 h 343"/>
                <a:gd name="T52" fmla="*/ 2147483647 w 569"/>
                <a:gd name="T53" fmla="*/ 2147483647 h 343"/>
                <a:gd name="T54" fmla="*/ 2147483647 w 569"/>
                <a:gd name="T55" fmla="*/ 2147483647 h 343"/>
                <a:gd name="T56" fmla="*/ 2147483647 w 569"/>
                <a:gd name="T57" fmla="*/ 2147483647 h 343"/>
                <a:gd name="T58" fmla="*/ 2147483647 w 569"/>
                <a:gd name="T59" fmla="*/ 2147483647 h 343"/>
                <a:gd name="T60" fmla="*/ 2147483647 w 569"/>
                <a:gd name="T61" fmla="*/ 2147483647 h 343"/>
                <a:gd name="T62" fmla="*/ 2147483647 w 569"/>
                <a:gd name="T63" fmla="*/ 2147483647 h 343"/>
                <a:gd name="T64" fmla="*/ 2147483647 w 569"/>
                <a:gd name="T65" fmla="*/ 2147483647 h 343"/>
                <a:gd name="T66" fmla="*/ 2147483647 w 569"/>
                <a:gd name="T67" fmla="*/ 2147483647 h 343"/>
                <a:gd name="T68" fmla="*/ 2147483647 w 569"/>
                <a:gd name="T69" fmla="*/ 2147483647 h 343"/>
                <a:gd name="T70" fmla="*/ 2147483647 w 569"/>
                <a:gd name="T71" fmla="*/ 2147483647 h 343"/>
                <a:gd name="T72" fmla="*/ 2147483647 w 569"/>
                <a:gd name="T73" fmla="*/ 2147483647 h 343"/>
                <a:gd name="T74" fmla="*/ 2147483647 w 569"/>
                <a:gd name="T75" fmla="*/ 2147483647 h 343"/>
                <a:gd name="T76" fmla="*/ 2147483647 w 569"/>
                <a:gd name="T77" fmla="*/ 2147483647 h 343"/>
                <a:gd name="T78" fmla="*/ 2147483647 w 569"/>
                <a:gd name="T79" fmla="*/ 2147483647 h 343"/>
                <a:gd name="T80" fmla="*/ 2147483647 w 569"/>
                <a:gd name="T81" fmla="*/ 2147483647 h 343"/>
                <a:gd name="T82" fmla="*/ 2147483647 w 569"/>
                <a:gd name="T83" fmla="*/ 2147483647 h 343"/>
                <a:gd name="T84" fmla="*/ 2147483647 w 569"/>
                <a:gd name="T85" fmla="*/ 2147483647 h 343"/>
                <a:gd name="T86" fmla="*/ 2147483647 w 569"/>
                <a:gd name="T87" fmla="*/ 2147483647 h 343"/>
                <a:gd name="T88" fmla="*/ 2147483647 w 569"/>
                <a:gd name="T89" fmla="*/ 2147483647 h 343"/>
                <a:gd name="T90" fmla="*/ 2147483647 w 569"/>
                <a:gd name="T91" fmla="*/ 2147483647 h 343"/>
                <a:gd name="T92" fmla="*/ 2147483647 w 569"/>
                <a:gd name="T93" fmla="*/ 2147483647 h 343"/>
                <a:gd name="T94" fmla="*/ 2147483647 w 569"/>
                <a:gd name="T95" fmla="*/ 2147483647 h 3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69"/>
                <a:gd name="T145" fmla="*/ 0 h 343"/>
                <a:gd name="T146" fmla="*/ 569 w 569"/>
                <a:gd name="T147" fmla="*/ 343 h 34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69" h="343">
                  <a:moveTo>
                    <a:pt x="155" y="335"/>
                  </a:moveTo>
                  <a:lnTo>
                    <a:pt x="212" y="336"/>
                  </a:lnTo>
                  <a:lnTo>
                    <a:pt x="222" y="337"/>
                  </a:lnTo>
                  <a:lnTo>
                    <a:pt x="268" y="337"/>
                  </a:lnTo>
                  <a:lnTo>
                    <a:pt x="269" y="337"/>
                  </a:lnTo>
                  <a:lnTo>
                    <a:pt x="270" y="337"/>
                  </a:lnTo>
                  <a:lnTo>
                    <a:pt x="306" y="339"/>
                  </a:lnTo>
                  <a:lnTo>
                    <a:pt x="306" y="340"/>
                  </a:lnTo>
                  <a:lnTo>
                    <a:pt x="316" y="340"/>
                  </a:lnTo>
                  <a:lnTo>
                    <a:pt x="329" y="340"/>
                  </a:lnTo>
                  <a:lnTo>
                    <a:pt x="336" y="340"/>
                  </a:lnTo>
                  <a:lnTo>
                    <a:pt x="363" y="340"/>
                  </a:lnTo>
                  <a:lnTo>
                    <a:pt x="383" y="340"/>
                  </a:lnTo>
                  <a:lnTo>
                    <a:pt x="401" y="340"/>
                  </a:lnTo>
                  <a:lnTo>
                    <a:pt x="404" y="340"/>
                  </a:lnTo>
                  <a:lnTo>
                    <a:pt x="430" y="342"/>
                  </a:lnTo>
                  <a:lnTo>
                    <a:pt x="440" y="342"/>
                  </a:lnTo>
                  <a:lnTo>
                    <a:pt x="458" y="342"/>
                  </a:lnTo>
                  <a:lnTo>
                    <a:pt x="459" y="342"/>
                  </a:lnTo>
                  <a:lnTo>
                    <a:pt x="461" y="342"/>
                  </a:lnTo>
                  <a:lnTo>
                    <a:pt x="497" y="342"/>
                  </a:lnTo>
                  <a:lnTo>
                    <a:pt x="516" y="342"/>
                  </a:lnTo>
                  <a:lnTo>
                    <a:pt x="518" y="342"/>
                  </a:lnTo>
                  <a:lnTo>
                    <a:pt x="534" y="342"/>
                  </a:lnTo>
                  <a:lnTo>
                    <a:pt x="554" y="340"/>
                  </a:lnTo>
                  <a:lnTo>
                    <a:pt x="568" y="340"/>
                  </a:lnTo>
                  <a:lnTo>
                    <a:pt x="566" y="333"/>
                  </a:lnTo>
                  <a:lnTo>
                    <a:pt x="566" y="330"/>
                  </a:lnTo>
                  <a:lnTo>
                    <a:pt x="566" y="332"/>
                  </a:lnTo>
                  <a:lnTo>
                    <a:pt x="562" y="296"/>
                  </a:lnTo>
                  <a:lnTo>
                    <a:pt x="554" y="280"/>
                  </a:lnTo>
                  <a:lnTo>
                    <a:pt x="551" y="266"/>
                  </a:lnTo>
                  <a:lnTo>
                    <a:pt x="549" y="266"/>
                  </a:lnTo>
                  <a:lnTo>
                    <a:pt x="549" y="240"/>
                  </a:lnTo>
                  <a:lnTo>
                    <a:pt x="547" y="226"/>
                  </a:lnTo>
                  <a:lnTo>
                    <a:pt x="545" y="209"/>
                  </a:lnTo>
                  <a:lnTo>
                    <a:pt x="545" y="207"/>
                  </a:lnTo>
                  <a:lnTo>
                    <a:pt x="545" y="201"/>
                  </a:lnTo>
                  <a:lnTo>
                    <a:pt x="545" y="191"/>
                  </a:lnTo>
                  <a:lnTo>
                    <a:pt x="545" y="190"/>
                  </a:lnTo>
                  <a:lnTo>
                    <a:pt x="544" y="187"/>
                  </a:lnTo>
                  <a:lnTo>
                    <a:pt x="545" y="186"/>
                  </a:lnTo>
                  <a:lnTo>
                    <a:pt x="544" y="173"/>
                  </a:lnTo>
                  <a:lnTo>
                    <a:pt x="544" y="172"/>
                  </a:lnTo>
                  <a:lnTo>
                    <a:pt x="543" y="159"/>
                  </a:lnTo>
                  <a:lnTo>
                    <a:pt x="541" y="154"/>
                  </a:lnTo>
                  <a:lnTo>
                    <a:pt x="530" y="133"/>
                  </a:lnTo>
                  <a:lnTo>
                    <a:pt x="523" y="102"/>
                  </a:lnTo>
                  <a:lnTo>
                    <a:pt x="520" y="101"/>
                  </a:lnTo>
                  <a:lnTo>
                    <a:pt x="522" y="98"/>
                  </a:lnTo>
                  <a:lnTo>
                    <a:pt x="523" y="97"/>
                  </a:lnTo>
                  <a:lnTo>
                    <a:pt x="522" y="75"/>
                  </a:lnTo>
                  <a:lnTo>
                    <a:pt x="520" y="62"/>
                  </a:lnTo>
                  <a:lnTo>
                    <a:pt x="518" y="27"/>
                  </a:lnTo>
                  <a:lnTo>
                    <a:pt x="519" y="26"/>
                  </a:lnTo>
                  <a:lnTo>
                    <a:pt x="515" y="12"/>
                  </a:lnTo>
                  <a:lnTo>
                    <a:pt x="462" y="12"/>
                  </a:lnTo>
                  <a:lnTo>
                    <a:pt x="386" y="12"/>
                  </a:lnTo>
                  <a:lnTo>
                    <a:pt x="348" y="12"/>
                  </a:lnTo>
                  <a:lnTo>
                    <a:pt x="299" y="12"/>
                  </a:lnTo>
                  <a:lnTo>
                    <a:pt x="215" y="9"/>
                  </a:lnTo>
                  <a:lnTo>
                    <a:pt x="205" y="9"/>
                  </a:lnTo>
                  <a:lnTo>
                    <a:pt x="166" y="8"/>
                  </a:lnTo>
                  <a:lnTo>
                    <a:pt x="101" y="5"/>
                  </a:lnTo>
                  <a:lnTo>
                    <a:pt x="19" y="0"/>
                  </a:lnTo>
                  <a:lnTo>
                    <a:pt x="18" y="26"/>
                  </a:lnTo>
                  <a:lnTo>
                    <a:pt x="18" y="36"/>
                  </a:lnTo>
                  <a:lnTo>
                    <a:pt x="18" y="38"/>
                  </a:lnTo>
                  <a:lnTo>
                    <a:pt x="18" y="40"/>
                  </a:lnTo>
                  <a:lnTo>
                    <a:pt x="16" y="52"/>
                  </a:lnTo>
                  <a:lnTo>
                    <a:pt x="16" y="65"/>
                  </a:lnTo>
                  <a:lnTo>
                    <a:pt x="15" y="93"/>
                  </a:lnTo>
                  <a:lnTo>
                    <a:pt x="13" y="107"/>
                  </a:lnTo>
                  <a:lnTo>
                    <a:pt x="12" y="119"/>
                  </a:lnTo>
                  <a:lnTo>
                    <a:pt x="12" y="133"/>
                  </a:lnTo>
                  <a:lnTo>
                    <a:pt x="9" y="171"/>
                  </a:lnTo>
                  <a:lnTo>
                    <a:pt x="9" y="173"/>
                  </a:lnTo>
                  <a:lnTo>
                    <a:pt x="9" y="177"/>
                  </a:lnTo>
                  <a:lnTo>
                    <a:pt x="8" y="200"/>
                  </a:lnTo>
                  <a:lnTo>
                    <a:pt x="5" y="240"/>
                  </a:lnTo>
                  <a:lnTo>
                    <a:pt x="5" y="251"/>
                  </a:lnTo>
                  <a:lnTo>
                    <a:pt x="4" y="262"/>
                  </a:lnTo>
                  <a:lnTo>
                    <a:pt x="4" y="266"/>
                  </a:lnTo>
                  <a:lnTo>
                    <a:pt x="2" y="290"/>
                  </a:lnTo>
                  <a:lnTo>
                    <a:pt x="2" y="294"/>
                  </a:lnTo>
                  <a:lnTo>
                    <a:pt x="1" y="311"/>
                  </a:lnTo>
                  <a:lnTo>
                    <a:pt x="0" y="326"/>
                  </a:lnTo>
                  <a:lnTo>
                    <a:pt x="4" y="328"/>
                  </a:lnTo>
                  <a:lnTo>
                    <a:pt x="31" y="328"/>
                  </a:lnTo>
                  <a:lnTo>
                    <a:pt x="80" y="330"/>
                  </a:lnTo>
                  <a:lnTo>
                    <a:pt x="84" y="330"/>
                  </a:lnTo>
                  <a:lnTo>
                    <a:pt x="118" y="332"/>
                  </a:lnTo>
                  <a:lnTo>
                    <a:pt x="145" y="335"/>
                  </a:lnTo>
                  <a:lnTo>
                    <a:pt x="155" y="335"/>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38" name="Freeform 251"/>
            <p:cNvSpPr>
              <a:spLocks/>
            </p:cNvSpPr>
            <p:nvPr/>
          </p:nvSpPr>
          <p:spPr bwMode="auto">
            <a:xfrm>
              <a:off x="3476086" y="3036180"/>
              <a:ext cx="980371" cy="430876"/>
            </a:xfrm>
            <a:custGeom>
              <a:avLst/>
              <a:gdLst>
                <a:gd name="T0" fmla="*/ 2147483647 w 711"/>
                <a:gd name="T1" fmla="*/ 2147483647 h 345"/>
                <a:gd name="T2" fmla="*/ 2147483647 w 711"/>
                <a:gd name="T3" fmla="*/ 2147483647 h 345"/>
                <a:gd name="T4" fmla="*/ 2147483647 w 711"/>
                <a:gd name="T5" fmla="*/ 2147483647 h 345"/>
                <a:gd name="T6" fmla="*/ 2147483647 w 711"/>
                <a:gd name="T7" fmla="*/ 2147483647 h 345"/>
                <a:gd name="T8" fmla="*/ 2147483647 w 711"/>
                <a:gd name="T9" fmla="*/ 2147483647 h 345"/>
                <a:gd name="T10" fmla="*/ 2147483647 w 711"/>
                <a:gd name="T11" fmla="*/ 2147483647 h 345"/>
                <a:gd name="T12" fmla="*/ 2147483647 w 711"/>
                <a:gd name="T13" fmla="*/ 2147483647 h 345"/>
                <a:gd name="T14" fmla="*/ 2147483647 w 711"/>
                <a:gd name="T15" fmla="*/ 2147483647 h 345"/>
                <a:gd name="T16" fmla="*/ 2147483647 w 711"/>
                <a:gd name="T17" fmla="*/ 2147483647 h 345"/>
                <a:gd name="T18" fmla="*/ 2147483647 w 711"/>
                <a:gd name="T19" fmla="*/ 2147483647 h 345"/>
                <a:gd name="T20" fmla="*/ 2147483647 w 711"/>
                <a:gd name="T21" fmla="*/ 2147483647 h 345"/>
                <a:gd name="T22" fmla="*/ 0 w 711"/>
                <a:gd name="T23" fmla="*/ 2147483647 h 345"/>
                <a:gd name="T24" fmla="*/ 2147483647 w 711"/>
                <a:gd name="T25" fmla="*/ 2147483647 h 345"/>
                <a:gd name="T26" fmla="*/ 2147483647 w 711"/>
                <a:gd name="T27" fmla="*/ 2147483647 h 345"/>
                <a:gd name="T28" fmla="*/ 2147483647 w 711"/>
                <a:gd name="T29" fmla="*/ 2147483647 h 345"/>
                <a:gd name="T30" fmla="*/ 2147483647 w 711"/>
                <a:gd name="T31" fmla="*/ 2147483647 h 345"/>
                <a:gd name="T32" fmla="*/ 2147483647 w 711"/>
                <a:gd name="T33" fmla="*/ 2147483647 h 345"/>
                <a:gd name="T34" fmla="*/ 2147483647 w 711"/>
                <a:gd name="T35" fmla="*/ 2147483647 h 345"/>
                <a:gd name="T36" fmla="*/ 2147483647 w 711"/>
                <a:gd name="T37" fmla="*/ 2147483647 h 345"/>
                <a:gd name="T38" fmla="*/ 2147483647 w 711"/>
                <a:gd name="T39" fmla="*/ 2147483647 h 345"/>
                <a:gd name="T40" fmla="*/ 2147483647 w 711"/>
                <a:gd name="T41" fmla="*/ 2147483647 h 345"/>
                <a:gd name="T42" fmla="*/ 2147483647 w 711"/>
                <a:gd name="T43" fmla="*/ 2147483647 h 345"/>
                <a:gd name="T44" fmla="*/ 2147483647 w 711"/>
                <a:gd name="T45" fmla="*/ 2147483647 h 345"/>
                <a:gd name="T46" fmla="*/ 2147483647 w 711"/>
                <a:gd name="T47" fmla="*/ 2147483647 h 345"/>
                <a:gd name="T48" fmla="*/ 2147483647 w 711"/>
                <a:gd name="T49" fmla="*/ 2147483647 h 345"/>
                <a:gd name="T50" fmla="*/ 2147483647 w 711"/>
                <a:gd name="T51" fmla="*/ 2147483647 h 345"/>
                <a:gd name="T52" fmla="*/ 2147483647 w 711"/>
                <a:gd name="T53" fmla="*/ 2147483647 h 345"/>
                <a:gd name="T54" fmla="*/ 2147483647 w 711"/>
                <a:gd name="T55" fmla="*/ 2147483647 h 345"/>
                <a:gd name="T56" fmla="*/ 2147483647 w 711"/>
                <a:gd name="T57" fmla="*/ 2147483647 h 345"/>
                <a:gd name="T58" fmla="*/ 2147483647 w 711"/>
                <a:gd name="T59" fmla="*/ 2147483647 h 345"/>
                <a:gd name="T60" fmla="*/ 2147483647 w 711"/>
                <a:gd name="T61" fmla="*/ 2147483647 h 345"/>
                <a:gd name="T62" fmla="*/ 2147483647 w 711"/>
                <a:gd name="T63" fmla="*/ 2147483647 h 345"/>
                <a:gd name="T64" fmla="*/ 2147483647 w 711"/>
                <a:gd name="T65" fmla="*/ 2147483647 h 345"/>
                <a:gd name="T66" fmla="*/ 2147483647 w 711"/>
                <a:gd name="T67" fmla="*/ 2147483647 h 345"/>
                <a:gd name="T68" fmla="*/ 2147483647 w 711"/>
                <a:gd name="T69" fmla="*/ 2147483647 h 345"/>
                <a:gd name="T70" fmla="*/ 2147483647 w 711"/>
                <a:gd name="T71" fmla="*/ 2147483647 h 345"/>
                <a:gd name="T72" fmla="*/ 2147483647 w 711"/>
                <a:gd name="T73" fmla="*/ 2147483647 h 345"/>
                <a:gd name="T74" fmla="*/ 2147483647 w 711"/>
                <a:gd name="T75" fmla="*/ 2147483647 h 345"/>
                <a:gd name="T76" fmla="*/ 2147483647 w 711"/>
                <a:gd name="T77" fmla="*/ 2147483647 h 345"/>
                <a:gd name="T78" fmla="*/ 2147483647 w 711"/>
                <a:gd name="T79" fmla="*/ 2147483647 h 345"/>
                <a:gd name="T80" fmla="*/ 2147483647 w 711"/>
                <a:gd name="T81" fmla="*/ 2147483647 h 345"/>
                <a:gd name="T82" fmla="*/ 2147483647 w 711"/>
                <a:gd name="T83" fmla="*/ 2147483647 h 345"/>
                <a:gd name="T84" fmla="*/ 2147483647 w 711"/>
                <a:gd name="T85" fmla="*/ 2147483647 h 345"/>
                <a:gd name="T86" fmla="*/ 2147483647 w 711"/>
                <a:gd name="T87" fmla="*/ 2147483647 h 345"/>
                <a:gd name="T88" fmla="*/ 2147483647 w 711"/>
                <a:gd name="T89" fmla="*/ 2147483647 h 345"/>
                <a:gd name="T90" fmla="*/ 2147483647 w 711"/>
                <a:gd name="T91" fmla="*/ 2147483647 h 345"/>
                <a:gd name="T92" fmla="*/ 2147483647 w 711"/>
                <a:gd name="T93" fmla="*/ 2147483647 h 345"/>
                <a:gd name="T94" fmla="*/ 2147483647 w 711"/>
                <a:gd name="T95" fmla="*/ 2147483647 h 345"/>
                <a:gd name="T96" fmla="*/ 2147483647 w 711"/>
                <a:gd name="T97" fmla="*/ 2147483647 h 345"/>
                <a:gd name="T98" fmla="*/ 2147483647 w 711"/>
                <a:gd name="T99" fmla="*/ 2147483647 h 345"/>
                <a:gd name="T100" fmla="*/ 2147483647 w 711"/>
                <a:gd name="T101" fmla="*/ 2147483647 h 345"/>
                <a:gd name="T102" fmla="*/ 2147483647 w 711"/>
                <a:gd name="T103" fmla="*/ 2147483647 h 345"/>
                <a:gd name="T104" fmla="*/ 2147483647 w 711"/>
                <a:gd name="T105" fmla="*/ 2147483647 h 345"/>
                <a:gd name="T106" fmla="*/ 2147483647 w 711"/>
                <a:gd name="T107" fmla="*/ 2147483647 h 345"/>
                <a:gd name="T108" fmla="*/ 2147483647 w 711"/>
                <a:gd name="T109" fmla="*/ 2147483647 h 34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11"/>
                <a:gd name="T166" fmla="*/ 0 h 345"/>
                <a:gd name="T167" fmla="*/ 711 w 711"/>
                <a:gd name="T168" fmla="*/ 345 h 34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11" h="345">
                  <a:moveTo>
                    <a:pt x="430" y="344"/>
                  </a:moveTo>
                  <a:lnTo>
                    <a:pt x="427" y="344"/>
                  </a:lnTo>
                  <a:lnTo>
                    <a:pt x="417" y="344"/>
                  </a:lnTo>
                  <a:lnTo>
                    <a:pt x="401" y="344"/>
                  </a:lnTo>
                  <a:lnTo>
                    <a:pt x="397" y="342"/>
                  </a:lnTo>
                  <a:lnTo>
                    <a:pt x="393" y="342"/>
                  </a:lnTo>
                  <a:lnTo>
                    <a:pt x="381" y="342"/>
                  </a:lnTo>
                  <a:lnTo>
                    <a:pt x="376" y="342"/>
                  </a:lnTo>
                  <a:lnTo>
                    <a:pt x="355" y="342"/>
                  </a:lnTo>
                  <a:lnTo>
                    <a:pt x="340" y="342"/>
                  </a:lnTo>
                  <a:lnTo>
                    <a:pt x="315" y="342"/>
                  </a:lnTo>
                  <a:lnTo>
                    <a:pt x="311" y="342"/>
                  </a:lnTo>
                  <a:lnTo>
                    <a:pt x="310" y="342"/>
                  </a:lnTo>
                  <a:lnTo>
                    <a:pt x="294" y="341"/>
                  </a:lnTo>
                  <a:lnTo>
                    <a:pt x="279" y="341"/>
                  </a:lnTo>
                  <a:lnTo>
                    <a:pt x="265" y="341"/>
                  </a:lnTo>
                  <a:lnTo>
                    <a:pt x="262" y="341"/>
                  </a:lnTo>
                  <a:lnTo>
                    <a:pt x="253" y="339"/>
                  </a:lnTo>
                  <a:lnTo>
                    <a:pt x="232" y="339"/>
                  </a:lnTo>
                  <a:lnTo>
                    <a:pt x="217" y="339"/>
                  </a:lnTo>
                  <a:lnTo>
                    <a:pt x="213" y="339"/>
                  </a:lnTo>
                  <a:lnTo>
                    <a:pt x="210" y="339"/>
                  </a:lnTo>
                  <a:lnTo>
                    <a:pt x="157" y="337"/>
                  </a:lnTo>
                  <a:lnTo>
                    <a:pt x="159" y="299"/>
                  </a:lnTo>
                  <a:lnTo>
                    <a:pt x="159" y="289"/>
                  </a:lnTo>
                  <a:lnTo>
                    <a:pt x="159" y="282"/>
                  </a:lnTo>
                  <a:lnTo>
                    <a:pt x="160" y="268"/>
                  </a:lnTo>
                  <a:lnTo>
                    <a:pt x="160" y="261"/>
                  </a:lnTo>
                  <a:lnTo>
                    <a:pt x="160" y="254"/>
                  </a:lnTo>
                  <a:lnTo>
                    <a:pt x="161" y="227"/>
                  </a:lnTo>
                  <a:lnTo>
                    <a:pt x="116" y="225"/>
                  </a:lnTo>
                  <a:lnTo>
                    <a:pt x="113" y="225"/>
                  </a:lnTo>
                  <a:lnTo>
                    <a:pt x="53" y="222"/>
                  </a:lnTo>
                  <a:lnTo>
                    <a:pt x="38" y="220"/>
                  </a:lnTo>
                  <a:lnTo>
                    <a:pt x="34" y="220"/>
                  </a:lnTo>
                  <a:lnTo>
                    <a:pt x="0" y="219"/>
                  </a:lnTo>
                  <a:lnTo>
                    <a:pt x="1" y="205"/>
                  </a:lnTo>
                  <a:lnTo>
                    <a:pt x="1" y="185"/>
                  </a:lnTo>
                  <a:lnTo>
                    <a:pt x="2" y="176"/>
                  </a:lnTo>
                  <a:lnTo>
                    <a:pt x="4" y="165"/>
                  </a:lnTo>
                  <a:lnTo>
                    <a:pt x="4" y="158"/>
                  </a:lnTo>
                  <a:lnTo>
                    <a:pt x="4" y="151"/>
                  </a:lnTo>
                  <a:lnTo>
                    <a:pt x="4" y="142"/>
                  </a:lnTo>
                  <a:lnTo>
                    <a:pt x="4" y="137"/>
                  </a:lnTo>
                  <a:lnTo>
                    <a:pt x="5" y="123"/>
                  </a:lnTo>
                  <a:lnTo>
                    <a:pt x="6" y="109"/>
                  </a:lnTo>
                  <a:lnTo>
                    <a:pt x="6" y="96"/>
                  </a:lnTo>
                  <a:lnTo>
                    <a:pt x="8" y="82"/>
                  </a:lnTo>
                  <a:lnTo>
                    <a:pt x="11" y="44"/>
                  </a:lnTo>
                  <a:lnTo>
                    <a:pt x="11" y="19"/>
                  </a:lnTo>
                  <a:lnTo>
                    <a:pt x="12" y="5"/>
                  </a:lnTo>
                  <a:lnTo>
                    <a:pt x="13" y="0"/>
                  </a:lnTo>
                  <a:lnTo>
                    <a:pt x="15" y="1"/>
                  </a:lnTo>
                  <a:lnTo>
                    <a:pt x="16" y="1"/>
                  </a:lnTo>
                  <a:lnTo>
                    <a:pt x="56" y="2"/>
                  </a:lnTo>
                  <a:lnTo>
                    <a:pt x="76" y="2"/>
                  </a:lnTo>
                  <a:lnTo>
                    <a:pt x="78" y="4"/>
                  </a:lnTo>
                  <a:lnTo>
                    <a:pt x="95" y="5"/>
                  </a:lnTo>
                  <a:lnTo>
                    <a:pt x="105" y="5"/>
                  </a:lnTo>
                  <a:lnTo>
                    <a:pt x="107" y="5"/>
                  </a:lnTo>
                  <a:lnTo>
                    <a:pt x="112" y="5"/>
                  </a:lnTo>
                  <a:lnTo>
                    <a:pt x="137" y="6"/>
                  </a:lnTo>
                  <a:lnTo>
                    <a:pt x="155" y="8"/>
                  </a:lnTo>
                  <a:lnTo>
                    <a:pt x="167" y="8"/>
                  </a:lnTo>
                  <a:lnTo>
                    <a:pt x="193" y="9"/>
                  </a:lnTo>
                  <a:lnTo>
                    <a:pt x="199" y="9"/>
                  </a:lnTo>
                  <a:lnTo>
                    <a:pt x="235" y="11"/>
                  </a:lnTo>
                  <a:lnTo>
                    <a:pt x="265" y="12"/>
                  </a:lnTo>
                  <a:lnTo>
                    <a:pt x="292" y="12"/>
                  </a:lnTo>
                  <a:lnTo>
                    <a:pt x="315" y="12"/>
                  </a:lnTo>
                  <a:lnTo>
                    <a:pt x="368" y="13"/>
                  </a:lnTo>
                  <a:lnTo>
                    <a:pt x="390" y="13"/>
                  </a:lnTo>
                  <a:lnTo>
                    <a:pt x="449" y="15"/>
                  </a:lnTo>
                  <a:lnTo>
                    <a:pt x="459" y="25"/>
                  </a:lnTo>
                  <a:lnTo>
                    <a:pt x="465" y="27"/>
                  </a:lnTo>
                  <a:lnTo>
                    <a:pt x="469" y="29"/>
                  </a:lnTo>
                  <a:lnTo>
                    <a:pt x="477" y="32"/>
                  </a:lnTo>
                  <a:lnTo>
                    <a:pt x="489" y="40"/>
                  </a:lnTo>
                  <a:lnTo>
                    <a:pt x="499" y="29"/>
                  </a:lnTo>
                  <a:lnTo>
                    <a:pt x="517" y="32"/>
                  </a:lnTo>
                  <a:lnTo>
                    <a:pt x="520" y="32"/>
                  </a:lnTo>
                  <a:lnTo>
                    <a:pt x="528" y="29"/>
                  </a:lnTo>
                  <a:lnTo>
                    <a:pt x="530" y="30"/>
                  </a:lnTo>
                  <a:lnTo>
                    <a:pt x="549" y="29"/>
                  </a:lnTo>
                  <a:lnTo>
                    <a:pt x="556" y="36"/>
                  </a:lnTo>
                  <a:lnTo>
                    <a:pt x="559" y="39"/>
                  </a:lnTo>
                  <a:lnTo>
                    <a:pt x="567" y="40"/>
                  </a:lnTo>
                  <a:lnTo>
                    <a:pt x="584" y="46"/>
                  </a:lnTo>
                  <a:lnTo>
                    <a:pt x="592" y="55"/>
                  </a:lnTo>
                  <a:lnTo>
                    <a:pt x="597" y="65"/>
                  </a:lnTo>
                  <a:lnTo>
                    <a:pt x="606" y="68"/>
                  </a:lnTo>
                  <a:lnTo>
                    <a:pt x="613" y="69"/>
                  </a:lnTo>
                  <a:lnTo>
                    <a:pt x="620" y="92"/>
                  </a:lnTo>
                  <a:lnTo>
                    <a:pt x="622" y="96"/>
                  </a:lnTo>
                  <a:lnTo>
                    <a:pt x="620" y="99"/>
                  </a:lnTo>
                  <a:lnTo>
                    <a:pt x="625" y="109"/>
                  </a:lnTo>
                  <a:lnTo>
                    <a:pt x="626" y="117"/>
                  </a:lnTo>
                  <a:lnTo>
                    <a:pt x="629" y="123"/>
                  </a:lnTo>
                  <a:lnTo>
                    <a:pt x="635" y="123"/>
                  </a:lnTo>
                  <a:lnTo>
                    <a:pt x="638" y="137"/>
                  </a:lnTo>
                  <a:lnTo>
                    <a:pt x="639" y="138"/>
                  </a:lnTo>
                  <a:lnTo>
                    <a:pt x="642" y="151"/>
                  </a:lnTo>
                  <a:lnTo>
                    <a:pt x="639" y="158"/>
                  </a:lnTo>
                  <a:lnTo>
                    <a:pt x="640" y="163"/>
                  </a:lnTo>
                  <a:lnTo>
                    <a:pt x="650" y="173"/>
                  </a:lnTo>
                  <a:lnTo>
                    <a:pt x="650" y="177"/>
                  </a:lnTo>
                  <a:lnTo>
                    <a:pt x="649" y="177"/>
                  </a:lnTo>
                  <a:lnTo>
                    <a:pt x="650" y="180"/>
                  </a:lnTo>
                  <a:lnTo>
                    <a:pt x="656" y="190"/>
                  </a:lnTo>
                  <a:lnTo>
                    <a:pt x="660" y="201"/>
                  </a:lnTo>
                  <a:lnTo>
                    <a:pt x="657" y="204"/>
                  </a:lnTo>
                  <a:lnTo>
                    <a:pt x="657" y="211"/>
                  </a:lnTo>
                  <a:lnTo>
                    <a:pt x="660" y="211"/>
                  </a:lnTo>
                  <a:lnTo>
                    <a:pt x="661" y="213"/>
                  </a:lnTo>
                  <a:lnTo>
                    <a:pt x="660" y="215"/>
                  </a:lnTo>
                  <a:lnTo>
                    <a:pt x="661" y="218"/>
                  </a:lnTo>
                  <a:lnTo>
                    <a:pt x="660" y="225"/>
                  </a:lnTo>
                  <a:lnTo>
                    <a:pt x="660" y="226"/>
                  </a:lnTo>
                  <a:lnTo>
                    <a:pt x="661" y="232"/>
                  </a:lnTo>
                  <a:lnTo>
                    <a:pt x="665" y="243"/>
                  </a:lnTo>
                  <a:lnTo>
                    <a:pt x="667" y="243"/>
                  </a:lnTo>
                  <a:lnTo>
                    <a:pt x="665" y="246"/>
                  </a:lnTo>
                  <a:lnTo>
                    <a:pt x="665" y="255"/>
                  </a:lnTo>
                  <a:lnTo>
                    <a:pt x="661" y="260"/>
                  </a:lnTo>
                  <a:lnTo>
                    <a:pt x="672" y="275"/>
                  </a:lnTo>
                  <a:lnTo>
                    <a:pt x="671" y="278"/>
                  </a:lnTo>
                  <a:lnTo>
                    <a:pt x="669" y="278"/>
                  </a:lnTo>
                  <a:lnTo>
                    <a:pt x="672" y="285"/>
                  </a:lnTo>
                  <a:lnTo>
                    <a:pt x="675" y="285"/>
                  </a:lnTo>
                  <a:lnTo>
                    <a:pt x="678" y="281"/>
                  </a:lnTo>
                  <a:lnTo>
                    <a:pt x="683" y="307"/>
                  </a:lnTo>
                  <a:lnTo>
                    <a:pt x="689" y="313"/>
                  </a:lnTo>
                  <a:lnTo>
                    <a:pt x="693" y="313"/>
                  </a:lnTo>
                  <a:lnTo>
                    <a:pt x="704" y="338"/>
                  </a:lnTo>
                  <a:lnTo>
                    <a:pt x="710" y="341"/>
                  </a:lnTo>
                  <a:lnTo>
                    <a:pt x="707" y="341"/>
                  </a:lnTo>
                  <a:lnTo>
                    <a:pt x="669" y="342"/>
                  </a:lnTo>
                  <a:lnTo>
                    <a:pt x="662" y="342"/>
                  </a:lnTo>
                  <a:lnTo>
                    <a:pt x="653" y="342"/>
                  </a:lnTo>
                  <a:lnTo>
                    <a:pt x="651" y="342"/>
                  </a:lnTo>
                  <a:lnTo>
                    <a:pt x="643" y="342"/>
                  </a:lnTo>
                  <a:lnTo>
                    <a:pt x="633" y="342"/>
                  </a:lnTo>
                  <a:lnTo>
                    <a:pt x="632" y="342"/>
                  </a:lnTo>
                  <a:lnTo>
                    <a:pt x="622" y="342"/>
                  </a:lnTo>
                  <a:lnTo>
                    <a:pt x="615" y="342"/>
                  </a:lnTo>
                  <a:lnTo>
                    <a:pt x="613" y="342"/>
                  </a:lnTo>
                  <a:lnTo>
                    <a:pt x="592" y="342"/>
                  </a:lnTo>
                  <a:lnTo>
                    <a:pt x="586" y="342"/>
                  </a:lnTo>
                  <a:lnTo>
                    <a:pt x="581" y="344"/>
                  </a:lnTo>
                  <a:lnTo>
                    <a:pt x="578" y="344"/>
                  </a:lnTo>
                  <a:lnTo>
                    <a:pt x="560" y="344"/>
                  </a:lnTo>
                  <a:lnTo>
                    <a:pt x="550" y="344"/>
                  </a:lnTo>
                  <a:lnTo>
                    <a:pt x="541" y="344"/>
                  </a:lnTo>
                  <a:lnTo>
                    <a:pt x="520" y="344"/>
                  </a:lnTo>
                  <a:lnTo>
                    <a:pt x="503" y="344"/>
                  </a:lnTo>
                  <a:lnTo>
                    <a:pt x="499" y="344"/>
                  </a:lnTo>
                  <a:lnTo>
                    <a:pt x="494" y="344"/>
                  </a:lnTo>
                  <a:lnTo>
                    <a:pt x="489" y="344"/>
                  </a:lnTo>
                  <a:lnTo>
                    <a:pt x="478" y="344"/>
                  </a:lnTo>
                  <a:lnTo>
                    <a:pt x="466" y="344"/>
                  </a:lnTo>
                  <a:lnTo>
                    <a:pt x="458" y="344"/>
                  </a:lnTo>
                  <a:lnTo>
                    <a:pt x="448" y="344"/>
                  </a:lnTo>
                  <a:lnTo>
                    <a:pt x="437" y="344"/>
                  </a:lnTo>
                  <a:lnTo>
                    <a:pt x="430" y="344"/>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78568" name="Freeform 252"/>
            <p:cNvSpPr>
              <a:spLocks/>
            </p:cNvSpPr>
            <p:nvPr/>
          </p:nvSpPr>
          <p:spPr bwMode="auto">
            <a:xfrm>
              <a:off x="3494088" y="2641600"/>
              <a:ext cx="830262" cy="484188"/>
            </a:xfrm>
            <a:custGeom>
              <a:avLst/>
              <a:gdLst>
                <a:gd name="T0" fmla="*/ 2147483647 w 601"/>
                <a:gd name="T1" fmla="*/ 2147483647 h 388"/>
                <a:gd name="T2" fmla="*/ 2147483647 w 601"/>
                <a:gd name="T3" fmla="*/ 2147483647 h 388"/>
                <a:gd name="T4" fmla="*/ 2147483647 w 601"/>
                <a:gd name="T5" fmla="*/ 2147483647 h 388"/>
                <a:gd name="T6" fmla="*/ 2147483647 w 601"/>
                <a:gd name="T7" fmla="*/ 2147483647 h 388"/>
                <a:gd name="T8" fmla="*/ 2147483647 w 601"/>
                <a:gd name="T9" fmla="*/ 2147483647 h 388"/>
                <a:gd name="T10" fmla="*/ 2147483647 w 601"/>
                <a:gd name="T11" fmla="*/ 2147483647 h 388"/>
                <a:gd name="T12" fmla="*/ 2147483647 w 601"/>
                <a:gd name="T13" fmla="*/ 2147483647 h 388"/>
                <a:gd name="T14" fmla="*/ 2147483647 w 601"/>
                <a:gd name="T15" fmla="*/ 2147483647 h 388"/>
                <a:gd name="T16" fmla="*/ 2147483647 w 601"/>
                <a:gd name="T17" fmla="*/ 2147483647 h 388"/>
                <a:gd name="T18" fmla="*/ 2147483647 w 601"/>
                <a:gd name="T19" fmla="*/ 2147483647 h 388"/>
                <a:gd name="T20" fmla="*/ 2147483647 w 601"/>
                <a:gd name="T21" fmla="*/ 2147483647 h 388"/>
                <a:gd name="T22" fmla="*/ 2147483647 w 601"/>
                <a:gd name="T23" fmla="*/ 2147483647 h 388"/>
                <a:gd name="T24" fmla="*/ 2147483647 w 601"/>
                <a:gd name="T25" fmla="*/ 2147483647 h 388"/>
                <a:gd name="T26" fmla="*/ 2147483647 w 601"/>
                <a:gd name="T27" fmla="*/ 2147483647 h 388"/>
                <a:gd name="T28" fmla="*/ 2147483647 w 601"/>
                <a:gd name="T29" fmla="*/ 2147483647 h 388"/>
                <a:gd name="T30" fmla="*/ 2147483647 w 601"/>
                <a:gd name="T31" fmla="*/ 2147483647 h 388"/>
                <a:gd name="T32" fmla="*/ 2147483647 w 601"/>
                <a:gd name="T33" fmla="*/ 2147483647 h 388"/>
                <a:gd name="T34" fmla="*/ 2147483647 w 601"/>
                <a:gd name="T35" fmla="*/ 2147483647 h 388"/>
                <a:gd name="T36" fmla="*/ 2147483647 w 601"/>
                <a:gd name="T37" fmla="*/ 2147483647 h 388"/>
                <a:gd name="T38" fmla="*/ 2147483647 w 601"/>
                <a:gd name="T39" fmla="*/ 2147483647 h 388"/>
                <a:gd name="T40" fmla="*/ 2147483647 w 601"/>
                <a:gd name="T41" fmla="*/ 2147483647 h 388"/>
                <a:gd name="T42" fmla="*/ 2147483647 w 601"/>
                <a:gd name="T43" fmla="*/ 2147483647 h 388"/>
                <a:gd name="T44" fmla="*/ 2147483647 w 601"/>
                <a:gd name="T45" fmla="*/ 2147483647 h 388"/>
                <a:gd name="T46" fmla="*/ 2147483647 w 601"/>
                <a:gd name="T47" fmla="*/ 2147483647 h 388"/>
                <a:gd name="T48" fmla="*/ 2147483647 w 601"/>
                <a:gd name="T49" fmla="*/ 0 h 388"/>
                <a:gd name="T50" fmla="*/ 2147483647 w 601"/>
                <a:gd name="T51" fmla="*/ 2147483647 h 388"/>
                <a:gd name="T52" fmla="*/ 2147483647 w 601"/>
                <a:gd name="T53" fmla="*/ 2147483647 h 388"/>
                <a:gd name="T54" fmla="*/ 2147483647 w 601"/>
                <a:gd name="T55" fmla="*/ 2147483647 h 388"/>
                <a:gd name="T56" fmla="*/ 2147483647 w 601"/>
                <a:gd name="T57" fmla="*/ 2147483647 h 388"/>
                <a:gd name="T58" fmla="*/ 2147483647 w 601"/>
                <a:gd name="T59" fmla="*/ 2147483647 h 388"/>
                <a:gd name="T60" fmla="*/ 2147483647 w 601"/>
                <a:gd name="T61" fmla="*/ 2147483647 h 388"/>
                <a:gd name="T62" fmla="*/ 2147483647 w 601"/>
                <a:gd name="T63" fmla="*/ 2147483647 h 388"/>
                <a:gd name="T64" fmla="*/ 2147483647 w 601"/>
                <a:gd name="T65" fmla="*/ 2147483647 h 388"/>
                <a:gd name="T66" fmla="*/ 2147483647 w 601"/>
                <a:gd name="T67" fmla="*/ 2147483647 h 388"/>
                <a:gd name="T68" fmla="*/ 2147483647 w 601"/>
                <a:gd name="T69" fmla="*/ 2147483647 h 388"/>
                <a:gd name="T70" fmla="*/ 2147483647 w 601"/>
                <a:gd name="T71" fmla="*/ 2147483647 h 388"/>
                <a:gd name="T72" fmla="*/ 2147483647 w 601"/>
                <a:gd name="T73" fmla="*/ 2147483647 h 388"/>
                <a:gd name="T74" fmla="*/ 2147483647 w 601"/>
                <a:gd name="T75" fmla="*/ 2147483647 h 388"/>
                <a:gd name="T76" fmla="*/ 2147483647 w 601"/>
                <a:gd name="T77" fmla="*/ 2147483647 h 388"/>
                <a:gd name="T78" fmla="*/ 2147483647 w 601"/>
                <a:gd name="T79" fmla="*/ 2147483647 h 388"/>
                <a:gd name="T80" fmla="*/ 2147483647 w 601"/>
                <a:gd name="T81" fmla="*/ 2147483647 h 388"/>
                <a:gd name="T82" fmla="*/ 2147483647 w 601"/>
                <a:gd name="T83" fmla="*/ 2147483647 h 388"/>
                <a:gd name="T84" fmla="*/ 2147483647 w 601"/>
                <a:gd name="T85" fmla="*/ 2147483647 h 3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01"/>
                <a:gd name="T130" fmla="*/ 0 h 388"/>
                <a:gd name="T131" fmla="*/ 601 w 601"/>
                <a:gd name="T132" fmla="*/ 388 h 38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01" h="388">
                  <a:moveTo>
                    <a:pt x="543" y="353"/>
                  </a:moveTo>
                  <a:lnTo>
                    <a:pt x="545" y="356"/>
                  </a:lnTo>
                  <a:lnTo>
                    <a:pt x="554" y="357"/>
                  </a:lnTo>
                  <a:lnTo>
                    <a:pt x="570" y="363"/>
                  </a:lnTo>
                  <a:lnTo>
                    <a:pt x="579" y="373"/>
                  </a:lnTo>
                  <a:lnTo>
                    <a:pt x="584" y="382"/>
                  </a:lnTo>
                  <a:lnTo>
                    <a:pt x="593" y="385"/>
                  </a:lnTo>
                  <a:lnTo>
                    <a:pt x="600" y="387"/>
                  </a:lnTo>
                  <a:lnTo>
                    <a:pt x="597" y="385"/>
                  </a:lnTo>
                  <a:lnTo>
                    <a:pt x="595" y="378"/>
                  </a:lnTo>
                  <a:lnTo>
                    <a:pt x="595" y="375"/>
                  </a:lnTo>
                  <a:lnTo>
                    <a:pt x="584" y="363"/>
                  </a:lnTo>
                  <a:lnTo>
                    <a:pt x="591" y="341"/>
                  </a:lnTo>
                  <a:lnTo>
                    <a:pt x="594" y="335"/>
                  </a:lnTo>
                  <a:lnTo>
                    <a:pt x="594" y="325"/>
                  </a:lnTo>
                  <a:lnTo>
                    <a:pt x="597" y="321"/>
                  </a:lnTo>
                  <a:lnTo>
                    <a:pt x="598" y="317"/>
                  </a:lnTo>
                  <a:lnTo>
                    <a:pt x="594" y="306"/>
                  </a:lnTo>
                  <a:lnTo>
                    <a:pt x="590" y="303"/>
                  </a:lnTo>
                  <a:lnTo>
                    <a:pt x="591" y="289"/>
                  </a:lnTo>
                  <a:lnTo>
                    <a:pt x="586" y="277"/>
                  </a:lnTo>
                  <a:lnTo>
                    <a:pt x="593" y="277"/>
                  </a:lnTo>
                  <a:lnTo>
                    <a:pt x="597" y="277"/>
                  </a:lnTo>
                  <a:lnTo>
                    <a:pt x="597" y="263"/>
                  </a:lnTo>
                  <a:lnTo>
                    <a:pt x="597" y="249"/>
                  </a:lnTo>
                  <a:lnTo>
                    <a:pt x="597" y="238"/>
                  </a:lnTo>
                  <a:lnTo>
                    <a:pt x="595" y="223"/>
                  </a:lnTo>
                  <a:lnTo>
                    <a:pt x="595" y="209"/>
                  </a:lnTo>
                  <a:lnTo>
                    <a:pt x="595" y="201"/>
                  </a:lnTo>
                  <a:lnTo>
                    <a:pt x="595" y="165"/>
                  </a:lnTo>
                  <a:lnTo>
                    <a:pt x="595" y="155"/>
                  </a:lnTo>
                  <a:lnTo>
                    <a:pt x="595" y="135"/>
                  </a:lnTo>
                  <a:lnTo>
                    <a:pt x="595" y="117"/>
                  </a:lnTo>
                  <a:lnTo>
                    <a:pt x="594" y="86"/>
                  </a:lnTo>
                  <a:lnTo>
                    <a:pt x="593" y="79"/>
                  </a:lnTo>
                  <a:lnTo>
                    <a:pt x="590" y="74"/>
                  </a:lnTo>
                  <a:lnTo>
                    <a:pt x="580" y="70"/>
                  </a:lnTo>
                  <a:lnTo>
                    <a:pt x="563" y="51"/>
                  </a:lnTo>
                  <a:lnTo>
                    <a:pt x="563" y="48"/>
                  </a:lnTo>
                  <a:lnTo>
                    <a:pt x="579" y="34"/>
                  </a:lnTo>
                  <a:lnTo>
                    <a:pt x="584" y="13"/>
                  </a:lnTo>
                  <a:lnTo>
                    <a:pt x="570" y="13"/>
                  </a:lnTo>
                  <a:lnTo>
                    <a:pt x="551" y="15"/>
                  </a:lnTo>
                  <a:lnTo>
                    <a:pt x="534" y="15"/>
                  </a:lnTo>
                  <a:lnTo>
                    <a:pt x="533" y="15"/>
                  </a:lnTo>
                  <a:lnTo>
                    <a:pt x="514" y="15"/>
                  </a:lnTo>
                  <a:lnTo>
                    <a:pt x="478" y="15"/>
                  </a:lnTo>
                  <a:lnTo>
                    <a:pt x="476" y="15"/>
                  </a:lnTo>
                  <a:lnTo>
                    <a:pt x="475" y="15"/>
                  </a:lnTo>
                  <a:lnTo>
                    <a:pt x="457" y="15"/>
                  </a:lnTo>
                  <a:lnTo>
                    <a:pt x="447" y="15"/>
                  </a:lnTo>
                  <a:lnTo>
                    <a:pt x="421" y="13"/>
                  </a:lnTo>
                  <a:lnTo>
                    <a:pt x="418" y="13"/>
                  </a:lnTo>
                  <a:lnTo>
                    <a:pt x="400" y="13"/>
                  </a:lnTo>
                  <a:lnTo>
                    <a:pt x="381" y="13"/>
                  </a:lnTo>
                  <a:lnTo>
                    <a:pt x="353" y="13"/>
                  </a:lnTo>
                  <a:lnTo>
                    <a:pt x="346" y="13"/>
                  </a:lnTo>
                  <a:lnTo>
                    <a:pt x="333" y="13"/>
                  </a:lnTo>
                  <a:lnTo>
                    <a:pt x="324" y="13"/>
                  </a:lnTo>
                  <a:lnTo>
                    <a:pt x="324" y="12"/>
                  </a:lnTo>
                  <a:lnTo>
                    <a:pt x="288" y="11"/>
                  </a:lnTo>
                  <a:lnTo>
                    <a:pt x="286" y="11"/>
                  </a:lnTo>
                  <a:lnTo>
                    <a:pt x="285" y="11"/>
                  </a:lnTo>
                  <a:lnTo>
                    <a:pt x="239" y="11"/>
                  </a:lnTo>
                  <a:lnTo>
                    <a:pt x="230" y="9"/>
                  </a:lnTo>
                  <a:lnTo>
                    <a:pt x="173" y="8"/>
                  </a:lnTo>
                  <a:lnTo>
                    <a:pt x="163" y="8"/>
                  </a:lnTo>
                  <a:lnTo>
                    <a:pt x="135" y="5"/>
                  </a:lnTo>
                  <a:lnTo>
                    <a:pt x="102" y="4"/>
                  </a:lnTo>
                  <a:lnTo>
                    <a:pt x="98" y="4"/>
                  </a:lnTo>
                  <a:lnTo>
                    <a:pt x="49" y="1"/>
                  </a:lnTo>
                  <a:lnTo>
                    <a:pt x="22" y="1"/>
                  </a:lnTo>
                  <a:lnTo>
                    <a:pt x="18" y="0"/>
                  </a:lnTo>
                  <a:lnTo>
                    <a:pt x="18" y="6"/>
                  </a:lnTo>
                  <a:lnTo>
                    <a:pt x="18" y="20"/>
                  </a:lnTo>
                  <a:lnTo>
                    <a:pt x="13" y="74"/>
                  </a:lnTo>
                  <a:lnTo>
                    <a:pt x="13" y="79"/>
                  </a:lnTo>
                  <a:lnTo>
                    <a:pt x="12" y="101"/>
                  </a:lnTo>
                  <a:lnTo>
                    <a:pt x="13" y="102"/>
                  </a:lnTo>
                  <a:lnTo>
                    <a:pt x="11" y="102"/>
                  </a:lnTo>
                  <a:lnTo>
                    <a:pt x="9" y="129"/>
                  </a:lnTo>
                  <a:lnTo>
                    <a:pt x="9" y="148"/>
                  </a:lnTo>
                  <a:lnTo>
                    <a:pt x="8" y="155"/>
                  </a:lnTo>
                  <a:lnTo>
                    <a:pt x="6" y="183"/>
                  </a:lnTo>
                  <a:lnTo>
                    <a:pt x="6" y="191"/>
                  </a:lnTo>
                  <a:lnTo>
                    <a:pt x="6" y="194"/>
                  </a:lnTo>
                  <a:lnTo>
                    <a:pt x="5" y="209"/>
                  </a:lnTo>
                  <a:lnTo>
                    <a:pt x="4" y="226"/>
                  </a:lnTo>
                  <a:lnTo>
                    <a:pt x="4" y="237"/>
                  </a:lnTo>
                  <a:lnTo>
                    <a:pt x="2" y="249"/>
                  </a:lnTo>
                  <a:lnTo>
                    <a:pt x="1" y="263"/>
                  </a:lnTo>
                  <a:lnTo>
                    <a:pt x="1" y="264"/>
                  </a:lnTo>
                  <a:lnTo>
                    <a:pt x="1" y="266"/>
                  </a:lnTo>
                  <a:lnTo>
                    <a:pt x="1" y="277"/>
                  </a:lnTo>
                  <a:lnTo>
                    <a:pt x="0" y="305"/>
                  </a:lnTo>
                  <a:lnTo>
                    <a:pt x="0" y="317"/>
                  </a:lnTo>
                  <a:lnTo>
                    <a:pt x="1" y="319"/>
                  </a:lnTo>
                  <a:lnTo>
                    <a:pt x="2" y="319"/>
                  </a:lnTo>
                  <a:lnTo>
                    <a:pt x="42" y="320"/>
                  </a:lnTo>
                  <a:lnTo>
                    <a:pt x="62" y="320"/>
                  </a:lnTo>
                  <a:lnTo>
                    <a:pt x="65" y="321"/>
                  </a:lnTo>
                  <a:lnTo>
                    <a:pt x="81" y="323"/>
                  </a:lnTo>
                  <a:lnTo>
                    <a:pt x="91" y="323"/>
                  </a:lnTo>
                  <a:lnTo>
                    <a:pt x="94" y="323"/>
                  </a:lnTo>
                  <a:lnTo>
                    <a:pt x="98" y="323"/>
                  </a:lnTo>
                  <a:lnTo>
                    <a:pt x="123" y="324"/>
                  </a:lnTo>
                  <a:lnTo>
                    <a:pt x="141" y="325"/>
                  </a:lnTo>
                  <a:lnTo>
                    <a:pt x="153" y="325"/>
                  </a:lnTo>
                  <a:lnTo>
                    <a:pt x="180" y="327"/>
                  </a:lnTo>
                  <a:lnTo>
                    <a:pt x="185" y="327"/>
                  </a:lnTo>
                  <a:lnTo>
                    <a:pt x="221" y="328"/>
                  </a:lnTo>
                  <a:lnTo>
                    <a:pt x="252" y="330"/>
                  </a:lnTo>
                  <a:lnTo>
                    <a:pt x="278" y="330"/>
                  </a:lnTo>
                  <a:lnTo>
                    <a:pt x="302" y="330"/>
                  </a:lnTo>
                  <a:lnTo>
                    <a:pt x="354" y="331"/>
                  </a:lnTo>
                  <a:lnTo>
                    <a:pt x="376" y="331"/>
                  </a:lnTo>
                  <a:lnTo>
                    <a:pt x="436" y="332"/>
                  </a:lnTo>
                  <a:lnTo>
                    <a:pt x="446" y="342"/>
                  </a:lnTo>
                  <a:lnTo>
                    <a:pt x="451" y="345"/>
                  </a:lnTo>
                  <a:lnTo>
                    <a:pt x="455" y="346"/>
                  </a:lnTo>
                  <a:lnTo>
                    <a:pt x="464" y="349"/>
                  </a:lnTo>
                  <a:lnTo>
                    <a:pt x="476" y="357"/>
                  </a:lnTo>
                  <a:lnTo>
                    <a:pt x="486" y="346"/>
                  </a:lnTo>
                  <a:lnTo>
                    <a:pt x="504" y="349"/>
                  </a:lnTo>
                  <a:lnTo>
                    <a:pt x="507" y="349"/>
                  </a:lnTo>
                  <a:lnTo>
                    <a:pt x="515" y="346"/>
                  </a:lnTo>
                  <a:lnTo>
                    <a:pt x="516" y="348"/>
                  </a:lnTo>
                  <a:lnTo>
                    <a:pt x="536" y="346"/>
                  </a:lnTo>
                  <a:lnTo>
                    <a:pt x="543" y="353"/>
                  </a:lnTo>
                </a:path>
              </a:pathLst>
            </a:custGeom>
            <a:noFill/>
            <a:ln w="6350">
              <a:solidFill>
                <a:schemeClr val="tx1"/>
              </a:solidFill>
              <a:round/>
              <a:headEnd/>
              <a:tailEnd/>
            </a:ln>
          </p:spPr>
          <p:txBody>
            <a:bodyPr/>
            <a:lstStyle/>
            <a:p>
              <a:endParaRPr lang="en-US"/>
            </a:p>
          </p:txBody>
        </p:sp>
        <p:sp>
          <p:nvSpPr>
            <p:cNvPr id="278569" name="Freeform 253"/>
            <p:cNvSpPr>
              <a:spLocks/>
            </p:cNvSpPr>
            <p:nvPr/>
          </p:nvSpPr>
          <p:spPr bwMode="auto">
            <a:xfrm>
              <a:off x="4638675" y="4395788"/>
              <a:ext cx="671513" cy="538162"/>
            </a:xfrm>
            <a:custGeom>
              <a:avLst/>
              <a:gdLst>
                <a:gd name="T0" fmla="*/ 2147483647 w 487"/>
                <a:gd name="T1" fmla="*/ 2147483647 h 430"/>
                <a:gd name="T2" fmla="*/ 2147483647 w 487"/>
                <a:gd name="T3" fmla="*/ 2147483647 h 430"/>
                <a:gd name="T4" fmla="*/ 2147483647 w 487"/>
                <a:gd name="T5" fmla="*/ 2147483647 h 430"/>
                <a:gd name="T6" fmla="*/ 2147483647 w 487"/>
                <a:gd name="T7" fmla="*/ 2147483647 h 430"/>
                <a:gd name="T8" fmla="*/ 2147483647 w 487"/>
                <a:gd name="T9" fmla="*/ 2147483647 h 430"/>
                <a:gd name="T10" fmla="*/ 2147483647 w 487"/>
                <a:gd name="T11" fmla="*/ 2147483647 h 430"/>
                <a:gd name="T12" fmla="*/ 2147483647 w 487"/>
                <a:gd name="T13" fmla="*/ 2147483647 h 430"/>
                <a:gd name="T14" fmla="*/ 2147483647 w 487"/>
                <a:gd name="T15" fmla="*/ 2147483647 h 430"/>
                <a:gd name="T16" fmla="*/ 2147483647 w 487"/>
                <a:gd name="T17" fmla="*/ 2147483647 h 430"/>
                <a:gd name="T18" fmla="*/ 2147483647 w 487"/>
                <a:gd name="T19" fmla="*/ 2147483647 h 430"/>
                <a:gd name="T20" fmla="*/ 2147483647 w 487"/>
                <a:gd name="T21" fmla="*/ 2147483647 h 430"/>
                <a:gd name="T22" fmla="*/ 2147483647 w 487"/>
                <a:gd name="T23" fmla="*/ 2147483647 h 430"/>
                <a:gd name="T24" fmla="*/ 2147483647 w 487"/>
                <a:gd name="T25" fmla="*/ 2147483647 h 430"/>
                <a:gd name="T26" fmla="*/ 2147483647 w 487"/>
                <a:gd name="T27" fmla="*/ 2147483647 h 430"/>
                <a:gd name="T28" fmla="*/ 2147483647 w 487"/>
                <a:gd name="T29" fmla="*/ 2147483647 h 430"/>
                <a:gd name="T30" fmla="*/ 2147483647 w 487"/>
                <a:gd name="T31" fmla="*/ 2147483647 h 430"/>
                <a:gd name="T32" fmla="*/ 2147483647 w 487"/>
                <a:gd name="T33" fmla="*/ 2147483647 h 430"/>
                <a:gd name="T34" fmla="*/ 2147483647 w 487"/>
                <a:gd name="T35" fmla="*/ 2147483647 h 430"/>
                <a:gd name="T36" fmla="*/ 2147483647 w 487"/>
                <a:gd name="T37" fmla="*/ 2147483647 h 430"/>
                <a:gd name="T38" fmla="*/ 2147483647 w 487"/>
                <a:gd name="T39" fmla="*/ 2147483647 h 430"/>
                <a:gd name="T40" fmla="*/ 2147483647 w 487"/>
                <a:gd name="T41" fmla="*/ 2147483647 h 430"/>
                <a:gd name="T42" fmla="*/ 2147483647 w 487"/>
                <a:gd name="T43" fmla="*/ 2147483647 h 430"/>
                <a:gd name="T44" fmla="*/ 2147483647 w 487"/>
                <a:gd name="T45" fmla="*/ 2147483647 h 430"/>
                <a:gd name="T46" fmla="*/ 2147483647 w 487"/>
                <a:gd name="T47" fmla="*/ 2147483647 h 430"/>
                <a:gd name="T48" fmla="*/ 2147483647 w 487"/>
                <a:gd name="T49" fmla="*/ 2147483647 h 430"/>
                <a:gd name="T50" fmla="*/ 2147483647 w 487"/>
                <a:gd name="T51" fmla="*/ 2147483647 h 430"/>
                <a:gd name="T52" fmla="*/ 2147483647 w 487"/>
                <a:gd name="T53" fmla="*/ 2147483647 h 430"/>
                <a:gd name="T54" fmla="*/ 2147483647 w 487"/>
                <a:gd name="T55" fmla="*/ 2147483647 h 430"/>
                <a:gd name="T56" fmla="*/ 2147483647 w 487"/>
                <a:gd name="T57" fmla="*/ 2147483647 h 430"/>
                <a:gd name="T58" fmla="*/ 2147483647 w 487"/>
                <a:gd name="T59" fmla="*/ 2147483647 h 430"/>
                <a:gd name="T60" fmla="*/ 2147483647 w 487"/>
                <a:gd name="T61" fmla="*/ 2147483647 h 430"/>
                <a:gd name="T62" fmla="*/ 2147483647 w 487"/>
                <a:gd name="T63" fmla="*/ 2147483647 h 430"/>
                <a:gd name="T64" fmla="*/ 2147483647 w 487"/>
                <a:gd name="T65" fmla="*/ 2147483647 h 430"/>
                <a:gd name="T66" fmla="*/ 2147483647 w 487"/>
                <a:gd name="T67" fmla="*/ 2147483647 h 430"/>
                <a:gd name="T68" fmla="*/ 2147483647 w 487"/>
                <a:gd name="T69" fmla="*/ 2147483647 h 430"/>
                <a:gd name="T70" fmla="*/ 0 w 487"/>
                <a:gd name="T71" fmla="*/ 2147483647 h 430"/>
                <a:gd name="T72" fmla="*/ 0 w 487"/>
                <a:gd name="T73" fmla="*/ 2147483647 h 430"/>
                <a:gd name="T74" fmla="*/ 2147483647 w 487"/>
                <a:gd name="T75" fmla="*/ 2147483647 h 430"/>
                <a:gd name="T76" fmla="*/ 2147483647 w 487"/>
                <a:gd name="T77" fmla="*/ 2147483647 h 430"/>
                <a:gd name="T78" fmla="*/ 2147483647 w 487"/>
                <a:gd name="T79" fmla="*/ 2147483647 h 430"/>
                <a:gd name="T80" fmla="*/ 2147483647 w 487"/>
                <a:gd name="T81" fmla="*/ 2147483647 h 430"/>
                <a:gd name="T82" fmla="*/ 2147483647 w 487"/>
                <a:gd name="T83" fmla="*/ 2147483647 h 430"/>
                <a:gd name="T84" fmla="*/ 2147483647 w 487"/>
                <a:gd name="T85" fmla="*/ 2147483647 h 430"/>
                <a:gd name="T86" fmla="*/ 2147483647 w 487"/>
                <a:gd name="T87" fmla="*/ 0 h 430"/>
                <a:gd name="T88" fmla="*/ 2147483647 w 487"/>
                <a:gd name="T89" fmla="*/ 2147483647 h 430"/>
                <a:gd name="T90" fmla="*/ 2147483647 w 487"/>
                <a:gd name="T91" fmla="*/ 2147483647 h 430"/>
                <a:gd name="T92" fmla="*/ 2147483647 w 487"/>
                <a:gd name="T93" fmla="*/ 2147483647 h 430"/>
                <a:gd name="T94" fmla="*/ 2147483647 w 487"/>
                <a:gd name="T95" fmla="*/ 2147483647 h 430"/>
                <a:gd name="T96" fmla="*/ 2147483647 w 487"/>
                <a:gd name="T97" fmla="*/ 2147483647 h 430"/>
                <a:gd name="T98" fmla="*/ 2147483647 w 487"/>
                <a:gd name="T99" fmla="*/ 2147483647 h 430"/>
                <a:gd name="T100" fmla="*/ 2147483647 w 487"/>
                <a:gd name="T101" fmla="*/ 2147483647 h 430"/>
                <a:gd name="T102" fmla="*/ 2147483647 w 487"/>
                <a:gd name="T103" fmla="*/ 2147483647 h 43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7"/>
                <a:gd name="T157" fmla="*/ 0 h 430"/>
                <a:gd name="T158" fmla="*/ 487 w 487"/>
                <a:gd name="T159" fmla="*/ 430 h 43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7" h="430">
                  <a:moveTo>
                    <a:pt x="272" y="217"/>
                  </a:moveTo>
                  <a:lnTo>
                    <a:pt x="281" y="217"/>
                  </a:lnTo>
                  <a:lnTo>
                    <a:pt x="287" y="217"/>
                  </a:lnTo>
                  <a:lnTo>
                    <a:pt x="302" y="216"/>
                  </a:lnTo>
                  <a:lnTo>
                    <a:pt x="309" y="215"/>
                  </a:lnTo>
                  <a:lnTo>
                    <a:pt x="315" y="215"/>
                  </a:lnTo>
                  <a:lnTo>
                    <a:pt x="327" y="215"/>
                  </a:lnTo>
                  <a:lnTo>
                    <a:pt x="329" y="213"/>
                  </a:lnTo>
                  <a:lnTo>
                    <a:pt x="333" y="213"/>
                  </a:lnTo>
                  <a:lnTo>
                    <a:pt x="344" y="212"/>
                  </a:lnTo>
                  <a:lnTo>
                    <a:pt x="347" y="212"/>
                  </a:lnTo>
                  <a:lnTo>
                    <a:pt x="355" y="212"/>
                  </a:lnTo>
                  <a:lnTo>
                    <a:pt x="367" y="211"/>
                  </a:lnTo>
                  <a:lnTo>
                    <a:pt x="394" y="208"/>
                  </a:lnTo>
                  <a:lnTo>
                    <a:pt x="401" y="208"/>
                  </a:lnTo>
                  <a:lnTo>
                    <a:pt x="404" y="208"/>
                  </a:lnTo>
                  <a:lnTo>
                    <a:pt x="402" y="216"/>
                  </a:lnTo>
                  <a:lnTo>
                    <a:pt x="397" y="236"/>
                  </a:lnTo>
                  <a:lnTo>
                    <a:pt x="395" y="245"/>
                  </a:lnTo>
                  <a:lnTo>
                    <a:pt x="405" y="262"/>
                  </a:lnTo>
                  <a:lnTo>
                    <a:pt x="406" y="262"/>
                  </a:lnTo>
                  <a:lnTo>
                    <a:pt x="412" y="267"/>
                  </a:lnTo>
                  <a:lnTo>
                    <a:pt x="420" y="288"/>
                  </a:lnTo>
                  <a:lnTo>
                    <a:pt x="430" y="295"/>
                  </a:lnTo>
                  <a:lnTo>
                    <a:pt x="420" y="299"/>
                  </a:lnTo>
                  <a:lnTo>
                    <a:pt x="411" y="313"/>
                  </a:lnTo>
                  <a:lnTo>
                    <a:pt x="401" y="316"/>
                  </a:lnTo>
                  <a:lnTo>
                    <a:pt x="411" y="323"/>
                  </a:lnTo>
                  <a:lnTo>
                    <a:pt x="416" y="330"/>
                  </a:lnTo>
                  <a:lnTo>
                    <a:pt x="423" y="330"/>
                  </a:lnTo>
                  <a:lnTo>
                    <a:pt x="429" y="315"/>
                  </a:lnTo>
                  <a:lnTo>
                    <a:pt x="434" y="312"/>
                  </a:lnTo>
                  <a:lnTo>
                    <a:pt x="445" y="308"/>
                  </a:lnTo>
                  <a:lnTo>
                    <a:pt x="462" y="295"/>
                  </a:lnTo>
                  <a:lnTo>
                    <a:pt x="462" y="319"/>
                  </a:lnTo>
                  <a:lnTo>
                    <a:pt x="458" y="322"/>
                  </a:lnTo>
                  <a:lnTo>
                    <a:pt x="458" y="327"/>
                  </a:lnTo>
                  <a:lnTo>
                    <a:pt x="444" y="341"/>
                  </a:lnTo>
                  <a:lnTo>
                    <a:pt x="442" y="351"/>
                  </a:lnTo>
                  <a:lnTo>
                    <a:pt x="437" y="345"/>
                  </a:lnTo>
                  <a:lnTo>
                    <a:pt x="437" y="355"/>
                  </a:lnTo>
                  <a:lnTo>
                    <a:pt x="424" y="351"/>
                  </a:lnTo>
                  <a:lnTo>
                    <a:pt x="437" y="355"/>
                  </a:lnTo>
                  <a:lnTo>
                    <a:pt x="424" y="356"/>
                  </a:lnTo>
                  <a:lnTo>
                    <a:pt x="436" y="369"/>
                  </a:lnTo>
                  <a:lnTo>
                    <a:pt x="429" y="369"/>
                  </a:lnTo>
                  <a:lnTo>
                    <a:pt x="438" y="381"/>
                  </a:lnTo>
                  <a:lnTo>
                    <a:pt x="451" y="381"/>
                  </a:lnTo>
                  <a:lnTo>
                    <a:pt x="465" y="388"/>
                  </a:lnTo>
                  <a:lnTo>
                    <a:pt x="470" y="385"/>
                  </a:lnTo>
                  <a:lnTo>
                    <a:pt x="480" y="394"/>
                  </a:lnTo>
                  <a:lnTo>
                    <a:pt x="486" y="395"/>
                  </a:lnTo>
                  <a:lnTo>
                    <a:pt x="484" y="413"/>
                  </a:lnTo>
                  <a:lnTo>
                    <a:pt x="477" y="413"/>
                  </a:lnTo>
                  <a:lnTo>
                    <a:pt x="476" y="423"/>
                  </a:lnTo>
                  <a:lnTo>
                    <a:pt x="476" y="422"/>
                  </a:lnTo>
                  <a:lnTo>
                    <a:pt x="466" y="412"/>
                  </a:lnTo>
                  <a:lnTo>
                    <a:pt x="455" y="427"/>
                  </a:lnTo>
                  <a:lnTo>
                    <a:pt x="454" y="426"/>
                  </a:lnTo>
                  <a:lnTo>
                    <a:pt x="455" y="423"/>
                  </a:lnTo>
                  <a:lnTo>
                    <a:pt x="454" y="413"/>
                  </a:lnTo>
                  <a:lnTo>
                    <a:pt x="451" y="413"/>
                  </a:lnTo>
                  <a:lnTo>
                    <a:pt x="441" y="399"/>
                  </a:lnTo>
                  <a:lnTo>
                    <a:pt x="417" y="392"/>
                  </a:lnTo>
                  <a:lnTo>
                    <a:pt x="402" y="395"/>
                  </a:lnTo>
                  <a:lnTo>
                    <a:pt x="387" y="410"/>
                  </a:lnTo>
                  <a:lnTo>
                    <a:pt x="372" y="420"/>
                  </a:lnTo>
                  <a:lnTo>
                    <a:pt x="361" y="423"/>
                  </a:lnTo>
                  <a:lnTo>
                    <a:pt x="369" y="420"/>
                  </a:lnTo>
                  <a:lnTo>
                    <a:pt x="373" y="416"/>
                  </a:lnTo>
                  <a:lnTo>
                    <a:pt x="365" y="402"/>
                  </a:lnTo>
                  <a:lnTo>
                    <a:pt x="358" y="402"/>
                  </a:lnTo>
                  <a:lnTo>
                    <a:pt x="355" y="409"/>
                  </a:lnTo>
                  <a:lnTo>
                    <a:pt x="348" y="406"/>
                  </a:lnTo>
                  <a:lnTo>
                    <a:pt x="331" y="419"/>
                  </a:lnTo>
                  <a:lnTo>
                    <a:pt x="320" y="429"/>
                  </a:lnTo>
                  <a:lnTo>
                    <a:pt x="317" y="429"/>
                  </a:lnTo>
                  <a:lnTo>
                    <a:pt x="308" y="417"/>
                  </a:lnTo>
                  <a:lnTo>
                    <a:pt x="291" y="419"/>
                  </a:lnTo>
                  <a:lnTo>
                    <a:pt x="265" y="401"/>
                  </a:lnTo>
                  <a:lnTo>
                    <a:pt x="272" y="402"/>
                  </a:lnTo>
                  <a:lnTo>
                    <a:pt x="277" y="395"/>
                  </a:lnTo>
                  <a:lnTo>
                    <a:pt x="274" y="384"/>
                  </a:lnTo>
                  <a:lnTo>
                    <a:pt x="251" y="379"/>
                  </a:lnTo>
                  <a:lnTo>
                    <a:pt x="247" y="381"/>
                  </a:lnTo>
                  <a:lnTo>
                    <a:pt x="245" y="369"/>
                  </a:lnTo>
                  <a:lnTo>
                    <a:pt x="238" y="370"/>
                  </a:lnTo>
                  <a:lnTo>
                    <a:pt x="238" y="358"/>
                  </a:lnTo>
                  <a:lnTo>
                    <a:pt x="226" y="356"/>
                  </a:lnTo>
                  <a:lnTo>
                    <a:pt x="215" y="362"/>
                  </a:lnTo>
                  <a:lnTo>
                    <a:pt x="216" y="359"/>
                  </a:lnTo>
                  <a:lnTo>
                    <a:pt x="215" y="358"/>
                  </a:lnTo>
                  <a:lnTo>
                    <a:pt x="215" y="349"/>
                  </a:lnTo>
                  <a:lnTo>
                    <a:pt x="205" y="349"/>
                  </a:lnTo>
                  <a:lnTo>
                    <a:pt x="202" y="355"/>
                  </a:lnTo>
                  <a:lnTo>
                    <a:pt x="188" y="360"/>
                  </a:lnTo>
                  <a:lnTo>
                    <a:pt x="204" y="373"/>
                  </a:lnTo>
                  <a:lnTo>
                    <a:pt x="219" y="372"/>
                  </a:lnTo>
                  <a:lnTo>
                    <a:pt x="227" y="376"/>
                  </a:lnTo>
                  <a:lnTo>
                    <a:pt x="227" y="385"/>
                  </a:lnTo>
                  <a:lnTo>
                    <a:pt x="216" y="385"/>
                  </a:lnTo>
                  <a:lnTo>
                    <a:pt x="199" y="377"/>
                  </a:lnTo>
                  <a:lnTo>
                    <a:pt x="191" y="377"/>
                  </a:lnTo>
                  <a:lnTo>
                    <a:pt x="181" y="383"/>
                  </a:lnTo>
                  <a:lnTo>
                    <a:pt x="147" y="381"/>
                  </a:lnTo>
                  <a:lnTo>
                    <a:pt x="113" y="367"/>
                  </a:lnTo>
                  <a:lnTo>
                    <a:pt x="86" y="362"/>
                  </a:lnTo>
                  <a:lnTo>
                    <a:pt x="40" y="369"/>
                  </a:lnTo>
                  <a:lnTo>
                    <a:pt x="33" y="379"/>
                  </a:lnTo>
                  <a:lnTo>
                    <a:pt x="29" y="369"/>
                  </a:lnTo>
                  <a:lnTo>
                    <a:pt x="26" y="356"/>
                  </a:lnTo>
                  <a:lnTo>
                    <a:pt x="30" y="355"/>
                  </a:lnTo>
                  <a:lnTo>
                    <a:pt x="37" y="340"/>
                  </a:lnTo>
                  <a:lnTo>
                    <a:pt x="40" y="335"/>
                  </a:lnTo>
                  <a:lnTo>
                    <a:pt x="41" y="334"/>
                  </a:lnTo>
                  <a:lnTo>
                    <a:pt x="43" y="326"/>
                  </a:lnTo>
                  <a:lnTo>
                    <a:pt x="43" y="313"/>
                  </a:lnTo>
                  <a:lnTo>
                    <a:pt x="37" y="305"/>
                  </a:lnTo>
                  <a:lnTo>
                    <a:pt x="37" y="297"/>
                  </a:lnTo>
                  <a:lnTo>
                    <a:pt x="37" y="295"/>
                  </a:lnTo>
                  <a:lnTo>
                    <a:pt x="40" y="286"/>
                  </a:lnTo>
                  <a:lnTo>
                    <a:pt x="48" y="258"/>
                  </a:lnTo>
                  <a:lnTo>
                    <a:pt x="52" y="244"/>
                  </a:lnTo>
                  <a:lnTo>
                    <a:pt x="49" y="230"/>
                  </a:lnTo>
                  <a:lnTo>
                    <a:pt x="52" y="211"/>
                  </a:lnTo>
                  <a:lnTo>
                    <a:pt x="47" y="211"/>
                  </a:lnTo>
                  <a:lnTo>
                    <a:pt x="33" y="177"/>
                  </a:lnTo>
                  <a:lnTo>
                    <a:pt x="34" y="176"/>
                  </a:lnTo>
                  <a:lnTo>
                    <a:pt x="23" y="167"/>
                  </a:lnTo>
                  <a:lnTo>
                    <a:pt x="23" y="149"/>
                  </a:lnTo>
                  <a:lnTo>
                    <a:pt x="19" y="138"/>
                  </a:lnTo>
                  <a:lnTo>
                    <a:pt x="6" y="127"/>
                  </a:lnTo>
                  <a:lnTo>
                    <a:pt x="6" y="124"/>
                  </a:lnTo>
                  <a:lnTo>
                    <a:pt x="5" y="124"/>
                  </a:lnTo>
                  <a:lnTo>
                    <a:pt x="4" y="122"/>
                  </a:lnTo>
                  <a:lnTo>
                    <a:pt x="2" y="101"/>
                  </a:lnTo>
                  <a:lnTo>
                    <a:pt x="2" y="95"/>
                  </a:lnTo>
                  <a:lnTo>
                    <a:pt x="2" y="81"/>
                  </a:lnTo>
                  <a:lnTo>
                    <a:pt x="2" y="80"/>
                  </a:lnTo>
                  <a:lnTo>
                    <a:pt x="1" y="68"/>
                  </a:lnTo>
                  <a:lnTo>
                    <a:pt x="1" y="54"/>
                  </a:lnTo>
                  <a:lnTo>
                    <a:pt x="0" y="47"/>
                  </a:lnTo>
                  <a:lnTo>
                    <a:pt x="0" y="43"/>
                  </a:lnTo>
                  <a:lnTo>
                    <a:pt x="0" y="41"/>
                  </a:lnTo>
                  <a:lnTo>
                    <a:pt x="0" y="26"/>
                  </a:lnTo>
                  <a:lnTo>
                    <a:pt x="0" y="13"/>
                  </a:lnTo>
                  <a:lnTo>
                    <a:pt x="0" y="11"/>
                  </a:lnTo>
                  <a:lnTo>
                    <a:pt x="2" y="11"/>
                  </a:lnTo>
                  <a:lnTo>
                    <a:pt x="9" y="11"/>
                  </a:lnTo>
                  <a:lnTo>
                    <a:pt x="20" y="11"/>
                  </a:lnTo>
                  <a:lnTo>
                    <a:pt x="31" y="11"/>
                  </a:lnTo>
                  <a:lnTo>
                    <a:pt x="33" y="11"/>
                  </a:lnTo>
                  <a:lnTo>
                    <a:pt x="45" y="9"/>
                  </a:lnTo>
                  <a:lnTo>
                    <a:pt x="47" y="9"/>
                  </a:lnTo>
                  <a:lnTo>
                    <a:pt x="48" y="9"/>
                  </a:lnTo>
                  <a:lnTo>
                    <a:pt x="62" y="9"/>
                  </a:lnTo>
                  <a:lnTo>
                    <a:pt x="69" y="9"/>
                  </a:lnTo>
                  <a:lnTo>
                    <a:pt x="72" y="9"/>
                  </a:lnTo>
                  <a:lnTo>
                    <a:pt x="73" y="9"/>
                  </a:lnTo>
                  <a:lnTo>
                    <a:pt x="76" y="9"/>
                  </a:lnTo>
                  <a:lnTo>
                    <a:pt x="93" y="8"/>
                  </a:lnTo>
                  <a:lnTo>
                    <a:pt x="109" y="6"/>
                  </a:lnTo>
                  <a:lnTo>
                    <a:pt x="116" y="6"/>
                  </a:lnTo>
                  <a:lnTo>
                    <a:pt x="137" y="6"/>
                  </a:lnTo>
                  <a:lnTo>
                    <a:pt x="166" y="4"/>
                  </a:lnTo>
                  <a:lnTo>
                    <a:pt x="176" y="4"/>
                  </a:lnTo>
                  <a:lnTo>
                    <a:pt x="219" y="1"/>
                  </a:lnTo>
                  <a:lnTo>
                    <a:pt x="220" y="1"/>
                  </a:lnTo>
                  <a:lnTo>
                    <a:pt x="231" y="1"/>
                  </a:lnTo>
                  <a:lnTo>
                    <a:pt x="233" y="1"/>
                  </a:lnTo>
                  <a:lnTo>
                    <a:pt x="236" y="1"/>
                  </a:lnTo>
                  <a:lnTo>
                    <a:pt x="248" y="0"/>
                  </a:lnTo>
                  <a:lnTo>
                    <a:pt x="252" y="0"/>
                  </a:lnTo>
                  <a:lnTo>
                    <a:pt x="254" y="0"/>
                  </a:lnTo>
                  <a:lnTo>
                    <a:pt x="258" y="0"/>
                  </a:lnTo>
                  <a:lnTo>
                    <a:pt x="263" y="44"/>
                  </a:lnTo>
                  <a:lnTo>
                    <a:pt x="274" y="40"/>
                  </a:lnTo>
                  <a:lnTo>
                    <a:pt x="272" y="45"/>
                  </a:lnTo>
                  <a:lnTo>
                    <a:pt x="269" y="47"/>
                  </a:lnTo>
                  <a:lnTo>
                    <a:pt x="276" y="55"/>
                  </a:lnTo>
                  <a:lnTo>
                    <a:pt x="265" y="54"/>
                  </a:lnTo>
                  <a:lnTo>
                    <a:pt x="276" y="58"/>
                  </a:lnTo>
                  <a:lnTo>
                    <a:pt x="279" y="87"/>
                  </a:lnTo>
                  <a:lnTo>
                    <a:pt x="267" y="86"/>
                  </a:lnTo>
                  <a:lnTo>
                    <a:pt x="267" y="95"/>
                  </a:lnTo>
                  <a:lnTo>
                    <a:pt x="273" y="94"/>
                  </a:lnTo>
                  <a:lnTo>
                    <a:pt x="274" y="94"/>
                  </a:lnTo>
                  <a:lnTo>
                    <a:pt x="276" y="94"/>
                  </a:lnTo>
                  <a:lnTo>
                    <a:pt x="276" y="95"/>
                  </a:lnTo>
                  <a:lnTo>
                    <a:pt x="267" y="101"/>
                  </a:lnTo>
                  <a:lnTo>
                    <a:pt x="272" y="108"/>
                  </a:lnTo>
                  <a:lnTo>
                    <a:pt x="259" y="123"/>
                  </a:lnTo>
                  <a:lnTo>
                    <a:pt x="258" y="123"/>
                  </a:lnTo>
                  <a:lnTo>
                    <a:pt x="258" y="137"/>
                  </a:lnTo>
                  <a:lnTo>
                    <a:pt x="252" y="137"/>
                  </a:lnTo>
                  <a:lnTo>
                    <a:pt x="249" y="137"/>
                  </a:lnTo>
                  <a:lnTo>
                    <a:pt x="248" y="138"/>
                  </a:lnTo>
                  <a:lnTo>
                    <a:pt x="247" y="138"/>
                  </a:lnTo>
                  <a:lnTo>
                    <a:pt x="236" y="149"/>
                  </a:lnTo>
                  <a:lnTo>
                    <a:pt x="238" y="180"/>
                  </a:lnTo>
                  <a:lnTo>
                    <a:pt x="231" y="199"/>
                  </a:lnTo>
                  <a:lnTo>
                    <a:pt x="229" y="206"/>
                  </a:lnTo>
                  <a:lnTo>
                    <a:pt x="231" y="219"/>
                  </a:lnTo>
                  <a:lnTo>
                    <a:pt x="229" y="220"/>
                  </a:lnTo>
                  <a:lnTo>
                    <a:pt x="252" y="219"/>
                  </a:lnTo>
                  <a:lnTo>
                    <a:pt x="265" y="219"/>
                  </a:lnTo>
                  <a:lnTo>
                    <a:pt x="272" y="217"/>
                  </a:lnTo>
                </a:path>
              </a:pathLst>
            </a:custGeom>
            <a:solidFill>
              <a:schemeClr val="accent2"/>
            </a:solidFill>
            <a:ln w="6350">
              <a:solidFill>
                <a:schemeClr val="tx1"/>
              </a:solidFill>
              <a:round/>
              <a:headEnd/>
              <a:tailEnd/>
            </a:ln>
          </p:spPr>
          <p:txBody>
            <a:bodyPr/>
            <a:lstStyle/>
            <a:p>
              <a:endParaRPr lang="en-US"/>
            </a:p>
          </p:txBody>
        </p:sp>
        <p:sp>
          <p:nvSpPr>
            <p:cNvPr id="278570" name="Freeform 254"/>
            <p:cNvSpPr>
              <a:spLocks/>
            </p:cNvSpPr>
            <p:nvPr/>
          </p:nvSpPr>
          <p:spPr bwMode="auto">
            <a:xfrm>
              <a:off x="4548188" y="3910013"/>
              <a:ext cx="598487" cy="501650"/>
            </a:xfrm>
            <a:custGeom>
              <a:avLst/>
              <a:gdLst>
                <a:gd name="T0" fmla="*/ 2147483647 w 434"/>
                <a:gd name="T1" fmla="*/ 2147483647 h 401"/>
                <a:gd name="T2" fmla="*/ 2147483647 w 434"/>
                <a:gd name="T3" fmla="*/ 2147483647 h 401"/>
                <a:gd name="T4" fmla="*/ 2147483647 w 434"/>
                <a:gd name="T5" fmla="*/ 2147483647 h 401"/>
                <a:gd name="T6" fmla="*/ 2147483647 w 434"/>
                <a:gd name="T7" fmla="*/ 2147483647 h 401"/>
                <a:gd name="T8" fmla="*/ 2147483647 w 434"/>
                <a:gd name="T9" fmla="*/ 2147483647 h 401"/>
                <a:gd name="T10" fmla="*/ 2147483647 w 434"/>
                <a:gd name="T11" fmla="*/ 2147483647 h 401"/>
                <a:gd name="T12" fmla="*/ 2147483647 w 434"/>
                <a:gd name="T13" fmla="*/ 2147483647 h 401"/>
                <a:gd name="T14" fmla="*/ 2147483647 w 434"/>
                <a:gd name="T15" fmla="*/ 2147483647 h 401"/>
                <a:gd name="T16" fmla="*/ 2147483647 w 434"/>
                <a:gd name="T17" fmla="*/ 2147483647 h 401"/>
                <a:gd name="T18" fmla="*/ 2147483647 w 434"/>
                <a:gd name="T19" fmla="*/ 2147483647 h 401"/>
                <a:gd name="T20" fmla="*/ 2147483647 w 434"/>
                <a:gd name="T21" fmla="*/ 2147483647 h 401"/>
                <a:gd name="T22" fmla="*/ 2147483647 w 434"/>
                <a:gd name="T23" fmla="*/ 2147483647 h 401"/>
                <a:gd name="T24" fmla="*/ 2147483647 w 434"/>
                <a:gd name="T25" fmla="*/ 2147483647 h 401"/>
                <a:gd name="T26" fmla="*/ 2147483647 w 434"/>
                <a:gd name="T27" fmla="*/ 2147483647 h 401"/>
                <a:gd name="T28" fmla="*/ 2147483647 w 434"/>
                <a:gd name="T29" fmla="*/ 2147483647 h 401"/>
                <a:gd name="T30" fmla="*/ 2147483647 w 434"/>
                <a:gd name="T31" fmla="*/ 2147483647 h 401"/>
                <a:gd name="T32" fmla="*/ 2147483647 w 434"/>
                <a:gd name="T33" fmla="*/ 2147483647 h 401"/>
                <a:gd name="T34" fmla="*/ 2147483647 w 434"/>
                <a:gd name="T35" fmla="*/ 2147483647 h 401"/>
                <a:gd name="T36" fmla="*/ 2147483647 w 434"/>
                <a:gd name="T37" fmla="*/ 2147483647 h 401"/>
                <a:gd name="T38" fmla="*/ 2147483647 w 434"/>
                <a:gd name="T39" fmla="*/ 2147483647 h 401"/>
                <a:gd name="T40" fmla="*/ 2147483647 w 434"/>
                <a:gd name="T41" fmla="*/ 2147483647 h 401"/>
                <a:gd name="T42" fmla="*/ 2147483647 w 434"/>
                <a:gd name="T43" fmla="*/ 2147483647 h 401"/>
                <a:gd name="T44" fmla="*/ 2147483647 w 434"/>
                <a:gd name="T45" fmla="*/ 2147483647 h 401"/>
                <a:gd name="T46" fmla="*/ 2147483647 w 434"/>
                <a:gd name="T47" fmla="*/ 2147483647 h 401"/>
                <a:gd name="T48" fmla="*/ 2147483647 w 434"/>
                <a:gd name="T49" fmla="*/ 2147483647 h 401"/>
                <a:gd name="T50" fmla="*/ 2147483647 w 434"/>
                <a:gd name="T51" fmla="*/ 2147483647 h 401"/>
                <a:gd name="T52" fmla="*/ 2147483647 w 434"/>
                <a:gd name="T53" fmla="*/ 2147483647 h 401"/>
                <a:gd name="T54" fmla="*/ 2147483647 w 434"/>
                <a:gd name="T55" fmla="*/ 2147483647 h 401"/>
                <a:gd name="T56" fmla="*/ 2147483647 w 434"/>
                <a:gd name="T57" fmla="*/ 2147483647 h 401"/>
                <a:gd name="T58" fmla="*/ 2147483647 w 434"/>
                <a:gd name="T59" fmla="*/ 2147483647 h 401"/>
                <a:gd name="T60" fmla="*/ 2147483647 w 434"/>
                <a:gd name="T61" fmla="*/ 2147483647 h 401"/>
                <a:gd name="T62" fmla="*/ 2147483647 w 434"/>
                <a:gd name="T63" fmla="*/ 2147483647 h 401"/>
                <a:gd name="T64" fmla="*/ 2147483647 w 434"/>
                <a:gd name="T65" fmla="*/ 2147483647 h 401"/>
                <a:gd name="T66" fmla="*/ 2147483647 w 434"/>
                <a:gd name="T67" fmla="*/ 2147483647 h 401"/>
                <a:gd name="T68" fmla="*/ 2147483647 w 434"/>
                <a:gd name="T69" fmla="*/ 2147483647 h 401"/>
                <a:gd name="T70" fmla="*/ 2147483647 w 434"/>
                <a:gd name="T71" fmla="*/ 2147483647 h 401"/>
                <a:gd name="T72" fmla="*/ 2147483647 w 434"/>
                <a:gd name="T73" fmla="*/ 2147483647 h 401"/>
                <a:gd name="T74" fmla="*/ 2147483647 w 434"/>
                <a:gd name="T75" fmla="*/ 2147483647 h 401"/>
                <a:gd name="T76" fmla="*/ 2147483647 w 434"/>
                <a:gd name="T77" fmla="*/ 2147483647 h 401"/>
                <a:gd name="T78" fmla="*/ 2147483647 w 434"/>
                <a:gd name="T79" fmla="*/ 2147483647 h 401"/>
                <a:gd name="T80" fmla="*/ 2147483647 w 434"/>
                <a:gd name="T81" fmla="*/ 2147483647 h 401"/>
                <a:gd name="T82" fmla="*/ 2147483647 w 434"/>
                <a:gd name="T83" fmla="*/ 2147483647 h 401"/>
                <a:gd name="T84" fmla="*/ 2147483647 w 434"/>
                <a:gd name="T85" fmla="*/ 2147483647 h 401"/>
                <a:gd name="T86" fmla="*/ 2147483647 w 434"/>
                <a:gd name="T87" fmla="*/ 2147483647 h 401"/>
                <a:gd name="T88" fmla="*/ 2147483647 w 434"/>
                <a:gd name="T89" fmla="*/ 2147483647 h 401"/>
                <a:gd name="T90" fmla="*/ 2147483647 w 434"/>
                <a:gd name="T91" fmla="*/ 2147483647 h 401"/>
                <a:gd name="T92" fmla="*/ 2147483647 w 434"/>
                <a:gd name="T93" fmla="*/ 2147483647 h 401"/>
                <a:gd name="T94" fmla="*/ 2147483647 w 434"/>
                <a:gd name="T95" fmla="*/ 2147483647 h 401"/>
                <a:gd name="T96" fmla="*/ 2147483647 w 434"/>
                <a:gd name="T97" fmla="*/ 2147483647 h 401"/>
                <a:gd name="T98" fmla="*/ 2147483647 w 434"/>
                <a:gd name="T99" fmla="*/ 2147483647 h 401"/>
                <a:gd name="T100" fmla="*/ 2147483647 w 434"/>
                <a:gd name="T101" fmla="*/ 2147483647 h 401"/>
                <a:gd name="T102" fmla="*/ 2147483647 w 434"/>
                <a:gd name="T103" fmla="*/ 2147483647 h 401"/>
                <a:gd name="T104" fmla="*/ 2147483647 w 434"/>
                <a:gd name="T105" fmla="*/ 2147483647 h 401"/>
                <a:gd name="T106" fmla="*/ 2147483647 w 434"/>
                <a:gd name="T107" fmla="*/ 2147483647 h 401"/>
                <a:gd name="T108" fmla="*/ 2147483647 w 434"/>
                <a:gd name="T109" fmla="*/ 2147483647 h 401"/>
                <a:gd name="T110" fmla="*/ 2147483647 w 434"/>
                <a:gd name="T111" fmla="*/ 2147483647 h 401"/>
                <a:gd name="T112" fmla="*/ 2147483647 w 434"/>
                <a:gd name="T113" fmla="*/ 2147483647 h 401"/>
                <a:gd name="T114" fmla="*/ 2147483647 w 434"/>
                <a:gd name="T115" fmla="*/ 2147483647 h 401"/>
                <a:gd name="T116" fmla="*/ 2147483647 w 434"/>
                <a:gd name="T117" fmla="*/ 2147483647 h 401"/>
                <a:gd name="T118" fmla="*/ 2147483647 w 434"/>
                <a:gd name="T119" fmla="*/ 2147483647 h 4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34"/>
                <a:gd name="T181" fmla="*/ 0 h 401"/>
                <a:gd name="T182" fmla="*/ 434 w 434"/>
                <a:gd name="T183" fmla="*/ 401 h 40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34" h="401">
                  <a:moveTo>
                    <a:pt x="13" y="102"/>
                  </a:moveTo>
                  <a:lnTo>
                    <a:pt x="15" y="108"/>
                  </a:lnTo>
                  <a:lnTo>
                    <a:pt x="15" y="111"/>
                  </a:lnTo>
                  <a:lnTo>
                    <a:pt x="15" y="115"/>
                  </a:lnTo>
                  <a:lnTo>
                    <a:pt x="18" y="129"/>
                  </a:lnTo>
                  <a:lnTo>
                    <a:pt x="18" y="130"/>
                  </a:lnTo>
                  <a:lnTo>
                    <a:pt x="19" y="141"/>
                  </a:lnTo>
                  <a:lnTo>
                    <a:pt x="20" y="141"/>
                  </a:lnTo>
                  <a:lnTo>
                    <a:pt x="19" y="141"/>
                  </a:lnTo>
                  <a:lnTo>
                    <a:pt x="19" y="143"/>
                  </a:lnTo>
                  <a:lnTo>
                    <a:pt x="19" y="144"/>
                  </a:lnTo>
                  <a:lnTo>
                    <a:pt x="20" y="158"/>
                  </a:lnTo>
                  <a:lnTo>
                    <a:pt x="20" y="193"/>
                  </a:lnTo>
                  <a:lnTo>
                    <a:pt x="20" y="198"/>
                  </a:lnTo>
                  <a:lnTo>
                    <a:pt x="20" y="215"/>
                  </a:lnTo>
                  <a:lnTo>
                    <a:pt x="20" y="219"/>
                  </a:lnTo>
                  <a:lnTo>
                    <a:pt x="20" y="225"/>
                  </a:lnTo>
                  <a:lnTo>
                    <a:pt x="20" y="238"/>
                  </a:lnTo>
                  <a:lnTo>
                    <a:pt x="22" y="244"/>
                  </a:lnTo>
                  <a:lnTo>
                    <a:pt x="22" y="268"/>
                  </a:lnTo>
                  <a:lnTo>
                    <a:pt x="22" y="275"/>
                  </a:lnTo>
                  <a:lnTo>
                    <a:pt x="22" y="281"/>
                  </a:lnTo>
                  <a:lnTo>
                    <a:pt x="22" y="298"/>
                  </a:lnTo>
                  <a:lnTo>
                    <a:pt x="22" y="301"/>
                  </a:lnTo>
                  <a:lnTo>
                    <a:pt x="22" y="304"/>
                  </a:lnTo>
                  <a:lnTo>
                    <a:pt x="22" y="306"/>
                  </a:lnTo>
                  <a:lnTo>
                    <a:pt x="22" y="334"/>
                  </a:lnTo>
                  <a:lnTo>
                    <a:pt x="31" y="344"/>
                  </a:lnTo>
                  <a:lnTo>
                    <a:pt x="43" y="338"/>
                  </a:lnTo>
                  <a:lnTo>
                    <a:pt x="62" y="343"/>
                  </a:lnTo>
                  <a:lnTo>
                    <a:pt x="62" y="345"/>
                  </a:lnTo>
                  <a:lnTo>
                    <a:pt x="62" y="362"/>
                  </a:lnTo>
                  <a:lnTo>
                    <a:pt x="62" y="373"/>
                  </a:lnTo>
                  <a:lnTo>
                    <a:pt x="63" y="375"/>
                  </a:lnTo>
                  <a:lnTo>
                    <a:pt x="63" y="388"/>
                  </a:lnTo>
                  <a:lnTo>
                    <a:pt x="65" y="400"/>
                  </a:lnTo>
                  <a:lnTo>
                    <a:pt x="68" y="400"/>
                  </a:lnTo>
                  <a:lnTo>
                    <a:pt x="74" y="400"/>
                  </a:lnTo>
                  <a:lnTo>
                    <a:pt x="86" y="400"/>
                  </a:lnTo>
                  <a:lnTo>
                    <a:pt x="97" y="400"/>
                  </a:lnTo>
                  <a:lnTo>
                    <a:pt x="98" y="400"/>
                  </a:lnTo>
                  <a:lnTo>
                    <a:pt x="111" y="398"/>
                  </a:lnTo>
                  <a:lnTo>
                    <a:pt x="112" y="398"/>
                  </a:lnTo>
                  <a:lnTo>
                    <a:pt x="113" y="398"/>
                  </a:lnTo>
                  <a:lnTo>
                    <a:pt x="127" y="398"/>
                  </a:lnTo>
                  <a:lnTo>
                    <a:pt x="134" y="398"/>
                  </a:lnTo>
                  <a:lnTo>
                    <a:pt x="137" y="398"/>
                  </a:lnTo>
                  <a:lnTo>
                    <a:pt x="138" y="398"/>
                  </a:lnTo>
                  <a:lnTo>
                    <a:pt x="141" y="398"/>
                  </a:lnTo>
                  <a:lnTo>
                    <a:pt x="158" y="397"/>
                  </a:lnTo>
                  <a:lnTo>
                    <a:pt x="174" y="395"/>
                  </a:lnTo>
                  <a:lnTo>
                    <a:pt x="181" y="395"/>
                  </a:lnTo>
                  <a:lnTo>
                    <a:pt x="202" y="395"/>
                  </a:lnTo>
                  <a:lnTo>
                    <a:pt x="231" y="393"/>
                  </a:lnTo>
                  <a:lnTo>
                    <a:pt x="241" y="393"/>
                  </a:lnTo>
                  <a:lnTo>
                    <a:pt x="284" y="390"/>
                  </a:lnTo>
                  <a:lnTo>
                    <a:pt x="285" y="390"/>
                  </a:lnTo>
                  <a:lnTo>
                    <a:pt x="296" y="390"/>
                  </a:lnTo>
                  <a:lnTo>
                    <a:pt x="298" y="390"/>
                  </a:lnTo>
                  <a:lnTo>
                    <a:pt x="301" y="390"/>
                  </a:lnTo>
                  <a:lnTo>
                    <a:pt x="313" y="388"/>
                  </a:lnTo>
                  <a:lnTo>
                    <a:pt x="317" y="388"/>
                  </a:lnTo>
                  <a:lnTo>
                    <a:pt x="319" y="388"/>
                  </a:lnTo>
                  <a:lnTo>
                    <a:pt x="323" y="388"/>
                  </a:lnTo>
                  <a:lnTo>
                    <a:pt x="323" y="345"/>
                  </a:lnTo>
                  <a:lnTo>
                    <a:pt x="319" y="347"/>
                  </a:lnTo>
                  <a:lnTo>
                    <a:pt x="323" y="337"/>
                  </a:lnTo>
                  <a:lnTo>
                    <a:pt x="313" y="341"/>
                  </a:lnTo>
                  <a:lnTo>
                    <a:pt x="316" y="333"/>
                  </a:lnTo>
                  <a:lnTo>
                    <a:pt x="313" y="331"/>
                  </a:lnTo>
                  <a:lnTo>
                    <a:pt x="312" y="327"/>
                  </a:lnTo>
                  <a:lnTo>
                    <a:pt x="320" y="311"/>
                  </a:lnTo>
                  <a:lnTo>
                    <a:pt x="320" y="302"/>
                  </a:lnTo>
                  <a:lnTo>
                    <a:pt x="331" y="304"/>
                  </a:lnTo>
                  <a:lnTo>
                    <a:pt x="323" y="281"/>
                  </a:lnTo>
                  <a:lnTo>
                    <a:pt x="330" y="276"/>
                  </a:lnTo>
                  <a:lnTo>
                    <a:pt x="333" y="265"/>
                  </a:lnTo>
                  <a:lnTo>
                    <a:pt x="341" y="251"/>
                  </a:lnTo>
                  <a:lnTo>
                    <a:pt x="349" y="245"/>
                  </a:lnTo>
                  <a:lnTo>
                    <a:pt x="346" y="238"/>
                  </a:lnTo>
                  <a:lnTo>
                    <a:pt x="355" y="236"/>
                  </a:lnTo>
                  <a:lnTo>
                    <a:pt x="353" y="241"/>
                  </a:lnTo>
                  <a:lnTo>
                    <a:pt x="356" y="243"/>
                  </a:lnTo>
                  <a:lnTo>
                    <a:pt x="363" y="219"/>
                  </a:lnTo>
                  <a:lnTo>
                    <a:pt x="360" y="205"/>
                  </a:lnTo>
                  <a:lnTo>
                    <a:pt x="364" y="204"/>
                  </a:lnTo>
                  <a:lnTo>
                    <a:pt x="366" y="208"/>
                  </a:lnTo>
                  <a:lnTo>
                    <a:pt x="371" y="201"/>
                  </a:lnTo>
                  <a:lnTo>
                    <a:pt x="362" y="195"/>
                  </a:lnTo>
                  <a:lnTo>
                    <a:pt x="364" y="194"/>
                  </a:lnTo>
                  <a:lnTo>
                    <a:pt x="367" y="195"/>
                  </a:lnTo>
                  <a:lnTo>
                    <a:pt x="371" y="194"/>
                  </a:lnTo>
                  <a:lnTo>
                    <a:pt x="370" y="191"/>
                  </a:lnTo>
                  <a:lnTo>
                    <a:pt x="374" y="184"/>
                  </a:lnTo>
                  <a:lnTo>
                    <a:pt x="376" y="184"/>
                  </a:lnTo>
                  <a:lnTo>
                    <a:pt x="377" y="181"/>
                  </a:lnTo>
                  <a:lnTo>
                    <a:pt x="384" y="180"/>
                  </a:lnTo>
                  <a:lnTo>
                    <a:pt x="388" y="175"/>
                  </a:lnTo>
                  <a:lnTo>
                    <a:pt x="388" y="170"/>
                  </a:lnTo>
                  <a:lnTo>
                    <a:pt x="383" y="165"/>
                  </a:lnTo>
                  <a:lnTo>
                    <a:pt x="395" y="150"/>
                  </a:lnTo>
                  <a:lnTo>
                    <a:pt x="401" y="150"/>
                  </a:lnTo>
                  <a:lnTo>
                    <a:pt x="398" y="125"/>
                  </a:lnTo>
                  <a:lnTo>
                    <a:pt x="395" y="118"/>
                  </a:lnTo>
                  <a:lnTo>
                    <a:pt x="394" y="122"/>
                  </a:lnTo>
                  <a:lnTo>
                    <a:pt x="391" y="122"/>
                  </a:lnTo>
                  <a:lnTo>
                    <a:pt x="394" y="116"/>
                  </a:lnTo>
                  <a:lnTo>
                    <a:pt x="401" y="108"/>
                  </a:lnTo>
                  <a:lnTo>
                    <a:pt x="403" y="101"/>
                  </a:lnTo>
                  <a:lnTo>
                    <a:pt x="413" y="104"/>
                  </a:lnTo>
                  <a:lnTo>
                    <a:pt x="413" y="80"/>
                  </a:lnTo>
                  <a:lnTo>
                    <a:pt x="423" y="62"/>
                  </a:lnTo>
                  <a:lnTo>
                    <a:pt x="433" y="61"/>
                  </a:lnTo>
                  <a:lnTo>
                    <a:pt x="423" y="51"/>
                  </a:lnTo>
                  <a:lnTo>
                    <a:pt x="409" y="54"/>
                  </a:lnTo>
                  <a:lnTo>
                    <a:pt x="403" y="54"/>
                  </a:lnTo>
                  <a:lnTo>
                    <a:pt x="387" y="55"/>
                  </a:lnTo>
                  <a:lnTo>
                    <a:pt x="380" y="56"/>
                  </a:lnTo>
                  <a:lnTo>
                    <a:pt x="376" y="56"/>
                  </a:lnTo>
                  <a:lnTo>
                    <a:pt x="367" y="56"/>
                  </a:lnTo>
                  <a:lnTo>
                    <a:pt x="374" y="43"/>
                  </a:lnTo>
                  <a:lnTo>
                    <a:pt x="377" y="41"/>
                  </a:lnTo>
                  <a:lnTo>
                    <a:pt x="383" y="33"/>
                  </a:lnTo>
                  <a:lnTo>
                    <a:pt x="387" y="27"/>
                  </a:lnTo>
                  <a:lnTo>
                    <a:pt x="383" y="0"/>
                  </a:lnTo>
                  <a:lnTo>
                    <a:pt x="377" y="1"/>
                  </a:lnTo>
                  <a:lnTo>
                    <a:pt x="374" y="1"/>
                  </a:lnTo>
                  <a:lnTo>
                    <a:pt x="370" y="1"/>
                  </a:lnTo>
                  <a:lnTo>
                    <a:pt x="346" y="2"/>
                  </a:lnTo>
                  <a:lnTo>
                    <a:pt x="335" y="4"/>
                  </a:lnTo>
                  <a:lnTo>
                    <a:pt x="334" y="4"/>
                  </a:lnTo>
                  <a:lnTo>
                    <a:pt x="330" y="4"/>
                  </a:lnTo>
                  <a:lnTo>
                    <a:pt x="321" y="5"/>
                  </a:lnTo>
                  <a:lnTo>
                    <a:pt x="310" y="5"/>
                  </a:lnTo>
                  <a:lnTo>
                    <a:pt x="299" y="6"/>
                  </a:lnTo>
                  <a:lnTo>
                    <a:pt x="294" y="6"/>
                  </a:lnTo>
                  <a:lnTo>
                    <a:pt x="291" y="6"/>
                  </a:lnTo>
                  <a:lnTo>
                    <a:pt x="276" y="8"/>
                  </a:lnTo>
                  <a:lnTo>
                    <a:pt x="274" y="8"/>
                  </a:lnTo>
                  <a:lnTo>
                    <a:pt x="272" y="8"/>
                  </a:lnTo>
                  <a:lnTo>
                    <a:pt x="267" y="9"/>
                  </a:lnTo>
                  <a:lnTo>
                    <a:pt x="263" y="9"/>
                  </a:lnTo>
                  <a:lnTo>
                    <a:pt x="253" y="9"/>
                  </a:lnTo>
                  <a:lnTo>
                    <a:pt x="247" y="9"/>
                  </a:lnTo>
                  <a:lnTo>
                    <a:pt x="224" y="11"/>
                  </a:lnTo>
                  <a:lnTo>
                    <a:pt x="215" y="11"/>
                  </a:lnTo>
                  <a:lnTo>
                    <a:pt x="213" y="11"/>
                  </a:lnTo>
                  <a:lnTo>
                    <a:pt x="212" y="11"/>
                  </a:lnTo>
                  <a:lnTo>
                    <a:pt x="192" y="13"/>
                  </a:lnTo>
                  <a:lnTo>
                    <a:pt x="187" y="13"/>
                  </a:lnTo>
                  <a:lnTo>
                    <a:pt x="179" y="13"/>
                  </a:lnTo>
                  <a:lnTo>
                    <a:pt x="162" y="15"/>
                  </a:lnTo>
                  <a:lnTo>
                    <a:pt x="160" y="15"/>
                  </a:lnTo>
                  <a:lnTo>
                    <a:pt x="158" y="15"/>
                  </a:lnTo>
                  <a:lnTo>
                    <a:pt x="151" y="15"/>
                  </a:lnTo>
                  <a:lnTo>
                    <a:pt x="134" y="16"/>
                  </a:lnTo>
                  <a:lnTo>
                    <a:pt x="126" y="16"/>
                  </a:lnTo>
                  <a:lnTo>
                    <a:pt x="113" y="16"/>
                  </a:lnTo>
                  <a:lnTo>
                    <a:pt x="112" y="16"/>
                  </a:lnTo>
                  <a:lnTo>
                    <a:pt x="106" y="18"/>
                  </a:lnTo>
                  <a:lnTo>
                    <a:pt x="101" y="18"/>
                  </a:lnTo>
                  <a:lnTo>
                    <a:pt x="88" y="18"/>
                  </a:lnTo>
                  <a:lnTo>
                    <a:pt x="79" y="18"/>
                  </a:lnTo>
                  <a:lnTo>
                    <a:pt x="70" y="18"/>
                  </a:lnTo>
                  <a:lnTo>
                    <a:pt x="65" y="19"/>
                  </a:lnTo>
                  <a:lnTo>
                    <a:pt x="59" y="19"/>
                  </a:lnTo>
                  <a:lnTo>
                    <a:pt x="52" y="19"/>
                  </a:lnTo>
                  <a:lnTo>
                    <a:pt x="45" y="20"/>
                  </a:lnTo>
                  <a:lnTo>
                    <a:pt x="20" y="20"/>
                  </a:lnTo>
                  <a:lnTo>
                    <a:pt x="9" y="20"/>
                  </a:lnTo>
                  <a:lnTo>
                    <a:pt x="0" y="20"/>
                  </a:lnTo>
                  <a:lnTo>
                    <a:pt x="2" y="34"/>
                  </a:lnTo>
                  <a:lnTo>
                    <a:pt x="2" y="41"/>
                  </a:lnTo>
                  <a:lnTo>
                    <a:pt x="5" y="58"/>
                  </a:lnTo>
                  <a:lnTo>
                    <a:pt x="6" y="62"/>
                  </a:lnTo>
                  <a:lnTo>
                    <a:pt x="8" y="65"/>
                  </a:lnTo>
                  <a:lnTo>
                    <a:pt x="11" y="90"/>
                  </a:lnTo>
                  <a:lnTo>
                    <a:pt x="12" y="97"/>
                  </a:lnTo>
                  <a:lnTo>
                    <a:pt x="13" y="102"/>
                  </a:lnTo>
                </a:path>
              </a:pathLst>
            </a:custGeom>
            <a:noFill/>
            <a:ln w="6350">
              <a:solidFill>
                <a:schemeClr val="tx1"/>
              </a:solidFill>
              <a:round/>
              <a:headEnd/>
              <a:tailEnd/>
            </a:ln>
          </p:spPr>
          <p:txBody>
            <a:bodyPr/>
            <a:lstStyle/>
            <a:p>
              <a:endParaRPr lang="en-US"/>
            </a:p>
          </p:txBody>
        </p:sp>
        <p:sp>
          <p:nvSpPr>
            <p:cNvPr id="278571" name="Freeform 255" descr="25%"/>
            <p:cNvSpPr>
              <a:spLocks/>
            </p:cNvSpPr>
            <p:nvPr/>
          </p:nvSpPr>
          <p:spPr bwMode="auto">
            <a:xfrm>
              <a:off x="3557588" y="3860800"/>
              <a:ext cx="1025525" cy="474663"/>
            </a:xfrm>
            <a:custGeom>
              <a:avLst/>
              <a:gdLst>
                <a:gd name="T0" fmla="*/ 2147483647 w 744"/>
                <a:gd name="T1" fmla="*/ 2147483647 h 379"/>
                <a:gd name="T2" fmla="*/ 2147483647 w 744"/>
                <a:gd name="T3" fmla="*/ 2147483647 h 379"/>
                <a:gd name="T4" fmla="*/ 2147483647 w 744"/>
                <a:gd name="T5" fmla="*/ 2147483647 h 379"/>
                <a:gd name="T6" fmla="*/ 2147483647 w 744"/>
                <a:gd name="T7" fmla="*/ 2147483647 h 379"/>
                <a:gd name="T8" fmla="*/ 2147483647 w 744"/>
                <a:gd name="T9" fmla="*/ 2147483647 h 379"/>
                <a:gd name="T10" fmla="*/ 2147483647 w 744"/>
                <a:gd name="T11" fmla="*/ 2147483647 h 379"/>
                <a:gd name="T12" fmla="*/ 2147483647 w 744"/>
                <a:gd name="T13" fmla="*/ 2147483647 h 379"/>
                <a:gd name="T14" fmla="*/ 2147483647 w 744"/>
                <a:gd name="T15" fmla="*/ 2147483647 h 379"/>
                <a:gd name="T16" fmla="*/ 2147483647 w 744"/>
                <a:gd name="T17" fmla="*/ 2147483647 h 379"/>
                <a:gd name="T18" fmla="*/ 2147483647 w 744"/>
                <a:gd name="T19" fmla="*/ 2147483647 h 379"/>
                <a:gd name="T20" fmla="*/ 2147483647 w 744"/>
                <a:gd name="T21" fmla="*/ 2147483647 h 379"/>
                <a:gd name="T22" fmla="*/ 2147483647 w 744"/>
                <a:gd name="T23" fmla="*/ 2147483647 h 379"/>
                <a:gd name="T24" fmla="*/ 2147483647 w 744"/>
                <a:gd name="T25" fmla="*/ 2147483647 h 379"/>
                <a:gd name="T26" fmla="*/ 2147483647 w 744"/>
                <a:gd name="T27" fmla="*/ 2147483647 h 379"/>
                <a:gd name="T28" fmla="*/ 2147483647 w 744"/>
                <a:gd name="T29" fmla="*/ 2147483647 h 379"/>
                <a:gd name="T30" fmla="*/ 2147483647 w 744"/>
                <a:gd name="T31" fmla="*/ 2147483647 h 379"/>
                <a:gd name="T32" fmla="*/ 2147483647 w 744"/>
                <a:gd name="T33" fmla="*/ 2147483647 h 379"/>
                <a:gd name="T34" fmla="*/ 2147483647 w 744"/>
                <a:gd name="T35" fmla="*/ 2147483647 h 379"/>
                <a:gd name="T36" fmla="*/ 2147483647 w 744"/>
                <a:gd name="T37" fmla="*/ 2147483647 h 379"/>
                <a:gd name="T38" fmla="*/ 0 w 744"/>
                <a:gd name="T39" fmla="*/ 2147483647 h 379"/>
                <a:gd name="T40" fmla="*/ 2147483647 w 744"/>
                <a:gd name="T41" fmla="*/ 2147483647 h 379"/>
                <a:gd name="T42" fmla="*/ 2147483647 w 744"/>
                <a:gd name="T43" fmla="*/ 2147483647 h 379"/>
                <a:gd name="T44" fmla="*/ 2147483647 w 744"/>
                <a:gd name="T45" fmla="*/ 2147483647 h 379"/>
                <a:gd name="T46" fmla="*/ 2147483647 w 744"/>
                <a:gd name="T47" fmla="*/ 2147483647 h 379"/>
                <a:gd name="T48" fmla="*/ 2147483647 w 744"/>
                <a:gd name="T49" fmla="*/ 2147483647 h 379"/>
                <a:gd name="T50" fmla="*/ 2147483647 w 744"/>
                <a:gd name="T51" fmla="*/ 2147483647 h 379"/>
                <a:gd name="T52" fmla="*/ 2147483647 w 744"/>
                <a:gd name="T53" fmla="*/ 2147483647 h 379"/>
                <a:gd name="T54" fmla="*/ 2147483647 w 744"/>
                <a:gd name="T55" fmla="*/ 2147483647 h 379"/>
                <a:gd name="T56" fmla="*/ 2147483647 w 744"/>
                <a:gd name="T57" fmla="*/ 2147483647 h 379"/>
                <a:gd name="T58" fmla="*/ 2147483647 w 744"/>
                <a:gd name="T59" fmla="*/ 2147483647 h 379"/>
                <a:gd name="T60" fmla="*/ 2147483647 w 744"/>
                <a:gd name="T61" fmla="*/ 2147483647 h 379"/>
                <a:gd name="T62" fmla="*/ 2147483647 w 744"/>
                <a:gd name="T63" fmla="*/ 2147483647 h 379"/>
                <a:gd name="T64" fmla="*/ 2147483647 w 744"/>
                <a:gd name="T65" fmla="*/ 2147483647 h 379"/>
                <a:gd name="T66" fmla="*/ 2147483647 w 744"/>
                <a:gd name="T67" fmla="*/ 2147483647 h 379"/>
                <a:gd name="T68" fmla="*/ 2147483647 w 744"/>
                <a:gd name="T69" fmla="*/ 2147483647 h 379"/>
                <a:gd name="T70" fmla="*/ 2147483647 w 744"/>
                <a:gd name="T71" fmla="*/ 2147483647 h 379"/>
                <a:gd name="T72" fmla="*/ 2147483647 w 744"/>
                <a:gd name="T73" fmla="*/ 2147483647 h 379"/>
                <a:gd name="T74" fmla="*/ 2147483647 w 744"/>
                <a:gd name="T75" fmla="*/ 2147483647 h 379"/>
                <a:gd name="T76" fmla="*/ 2147483647 w 744"/>
                <a:gd name="T77" fmla="*/ 2147483647 h 379"/>
                <a:gd name="T78" fmla="*/ 2147483647 w 744"/>
                <a:gd name="T79" fmla="*/ 2147483647 h 379"/>
                <a:gd name="T80" fmla="*/ 2147483647 w 744"/>
                <a:gd name="T81" fmla="*/ 2147483647 h 379"/>
                <a:gd name="T82" fmla="*/ 2147483647 w 744"/>
                <a:gd name="T83" fmla="*/ 2147483647 h 379"/>
                <a:gd name="T84" fmla="*/ 2147483647 w 744"/>
                <a:gd name="T85" fmla="*/ 2147483647 h 379"/>
                <a:gd name="T86" fmla="*/ 2147483647 w 744"/>
                <a:gd name="T87" fmla="*/ 2147483647 h 379"/>
                <a:gd name="T88" fmla="*/ 2147483647 w 744"/>
                <a:gd name="T89" fmla="*/ 2147483647 h 379"/>
                <a:gd name="T90" fmla="*/ 2147483647 w 744"/>
                <a:gd name="T91" fmla="*/ 2147483647 h 379"/>
                <a:gd name="T92" fmla="*/ 2147483647 w 744"/>
                <a:gd name="T93" fmla="*/ 2147483647 h 379"/>
                <a:gd name="T94" fmla="*/ 2147483647 w 744"/>
                <a:gd name="T95" fmla="*/ 2147483647 h 379"/>
                <a:gd name="T96" fmla="*/ 2147483647 w 744"/>
                <a:gd name="T97" fmla="*/ 2147483647 h 379"/>
                <a:gd name="T98" fmla="*/ 2147483647 w 744"/>
                <a:gd name="T99" fmla="*/ 2147483647 h 379"/>
                <a:gd name="T100" fmla="*/ 2147483647 w 744"/>
                <a:gd name="T101" fmla="*/ 2147483647 h 379"/>
                <a:gd name="T102" fmla="*/ 2147483647 w 744"/>
                <a:gd name="T103" fmla="*/ 2147483647 h 379"/>
                <a:gd name="T104" fmla="*/ 2147483647 w 744"/>
                <a:gd name="T105" fmla="*/ 2147483647 h 379"/>
                <a:gd name="T106" fmla="*/ 2147483647 w 744"/>
                <a:gd name="T107" fmla="*/ 2147483647 h 379"/>
                <a:gd name="T108" fmla="*/ 2147483647 w 744"/>
                <a:gd name="T109" fmla="*/ 2147483647 h 379"/>
                <a:gd name="T110" fmla="*/ 2147483647 w 744"/>
                <a:gd name="T111" fmla="*/ 2147483647 h 3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44"/>
                <a:gd name="T169" fmla="*/ 0 h 379"/>
                <a:gd name="T170" fmla="*/ 744 w 744"/>
                <a:gd name="T171" fmla="*/ 379 h 37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44" h="379">
                  <a:moveTo>
                    <a:pt x="726" y="97"/>
                  </a:moveTo>
                  <a:lnTo>
                    <a:pt x="723" y="80"/>
                  </a:lnTo>
                  <a:lnTo>
                    <a:pt x="723" y="73"/>
                  </a:lnTo>
                  <a:lnTo>
                    <a:pt x="720" y="59"/>
                  </a:lnTo>
                  <a:lnTo>
                    <a:pt x="720" y="50"/>
                  </a:lnTo>
                  <a:lnTo>
                    <a:pt x="720" y="44"/>
                  </a:lnTo>
                  <a:lnTo>
                    <a:pt x="720" y="41"/>
                  </a:lnTo>
                  <a:lnTo>
                    <a:pt x="720" y="40"/>
                  </a:lnTo>
                  <a:lnTo>
                    <a:pt x="719" y="34"/>
                  </a:lnTo>
                  <a:lnTo>
                    <a:pt x="719" y="32"/>
                  </a:lnTo>
                  <a:lnTo>
                    <a:pt x="719" y="20"/>
                  </a:lnTo>
                  <a:lnTo>
                    <a:pt x="719" y="9"/>
                  </a:lnTo>
                  <a:lnTo>
                    <a:pt x="719" y="5"/>
                  </a:lnTo>
                  <a:lnTo>
                    <a:pt x="706" y="5"/>
                  </a:lnTo>
                  <a:lnTo>
                    <a:pt x="686" y="6"/>
                  </a:lnTo>
                  <a:lnTo>
                    <a:pt x="680" y="6"/>
                  </a:lnTo>
                  <a:lnTo>
                    <a:pt x="665" y="6"/>
                  </a:lnTo>
                  <a:lnTo>
                    <a:pt x="659" y="6"/>
                  </a:lnTo>
                  <a:lnTo>
                    <a:pt x="651" y="6"/>
                  </a:lnTo>
                  <a:lnTo>
                    <a:pt x="643" y="6"/>
                  </a:lnTo>
                  <a:lnTo>
                    <a:pt x="641" y="6"/>
                  </a:lnTo>
                  <a:lnTo>
                    <a:pt x="633" y="8"/>
                  </a:lnTo>
                  <a:lnTo>
                    <a:pt x="629" y="8"/>
                  </a:lnTo>
                  <a:lnTo>
                    <a:pt x="619" y="8"/>
                  </a:lnTo>
                  <a:lnTo>
                    <a:pt x="611" y="8"/>
                  </a:lnTo>
                  <a:lnTo>
                    <a:pt x="604" y="8"/>
                  </a:lnTo>
                  <a:lnTo>
                    <a:pt x="601" y="8"/>
                  </a:lnTo>
                  <a:lnTo>
                    <a:pt x="590" y="9"/>
                  </a:lnTo>
                  <a:lnTo>
                    <a:pt x="563" y="9"/>
                  </a:lnTo>
                  <a:lnTo>
                    <a:pt x="556" y="9"/>
                  </a:lnTo>
                  <a:lnTo>
                    <a:pt x="547" y="9"/>
                  </a:lnTo>
                  <a:lnTo>
                    <a:pt x="537" y="9"/>
                  </a:lnTo>
                  <a:lnTo>
                    <a:pt x="526" y="9"/>
                  </a:lnTo>
                  <a:lnTo>
                    <a:pt x="515" y="9"/>
                  </a:lnTo>
                  <a:lnTo>
                    <a:pt x="502" y="9"/>
                  </a:lnTo>
                  <a:lnTo>
                    <a:pt x="488" y="9"/>
                  </a:lnTo>
                  <a:lnTo>
                    <a:pt x="483" y="9"/>
                  </a:lnTo>
                  <a:lnTo>
                    <a:pt x="474" y="9"/>
                  </a:lnTo>
                  <a:lnTo>
                    <a:pt x="473" y="9"/>
                  </a:lnTo>
                  <a:lnTo>
                    <a:pt x="456" y="9"/>
                  </a:lnTo>
                  <a:lnTo>
                    <a:pt x="447" y="9"/>
                  </a:lnTo>
                  <a:lnTo>
                    <a:pt x="430" y="9"/>
                  </a:lnTo>
                  <a:lnTo>
                    <a:pt x="426" y="9"/>
                  </a:lnTo>
                  <a:lnTo>
                    <a:pt x="420" y="11"/>
                  </a:lnTo>
                  <a:lnTo>
                    <a:pt x="419" y="9"/>
                  </a:lnTo>
                  <a:lnTo>
                    <a:pt x="404" y="9"/>
                  </a:lnTo>
                  <a:lnTo>
                    <a:pt x="399" y="9"/>
                  </a:lnTo>
                  <a:lnTo>
                    <a:pt x="398" y="9"/>
                  </a:lnTo>
                  <a:lnTo>
                    <a:pt x="387" y="9"/>
                  </a:lnTo>
                  <a:lnTo>
                    <a:pt x="383" y="9"/>
                  </a:lnTo>
                  <a:lnTo>
                    <a:pt x="365" y="9"/>
                  </a:lnTo>
                  <a:lnTo>
                    <a:pt x="361" y="9"/>
                  </a:lnTo>
                  <a:lnTo>
                    <a:pt x="344" y="9"/>
                  </a:lnTo>
                  <a:lnTo>
                    <a:pt x="315" y="9"/>
                  </a:lnTo>
                  <a:lnTo>
                    <a:pt x="312" y="9"/>
                  </a:lnTo>
                  <a:lnTo>
                    <a:pt x="305" y="9"/>
                  </a:lnTo>
                  <a:lnTo>
                    <a:pt x="301" y="9"/>
                  </a:lnTo>
                  <a:lnTo>
                    <a:pt x="298" y="9"/>
                  </a:lnTo>
                  <a:lnTo>
                    <a:pt x="265" y="9"/>
                  </a:lnTo>
                  <a:lnTo>
                    <a:pt x="258" y="8"/>
                  </a:lnTo>
                  <a:lnTo>
                    <a:pt x="255" y="8"/>
                  </a:lnTo>
                  <a:lnTo>
                    <a:pt x="251" y="8"/>
                  </a:lnTo>
                  <a:lnTo>
                    <a:pt x="248" y="8"/>
                  </a:lnTo>
                  <a:lnTo>
                    <a:pt x="209" y="6"/>
                  </a:lnTo>
                  <a:lnTo>
                    <a:pt x="205" y="6"/>
                  </a:lnTo>
                  <a:lnTo>
                    <a:pt x="177" y="6"/>
                  </a:lnTo>
                  <a:lnTo>
                    <a:pt x="173" y="6"/>
                  </a:lnTo>
                  <a:lnTo>
                    <a:pt x="166" y="6"/>
                  </a:lnTo>
                  <a:lnTo>
                    <a:pt x="162" y="6"/>
                  </a:lnTo>
                  <a:lnTo>
                    <a:pt x="141" y="5"/>
                  </a:lnTo>
                  <a:lnTo>
                    <a:pt x="126" y="5"/>
                  </a:lnTo>
                  <a:lnTo>
                    <a:pt x="109" y="5"/>
                  </a:lnTo>
                  <a:lnTo>
                    <a:pt x="104" y="5"/>
                  </a:lnTo>
                  <a:lnTo>
                    <a:pt x="86" y="4"/>
                  </a:lnTo>
                  <a:lnTo>
                    <a:pt x="83" y="4"/>
                  </a:lnTo>
                  <a:lnTo>
                    <a:pt x="34" y="2"/>
                  </a:lnTo>
                  <a:lnTo>
                    <a:pt x="23" y="0"/>
                  </a:lnTo>
                  <a:lnTo>
                    <a:pt x="2" y="0"/>
                  </a:lnTo>
                  <a:lnTo>
                    <a:pt x="1" y="13"/>
                  </a:lnTo>
                  <a:lnTo>
                    <a:pt x="0" y="30"/>
                  </a:lnTo>
                  <a:lnTo>
                    <a:pt x="0" y="55"/>
                  </a:lnTo>
                  <a:lnTo>
                    <a:pt x="33" y="55"/>
                  </a:lnTo>
                  <a:lnTo>
                    <a:pt x="52" y="57"/>
                  </a:lnTo>
                  <a:lnTo>
                    <a:pt x="72" y="57"/>
                  </a:lnTo>
                  <a:lnTo>
                    <a:pt x="74" y="58"/>
                  </a:lnTo>
                  <a:lnTo>
                    <a:pt x="76" y="58"/>
                  </a:lnTo>
                  <a:lnTo>
                    <a:pt x="83" y="58"/>
                  </a:lnTo>
                  <a:lnTo>
                    <a:pt x="94" y="58"/>
                  </a:lnTo>
                  <a:lnTo>
                    <a:pt x="98" y="59"/>
                  </a:lnTo>
                  <a:lnTo>
                    <a:pt x="118" y="59"/>
                  </a:lnTo>
                  <a:lnTo>
                    <a:pt x="138" y="59"/>
                  </a:lnTo>
                  <a:lnTo>
                    <a:pt x="149" y="61"/>
                  </a:lnTo>
                  <a:lnTo>
                    <a:pt x="165" y="61"/>
                  </a:lnTo>
                  <a:lnTo>
                    <a:pt x="172" y="62"/>
                  </a:lnTo>
                  <a:lnTo>
                    <a:pt x="176" y="62"/>
                  </a:lnTo>
                  <a:lnTo>
                    <a:pt x="181" y="62"/>
                  </a:lnTo>
                  <a:lnTo>
                    <a:pt x="204" y="62"/>
                  </a:lnTo>
                  <a:lnTo>
                    <a:pt x="211" y="62"/>
                  </a:lnTo>
                  <a:lnTo>
                    <a:pt x="224" y="62"/>
                  </a:lnTo>
                  <a:lnTo>
                    <a:pt x="226" y="62"/>
                  </a:lnTo>
                  <a:lnTo>
                    <a:pt x="258" y="64"/>
                  </a:lnTo>
                  <a:lnTo>
                    <a:pt x="258" y="78"/>
                  </a:lnTo>
                  <a:lnTo>
                    <a:pt x="256" y="112"/>
                  </a:lnTo>
                  <a:lnTo>
                    <a:pt x="256" y="118"/>
                  </a:lnTo>
                  <a:lnTo>
                    <a:pt x="256" y="128"/>
                  </a:lnTo>
                  <a:lnTo>
                    <a:pt x="256" y="131"/>
                  </a:lnTo>
                  <a:lnTo>
                    <a:pt x="255" y="138"/>
                  </a:lnTo>
                  <a:lnTo>
                    <a:pt x="255" y="146"/>
                  </a:lnTo>
                  <a:lnTo>
                    <a:pt x="255" y="160"/>
                  </a:lnTo>
                  <a:lnTo>
                    <a:pt x="255" y="174"/>
                  </a:lnTo>
                  <a:lnTo>
                    <a:pt x="255" y="177"/>
                  </a:lnTo>
                  <a:lnTo>
                    <a:pt x="255" y="182"/>
                  </a:lnTo>
                  <a:lnTo>
                    <a:pt x="255" y="196"/>
                  </a:lnTo>
                  <a:lnTo>
                    <a:pt x="255" y="200"/>
                  </a:lnTo>
                  <a:lnTo>
                    <a:pt x="255" y="209"/>
                  </a:lnTo>
                  <a:lnTo>
                    <a:pt x="255" y="214"/>
                  </a:lnTo>
                  <a:lnTo>
                    <a:pt x="254" y="225"/>
                  </a:lnTo>
                  <a:lnTo>
                    <a:pt x="254" y="242"/>
                  </a:lnTo>
                  <a:lnTo>
                    <a:pt x="254" y="249"/>
                  </a:lnTo>
                  <a:lnTo>
                    <a:pt x="254" y="256"/>
                  </a:lnTo>
                  <a:lnTo>
                    <a:pt x="252" y="277"/>
                  </a:lnTo>
                  <a:lnTo>
                    <a:pt x="256" y="276"/>
                  </a:lnTo>
                  <a:lnTo>
                    <a:pt x="268" y="283"/>
                  </a:lnTo>
                  <a:lnTo>
                    <a:pt x="274" y="292"/>
                  </a:lnTo>
                  <a:lnTo>
                    <a:pt x="297" y="295"/>
                  </a:lnTo>
                  <a:lnTo>
                    <a:pt x="299" y="295"/>
                  </a:lnTo>
                  <a:lnTo>
                    <a:pt x="319" y="299"/>
                  </a:lnTo>
                  <a:lnTo>
                    <a:pt x="322" y="302"/>
                  </a:lnTo>
                  <a:lnTo>
                    <a:pt x="323" y="315"/>
                  </a:lnTo>
                  <a:lnTo>
                    <a:pt x="330" y="319"/>
                  </a:lnTo>
                  <a:lnTo>
                    <a:pt x="336" y="318"/>
                  </a:lnTo>
                  <a:lnTo>
                    <a:pt x="345" y="319"/>
                  </a:lnTo>
                  <a:lnTo>
                    <a:pt x="363" y="326"/>
                  </a:lnTo>
                  <a:lnTo>
                    <a:pt x="374" y="323"/>
                  </a:lnTo>
                  <a:lnTo>
                    <a:pt x="374" y="324"/>
                  </a:lnTo>
                  <a:lnTo>
                    <a:pt x="380" y="326"/>
                  </a:lnTo>
                  <a:lnTo>
                    <a:pt x="386" y="331"/>
                  </a:lnTo>
                  <a:lnTo>
                    <a:pt x="391" y="333"/>
                  </a:lnTo>
                  <a:lnTo>
                    <a:pt x="408" y="326"/>
                  </a:lnTo>
                  <a:lnTo>
                    <a:pt x="413" y="327"/>
                  </a:lnTo>
                  <a:lnTo>
                    <a:pt x="418" y="326"/>
                  </a:lnTo>
                  <a:lnTo>
                    <a:pt x="422" y="324"/>
                  </a:lnTo>
                  <a:lnTo>
                    <a:pt x="423" y="341"/>
                  </a:lnTo>
                  <a:lnTo>
                    <a:pt x="431" y="341"/>
                  </a:lnTo>
                  <a:lnTo>
                    <a:pt x="431" y="352"/>
                  </a:lnTo>
                  <a:lnTo>
                    <a:pt x="441" y="357"/>
                  </a:lnTo>
                  <a:lnTo>
                    <a:pt x="463" y="343"/>
                  </a:lnTo>
                  <a:lnTo>
                    <a:pt x="468" y="351"/>
                  </a:lnTo>
                  <a:lnTo>
                    <a:pt x="472" y="350"/>
                  </a:lnTo>
                  <a:lnTo>
                    <a:pt x="474" y="350"/>
                  </a:lnTo>
                  <a:lnTo>
                    <a:pt x="484" y="359"/>
                  </a:lnTo>
                  <a:lnTo>
                    <a:pt x="502" y="354"/>
                  </a:lnTo>
                  <a:lnTo>
                    <a:pt x="501" y="366"/>
                  </a:lnTo>
                  <a:lnTo>
                    <a:pt x="508" y="371"/>
                  </a:lnTo>
                  <a:lnTo>
                    <a:pt x="523" y="345"/>
                  </a:lnTo>
                  <a:lnTo>
                    <a:pt x="524" y="345"/>
                  </a:lnTo>
                  <a:lnTo>
                    <a:pt x="541" y="359"/>
                  </a:lnTo>
                  <a:lnTo>
                    <a:pt x="554" y="351"/>
                  </a:lnTo>
                  <a:lnTo>
                    <a:pt x="555" y="351"/>
                  </a:lnTo>
                  <a:lnTo>
                    <a:pt x="554" y="354"/>
                  </a:lnTo>
                  <a:lnTo>
                    <a:pt x="563" y="365"/>
                  </a:lnTo>
                  <a:lnTo>
                    <a:pt x="570" y="365"/>
                  </a:lnTo>
                  <a:lnTo>
                    <a:pt x="573" y="369"/>
                  </a:lnTo>
                  <a:lnTo>
                    <a:pt x="584" y="365"/>
                  </a:lnTo>
                  <a:lnTo>
                    <a:pt x="606" y="352"/>
                  </a:lnTo>
                  <a:lnTo>
                    <a:pt x="620" y="355"/>
                  </a:lnTo>
                  <a:lnTo>
                    <a:pt x="629" y="352"/>
                  </a:lnTo>
                  <a:lnTo>
                    <a:pt x="630" y="350"/>
                  </a:lnTo>
                  <a:lnTo>
                    <a:pt x="643" y="347"/>
                  </a:lnTo>
                  <a:lnTo>
                    <a:pt x="643" y="344"/>
                  </a:lnTo>
                  <a:lnTo>
                    <a:pt x="645" y="345"/>
                  </a:lnTo>
                  <a:lnTo>
                    <a:pt x="648" y="350"/>
                  </a:lnTo>
                  <a:lnTo>
                    <a:pt x="647" y="350"/>
                  </a:lnTo>
                  <a:lnTo>
                    <a:pt x="669" y="350"/>
                  </a:lnTo>
                  <a:lnTo>
                    <a:pt x="672" y="350"/>
                  </a:lnTo>
                  <a:lnTo>
                    <a:pt x="673" y="344"/>
                  </a:lnTo>
                  <a:lnTo>
                    <a:pt x="683" y="343"/>
                  </a:lnTo>
                  <a:lnTo>
                    <a:pt x="686" y="344"/>
                  </a:lnTo>
                  <a:lnTo>
                    <a:pt x="686" y="347"/>
                  </a:lnTo>
                  <a:lnTo>
                    <a:pt x="697" y="351"/>
                  </a:lnTo>
                  <a:lnTo>
                    <a:pt x="708" y="364"/>
                  </a:lnTo>
                  <a:lnTo>
                    <a:pt x="712" y="365"/>
                  </a:lnTo>
                  <a:lnTo>
                    <a:pt x="712" y="362"/>
                  </a:lnTo>
                  <a:lnTo>
                    <a:pt x="719" y="364"/>
                  </a:lnTo>
                  <a:lnTo>
                    <a:pt x="719" y="366"/>
                  </a:lnTo>
                  <a:lnTo>
                    <a:pt x="720" y="366"/>
                  </a:lnTo>
                  <a:lnTo>
                    <a:pt x="719" y="368"/>
                  </a:lnTo>
                  <a:lnTo>
                    <a:pt x="730" y="371"/>
                  </a:lnTo>
                  <a:lnTo>
                    <a:pt x="740" y="378"/>
                  </a:lnTo>
                  <a:lnTo>
                    <a:pt x="743" y="375"/>
                  </a:lnTo>
                  <a:lnTo>
                    <a:pt x="743" y="347"/>
                  </a:lnTo>
                  <a:lnTo>
                    <a:pt x="743" y="344"/>
                  </a:lnTo>
                  <a:lnTo>
                    <a:pt x="743" y="341"/>
                  </a:lnTo>
                  <a:lnTo>
                    <a:pt x="743" y="338"/>
                  </a:lnTo>
                  <a:lnTo>
                    <a:pt x="743" y="322"/>
                  </a:lnTo>
                  <a:lnTo>
                    <a:pt x="743" y="315"/>
                  </a:lnTo>
                  <a:lnTo>
                    <a:pt x="743" y="308"/>
                  </a:lnTo>
                  <a:lnTo>
                    <a:pt x="743" y="284"/>
                  </a:lnTo>
                  <a:lnTo>
                    <a:pt x="741" y="278"/>
                  </a:lnTo>
                  <a:lnTo>
                    <a:pt x="741" y="265"/>
                  </a:lnTo>
                  <a:lnTo>
                    <a:pt x="741" y="259"/>
                  </a:lnTo>
                  <a:lnTo>
                    <a:pt x="741" y="255"/>
                  </a:lnTo>
                  <a:lnTo>
                    <a:pt x="741" y="238"/>
                  </a:lnTo>
                  <a:lnTo>
                    <a:pt x="741" y="232"/>
                  </a:lnTo>
                  <a:lnTo>
                    <a:pt x="741" y="198"/>
                  </a:lnTo>
                  <a:lnTo>
                    <a:pt x="740" y="184"/>
                  </a:lnTo>
                  <a:lnTo>
                    <a:pt x="740" y="182"/>
                  </a:lnTo>
                  <a:lnTo>
                    <a:pt x="740" y="181"/>
                  </a:lnTo>
                  <a:lnTo>
                    <a:pt x="741" y="181"/>
                  </a:lnTo>
                  <a:lnTo>
                    <a:pt x="740" y="181"/>
                  </a:lnTo>
                  <a:lnTo>
                    <a:pt x="738" y="170"/>
                  </a:lnTo>
                  <a:lnTo>
                    <a:pt x="738" y="168"/>
                  </a:lnTo>
                  <a:lnTo>
                    <a:pt x="736" y="154"/>
                  </a:lnTo>
                  <a:lnTo>
                    <a:pt x="736" y="150"/>
                  </a:lnTo>
                  <a:lnTo>
                    <a:pt x="736" y="147"/>
                  </a:lnTo>
                  <a:lnTo>
                    <a:pt x="734" y="142"/>
                  </a:lnTo>
                  <a:lnTo>
                    <a:pt x="733" y="136"/>
                  </a:lnTo>
                  <a:lnTo>
                    <a:pt x="731" y="129"/>
                  </a:lnTo>
                  <a:lnTo>
                    <a:pt x="729" y="104"/>
                  </a:lnTo>
                  <a:lnTo>
                    <a:pt x="727" y="101"/>
                  </a:lnTo>
                  <a:lnTo>
                    <a:pt x="726" y="97"/>
                  </a:lnTo>
                </a:path>
              </a:pathLst>
            </a:custGeom>
            <a:noFill/>
            <a:ln w="6350">
              <a:solidFill>
                <a:schemeClr val="tx1"/>
              </a:solidFill>
              <a:round/>
              <a:headEnd/>
              <a:tailEnd/>
            </a:ln>
          </p:spPr>
          <p:txBody>
            <a:bodyPr/>
            <a:lstStyle/>
            <a:p>
              <a:endParaRPr lang="en-US"/>
            </a:p>
          </p:txBody>
        </p:sp>
        <p:sp>
          <p:nvSpPr>
            <p:cNvPr id="278572" name="Freeform 256"/>
            <p:cNvSpPr>
              <a:spLocks/>
            </p:cNvSpPr>
            <p:nvPr/>
          </p:nvSpPr>
          <p:spPr bwMode="auto">
            <a:xfrm>
              <a:off x="3067050" y="3933825"/>
              <a:ext cx="1644650" cy="1458913"/>
            </a:xfrm>
            <a:custGeom>
              <a:avLst/>
              <a:gdLst>
                <a:gd name="T0" fmla="*/ 2147483647 w 1194"/>
                <a:gd name="T1" fmla="*/ 2147483647 h 1167"/>
                <a:gd name="T2" fmla="*/ 2147483647 w 1194"/>
                <a:gd name="T3" fmla="*/ 2147483647 h 1167"/>
                <a:gd name="T4" fmla="*/ 2147483647 w 1194"/>
                <a:gd name="T5" fmla="*/ 2147483647 h 1167"/>
                <a:gd name="T6" fmla="*/ 2147483647 w 1194"/>
                <a:gd name="T7" fmla="*/ 2147483647 h 1167"/>
                <a:gd name="T8" fmla="*/ 2147483647 w 1194"/>
                <a:gd name="T9" fmla="*/ 2147483647 h 1167"/>
                <a:gd name="T10" fmla="*/ 2147483647 w 1194"/>
                <a:gd name="T11" fmla="*/ 2147483647 h 1167"/>
                <a:gd name="T12" fmla="*/ 2147483647 w 1194"/>
                <a:gd name="T13" fmla="*/ 2147483647 h 1167"/>
                <a:gd name="T14" fmla="*/ 2147483647 w 1194"/>
                <a:gd name="T15" fmla="*/ 2147483647 h 1167"/>
                <a:gd name="T16" fmla="*/ 2147483647 w 1194"/>
                <a:gd name="T17" fmla="*/ 2147483647 h 1167"/>
                <a:gd name="T18" fmla="*/ 2147483647 w 1194"/>
                <a:gd name="T19" fmla="*/ 2147483647 h 1167"/>
                <a:gd name="T20" fmla="*/ 2147483647 w 1194"/>
                <a:gd name="T21" fmla="*/ 2147483647 h 1167"/>
                <a:gd name="T22" fmla="*/ 2147483647 w 1194"/>
                <a:gd name="T23" fmla="*/ 2147483647 h 1167"/>
                <a:gd name="T24" fmla="*/ 2147483647 w 1194"/>
                <a:gd name="T25" fmla="*/ 2147483647 h 1167"/>
                <a:gd name="T26" fmla="*/ 2147483647 w 1194"/>
                <a:gd name="T27" fmla="*/ 2147483647 h 1167"/>
                <a:gd name="T28" fmla="*/ 2147483647 w 1194"/>
                <a:gd name="T29" fmla="*/ 2147483647 h 1167"/>
                <a:gd name="T30" fmla="*/ 2147483647 w 1194"/>
                <a:gd name="T31" fmla="*/ 2147483647 h 1167"/>
                <a:gd name="T32" fmla="*/ 2147483647 w 1194"/>
                <a:gd name="T33" fmla="*/ 2147483647 h 1167"/>
                <a:gd name="T34" fmla="*/ 2147483647 w 1194"/>
                <a:gd name="T35" fmla="*/ 2147483647 h 1167"/>
                <a:gd name="T36" fmla="*/ 2147483647 w 1194"/>
                <a:gd name="T37" fmla="*/ 2147483647 h 1167"/>
                <a:gd name="T38" fmla="*/ 2147483647 w 1194"/>
                <a:gd name="T39" fmla="*/ 2147483647 h 1167"/>
                <a:gd name="T40" fmla="*/ 2147483647 w 1194"/>
                <a:gd name="T41" fmla="*/ 2147483647 h 1167"/>
                <a:gd name="T42" fmla="*/ 2147483647 w 1194"/>
                <a:gd name="T43" fmla="*/ 2147483647 h 1167"/>
                <a:gd name="T44" fmla="*/ 2147483647 w 1194"/>
                <a:gd name="T45" fmla="*/ 2147483647 h 1167"/>
                <a:gd name="T46" fmla="*/ 2147483647 w 1194"/>
                <a:gd name="T47" fmla="*/ 2147483647 h 1167"/>
                <a:gd name="T48" fmla="*/ 2147483647 w 1194"/>
                <a:gd name="T49" fmla="*/ 2147483647 h 1167"/>
                <a:gd name="T50" fmla="*/ 2147483647 w 1194"/>
                <a:gd name="T51" fmla="*/ 2147483647 h 1167"/>
                <a:gd name="T52" fmla="*/ 2147483647 w 1194"/>
                <a:gd name="T53" fmla="*/ 2147483647 h 1167"/>
                <a:gd name="T54" fmla="*/ 2147483647 w 1194"/>
                <a:gd name="T55" fmla="*/ 2147483647 h 1167"/>
                <a:gd name="T56" fmla="*/ 2147483647 w 1194"/>
                <a:gd name="T57" fmla="*/ 2147483647 h 1167"/>
                <a:gd name="T58" fmla="*/ 2147483647 w 1194"/>
                <a:gd name="T59" fmla="*/ 2147483647 h 1167"/>
                <a:gd name="T60" fmla="*/ 2147483647 w 1194"/>
                <a:gd name="T61" fmla="*/ 2147483647 h 1167"/>
                <a:gd name="T62" fmla="*/ 2147483647 w 1194"/>
                <a:gd name="T63" fmla="*/ 2147483647 h 1167"/>
                <a:gd name="T64" fmla="*/ 2147483647 w 1194"/>
                <a:gd name="T65" fmla="*/ 2147483647 h 1167"/>
                <a:gd name="T66" fmla="*/ 2147483647 w 1194"/>
                <a:gd name="T67" fmla="*/ 2147483647 h 1167"/>
                <a:gd name="T68" fmla="*/ 2147483647 w 1194"/>
                <a:gd name="T69" fmla="*/ 2147483647 h 1167"/>
                <a:gd name="T70" fmla="*/ 2147483647 w 1194"/>
                <a:gd name="T71" fmla="*/ 2147483647 h 1167"/>
                <a:gd name="T72" fmla="*/ 2147483647 w 1194"/>
                <a:gd name="T73" fmla="*/ 2147483647 h 1167"/>
                <a:gd name="T74" fmla="*/ 2147483647 w 1194"/>
                <a:gd name="T75" fmla="*/ 2147483647 h 1167"/>
                <a:gd name="T76" fmla="*/ 2147483647 w 1194"/>
                <a:gd name="T77" fmla="*/ 2147483647 h 1167"/>
                <a:gd name="T78" fmla="*/ 2147483647 w 1194"/>
                <a:gd name="T79" fmla="*/ 2147483647 h 1167"/>
                <a:gd name="T80" fmla="*/ 2147483647 w 1194"/>
                <a:gd name="T81" fmla="*/ 2147483647 h 1167"/>
                <a:gd name="T82" fmla="*/ 2147483647 w 1194"/>
                <a:gd name="T83" fmla="*/ 2147483647 h 1167"/>
                <a:gd name="T84" fmla="*/ 2147483647 w 1194"/>
                <a:gd name="T85" fmla="*/ 2147483647 h 1167"/>
                <a:gd name="T86" fmla="*/ 2147483647 w 1194"/>
                <a:gd name="T87" fmla="*/ 2147483647 h 1167"/>
                <a:gd name="T88" fmla="*/ 2147483647 w 1194"/>
                <a:gd name="T89" fmla="*/ 2147483647 h 1167"/>
                <a:gd name="T90" fmla="*/ 2147483647 w 1194"/>
                <a:gd name="T91" fmla="*/ 2147483647 h 1167"/>
                <a:gd name="T92" fmla="*/ 2147483647 w 1194"/>
                <a:gd name="T93" fmla="*/ 2147483647 h 1167"/>
                <a:gd name="T94" fmla="*/ 2147483647 w 1194"/>
                <a:gd name="T95" fmla="*/ 2147483647 h 1167"/>
                <a:gd name="T96" fmla="*/ 2147483647 w 1194"/>
                <a:gd name="T97" fmla="*/ 2147483647 h 1167"/>
                <a:gd name="T98" fmla="*/ 2147483647 w 1194"/>
                <a:gd name="T99" fmla="*/ 2147483647 h 1167"/>
                <a:gd name="T100" fmla="*/ 2147483647 w 1194"/>
                <a:gd name="T101" fmla="*/ 2147483647 h 1167"/>
                <a:gd name="T102" fmla="*/ 2147483647 w 1194"/>
                <a:gd name="T103" fmla="*/ 2147483647 h 1167"/>
                <a:gd name="T104" fmla="*/ 2147483647 w 1194"/>
                <a:gd name="T105" fmla="*/ 2147483647 h 1167"/>
                <a:gd name="T106" fmla="*/ 2147483647 w 1194"/>
                <a:gd name="T107" fmla="*/ 2147483647 h 1167"/>
                <a:gd name="T108" fmla="*/ 2147483647 w 1194"/>
                <a:gd name="T109" fmla="*/ 2147483647 h 1167"/>
                <a:gd name="T110" fmla="*/ 2147483647 w 1194"/>
                <a:gd name="T111" fmla="*/ 2147483647 h 116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94"/>
                <a:gd name="T169" fmla="*/ 0 h 1167"/>
                <a:gd name="T170" fmla="*/ 1194 w 1194"/>
                <a:gd name="T171" fmla="*/ 1167 h 116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94" h="1167">
                  <a:moveTo>
                    <a:pt x="615" y="964"/>
                  </a:moveTo>
                  <a:lnTo>
                    <a:pt x="606" y="951"/>
                  </a:lnTo>
                  <a:lnTo>
                    <a:pt x="593" y="934"/>
                  </a:lnTo>
                  <a:lnTo>
                    <a:pt x="574" y="913"/>
                  </a:lnTo>
                  <a:lnTo>
                    <a:pt x="570" y="906"/>
                  </a:lnTo>
                  <a:lnTo>
                    <a:pt x="561" y="881"/>
                  </a:lnTo>
                  <a:lnTo>
                    <a:pt x="563" y="880"/>
                  </a:lnTo>
                  <a:lnTo>
                    <a:pt x="539" y="836"/>
                  </a:lnTo>
                  <a:lnTo>
                    <a:pt x="534" y="816"/>
                  </a:lnTo>
                  <a:lnTo>
                    <a:pt x="524" y="806"/>
                  </a:lnTo>
                  <a:lnTo>
                    <a:pt x="521" y="798"/>
                  </a:lnTo>
                  <a:lnTo>
                    <a:pt x="502" y="783"/>
                  </a:lnTo>
                  <a:lnTo>
                    <a:pt x="498" y="773"/>
                  </a:lnTo>
                  <a:lnTo>
                    <a:pt x="491" y="772"/>
                  </a:lnTo>
                  <a:lnTo>
                    <a:pt x="488" y="768"/>
                  </a:lnTo>
                  <a:lnTo>
                    <a:pt x="481" y="766"/>
                  </a:lnTo>
                  <a:lnTo>
                    <a:pt x="479" y="755"/>
                  </a:lnTo>
                  <a:lnTo>
                    <a:pt x="475" y="755"/>
                  </a:lnTo>
                  <a:lnTo>
                    <a:pt x="464" y="740"/>
                  </a:lnTo>
                  <a:lnTo>
                    <a:pt x="455" y="740"/>
                  </a:lnTo>
                  <a:lnTo>
                    <a:pt x="455" y="737"/>
                  </a:lnTo>
                  <a:lnTo>
                    <a:pt x="434" y="737"/>
                  </a:lnTo>
                  <a:lnTo>
                    <a:pt x="413" y="732"/>
                  </a:lnTo>
                  <a:lnTo>
                    <a:pt x="412" y="734"/>
                  </a:lnTo>
                  <a:lnTo>
                    <a:pt x="407" y="733"/>
                  </a:lnTo>
                  <a:lnTo>
                    <a:pt x="407" y="736"/>
                  </a:lnTo>
                  <a:lnTo>
                    <a:pt x="381" y="723"/>
                  </a:lnTo>
                  <a:lnTo>
                    <a:pt x="362" y="737"/>
                  </a:lnTo>
                  <a:lnTo>
                    <a:pt x="355" y="737"/>
                  </a:lnTo>
                  <a:lnTo>
                    <a:pt x="339" y="752"/>
                  </a:lnTo>
                  <a:lnTo>
                    <a:pt x="325" y="790"/>
                  </a:lnTo>
                  <a:lnTo>
                    <a:pt x="305" y="809"/>
                  </a:lnTo>
                  <a:lnTo>
                    <a:pt x="299" y="819"/>
                  </a:lnTo>
                  <a:lnTo>
                    <a:pt x="278" y="812"/>
                  </a:lnTo>
                  <a:lnTo>
                    <a:pt x="266" y="799"/>
                  </a:lnTo>
                  <a:lnTo>
                    <a:pt x="245" y="788"/>
                  </a:lnTo>
                  <a:lnTo>
                    <a:pt x="241" y="784"/>
                  </a:lnTo>
                  <a:lnTo>
                    <a:pt x="221" y="777"/>
                  </a:lnTo>
                  <a:lnTo>
                    <a:pt x="212" y="770"/>
                  </a:lnTo>
                  <a:lnTo>
                    <a:pt x="199" y="755"/>
                  </a:lnTo>
                  <a:lnTo>
                    <a:pt x="177" y="740"/>
                  </a:lnTo>
                  <a:lnTo>
                    <a:pt x="163" y="698"/>
                  </a:lnTo>
                  <a:lnTo>
                    <a:pt x="162" y="671"/>
                  </a:lnTo>
                  <a:lnTo>
                    <a:pt x="148" y="640"/>
                  </a:lnTo>
                  <a:lnTo>
                    <a:pt x="140" y="629"/>
                  </a:lnTo>
                  <a:lnTo>
                    <a:pt x="138" y="623"/>
                  </a:lnTo>
                  <a:lnTo>
                    <a:pt x="106" y="603"/>
                  </a:lnTo>
                  <a:lnTo>
                    <a:pt x="86" y="573"/>
                  </a:lnTo>
                  <a:lnTo>
                    <a:pt x="73" y="565"/>
                  </a:lnTo>
                  <a:lnTo>
                    <a:pt x="54" y="539"/>
                  </a:lnTo>
                  <a:lnTo>
                    <a:pt x="43" y="533"/>
                  </a:lnTo>
                  <a:lnTo>
                    <a:pt x="33" y="525"/>
                  </a:lnTo>
                  <a:lnTo>
                    <a:pt x="19" y="496"/>
                  </a:lnTo>
                  <a:lnTo>
                    <a:pt x="11" y="496"/>
                  </a:lnTo>
                  <a:lnTo>
                    <a:pt x="9" y="492"/>
                  </a:lnTo>
                  <a:lnTo>
                    <a:pt x="0" y="479"/>
                  </a:lnTo>
                  <a:lnTo>
                    <a:pt x="2" y="476"/>
                  </a:lnTo>
                  <a:lnTo>
                    <a:pt x="0" y="470"/>
                  </a:lnTo>
                  <a:lnTo>
                    <a:pt x="2" y="468"/>
                  </a:lnTo>
                  <a:lnTo>
                    <a:pt x="24" y="470"/>
                  </a:lnTo>
                  <a:lnTo>
                    <a:pt x="36" y="470"/>
                  </a:lnTo>
                  <a:lnTo>
                    <a:pt x="47" y="471"/>
                  </a:lnTo>
                  <a:lnTo>
                    <a:pt x="59" y="472"/>
                  </a:lnTo>
                  <a:lnTo>
                    <a:pt x="115" y="478"/>
                  </a:lnTo>
                  <a:lnTo>
                    <a:pt x="140" y="479"/>
                  </a:lnTo>
                  <a:lnTo>
                    <a:pt x="156" y="479"/>
                  </a:lnTo>
                  <a:lnTo>
                    <a:pt x="163" y="479"/>
                  </a:lnTo>
                  <a:lnTo>
                    <a:pt x="206" y="483"/>
                  </a:lnTo>
                  <a:lnTo>
                    <a:pt x="216" y="483"/>
                  </a:lnTo>
                  <a:lnTo>
                    <a:pt x="238" y="485"/>
                  </a:lnTo>
                  <a:lnTo>
                    <a:pt x="241" y="485"/>
                  </a:lnTo>
                  <a:lnTo>
                    <a:pt x="262" y="486"/>
                  </a:lnTo>
                  <a:lnTo>
                    <a:pt x="263" y="486"/>
                  </a:lnTo>
                  <a:lnTo>
                    <a:pt x="264" y="486"/>
                  </a:lnTo>
                  <a:lnTo>
                    <a:pt x="274" y="486"/>
                  </a:lnTo>
                  <a:lnTo>
                    <a:pt x="298" y="489"/>
                  </a:lnTo>
                  <a:lnTo>
                    <a:pt x="301" y="489"/>
                  </a:lnTo>
                  <a:lnTo>
                    <a:pt x="319" y="489"/>
                  </a:lnTo>
                  <a:lnTo>
                    <a:pt x="324" y="489"/>
                  </a:lnTo>
                  <a:lnTo>
                    <a:pt x="324" y="479"/>
                  </a:lnTo>
                  <a:lnTo>
                    <a:pt x="325" y="463"/>
                  </a:lnTo>
                  <a:lnTo>
                    <a:pt x="327" y="438"/>
                  </a:lnTo>
                  <a:lnTo>
                    <a:pt x="327" y="432"/>
                  </a:lnTo>
                  <a:lnTo>
                    <a:pt x="328" y="421"/>
                  </a:lnTo>
                  <a:lnTo>
                    <a:pt x="328" y="400"/>
                  </a:lnTo>
                  <a:lnTo>
                    <a:pt x="330" y="385"/>
                  </a:lnTo>
                  <a:lnTo>
                    <a:pt x="331" y="367"/>
                  </a:lnTo>
                  <a:lnTo>
                    <a:pt x="332" y="339"/>
                  </a:lnTo>
                  <a:lnTo>
                    <a:pt x="332" y="338"/>
                  </a:lnTo>
                  <a:lnTo>
                    <a:pt x="334" y="325"/>
                  </a:lnTo>
                  <a:lnTo>
                    <a:pt x="334" y="323"/>
                  </a:lnTo>
                  <a:lnTo>
                    <a:pt x="334" y="318"/>
                  </a:lnTo>
                  <a:lnTo>
                    <a:pt x="335" y="307"/>
                  </a:lnTo>
                  <a:lnTo>
                    <a:pt x="335" y="303"/>
                  </a:lnTo>
                  <a:lnTo>
                    <a:pt x="335" y="291"/>
                  </a:lnTo>
                  <a:lnTo>
                    <a:pt x="337" y="271"/>
                  </a:lnTo>
                  <a:lnTo>
                    <a:pt x="338" y="245"/>
                  </a:lnTo>
                  <a:lnTo>
                    <a:pt x="338" y="238"/>
                  </a:lnTo>
                  <a:lnTo>
                    <a:pt x="339" y="225"/>
                  </a:lnTo>
                  <a:lnTo>
                    <a:pt x="341" y="217"/>
                  </a:lnTo>
                  <a:lnTo>
                    <a:pt x="341" y="191"/>
                  </a:lnTo>
                  <a:lnTo>
                    <a:pt x="342" y="177"/>
                  </a:lnTo>
                  <a:lnTo>
                    <a:pt x="342" y="167"/>
                  </a:lnTo>
                  <a:lnTo>
                    <a:pt x="344" y="162"/>
                  </a:lnTo>
                  <a:lnTo>
                    <a:pt x="344" y="148"/>
                  </a:lnTo>
                  <a:lnTo>
                    <a:pt x="344" y="142"/>
                  </a:lnTo>
                  <a:lnTo>
                    <a:pt x="345" y="133"/>
                  </a:lnTo>
                  <a:lnTo>
                    <a:pt x="345" y="127"/>
                  </a:lnTo>
                  <a:lnTo>
                    <a:pt x="346" y="94"/>
                  </a:lnTo>
                  <a:lnTo>
                    <a:pt x="346" y="81"/>
                  </a:lnTo>
                  <a:lnTo>
                    <a:pt x="348" y="80"/>
                  </a:lnTo>
                  <a:lnTo>
                    <a:pt x="348" y="77"/>
                  </a:lnTo>
                  <a:lnTo>
                    <a:pt x="349" y="47"/>
                  </a:lnTo>
                  <a:lnTo>
                    <a:pt x="350" y="0"/>
                  </a:lnTo>
                  <a:lnTo>
                    <a:pt x="355" y="0"/>
                  </a:lnTo>
                  <a:lnTo>
                    <a:pt x="388" y="0"/>
                  </a:lnTo>
                  <a:lnTo>
                    <a:pt x="407" y="1"/>
                  </a:lnTo>
                  <a:lnTo>
                    <a:pt x="427" y="1"/>
                  </a:lnTo>
                  <a:lnTo>
                    <a:pt x="430" y="2"/>
                  </a:lnTo>
                  <a:lnTo>
                    <a:pt x="431" y="2"/>
                  </a:lnTo>
                  <a:lnTo>
                    <a:pt x="438" y="2"/>
                  </a:lnTo>
                  <a:lnTo>
                    <a:pt x="449" y="2"/>
                  </a:lnTo>
                  <a:lnTo>
                    <a:pt x="453" y="4"/>
                  </a:lnTo>
                  <a:lnTo>
                    <a:pt x="473" y="4"/>
                  </a:lnTo>
                  <a:lnTo>
                    <a:pt x="493" y="4"/>
                  </a:lnTo>
                  <a:lnTo>
                    <a:pt x="504" y="5"/>
                  </a:lnTo>
                  <a:lnTo>
                    <a:pt x="520" y="5"/>
                  </a:lnTo>
                  <a:lnTo>
                    <a:pt x="527" y="6"/>
                  </a:lnTo>
                  <a:lnTo>
                    <a:pt x="531" y="6"/>
                  </a:lnTo>
                  <a:lnTo>
                    <a:pt x="536" y="6"/>
                  </a:lnTo>
                  <a:lnTo>
                    <a:pt x="559" y="6"/>
                  </a:lnTo>
                  <a:lnTo>
                    <a:pt x="565" y="6"/>
                  </a:lnTo>
                  <a:lnTo>
                    <a:pt x="579" y="6"/>
                  </a:lnTo>
                  <a:lnTo>
                    <a:pt x="581" y="6"/>
                  </a:lnTo>
                  <a:lnTo>
                    <a:pt x="613" y="8"/>
                  </a:lnTo>
                  <a:lnTo>
                    <a:pt x="613" y="22"/>
                  </a:lnTo>
                  <a:lnTo>
                    <a:pt x="611" y="56"/>
                  </a:lnTo>
                  <a:lnTo>
                    <a:pt x="611" y="62"/>
                  </a:lnTo>
                  <a:lnTo>
                    <a:pt x="611" y="72"/>
                  </a:lnTo>
                  <a:lnTo>
                    <a:pt x="611" y="74"/>
                  </a:lnTo>
                  <a:lnTo>
                    <a:pt x="610" y="81"/>
                  </a:lnTo>
                  <a:lnTo>
                    <a:pt x="610" y="90"/>
                  </a:lnTo>
                  <a:lnTo>
                    <a:pt x="610" y="103"/>
                  </a:lnTo>
                  <a:lnTo>
                    <a:pt x="610" y="117"/>
                  </a:lnTo>
                  <a:lnTo>
                    <a:pt x="610" y="120"/>
                  </a:lnTo>
                  <a:lnTo>
                    <a:pt x="610" y="126"/>
                  </a:lnTo>
                  <a:lnTo>
                    <a:pt x="610" y="140"/>
                  </a:lnTo>
                  <a:lnTo>
                    <a:pt x="610" y="144"/>
                  </a:lnTo>
                  <a:lnTo>
                    <a:pt x="610" y="152"/>
                  </a:lnTo>
                  <a:lnTo>
                    <a:pt x="610" y="158"/>
                  </a:lnTo>
                  <a:lnTo>
                    <a:pt x="608" y="169"/>
                  </a:lnTo>
                  <a:lnTo>
                    <a:pt x="608" y="185"/>
                  </a:lnTo>
                  <a:lnTo>
                    <a:pt x="608" y="192"/>
                  </a:lnTo>
                  <a:lnTo>
                    <a:pt x="608" y="199"/>
                  </a:lnTo>
                  <a:lnTo>
                    <a:pt x="607" y="220"/>
                  </a:lnTo>
                  <a:lnTo>
                    <a:pt x="611" y="219"/>
                  </a:lnTo>
                  <a:lnTo>
                    <a:pt x="622" y="225"/>
                  </a:lnTo>
                  <a:lnTo>
                    <a:pt x="629" y="235"/>
                  </a:lnTo>
                  <a:lnTo>
                    <a:pt x="651" y="238"/>
                  </a:lnTo>
                  <a:lnTo>
                    <a:pt x="654" y="238"/>
                  </a:lnTo>
                  <a:lnTo>
                    <a:pt x="674" y="242"/>
                  </a:lnTo>
                  <a:lnTo>
                    <a:pt x="676" y="245"/>
                  </a:lnTo>
                  <a:lnTo>
                    <a:pt x="678" y="257"/>
                  </a:lnTo>
                  <a:lnTo>
                    <a:pt x="685" y="262"/>
                  </a:lnTo>
                  <a:lnTo>
                    <a:pt x="690" y="260"/>
                  </a:lnTo>
                  <a:lnTo>
                    <a:pt x="700" y="262"/>
                  </a:lnTo>
                  <a:lnTo>
                    <a:pt x="718" y="268"/>
                  </a:lnTo>
                  <a:lnTo>
                    <a:pt x="729" y="266"/>
                  </a:lnTo>
                  <a:lnTo>
                    <a:pt x="729" y="267"/>
                  </a:lnTo>
                  <a:lnTo>
                    <a:pt x="735" y="268"/>
                  </a:lnTo>
                  <a:lnTo>
                    <a:pt x="740" y="274"/>
                  </a:lnTo>
                  <a:lnTo>
                    <a:pt x="746" y="275"/>
                  </a:lnTo>
                  <a:lnTo>
                    <a:pt x="762" y="268"/>
                  </a:lnTo>
                  <a:lnTo>
                    <a:pt x="768" y="270"/>
                  </a:lnTo>
                  <a:lnTo>
                    <a:pt x="772" y="268"/>
                  </a:lnTo>
                  <a:lnTo>
                    <a:pt x="776" y="267"/>
                  </a:lnTo>
                  <a:lnTo>
                    <a:pt x="778" y="284"/>
                  </a:lnTo>
                  <a:lnTo>
                    <a:pt x="786" y="284"/>
                  </a:lnTo>
                  <a:lnTo>
                    <a:pt x="786" y="295"/>
                  </a:lnTo>
                  <a:lnTo>
                    <a:pt x="796" y="299"/>
                  </a:lnTo>
                  <a:lnTo>
                    <a:pt x="818" y="285"/>
                  </a:lnTo>
                  <a:lnTo>
                    <a:pt x="822" y="293"/>
                  </a:lnTo>
                  <a:lnTo>
                    <a:pt x="826" y="292"/>
                  </a:lnTo>
                  <a:lnTo>
                    <a:pt x="829" y="292"/>
                  </a:lnTo>
                  <a:lnTo>
                    <a:pt x="839" y="302"/>
                  </a:lnTo>
                  <a:lnTo>
                    <a:pt x="857" y="296"/>
                  </a:lnTo>
                  <a:lnTo>
                    <a:pt x="855" y="309"/>
                  </a:lnTo>
                  <a:lnTo>
                    <a:pt x="862" y="313"/>
                  </a:lnTo>
                  <a:lnTo>
                    <a:pt x="878" y="288"/>
                  </a:lnTo>
                  <a:lnTo>
                    <a:pt x="879" y="288"/>
                  </a:lnTo>
                  <a:lnTo>
                    <a:pt x="896" y="302"/>
                  </a:lnTo>
                  <a:lnTo>
                    <a:pt x="908" y="293"/>
                  </a:lnTo>
                  <a:lnTo>
                    <a:pt x="910" y="293"/>
                  </a:lnTo>
                  <a:lnTo>
                    <a:pt x="908" y="296"/>
                  </a:lnTo>
                  <a:lnTo>
                    <a:pt x="918" y="307"/>
                  </a:lnTo>
                  <a:lnTo>
                    <a:pt x="925" y="307"/>
                  </a:lnTo>
                  <a:lnTo>
                    <a:pt x="928" y="311"/>
                  </a:lnTo>
                  <a:lnTo>
                    <a:pt x="939" y="307"/>
                  </a:lnTo>
                  <a:lnTo>
                    <a:pt x="961" y="295"/>
                  </a:lnTo>
                  <a:lnTo>
                    <a:pt x="975" y="298"/>
                  </a:lnTo>
                  <a:lnTo>
                    <a:pt x="983" y="295"/>
                  </a:lnTo>
                  <a:lnTo>
                    <a:pt x="984" y="292"/>
                  </a:lnTo>
                  <a:lnTo>
                    <a:pt x="997" y="289"/>
                  </a:lnTo>
                  <a:lnTo>
                    <a:pt x="997" y="286"/>
                  </a:lnTo>
                  <a:lnTo>
                    <a:pt x="1000" y="288"/>
                  </a:lnTo>
                  <a:lnTo>
                    <a:pt x="1002" y="292"/>
                  </a:lnTo>
                  <a:lnTo>
                    <a:pt x="1001" y="292"/>
                  </a:lnTo>
                  <a:lnTo>
                    <a:pt x="1023" y="292"/>
                  </a:lnTo>
                  <a:lnTo>
                    <a:pt x="1026" y="292"/>
                  </a:lnTo>
                  <a:lnTo>
                    <a:pt x="1027" y="286"/>
                  </a:lnTo>
                  <a:lnTo>
                    <a:pt x="1037" y="285"/>
                  </a:lnTo>
                  <a:lnTo>
                    <a:pt x="1040" y="286"/>
                  </a:lnTo>
                  <a:lnTo>
                    <a:pt x="1040" y="289"/>
                  </a:lnTo>
                  <a:lnTo>
                    <a:pt x="1051" y="293"/>
                  </a:lnTo>
                  <a:lnTo>
                    <a:pt x="1062" y="306"/>
                  </a:lnTo>
                  <a:lnTo>
                    <a:pt x="1066" y="307"/>
                  </a:lnTo>
                  <a:lnTo>
                    <a:pt x="1066" y="305"/>
                  </a:lnTo>
                  <a:lnTo>
                    <a:pt x="1073" y="306"/>
                  </a:lnTo>
                  <a:lnTo>
                    <a:pt x="1073" y="309"/>
                  </a:lnTo>
                  <a:lnTo>
                    <a:pt x="1075" y="309"/>
                  </a:lnTo>
                  <a:lnTo>
                    <a:pt x="1073" y="310"/>
                  </a:lnTo>
                  <a:lnTo>
                    <a:pt x="1084" y="313"/>
                  </a:lnTo>
                  <a:lnTo>
                    <a:pt x="1094" y="320"/>
                  </a:lnTo>
                  <a:lnTo>
                    <a:pt x="1097" y="317"/>
                  </a:lnTo>
                  <a:lnTo>
                    <a:pt x="1106" y="327"/>
                  </a:lnTo>
                  <a:lnTo>
                    <a:pt x="1118" y="321"/>
                  </a:lnTo>
                  <a:lnTo>
                    <a:pt x="1137" y="325"/>
                  </a:lnTo>
                  <a:lnTo>
                    <a:pt x="1137" y="328"/>
                  </a:lnTo>
                  <a:lnTo>
                    <a:pt x="1137" y="345"/>
                  </a:lnTo>
                  <a:lnTo>
                    <a:pt x="1137" y="356"/>
                  </a:lnTo>
                  <a:lnTo>
                    <a:pt x="1138" y="357"/>
                  </a:lnTo>
                  <a:lnTo>
                    <a:pt x="1138" y="371"/>
                  </a:lnTo>
                  <a:lnTo>
                    <a:pt x="1140" y="382"/>
                  </a:lnTo>
                  <a:lnTo>
                    <a:pt x="1140" y="385"/>
                  </a:lnTo>
                  <a:lnTo>
                    <a:pt x="1140" y="397"/>
                  </a:lnTo>
                  <a:lnTo>
                    <a:pt x="1140" y="413"/>
                  </a:lnTo>
                  <a:lnTo>
                    <a:pt x="1140" y="414"/>
                  </a:lnTo>
                  <a:lnTo>
                    <a:pt x="1140" y="418"/>
                  </a:lnTo>
                  <a:lnTo>
                    <a:pt x="1141" y="425"/>
                  </a:lnTo>
                  <a:lnTo>
                    <a:pt x="1141" y="439"/>
                  </a:lnTo>
                  <a:lnTo>
                    <a:pt x="1143" y="451"/>
                  </a:lnTo>
                  <a:lnTo>
                    <a:pt x="1143" y="453"/>
                  </a:lnTo>
                  <a:lnTo>
                    <a:pt x="1143" y="467"/>
                  </a:lnTo>
                  <a:lnTo>
                    <a:pt x="1143" y="472"/>
                  </a:lnTo>
                  <a:lnTo>
                    <a:pt x="1144" y="493"/>
                  </a:lnTo>
                  <a:lnTo>
                    <a:pt x="1145" y="496"/>
                  </a:lnTo>
                  <a:lnTo>
                    <a:pt x="1147" y="496"/>
                  </a:lnTo>
                  <a:lnTo>
                    <a:pt x="1147" y="499"/>
                  </a:lnTo>
                  <a:lnTo>
                    <a:pt x="1159" y="510"/>
                  </a:lnTo>
                  <a:lnTo>
                    <a:pt x="1163" y="521"/>
                  </a:lnTo>
                  <a:lnTo>
                    <a:pt x="1163" y="539"/>
                  </a:lnTo>
                  <a:lnTo>
                    <a:pt x="1174" y="547"/>
                  </a:lnTo>
                  <a:lnTo>
                    <a:pt x="1173" y="549"/>
                  </a:lnTo>
                  <a:lnTo>
                    <a:pt x="1187" y="582"/>
                  </a:lnTo>
                  <a:lnTo>
                    <a:pt x="1193" y="582"/>
                  </a:lnTo>
                  <a:lnTo>
                    <a:pt x="1190" y="601"/>
                  </a:lnTo>
                  <a:lnTo>
                    <a:pt x="1193" y="615"/>
                  </a:lnTo>
                  <a:lnTo>
                    <a:pt x="1188" y="629"/>
                  </a:lnTo>
                  <a:lnTo>
                    <a:pt x="1180" y="657"/>
                  </a:lnTo>
                  <a:lnTo>
                    <a:pt x="1177" y="666"/>
                  </a:lnTo>
                  <a:lnTo>
                    <a:pt x="1177" y="668"/>
                  </a:lnTo>
                  <a:lnTo>
                    <a:pt x="1177" y="676"/>
                  </a:lnTo>
                  <a:lnTo>
                    <a:pt x="1183" y="684"/>
                  </a:lnTo>
                  <a:lnTo>
                    <a:pt x="1183" y="697"/>
                  </a:lnTo>
                  <a:lnTo>
                    <a:pt x="1181" y="705"/>
                  </a:lnTo>
                  <a:lnTo>
                    <a:pt x="1180" y="707"/>
                  </a:lnTo>
                  <a:lnTo>
                    <a:pt x="1177" y="711"/>
                  </a:lnTo>
                  <a:lnTo>
                    <a:pt x="1170" y="726"/>
                  </a:lnTo>
                  <a:lnTo>
                    <a:pt x="1166" y="727"/>
                  </a:lnTo>
                  <a:lnTo>
                    <a:pt x="1169" y="740"/>
                  </a:lnTo>
                  <a:lnTo>
                    <a:pt x="1173" y="750"/>
                  </a:lnTo>
                  <a:lnTo>
                    <a:pt x="1169" y="747"/>
                  </a:lnTo>
                  <a:lnTo>
                    <a:pt x="1154" y="747"/>
                  </a:lnTo>
                  <a:lnTo>
                    <a:pt x="1125" y="761"/>
                  </a:lnTo>
                  <a:lnTo>
                    <a:pt x="1123" y="761"/>
                  </a:lnTo>
                  <a:lnTo>
                    <a:pt x="1090" y="784"/>
                  </a:lnTo>
                  <a:lnTo>
                    <a:pt x="1084" y="783"/>
                  </a:lnTo>
                  <a:lnTo>
                    <a:pt x="1102" y="768"/>
                  </a:lnTo>
                  <a:lnTo>
                    <a:pt x="1111" y="765"/>
                  </a:lnTo>
                  <a:lnTo>
                    <a:pt x="1111" y="763"/>
                  </a:lnTo>
                  <a:lnTo>
                    <a:pt x="1100" y="762"/>
                  </a:lnTo>
                  <a:lnTo>
                    <a:pt x="1087" y="766"/>
                  </a:lnTo>
                  <a:lnTo>
                    <a:pt x="1087" y="738"/>
                  </a:lnTo>
                  <a:lnTo>
                    <a:pt x="1080" y="741"/>
                  </a:lnTo>
                  <a:lnTo>
                    <a:pt x="1076" y="751"/>
                  </a:lnTo>
                  <a:lnTo>
                    <a:pt x="1070" y="750"/>
                  </a:lnTo>
                  <a:lnTo>
                    <a:pt x="1068" y="750"/>
                  </a:lnTo>
                  <a:lnTo>
                    <a:pt x="1066" y="750"/>
                  </a:lnTo>
                  <a:lnTo>
                    <a:pt x="1063" y="755"/>
                  </a:lnTo>
                  <a:lnTo>
                    <a:pt x="1065" y="761"/>
                  </a:lnTo>
                  <a:lnTo>
                    <a:pt x="1063" y="763"/>
                  </a:lnTo>
                  <a:lnTo>
                    <a:pt x="1065" y="766"/>
                  </a:lnTo>
                  <a:lnTo>
                    <a:pt x="1073" y="769"/>
                  </a:lnTo>
                  <a:lnTo>
                    <a:pt x="1077" y="781"/>
                  </a:lnTo>
                  <a:lnTo>
                    <a:pt x="1090" y="787"/>
                  </a:lnTo>
                  <a:lnTo>
                    <a:pt x="1054" y="816"/>
                  </a:lnTo>
                  <a:lnTo>
                    <a:pt x="1030" y="838"/>
                  </a:lnTo>
                  <a:lnTo>
                    <a:pt x="1020" y="844"/>
                  </a:lnTo>
                  <a:lnTo>
                    <a:pt x="1019" y="844"/>
                  </a:lnTo>
                  <a:lnTo>
                    <a:pt x="982" y="866"/>
                  </a:lnTo>
                  <a:lnTo>
                    <a:pt x="950" y="884"/>
                  </a:lnTo>
                  <a:lnTo>
                    <a:pt x="937" y="894"/>
                  </a:lnTo>
                  <a:lnTo>
                    <a:pt x="926" y="903"/>
                  </a:lnTo>
                  <a:lnTo>
                    <a:pt x="915" y="910"/>
                  </a:lnTo>
                  <a:lnTo>
                    <a:pt x="893" y="930"/>
                  </a:lnTo>
                  <a:lnTo>
                    <a:pt x="876" y="951"/>
                  </a:lnTo>
                  <a:lnTo>
                    <a:pt x="875" y="953"/>
                  </a:lnTo>
                  <a:lnTo>
                    <a:pt x="876" y="953"/>
                  </a:lnTo>
                  <a:lnTo>
                    <a:pt x="867" y="964"/>
                  </a:lnTo>
                  <a:lnTo>
                    <a:pt x="858" y="981"/>
                  </a:lnTo>
                  <a:lnTo>
                    <a:pt x="846" y="1014"/>
                  </a:lnTo>
                  <a:lnTo>
                    <a:pt x="846" y="1017"/>
                  </a:lnTo>
                  <a:lnTo>
                    <a:pt x="844" y="1043"/>
                  </a:lnTo>
                  <a:lnTo>
                    <a:pt x="853" y="1088"/>
                  </a:lnTo>
                  <a:lnTo>
                    <a:pt x="860" y="1107"/>
                  </a:lnTo>
                  <a:lnTo>
                    <a:pt x="867" y="1152"/>
                  </a:lnTo>
                  <a:lnTo>
                    <a:pt x="846" y="1166"/>
                  </a:lnTo>
                  <a:lnTo>
                    <a:pt x="833" y="1164"/>
                  </a:lnTo>
                  <a:lnTo>
                    <a:pt x="821" y="1152"/>
                  </a:lnTo>
                  <a:lnTo>
                    <a:pt x="797" y="1145"/>
                  </a:lnTo>
                  <a:lnTo>
                    <a:pt x="760" y="1145"/>
                  </a:lnTo>
                  <a:lnTo>
                    <a:pt x="757" y="1139"/>
                  </a:lnTo>
                  <a:lnTo>
                    <a:pt x="753" y="1139"/>
                  </a:lnTo>
                  <a:lnTo>
                    <a:pt x="726" y="1124"/>
                  </a:lnTo>
                  <a:lnTo>
                    <a:pt x="718" y="1125"/>
                  </a:lnTo>
                  <a:lnTo>
                    <a:pt x="711" y="1120"/>
                  </a:lnTo>
                  <a:lnTo>
                    <a:pt x="711" y="1116"/>
                  </a:lnTo>
                  <a:lnTo>
                    <a:pt x="688" y="1109"/>
                  </a:lnTo>
                  <a:lnTo>
                    <a:pt x="671" y="1091"/>
                  </a:lnTo>
                  <a:lnTo>
                    <a:pt x="663" y="1062"/>
                  </a:lnTo>
                  <a:lnTo>
                    <a:pt x="649" y="1043"/>
                  </a:lnTo>
                  <a:lnTo>
                    <a:pt x="645" y="1014"/>
                  </a:lnTo>
                  <a:lnTo>
                    <a:pt x="640" y="989"/>
                  </a:lnTo>
                  <a:lnTo>
                    <a:pt x="629" y="974"/>
                  </a:lnTo>
                  <a:lnTo>
                    <a:pt x="617" y="967"/>
                  </a:lnTo>
                  <a:lnTo>
                    <a:pt x="615" y="964"/>
                  </a:lnTo>
                </a:path>
              </a:pathLst>
            </a:custGeom>
            <a:noFill/>
            <a:ln w="6350">
              <a:solidFill>
                <a:schemeClr val="tx1"/>
              </a:solidFill>
              <a:round/>
              <a:headEnd/>
              <a:tailEnd/>
            </a:ln>
          </p:spPr>
          <p:txBody>
            <a:bodyPr/>
            <a:lstStyle/>
            <a:p>
              <a:endParaRPr lang="en-US"/>
            </a:p>
          </p:txBody>
        </p:sp>
        <p:sp>
          <p:nvSpPr>
            <p:cNvPr id="278573" name="Freeform 257"/>
            <p:cNvSpPr>
              <a:spLocks/>
            </p:cNvSpPr>
            <p:nvPr/>
          </p:nvSpPr>
          <p:spPr bwMode="auto">
            <a:xfrm>
              <a:off x="2068513" y="3740150"/>
              <a:ext cx="785812" cy="842963"/>
            </a:xfrm>
            <a:custGeom>
              <a:avLst/>
              <a:gdLst>
                <a:gd name="T0" fmla="*/ 2147483647 w 570"/>
                <a:gd name="T1" fmla="*/ 2147483647 h 673"/>
                <a:gd name="T2" fmla="*/ 2147483647 w 570"/>
                <a:gd name="T3" fmla="*/ 2147483647 h 673"/>
                <a:gd name="T4" fmla="*/ 2147483647 w 570"/>
                <a:gd name="T5" fmla="*/ 2147483647 h 673"/>
                <a:gd name="T6" fmla="*/ 2147483647 w 570"/>
                <a:gd name="T7" fmla="*/ 2147483647 h 673"/>
                <a:gd name="T8" fmla="*/ 2147483647 w 570"/>
                <a:gd name="T9" fmla="*/ 2147483647 h 673"/>
                <a:gd name="T10" fmla="*/ 2147483647 w 570"/>
                <a:gd name="T11" fmla="*/ 2147483647 h 673"/>
                <a:gd name="T12" fmla="*/ 2147483647 w 570"/>
                <a:gd name="T13" fmla="*/ 2147483647 h 673"/>
                <a:gd name="T14" fmla="*/ 2147483647 w 570"/>
                <a:gd name="T15" fmla="*/ 2147483647 h 673"/>
                <a:gd name="T16" fmla="*/ 2147483647 w 570"/>
                <a:gd name="T17" fmla="*/ 2147483647 h 673"/>
                <a:gd name="T18" fmla="*/ 2147483647 w 570"/>
                <a:gd name="T19" fmla="*/ 2147483647 h 673"/>
                <a:gd name="T20" fmla="*/ 2147483647 w 570"/>
                <a:gd name="T21" fmla="*/ 2147483647 h 673"/>
                <a:gd name="T22" fmla="*/ 2147483647 w 570"/>
                <a:gd name="T23" fmla="*/ 2147483647 h 673"/>
                <a:gd name="T24" fmla="*/ 2147483647 w 570"/>
                <a:gd name="T25" fmla="*/ 2147483647 h 673"/>
                <a:gd name="T26" fmla="*/ 2147483647 w 570"/>
                <a:gd name="T27" fmla="*/ 2147483647 h 673"/>
                <a:gd name="T28" fmla="*/ 2147483647 w 570"/>
                <a:gd name="T29" fmla="*/ 2147483647 h 673"/>
                <a:gd name="T30" fmla="*/ 2147483647 w 570"/>
                <a:gd name="T31" fmla="*/ 2147483647 h 673"/>
                <a:gd name="T32" fmla="*/ 2147483647 w 570"/>
                <a:gd name="T33" fmla="*/ 2147483647 h 673"/>
                <a:gd name="T34" fmla="*/ 2147483647 w 570"/>
                <a:gd name="T35" fmla="*/ 2147483647 h 673"/>
                <a:gd name="T36" fmla="*/ 2147483647 w 570"/>
                <a:gd name="T37" fmla="*/ 2147483647 h 673"/>
                <a:gd name="T38" fmla="*/ 2147483647 w 570"/>
                <a:gd name="T39" fmla="*/ 2147483647 h 673"/>
                <a:gd name="T40" fmla="*/ 2147483647 w 570"/>
                <a:gd name="T41" fmla="*/ 2147483647 h 673"/>
                <a:gd name="T42" fmla="*/ 2147483647 w 570"/>
                <a:gd name="T43" fmla="*/ 2147483647 h 673"/>
                <a:gd name="T44" fmla="*/ 2147483647 w 570"/>
                <a:gd name="T45" fmla="*/ 2147483647 h 673"/>
                <a:gd name="T46" fmla="*/ 2147483647 w 570"/>
                <a:gd name="T47" fmla="*/ 2147483647 h 673"/>
                <a:gd name="T48" fmla="*/ 2147483647 w 570"/>
                <a:gd name="T49" fmla="*/ 2147483647 h 673"/>
                <a:gd name="T50" fmla="*/ 2147483647 w 570"/>
                <a:gd name="T51" fmla="*/ 2147483647 h 673"/>
                <a:gd name="T52" fmla="*/ 2147483647 w 570"/>
                <a:gd name="T53" fmla="*/ 2147483647 h 673"/>
                <a:gd name="T54" fmla="*/ 2147483647 w 570"/>
                <a:gd name="T55" fmla="*/ 2147483647 h 673"/>
                <a:gd name="T56" fmla="*/ 2147483647 w 570"/>
                <a:gd name="T57" fmla="*/ 2147483647 h 673"/>
                <a:gd name="T58" fmla="*/ 2147483647 w 570"/>
                <a:gd name="T59" fmla="*/ 2147483647 h 673"/>
                <a:gd name="T60" fmla="*/ 2147483647 w 570"/>
                <a:gd name="T61" fmla="*/ 2147483647 h 673"/>
                <a:gd name="T62" fmla="*/ 2147483647 w 570"/>
                <a:gd name="T63" fmla="*/ 2147483647 h 673"/>
                <a:gd name="T64" fmla="*/ 2147483647 w 570"/>
                <a:gd name="T65" fmla="*/ 2147483647 h 673"/>
                <a:gd name="T66" fmla="*/ 2147483647 w 570"/>
                <a:gd name="T67" fmla="*/ 2147483647 h 673"/>
                <a:gd name="T68" fmla="*/ 2147483647 w 570"/>
                <a:gd name="T69" fmla="*/ 2147483647 h 673"/>
                <a:gd name="T70" fmla="*/ 2147483647 w 570"/>
                <a:gd name="T71" fmla="*/ 2147483647 h 673"/>
                <a:gd name="T72" fmla="*/ 2147483647 w 570"/>
                <a:gd name="T73" fmla="*/ 2147483647 h 673"/>
                <a:gd name="T74" fmla="*/ 2147483647 w 570"/>
                <a:gd name="T75" fmla="*/ 2147483647 h 673"/>
                <a:gd name="T76" fmla="*/ 2147483647 w 570"/>
                <a:gd name="T77" fmla="*/ 2147483647 h 67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70"/>
                <a:gd name="T118" fmla="*/ 0 h 673"/>
                <a:gd name="T119" fmla="*/ 570 w 570"/>
                <a:gd name="T120" fmla="*/ 673 h 67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70" h="673">
                  <a:moveTo>
                    <a:pt x="0" y="465"/>
                  </a:moveTo>
                  <a:lnTo>
                    <a:pt x="11" y="451"/>
                  </a:lnTo>
                  <a:lnTo>
                    <a:pt x="27" y="451"/>
                  </a:lnTo>
                  <a:lnTo>
                    <a:pt x="36" y="423"/>
                  </a:lnTo>
                  <a:lnTo>
                    <a:pt x="29" y="421"/>
                  </a:lnTo>
                  <a:lnTo>
                    <a:pt x="19" y="411"/>
                  </a:lnTo>
                  <a:lnTo>
                    <a:pt x="23" y="381"/>
                  </a:lnTo>
                  <a:lnTo>
                    <a:pt x="31" y="376"/>
                  </a:lnTo>
                  <a:lnTo>
                    <a:pt x="47" y="350"/>
                  </a:lnTo>
                  <a:lnTo>
                    <a:pt x="52" y="321"/>
                  </a:lnTo>
                  <a:lnTo>
                    <a:pt x="56" y="318"/>
                  </a:lnTo>
                  <a:lnTo>
                    <a:pt x="61" y="308"/>
                  </a:lnTo>
                  <a:lnTo>
                    <a:pt x="77" y="302"/>
                  </a:lnTo>
                  <a:lnTo>
                    <a:pt x="87" y="295"/>
                  </a:lnTo>
                  <a:lnTo>
                    <a:pt x="90" y="289"/>
                  </a:lnTo>
                  <a:lnTo>
                    <a:pt x="72" y="270"/>
                  </a:lnTo>
                  <a:lnTo>
                    <a:pt x="72" y="264"/>
                  </a:lnTo>
                  <a:lnTo>
                    <a:pt x="66" y="238"/>
                  </a:lnTo>
                  <a:lnTo>
                    <a:pt x="58" y="223"/>
                  </a:lnTo>
                  <a:lnTo>
                    <a:pt x="59" y="206"/>
                  </a:lnTo>
                  <a:lnTo>
                    <a:pt x="68" y="181"/>
                  </a:lnTo>
                  <a:lnTo>
                    <a:pt x="68" y="126"/>
                  </a:lnTo>
                  <a:lnTo>
                    <a:pt x="72" y="112"/>
                  </a:lnTo>
                  <a:lnTo>
                    <a:pt x="69" y="88"/>
                  </a:lnTo>
                  <a:lnTo>
                    <a:pt x="91" y="85"/>
                  </a:lnTo>
                  <a:lnTo>
                    <a:pt x="111" y="102"/>
                  </a:lnTo>
                  <a:lnTo>
                    <a:pt x="130" y="87"/>
                  </a:lnTo>
                  <a:lnTo>
                    <a:pt x="141" y="16"/>
                  </a:lnTo>
                  <a:lnTo>
                    <a:pt x="145" y="0"/>
                  </a:lnTo>
                  <a:lnTo>
                    <a:pt x="172" y="4"/>
                  </a:lnTo>
                  <a:lnTo>
                    <a:pt x="201" y="8"/>
                  </a:lnTo>
                  <a:lnTo>
                    <a:pt x="241" y="15"/>
                  </a:lnTo>
                  <a:lnTo>
                    <a:pt x="244" y="15"/>
                  </a:lnTo>
                  <a:lnTo>
                    <a:pt x="255" y="16"/>
                  </a:lnTo>
                  <a:lnTo>
                    <a:pt x="272" y="19"/>
                  </a:lnTo>
                  <a:lnTo>
                    <a:pt x="338" y="27"/>
                  </a:lnTo>
                  <a:lnTo>
                    <a:pt x="360" y="31"/>
                  </a:lnTo>
                  <a:lnTo>
                    <a:pt x="367" y="31"/>
                  </a:lnTo>
                  <a:lnTo>
                    <a:pt x="381" y="33"/>
                  </a:lnTo>
                  <a:lnTo>
                    <a:pt x="403" y="36"/>
                  </a:lnTo>
                  <a:lnTo>
                    <a:pt x="424" y="38"/>
                  </a:lnTo>
                  <a:lnTo>
                    <a:pt x="446" y="41"/>
                  </a:lnTo>
                  <a:lnTo>
                    <a:pt x="448" y="42"/>
                  </a:lnTo>
                  <a:lnTo>
                    <a:pt x="487" y="47"/>
                  </a:lnTo>
                  <a:lnTo>
                    <a:pt x="519" y="51"/>
                  </a:lnTo>
                  <a:lnTo>
                    <a:pt x="530" y="52"/>
                  </a:lnTo>
                  <a:lnTo>
                    <a:pt x="569" y="56"/>
                  </a:lnTo>
                  <a:lnTo>
                    <a:pt x="566" y="83"/>
                  </a:lnTo>
                  <a:lnTo>
                    <a:pt x="563" y="110"/>
                  </a:lnTo>
                  <a:lnTo>
                    <a:pt x="556" y="164"/>
                  </a:lnTo>
                  <a:lnTo>
                    <a:pt x="550" y="216"/>
                  </a:lnTo>
                  <a:lnTo>
                    <a:pt x="550" y="218"/>
                  </a:lnTo>
                  <a:lnTo>
                    <a:pt x="544" y="277"/>
                  </a:lnTo>
                  <a:lnTo>
                    <a:pt x="541" y="296"/>
                  </a:lnTo>
                  <a:lnTo>
                    <a:pt x="541" y="297"/>
                  </a:lnTo>
                  <a:lnTo>
                    <a:pt x="539" y="320"/>
                  </a:lnTo>
                  <a:lnTo>
                    <a:pt x="537" y="340"/>
                  </a:lnTo>
                  <a:lnTo>
                    <a:pt x="532" y="382"/>
                  </a:lnTo>
                  <a:lnTo>
                    <a:pt x="530" y="405"/>
                  </a:lnTo>
                  <a:lnTo>
                    <a:pt x="530" y="408"/>
                  </a:lnTo>
                  <a:lnTo>
                    <a:pt x="530" y="410"/>
                  </a:lnTo>
                  <a:lnTo>
                    <a:pt x="523" y="468"/>
                  </a:lnTo>
                  <a:lnTo>
                    <a:pt x="523" y="473"/>
                  </a:lnTo>
                  <a:lnTo>
                    <a:pt x="520" y="490"/>
                  </a:lnTo>
                  <a:lnTo>
                    <a:pt x="517" y="515"/>
                  </a:lnTo>
                  <a:lnTo>
                    <a:pt x="517" y="518"/>
                  </a:lnTo>
                  <a:lnTo>
                    <a:pt x="514" y="544"/>
                  </a:lnTo>
                  <a:lnTo>
                    <a:pt x="513" y="552"/>
                  </a:lnTo>
                  <a:lnTo>
                    <a:pt x="503" y="648"/>
                  </a:lnTo>
                  <a:lnTo>
                    <a:pt x="503" y="651"/>
                  </a:lnTo>
                  <a:lnTo>
                    <a:pt x="500" y="672"/>
                  </a:lnTo>
                  <a:lnTo>
                    <a:pt x="371" y="656"/>
                  </a:lnTo>
                  <a:lnTo>
                    <a:pt x="316" y="649"/>
                  </a:lnTo>
                  <a:lnTo>
                    <a:pt x="294" y="637"/>
                  </a:lnTo>
                  <a:lnTo>
                    <a:pt x="291" y="635"/>
                  </a:lnTo>
                  <a:lnTo>
                    <a:pt x="278" y="630"/>
                  </a:lnTo>
                  <a:lnTo>
                    <a:pt x="123" y="544"/>
                  </a:lnTo>
                  <a:lnTo>
                    <a:pt x="11" y="480"/>
                  </a:lnTo>
                  <a:lnTo>
                    <a:pt x="0" y="465"/>
                  </a:lnTo>
                </a:path>
              </a:pathLst>
            </a:custGeom>
            <a:solidFill>
              <a:schemeClr val="accent2"/>
            </a:solidFill>
            <a:ln w="6350">
              <a:solidFill>
                <a:schemeClr val="tx1"/>
              </a:solidFill>
              <a:round/>
              <a:headEnd/>
              <a:tailEnd/>
            </a:ln>
          </p:spPr>
          <p:txBody>
            <a:bodyPr/>
            <a:lstStyle/>
            <a:p>
              <a:endParaRPr lang="en-US"/>
            </a:p>
          </p:txBody>
        </p:sp>
        <p:grpSp>
          <p:nvGrpSpPr>
            <p:cNvPr id="6" name="Group 258"/>
            <p:cNvGrpSpPr>
              <a:grpSpLocks/>
            </p:cNvGrpSpPr>
            <p:nvPr/>
          </p:nvGrpSpPr>
          <p:grpSpPr bwMode="auto">
            <a:xfrm>
              <a:off x="1209675" y="2852737"/>
              <a:ext cx="987425" cy="1454150"/>
              <a:chOff x="514" y="1479"/>
              <a:chExt cx="717" cy="1163"/>
            </a:xfrm>
            <a:solidFill>
              <a:schemeClr val="accent5"/>
            </a:solidFill>
          </p:grpSpPr>
          <p:sp>
            <p:nvSpPr>
              <p:cNvPr id="291" name="Freeform 259" descr="Outlined diamond"/>
              <p:cNvSpPr>
                <a:spLocks/>
              </p:cNvSpPr>
              <p:nvPr/>
            </p:nvSpPr>
            <p:spPr bwMode="auto">
              <a:xfrm>
                <a:off x="514" y="1479"/>
                <a:ext cx="717" cy="1163"/>
              </a:xfrm>
              <a:custGeom>
                <a:avLst/>
                <a:gdLst>
                  <a:gd name="T0" fmla="*/ 637 w 717"/>
                  <a:gd name="T1" fmla="*/ 1162 h 1163"/>
                  <a:gd name="T2" fmla="*/ 661 w 717"/>
                  <a:gd name="T3" fmla="*/ 1134 h 1163"/>
                  <a:gd name="T4" fmla="*/ 649 w 717"/>
                  <a:gd name="T5" fmla="*/ 1091 h 1163"/>
                  <a:gd name="T6" fmla="*/ 678 w 717"/>
                  <a:gd name="T7" fmla="*/ 1031 h 1163"/>
                  <a:gd name="T8" fmla="*/ 703 w 717"/>
                  <a:gd name="T9" fmla="*/ 1011 h 1163"/>
                  <a:gd name="T10" fmla="*/ 697 w 717"/>
                  <a:gd name="T11" fmla="*/ 979 h 1163"/>
                  <a:gd name="T12" fmla="*/ 684 w 717"/>
                  <a:gd name="T13" fmla="*/ 932 h 1163"/>
                  <a:gd name="T14" fmla="*/ 641 w 717"/>
                  <a:gd name="T15" fmla="*/ 854 h 1163"/>
                  <a:gd name="T16" fmla="*/ 596 w 717"/>
                  <a:gd name="T17" fmla="*/ 789 h 1163"/>
                  <a:gd name="T18" fmla="*/ 551 w 717"/>
                  <a:gd name="T19" fmla="*/ 725 h 1163"/>
                  <a:gd name="T20" fmla="*/ 477 w 717"/>
                  <a:gd name="T21" fmla="*/ 622 h 1163"/>
                  <a:gd name="T22" fmla="*/ 448 w 717"/>
                  <a:gd name="T23" fmla="*/ 581 h 1163"/>
                  <a:gd name="T24" fmla="*/ 390 w 717"/>
                  <a:gd name="T25" fmla="*/ 498 h 1163"/>
                  <a:gd name="T26" fmla="*/ 367 w 717"/>
                  <a:gd name="T27" fmla="*/ 465 h 1163"/>
                  <a:gd name="T28" fmla="*/ 346 w 717"/>
                  <a:gd name="T29" fmla="*/ 437 h 1163"/>
                  <a:gd name="T30" fmla="*/ 325 w 717"/>
                  <a:gd name="T31" fmla="*/ 408 h 1163"/>
                  <a:gd name="T32" fmla="*/ 321 w 717"/>
                  <a:gd name="T33" fmla="*/ 391 h 1163"/>
                  <a:gd name="T34" fmla="*/ 322 w 717"/>
                  <a:gd name="T35" fmla="*/ 382 h 1163"/>
                  <a:gd name="T36" fmla="*/ 328 w 717"/>
                  <a:gd name="T37" fmla="*/ 359 h 1163"/>
                  <a:gd name="T38" fmla="*/ 333 w 717"/>
                  <a:gd name="T39" fmla="*/ 332 h 1163"/>
                  <a:gd name="T40" fmla="*/ 354 w 717"/>
                  <a:gd name="T41" fmla="*/ 239 h 1163"/>
                  <a:gd name="T42" fmla="*/ 385 w 717"/>
                  <a:gd name="T43" fmla="*/ 104 h 1163"/>
                  <a:gd name="T44" fmla="*/ 369 w 717"/>
                  <a:gd name="T45" fmla="*/ 76 h 1163"/>
                  <a:gd name="T46" fmla="*/ 288 w 717"/>
                  <a:gd name="T47" fmla="*/ 56 h 1163"/>
                  <a:gd name="T48" fmla="*/ 221 w 717"/>
                  <a:gd name="T49" fmla="*/ 40 h 1163"/>
                  <a:gd name="T50" fmla="*/ 145 w 717"/>
                  <a:gd name="T51" fmla="*/ 20 h 1163"/>
                  <a:gd name="T52" fmla="*/ 123 w 717"/>
                  <a:gd name="T53" fmla="*/ 15 h 1163"/>
                  <a:gd name="T54" fmla="*/ 105 w 717"/>
                  <a:gd name="T55" fmla="*/ 11 h 1163"/>
                  <a:gd name="T56" fmla="*/ 69 w 717"/>
                  <a:gd name="T57" fmla="*/ 2 h 1163"/>
                  <a:gd name="T58" fmla="*/ 59 w 717"/>
                  <a:gd name="T59" fmla="*/ 33 h 1163"/>
                  <a:gd name="T60" fmla="*/ 44 w 717"/>
                  <a:gd name="T61" fmla="*/ 93 h 1163"/>
                  <a:gd name="T62" fmla="*/ 42 w 717"/>
                  <a:gd name="T63" fmla="*/ 101 h 1163"/>
                  <a:gd name="T64" fmla="*/ 6 w 717"/>
                  <a:gd name="T65" fmla="*/ 154 h 1163"/>
                  <a:gd name="T66" fmla="*/ 16 w 717"/>
                  <a:gd name="T67" fmla="*/ 201 h 1163"/>
                  <a:gd name="T68" fmla="*/ 30 w 717"/>
                  <a:gd name="T69" fmla="*/ 259 h 1163"/>
                  <a:gd name="T70" fmla="*/ 26 w 717"/>
                  <a:gd name="T71" fmla="*/ 355 h 1163"/>
                  <a:gd name="T72" fmla="*/ 52 w 717"/>
                  <a:gd name="T73" fmla="*/ 415 h 1163"/>
                  <a:gd name="T74" fmla="*/ 56 w 717"/>
                  <a:gd name="T75" fmla="*/ 422 h 1163"/>
                  <a:gd name="T76" fmla="*/ 56 w 717"/>
                  <a:gd name="T77" fmla="*/ 447 h 1163"/>
                  <a:gd name="T78" fmla="*/ 76 w 717"/>
                  <a:gd name="T79" fmla="*/ 467 h 1163"/>
                  <a:gd name="T80" fmla="*/ 85 w 717"/>
                  <a:gd name="T81" fmla="*/ 480 h 1163"/>
                  <a:gd name="T82" fmla="*/ 77 w 717"/>
                  <a:gd name="T83" fmla="*/ 512 h 1163"/>
                  <a:gd name="T84" fmla="*/ 77 w 717"/>
                  <a:gd name="T85" fmla="*/ 540 h 1163"/>
                  <a:gd name="T86" fmla="*/ 90 w 717"/>
                  <a:gd name="T87" fmla="*/ 571 h 1163"/>
                  <a:gd name="T88" fmla="*/ 117 w 717"/>
                  <a:gd name="T89" fmla="*/ 594 h 1163"/>
                  <a:gd name="T90" fmla="*/ 102 w 717"/>
                  <a:gd name="T91" fmla="*/ 615 h 1163"/>
                  <a:gd name="T92" fmla="*/ 106 w 717"/>
                  <a:gd name="T93" fmla="*/ 664 h 1163"/>
                  <a:gd name="T94" fmla="*/ 130 w 717"/>
                  <a:gd name="T95" fmla="*/ 717 h 1163"/>
                  <a:gd name="T96" fmla="*/ 148 w 717"/>
                  <a:gd name="T97" fmla="*/ 754 h 1163"/>
                  <a:gd name="T98" fmla="*/ 155 w 717"/>
                  <a:gd name="T99" fmla="*/ 783 h 1163"/>
                  <a:gd name="T100" fmla="*/ 168 w 717"/>
                  <a:gd name="T101" fmla="*/ 818 h 1163"/>
                  <a:gd name="T102" fmla="*/ 180 w 717"/>
                  <a:gd name="T103" fmla="*/ 878 h 1163"/>
                  <a:gd name="T104" fmla="*/ 243 w 717"/>
                  <a:gd name="T105" fmla="*/ 896 h 1163"/>
                  <a:gd name="T106" fmla="*/ 275 w 717"/>
                  <a:gd name="T107" fmla="*/ 936 h 1163"/>
                  <a:gd name="T108" fmla="*/ 330 w 717"/>
                  <a:gd name="T109" fmla="*/ 961 h 1163"/>
                  <a:gd name="T110" fmla="*/ 344 w 717"/>
                  <a:gd name="T111" fmla="*/ 999 h 1163"/>
                  <a:gd name="T112" fmla="*/ 376 w 717"/>
                  <a:gd name="T113" fmla="*/ 1017 h 1163"/>
                  <a:gd name="T114" fmla="*/ 414 w 717"/>
                  <a:gd name="T115" fmla="*/ 1077 h 1163"/>
                  <a:gd name="T116" fmla="*/ 421 w 717"/>
                  <a:gd name="T117" fmla="*/ 1143 h 11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7"/>
                  <a:gd name="T178" fmla="*/ 0 h 1163"/>
                  <a:gd name="T179" fmla="*/ 717 w 717"/>
                  <a:gd name="T180" fmla="*/ 1163 h 116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7" h="1163">
                    <a:moveTo>
                      <a:pt x="634" y="1162"/>
                    </a:moveTo>
                    <a:lnTo>
                      <a:pt x="637" y="1162"/>
                    </a:lnTo>
                    <a:lnTo>
                      <a:pt x="653" y="1162"/>
                    </a:lnTo>
                    <a:lnTo>
                      <a:pt x="661" y="1134"/>
                    </a:lnTo>
                    <a:lnTo>
                      <a:pt x="655" y="1131"/>
                    </a:lnTo>
                    <a:lnTo>
                      <a:pt x="645" y="1121"/>
                    </a:lnTo>
                    <a:lnTo>
                      <a:pt x="649" y="1091"/>
                    </a:lnTo>
                    <a:lnTo>
                      <a:pt x="657" y="1086"/>
                    </a:lnTo>
                    <a:lnTo>
                      <a:pt x="673" y="1060"/>
                    </a:lnTo>
                    <a:lnTo>
                      <a:pt x="678" y="1031"/>
                    </a:lnTo>
                    <a:lnTo>
                      <a:pt x="682" y="1028"/>
                    </a:lnTo>
                    <a:lnTo>
                      <a:pt x="686" y="1018"/>
                    </a:lnTo>
                    <a:lnTo>
                      <a:pt x="703" y="1011"/>
                    </a:lnTo>
                    <a:lnTo>
                      <a:pt x="713" y="1004"/>
                    </a:lnTo>
                    <a:lnTo>
                      <a:pt x="716" y="999"/>
                    </a:lnTo>
                    <a:lnTo>
                      <a:pt x="697" y="979"/>
                    </a:lnTo>
                    <a:lnTo>
                      <a:pt x="697" y="974"/>
                    </a:lnTo>
                    <a:lnTo>
                      <a:pt x="692" y="947"/>
                    </a:lnTo>
                    <a:lnTo>
                      <a:pt x="684" y="932"/>
                    </a:lnTo>
                    <a:lnTo>
                      <a:pt x="685" y="915"/>
                    </a:lnTo>
                    <a:lnTo>
                      <a:pt x="664" y="886"/>
                    </a:lnTo>
                    <a:lnTo>
                      <a:pt x="641" y="854"/>
                    </a:lnTo>
                    <a:lnTo>
                      <a:pt x="614" y="815"/>
                    </a:lnTo>
                    <a:lnTo>
                      <a:pt x="606" y="804"/>
                    </a:lnTo>
                    <a:lnTo>
                      <a:pt x="596" y="789"/>
                    </a:lnTo>
                    <a:lnTo>
                      <a:pt x="595" y="789"/>
                    </a:lnTo>
                    <a:lnTo>
                      <a:pt x="570" y="754"/>
                    </a:lnTo>
                    <a:lnTo>
                      <a:pt x="551" y="725"/>
                    </a:lnTo>
                    <a:lnTo>
                      <a:pt x="508" y="665"/>
                    </a:lnTo>
                    <a:lnTo>
                      <a:pt x="483" y="629"/>
                    </a:lnTo>
                    <a:lnTo>
                      <a:pt x="477" y="622"/>
                    </a:lnTo>
                    <a:lnTo>
                      <a:pt x="462" y="601"/>
                    </a:lnTo>
                    <a:lnTo>
                      <a:pt x="459" y="597"/>
                    </a:lnTo>
                    <a:lnTo>
                      <a:pt x="448" y="581"/>
                    </a:lnTo>
                    <a:lnTo>
                      <a:pt x="423" y="546"/>
                    </a:lnTo>
                    <a:lnTo>
                      <a:pt x="401" y="514"/>
                    </a:lnTo>
                    <a:lnTo>
                      <a:pt x="390" y="498"/>
                    </a:lnTo>
                    <a:lnTo>
                      <a:pt x="373" y="476"/>
                    </a:lnTo>
                    <a:lnTo>
                      <a:pt x="368" y="468"/>
                    </a:lnTo>
                    <a:lnTo>
                      <a:pt x="367" y="465"/>
                    </a:lnTo>
                    <a:lnTo>
                      <a:pt x="362" y="461"/>
                    </a:lnTo>
                    <a:lnTo>
                      <a:pt x="351" y="446"/>
                    </a:lnTo>
                    <a:lnTo>
                      <a:pt x="346" y="437"/>
                    </a:lnTo>
                    <a:lnTo>
                      <a:pt x="342" y="432"/>
                    </a:lnTo>
                    <a:lnTo>
                      <a:pt x="329" y="414"/>
                    </a:lnTo>
                    <a:lnTo>
                      <a:pt x="325" y="408"/>
                    </a:lnTo>
                    <a:lnTo>
                      <a:pt x="324" y="405"/>
                    </a:lnTo>
                    <a:lnTo>
                      <a:pt x="318" y="400"/>
                    </a:lnTo>
                    <a:lnTo>
                      <a:pt x="321" y="391"/>
                    </a:lnTo>
                    <a:lnTo>
                      <a:pt x="321" y="387"/>
                    </a:lnTo>
                    <a:lnTo>
                      <a:pt x="321" y="386"/>
                    </a:lnTo>
                    <a:lnTo>
                      <a:pt x="322" y="382"/>
                    </a:lnTo>
                    <a:lnTo>
                      <a:pt x="325" y="372"/>
                    </a:lnTo>
                    <a:lnTo>
                      <a:pt x="325" y="365"/>
                    </a:lnTo>
                    <a:lnTo>
                      <a:pt x="328" y="359"/>
                    </a:lnTo>
                    <a:lnTo>
                      <a:pt x="329" y="351"/>
                    </a:lnTo>
                    <a:lnTo>
                      <a:pt x="330" y="346"/>
                    </a:lnTo>
                    <a:lnTo>
                      <a:pt x="333" y="332"/>
                    </a:lnTo>
                    <a:lnTo>
                      <a:pt x="336" y="322"/>
                    </a:lnTo>
                    <a:lnTo>
                      <a:pt x="342" y="297"/>
                    </a:lnTo>
                    <a:lnTo>
                      <a:pt x="354" y="239"/>
                    </a:lnTo>
                    <a:lnTo>
                      <a:pt x="371" y="165"/>
                    </a:lnTo>
                    <a:lnTo>
                      <a:pt x="373" y="148"/>
                    </a:lnTo>
                    <a:lnTo>
                      <a:pt x="385" y="104"/>
                    </a:lnTo>
                    <a:lnTo>
                      <a:pt x="390" y="80"/>
                    </a:lnTo>
                    <a:lnTo>
                      <a:pt x="373" y="76"/>
                    </a:lnTo>
                    <a:lnTo>
                      <a:pt x="369" y="76"/>
                    </a:lnTo>
                    <a:lnTo>
                      <a:pt x="321" y="63"/>
                    </a:lnTo>
                    <a:lnTo>
                      <a:pt x="306" y="61"/>
                    </a:lnTo>
                    <a:lnTo>
                      <a:pt x="288" y="56"/>
                    </a:lnTo>
                    <a:lnTo>
                      <a:pt x="276" y="54"/>
                    </a:lnTo>
                    <a:lnTo>
                      <a:pt x="234" y="43"/>
                    </a:lnTo>
                    <a:lnTo>
                      <a:pt x="221" y="40"/>
                    </a:lnTo>
                    <a:lnTo>
                      <a:pt x="211" y="37"/>
                    </a:lnTo>
                    <a:lnTo>
                      <a:pt x="153" y="23"/>
                    </a:lnTo>
                    <a:lnTo>
                      <a:pt x="145" y="20"/>
                    </a:lnTo>
                    <a:lnTo>
                      <a:pt x="138" y="19"/>
                    </a:lnTo>
                    <a:lnTo>
                      <a:pt x="130" y="18"/>
                    </a:lnTo>
                    <a:lnTo>
                      <a:pt x="123" y="15"/>
                    </a:lnTo>
                    <a:lnTo>
                      <a:pt x="116" y="13"/>
                    </a:lnTo>
                    <a:lnTo>
                      <a:pt x="108" y="11"/>
                    </a:lnTo>
                    <a:lnTo>
                      <a:pt x="105" y="11"/>
                    </a:lnTo>
                    <a:lnTo>
                      <a:pt x="92" y="8"/>
                    </a:lnTo>
                    <a:lnTo>
                      <a:pt x="78" y="4"/>
                    </a:lnTo>
                    <a:lnTo>
                      <a:pt x="69" y="2"/>
                    </a:lnTo>
                    <a:lnTo>
                      <a:pt x="62" y="0"/>
                    </a:lnTo>
                    <a:lnTo>
                      <a:pt x="52" y="23"/>
                    </a:lnTo>
                    <a:lnTo>
                      <a:pt x="59" y="33"/>
                    </a:lnTo>
                    <a:lnTo>
                      <a:pt x="59" y="59"/>
                    </a:lnTo>
                    <a:lnTo>
                      <a:pt x="56" y="68"/>
                    </a:lnTo>
                    <a:lnTo>
                      <a:pt x="44" y="93"/>
                    </a:lnTo>
                    <a:lnTo>
                      <a:pt x="40" y="93"/>
                    </a:lnTo>
                    <a:lnTo>
                      <a:pt x="40" y="101"/>
                    </a:lnTo>
                    <a:lnTo>
                      <a:pt x="42" y="101"/>
                    </a:lnTo>
                    <a:lnTo>
                      <a:pt x="42" y="107"/>
                    </a:lnTo>
                    <a:lnTo>
                      <a:pt x="36" y="119"/>
                    </a:lnTo>
                    <a:lnTo>
                      <a:pt x="6" y="154"/>
                    </a:lnTo>
                    <a:lnTo>
                      <a:pt x="5" y="168"/>
                    </a:lnTo>
                    <a:lnTo>
                      <a:pt x="0" y="179"/>
                    </a:lnTo>
                    <a:lnTo>
                      <a:pt x="16" y="201"/>
                    </a:lnTo>
                    <a:lnTo>
                      <a:pt x="22" y="215"/>
                    </a:lnTo>
                    <a:lnTo>
                      <a:pt x="30" y="246"/>
                    </a:lnTo>
                    <a:lnTo>
                      <a:pt x="30" y="259"/>
                    </a:lnTo>
                    <a:lnTo>
                      <a:pt x="20" y="284"/>
                    </a:lnTo>
                    <a:lnTo>
                      <a:pt x="19" y="341"/>
                    </a:lnTo>
                    <a:lnTo>
                      <a:pt x="26" y="355"/>
                    </a:lnTo>
                    <a:lnTo>
                      <a:pt x="42" y="389"/>
                    </a:lnTo>
                    <a:lnTo>
                      <a:pt x="51" y="400"/>
                    </a:lnTo>
                    <a:lnTo>
                      <a:pt x="52" y="415"/>
                    </a:lnTo>
                    <a:lnTo>
                      <a:pt x="56" y="416"/>
                    </a:lnTo>
                    <a:lnTo>
                      <a:pt x="59" y="422"/>
                    </a:lnTo>
                    <a:lnTo>
                      <a:pt x="56" y="422"/>
                    </a:lnTo>
                    <a:lnTo>
                      <a:pt x="56" y="436"/>
                    </a:lnTo>
                    <a:lnTo>
                      <a:pt x="52" y="450"/>
                    </a:lnTo>
                    <a:lnTo>
                      <a:pt x="56" y="447"/>
                    </a:lnTo>
                    <a:lnTo>
                      <a:pt x="60" y="448"/>
                    </a:lnTo>
                    <a:lnTo>
                      <a:pt x="69" y="460"/>
                    </a:lnTo>
                    <a:lnTo>
                      <a:pt x="76" y="467"/>
                    </a:lnTo>
                    <a:lnTo>
                      <a:pt x="83" y="478"/>
                    </a:lnTo>
                    <a:lnTo>
                      <a:pt x="87" y="478"/>
                    </a:lnTo>
                    <a:lnTo>
                      <a:pt x="85" y="480"/>
                    </a:lnTo>
                    <a:lnTo>
                      <a:pt x="83" y="480"/>
                    </a:lnTo>
                    <a:lnTo>
                      <a:pt x="83" y="489"/>
                    </a:lnTo>
                    <a:lnTo>
                      <a:pt x="77" y="512"/>
                    </a:lnTo>
                    <a:lnTo>
                      <a:pt x="80" y="512"/>
                    </a:lnTo>
                    <a:lnTo>
                      <a:pt x="81" y="526"/>
                    </a:lnTo>
                    <a:lnTo>
                      <a:pt x="77" y="540"/>
                    </a:lnTo>
                    <a:lnTo>
                      <a:pt x="81" y="554"/>
                    </a:lnTo>
                    <a:lnTo>
                      <a:pt x="84" y="557"/>
                    </a:lnTo>
                    <a:lnTo>
                      <a:pt x="90" y="571"/>
                    </a:lnTo>
                    <a:lnTo>
                      <a:pt x="101" y="579"/>
                    </a:lnTo>
                    <a:lnTo>
                      <a:pt x="113" y="581"/>
                    </a:lnTo>
                    <a:lnTo>
                      <a:pt x="117" y="594"/>
                    </a:lnTo>
                    <a:lnTo>
                      <a:pt x="112" y="614"/>
                    </a:lnTo>
                    <a:lnTo>
                      <a:pt x="106" y="619"/>
                    </a:lnTo>
                    <a:lnTo>
                      <a:pt x="102" y="615"/>
                    </a:lnTo>
                    <a:lnTo>
                      <a:pt x="96" y="619"/>
                    </a:lnTo>
                    <a:lnTo>
                      <a:pt x="99" y="658"/>
                    </a:lnTo>
                    <a:lnTo>
                      <a:pt x="106" y="664"/>
                    </a:lnTo>
                    <a:lnTo>
                      <a:pt x="121" y="692"/>
                    </a:lnTo>
                    <a:lnTo>
                      <a:pt x="123" y="706"/>
                    </a:lnTo>
                    <a:lnTo>
                      <a:pt x="130" y="717"/>
                    </a:lnTo>
                    <a:lnTo>
                      <a:pt x="131" y="728"/>
                    </a:lnTo>
                    <a:lnTo>
                      <a:pt x="141" y="738"/>
                    </a:lnTo>
                    <a:lnTo>
                      <a:pt x="148" y="754"/>
                    </a:lnTo>
                    <a:lnTo>
                      <a:pt x="159" y="764"/>
                    </a:lnTo>
                    <a:lnTo>
                      <a:pt x="160" y="771"/>
                    </a:lnTo>
                    <a:lnTo>
                      <a:pt x="155" y="783"/>
                    </a:lnTo>
                    <a:lnTo>
                      <a:pt x="164" y="797"/>
                    </a:lnTo>
                    <a:lnTo>
                      <a:pt x="173" y="802"/>
                    </a:lnTo>
                    <a:lnTo>
                      <a:pt x="168" y="818"/>
                    </a:lnTo>
                    <a:lnTo>
                      <a:pt x="168" y="829"/>
                    </a:lnTo>
                    <a:lnTo>
                      <a:pt x="160" y="863"/>
                    </a:lnTo>
                    <a:lnTo>
                      <a:pt x="180" y="878"/>
                    </a:lnTo>
                    <a:lnTo>
                      <a:pt x="211" y="885"/>
                    </a:lnTo>
                    <a:lnTo>
                      <a:pt x="221" y="893"/>
                    </a:lnTo>
                    <a:lnTo>
                      <a:pt x="243" y="896"/>
                    </a:lnTo>
                    <a:lnTo>
                      <a:pt x="254" y="904"/>
                    </a:lnTo>
                    <a:lnTo>
                      <a:pt x="270" y="921"/>
                    </a:lnTo>
                    <a:lnTo>
                      <a:pt x="275" y="936"/>
                    </a:lnTo>
                    <a:lnTo>
                      <a:pt x="293" y="949"/>
                    </a:lnTo>
                    <a:lnTo>
                      <a:pt x="321" y="956"/>
                    </a:lnTo>
                    <a:lnTo>
                      <a:pt x="330" y="961"/>
                    </a:lnTo>
                    <a:lnTo>
                      <a:pt x="335" y="975"/>
                    </a:lnTo>
                    <a:lnTo>
                      <a:pt x="336" y="992"/>
                    </a:lnTo>
                    <a:lnTo>
                      <a:pt x="344" y="999"/>
                    </a:lnTo>
                    <a:lnTo>
                      <a:pt x="358" y="997"/>
                    </a:lnTo>
                    <a:lnTo>
                      <a:pt x="367" y="1007"/>
                    </a:lnTo>
                    <a:lnTo>
                      <a:pt x="376" y="1017"/>
                    </a:lnTo>
                    <a:lnTo>
                      <a:pt x="397" y="1043"/>
                    </a:lnTo>
                    <a:lnTo>
                      <a:pt x="404" y="1052"/>
                    </a:lnTo>
                    <a:lnTo>
                      <a:pt x="414" y="1077"/>
                    </a:lnTo>
                    <a:lnTo>
                      <a:pt x="414" y="1118"/>
                    </a:lnTo>
                    <a:lnTo>
                      <a:pt x="421" y="1134"/>
                    </a:lnTo>
                    <a:lnTo>
                      <a:pt x="421" y="1143"/>
                    </a:lnTo>
                    <a:lnTo>
                      <a:pt x="512" y="1150"/>
                    </a:lnTo>
                    <a:lnTo>
                      <a:pt x="634" y="1162"/>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92" name="Freeform 260" descr="Outlined diamond"/>
              <p:cNvSpPr>
                <a:spLocks/>
              </p:cNvSpPr>
              <p:nvPr/>
            </p:nvSpPr>
            <p:spPr bwMode="auto">
              <a:xfrm>
                <a:off x="722" y="2406"/>
                <a:ext cx="32" cy="23"/>
              </a:xfrm>
              <a:custGeom>
                <a:avLst/>
                <a:gdLst>
                  <a:gd name="T0" fmla="*/ 0 w 32"/>
                  <a:gd name="T1" fmla="*/ 0 h 23"/>
                  <a:gd name="T2" fmla="*/ 22 w 32"/>
                  <a:gd name="T3" fmla="*/ 16 h 23"/>
                  <a:gd name="T4" fmla="*/ 28 w 32"/>
                  <a:gd name="T5" fmla="*/ 12 h 23"/>
                  <a:gd name="T6" fmla="*/ 31 w 32"/>
                  <a:gd name="T7" fmla="*/ 20 h 23"/>
                  <a:gd name="T8" fmla="*/ 28 w 32"/>
                  <a:gd name="T9" fmla="*/ 22 h 23"/>
                  <a:gd name="T10" fmla="*/ 4 w 32"/>
                  <a:gd name="T11" fmla="*/ 18 h 23"/>
                  <a:gd name="T12" fmla="*/ 0 w 32"/>
                  <a:gd name="T13" fmla="*/ 0 h 23"/>
                  <a:gd name="T14" fmla="*/ 0 60000 65536"/>
                  <a:gd name="T15" fmla="*/ 0 60000 65536"/>
                  <a:gd name="T16" fmla="*/ 0 60000 65536"/>
                  <a:gd name="T17" fmla="*/ 0 60000 65536"/>
                  <a:gd name="T18" fmla="*/ 0 60000 65536"/>
                  <a:gd name="T19" fmla="*/ 0 60000 65536"/>
                  <a:gd name="T20" fmla="*/ 0 60000 65536"/>
                  <a:gd name="T21" fmla="*/ 0 w 32"/>
                  <a:gd name="T22" fmla="*/ 0 h 23"/>
                  <a:gd name="T23" fmla="*/ 32 w 32"/>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3">
                    <a:moveTo>
                      <a:pt x="0" y="0"/>
                    </a:moveTo>
                    <a:lnTo>
                      <a:pt x="22" y="16"/>
                    </a:lnTo>
                    <a:lnTo>
                      <a:pt x="28" y="12"/>
                    </a:lnTo>
                    <a:lnTo>
                      <a:pt x="31" y="20"/>
                    </a:lnTo>
                    <a:lnTo>
                      <a:pt x="28" y="22"/>
                    </a:lnTo>
                    <a:lnTo>
                      <a:pt x="4" y="18"/>
                    </a:lnTo>
                    <a:lnTo>
                      <a:pt x="0" y="0"/>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93" name="Freeform 261" descr="Outlined diamond"/>
              <p:cNvSpPr>
                <a:spLocks/>
              </p:cNvSpPr>
              <p:nvPr/>
            </p:nvSpPr>
            <p:spPr bwMode="auto">
              <a:xfrm>
                <a:off x="695" y="2409"/>
                <a:ext cx="24" cy="22"/>
              </a:xfrm>
              <a:custGeom>
                <a:avLst/>
                <a:gdLst>
                  <a:gd name="T0" fmla="*/ 0 w 24"/>
                  <a:gd name="T1" fmla="*/ 4 h 22"/>
                  <a:gd name="T2" fmla="*/ 3 w 24"/>
                  <a:gd name="T3" fmla="*/ 18 h 22"/>
                  <a:gd name="T4" fmla="*/ 23 w 24"/>
                  <a:gd name="T5" fmla="*/ 21 h 22"/>
                  <a:gd name="T6" fmla="*/ 16 w 24"/>
                  <a:gd name="T7" fmla="*/ 9 h 22"/>
                  <a:gd name="T8" fmla="*/ 18 w 24"/>
                  <a:gd name="T9" fmla="*/ 0 h 22"/>
                  <a:gd name="T10" fmla="*/ 0 w 24"/>
                  <a:gd name="T11" fmla="*/ 4 h 22"/>
                  <a:gd name="T12" fmla="*/ 0 60000 65536"/>
                  <a:gd name="T13" fmla="*/ 0 60000 65536"/>
                  <a:gd name="T14" fmla="*/ 0 60000 65536"/>
                  <a:gd name="T15" fmla="*/ 0 60000 65536"/>
                  <a:gd name="T16" fmla="*/ 0 60000 65536"/>
                  <a:gd name="T17" fmla="*/ 0 60000 65536"/>
                  <a:gd name="T18" fmla="*/ 0 w 24"/>
                  <a:gd name="T19" fmla="*/ 0 h 22"/>
                  <a:gd name="T20" fmla="*/ 24 w 24"/>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4" h="22">
                    <a:moveTo>
                      <a:pt x="0" y="4"/>
                    </a:moveTo>
                    <a:lnTo>
                      <a:pt x="3" y="18"/>
                    </a:lnTo>
                    <a:lnTo>
                      <a:pt x="23" y="21"/>
                    </a:lnTo>
                    <a:lnTo>
                      <a:pt x="16" y="9"/>
                    </a:lnTo>
                    <a:lnTo>
                      <a:pt x="18" y="0"/>
                    </a:lnTo>
                    <a:lnTo>
                      <a:pt x="0" y="4"/>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94" name="Freeform 262" descr="Outlined diamond"/>
              <p:cNvSpPr>
                <a:spLocks/>
              </p:cNvSpPr>
              <p:nvPr/>
            </p:nvSpPr>
            <p:spPr bwMode="auto">
              <a:xfrm>
                <a:off x="826" y="2496"/>
                <a:ext cx="23" cy="23"/>
              </a:xfrm>
              <a:custGeom>
                <a:avLst/>
                <a:gdLst>
                  <a:gd name="T0" fmla="*/ 1 w 23"/>
                  <a:gd name="T1" fmla="*/ 0 h 23"/>
                  <a:gd name="T2" fmla="*/ 0 w 23"/>
                  <a:gd name="T3" fmla="*/ 6 h 23"/>
                  <a:gd name="T4" fmla="*/ 6 w 23"/>
                  <a:gd name="T5" fmla="*/ 7 h 23"/>
                  <a:gd name="T6" fmla="*/ 11 w 23"/>
                  <a:gd name="T7" fmla="*/ 22 h 23"/>
                  <a:gd name="T8" fmla="*/ 22 w 23"/>
                  <a:gd name="T9" fmla="*/ 20 h 23"/>
                  <a:gd name="T10" fmla="*/ 18 w 23"/>
                  <a:gd name="T11" fmla="*/ 12 h 23"/>
                  <a:gd name="T12" fmla="*/ 1 w 23"/>
                  <a:gd name="T13" fmla="*/ 0 h 23"/>
                  <a:gd name="T14" fmla="*/ 0 60000 65536"/>
                  <a:gd name="T15" fmla="*/ 0 60000 65536"/>
                  <a:gd name="T16" fmla="*/ 0 60000 65536"/>
                  <a:gd name="T17" fmla="*/ 0 60000 65536"/>
                  <a:gd name="T18" fmla="*/ 0 60000 65536"/>
                  <a:gd name="T19" fmla="*/ 0 60000 65536"/>
                  <a:gd name="T20" fmla="*/ 0 60000 65536"/>
                  <a:gd name="T21" fmla="*/ 0 w 23"/>
                  <a:gd name="T22" fmla="*/ 0 h 23"/>
                  <a:gd name="T23" fmla="*/ 23 w 23"/>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3">
                    <a:moveTo>
                      <a:pt x="1" y="0"/>
                    </a:moveTo>
                    <a:lnTo>
                      <a:pt x="0" y="6"/>
                    </a:lnTo>
                    <a:lnTo>
                      <a:pt x="6" y="7"/>
                    </a:lnTo>
                    <a:lnTo>
                      <a:pt x="11" y="22"/>
                    </a:lnTo>
                    <a:lnTo>
                      <a:pt x="22" y="20"/>
                    </a:lnTo>
                    <a:lnTo>
                      <a:pt x="18" y="12"/>
                    </a:lnTo>
                    <a:lnTo>
                      <a:pt x="1" y="0"/>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95" name="Freeform 263" descr="Outlined diamond"/>
              <p:cNvSpPr>
                <a:spLocks/>
              </p:cNvSpPr>
              <p:nvPr/>
            </p:nvSpPr>
            <p:spPr bwMode="auto">
              <a:xfrm>
                <a:off x="815" y="2544"/>
                <a:ext cx="23" cy="25"/>
              </a:xfrm>
              <a:custGeom>
                <a:avLst/>
                <a:gdLst>
                  <a:gd name="T0" fmla="*/ 0 w 23"/>
                  <a:gd name="T1" fmla="*/ 0 h 25"/>
                  <a:gd name="T2" fmla="*/ 10 w 23"/>
                  <a:gd name="T3" fmla="*/ 24 h 25"/>
                  <a:gd name="T4" fmla="*/ 22 w 23"/>
                  <a:gd name="T5" fmla="*/ 24 h 25"/>
                  <a:gd name="T6" fmla="*/ 0 w 23"/>
                  <a:gd name="T7" fmla="*/ 0 h 25"/>
                  <a:gd name="T8" fmla="*/ 0 60000 65536"/>
                  <a:gd name="T9" fmla="*/ 0 60000 65536"/>
                  <a:gd name="T10" fmla="*/ 0 60000 65536"/>
                  <a:gd name="T11" fmla="*/ 0 60000 65536"/>
                  <a:gd name="T12" fmla="*/ 0 w 23"/>
                  <a:gd name="T13" fmla="*/ 0 h 25"/>
                  <a:gd name="T14" fmla="*/ 23 w 23"/>
                  <a:gd name="T15" fmla="*/ 25 h 25"/>
                </a:gdLst>
                <a:ahLst/>
                <a:cxnLst>
                  <a:cxn ang="T8">
                    <a:pos x="T0" y="T1"/>
                  </a:cxn>
                  <a:cxn ang="T9">
                    <a:pos x="T2" y="T3"/>
                  </a:cxn>
                  <a:cxn ang="T10">
                    <a:pos x="T4" y="T5"/>
                  </a:cxn>
                  <a:cxn ang="T11">
                    <a:pos x="T6" y="T7"/>
                  </a:cxn>
                </a:cxnLst>
                <a:rect l="T12" t="T13" r="T14" b="T15"/>
                <a:pathLst>
                  <a:path w="23" h="25">
                    <a:moveTo>
                      <a:pt x="0" y="0"/>
                    </a:moveTo>
                    <a:lnTo>
                      <a:pt x="10" y="24"/>
                    </a:lnTo>
                    <a:lnTo>
                      <a:pt x="22" y="24"/>
                    </a:lnTo>
                    <a:lnTo>
                      <a:pt x="0" y="0"/>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grpSp>
        <p:sp>
          <p:nvSpPr>
            <p:cNvPr id="246" name="Freeform 264" descr="Outlined diamond"/>
            <p:cNvSpPr>
              <a:spLocks/>
            </p:cNvSpPr>
            <p:nvPr/>
          </p:nvSpPr>
          <p:spPr bwMode="auto">
            <a:xfrm>
              <a:off x="2854449" y="3267165"/>
              <a:ext cx="845232" cy="601893"/>
            </a:xfrm>
            <a:custGeom>
              <a:avLst/>
              <a:gdLst>
                <a:gd name="T0" fmla="*/ 2147483647 w 613"/>
                <a:gd name="T1" fmla="*/ 2147483647 h 481"/>
                <a:gd name="T2" fmla="*/ 2147483647 w 613"/>
                <a:gd name="T3" fmla="*/ 2147483647 h 481"/>
                <a:gd name="T4" fmla="*/ 2147483647 w 613"/>
                <a:gd name="T5" fmla="*/ 2147483647 h 481"/>
                <a:gd name="T6" fmla="*/ 2147483647 w 613"/>
                <a:gd name="T7" fmla="*/ 2147483647 h 481"/>
                <a:gd name="T8" fmla="*/ 2147483647 w 613"/>
                <a:gd name="T9" fmla="*/ 2147483647 h 481"/>
                <a:gd name="T10" fmla="*/ 2147483647 w 613"/>
                <a:gd name="T11" fmla="*/ 2147483647 h 481"/>
                <a:gd name="T12" fmla="*/ 2147483647 w 613"/>
                <a:gd name="T13" fmla="*/ 2147483647 h 481"/>
                <a:gd name="T14" fmla="*/ 2147483647 w 613"/>
                <a:gd name="T15" fmla="*/ 2147483647 h 481"/>
                <a:gd name="T16" fmla="*/ 2147483647 w 613"/>
                <a:gd name="T17" fmla="*/ 2147483647 h 481"/>
                <a:gd name="T18" fmla="*/ 2147483647 w 613"/>
                <a:gd name="T19" fmla="*/ 2147483647 h 481"/>
                <a:gd name="T20" fmla="*/ 2147483647 w 613"/>
                <a:gd name="T21" fmla="*/ 2147483647 h 481"/>
                <a:gd name="T22" fmla="*/ 2147483647 w 613"/>
                <a:gd name="T23" fmla="*/ 2147483647 h 481"/>
                <a:gd name="T24" fmla="*/ 2147483647 w 613"/>
                <a:gd name="T25" fmla="*/ 2147483647 h 481"/>
                <a:gd name="T26" fmla="*/ 2147483647 w 613"/>
                <a:gd name="T27" fmla="*/ 2147483647 h 481"/>
                <a:gd name="T28" fmla="*/ 2147483647 w 613"/>
                <a:gd name="T29" fmla="*/ 2147483647 h 481"/>
                <a:gd name="T30" fmla="*/ 2147483647 w 613"/>
                <a:gd name="T31" fmla="*/ 2147483647 h 481"/>
                <a:gd name="T32" fmla="*/ 2147483647 w 613"/>
                <a:gd name="T33" fmla="*/ 2147483647 h 481"/>
                <a:gd name="T34" fmla="*/ 2147483647 w 613"/>
                <a:gd name="T35" fmla="*/ 2147483647 h 481"/>
                <a:gd name="T36" fmla="*/ 2147483647 w 613"/>
                <a:gd name="T37" fmla="*/ 2147483647 h 481"/>
                <a:gd name="T38" fmla="*/ 2147483647 w 613"/>
                <a:gd name="T39" fmla="*/ 2147483647 h 481"/>
                <a:gd name="T40" fmla="*/ 2147483647 w 613"/>
                <a:gd name="T41" fmla="*/ 2147483647 h 481"/>
                <a:gd name="T42" fmla="*/ 2147483647 w 613"/>
                <a:gd name="T43" fmla="*/ 2147483647 h 481"/>
                <a:gd name="T44" fmla="*/ 2147483647 w 613"/>
                <a:gd name="T45" fmla="*/ 2147483647 h 481"/>
                <a:gd name="T46" fmla="*/ 2147483647 w 613"/>
                <a:gd name="T47" fmla="*/ 2147483647 h 481"/>
                <a:gd name="T48" fmla="*/ 2147483647 w 613"/>
                <a:gd name="T49" fmla="*/ 2147483647 h 481"/>
                <a:gd name="T50" fmla="*/ 0 w 613"/>
                <a:gd name="T51" fmla="*/ 2147483647 h 481"/>
                <a:gd name="T52" fmla="*/ 2147483647 w 613"/>
                <a:gd name="T53" fmla="*/ 2147483647 h 481"/>
                <a:gd name="T54" fmla="*/ 2147483647 w 613"/>
                <a:gd name="T55" fmla="*/ 2147483647 h 481"/>
                <a:gd name="T56" fmla="*/ 2147483647 w 613"/>
                <a:gd name="T57" fmla="*/ 2147483647 h 481"/>
                <a:gd name="T58" fmla="*/ 2147483647 w 613"/>
                <a:gd name="T59" fmla="*/ 2147483647 h 481"/>
                <a:gd name="T60" fmla="*/ 2147483647 w 613"/>
                <a:gd name="T61" fmla="*/ 2147483647 h 481"/>
                <a:gd name="T62" fmla="*/ 2147483647 w 613"/>
                <a:gd name="T63" fmla="*/ 2147483647 h 481"/>
                <a:gd name="T64" fmla="*/ 2147483647 w 613"/>
                <a:gd name="T65" fmla="*/ 2147483647 h 481"/>
                <a:gd name="T66" fmla="*/ 2147483647 w 613"/>
                <a:gd name="T67" fmla="*/ 2147483647 h 481"/>
                <a:gd name="T68" fmla="*/ 2147483647 w 613"/>
                <a:gd name="T69" fmla="*/ 2147483647 h 481"/>
                <a:gd name="T70" fmla="*/ 2147483647 w 613"/>
                <a:gd name="T71" fmla="*/ 2147483647 h 481"/>
                <a:gd name="T72" fmla="*/ 2147483647 w 613"/>
                <a:gd name="T73" fmla="*/ 2147483647 h 481"/>
                <a:gd name="T74" fmla="*/ 2147483647 w 613"/>
                <a:gd name="T75" fmla="*/ 2147483647 h 481"/>
                <a:gd name="T76" fmla="*/ 2147483647 w 613"/>
                <a:gd name="T77" fmla="*/ 2147483647 h 481"/>
                <a:gd name="T78" fmla="*/ 2147483647 w 613"/>
                <a:gd name="T79" fmla="*/ 2147483647 h 481"/>
                <a:gd name="T80" fmla="*/ 2147483647 w 613"/>
                <a:gd name="T81" fmla="*/ 2147483647 h 481"/>
                <a:gd name="T82" fmla="*/ 2147483647 w 613"/>
                <a:gd name="T83" fmla="*/ 2147483647 h 481"/>
                <a:gd name="T84" fmla="*/ 2147483647 w 613"/>
                <a:gd name="T85" fmla="*/ 2147483647 h 481"/>
                <a:gd name="T86" fmla="*/ 2147483647 w 613"/>
                <a:gd name="T87" fmla="*/ 2147483647 h 481"/>
                <a:gd name="T88" fmla="*/ 2147483647 w 613"/>
                <a:gd name="T89" fmla="*/ 2147483647 h 481"/>
                <a:gd name="T90" fmla="*/ 2147483647 w 613"/>
                <a:gd name="T91" fmla="*/ 2147483647 h 481"/>
                <a:gd name="T92" fmla="*/ 2147483647 w 613"/>
                <a:gd name="T93" fmla="*/ 2147483647 h 481"/>
                <a:gd name="T94" fmla="*/ 2147483647 w 613"/>
                <a:gd name="T95" fmla="*/ 2147483647 h 481"/>
                <a:gd name="T96" fmla="*/ 2147483647 w 613"/>
                <a:gd name="T97" fmla="*/ 2147483647 h 481"/>
                <a:gd name="T98" fmla="*/ 2147483647 w 613"/>
                <a:gd name="T99" fmla="*/ 2147483647 h 481"/>
                <a:gd name="T100" fmla="*/ 2147483647 w 613"/>
                <a:gd name="T101" fmla="*/ 2147483647 h 481"/>
                <a:gd name="T102" fmla="*/ 2147483647 w 613"/>
                <a:gd name="T103" fmla="*/ 2147483647 h 481"/>
                <a:gd name="T104" fmla="*/ 2147483647 w 613"/>
                <a:gd name="T105" fmla="*/ 2147483647 h 481"/>
                <a:gd name="T106" fmla="*/ 2147483647 w 613"/>
                <a:gd name="T107" fmla="*/ 2147483647 h 481"/>
                <a:gd name="T108" fmla="*/ 2147483647 w 613"/>
                <a:gd name="T109" fmla="*/ 2147483647 h 481"/>
                <a:gd name="T110" fmla="*/ 2147483647 w 613"/>
                <a:gd name="T111" fmla="*/ 2147483647 h 481"/>
                <a:gd name="T112" fmla="*/ 2147483647 w 613"/>
                <a:gd name="T113" fmla="*/ 2147483647 h 48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3"/>
                <a:gd name="T172" fmla="*/ 0 h 481"/>
                <a:gd name="T173" fmla="*/ 613 w 613"/>
                <a:gd name="T174" fmla="*/ 481 h 48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3" h="481">
                  <a:moveTo>
                    <a:pt x="606" y="198"/>
                  </a:moveTo>
                  <a:lnTo>
                    <a:pt x="606" y="199"/>
                  </a:lnTo>
                  <a:lnTo>
                    <a:pt x="605" y="206"/>
                  </a:lnTo>
                  <a:lnTo>
                    <a:pt x="605" y="220"/>
                  </a:lnTo>
                  <a:lnTo>
                    <a:pt x="603" y="246"/>
                  </a:lnTo>
                  <a:lnTo>
                    <a:pt x="603" y="252"/>
                  </a:lnTo>
                  <a:lnTo>
                    <a:pt x="603" y="256"/>
                  </a:lnTo>
                  <a:lnTo>
                    <a:pt x="603" y="260"/>
                  </a:lnTo>
                  <a:lnTo>
                    <a:pt x="602" y="283"/>
                  </a:lnTo>
                  <a:lnTo>
                    <a:pt x="602" y="294"/>
                  </a:lnTo>
                  <a:lnTo>
                    <a:pt x="600" y="301"/>
                  </a:lnTo>
                  <a:lnTo>
                    <a:pt x="600" y="303"/>
                  </a:lnTo>
                  <a:lnTo>
                    <a:pt x="600" y="321"/>
                  </a:lnTo>
                  <a:lnTo>
                    <a:pt x="600" y="330"/>
                  </a:lnTo>
                  <a:lnTo>
                    <a:pt x="600" y="341"/>
                  </a:lnTo>
                  <a:lnTo>
                    <a:pt x="599" y="356"/>
                  </a:lnTo>
                  <a:lnTo>
                    <a:pt x="599" y="370"/>
                  </a:lnTo>
                  <a:lnTo>
                    <a:pt x="598" y="398"/>
                  </a:lnTo>
                  <a:lnTo>
                    <a:pt x="598" y="409"/>
                  </a:lnTo>
                  <a:lnTo>
                    <a:pt x="598" y="410"/>
                  </a:lnTo>
                  <a:lnTo>
                    <a:pt x="596" y="424"/>
                  </a:lnTo>
                  <a:lnTo>
                    <a:pt x="596" y="436"/>
                  </a:lnTo>
                  <a:lnTo>
                    <a:pt x="596" y="452"/>
                  </a:lnTo>
                  <a:lnTo>
                    <a:pt x="595" y="466"/>
                  </a:lnTo>
                  <a:lnTo>
                    <a:pt x="594" y="480"/>
                  </a:lnTo>
                  <a:lnTo>
                    <a:pt x="545" y="478"/>
                  </a:lnTo>
                  <a:lnTo>
                    <a:pt x="534" y="475"/>
                  </a:lnTo>
                  <a:lnTo>
                    <a:pt x="513" y="475"/>
                  </a:lnTo>
                  <a:lnTo>
                    <a:pt x="506" y="475"/>
                  </a:lnTo>
                  <a:lnTo>
                    <a:pt x="487" y="474"/>
                  </a:lnTo>
                  <a:lnTo>
                    <a:pt x="481" y="474"/>
                  </a:lnTo>
                  <a:lnTo>
                    <a:pt x="427" y="471"/>
                  </a:lnTo>
                  <a:lnTo>
                    <a:pt x="397" y="470"/>
                  </a:lnTo>
                  <a:lnTo>
                    <a:pt x="348" y="467"/>
                  </a:lnTo>
                  <a:lnTo>
                    <a:pt x="329" y="464"/>
                  </a:lnTo>
                  <a:lnTo>
                    <a:pt x="324" y="464"/>
                  </a:lnTo>
                  <a:lnTo>
                    <a:pt x="282" y="461"/>
                  </a:lnTo>
                  <a:lnTo>
                    <a:pt x="279" y="461"/>
                  </a:lnTo>
                  <a:lnTo>
                    <a:pt x="268" y="460"/>
                  </a:lnTo>
                  <a:lnTo>
                    <a:pt x="257" y="459"/>
                  </a:lnTo>
                  <a:lnTo>
                    <a:pt x="218" y="457"/>
                  </a:lnTo>
                  <a:lnTo>
                    <a:pt x="137" y="449"/>
                  </a:lnTo>
                  <a:lnTo>
                    <a:pt x="134" y="448"/>
                  </a:lnTo>
                  <a:lnTo>
                    <a:pt x="132" y="448"/>
                  </a:lnTo>
                  <a:lnTo>
                    <a:pt x="131" y="448"/>
                  </a:lnTo>
                  <a:lnTo>
                    <a:pt x="77" y="442"/>
                  </a:lnTo>
                  <a:lnTo>
                    <a:pt x="56" y="441"/>
                  </a:lnTo>
                  <a:lnTo>
                    <a:pt x="31" y="438"/>
                  </a:lnTo>
                  <a:lnTo>
                    <a:pt x="24" y="438"/>
                  </a:lnTo>
                  <a:lnTo>
                    <a:pt x="0" y="435"/>
                  </a:lnTo>
                  <a:lnTo>
                    <a:pt x="5" y="382"/>
                  </a:lnTo>
                  <a:lnTo>
                    <a:pt x="6" y="381"/>
                  </a:lnTo>
                  <a:lnTo>
                    <a:pt x="8" y="353"/>
                  </a:lnTo>
                  <a:lnTo>
                    <a:pt x="11" y="338"/>
                  </a:lnTo>
                  <a:lnTo>
                    <a:pt x="11" y="326"/>
                  </a:lnTo>
                  <a:lnTo>
                    <a:pt x="13" y="309"/>
                  </a:lnTo>
                  <a:lnTo>
                    <a:pt x="13" y="307"/>
                  </a:lnTo>
                  <a:lnTo>
                    <a:pt x="13" y="296"/>
                  </a:lnTo>
                  <a:lnTo>
                    <a:pt x="16" y="271"/>
                  </a:lnTo>
                  <a:lnTo>
                    <a:pt x="19" y="244"/>
                  </a:lnTo>
                  <a:lnTo>
                    <a:pt x="23" y="217"/>
                  </a:lnTo>
                  <a:lnTo>
                    <a:pt x="27" y="177"/>
                  </a:lnTo>
                  <a:lnTo>
                    <a:pt x="29" y="163"/>
                  </a:lnTo>
                  <a:lnTo>
                    <a:pt x="30" y="149"/>
                  </a:lnTo>
                  <a:lnTo>
                    <a:pt x="30" y="145"/>
                  </a:lnTo>
                  <a:lnTo>
                    <a:pt x="33" y="122"/>
                  </a:lnTo>
                  <a:lnTo>
                    <a:pt x="34" y="109"/>
                  </a:lnTo>
                  <a:lnTo>
                    <a:pt x="37" y="84"/>
                  </a:lnTo>
                  <a:lnTo>
                    <a:pt x="40" y="61"/>
                  </a:lnTo>
                  <a:lnTo>
                    <a:pt x="42" y="40"/>
                  </a:lnTo>
                  <a:lnTo>
                    <a:pt x="42" y="38"/>
                  </a:lnTo>
                  <a:lnTo>
                    <a:pt x="44" y="27"/>
                  </a:lnTo>
                  <a:lnTo>
                    <a:pt x="45" y="13"/>
                  </a:lnTo>
                  <a:lnTo>
                    <a:pt x="47" y="0"/>
                  </a:lnTo>
                  <a:lnTo>
                    <a:pt x="66" y="2"/>
                  </a:lnTo>
                  <a:lnTo>
                    <a:pt x="117" y="6"/>
                  </a:lnTo>
                  <a:lnTo>
                    <a:pt x="138" y="9"/>
                  </a:lnTo>
                  <a:lnTo>
                    <a:pt x="160" y="12"/>
                  </a:lnTo>
                  <a:lnTo>
                    <a:pt x="182" y="13"/>
                  </a:lnTo>
                  <a:lnTo>
                    <a:pt x="186" y="13"/>
                  </a:lnTo>
                  <a:lnTo>
                    <a:pt x="220" y="16"/>
                  </a:lnTo>
                  <a:lnTo>
                    <a:pt x="222" y="18"/>
                  </a:lnTo>
                  <a:lnTo>
                    <a:pt x="252" y="19"/>
                  </a:lnTo>
                  <a:lnTo>
                    <a:pt x="263" y="22"/>
                  </a:lnTo>
                  <a:lnTo>
                    <a:pt x="267" y="22"/>
                  </a:lnTo>
                  <a:lnTo>
                    <a:pt x="270" y="22"/>
                  </a:lnTo>
                  <a:lnTo>
                    <a:pt x="275" y="22"/>
                  </a:lnTo>
                  <a:lnTo>
                    <a:pt x="278" y="22"/>
                  </a:lnTo>
                  <a:lnTo>
                    <a:pt x="286" y="23"/>
                  </a:lnTo>
                  <a:lnTo>
                    <a:pt x="337" y="27"/>
                  </a:lnTo>
                  <a:lnTo>
                    <a:pt x="351" y="29"/>
                  </a:lnTo>
                  <a:lnTo>
                    <a:pt x="353" y="29"/>
                  </a:lnTo>
                  <a:lnTo>
                    <a:pt x="362" y="29"/>
                  </a:lnTo>
                  <a:lnTo>
                    <a:pt x="378" y="30"/>
                  </a:lnTo>
                  <a:lnTo>
                    <a:pt x="383" y="30"/>
                  </a:lnTo>
                  <a:lnTo>
                    <a:pt x="402" y="30"/>
                  </a:lnTo>
                  <a:lnTo>
                    <a:pt x="450" y="34"/>
                  </a:lnTo>
                  <a:lnTo>
                    <a:pt x="484" y="36"/>
                  </a:lnTo>
                  <a:lnTo>
                    <a:pt x="488" y="36"/>
                  </a:lnTo>
                  <a:lnTo>
                    <a:pt x="504" y="37"/>
                  </a:lnTo>
                  <a:lnTo>
                    <a:pt x="563" y="40"/>
                  </a:lnTo>
                  <a:lnTo>
                    <a:pt x="566" y="40"/>
                  </a:lnTo>
                  <a:lnTo>
                    <a:pt x="612" y="43"/>
                  </a:lnTo>
                  <a:lnTo>
                    <a:pt x="610" y="69"/>
                  </a:lnTo>
                  <a:lnTo>
                    <a:pt x="610" y="76"/>
                  </a:lnTo>
                  <a:lnTo>
                    <a:pt x="610" y="83"/>
                  </a:lnTo>
                  <a:lnTo>
                    <a:pt x="609" y="97"/>
                  </a:lnTo>
                  <a:lnTo>
                    <a:pt x="609" y="104"/>
                  </a:lnTo>
                  <a:lnTo>
                    <a:pt x="609" y="113"/>
                  </a:lnTo>
                  <a:lnTo>
                    <a:pt x="607" y="151"/>
                  </a:lnTo>
                  <a:lnTo>
                    <a:pt x="606" y="198"/>
                  </a:lnTo>
                </a:path>
              </a:pathLst>
            </a:custGeom>
            <a:solidFill>
              <a:schemeClr val="accent5"/>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47" name="Freeform 265"/>
            <p:cNvSpPr>
              <a:spLocks/>
            </p:cNvSpPr>
            <p:nvPr/>
          </p:nvSpPr>
          <p:spPr bwMode="auto">
            <a:xfrm>
              <a:off x="2068187" y="2090030"/>
              <a:ext cx="700264" cy="1017222"/>
            </a:xfrm>
            <a:custGeom>
              <a:avLst/>
              <a:gdLst>
                <a:gd name="T0" fmla="*/ 2147483647 w 507"/>
                <a:gd name="T1" fmla="*/ 2147483647 h 815"/>
                <a:gd name="T2" fmla="*/ 2147483647 w 507"/>
                <a:gd name="T3" fmla="*/ 2147483647 h 815"/>
                <a:gd name="T4" fmla="*/ 2147483647 w 507"/>
                <a:gd name="T5" fmla="*/ 2147483647 h 815"/>
                <a:gd name="T6" fmla="*/ 2147483647 w 507"/>
                <a:gd name="T7" fmla="*/ 2147483647 h 815"/>
                <a:gd name="T8" fmla="*/ 2147483647 w 507"/>
                <a:gd name="T9" fmla="*/ 2147483647 h 815"/>
                <a:gd name="T10" fmla="*/ 2147483647 w 507"/>
                <a:gd name="T11" fmla="*/ 2147483647 h 815"/>
                <a:gd name="T12" fmla="*/ 2147483647 w 507"/>
                <a:gd name="T13" fmla="*/ 2147483647 h 815"/>
                <a:gd name="T14" fmla="*/ 2147483647 w 507"/>
                <a:gd name="T15" fmla="*/ 2147483647 h 815"/>
                <a:gd name="T16" fmla="*/ 2147483647 w 507"/>
                <a:gd name="T17" fmla="*/ 2147483647 h 815"/>
                <a:gd name="T18" fmla="*/ 2147483647 w 507"/>
                <a:gd name="T19" fmla="*/ 2147483647 h 815"/>
                <a:gd name="T20" fmla="*/ 2147483647 w 507"/>
                <a:gd name="T21" fmla="*/ 2147483647 h 815"/>
                <a:gd name="T22" fmla="*/ 2147483647 w 507"/>
                <a:gd name="T23" fmla="*/ 2147483647 h 815"/>
                <a:gd name="T24" fmla="*/ 2147483647 w 507"/>
                <a:gd name="T25" fmla="*/ 2147483647 h 815"/>
                <a:gd name="T26" fmla="*/ 2147483647 w 507"/>
                <a:gd name="T27" fmla="*/ 2147483647 h 815"/>
                <a:gd name="T28" fmla="*/ 2147483647 w 507"/>
                <a:gd name="T29" fmla="*/ 2147483647 h 815"/>
                <a:gd name="T30" fmla="*/ 2147483647 w 507"/>
                <a:gd name="T31" fmla="*/ 2147483647 h 815"/>
                <a:gd name="T32" fmla="*/ 2147483647 w 507"/>
                <a:gd name="T33" fmla="*/ 2147483647 h 815"/>
                <a:gd name="T34" fmla="*/ 2147483647 w 507"/>
                <a:gd name="T35" fmla="*/ 2147483647 h 815"/>
                <a:gd name="T36" fmla="*/ 2147483647 w 507"/>
                <a:gd name="T37" fmla="*/ 2147483647 h 815"/>
                <a:gd name="T38" fmla="*/ 2147483647 w 507"/>
                <a:gd name="T39" fmla="*/ 2147483647 h 815"/>
                <a:gd name="T40" fmla="*/ 2147483647 w 507"/>
                <a:gd name="T41" fmla="*/ 2147483647 h 815"/>
                <a:gd name="T42" fmla="*/ 2147483647 w 507"/>
                <a:gd name="T43" fmla="*/ 2147483647 h 815"/>
                <a:gd name="T44" fmla="*/ 2147483647 w 507"/>
                <a:gd name="T45" fmla="*/ 2147483647 h 815"/>
                <a:gd name="T46" fmla="*/ 2147483647 w 507"/>
                <a:gd name="T47" fmla="*/ 2147483647 h 815"/>
                <a:gd name="T48" fmla="*/ 2147483647 w 507"/>
                <a:gd name="T49" fmla="*/ 2147483647 h 815"/>
                <a:gd name="T50" fmla="*/ 2147483647 w 507"/>
                <a:gd name="T51" fmla="*/ 2147483647 h 815"/>
                <a:gd name="T52" fmla="*/ 2147483647 w 507"/>
                <a:gd name="T53" fmla="*/ 2147483647 h 815"/>
                <a:gd name="T54" fmla="*/ 2147483647 w 507"/>
                <a:gd name="T55" fmla="*/ 2147483647 h 815"/>
                <a:gd name="T56" fmla="*/ 2147483647 w 507"/>
                <a:gd name="T57" fmla="*/ 2147483647 h 815"/>
                <a:gd name="T58" fmla="*/ 2147483647 w 507"/>
                <a:gd name="T59" fmla="*/ 2147483647 h 815"/>
                <a:gd name="T60" fmla="*/ 2147483647 w 507"/>
                <a:gd name="T61" fmla="*/ 2147483647 h 815"/>
                <a:gd name="T62" fmla="*/ 2147483647 w 507"/>
                <a:gd name="T63" fmla="*/ 2147483647 h 815"/>
                <a:gd name="T64" fmla="*/ 2147483647 w 507"/>
                <a:gd name="T65" fmla="*/ 2147483647 h 815"/>
                <a:gd name="T66" fmla="*/ 2147483647 w 507"/>
                <a:gd name="T67" fmla="*/ 2147483647 h 815"/>
                <a:gd name="T68" fmla="*/ 2147483647 w 507"/>
                <a:gd name="T69" fmla="*/ 2147483647 h 815"/>
                <a:gd name="T70" fmla="*/ 2147483647 w 507"/>
                <a:gd name="T71" fmla="*/ 0 h 815"/>
                <a:gd name="T72" fmla="*/ 2147483647 w 507"/>
                <a:gd name="T73" fmla="*/ 2147483647 h 815"/>
                <a:gd name="T74" fmla="*/ 2147483647 w 507"/>
                <a:gd name="T75" fmla="*/ 2147483647 h 815"/>
                <a:gd name="T76" fmla="*/ 2147483647 w 507"/>
                <a:gd name="T77" fmla="*/ 2147483647 h 815"/>
                <a:gd name="T78" fmla="*/ 2147483647 w 507"/>
                <a:gd name="T79" fmla="*/ 2147483647 h 815"/>
                <a:gd name="T80" fmla="*/ 2147483647 w 507"/>
                <a:gd name="T81" fmla="*/ 2147483647 h 815"/>
                <a:gd name="T82" fmla="*/ 2147483647 w 507"/>
                <a:gd name="T83" fmla="*/ 2147483647 h 815"/>
                <a:gd name="T84" fmla="*/ 2147483647 w 507"/>
                <a:gd name="T85" fmla="*/ 2147483647 h 815"/>
                <a:gd name="T86" fmla="*/ 2147483647 w 507"/>
                <a:gd name="T87" fmla="*/ 2147483647 h 815"/>
                <a:gd name="T88" fmla="*/ 2147483647 w 507"/>
                <a:gd name="T89" fmla="*/ 2147483647 h 815"/>
                <a:gd name="T90" fmla="*/ 2147483647 w 507"/>
                <a:gd name="T91" fmla="*/ 2147483647 h 815"/>
                <a:gd name="T92" fmla="*/ 2147483647 w 507"/>
                <a:gd name="T93" fmla="*/ 2147483647 h 815"/>
                <a:gd name="T94" fmla="*/ 2147483647 w 507"/>
                <a:gd name="T95" fmla="*/ 2147483647 h 815"/>
                <a:gd name="T96" fmla="*/ 2147483647 w 507"/>
                <a:gd name="T97" fmla="*/ 2147483647 h 81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7"/>
                <a:gd name="T148" fmla="*/ 0 h 815"/>
                <a:gd name="T149" fmla="*/ 507 w 507"/>
                <a:gd name="T150" fmla="*/ 815 h 81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7" h="815">
                  <a:moveTo>
                    <a:pt x="52" y="511"/>
                  </a:moveTo>
                  <a:lnTo>
                    <a:pt x="49" y="515"/>
                  </a:lnTo>
                  <a:lnTo>
                    <a:pt x="41" y="539"/>
                  </a:lnTo>
                  <a:lnTo>
                    <a:pt x="38" y="542"/>
                  </a:lnTo>
                  <a:lnTo>
                    <a:pt x="36" y="546"/>
                  </a:lnTo>
                  <a:lnTo>
                    <a:pt x="33" y="560"/>
                  </a:lnTo>
                  <a:lnTo>
                    <a:pt x="31" y="571"/>
                  </a:lnTo>
                  <a:lnTo>
                    <a:pt x="22" y="615"/>
                  </a:lnTo>
                  <a:lnTo>
                    <a:pt x="0" y="739"/>
                  </a:lnTo>
                  <a:lnTo>
                    <a:pt x="4" y="740"/>
                  </a:lnTo>
                  <a:lnTo>
                    <a:pt x="76" y="754"/>
                  </a:lnTo>
                  <a:lnTo>
                    <a:pt x="156" y="768"/>
                  </a:lnTo>
                  <a:lnTo>
                    <a:pt x="178" y="771"/>
                  </a:lnTo>
                  <a:lnTo>
                    <a:pt x="191" y="773"/>
                  </a:lnTo>
                  <a:lnTo>
                    <a:pt x="214" y="777"/>
                  </a:lnTo>
                  <a:lnTo>
                    <a:pt x="217" y="777"/>
                  </a:lnTo>
                  <a:lnTo>
                    <a:pt x="219" y="779"/>
                  </a:lnTo>
                  <a:lnTo>
                    <a:pt x="234" y="780"/>
                  </a:lnTo>
                  <a:lnTo>
                    <a:pt x="257" y="786"/>
                  </a:lnTo>
                  <a:lnTo>
                    <a:pt x="296" y="790"/>
                  </a:lnTo>
                  <a:lnTo>
                    <a:pt x="317" y="793"/>
                  </a:lnTo>
                  <a:lnTo>
                    <a:pt x="381" y="801"/>
                  </a:lnTo>
                  <a:lnTo>
                    <a:pt x="381" y="802"/>
                  </a:lnTo>
                  <a:lnTo>
                    <a:pt x="382" y="802"/>
                  </a:lnTo>
                  <a:lnTo>
                    <a:pt x="386" y="804"/>
                  </a:lnTo>
                  <a:lnTo>
                    <a:pt x="396" y="804"/>
                  </a:lnTo>
                  <a:lnTo>
                    <a:pt x="415" y="807"/>
                  </a:lnTo>
                  <a:lnTo>
                    <a:pt x="433" y="809"/>
                  </a:lnTo>
                  <a:lnTo>
                    <a:pt x="439" y="811"/>
                  </a:lnTo>
                  <a:lnTo>
                    <a:pt x="440" y="811"/>
                  </a:lnTo>
                  <a:lnTo>
                    <a:pt x="471" y="814"/>
                  </a:lnTo>
                  <a:lnTo>
                    <a:pt x="472" y="801"/>
                  </a:lnTo>
                  <a:lnTo>
                    <a:pt x="478" y="764"/>
                  </a:lnTo>
                  <a:lnTo>
                    <a:pt x="478" y="759"/>
                  </a:lnTo>
                  <a:lnTo>
                    <a:pt x="482" y="733"/>
                  </a:lnTo>
                  <a:lnTo>
                    <a:pt x="485" y="707"/>
                  </a:lnTo>
                  <a:lnTo>
                    <a:pt x="486" y="705"/>
                  </a:lnTo>
                  <a:lnTo>
                    <a:pt x="486" y="700"/>
                  </a:lnTo>
                  <a:lnTo>
                    <a:pt x="489" y="680"/>
                  </a:lnTo>
                  <a:lnTo>
                    <a:pt x="489" y="673"/>
                  </a:lnTo>
                  <a:lnTo>
                    <a:pt x="492" y="658"/>
                  </a:lnTo>
                  <a:lnTo>
                    <a:pt x="492" y="653"/>
                  </a:lnTo>
                  <a:lnTo>
                    <a:pt x="496" y="626"/>
                  </a:lnTo>
                  <a:lnTo>
                    <a:pt x="497" y="612"/>
                  </a:lnTo>
                  <a:lnTo>
                    <a:pt x="499" y="600"/>
                  </a:lnTo>
                  <a:lnTo>
                    <a:pt x="500" y="585"/>
                  </a:lnTo>
                  <a:lnTo>
                    <a:pt x="503" y="572"/>
                  </a:lnTo>
                  <a:lnTo>
                    <a:pt x="506" y="549"/>
                  </a:lnTo>
                  <a:lnTo>
                    <a:pt x="503" y="546"/>
                  </a:lnTo>
                  <a:lnTo>
                    <a:pt x="501" y="546"/>
                  </a:lnTo>
                  <a:lnTo>
                    <a:pt x="500" y="544"/>
                  </a:lnTo>
                  <a:lnTo>
                    <a:pt x="492" y="528"/>
                  </a:lnTo>
                  <a:lnTo>
                    <a:pt x="483" y="515"/>
                  </a:lnTo>
                  <a:lnTo>
                    <a:pt x="476" y="520"/>
                  </a:lnTo>
                  <a:lnTo>
                    <a:pt x="472" y="525"/>
                  </a:lnTo>
                  <a:lnTo>
                    <a:pt x="472" y="536"/>
                  </a:lnTo>
                  <a:lnTo>
                    <a:pt x="463" y="535"/>
                  </a:lnTo>
                  <a:lnTo>
                    <a:pt x="424" y="532"/>
                  </a:lnTo>
                  <a:lnTo>
                    <a:pt x="415" y="526"/>
                  </a:lnTo>
                  <a:lnTo>
                    <a:pt x="406" y="532"/>
                  </a:lnTo>
                  <a:lnTo>
                    <a:pt x="393" y="535"/>
                  </a:lnTo>
                  <a:lnTo>
                    <a:pt x="377" y="528"/>
                  </a:lnTo>
                  <a:lnTo>
                    <a:pt x="367" y="535"/>
                  </a:lnTo>
                  <a:lnTo>
                    <a:pt x="368" y="540"/>
                  </a:lnTo>
                  <a:lnTo>
                    <a:pt x="365" y="542"/>
                  </a:lnTo>
                  <a:lnTo>
                    <a:pt x="356" y="531"/>
                  </a:lnTo>
                  <a:lnTo>
                    <a:pt x="350" y="496"/>
                  </a:lnTo>
                  <a:lnTo>
                    <a:pt x="328" y="479"/>
                  </a:lnTo>
                  <a:lnTo>
                    <a:pt x="331" y="465"/>
                  </a:lnTo>
                  <a:lnTo>
                    <a:pt x="304" y="386"/>
                  </a:lnTo>
                  <a:lnTo>
                    <a:pt x="278" y="402"/>
                  </a:lnTo>
                  <a:lnTo>
                    <a:pt x="268" y="402"/>
                  </a:lnTo>
                  <a:lnTo>
                    <a:pt x="255" y="393"/>
                  </a:lnTo>
                  <a:lnTo>
                    <a:pt x="284" y="295"/>
                  </a:lnTo>
                  <a:lnTo>
                    <a:pt x="286" y="295"/>
                  </a:lnTo>
                  <a:lnTo>
                    <a:pt x="292" y="284"/>
                  </a:lnTo>
                  <a:lnTo>
                    <a:pt x="292" y="280"/>
                  </a:lnTo>
                  <a:lnTo>
                    <a:pt x="288" y="278"/>
                  </a:lnTo>
                  <a:lnTo>
                    <a:pt x="280" y="280"/>
                  </a:lnTo>
                  <a:lnTo>
                    <a:pt x="271" y="278"/>
                  </a:lnTo>
                  <a:lnTo>
                    <a:pt x="270" y="275"/>
                  </a:lnTo>
                  <a:lnTo>
                    <a:pt x="271" y="270"/>
                  </a:lnTo>
                  <a:lnTo>
                    <a:pt x="268" y="267"/>
                  </a:lnTo>
                  <a:lnTo>
                    <a:pt x="260" y="270"/>
                  </a:lnTo>
                  <a:lnTo>
                    <a:pt x="259" y="269"/>
                  </a:lnTo>
                  <a:lnTo>
                    <a:pt x="262" y="264"/>
                  </a:lnTo>
                  <a:lnTo>
                    <a:pt x="250" y="244"/>
                  </a:lnTo>
                  <a:lnTo>
                    <a:pt x="243" y="234"/>
                  </a:lnTo>
                  <a:lnTo>
                    <a:pt x="228" y="205"/>
                  </a:lnTo>
                  <a:lnTo>
                    <a:pt x="219" y="199"/>
                  </a:lnTo>
                  <a:lnTo>
                    <a:pt x="202" y="180"/>
                  </a:lnTo>
                  <a:lnTo>
                    <a:pt x="212" y="177"/>
                  </a:lnTo>
                  <a:lnTo>
                    <a:pt x="203" y="169"/>
                  </a:lnTo>
                  <a:lnTo>
                    <a:pt x="207" y="151"/>
                  </a:lnTo>
                  <a:lnTo>
                    <a:pt x="191" y="119"/>
                  </a:lnTo>
                  <a:lnTo>
                    <a:pt x="191" y="117"/>
                  </a:lnTo>
                  <a:lnTo>
                    <a:pt x="195" y="94"/>
                  </a:lnTo>
                  <a:lnTo>
                    <a:pt x="199" y="67"/>
                  </a:lnTo>
                  <a:lnTo>
                    <a:pt x="201" y="65"/>
                  </a:lnTo>
                  <a:lnTo>
                    <a:pt x="201" y="63"/>
                  </a:lnTo>
                  <a:lnTo>
                    <a:pt x="207" y="26"/>
                  </a:lnTo>
                  <a:lnTo>
                    <a:pt x="209" y="15"/>
                  </a:lnTo>
                  <a:lnTo>
                    <a:pt x="210" y="12"/>
                  </a:lnTo>
                  <a:lnTo>
                    <a:pt x="140" y="0"/>
                  </a:lnTo>
                  <a:lnTo>
                    <a:pt x="138" y="4"/>
                  </a:lnTo>
                  <a:lnTo>
                    <a:pt x="138" y="8"/>
                  </a:lnTo>
                  <a:lnTo>
                    <a:pt x="135" y="15"/>
                  </a:lnTo>
                  <a:lnTo>
                    <a:pt x="124" y="74"/>
                  </a:lnTo>
                  <a:lnTo>
                    <a:pt x="121" y="91"/>
                  </a:lnTo>
                  <a:lnTo>
                    <a:pt x="119" y="98"/>
                  </a:lnTo>
                  <a:lnTo>
                    <a:pt x="119" y="102"/>
                  </a:lnTo>
                  <a:lnTo>
                    <a:pt x="119" y="104"/>
                  </a:lnTo>
                  <a:lnTo>
                    <a:pt x="119" y="106"/>
                  </a:lnTo>
                  <a:lnTo>
                    <a:pt x="115" y="130"/>
                  </a:lnTo>
                  <a:lnTo>
                    <a:pt x="112" y="142"/>
                  </a:lnTo>
                  <a:lnTo>
                    <a:pt x="106" y="170"/>
                  </a:lnTo>
                  <a:lnTo>
                    <a:pt x="105" y="181"/>
                  </a:lnTo>
                  <a:lnTo>
                    <a:pt x="103" y="183"/>
                  </a:lnTo>
                  <a:lnTo>
                    <a:pt x="102" y="195"/>
                  </a:lnTo>
                  <a:lnTo>
                    <a:pt x="94" y="235"/>
                  </a:lnTo>
                  <a:lnTo>
                    <a:pt x="92" y="241"/>
                  </a:lnTo>
                  <a:lnTo>
                    <a:pt x="90" y="257"/>
                  </a:lnTo>
                  <a:lnTo>
                    <a:pt x="88" y="262"/>
                  </a:lnTo>
                  <a:lnTo>
                    <a:pt x="87" y="269"/>
                  </a:lnTo>
                  <a:lnTo>
                    <a:pt x="85" y="274"/>
                  </a:lnTo>
                  <a:lnTo>
                    <a:pt x="90" y="288"/>
                  </a:lnTo>
                  <a:lnTo>
                    <a:pt x="88" y="317"/>
                  </a:lnTo>
                  <a:lnTo>
                    <a:pt x="91" y="321"/>
                  </a:lnTo>
                  <a:lnTo>
                    <a:pt x="92" y="331"/>
                  </a:lnTo>
                  <a:lnTo>
                    <a:pt x="94" y="332"/>
                  </a:lnTo>
                  <a:lnTo>
                    <a:pt x="110" y="348"/>
                  </a:lnTo>
                  <a:lnTo>
                    <a:pt x="113" y="361"/>
                  </a:lnTo>
                  <a:lnTo>
                    <a:pt x="91" y="396"/>
                  </a:lnTo>
                  <a:lnTo>
                    <a:pt x="90" y="397"/>
                  </a:lnTo>
                  <a:lnTo>
                    <a:pt x="83" y="411"/>
                  </a:lnTo>
                  <a:lnTo>
                    <a:pt x="80" y="416"/>
                  </a:lnTo>
                  <a:lnTo>
                    <a:pt x="73" y="422"/>
                  </a:lnTo>
                  <a:lnTo>
                    <a:pt x="66" y="439"/>
                  </a:lnTo>
                  <a:lnTo>
                    <a:pt x="55" y="446"/>
                  </a:lnTo>
                  <a:lnTo>
                    <a:pt x="31" y="483"/>
                  </a:lnTo>
                  <a:lnTo>
                    <a:pt x="31" y="492"/>
                  </a:lnTo>
                  <a:lnTo>
                    <a:pt x="41" y="499"/>
                  </a:lnTo>
                  <a:lnTo>
                    <a:pt x="47" y="500"/>
                  </a:lnTo>
                  <a:lnTo>
                    <a:pt x="52" y="511"/>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48" name="Freeform 266"/>
            <p:cNvSpPr>
              <a:spLocks/>
            </p:cNvSpPr>
            <p:nvPr/>
          </p:nvSpPr>
          <p:spPr bwMode="auto">
            <a:xfrm>
              <a:off x="2331092" y="2107798"/>
              <a:ext cx="1216250" cy="668523"/>
            </a:xfrm>
            <a:custGeom>
              <a:avLst/>
              <a:gdLst>
                <a:gd name="T0" fmla="*/ 2147483647 w 883"/>
                <a:gd name="T1" fmla="*/ 2147483647 h 536"/>
                <a:gd name="T2" fmla="*/ 2147483647 w 883"/>
                <a:gd name="T3" fmla="*/ 2147483647 h 536"/>
                <a:gd name="T4" fmla="*/ 2147483647 w 883"/>
                <a:gd name="T5" fmla="*/ 2147483647 h 536"/>
                <a:gd name="T6" fmla="*/ 2147483647 w 883"/>
                <a:gd name="T7" fmla="*/ 2147483647 h 536"/>
                <a:gd name="T8" fmla="*/ 2147483647 w 883"/>
                <a:gd name="T9" fmla="*/ 2147483647 h 536"/>
                <a:gd name="T10" fmla="*/ 2147483647 w 883"/>
                <a:gd name="T11" fmla="*/ 2147483647 h 536"/>
                <a:gd name="T12" fmla="*/ 2147483647 w 883"/>
                <a:gd name="T13" fmla="*/ 2147483647 h 536"/>
                <a:gd name="T14" fmla="*/ 2147483647 w 883"/>
                <a:gd name="T15" fmla="*/ 2147483647 h 536"/>
                <a:gd name="T16" fmla="*/ 2147483647 w 883"/>
                <a:gd name="T17" fmla="*/ 2147483647 h 536"/>
                <a:gd name="T18" fmla="*/ 2147483647 w 883"/>
                <a:gd name="T19" fmla="*/ 2147483647 h 536"/>
                <a:gd name="T20" fmla="*/ 2147483647 w 883"/>
                <a:gd name="T21" fmla="*/ 2147483647 h 536"/>
                <a:gd name="T22" fmla="*/ 2147483647 w 883"/>
                <a:gd name="T23" fmla="*/ 2147483647 h 536"/>
                <a:gd name="T24" fmla="*/ 0 w 883"/>
                <a:gd name="T25" fmla="*/ 2147483647 h 536"/>
                <a:gd name="T26" fmla="*/ 2147483647 w 883"/>
                <a:gd name="T27" fmla="*/ 2147483647 h 536"/>
                <a:gd name="T28" fmla="*/ 2147483647 w 883"/>
                <a:gd name="T29" fmla="*/ 2147483647 h 536"/>
                <a:gd name="T30" fmla="*/ 2147483647 w 883"/>
                <a:gd name="T31" fmla="*/ 2147483647 h 536"/>
                <a:gd name="T32" fmla="*/ 2147483647 w 883"/>
                <a:gd name="T33" fmla="*/ 0 h 536"/>
                <a:gd name="T34" fmla="*/ 2147483647 w 883"/>
                <a:gd name="T35" fmla="*/ 2147483647 h 536"/>
                <a:gd name="T36" fmla="*/ 2147483647 w 883"/>
                <a:gd name="T37" fmla="*/ 2147483647 h 536"/>
                <a:gd name="T38" fmla="*/ 2147483647 w 883"/>
                <a:gd name="T39" fmla="*/ 2147483647 h 536"/>
                <a:gd name="T40" fmla="*/ 2147483647 w 883"/>
                <a:gd name="T41" fmla="*/ 2147483647 h 536"/>
                <a:gd name="T42" fmla="*/ 2147483647 w 883"/>
                <a:gd name="T43" fmla="*/ 2147483647 h 536"/>
                <a:gd name="T44" fmla="*/ 2147483647 w 883"/>
                <a:gd name="T45" fmla="*/ 2147483647 h 536"/>
                <a:gd name="T46" fmla="*/ 2147483647 w 883"/>
                <a:gd name="T47" fmla="*/ 2147483647 h 536"/>
                <a:gd name="T48" fmla="*/ 2147483647 w 883"/>
                <a:gd name="T49" fmla="*/ 2147483647 h 536"/>
                <a:gd name="T50" fmla="*/ 2147483647 w 883"/>
                <a:gd name="T51" fmla="*/ 2147483647 h 536"/>
                <a:gd name="T52" fmla="*/ 2147483647 w 883"/>
                <a:gd name="T53" fmla="*/ 2147483647 h 536"/>
                <a:gd name="T54" fmla="*/ 2147483647 w 883"/>
                <a:gd name="T55" fmla="*/ 2147483647 h 536"/>
                <a:gd name="T56" fmla="*/ 2147483647 w 883"/>
                <a:gd name="T57" fmla="*/ 2147483647 h 536"/>
                <a:gd name="T58" fmla="*/ 2147483647 w 883"/>
                <a:gd name="T59" fmla="*/ 2147483647 h 536"/>
                <a:gd name="T60" fmla="*/ 2147483647 w 883"/>
                <a:gd name="T61" fmla="*/ 2147483647 h 536"/>
                <a:gd name="T62" fmla="*/ 2147483647 w 883"/>
                <a:gd name="T63" fmla="*/ 2147483647 h 536"/>
                <a:gd name="T64" fmla="*/ 2147483647 w 883"/>
                <a:gd name="T65" fmla="*/ 2147483647 h 536"/>
                <a:gd name="T66" fmla="*/ 2147483647 w 883"/>
                <a:gd name="T67" fmla="*/ 2147483647 h 536"/>
                <a:gd name="T68" fmla="*/ 2147483647 w 883"/>
                <a:gd name="T69" fmla="*/ 2147483647 h 536"/>
                <a:gd name="T70" fmla="*/ 2147483647 w 883"/>
                <a:gd name="T71" fmla="*/ 2147483647 h 536"/>
                <a:gd name="T72" fmla="*/ 2147483647 w 883"/>
                <a:gd name="T73" fmla="*/ 2147483647 h 536"/>
                <a:gd name="T74" fmla="*/ 2147483647 w 883"/>
                <a:gd name="T75" fmla="*/ 2147483647 h 536"/>
                <a:gd name="T76" fmla="*/ 2147483647 w 883"/>
                <a:gd name="T77" fmla="*/ 2147483647 h 536"/>
                <a:gd name="T78" fmla="*/ 2147483647 w 883"/>
                <a:gd name="T79" fmla="*/ 2147483647 h 536"/>
                <a:gd name="T80" fmla="*/ 2147483647 w 883"/>
                <a:gd name="T81" fmla="*/ 2147483647 h 536"/>
                <a:gd name="T82" fmla="*/ 2147483647 w 883"/>
                <a:gd name="T83" fmla="*/ 2147483647 h 536"/>
                <a:gd name="T84" fmla="*/ 2147483647 w 883"/>
                <a:gd name="T85" fmla="*/ 2147483647 h 536"/>
                <a:gd name="T86" fmla="*/ 2147483647 w 883"/>
                <a:gd name="T87" fmla="*/ 2147483647 h 536"/>
                <a:gd name="T88" fmla="*/ 2147483647 w 883"/>
                <a:gd name="T89" fmla="*/ 2147483647 h 536"/>
                <a:gd name="T90" fmla="*/ 2147483647 w 883"/>
                <a:gd name="T91" fmla="*/ 2147483647 h 536"/>
                <a:gd name="T92" fmla="*/ 2147483647 w 883"/>
                <a:gd name="T93" fmla="*/ 2147483647 h 536"/>
                <a:gd name="T94" fmla="*/ 2147483647 w 883"/>
                <a:gd name="T95" fmla="*/ 2147483647 h 536"/>
                <a:gd name="T96" fmla="*/ 2147483647 w 883"/>
                <a:gd name="T97" fmla="*/ 2147483647 h 536"/>
                <a:gd name="T98" fmla="*/ 2147483647 w 883"/>
                <a:gd name="T99" fmla="*/ 2147483647 h 536"/>
                <a:gd name="T100" fmla="*/ 2147483647 w 883"/>
                <a:gd name="T101" fmla="*/ 2147483647 h 536"/>
                <a:gd name="T102" fmla="*/ 2147483647 w 883"/>
                <a:gd name="T103" fmla="*/ 2147483647 h 536"/>
                <a:gd name="T104" fmla="*/ 2147483647 w 883"/>
                <a:gd name="T105" fmla="*/ 2147483647 h 536"/>
                <a:gd name="T106" fmla="*/ 2147483647 w 883"/>
                <a:gd name="T107" fmla="*/ 2147483647 h 536"/>
                <a:gd name="T108" fmla="*/ 2147483647 w 883"/>
                <a:gd name="T109" fmla="*/ 2147483647 h 536"/>
                <a:gd name="T110" fmla="*/ 2147483647 w 883"/>
                <a:gd name="T111" fmla="*/ 2147483647 h 536"/>
                <a:gd name="T112" fmla="*/ 2147483647 w 883"/>
                <a:gd name="T113" fmla="*/ 2147483647 h 536"/>
                <a:gd name="T114" fmla="*/ 2147483647 w 883"/>
                <a:gd name="T115" fmla="*/ 2147483647 h 536"/>
                <a:gd name="T116" fmla="*/ 2147483647 w 883"/>
                <a:gd name="T117" fmla="*/ 2147483647 h 536"/>
                <a:gd name="T118" fmla="*/ 2147483647 w 883"/>
                <a:gd name="T119" fmla="*/ 2147483647 h 536"/>
                <a:gd name="T120" fmla="*/ 2147483647 w 883"/>
                <a:gd name="T121" fmla="*/ 2147483647 h 536"/>
                <a:gd name="T122" fmla="*/ 2147483647 w 883"/>
                <a:gd name="T123" fmla="*/ 2147483647 h 536"/>
                <a:gd name="T124" fmla="*/ 2147483647 w 883"/>
                <a:gd name="T125" fmla="*/ 2147483647 h 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83"/>
                <a:gd name="T190" fmla="*/ 0 h 536"/>
                <a:gd name="T191" fmla="*/ 883 w 883"/>
                <a:gd name="T192" fmla="*/ 536 h 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83" h="536">
                  <a:moveTo>
                    <a:pt x="113" y="373"/>
                  </a:moveTo>
                  <a:lnTo>
                    <a:pt x="87" y="388"/>
                  </a:lnTo>
                  <a:lnTo>
                    <a:pt x="77" y="388"/>
                  </a:lnTo>
                  <a:lnTo>
                    <a:pt x="63" y="380"/>
                  </a:lnTo>
                  <a:lnTo>
                    <a:pt x="92" y="282"/>
                  </a:lnTo>
                  <a:lnTo>
                    <a:pt x="95" y="282"/>
                  </a:lnTo>
                  <a:lnTo>
                    <a:pt x="101" y="270"/>
                  </a:lnTo>
                  <a:lnTo>
                    <a:pt x="101" y="266"/>
                  </a:lnTo>
                  <a:lnTo>
                    <a:pt x="97" y="265"/>
                  </a:lnTo>
                  <a:lnTo>
                    <a:pt x="88" y="266"/>
                  </a:lnTo>
                  <a:lnTo>
                    <a:pt x="80" y="265"/>
                  </a:lnTo>
                  <a:lnTo>
                    <a:pt x="79" y="262"/>
                  </a:lnTo>
                  <a:lnTo>
                    <a:pt x="80" y="257"/>
                  </a:lnTo>
                  <a:lnTo>
                    <a:pt x="77" y="254"/>
                  </a:lnTo>
                  <a:lnTo>
                    <a:pt x="69" y="257"/>
                  </a:lnTo>
                  <a:lnTo>
                    <a:pt x="67" y="255"/>
                  </a:lnTo>
                  <a:lnTo>
                    <a:pt x="70" y="251"/>
                  </a:lnTo>
                  <a:lnTo>
                    <a:pt x="59" y="230"/>
                  </a:lnTo>
                  <a:lnTo>
                    <a:pt x="52" y="221"/>
                  </a:lnTo>
                  <a:lnTo>
                    <a:pt x="37" y="192"/>
                  </a:lnTo>
                  <a:lnTo>
                    <a:pt x="27" y="186"/>
                  </a:lnTo>
                  <a:lnTo>
                    <a:pt x="11" y="167"/>
                  </a:lnTo>
                  <a:lnTo>
                    <a:pt x="20" y="164"/>
                  </a:lnTo>
                  <a:lnTo>
                    <a:pt x="12" y="156"/>
                  </a:lnTo>
                  <a:lnTo>
                    <a:pt x="16" y="138"/>
                  </a:lnTo>
                  <a:lnTo>
                    <a:pt x="0" y="106"/>
                  </a:lnTo>
                  <a:lnTo>
                    <a:pt x="0" y="105"/>
                  </a:lnTo>
                  <a:lnTo>
                    <a:pt x="4" y="81"/>
                  </a:lnTo>
                  <a:lnTo>
                    <a:pt x="8" y="55"/>
                  </a:lnTo>
                  <a:lnTo>
                    <a:pt x="9" y="52"/>
                  </a:lnTo>
                  <a:lnTo>
                    <a:pt x="9" y="51"/>
                  </a:lnTo>
                  <a:lnTo>
                    <a:pt x="16" y="13"/>
                  </a:lnTo>
                  <a:lnTo>
                    <a:pt x="18" y="2"/>
                  </a:lnTo>
                  <a:lnTo>
                    <a:pt x="19" y="0"/>
                  </a:lnTo>
                  <a:lnTo>
                    <a:pt x="113" y="16"/>
                  </a:lnTo>
                  <a:lnTo>
                    <a:pt x="159" y="24"/>
                  </a:lnTo>
                  <a:lnTo>
                    <a:pt x="295" y="44"/>
                  </a:lnTo>
                  <a:lnTo>
                    <a:pt x="360" y="53"/>
                  </a:lnTo>
                  <a:lnTo>
                    <a:pt x="399" y="58"/>
                  </a:lnTo>
                  <a:lnTo>
                    <a:pt x="453" y="64"/>
                  </a:lnTo>
                  <a:lnTo>
                    <a:pt x="489" y="69"/>
                  </a:lnTo>
                  <a:lnTo>
                    <a:pt x="579" y="78"/>
                  </a:lnTo>
                  <a:lnTo>
                    <a:pt x="655" y="85"/>
                  </a:lnTo>
                  <a:lnTo>
                    <a:pt x="733" y="92"/>
                  </a:lnTo>
                  <a:lnTo>
                    <a:pt x="809" y="98"/>
                  </a:lnTo>
                  <a:lnTo>
                    <a:pt x="882" y="102"/>
                  </a:lnTo>
                  <a:lnTo>
                    <a:pt x="880" y="128"/>
                  </a:lnTo>
                  <a:lnTo>
                    <a:pt x="880" y="138"/>
                  </a:lnTo>
                  <a:lnTo>
                    <a:pt x="880" y="141"/>
                  </a:lnTo>
                  <a:lnTo>
                    <a:pt x="880" y="142"/>
                  </a:lnTo>
                  <a:lnTo>
                    <a:pt x="879" y="154"/>
                  </a:lnTo>
                  <a:lnTo>
                    <a:pt x="879" y="167"/>
                  </a:lnTo>
                  <a:lnTo>
                    <a:pt x="877" y="194"/>
                  </a:lnTo>
                  <a:lnTo>
                    <a:pt x="876" y="208"/>
                  </a:lnTo>
                  <a:lnTo>
                    <a:pt x="875" y="221"/>
                  </a:lnTo>
                  <a:lnTo>
                    <a:pt x="875" y="235"/>
                  </a:lnTo>
                  <a:lnTo>
                    <a:pt x="872" y="272"/>
                  </a:lnTo>
                  <a:lnTo>
                    <a:pt x="872" y="275"/>
                  </a:lnTo>
                  <a:lnTo>
                    <a:pt x="872" y="279"/>
                  </a:lnTo>
                  <a:lnTo>
                    <a:pt x="870" y="301"/>
                  </a:lnTo>
                  <a:lnTo>
                    <a:pt x="868" y="341"/>
                  </a:lnTo>
                  <a:lnTo>
                    <a:pt x="868" y="352"/>
                  </a:lnTo>
                  <a:lnTo>
                    <a:pt x="866" y="363"/>
                  </a:lnTo>
                  <a:lnTo>
                    <a:pt x="866" y="367"/>
                  </a:lnTo>
                  <a:lnTo>
                    <a:pt x="865" y="391"/>
                  </a:lnTo>
                  <a:lnTo>
                    <a:pt x="865" y="395"/>
                  </a:lnTo>
                  <a:lnTo>
                    <a:pt x="863" y="411"/>
                  </a:lnTo>
                  <a:lnTo>
                    <a:pt x="862" y="427"/>
                  </a:lnTo>
                  <a:lnTo>
                    <a:pt x="862" y="434"/>
                  </a:lnTo>
                  <a:lnTo>
                    <a:pt x="862" y="447"/>
                  </a:lnTo>
                  <a:lnTo>
                    <a:pt x="858" y="501"/>
                  </a:lnTo>
                  <a:lnTo>
                    <a:pt x="858" y="505"/>
                  </a:lnTo>
                  <a:lnTo>
                    <a:pt x="857" y="528"/>
                  </a:lnTo>
                  <a:lnTo>
                    <a:pt x="858" y="529"/>
                  </a:lnTo>
                  <a:lnTo>
                    <a:pt x="855" y="529"/>
                  </a:lnTo>
                  <a:lnTo>
                    <a:pt x="804" y="525"/>
                  </a:lnTo>
                  <a:lnTo>
                    <a:pt x="796" y="525"/>
                  </a:lnTo>
                  <a:lnTo>
                    <a:pt x="780" y="523"/>
                  </a:lnTo>
                  <a:lnTo>
                    <a:pt x="777" y="523"/>
                  </a:lnTo>
                  <a:lnTo>
                    <a:pt x="714" y="518"/>
                  </a:lnTo>
                  <a:lnTo>
                    <a:pt x="707" y="518"/>
                  </a:lnTo>
                  <a:lnTo>
                    <a:pt x="705" y="518"/>
                  </a:lnTo>
                  <a:lnTo>
                    <a:pt x="697" y="518"/>
                  </a:lnTo>
                  <a:lnTo>
                    <a:pt x="687" y="518"/>
                  </a:lnTo>
                  <a:lnTo>
                    <a:pt x="686" y="518"/>
                  </a:lnTo>
                  <a:lnTo>
                    <a:pt x="630" y="512"/>
                  </a:lnTo>
                  <a:lnTo>
                    <a:pt x="621" y="511"/>
                  </a:lnTo>
                  <a:lnTo>
                    <a:pt x="561" y="505"/>
                  </a:lnTo>
                  <a:lnTo>
                    <a:pt x="535" y="503"/>
                  </a:lnTo>
                  <a:lnTo>
                    <a:pt x="525" y="501"/>
                  </a:lnTo>
                  <a:lnTo>
                    <a:pt x="515" y="501"/>
                  </a:lnTo>
                  <a:lnTo>
                    <a:pt x="507" y="500"/>
                  </a:lnTo>
                  <a:lnTo>
                    <a:pt x="478" y="497"/>
                  </a:lnTo>
                  <a:lnTo>
                    <a:pt x="468" y="494"/>
                  </a:lnTo>
                  <a:lnTo>
                    <a:pt x="417" y="489"/>
                  </a:lnTo>
                  <a:lnTo>
                    <a:pt x="411" y="489"/>
                  </a:lnTo>
                  <a:lnTo>
                    <a:pt x="402" y="487"/>
                  </a:lnTo>
                  <a:lnTo>
                    <a:pt x="371" y="485"/>
                  </a:lnTo>
                  <a:lnTo>
                    <a:pt x="321" y="478"/>
                  </a:lnTo>
                  <a:lnTo>
                    <a:pt x="317" y="514"/>
                  </a:lnTo>
                  <a:lnTo>
                    <a:pt x="314" y="532"/>
                  </a:lnTo>
                  <a:lnTo>
                    <a:pt x="314" y="535"/>
                  </a:lnTo>
                  <a:lnTo>
                    <a:pt x="312" y="532"/>
                  </a:lnTo>
                  <a:lnTo>
                    <a:pt x="310" y="532"/>
                  </a:lnTo>
                  <a:lnTo>
                    <a:pt x="309" y="530"/>
                  </a:lnTo>
                  <a:lnTo>
                    <a:pt x="300" y="514"/>
                  </a:lnTo>
                  <a:lnTo>
                    <a:pt x="292" y="501"/>
                  </a:lnTo>
                  <a:lnTo>
                    <a:pt x="285" y="505"/>
                  </a:lnTo>
                  <a:lnTo>
                    <a:pt x="281" y="511"/>
                  </a:lnTo>
                  <a:lnTo>
                    <a:pt x="281" y="522"/>
                  </a:lnTo>
                  <a:lnTo>
                    <a:pt x="271" y="521"/>
                  </a:lnTo>
                  <a:lnTo>
                    <a:pt x="232" y="518"/>
                  </a:lnTo>
                  <a:lnTo>
                    <a:pt x="224" y="512"/>
                  </a:lnTo>
                  <a:lnTo>
                    <a:pt x="214" y="518"/>
                  </a:lnTo>
                  <a:lnTo>
                    <a:pt x="202" y="521"/>
                  </a:lnTo>
                  <a:lnTo>
                    <a:pt x="185" y="514"/>
                  </a:lnTo>
                  <a:lnTo>
                    <a:pt x="176" y="521"/>
                  </a:lnTo>
                  <a:lnTo>
                    <a:pt x="177" y="526"/>
                  </a:lnTo>
                  <a:lnTo>
                    <a:pt x="174" y="528"/>
                  </a:lnTo>
                  <a:lnTo>
                    <a:pt x="165" y="517"/>
                  </a:lnTo>
                  <a:lnTo>
                    <a:pt x="159" y="482"/>
                  </a:lnTo>
                  <a:lnTo>
                    <a:pt x="137" y="465"/>
                  </a:lnTo>
                  <a:lnTo>
                    <a:pt x="140" y="452"/>
                  </a:lnTo>
                  <a:lnTo>
                    <a:pt x="113" y="373"/>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49" name="Freeform 267" descr="Outlined diamond"/>
            <p:cNvSpPr>
              <a:spLocks/>
            </p:cNvSpPr>
            <p:nvPr/>
          </p:nvSpPr>
          <p:spPr bwMode="auto">
            <a:xfrm>
              <a:off x="2761080" y="3813533"/>
              <a:ext cx="801004" cy="777353"/>
            </a:xfrm>
            <a:custGeom>
              <a:avLst/>
              <a:gdLst>
                <a:gd name="T0" fmla="*/ 2147483647 w 582"/>
                <a:gd name="T1" fmla="*/ 2147483647 h 622"/>
                <a:gd name="T2" fmla="*/ 2147483647 w 582"/>
                <a:gd name="T3" fmla="*/ 2147483647 h 622"/>
                <a:gd name="T4" fmla="*/ 2147483647 w 582"/>
                <a:gd name="T5" fmla="*/ 2147483647 h 622"/>
                <a:gd name="T6" fmla="*/ 2147483647 w 582"/>
                <a:gd name="T7" fmla="*/ 2147483647 h 622"/>
                <a:gd name="T8" fmla="*/ 2147483647 w 582"/>
                <a:gd name="T9" fmla="*/ 2147483647 h 622"/>
                <a:gd name="T10" fmla="*/ 2147483647 w 582"/>
                <a:gd name="T11" fmla="*/ 2147483647 h 622"/>
                <a:gd name="T12" fmla="*/ 2147483647 w 582"/>
                <a:gd name="T13" fmla="*/ 2147483647 h 622"/>
                <a:gd name="T14" fmla="*/ 2147483647 w 582"/>
                <a:gd name="T15" fmla="*/ 2147483647 h 622"/>
                <a:gd name="T16" fmla="*/ 2147483647 w 582"/>
                <a:gd name="T17" fmla="*/ 2147483647 h 622"/>
                <a:gd name="T18" fmla="*/ 2147483647 w 582"/>
                <a:gd name="T19" fmla="*/ 2147483647 h 622"/>
                <a:gd name="T20" fmla="*/ 2147483647 w 582"/>
                <a:gd name="T21" fmla="*/ 2147483647 h 622"/>
                <a:gd name="T22" fmla="*/ 2147483647 w 582"/>
                <a:gd name="T23" fmla="*/ 2147483647 h 622"/>
                <a:gd name="T24" fmla="*/ 2147483647 w 582"/>
                <a:gd name="T25" fmla="*/ 2147483647 h 622"/>
                <a:gd name="T26" fmla="*/ 2147483647 w 582"/>
                <a:gd name="T27" fmla="*/ 2147483647 h 622"/>
                <a:gd name="T28" fmla="*/ 2147483647 w 582"/>
                <a:gd name="T29" fmla="*/ 2147483647 h 622"/>
                <a:gd name="T30" fmla="*/ 2147483647 w 582"/>
                <a:gd name="T31" fmla="*/ 2147483647 h 622"/>
                <a:gd name="T32" fmla="*/ 2147483647 w 582"/>
                <a:gd name="T33" fmla="*/ 2147483647 h 622"/>
                <a:gd name="T34" fmla="*/ 2147483647 w 582"/>
                <a:gd name="T35" fmla="*/ 2147483647 h 622"/>
                <a:gd name="T36" fmla="*/ 2147483647 w 582"/>
                <a:gd name="T37" fmla="*/ 2147483647 h 622"/>
                <a:gd name="T38" fmla="*/ 2147483647 w 582"/>
                <a:gd name="T39" fmla="*/ 2147483647 h 622"/>
                <a:gd name="T40" fmla="*/ 2147483647 w 582"/>
                <a:gd name="T41" fmla="*/ 2147483647 h 622"/>
                <a:gd name="T42" fmla="*/ 2147483647 w 582"/>
                <a:gd name="T43" fmla="*/ 2147483647 h 622"/>
                <a:gd name="T44" fmla="*/ 2147483647 w 582"/>
                <a:gd name="T45" fmla="*/ 2147483647 h 622"/>
                <a:gd name="T46" fmla="*/ 2147483647 w 582"/>
                <a:gd name="T47" fmla="*/ 2147483647 h 622"/>
                <a:gd name="T48" fmla="*/ 2147483647 w 582"/>
                <a:gd name="T49" fmla="*/ 2147483647 h 622"/>
                <a:gd name="T50" fmla="*/ 2147483647 w 582"/>
                <a:gd name="T51" fmla="*/ 2147483647 h 622"/>
                <a:gd name="T52" fmla="*/ 2147483647 w 582"/>
                <a:gd name="T53" fmla="*/ 2147483647 h 622"/>
                <a:gd name="T54" fmla="*/ 2147483647 w 582"/>
                <a:gd name="T55" fmla="*/ 2147483647 h 622"/>
                <a:gd name="T56" fmla="*/ 2147483647 w 582"/>
                <a:gd name="T57" fmla="*/ 2147483647 h 622"/>
                <a:gd name="T58" fmla="*/ 2147483647 w 582"/>
                <a:gd name="T59" fmla="*/ 2147483647 h 622"/>
                <a:gd name="T60" fmla="*/ 2147483647 w 582"/>
                <a:gd name="T61" fmla="*/ 2147483647 h 622"/>
                <a:gd name="T62" fmla="*/ 2147483647 w 582"/>
                <a:gd name="T63" fmla="*/ 2147483647 h 622"/>
                <a:gd name="T64" fmla="*/ 2147483647 w 582"/>
                <a:gd name="T65" fmla="*/ 2147483647 h 622"/>
                <a:gd name="T66" fmla="*/ 2147483647 w 582"/>
                <a:gd name="T67" fmla="*/ 2147483647 h 622"/>
                <a:gd name="T68" fmla="*/ 2147483647 w 582"/>
                <a:gd name="T69" fmla="*/ 2147483647 h 622"/>
                <a:gd name="T70" fmla="*/ 2147483647 w 582"/>
                <a:gd name="T71" fmla="*/ 2147483647 h 622"/>
                <a:gd name="T72" fmla="*/ 2147483647 w 582"/>
                <a:gd name="T73" fmla="*/ 2147483647 h 622"/>
                <a:gd name="T74" fmla="*/ 2147483647 w 582"/>
                <a:gd name="T75" fmla="*/ 2147483647 h 622"/>
                <a:gd name="T76" fmla="*/ 2147483647 w 582"/>
                <a:gd name="T77" fmla="*/ 2147483647 h 622"/>
                <a:gd name="T78" fmla="*/ 2147483647 w 582"/>
                <a:gd name="T79" fmla="*/ 2147483647 h 622"/>
                <a:gd name="T80" fmla="*/ 2147483647 w 582"/>
                <a:gd name="T81" fmla="*/ 2147483647 h 622"/>
                <a:gd name="T82" fmla="*/ 2147483647 w 582"/>
                <a:gd name="T83" fmla="*/ 2147483647 h 622"/>
                <a:gd name="T84" fmla="*/ 2147483647 w 582"/>
                <a:gd name="T85" fmla="*/ 2147483647 h 622"/>
                <a:gd name="T86" fmla="*/ 2147483647 w 582"/>
                <a:gd name="T87" fmla="*/ 2147483647 h 622"/>
                <a:gd name="T88" fmla="*/ 2147483647 w 582"/>
                <a:gd name="T89" fmla="*/ 2147483647 h 622"/>
                <a:gd name="T90" fmla="*/ 2147483647 w 582"/>
                <a:gd name="T91" fmla="*/ 0 h 622"/>
                <a:gd name="T92" fmla="*/ 2147483647 w 582"/>
                <a:gd name="T93" fmla="*/ 2147483647 h 622"/>
                <a:gd name="T94" fmla="*/ 2147483647 w 582"/>
                <a:gd name="T95" fmla="*/ 2147483647 h 622"/>
                <a:gd name="T96" fmla="*/ 2147483647 w 582"/>
                <a:gd name="T97" fmla="*/ 2147483647 h 622"/>
                <a:gd name="T98" fmla="*/ 2147483647 w 582"/>
                <a:gd name="T99" fmla="*/ 2147483647 h 622"/>
                <a:gd name="T100" fmla="*/ 2147483647 w 582"/>
                <a:gd name="T101" fmla="*/ 2147483647 h 622"/>
                <a:gd name="T102" fmla="*/ 2147483647 w 582"/>
                <a:gd name="T103" fmla="*/ 2147483647 h 622"/>
                <a:gd name="T104" fmla="*/ 2147483647 w 582"/>
                <a:gd name="T105" fmla="*/ 2147483647 h 622"/>
                <a:gd name="T106" fmla="*/ 2147483647 w 582"/>
                <a:gd name="T107" fmla="*/ 2147483647 h 622"/>
                <a:gd name="T108" fmla="*/ 2147483647 w 582"/>
                <a:gd name="T109" fmla="*/ 2147483647 h 622"/>
                <a:gd name="T110" fmla="*/ 2147483647 w 582"/>
                <a:gd name="T111" fmla="*/ 2147483647 h 622"/>
                <a:gd name="T112" fmla="*/ 2147483647 w 582"/>
                <a:gd name="T113" fmla="*/ 2147483647 h 622"/>
                <a:gd name="T114" fmla="*/ 0 w 582"/>
                <a:gd name="T115" fmla="*/ 2147483647 h 62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82"/>
                <a:gd name="T175" fmla="*/ 0 h 622"/>
                <a:gd name="T176" fmla="*/ 582 w 582"/>
                <a:gd name="T177" fmla="*/ 622 h 62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82" h="622">
                  <a:moveTo>
                    <a:pt x="16" y="615"/>
                  </a:moveTo>
                  <a:lnTo>
                    <a:pt x="76" y="621"/>
                  </a:lnTo>
                  <a:lnTo>
                    <a:pt x="81" y="572"/>
                  </a:lnTo>
                  <a:lnTo>
                    <a:pt x="163" y="580"/>
                  </a:lnTo>
                  <a:lnTo>
                    <a:pt x="233" y="586"/>
                  </a:lnTo>
                  <a:lnTo>
                    <a:pt x="224" y="573"/>
                  </a:lnTo>
                  <a:lnTo>
                    <a:pt x="226" y="571"/>
                  </a:lnTo>
                  <a:lnTo>
                    <a:pt x="224" y="564"/>
                  </a:lnTo>
                  <a:lnTo>
                    <a:pt x="226" y="562"/>
                  </a:lnTo>
                  <a:lnTo>
                    <a:pt x="249" y="564"/>
                  </a:lnTo>
                  <a:lnTo>
                    <a:pt x="260" y="564"/>
                  </a:lnTo>
                  <a:lnTo>
                    <a:pt x="271" y="565"/>
                  </a:lnTo>
                  <a:lnTo>
                    <a:pt x="283" y="567"/>
                  </a:lnTo>
                  <a:lnTo>
                    <a:pt x="338" y="572"/>
                  </a:lnTo>
                  <a:lnTo>
                    <a:pt x="363" y="573"/>
                  </a:lnTo>
                  <a:lnTo>
                    <a:pt x="380" y="573"/>
                  </a:lnTo>
                  <a:lnTo>
                    <a:pt x="387" y="573"/>
                  </a:lnTo>
                  <a:lnTo>
                    <a:pt x="430" y="578"/>
                  </a:lnTo>
                  <a:lnTo>
                    <a:pt x="439" y="578"/>
                  </a:lnTo>
                  <a:lnTo>
                    <a:pt x="462" y="579"/>
                  </a:lnTo>
                  <a:lnTo>
                    <a:pt x="464" y="579"/>
                  </a:lnTo>
                  <a:lnTo>
                    <a:pt x="485" y="580"/>
                  </a:lnTo>
                  <a:lnTo>
                    <a:pt x="486" y="580"/>
                  </a:lnTo>
                  <a:lnTo>
                    <a:pt x="488" y="580"/>
                  </a:lnTo>
                  <a:lnTo>
                    <a:pt x="498" y="580"/>
                  </a:lnTo>
                  <a:lnTo>
                    <a:pt x="521" y="583"/>
                  </a:lnTo>
                  <a:lnTo>
                    <a:pt x="524" y="583"/>
                  </a:lnTo>
                  <a:lnTo>
                    <a:pt x="542" y="583"/>
                  </a:lnTo>
                  <a:lnTo>
                    <a:pt x="547" y="583"/>
                  </a:lnTo>
                  <a:lnTo>
                    <a:pt x="547" y="573"/>
                  </a:lnTo>
                  <a:lnTo>
                    <a:pt x="549" y="557"/>
                  </a:lnTo>
                  <a:lnTo>
                    <a:pt x="550" y="532"/>
                  </a:lnTo>
                  <a:lnTo>
                    <a:pt x="550" y="526"/>
                  </a:lnTo>
                  <a:lnTo>
                    <a:pt x="551" y="515"/>
                  </a:lnTo>
                  <a:lnTo>
                    <a:pt x="551" y="495"/>
                  </a:lnTo>
                  <a:lnTo>
                    <a:pt x="553" y="479"/>
                  </a:lnTo>
                  <a:lnTo>
                    <a:pt x="554" y="461"/>
                  </a:lnTo>
                  <a:lnTo>
                    <a:pt x="556" y="434"/>
                  </a:lnTo>
                  <a:lnTo>
                    <a:pt x="556" y="432"/>
                  </a:lnTo>
                  <a:lnTo>
                    <a:pt x="557" y="420"/>
                  </a:lnTo>
                  <a:lnTo>
                    <a:pt x="557" y="417"/>
                  </a:lnTo>
                  <a:lnTo>
                    <a:pt x="557" y="413"/>
                  </a:lnTo>
                  <a:lnTo>
                    <a:pt x="558" y="402"/>
                  </a:lnTo>
                  <a:lnTo>
                    <a:pt x="558" y="398"/>
                  </a:lnTo>
                  <a:lnTo>
                    <a:pt x="558" y="385"/>
                  </a:lnTo>
                  <a:lnTo>
                    <a:pt x="560" y="366"/>
                  </a:lnTo>
                  <a:lnTo>
                    <a:pt x="561" y="340"/>
                  </a:lnTo>
                  <a:lnTo>
                    <a:pt x="561" y="333"/>
                  </a:lnTo>
                  <a:lnTo>
                    <a:pt x="563" y="320"/>
                  </a:lnTo>
                  <a:lnTo>
                    <a:pt x="564" y="312"/>
                  </a:lnTo>
                  <a:lnTo>
                    <a:pt x="564" y="286"/>
                  </a:lnTo>
                  <a:lnTo>
                    <a:pt x="565" y="272"/>
                  </a:lnTo>
                  <a:lnTo>
                    <a:pt x="565" y="262"/>
                  </a:lnTo>
                  <a:lnTo>
                    <a:pt x="567" y="257"/>
                  </a:lnTo>
                  <a:lnTo>
                    <a:pt x="567" y="243"/>
                  </a:lnTo>
                  <a:lnTo>
                    <a:pt x="567" y="237"/>
                  </a:lnTo>
                  <a:lnTo>
                    <a:pt x="568" y="228"/>
                  </a:lnTo>
                  <a:lnTo>
                    <a:pt x="568" y="222"/>
                  </a:lnTo>
                  <a:lnTo>
                    <a:pt x="569" y="189"/>
                  </a:lnTo>
                  <a:lnTo>
                    <a:pt x="569" y="177"/>
                  </a:lnTo>
                  <a:lnTo>
                    <a:pt x="571" y="175"/>
                  </a:lnTo>
                  <a:lnTo>
                    <a:pt x="571" y="172"/>
                  </a:lnTo>
                  <a:lnTo>
                    <a:pt x="572" y="142"/>
                  </a:lnTo>
                  <a:lnTo>
                    <a:pt x="574" y="95"/>
                  </a:lnTo>
                  <a:lnTo>
                    <a:pt x="578" y="95"/>
                  </a:lnTo>
                  <a:lnTo>
                    <a:pt x="578" y="70"/>
                  </a:lnTo>
                  <a:lnTo>
                    <a:pt x="579" y="53"/>
                  </a:lnTo>
                  <a:lnTo>
                    <a:pt x="581" y="40"/>
                  </a:lnTo>
                  <a:lnTo>
                    <a:pt x="574" y="40"/>
                  </a:lnTo>
                  <a:lnTo>
                    <a:pt x="554" y="38"/>
                  </a:lnTo>
                  <a:lnTo>
                    <a:pt x="549" y="38"/>
                  </a:lnTo>
                  <a:lnTo>
                    <a:pt x="495" y="35"/>
                  </a:lnTo>
                  <a:lnTo>
                    <a:pt x="464" y="34"/>
                  </a:lnTo>
                  <a:lnTo>
                    <a:pt x="416" y="31"/>
                  </a:lnTo>
                  <a:lnTo>
                    <a:pt x="397" y="29"/>
                  </a:lnTo>
                  <a:lnTo>
                    <a:pt x="391" y="29"/>
                  </a:lnTo>
                  <a:lnTo>
                    <a:pt x="349" y="26"/>
                  </a:lnTo>
                  <a:lnTo>
                    <a:pt x="347" y="26"/>
                  </a:lnTo>
                  <a:lnTo>
                    <a:pt x="336" y="24"/>
                  </a:lnTo>
                  <a:lnTo>
                    <a:pt x="325" y="23"/>
                  </a:lnTo>
                  <a:lnTo>
                    <a:pt x="286" y="22"/>
                  </a:lnTo>
                  <a:lnTo>
                    <a:pt x="204" y="13"/>
                  </a:lnTo>
                  <a:lnTo>
                    <a:pt x="201" y="12"/>
                  </a:lnTo>
                  <a:lnTo>
                    <a:pt x="200" y="12"/>
                  </a:lnTo>
                  <a:lnTo>
                    <a:pt x="199" y="12"/>
                  </a:lnTo>
                  <a:lnTo>
                    <a:pt x="145" y="6"/>
                  </a:lnTo>
                  <a:lnTo>
                    <a:pt x="124" y="5"/>
                  </a:lnTo>
                  <a:lnTo>
                    <a:pt x="99" y="2"/>
                  </a:lnTo>
                  <a:lnTo>
                    <a:pt x="92" y="2"/>
                  </a:lnTo>
                  <a:lnTo>
                    <a:pt x="67" y="0"/>
                  </a:lnTo>
                  <a:lnTo>
                    <a:pt x="65" y="26"/>
                  </a:lnTo>
                  <a:lnTo>
                    <a:pt x="62" y="53"/>
                  </a:lnTo>
                  <a:lnTo>
                    <a:pt x="55" y="107"/>
                  </a:lnTo>
                  <a:lnTo>
                    <a:pt x="49" y="159"/>
                  </a:lnTo>
                  <a:lnTo>
                    <a:pt x="49" y="161"/>
                  </a:lnTo>
                  <a:lnTo>
                    <a:pt x="42" y="219"/>
                  </a:lnTo>
                  <a:lnTo>
                    <a:pt x="40" y="239"/>
                  </a:lnTo>
                  <a:lnTo>
                    <a:pt x="40" y="240"/>
                  </a:lnTo>
                  <a:lnTo>
                    <a:pt x="38" y="262"/>
                  </a:lnTo>
                  <a:lnTo>
                    <a:pt x="35" y="283"/>
                  </a:lnTo>
                  <a:lnTo>
                    <a:pt x="31" y="325"/>
                  </a:lnTo>
                  <a:lnTo>
                    <a:pt x="29" y="348"/>
                  </a:lnTo>
                  <a:lnTo>
                    <a:pt x="29" y="351"/>
                  </a:lnTo>
                  <a:lnTo>
                    <a:pt x="29" y="352"/>
                  </a:lnTo>
                  <a:lnTo>
                    <a:pt x="22" y="410"/>
                  </a:lnTo>
                  <a:lnTo>
                    <a:pt x="22" y="416"/>
                  </a:lnTo>
                  <a:lnTo>
                    <a:pt x="19" y="432"/>
                  </a:lnTo>
                  <a:lnTo>
                    <a:pt x="16" y="457"/>
                  </a:lnTo>
                  <a:lnTo>
                    <a:pt x="16" y="460"/>
                  </a:lnTo>
                  <a:lnTo>
                    <a:pt x="13" y="486"/>
                  </a:lnTo>
                  <a:lnTo>
                    <a:pt x="12" y="495"/>
                  </a:lnTo>
                  <a:lnTo>
                    <a:pt x="2" y="590"/>
                  </a:lnTo>
                  <a:lnTo>
                    <a:pt x="2" y="593"/>
                  </a:lnTo>
                  <a:lnTo>
                    <a:pt x="0" y="614"/>
                  </a:lnTo>
                  <a:lnTo>
                    <a:pt x="16" y="615"/>
                  </a:lnTo>
                </a:path>
              </a:pathLst>
            </a:custGeom>
            <a:solidFill>
              <a:schemeClr val="accent5"/>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50" name="Freeform 268" descr="Outlined diamond"/>
            <p:cNvSpPr>
              <a:spLocks/>
            </p:cNvSpPr>
            <p:nvPr/>
          </p:nvSpPr>
          <p:spPr bwMode="auto">
            <a:xfrm>
              <a:off x="1648027" y="2954002"/>
              <a:ext cx="744492" cy="1046096"/>
            </a:xfrm>
            <a:custGeom>
              <a:avLst/>
              <a:gdLst>
                <a:gd name="T0" fmla="*/ 2147483647 w 540"/>
                <a:gd name="T1" fmla="*/ 2147483647 h 834"/>
                <a:gd name="T2" fmla="*/ 2147483647 w 540"/>
                <a:gd name="T3" fmla="*/ 2147483647 h 834"/>
                <a:gd name="T4" fmla="*/ 2147483647 w 540"/>
                <a:gd name="T5" fmla="*/ 2147483647 h 834"/>
                <a:gd name="T6" fmla="*/ 2147483647 w 540"/>
                <a:gd name="T7" fmla="*/ 2147483647 h 834"/>
                <a:gd name="T8" fmla="*/ 2147483647 w 540"/>
                <a:gd name="T9" fmla="*/ 2147483647 h 834"/>
                <a:gd name="T10" fmla="*/ 2147483647 w 540"/>
                <a:gd name="T11" fmla="*/ 2147483647 h 834"/>
                <a:gd name="T12" fmla="*/ 2147483647 w 540"/>
                <a:gd name="T13" fmla="*/ 2147483647 h 834"/>
                <a:gd name="T14" fmla="*/ 2147483647 w 540"/>
                <a:gd name="T15" fmla="*/ 2147483647 h 834"/>
                <a:gd name="T16" fmla="*/ 2147483647 w 540"/>
                <a:gd name="T17" fmla="*/ 2147483647 h 834"/>
                <a:gd name="T18" fmla="*/ 2147483647 w 540"/>
                <a:gd name="T19" fmla="*/ 2147483647 h 834"/>
                <a:gd name="T20" fmla="*/ 2147483647 w 540"/>
                <a:gd name="T21" fmla="*/ 2147483647 h 834"/>
                <a:gd name="T22" fmla="*/ 2147483647 w 540"/>
                <a:gd name="T23" fmla="*/ 2147483647 h 834"/>
                <a:gd name="T24" fmla="*/ 2147483647 w 540"/>
                <a:gd name="T25" fmla="*/ 2147483647 h 834"/>
                <a:gd name="T26" fmla="*/ 2147483647 w 540"/>
                <a:gd name="T27" fmla="*/ 2147483647 h 834"/>
                <a:gd name="T28" fmla="*/ 2147483647 w 540"/>
                <a:gd name="T29" fmla="*/ 2147483647 h 834"/>
                <a:gd name="T30" fmla="*/ 2147483647 w 540"/>
                <a:gd name="T31" fmla="*/ 2147483647 h 834"/>
                <a:gd name="T32" fmla="*/ 2147483647 w 540"/>
                <a:gd name="T33" fmla="*/ 2147483647 h 834"/>
                <a:gd name="T34" fmla="*/ 2147483647 w 540"/>
                <a:gd name="T35" fmla="*/ 2147483647 h 834"/>
                <a:gd name="T36" fmla="*/ 2147483647 w 540"/>
                <a:gd name="T37" fmla="*/ 2147483647 h 834"/>
                <a:gd name="T38" fmla="*/ 2147483647 w 540"/>
                <a:gd name="T39" fmla="*/ 2147483647 h 834"/>
                <a:gd name="T40" fmla="*/ 2147483647 w 540"/>
                <a:gd name="T41" fmla="*/ 2147483647 h 834"/>
                <a:gd name="T42" fmla="*/ 2147483647 w 540"/>
                <a:gd name="T43" fmla="*/ 2147483647 h 834"/>
                <a:gd name="T44" fmla="*/ 2147483647 w 540"/>
                <a:gd name="T45" fmla="*/ 2147483647 h 834"/>
                <a:gd name="T46" fmla="*/ 2147483647 w 540"/>
                <a:gd name="T47" fmla="*/ 2147483647 h 834"/>
                <a:gd name="T48" fmla="*/ 2147483647 w 540"/>
                <a:gd name="T49" fmla="*/ 2147483647 h 834"/>
                <a:gd name="T50" fmla="*/ 2147483647 w 540"/>
                <a:gd name="T51" fmla="*/ 2147483647 h 834"/>
                <a:gd name="T52" fmla="*/ 2147483647 w 540"/>
                <a:gd name="T53" fmla="*/ 2147483647 h 834"/>
                <a:gd name="T54" fmla="*/ 2147483647 w 540"/>
                <a:gd name="T55" fmla="*/ 2147483647 h 834"/>
                <a:gd name="T56" fmla="*/ 2147483647 w 540"/>
                <a:gd name="T57" fmla="*/ 2147483647 h 834"/>
                <a:gd name="T58" fmla="*/ 2147483647 w 540"/>
                <a:gd name="T59" fmla="*/ 2147483647 h 834"/>
                <a:gd name="T60" fmla="*/ 2147483647 w 540"/>
                <a:gd name="T61" fmla="*/ 2147483647 h 834"/>
                <a:gd name="T62" fmla="*/ 2147483647 w 540"/>
                <a:gd name="T63" fmla="*/ 2147483647 h 834"/>
                <a:gd name="T64" fmla="*/ 2147483647 w 540"/>
                <a:gd name="T65" fmla="*/ 2147483647 h 834"/>
                <a:gd name="T66" fmla="*/ 2147483647 w 540"/>
                <a:gd name="T67" fmla="*/ 2147483647 h 834"/>
                <a:gd name="T68" fmla="*/ 2147483647 w 540"/>
                <a:gd name="T69" fmla="*/ 2147483647 h 834"/>
                <a:gd name="T70" fmla="*/ 2147483647 w 540"/>
                <a:gd name="T71" fmla="*/ 2147483647 h 834"/>
                <a:gd name="T72" fmla="*/ 2147483647 w 540"/>
                <a:gd name="T73" fmla="*/ 2147483647 h 834"/>
                <a:gd name="T74" fmla="*/ 2147483647 w 540"/>
                <a:gd name="T75" fmla="*/ 2147483647 h 834"/>
                <a:gd name="T76" fmla="*/ 2147483647 w 540"/>
                <a:gd name="T77" fmla="*/ 2147483647 h 834"/>
                <a:gd name="T78" fmla="*/ 2147483647 w 540"/>
                <a:gd name="T79" fmla="*/ 2147483647 h 834"/>
                <a:gd name="T80" fmla="*/ 2147483647 w 540"/>
                <a:gd name="T81" fmla="*/ 2147483647 h 834"/>
                <a:gd name="T82" fmla="*/ 2147483647 w 540"/>
                <a:gd name="T83" fmla="*/ 2147483647 h 834"/>
                <a:gd name="T84" fmla="*/ 2147483647 w 540"/>
                <a:gd name="T85" fmla="*/ 2147483647 h 834"/>
                <a:gd name="T86" fmla="*/ 2147483647 w 540"/>
                <a:gd name="T87" fmla="*/ 2147483647 h 834"/>
                <a:gd name="T88" fmla="*/ 2147483647 w 540"/>
                <a:gd name="T89" fmla="*/ 2147483647 h 834"/>
                <a:gd name="T90" fmla="*/ 2147483647 w 540"/>
                <a:gd name="T91" fmla="*/ 2147483647 h 834"/>
                <a:gd name="T92" fmla="*/ 2147483647 w 540"/>
                <a:gd name="T93" fmla="*/ 2147483647 h 834"/>
                <a:gd name="T94" fmla="*/ 2147483647 w 540"/>
                <a:gd name="T95" fmla="*/ 2147483647 h 834"/>
                <a:gd name="T96" fmla="*/ 2147483647 w 540"/>
                <a:gd name="T97" fmla="*/ 2147483647 h 8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0"/>
                <a:gd name="T148" fmla="*/ 0 h 834"/>
                <a:gd name="T149" fmla="*/ 540 w 540"/>
                <a:gd name="T150" fmla="*/ 834 h 8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0" h="834">
                  <a:moveTo>
                    <a:pt x="2" y="306"/>
                  </a:moveTo>
                  <a:lnTo>
                    <a:pt x="2" y="310"/>
                  </a:lnTo>
                  <a:lnTo>
                    <a:pt x="0" y="318"/>
                  </a:lnTo>
                  <a:lnTo>
                    <a:pt x="5" y="324"/>
                  </a:lnTo>
                  <a:lnTo>
                    <a:pt x="6" y="327"/>
                  </a:lnTo>
                  <a:lnTo>
                    <a:pt x="11" y="332"/>
                  </a:lnTo>
                  <a:lnTo>
                    <a:pt x="23" y="350"/>
                  </a:lnTo>
                  <a:lnTo>
                    <a:pt x="27" y="356"/>
                  </a:lnTo>
                  <a:lnTo>
                    <a:pt x="33" y="364"/>
                  </a:lnTo>
                  <a:lnTo>
                    <a:pt x="44" y="379"/>
                  </a:lnTo>
                  <a:lnTo>
                    <a:pt x="48" y="383"/>
                  </a:lnTo>
                  <a:lnTo>
                    <a:pt x="49" y="386"/>
                  </a:lnTo>
                  <a:lnTo>
                    <a:pt x="55" y="395"/>
                  </a:lnTo>
                  <a:lnTo>
                    <a:pt x="72" y="417"/>
                  </a:lnTo>
                  <a:lnTo>
                    <a:pt x="83" y="432"/>
                  </a:lnTo>
                  <a:lnTo>
                    <a:pt x="105" y="464"/>
                  </a:lnTo>
                  <a:lnTo>
                    <a:pt x="130" y="498"/>
                  </a:lnTo>
                  <a:lnTo>
                    <a:pt x="141" y="515"/>
                  </a:lnTo>
                  <a:lnTo>
                    <a:pt x="144" y="519"/>
                  </a:lnTo>
                  <a:lnTo>
                    <a:pt x="159" y="540"/>
                  </a:lnTo>
                  <a:lnTo>
                    <a:pt x="164" y="547"/>
                  </a:lnTo>
                  <a:lnTo>
                    <a:pt x="189" y="583"/>
                  </a:lnTo>
                  <a:lnTo>
                    <a:pt x="232" y="643"/>
                  </a:lnTo>
                  <a:lnTo>
                    <a:pt x="252" y="672"/>
                  </a:lnTo>
                  <a:lnTo>
                    <a:pt x="277" y="706"/>
                  </a:lnTo>
                  <a:lnTo>
                    <a:pt x="278" y="706"/>
                  </a:lnTo>
                  <a:lnTo>
                    <a:pt x="288" y="722"/>
                  </a:lnTo>
                  <a:lnTo>
                    <a:pt x="296" y="733"/>
                  </a:lnTo>
                  <a:lnTo>
                    <a:pt x="322" y="772"/>
                  </a:lnTo>
                  <a:lnTo>
                    <a:pt x="346" y="803"/>
                  </a:lnTo>
                  <a:lnTo>
                    <a:pt x="367" y="833"/>
                  </a:lnTo>
                  <a:lnTo>
                    <a:pt x="375" y="808"/>
                  </a:lnTo>
                  <a:lnTo>
                    <a:pt x="375" y="752"/>
                  </a:lnTo>
                  <a:lnTo>
                    <a:pt x="379" y="738"/>
                  </a:lnTo>
                  <a:lnTo>
                    <a:pt x="376" y="715"/>
                  </a:lnTo>
                  <a:lnTo>
                    <a:pt x="399" y="712"/>
                  </a:lnTo>
                  <a:lnTo>
                    <a:pt x="418" y="729"/>
                  </a:lnTo>
                  <a:lnTo>
                    <a:pt x="437" y="713"/>
                  </a:lnTo>
                  <a:lnTo>
                    <a:pt x="448" y="643"/>
                  </a:lnTo>
                  <a:lnTo>
                    <a:pt x="453" y="626"/>
                  </a:lnTo>
                  <a:lnTo>
                    <a:pt x="453" y="615"/>
                  </a:lnTo>
                  <a:lnTo>
                    <a:pt x="460" y="579"/>
                  </a:lnTo>
                  <a:lnTo>
                    <a:pt x="462" y="561"/>
                  </a:lnTo>
                  <a:lnTo>
                    <a:pt x="465" y="544"/>
                  </a:lnTo>
                  <a:lnTo>
                    <a:pt x="465" y="543"/>
                  </a:lnTo>
                  <a:lnTo>
                    <a:pt x="472" y="501"/>
                  </a:lnTo>
                  <a:lnTo>
                    <a:pt x="473" y="486"/>
                  </a:lnTo>
                  <a:lnTo>
                    <a:pt x="478" y="464"/>
                  </a:lnTo>
                  <a:lnTo>
                    <a:pt x="479" y="456"/>
                  </a:lnTo>
                  <a:lnTo>
                    <a:pt x="480" y="450"/>
                  </a:lnTo>
                  <a:lnTo>
                    <a:pt x="482" y="444"/>
                  </a:lnTo>
                  <a:lnTo>
                    <a:pt x="483" y="425"/>
                  </a:lnTo>
                  <a:lnTo>
                    <a:pt x="496" y="356"/>
                  </a:lnTo>
                  <a:lnTo>
                    <a:pt x="496" y="352"/>
                  </a:lnTo>
                  <a:lnTo>
                    <a:pt x="500" y="328"/>
                  </a:lnTo>
                  <a:lnTo>
                    <a:pt x="502" y="311"/>
                  </a:lnTo>
                  <a:lnTo>
                    <a:pt x="504" y="302"/>
                  </a:lnTo>
                  <a:lnTo>
                    <a:pt x="505" y="289"/>
                  </a:lnTo>
                  <a:lnTo>
                    <a:pt x="509" y="264"/>
                  </a:lnTo>
                  <a:lnTo>
                    <a:pt x="515" y="235"/>
                  </a:lnTo>
                  <a:lnTo>
                    <a:pt x="522" y="195"/>
                  </a:lnTo>
                  <a:lnTo>
                    <a:pt x="527" y="159"/>
                  </a:lnTo>
                  <a:lnTo>
                    <a:pt x="537" y="99"/>
                  </a:lnTo>
                  <a:lnTo>
                    <a:pt x="539" y="87"/>
                  </a:lnTo>
                  <a:lnTo>
                    <a:pt x="523" y="85"/>
                  </a:lnTo>
                  <a:lnTo>
                    <a:pt x="522" y="84"/>
                  </a:lnTo>
                  <a:lnTo>
                    <a:pt x="519" y="84"/>
                  </a:lnTo>
                  <a:lnTo>
                    <a:pt x="496" y="80"/>
                  </a:lnTo>
                  <a:lnTo>
                    <a:pt x="483" y="77"/>
                  </a:lnTo>
                  <a:lnTo>
                    <a:pt x="461" y="74"/>
                  </a:lnTo>
                  <a:lnTo>
                    <a:pt x="381" y="60"/>
                  </a:lnTo>
                  <a:lnTo>
                    <a:pt x="308" y="47"/>
                  </a:lnTo>
                  <a:lnTo>
                    <a:pt x="304" y="45"/>
                  </a:lnTo>
                  <a:lnTo>
                    <a:pt x="286" y="42"/>
                  </a:lnTo>
                  <a:lnTo>
                    <a:pt x="282" y="42"/>
                  </a:lnTo>
                  <a:lnTo>
                    <a:pt x="211" y="29"/>
                  </a:lnTo>
                  <a:lnTo>
                    <a:pt x="188" y="23"/>
                  </a:lnTo>
                  <a:lnTo>
                    <a:pt x="173" y="20"/>
                  </a:lnTo>
                  <a:lnTo>
                    <a:pt x="124" y="11"/>
                  </a:lnTo>
                  <a:lnTo>
                    <a:pt x="121" y="9"/>
                  </a:lnTo>
                  <a:lnTo>
                    <a:pt x="109" y="6"/>
                  </a:lnTo>
                  <a:lnTo>
                    <a:pt x="81" y="1"/>
                  </a:lnTo>
                  <a:lnTo>
                    <a:pt x="72" y="0"/>
                  </a:lnTo>
                  <a:lnTo>
                    <a:pt x="66" y="23"/>
                  </a:lnTo>
                  <a:lnTo>
                    <a:pt x="55" y="67"/>
                  </a:lnTo>
                  <a:lnTo>
                    <a:pt x="52" y="84"/>
                  </a:lnTo>
                  <a:lnTo>
                    <a:pt x="36" y="158"/>
                  </a:lnTo>
                  <a:lnTo>
                    <a:pt x="23" y="216"/>
                  </a:lnTo>
                  <a:lnTo>
                    <a:pt x="18" y="241"/>
                  </a:lnTo>
                  <a:lnTo>
                    <a:pt x="15" y="250"/>
                  </a:lnTo>
                  <a:lnTo>
                    <a:pt x="12" y="264"/>
                  </a:lnTo>
                  <a:lnTo>
                    <a:pt x="11" y="270"/>
                  </a:lnTo>
                  <a:lnTo>
                    <a:pt x="9" y="278"/>
                  </a:lnTo>
                  <a:lnTo>
                    <a:pt x="6" y="284"/>
                  </a:lnTo>
                  <a:lnTo>
                    <a:pt x="6" y="291"/>
                  </a:lnTo>
                  <a:lnTo>
                    <a:pt x="4" y="300"/>
                  </a:lnTo>
                  <a:lnTo>
                    <a:pt x="2" y="304"/>
                  </a:lnTo>
                  <a:lnTo>
                    <a:pt x="2" y="306"/>
                  </a:lnTo>
                </a:path>
              </a:pathLst>
            </a:custGeom>
            <a:solidFill>
              <a:schemeClr val="accent5"/>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51" name="Freeform 269" descr="Outlined diamond"/>
            <p:cNvSpPr>
              <a:spLocks/>
            </p:cNvSpPr>
            <p:nvPr/>
          </p:nvSpPr>
          <p:spPr bwMode="auto">
            <a:xfrm>
              <a:off x="1286839" y="2309909"/>
              <a:ext cx="941056" cy="701839"/>
            </a:xfrm>
            <a:custGeom>
              <a:avLst/>
              <a:gdLst>
                <a:gd name="T0" fmla="*/ 2147483647 w 683"/>
                <a:gd name="T1" fmla="*/ 2147483647 h 564"/>
                <a:gd name="T2" fmla="*/ 2147483647 w 683"/>
                <a:gd name="T3" fmla="*/ 2147483647 h 564"/>
                <a:gd name="T4" fmla="*/ 2147483647 w 683"/>
                <a:gd name="T5" fmla="*/ 2147483647 h 564"/>
                <a:gd name="T6" fmla="*/ 2147483647 w 683"/>
                <a:gd name="T7" fmla="*/ 2147483647 h 564"/>
                <a:gd name="T8" fmla="*/ 2147483647 w 683"/>
                <a:gd name="T9" fmla="*/ 2147483647 h 564"/>
                <a:gd name="T10" fmla="*/ 2147483647 w 683"/>
                <a:gd name="T11" fmla="*/ 2147483647 h 564"/>
                <a:gd name="T12" fmla="*/ 2147483647 w 683"/>
                <a:gd name="T13" fmla="*/ 2147483647 h 564"/>
                <a:gd name="T14" fmla="*/ 2147483647 w 683"/>
                <a:gd name="T15" fmla="*/ 2147483647 h 564"/>
                <a:gd name="T16" fmla="*/ 2147483647 w 683"/>
                <a:gd name="T17" fmla="*/ 2147483647 h 564"/>
                <a:gd name="T18" fmla="*/ 2147483647 w 683"/>
                <a:gd name="T19" fmla="*/ 2147483647 h 564"/>
                <a:gd name="T20" fmla="*/ 2147483647 w 683"/>
                <a:gd name="T21" fmla="*/ 2147483647 h 564"/>
                <a:gd name="T22" fmla="*/ 2147483647 w 683"/>
                <a:gd name="T23" fmla="*/ 2147483647 h 564"/>
                <a:gd name="T24" fmla="*/ 2147483647 w 683"/>
                <a:gd name="T25" fmla="*/ 2147483647 h 564"/>
                <a:gd name="T26" fmla="*/ 2147483647 w 683"/>
                <a:gd name="T27" fmla="*/ 2147483647 h 564"/>
                <a:gd name="T28" fmla="*/ 0 w 683"/>
                <a:gd name="T29" fmla="*/ 2147483647 h 564"/>
                <a:gd name="T30" fmla="*/ 2147483647 w 683"/>
                <a:gd name="T31" fmla="*/ 2147483647 h 564"/>
                <a:gd name="T32" fmla="*/ 2147483647 w 683"/>
                <a:gd name="T33" fmla="*/ 2147483647 h 564"/>
                <a:gd name="T34" fmla="*/ 2147483647 w 683"/>
                <a:gd name="T35" fmla="*/ 2147483647 h 564"/>
                <a:gd name="T36" fmla="*/ 2147483647 w 683"/>
                <a:gd name="T37" fmla="*/ 2147483647 h 564"/>
                <a:gd name="T38" fmla="*/ 2147483647 w 683"/>
                <a:gd name="T39" fmla="*/ 2147483647 h 564"/>
                <a:gd name="T40" fmla="*/ 2147483647 w 683"/>
                <a:gd name="T41" fmla="*/ 0 h 564"/>
                <a:gd name="T42" fmla="*/ 2147483647 w 683"/>
                <a:gd name="T43" fmla="*/ 2147483647 h 564"/>
                <a:gd name="T44" fmla="*/ 2147483647 w 683"/>
                <a:gd name="T45" fmla="*/ 2147483647 h 564"/>
                <a:gd name="T46" fmla="*/ 2147483647 w 683"/>
                <a:gd name="T47" fmla="*/ 2147483647 h 564"/>
                <a:gd name="T48" fmla="*/ 2147483647 w 683"/>
                <a:gd name="T49" fmla="*/ 2147483647 h 564"/>
                <a:gd name="T50" fmla="*/ 2147483647 w 683"/>
                <a:gd name="T51" fmla="*/ 2147483647 h 564"/>
                <a:gd name="T52" fmla="*/ 2147483647 w 683"/>
                <a:gd name="T53" fmla="*/ 2147483647 h 564"/>
                <a:gd name="T54" fmla="*/ 2147483647 w 683"/>
                <a:gd name="T55" fmla="*/ 2147483647 h 564"/>
                <a:gd name="T56" fmla="*/ 2147483647 w 683"/>
                <a:gd name="T57" fmla="*/ 2147483647 h 564"/>
                <a:gd name="T58" fmla="*/ 2147483647 w 683"/>
                <a:gd name="T59" fmla="*/ 2147483647 h 564"/>
                <a:gd name="T60" fmla="*/ 2147483647 w 683"/>
                <a:gd name="T61" fmla="*/ 2147483647 h 564"/>
                <a:gd name="T62" fmla="*/ 2147483647 w 683"/>
                <a:gd name="T63" fmla="*/ 2147483647 h 564"/>
                <a:gd name="T64" fmla="*/ 2147483647 w 683"/>
                <a:gd name="T65" fmla="*/ 2147483647 h 564"/>
                <a:gd name="T66" fmla="*/ 2147483647 w 683"/>
                <a:gd name="T67" fmla="*/ 2147483647 h 564"/>
                <a:gd name="T68" fmla="*/ 2147483647 w 683"/>
                <a:gd name="T69" fmla="*/ 2147483647 h 564"/>
                <a:gd name="T70" fmla="*/ 2147483647 w 683"/>
                <a:gd name="T71" fmla="*/ 2147483647 h 564"/>
                <a:gd name="T72" fmla="*/ 2147483647 w 683"/>
                <a:gd name="T73" fmla="*/ 2147483647 h 564"/>
                <a:gd name="T74" fmla="*/ 2147483647 w 683"/>
                <a:gd name="T75" fmla="*/ 2147483647 h 564"/>
                <a:gd name="T76" fmla="*/ 2147483647 w 683"/>
                <a:gd name="T77" fmla="*/ 2147483647 h 564"/>
                <a:gd name="T78" fmla="*/ 2147483647 w 683"/>
                <a:gd name="T79" fmla="*/ 2147483647 h 564"/>
                <a:gd name="T80" fmla="*/ 2147483647 w 683"/>
                <a:gd name="T81" fmla="*/ 2147483647 h 564"/>
                <a:gd name="T82" fmla="*/ 2147483647 w 683"/>
                <a:gd name="T83" fmla="*/ 2147483647 h 564"/>
                <a:gd name="T84" fmla="*/ 2147483647 w 683"/>
                <a:gd name="T85" fmla="*/ 2147483647 h 564"/>
                <a:gd name="T86" fmla="*/ 2147483647 w 683"/>
                <a:gd name="T87" fmla="*/ 2147483647 h 5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3"/>
                <a:gd name="T133" fmla="*/ 0 h 564"/>
                <a:gd name="T134" fmla="*/ 683 w 683"/>
                <a:gd name="T135" fmla="*/ 564 h 56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3" h="564">
                  <a:moveTo>
                    <a:pt x="600" y="316"/>
                  </a:moveTo>
                  <a:lnTo>
                    <a:pt x="610" y="323"/>
                  </a:lnTo>
                  <a:lnTo>
                    <a:pt x="615" y="325"/>
                  </a:lnTo>
                  <a:lnTo>
                    <a:pt x="621" y="336"/>
                  </a:lnTo>
                  <a:lnTo>
                    <a:pt x="618" y="340"/>
                  </a:lnTo>
                  <a:lnTo>
                    <a:pt x="610" y="363"/>
                  </a:lnTo>
                  <a:lnTo>
                    <a:pt x="607" y="366"/>
                  </a:lnTo>
                  <a:lnTo>
                    <a:pt x="604" y="370"/>
                  </a:lnTo>
                  <a:lnTo>
                    <a:pt x="601" y="384"/>
                  </a:lnTo>
                  <a:lnTo>
                    <a:pt x="600" y="395"/>
                  </a:lnTo>
                  <a:lnTo>
                    <a:pt x="590" y="439"/>
                  </a:lnTo>
                  <a:lnTo>
                    <a:pt x="568" y="563"/>
                  </a:lnTo>
                  <a:lnTo>
                    <a:pt x="550" y="560"/>
                  </a:lnTo>
                  <a:lnTo>
                    <a:pt x="546" y="560"/>
                  </a:lnTo>
                  <a:lnTo>
                    <a:pt x="475" y="546"/>
                  </a:lnTo>
                  <a:lnTo>
                    <a:pt x="452" y="540"/>
                  </a:lnTo>
                  <a:lnTo>
                    <a:pt x="437" y="538"/>
                  </a:lnTo>
                  <a:lnTo>
                    <a:pt x="388" y="528"/>
                  </a:lnTo>
                  <a:lnTo>
                    <a:pt x="385" y="527"/>
                  </a:lnTo>
                  <a:lnTo>
                    <a:pt x="373" y="524"/>
                  </a:lnTo>
                  <a:lnTo>
                    <a:pt x="345" y="518"/>
                  </a:lnTo>
                  <a:lnTo>
                    <a:pt x="336" y="517"/>
                  </a:lnTo>
                  <a:lnTo>
                    <a:pt x="319" y="513"/>
                  </a:lnTo>
                  <a:lnTo>
                    <a:pt x="315" y="513"/>
                  </a:lnTo>
                  <a:lnTo>
                    <a:pt x="266" y="500"/>
                  </a:lnTo>
                  <a:lnTo>
                    <a:pt x="251" y="497"/>
                  </a:lnTo>
                  <a:lnTo>
                    <a:pt x="233" y="493"/>
                  </a:lnTo>
                  <a:lnTo>
                    <a:pt x="222" y="491"/>
                  </a:lnTo>
                  <a:lnTo>
                    <a:pt x="179" y="480"/>
                  </a:lnTo>
                  <a:lnTo>
                    <a:pt x="167" y="477"/>
                  </a:lnTo>
                  <a:lnTo>
                    <a:pt x="157" y="474"/>
                  </a:lnTo>
                  <a:lnTo>
                    <a:pt x="99" y="460"/>
                  </a:lnTo>
                  <a:lnTo>
                    <a:pt x="91" y="457"/>
                  </a:lnTo>
                  <a:lnTo>
                    <a:pt x="84" y="456"/>
                  </a:lnTo>
                  <a:lnTo>
                    <a:pt x="76" y="455"/>
                  </a:lnTo>
                  <a:lnTo>
                    <a:pt x="69" y="452"/>
                  </a:lnTo>
                  <a:lnTo>
                    <a:pt x="62" y="450"/>
                  </a:lnTo>
                  <a:lnTo>
                    <a:pt x="53" y="448"/>
                  </a:lnTo>
                  <a:lnTo>
                    <a:pt x="51" y="448"/>
                  </a:lnTo>
                  <a:lnTo>
                    <a:pt x="38" y="445"/>
                  </a:lnTo>
                  <a:lnTo>
                    <a:pt x="24" y="441"/>
                  </a:lnTo>
                  <a:lnTo>
                    <a:pt x="15" y="439"/>
                  </a:lnTo>
                  <a:lnTo>
                    <a:pt x="8" y="437"/>
                  </a:lnTo>
                  <a:lnTo>
                    <a:pt x="0" y="423"/>
                  </a:lnTo>
                  <a:lnTo>
                    <a:pt x="11" y="366"/>
                  </a:lnTo>
                  <a:lnTo>
                    <a:pt x="2" y="343"/>
                  </a:lnTo>
                  <a:lnTo>
                    <a:pt x="15" y="331"/>
                  </a:lnTo>
                  <a:lnTo>
                    <a:pt x="33" y="293"/>
                  </a:lnTo>
                  <a:lnTo>
                    <a:pt x="38" y="290"/>
                  </a:lnTo>
                  <a:lnTo>
                    <a:pt x="52" y="268"/>
                  </a:lnTo>
                  <a:lnTo>
                    <a:pt x="65" y="243"/>
                  </a:lnTo>
                  <a:lnTo>
                    <a:pt x="78" y="200"/>
                  </a:lnTo>
                  <a:lnTo>
                    <a:pt x="107" y="125"/>
                  </a:lnTo>
                  <a:lnTo>
                    <a:pt x="107" y="124"/>
                  </a:lnTo>
                  <a:lnTo>
                    <a:pt x="107" y="123"/>
                  </a:lnTo>
                  <a:lnTo>
                    <a:pt x="117" y="102"/>
                  </a:lnTo>
                  <a:lnTo>
                    <a:pt x="131" y="51"/>
                  </a:lnTo>
                  <a:lnTo>
                    <a:pt x="131" y="47"/>
                  </a:lnTo>
                  <a:lnTo>
                    <a:pt x="142" y="12"/>
                  </a:lnTo>
                  <a:lnTo>
                    <a:pt x="139" y="0"/>
                  </a:lnTo>
                  <a:lnTo>
                    <a:pt x="141" y="0"/>
                  </a:lnTo>
                  <a:lnTo>
                    <a:pt x="148" y="8"/>
                  </a:lnTo>
                  <a:lnTo>
                    <a:pt x="159" y="6"/>
                  </a:lnTo>
                  <a:lnTo>
                    <a:pt x="167" y="2"/>
                  </a:lnTo>
                  <a:lnTo>
                    <a:pt x="179" y="5"/>
                  </a:lnTo>
                  <a:lnTo>
                    <a:pt x="181" y="8"/>
                  </a:lnTo>
                  <a:lnTo>
                    <a:pt x="185" y="20"/>
                  </a:lnTo>
                  <a:lnTo>
                    <a:pt x="193" y="22"/>
                  </a:lnTo>
                  <a:lnTo>
                    <a:pt x="197" y="20"/>
                  </a:lnTo>
                  <a:lnTo>
                    <a:pt x="211" y="29"/>
                  </a:lnTo>
                  <a:lnTo>
                    <a:pt x="221" y="49"/>
                  </a:lnTo>
                  <a:lnTo>
                    <a:pt x="219" y="62"/>
                  </a:lnTo>
                  <a:lnTo>
                    <a:pt x="219" y="73"/>
                  </a:lnTo>
                  <a:lnTo>
                    <a:pt x="218" y="74"/>
                  </a:lnTo>
                  <a:lnTo>
                    <a:pt x="218" y="76"/>
                  </a:lnTo>
                  <a:lnTo>
                    <a:pt x="217" y="82"/>
                  </a:lnTo>
                  <a:lnTo>
                    <a:pt x="237" y="98"/>
                  </a:lnTo>
                  <a:lnTo>
                    <a:pt x="251" y="103"/>
                  </a:lnTo>
                  <a:lnTo>
                    <a:pt x="257" y="100"/>
                  </a:lnTo>
                  <a:lnTo>
                    <a:pt x="262" y="102"/>
                  </a:lnTo>
                  <a:lnTo>
                    <a:pt x="279" y="99"/>
                  </a:lnTo>
                  <a:lnTo>
                    <a:pt x="287" y="94"/>
                  </a:lnTo>
                  <a:lnTo>
                    <a:pt x="293" y="96"/>
                  </a:lnTo>
                  <a:lnTo>
                    <a:pt x="309" y="96"/>
                  </a:lnTo>
                  <a:lnTo>
                    <a:pt x="311" y="98"/>
                  </a:lnTo>
                  <a:lnTo>
                    <a:pt x="314" y="100"/>
                  </a:lnTo>
                  <a:lnTo>
                    <a:pt x="330" y="109"/>
                  </a:lnTo>
                  <a:lnTo>
                    <a:pt x="332" y="116"/>
                  </a:lnTo>
                  <a:lnTo>
                    <a:pt x="352" y="116"/>
                  </a:lnTo>
                  <a:lnTo>
                    <a:pt x="356" y="114"/>
                  </a:lnTo>
                  <a:lnTo>
                    <a:pt x="372" y="113"/>
                  </a:lnTo>
                  <a:lnTo>
                    <a:pt x="373" y="110"/>
                  </a:lnTo>
                  <a:lnTo>
                    <a:pt x="385" y="117"/>
                  </a:lnTo>
                  <a:lnTo>
                    <a:pt x="406" y="120"/>
                  </a:lnTo>
                  <a:lnTo>
                    <a:pt x="423" y="113"/>
                  </a:lnTo>
                  <a:lnTo>
                    <a:pt x="427" y="113"/>
                  </a:lnTo>
                  <a:lnTo>
                    <a:pt x="431" y="113"/>
                  </a:lnTo>
                  <a:lnTo>
                    <a:pt x="434" y="113"/>
                  </a:lnTo>
                  <a:lnTo>
                    <a:pt x="449" y="114"/>
                  </a:lnTo>
                  <a:lnTo>
                    <a:pt x="459" y="109"/>
                  </a:lnTo>
                  <a:lnTo>
                    <a:pt x="468" y="112"/>
                  </a:lnTo>
                  <a:lnTo>
                    <a:pt x="482" y="113"/>
                  </a:lnTo>
                  <a:lnTo>
                    <a:pt x="491" y="116"/>
                  </a:lnTo>
                  <a:lnTo>
                    <a:pt x="503" y="110"/>
                  </a:lnTo>
                  <a:lnTo>
                    <a:pt x="518" y="113"/>
                  </a:lnTo>
                  <a:lnTo>
                    <a:pt x="557" y="121"/>
                  </a:lnTo>
                  <a:lnTo>
                    <a:pt x="576" y="125"/>
                  </a:lnTo>
                  <a:lnTo>
                    <a:pt x="578" y="125"/>
                  </a:lnTo>
                  <a:lnTo>
                    <a:pt x="597" y="130"/>
                  </a:lnTo>
                  <a:lnTo>
                    <a:pt x="604" y="131"/>
                  </a:lnTo>
                  <a:lnTo>
                    <a:pt x="605" y="131"/>
                  </a:lnTo>
                  <a:lnTo>
                    <a:pt x="614" y="132"/>
                  </a:lnTo>
                  <a:lnTo>
                    <a:pt x="623" y="134"/>
                  </a:lnTo>
                  <a:lnTo>
                    <a:pt x="625" y="134"/>
                  </a:lnTo>
                  <a:lnTo>
                    <a:pt x="657" y="142"/>
                  </a:lnTo>
                  <a:lnTo>
                    <a:pt x="659" y="146"/>
                  </a:lnTo>
                  <a:lnTo>
                    <a:pt x="661" y="156"/>
                  </a:lnTo>
                  <a:lnTo>
                    <a:pt x="662" y="157"/>
                  </a:lnTo>
                  <a:lnTo>
                    <a:pt x="679" y="172"/>
                  </a:lnTo>
                  <a:lnTo>
                    <a:pt x="682" y="186"/>
                  </a:lnTo>
                  <a:lnTo>
                    <a:pt x="659" y="221"/>
                  </a:lnTo>
                  <a:lnTo>
                    <a:pt x="658" y="222"/>
                  </a:lnTo>
                  <a:lnTo>
                    <a:pt x="651" y="236"/>
                  </a:lnTo>
                  <a:lnTo>
                    <a:pt x="648" y="240"/>
                  </a:lnTo>
                  <a:lnTo>
                    <a:pt x="641" y="247"/>
                  </a:lnTo>
                  <a:lnTo>
                    <a:pt x="634" y="264"/>
                  </a:lnTo>
                  <a:lnTo>
                    <a:pt x="623" y="271"/>
                  </a:lnTo>
                  <a:lnTo>
                    <a:pt x="600" y="308"/>
                  </a:lnTo>
                  <a:lnTo>
                    <a:pt x="600" y="316"/>
                  </a:lnTo>
                </a:path>
              </a:pathLst>
            </a:custGeom>
            <a:solidFill>
              <a:schemeClr val="accent5"/>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52" name="Freeform 270" descr="Outlined diamond"/>
            <p:cNvSpPr>
              <a:spLocks/>
            </p:cNvSpPr>
            <p:nvPr/>
          </p:nvSpPr>
          <p:spPr bwMode="auto">
            <a:xfrm>
              <a:off x="5299231" y="3138346"/>
              <a:ext cx="366104" cy="575240"/>
            </a:xfrm>
            <a:custGeom>
              <a:avLst/>
              <a:gdLst>
                <a:gd name="T0" fmla="*/ 2147483647 w 264"/>
                <a:gd name="T1" fmla="*/ 2147483647 h 461"/>
                <a:gd name="T2" fmla="*/ 2147483647 w 264"/>
                <a:gd name="T3" fmla="*/ 2147483647 h 461"/>
                <a:gd name="T4" fmla="*/ 2147483647 w 264"/>
                <a:gd name="T5" fmla="*/ 2147483647 h 461"/>
                <a:gd name="T6" fmla="*/ 2147483647 w 264"/>
                <a:gd name="T7" fmla="*/ 2147483647 h 461"/>
                <a:gd name="T8" fmla="*/ 2147483647 w 264"/>
                <a:gd name="T9" fmla="*/ 2147483647 h 461"/>
                <a:gd name="T10" fmla="*/ 2147483647 w 264"/>
                <a:gd name="T11" fmla="*/ 2147483647 h 461"/>
                <a:gd name="T12" fmla="*/ 2147483647 w 264"/>
                <a:gd name="T13" fmla="*/ 2147483647 h 461"/>
                <a:gd name="T14" fmla="*/ 2147483647 w 264"/>
                <a:gd name="T15" fmla="*/ 2147483647 h 461"/>
                <a:gd name="T16" fmla="*/ 2147483647 w 264"/>
                <a:gd name="T17" fmla="*/ 2147483647 h 461"/>
                <a:gd name="T18" fmla="*/ 2147483647 w 264"/>
                <a:gd name="T19" fmla="*/ 2147483647 h 461"/>
                <a:gd name="T20" fmla="*/ 2147483647 w 264"/>
                <a:gd name="T21" fmla="*/ 2147483647 h 461"/>
                <a:gd name="T22" fmla="*/ 2147483647 w 264"/>
                <a:gd name="T23" fmla="*/ 2147483647 h 461"/>
                <a:gd name="T24" fmla="*/ 2147483647 w 264"/>
                <a:gd name="T25" fmla="*/ 2147483647 h 461"/>
                <a:gd name="T26" fmla="*/ 2147483647 w 264"/>
                <a:gd name="T27" fmla="*/ 2147483647 h 461"/>
                <a:gd name="T28" fmla="*/ 2147483647 w 264"/>
                <a:gd name="T29" fmla="*/ 2147483647 h 461"/>
                <a:gd name="T30" fmla="*/ 2147483647 w 264"/>
                <a:gd name="T31" fmla="*/ 2147483647 h 461"/>
                <a:gd name="T32" fmla="*/ 2147483647 w 264"/>
                <a:gd name="T33" fmla="*/ 2147483647 h 461"/>
                <a:gd name="T34" fmla="*/ 2147483647 w 264"/>
                <a:gd name="T35" fmla="*/ 2147483647 h 461"/>
                <a:gd name="T36" fmla="*/ 2147483647 w 264"/>
                <a:gd name="T37" fmla="*/ 2147483647 h 461"/>
                <a:gd name="T38" fmla="*/ 2147483647 w 264"/>
                <a:gd name="T39" fmla="*/ 2147483647 h 461"/>
                <a:gd name="T40" fmla="*/ 2147483647 w 264"/>
                <a:gd name="T41" fmla="*/ 2147483647 h 461"/>
                <a:gd name="T42" fmla="*/ 2147483647 w 264"/>
                <a:gd name="T43" fmla="*/ 2147483647 h 461"/>
                <a:gd name="T44" fmla="*/ 2147483647 w 264"/>
                <a:gd name="T45" fmla="*/ 2147483647 h 461"/>
                <a:gd name="T46" fmla="*/ 2147483647 w 264"/>
                <a:gd name="T47" fmla="*/ 2147483647 h 461"/>
                <a:gd name="T48" fmla="*/ 2147483647 w 264"/>
                <a:gd name="T49" fmla="*/ 2147483647 h 461"/>
                <a:gd name="T50" fmla="*/ 2147483647 w 264"/>
                <a:gd name="T51" fmla="*/ 2147483647 h 461"/>
                <a:gd name="T52" fmla="*/ 2147483647 w 264"/>
                <a:gd name="T53" fmla="*/ 2147483647 h 461"/>
                <a:gd name="T54" fmla="*/ 2147483647 w 264"/>
                <a:gd name="T55" fmla="*/ 2147483647 h 461"/>
                <a:gd name="T56" fmla="*/ 2147483647 w 264"/>
                <a:gd name="T57" fmla="*/ 2147483647 h 461"/>
                <a:gd name="T58" fmla="*/ 2147483647 w 264"/>
                <a:gd name="T59" fmla="*/ 2147483647 h 461"/>
                <a:gd name="T60" fmla="*/ 2147483647 w 264"/>
                <a:gd name="T61" fmla="*/ 2147483647 h 461"/>
                <a:gd name="T62" fmla="*/ 2147483647 w 264"/>
                <a:gd name="T63" fmla="*/ 2147483647 h 461"/>
                <a:gd name="T64" fmla="*/ 2147483647 w 264"/>
                <a:gd name="T65" fmla="*/ 2147483647 h 461"/>
                <a:gd name="T66" fmla="*/ 2147483647 w 264"/>
                <a:gd name="T67" fmla="*/ 2147483647 h 461"/>
                <a:gd name="T68" fmla="*/ 2147483647 w 264"/>
                <a:gd name="T69" fmla="*/ 2147483647 h 461"/>
                <a:gd name="T70" fmla="*/ 2147483647 w 264"/>
                <a:gd name="T71" fmla="*/ 2147483647 h 461"/>
                <a:gd name="T72" fmla="*/ 2147483647 w 264"/>
                <a:gd name="T73" fmla="*/ 2147483647 h 461"/>
                <a:gd name="T74" fmla="*/ 2147483647 w 264"/>
                <a:gd name="T75" fmla="*/ 2147483647 h 461"/>
                <a:gd name="T76" fmla="*/ 2147483647 w 264"/>
                <a:gd name="T77" fmla="*/ 2147483647 h 461"/>
                <a:gd name="T78" fmla="*/ 2147483647 w 264"/>
                <a:gd name="T79" fmla="*/ 2147483647 h 461"/>
                <a:gd name="T80" fmla="*/ 2147483647 w 264"/>
                <a:gd name="T81" fmla="*/ 2147483647 h 461"/>
                <a:gd name="T82" fmla="*/ 2147483647 w 264"/>
                <a:gd name="T83" fmla="*/ 2147483647 h 461"/>
                <a:gd name="T84" fmla="*/ 2147483647 w 264"/>
                <a:gd name="T85" fmla="*/ 2147483647 h 461"/>
                <a:gd name="T86" fmla="*/ 2147483647 w 264"/>
                <a:gd name="T87" fmla="*/ 2147483647 h 461"/>
                <a:gd name="T88" fmla="*/ 2147483647 w 264"/>
                <a:gd name="T89" fmla="*/ 2147483647 h 461"/>
                <a:gd name="T90" fmla="*/ 2147483647 w 264"/>
                <a:gd name="T91" fmla="*/ 2147483647 h 461"/>
                <a:gd name="T92" fmla="*/ 2147483647 w 264"/>
                <a:gd name="T93" fmla="*/ 2147483647 h 461"/>
                <a:gd name="T94" fmla="*/ 2147483647 w 264"/>
                <a:gd name="T95" fmla="*/ 2147483647 h 461"/>
                <a:gd name="T96" fmla="*/ 2147483647 w 264"/>
                <a:gd name="T97" fmla="*/ 2147483647 h 461"/>
                <a:gd name="T98" fmla="*/ 2147483647 w 264"/>
                <a:gd name="T99" fmla="*/ 2147483647 h 461"/>
                <a:gd name="T100" fmla="*/ 2147483647 w 264"/>
                <a:gd name="T101" fmla="*/ 2147483647 h 461"/>
                <a:gd name="T102" fmla="*/ 2147483647 w 264"/>
                <a:gd name="T103" fmla="*/ 2147483647 h 461"/>
                <a:gd name="T104" fmla="*/ 2147483647 w 264"/>
                <a:gd name="T105" fmla="*/ 2147483647 h 461"/>
                <a:gd name="T106" fmla="*/ 2147483647 w 264"/>
                <a:gd name="T107" fmla="*/ 2147483647 h 461"/>
                <a:gd name="T108" fmla="*/ 2147483647 w 264"/>
                <a:gd name="T109" fmla="*/ 2147483647 h 461"/>
                <a:gd name="T110" fmla="*/ 2147483647 w 264"/>
                <a:gd name="T111" fmla="*/ 2147483647 h 461"/>
                <a:gd name="T112" fmla="*/ 2147483647 w 264"/>
                <a:gd name="T113" fmla="*/ 2147483647 h 461"/>
                <a:gd name="T114" fmla="*/ 2147483647 w 264"/>
                <a:gd name="T115" fmla="*/ 2147483647 h 461"/>
                <a:gd name="T116" fmla="*/ 2147483647 w 264"/>
                <a:gd name="T117" fmla="*/ 2147483647 h 461"/>
                <a:gd name="T118" fmla="*/ 2147483647 w 264"/>
                <a:gd name="T119" fmla="*/ 2147483647 h 461"/>
                <a:gd name="T120" fmla="*/ 2147483647 w 264"/>
                <a:gd name="T121" fmla="*/ 2147483647 h 461"/>
                <a:gd name="T122" fmla="*/ 2147483647 w 264"/>
                <a:gd name="T123" fmla="*/ 2147483647 h 461"/>
                <a:gd name="T124" fmla="*/ 2147483647 w 264"/>
                <a:gd name="T125" fmla="*/ 2147483647 h 46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4"/>
                <a:gd name="T190" fmla="*/ 0 h 461"/>
                <a:gd name="T191" fmla="*/ 264 w 264"/>
                <a:gd name="T192" fmla="*/ 461 h 46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4" h="461">
                  <a:moveTo>
                    <a:pt x="238" y="128"/>
                  </a:moveTo>
                  <a:lnTo>
                    <a:pt x="238" y="135"/>
                  </a:lnTo>
                  <a:lnTo>
                    <a:pt x="239" y="145"/>
                  </a:lnTo>
                  <a:lnTo>
                    <a:pt x="239" y="152"/>
                  </a:lnTo>
                  <a:lnTo>
                    <a:pt x="240" y="156"/>
                  </a:lnTo>
                  <a:lnTo>
                    <a:pt x="242" y="163"/>
                  </a:lnTo>
                  <a:lnTo>
                    <a:pt x="242" y="177"/>
                  </a:lnTo>
                  <a:lnTo>
                    <a:pt x="245" y="189"/>
                  </a:lnTo>
                  <a:lnTo>
                    <a:pt x="245" y="199"/>
                  </a:lnTo>
                  <a:lnTo>
                    <a:pt x="246" y="205"/>
                  </a:lnTo>
                  <a:lnTo>
                    <a:pt x="246" y="209"/>
                  </a:lnTo>
                  <a:lnTo>
                    <a:pt x="247" y="220"/>
                  </a:lnTo>
                  <a:lnTo>
                    <a:pt x="249" y="232"/>
                  </a:lnTo>
                  <a:lnTo>
                    <a:pt x="249" y="234"/>
                  </a:lnTo>
                  <a:lnTo>
                    <a:pt x="250" y="238"/>
                  </a:lnTo>
                  <a:lnTo>
                    <a:pt x="250" y="242"/>
                  </a:lnTo>
                  <a:lnTo>
                    <a:pt x="251" y="245"/>
                  </a:lnTo>
                  <a:lnTo>
                    <a:pt x="251" y="249"/>
                  </a:lnTo>
                  <a:lnTo>
                    <a:pt x="254" y="266"/>
                  </a:lnTo>
                  <a:lnTo>
                    <a:pt x="256" y="279"/>
                  </a:lnTo>
                  <a:lnTo>
                    <a:pt x="256" y="285"/>
                  </a:lnTo>
                  <a:lnTo>
                    <a:pt x="256" y="286"/>
                  </a:lnTo>
                  <a:lnTo>
                    <a:pt x="251" y="292"/>
                  </a:lnTo>
                  <a:lnTo>
                    <a:pt x="253" y="296"/>
                  </a:lnTo>
                  <a:lnTo>
                    <a:pt x="256" y="299"/>
                  </a:lnTo>
                  <a:lnTo>
                    <a:pt x="254" y="307"/>
                  </a:lnTo>
                  <a:lnTo>
                    <a:pt x="254" y="310"/>
                  </a:lnTo>
                  <a:lnTo>
                    <a:pt x="263" y="311"/>
                  </a:lnTo>
                  <a:lnTo>
                    <a:pt x="261" y="313"/>
                  </a:lnTo>
                  <a:lnTo>
                    <a:pt x="256" y="321"/>
                  </a:lnTo>
                  <a:lnTo>
                    <a:pt x="246" y="325"/>
                  </a:lnTo>
                  <a:lnTo>
                    <a:pt x="245" y="326"/>
                  </a:lnTo>
                  <a:lnTo>
                    <a:pt x="242" y="328"/>
                  </a:lnTo>
                  <a:lnTo>
                    <a:pt x="236" y="333"/>
                  </a:lnTo>
                  <a:lnTo>
                    <a:pt x="229" y="336"/>
                  </a:lnTo>
                  <a:lnTo>
                    <a:pt x="225" y="332"/>
                  </a:lnTo>
                  <a:lnTo>
                    <a:pt x="218" y="332"/>
                  </a:lnTo>
                  <a:lnTo>
                    <a:pt x="215" y="333"/>
                  </a:lnTo>
                  <a:lnTo>
                    <a:pt x="211" y="346"/>
                  </a:lnTo>
                  <a:lnTo>
                    <a:pt x="213" y="350"/>
                  </a:lnTo>
                  <a:lnTo>
                    <a:pt x="213" y="356"/>
                  </a:lnTo>
                  <a:lnTo>
                    <a:pt x="209" y="363"/>
                  </a:lnTo>
                  <a:lnTo>
                    <a:pt x="199" y="371"/>
                  </a:lnTo>
                  <a:lnTo>
                    <a:pt x="199" y="375"/>
                  </a:lnTo>
                  <a:lnTo>
                    <a:pt x="191" y="387"/>
                  </a:lnTo>
                  <a:lnTo>
                    <a:pt x="189" y="386"/>
                  </a:lnTo>
                  <a:lnTo>
                    <a:pt x="186" y="386"/>
                  </a:lnTo>
                  <a:lnTo>
                    <a:pt x="184" y="390"/>
                  </a:lnTo>
                  <a:lnTo>
                    <a:pt x="179" y="399"/>
                  </a:lnTo>
                  <a:lnTo>
                    <a:pt x="179" y="404"/>
                  </a:lnTo>
                  <a:lnTo>
                    <a:pt x="178" y="418"/>
                  </a:lnTo>
                  <a:lnTo>
                    <a:pt x="173" y="419"/>
                  </a:lnTo>
                  <a:lnTo>
                    <a:pt x="152" y="417"/>
                  </a:lnTo>
                  <a:lnTo>
                    <a:pt x="149" y="408"/>
                  </a:lnTo>
                  <a:lnTo>
                    <a:pt x="143" y="403"/>
                  </a:lnTo>
                  <a:lnTo>
                    <a:pt x="139" y="401"/>
                  </a:lnTo>
                  <a:lnTo>
                    <a:pt x="139" y="408"/>
                  </a:lnTo>
                  <a:lnTo>
                    <a:pt x="132" y="410"/>
                  </a:lnTo>
                  <a:lnTo>
                    <a:pt x="132" y="411"/>
                  </a:lnTo>
                  <a:lnTo>
                    <a:pt x="134" y="412"/>
                  </a:lnTo>
                  <a:lnTo>
                    <a:pt x="132" y="419"/>
                  </a:lnTo>
                  <a:lnTo>
                    <a:pt x="130" y="419"/>
                  </a:lnTo>
                  <a:lnTo>
                    <a:pt x="125" y="439"/>
                  </a:lnTo>
                  <a:lnTo>
                    <a:pt x="120" y="443"/>
                  </a:lnTo>
                  <a:lnTo>
                    <a:pt x="120" y="439"/>
                  </a:lnTo>
                  <a:lnTo>
                    <a:pt x="112" y="436"/>
                  </a:lnTo>
                  <a:lnTo>
                    <a:pt x="105" y="426"/>
                  </a:lnTo>
                  <a:lnTo>
                    <a:pt x="101" y="430"/>
                  </a:lnTo>
                  <a:lnTo>
                    <a:pt x="92" y="436"/>
                  </a:lnTo>
                  <a:lnTo>
                    <a:pt x="91" y="436"/>
                  </a:lnTo>
                  <a:lnTo>
                    <a:pt x="83" y="453"/>
                  </a:lnTo>
                  <a:lnTo>
                    <a:pt x="69" y="444"/>
                  </a:lnTo>
                  <a:lnTo>
                    <a:pt x="66" y="443"/>
                  </a:lnTo>
                  <a:lnTo>
                    <a:pt x="59" y="439"/>
                  </a:lnTo>
                  <a:lnTo>
                    <a:pt x="56" y="439"/>
                  </a:lnTo>
                  <a:lnTo>
                    <a:pt x="52" y="439"/>
                  </a:lnTo>
                  <a:lnTo>
                    <a:pt x="38" y="441"/>
                  </a:lnTo>
                  <a:lnTo>
                    <a:pt x="40" y="453"/>
                  </a:lnTo>
                  <a:lnTo>
                    <a:pt x="33" y="446"/>
                  </a:lnTo>
                  <a:lnTo>
                    <a:pt x="27" y="447"/>
                  </a:lnTo>
                  <a:lnTo>
                    <a:pt x="17" y="444"/>
                  </a:lnTo>
                  <a:lnTo>
                    <a:pt x="13" y="447"/>
                  </a:lnTo>
                  <a:lnTo>
                    <a:pt x="12" y="450"/>
                  </a:lnTo>
                  <a:lnTo>
                    <a:pt x="8" y="460"/>
                  </a:lnTo>
                  <a:lnTo>
                    <a:pt x="6" y="460"/>
                  </a:lnTo>
                  <a:lnTo>
                    <a:pt x="1" y="451"/>
                  </a:lnTo>
                  <a:lnTo>
                    <a:pt x="0" y="450"/>
                  </a:lnTo>
                  <a:lnTo>
                    <a:pt x="5" y="432"/>
                  </a:lnTo>
                  <a:lnTo>
                    <a:pt x="6" y="423"/>
                  </a:lnTo>
                  <a:lnTo>
                    <a:pt x="5" y="412"/>
                  </a:lnTo>
                  <a:lnTo>
                    <a:pt x="5" y="410"/>
                  </a:lnTo>
                  <a:lnTo>
                    <a:pt x="4" y="410"/>
                  </a:lnTo>
                  <a:lnTo>
                    <a:pt x="6" y="410"/>
                  </a:lnTo>
                  <a:lnTo>
                    <a:pt x="20" y="396"/>
                  </a:lnTo>
                  <a:lnTo>
                    <a:pt x="23" y="390"/>
                  </a:lnTo>
                  <a:lnTo>
                    <a:pt x="22" y="383"/>
                  </a:lnTo>
                  <a:lnTo>
                    <a:pt x="27" y="381"/>
                  </a:lnTo>
                  <a:lnTo>
                    <a:pt x="29" y="372"/>
                  </a:lnTo>
                  <a:lnTo>
                    <a:pt x="30" y="369"/>
                  </a:lnTo>
                  <a:lnTo>
                    <a:pt x="40" y="353"/>
                  </a:lnTo>
                  <a:lnTo>
                    <a:pt x="35" y="340"/>
                  </a:lnTo>
                  <a:lnTo>
                    <a:pt x="34" y="339"/>
                  </a:lnTo>
                  <a:lnTo>
                    <a:pt x="34" y="336"/>
                  </a:lnTo>
                  <a:lnTo>
                    <a:pt x="35" y="335"/>
                  </a:lnTo>
                  <a:lnTo>
                    <a:pt x="30" y="325"/>
                  </a:lnTo>
                  <a:lnTo>
                    <a:pt x="26" y="314"/>
                  </a:lnTo>
                  <a:lnTo>
                    <a:pt x="24" y="308"/>
                  </a:lnTo>
                  <a:lnTo>
                    <a:pt x="27" y="297"/>
                  </a:lnTo>
                  <a:lnTo>
                    <a:pt x="26" y="299"/>
                  </a:lnTo>
                  <a:lnTo>
                    <a:pt x="26" y="296"/>
                  </a:lnTo>
                  <a:lnTo>
                    <a:pt x="30" y="286"/>
                  </a:lnTo>
                  <a:lnTo>
                    <a:pt x="29" y="272"/>
                  </a:lnTo>
                  <a:lnTo>
                    <a:pt x="27" y="270"/>
                  </a:lnTo>
                  <a:lnTo>
                    <a:pt x="27" y="259"/>
                  </a:lnTo>
                  <a:lnTo>
                    <a:pt x="26" y="249"/>
                  </a:lnTo>
                  <a:lnTo>
                    <a:pt x="24" y="236"/>
                  </a:lnTo>
                  <a:lnTo>
                    <a:pt x="23" y="228"/>
                  </a:lnTo>
                  <a:lnTo>
                    <a:pt x="22" y="209"/>
                  </a:lnTo>
                  <a:lnTo>
                    <a:pt x="20" y="202"/>
                  </a:lnTo>
                  <a:lnTo>
                    <a:pt x="20" y="199"/>
                  </a:lnTo>
                  <a:lnTo>
                    <a:pt x="19" y="182"/>
                  </a:lnTo>
                  <a:lnTo>
                    <a:pt x="17" y="173"/>
                  </a:lnTo>
                  <a:lnTo>
                    <a:pt x="17" y="164"/>
                  </a:lnTo>
                  <a:lnTo>
                    <a:pt x="17" y="163"/>
                  </a:lnTo>
                  <a:lnTo>
                    <a:pt x="16" y="155"/>
                  </a:lnTo>
                  <a:lnTo>
                    <a:pt x="16" y="148"/>
                  </a:lnTo>
                  <a:lnTo>
                    <a:pt x="15" y="135"/>
                  </a:lnTo>
                  <a:lnTo>
                    <a:pt x="12" y="113"/>
                  </a:lnTo>
                  <a:lnTo>
                    <a:pt x="12" y="108"/>
                  </a:lnTo>
                  <a:lnTo>
                    <a:pt x="12" y="106"/>
                  </a:lnTo>
                  <a:lnTo>
                    <a:pt x="11" y="98"/>
                  </a:lnTo>
                  <a:lnTo>
                    <a:pt x="11" y="94"/>
                  </a:lnTo>
                  <a:lnTo>
                    <a:pt x="11" y="90"/>
                  </a:lnTo>
                  <a:lnTo>
                    <a:pt x="8" y="81"/>
                  </a:lnTo>
                  <a:lnTo>
                    <a:pt x="8" y="77"/>
                  </a:lnTo>
                  <a:lnTo>
                    <a:pt x="8" y="76"/>
                  </a:lnTo>
                  <a:lnTo>
                    <a:pt x="8" y="72"/>
                  </a:lnTo>
                  <a:lnTo>
                    <a:pt x="8" y="67"/>
                  </a:lnTo>
                  <a:lnTo>
                    <a:pt x="6" y="56"/>
                  </a:lnTo>
                  <a:lnTo>
                    <a:pt x="6" y="51"/>
                  </a:lnTo>
                  <a:lnTo>
                    <a:pt x="6" y="48"/>
                  </a:lnTo>
                  <a:lnTo>
                    <a:pt x="4" y="30"/>
                  </a:lnTo>
                  <a:lnTo>
                    <a:pt x="5" y="31"/>
                  </a:lnTo>
                  <a:lnTo>
                    <a:pt x="16" y="38"/>
                  </a:lnTo>
                  <a:lnTo>
                    <a:pt x="29" y="37"/>
                  </a:lnTo>
                  <a:lnTo>
                    <a:pt x="33" y="36"/>
                  </a:lnTo>
                  <a:lnTo>
                    <a:pt x="34" y="36"/>
                  </a:lnTo>
                  <a:lnTo>
                    <a:pt x="51" y="26"/>
                  </a:lnTo>
                  <a:lnTo>
                    <a:pt x="53" y="23"/>
                  </a:lnTo>
                  <a:lnTo>
                    <a:pt x="55" y="22"/>
                  </a:lnTo>
                  <a:lnTo>
                    <a:pt x="59" y="19"/>
                  </a:lnTo>
                  <a:lnTo>
                    <a:pt x="66" y="19"/>
                  </a:lnTo>
                  <a:lnTo>
                    <a:pt x="76" y="18"/>
                  </a:lnTo>
                  <a:lnTo>
                    <a:pt x="83" y="18"/>
                  </a:lnTo>
                  <a:lnTo>
                    <a:pt x="95" y="15"/>
                  </a:lnTo>
                  <a:lnTo>
                    <a:pt x="105" y="15"/>
                  </a:lnTo>
                  <a:lnTo>
                    <a:pt x="106" y="13"/>
                  </a:lnTo>
                  <a:lnTo>
                    <a:pt x="120" y="12"/>
                  </a:lnTo>
                  <a:lnTo>
                    <a:pt x="125" y="12"/>
                  </a:lnTo>
                  <a:lnTo>
                    <a:pt x="145" y="9"/>
                  </a:lnTo>
                  <a:lnTo>
                    <a:pt x="152" y="8"/>
                  </a:lnTo>
                  <a:lnTo>
                    <a:pt x="164" y="8"/>
                  </a:lnTo>
                  <a:lnTo>
                    <a:pt x="175" y="5"/>
                  </a:lnTo>
                  <a:lnTo>
                    <a:pt x="181" y="5"/>
                  </a:lnTo>
                  <a:lnTo>
                    <a:pt x="185" y="5"/>
                  </a:lnTo>
                  <a:lnTo>
                    <a:pt x="186" y="4"/>
                  </a:lnTo>
                  <a:lnTo>
                    <a:pt x="189" y="4"/>
                  </a:lnTo>
                  <a:lnTo>
                    <a:pt x="195" y="4"/>
                  </a:lnTo>
                  <a:lnTo>
                    <a:pt x="204" y="2"/>
                  </a:lnTo>
                  <a:lnTo>
                    <a:pt x="218" y="1"/>
                  </a:lnTo>
                  <a:lnTo>
                    <a:pt x="220" y="0"/>
                  </a:lnTo>
                  <a:lnTo>
                    <a:pt x="221" y="6"/>
                  </a:lnTo>
                  <a:lnTo>
                    <a:pt x="222" y="24"/>
                  </a:lnTo>
                  <a:lnTo>
                    <a:pt x="225" y="36"/>
                  </a:lnTo>
                  <a:lnTo>
                    <a:pt x="225" y="41"/>
                  </a:lnTo>
                  <a:lnTo>
                    <a:pt x="225" y="44"/>
                  </a:lnTo>
                  <a:lnTo>
                    <a:pt x="227" y="52"/>
                  </a:lnTo>
                  <a:lnTo>
                    <a:pt x="228" y="55"/>
                  </a:lnTo>
                  <a:lnTo>
                    <a:pt x="229" y="69"/>
                  </a:lnTo>
                  <a:lnTo>
                    <a:pt x="231" y="81"/>
                  </a:lnTo>
                  <a:lnTo>
                    <a:pt x="231" y="84"/>
                  </a:lnTo>
                  <a:lnTo>
                    <a:pt x="232" y="91"/>
                  </a:lnTo>
                  <a:lnTo>
                    <a:pt x="232" y="95"/>
                  </a:lnTo>
                  <a:lnTo>
                    <a:pt x="235" y="109"/>
                  </a:lnTo>
                  <a:lnTo>
                    <a:pt x="235" y="112"/>
                  </a:lnTo>
                  <a:lnTo>
                    <a:pt x="236" y="123"/>
                  </a:lnTo>
                  <a:lnTo>
                    <a:pt x="238" y="128"/>
                  </a:lnTo>
                </a:path>
              </a:pathLst>
            </a:custGeom>
            <a:solidFill>
              <a:schemeClr val="accent5"/>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78582" name="Freeform 273"/>
            <p:cNvSpPr>
              <a:spLocks/>
            </p:cNvSpPr>
            <p:nvPr/>
          </p:nvSpPr>
          <p:spPr bwMode="auto">
            <a:xfrm>
              <a:off x="5541963" y="2584450"/>
              <a:ext cx="34925" cy="28575"/>
            </a:xfrm>
            <a:custGeom>
              <a:avLst/>
              <a:gdLst>
                <a:gd name="T0" fmla="*/ 0 w 24"/>
                <a:gd name="T1" fmla="*/ 2147483647 h 23"/>
                <a:gd name="T2" fmla="*/ 0 w 24"/>
                <a:gd name="T3" fmla="*/ 0 h 23"/>
                <a:gd name="T4" fmla="*/ 2147483647 w 24"/>
                <a:gd name="T5" fmla="*/ 2147483647 h 23"/>
                <a:gd name="T6" fmla="*/ 2147483647 w 24"/>
                <a:gd name="T7" fmla="*/ 2147483647 h 23"/>
                <a:gd name="T8" fmla="*/ 0 w 24"/>
                <a:gd name="T9" fmla="*/ 2147483647 h 23"/>
                <a:gd name="T10" fmla="*/ 0 60000 65536"/>
                <a:gd name="T11" fmla="*/ 0 60000 65536"/>
                <a:gd name="T12" fmla="*/ 0 60000 65536"/>
                <a:gd name="T13" fmla="*/ 0 60000 65536"/>
                <a:gd name="T14" fmla="*/ 0 60000 65536"/>
                <a:gd name="T15" fmla="*/ 0 w 24"/>
                <a:gd name="T16" fmla="*/ 0 h 23"/>
                <a:gd name="T17" fmla="*/ 24 w 24"/>
                <a:gd name="T18" fmla="*/ 23 h 23"/>
              </a:gdLst>
              <a:ahLst/>
              <a:cxnLst>
                <a:cxn ang="T10">
                  <a:pos x="T0" y="T1"/>
                </a:cxn>
                <a:cxn ang="T11">
                  <a:pos x="T2" y="T3"/>
                </a:cxn>
                <a:cxn ang="T12">
                  <a:pos x="T4" y="T5"/>
                </a:cxn>
                <a:cxn ang="T13">
                  <a:pos x="T6" y="T7"/>
                </a:cxn>
                <a:cxn ang="T14">
                  <a:pos x="T8" y="T9"/>
                </a:cxn>
              </a:cxnLst>
              <a:rect l="T15" t="T16" r="T17" b="T18"/>
              <a:pathLst>
                <a:path w="24" h="23">
                  <a:moveTo>
                    <a:pt x="0" y="6"/>
                  </a:moveTo>
                  <a:lnTo>
                    <a:pt x="0" y="0"/>
                  </a:lnTo>
                  <a:lnTo>
                    <a:pt x="23" y="17"/>
                  </a:lnTo>
                  <a:lnTo>
                    <a:pt x="13" y="22"/>
                  </a:lnTo>
                  <a:lnTo>
                    <a:pt x="0" y="6"/>
                  </a:lnTo>
                </a:path>
              </a:pathLst>
            </a:custGeom>
            <a:noFill/>
            <a:ln w="6350">
              <a:solidFill>
                <a:schemeClr val="tx1"/>
              </a:solidFill>
              <a:round/>
              <a:headEnd/>
              <a:tailEnd/>
            </a:ln>
          </p:spPr>
          <p:txBody>
            <a:bodyPr/>
            <a:lstStyle/>
            <a:p>
              <a:endParaRPr lang="en-US"/>
            </a:p>
          </p:txBody>
        </p:sp>
        <p:grpSp>
          <p:nvGrpSpPr>
            <p:cNvPr id="278583" name="Group 101"/>
            <p:cNvGrpSpPr>
              <a:grpSpLocks/>
            </p:cNvGrpSpPr>
            <p:nvPr/>
          </p:nvGrpSpPr>
          <p:grpSpPr bwMode="auto">
            <a:xfrm>
              <a:off x="4938713" y="2343152"/>
              <a:ext cx="901700" cy="820738"/>
              <a:chOff x="5195888" y="2278063"/>
              <a:chExt cx="901700" cy="820737"/>
            </a:xfrm>
          </p:grpSpPr>
          <p:sp>
            <p:nvSpPr>
              <p:cNvPr id="278603" name="Freeform 271"/>
              <p:cNvSpPr>
                <a:spLocks/>
              </p:cNvSpPr>
              <p:nvPr/>
            </p:nvSpPr>
            <p:spPr bwMode="auto">
              <a:xfrm>
                <a:off x="5635625" y="2528888"/>
                <a:ext cx="461963" cy="569912"/>
              </a:xfrm>
              <a:custGeom>
                <a:avLst/>
                <a:gdLst>
                  <a:gd name="T0" fmla="*/ 2147483647 w 335"/>
                  <a:gd name="T1" fmla="*/ 2147483647 h 455"/>
                  <a:gd name="T2" fmla="*/ 2147483647 w 335"/>
                  <a:gd name="T3" fmla="*/ 2147483647 h 455"/>
                  <a:gd name="T4" fmla="*/ 2147483647 w 335"/>
                  <a:gd name="T5" fmla="*/ 2147483647 h 455"/>
                  <a:gd name="T6" fmla="*/ 2147483647 w 335"/>
                  <a:gd name="T7" fmla="*/ 2147483647 h 455"/>
                  <a:gd name="T8" fmla="*/ 2147483647 w 335"/>
                  <a:gd name="T9" fmla="*/ 2147483647 h 455"/>
                  <a:gd name="T10" fmla="*/ 2147483647 w 335"/>
                  <a:gd name="T11" fmla="*/ 2147483647 h 455"/>
                  <a:gd name="T12" fmla="*/ 2147483647 w 335"/>
                  <a:gd name="T13" fmla="*/ 2147483647 h 455"/>
                  <a:gd name="T14" fmla="*/ 2147483647 w 335"/>
                  <a:gd name="T15" fmla="*/ 2147483647 h 455"/>
                  <a:gd name="T16" fmla="*/ 2147483647 w 335"/>
                  <a:gd name="T17" fmla="*/ 2147483647 h 455"/>
                  <a:gd name="T18" fmla="*/ 2147483647 w 335"/>
                  <a:gd name="T19" fmla="*/ 2147483647 h 455"/>
                  <a:gd name="T20" fmla="*/ 2147483647 w 335"/>
                  <a:gd name="T21" fmla="*/ 2147483647 h 455"/>
                  <a:gd name="T22" fmla="*/ 2147483647 w 335"/>
                  <a:gd name="T23" fmla="*/ 2147483647 h 455"/>
                  <a:gd name="T24" fmla="*/ 2147483647 w 335"/>
                  <a:gd name="T25" fmla="*/ 2147483647 h 455"/>
                  <a:gd name="T26" fmla="*/ 2147483647 w 335"/>
                  <a:gd name="T27" fmla="*/ 2147483647 h 455"/>
                  <a:gd name="T28" fmla="*/ 2147483647 w 335"/>
                  <a:gd name="T29" fmla="*/ 2147483647 h 455"/>
                  <a:gd name="T30" fmla="*/ 2147483647 w 335"/>
                  <a:gd name="T31" fmla="*/ 2147483647 h 455"/>
                  <a:gd name="T32" fmla="*/ 2147483647 w 335"/>
                  <a:gd name="T33" fmla="*/ 2147483647 h 455"/>
                  <a:gd name="T34" fmla="*/ 2147483647 w 335"/>
                  <a:gd name="T35" fmla="*/ 2147483647 h 455"/>
                  <a:gd name="T36" fmla="*/ 2147483647 w 335"/>
                  <a:gd name="T37" fmla="*/ 2147483647 h 455"/>
                  <a:gd name="T38" fmla="*/ 2147483647 w 335"/>
                  <a:gd name="T39" fmla="*/ 2147483647 h 455"/>
                  <a:gd name="T40" fmla="*/ 2147483647 w 335"/>
                  <a:gd name="T41" fmla="*/ 2147483647 h 455"/>
                  <a:gd name="T42" fmla="*/ 2147483647 w 335"/>
                  <a:gd name="T43" fmla="*/ 2147483647 h 455"/>
                  <a:gd name="T44" fmla="*/ 2147483647 w 335"/>
                  <a:gd name="T45" fmla="*/ 2147483647 h 455"/>
                  <a:gd name="T46" fmla="*/ 2147483647 w 335"/>
                  <a:gd name="T47" fmla="*/ 2147483647 h 455"/>
                  <a:gd name="T48" fmla="*/ 2147483647 w 335"/>
                  <a:gd name="T49" fmla="*/ 2147483647 h 455"/>
                  <a:gd name="T50" fmla="*/ 2147483647 w 335"/>
                  <a:gd name="T51" fmla="*/ 2147483647 h 455"/>
                  <a:gd name="T52" fmla="*/ 2147483647 w 335"/>
                  <a:gd name="T53" fmla="*/ 2147483647 h 455"/>
                  <a:gd name="T54" fmla="*/ 2147483647 w 335"/>
                  <a:gd name="T55" fmla="*/ 2147483647 h 455"/>
                  <a:gd name="T56" fmla="*/ 2147483647 w 335"/>
                  <a:gd name="T57" fmla="*/ 2147483647 h 455"/>
                  <a:gd name="T58" fmla="*/ 2147483647 w 335"/>
                  <a:gd name="T59" fmla="*/ 2147483647 h 455"/>
                  <a:gd name="T60" fmla="*/ 2147483647 w 335"/>
                  <a:gd name="T61" fmla="*/ 2147483647 h 455"/>
                  <a:gd name="T62" fmla="*/ 2147483647 w 335"/>
                  <a:gd name="T63" fmla="*/ 2147483647 h 455"/>
                  <a:gd name="T64" fmla="*/ 2147483647 w 335"/>
                  <a:gd name="T65" fmla="*/ 2147483647 h 455"/>
                  <a:gd name="T66" fmla="*/ 2147483647 w 335"/>
                  <a:gd name="T67" fmla="*/ 2147483647 h 455"/>
                  <a:gd name="T68" fmla="*/ 2147483647 w 335"/>
                  <a:gd name="T69" fmla="*/ 2147483647 h 455"/>
                  <a:gd name="T70" fmla="*/ 2147483647 w 335"/>
                  <a:gd name="T71" fmla="*/ 2147483647 h 455"/>
                  <a:gd name="T72" fmla="*/ 2147483647 w 335"/>
                  <a:gd name="T73" fmla="*/ 2147483647 h 455"/>
                  <a:gd name="T74" fmla="*/ 2147483647 w 335"/>
                  <a:gd name="T75" fmla="*/ 2147483647 h 455"/>
                  <a:gd name="T76" fmla="*/ 2147483647 w 335"/>
                  <a:gd name="T77" fmla="*/ 2147483647 h 455"/>
                  <a:gd name="T78" fmla="*/ 2147483647 w 335"/>
                  <a:gd name="T79" fmla="*/ 2147483647 h 455"/>
                  <a:gd name="T80" fmla="*/ 2147483647 w 335"/>
                  <a:gd name="T81" fmla="*/ 0 h 455"/>
                  <a:gd name="T82" fmla="*/ 2147483647 w 335"/>
                  <a:gd name="T83" fmla="*/ 2147483647 h 455"/>
                  <a:gd name="T84" fmla="*/ 2147483647 w 335"/>
                  <a:gd name="T85" fmla="*/ 2147483647 h 455"/>
                  <a:gd name="T86" fmla="*/ 2147483647 w 335"/>
                  <a:gd name="T87" fmla="*/ 2147483647 h 455"/>
                  <a:gd name="T88" fmla="*/ 2147483647 w 335"/>
                  <a:gd name="T89" fmla="*/ 2147483647 h 455"/>
                  <a:gd name="T90" fmla="*/ 2147483647 w 335"/>
                  <a:gd name="T91" fmla="*/ 2147483647 h 45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35"/>
                  <a:gd name="T139" fmla="*/ 0 h 455"/>
                  <a:gd name="T140" fmla="*/ 335 w 335"/>
                  <a:gd name="T141" fmla="*/ 455 h 45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35" h="455">
                    <a:moveTo>
                      <a:pt x="238" y="121"/>
                    </a:moveTo>
                    <a:lnTo>
                      <a:pt x="228" y="149"/>
                    </a:lnTo>
                    <a:lnTo>
                      <a:pt x="225" y="153"/>
                    </a:lnTo>
                    <a:lnTo>
                      <a:pt x="224" y="161"/>
                    </a:lnTo>
                    <a:lnTo>
                      <a:pt x="225" y="167"/>
                    </a:lnTo>
                    <a:lnTo>
                      <a:pt x="221" y="174"/>
                    </a:lnTo>
                    <a:lnTo>
                      <a:pt x="212" y="183"/>
                    </a:lnTo>
                    <a:lnTo>
                      <a:pt x="203" y="188"/>
                    </a:lnTo>
                    <a:lnTo>
                      <a:pt x="202" y="193"/>
                    </a:lnTo>
                    <a:lnTo>
                      <a:pt x="202" y="211"/>
                    </a:lnTo>
                    <a:lnTo>
                      <a:pt x="209" y="220"/>
                    </a:lnTo>
                    <a:lnTo>
                      <a:pt x="223" y="224"/>
                    </a:lnTo>
                    <a:lnTo>
                      <a:pt x="228" y="221"/>
                    </a:lnTo>
                    <a:lnTo>
                      <a:pt x="236" y="210"/>
                    </a:lnTo>
                    <a:lnTo>
                      <a:pt x="238" y="207"/>
                    </a:lnTo>
                    <a:lnTo>
                      <a:pt x="243" y="193"/>
                    </a:lnTo>
                    <a:lnTo>
                      <a:pt x="248" y="190"/>
                    </a:lnTo>
                    <a:lnTo>
                      <a:pt x="242" y="186"/>
                    </a:lnTo>
                    <a:lnTo>
                      <a:pt x="249" y="183"/>
                    </a:lnTo>
                    <a:lnTo>
                      <a:pt x="252" y="178"/>
                    </a:lnTo>
                    <a:lnTo>
                      <a:pt x="261" y="174"/>
                    </a:lnTo>
                    <a:lnTo>
                      <a:pt x="271" y="164"/>
                    </a:lnTo>
                    <a:lnTo>
                      <a:pt x="275" y="164"/>
                    </a:lnTo>
                    <a:lnTo>
                      <a:pt x="289" y="169"/>
                    </a:lnTo>
                    <a:lnTo>
                      <a:pt x="297" y="182"/>
                    </a:lnTo>
                    <a:lnTo>
                      <a:pt x="306" y="201"/>
                    </a:lnTo>
                    <a:lnTo>
                      <a:pt x="317" y="235"/>
                    </a:lnTo>
                    <a:lnTo>
                      <a:pt x="320" y="247"/>
                    </a:lnTo>
                    <a:lnTo>
                      <a:pt x="322" y="257"/>
                    </a:lnTo>
                    <a:lnTo>
                      <a:pt x="334" y="275"/>
                    </a:lnTo>
                    <a:lnTo>
                      <a:pt x="331" y="314"/>
                    </a:lnTo>
                    <a:lnTo>
                      <a:pt x="318" y="328"/>
                    </a:lnTo>
                    <a:lnTo>
                      <a:pt x="317" y="317"/>
                    </a:lnTo>
                    <a:lnTo>
                      <a:pt x="321" y="311"/>
                    </a:lnTo>
                    <a:lnTo>
                      <a:pt x="313" y="311"/>
                    </a:lnTo>
                    <a:lnTo>
                      <a:pt x="307" y="318"/>
                    </a:lnTo>
                    <a:lnTo>
                      <a:pt x="304" y="332"/>
                    </a:lnTo>
                    <a:lnTo>
                      <a:pt x="306" y="338"/>
                    </a:lnTo>
                    <a:lnTo>
                      <a:pt x="303" y="349"/>
                    </a:lnTo>
                    <a:lnTo>
                      <a:pt x="297" y="352"/>
                    </a:lnTo>
                    <a:lnTo>
                      <a:pt x="289" y="364"/>
                    </a:lnTo>
                    <a:lnTo>
                      <a:pt x="288" y="388"/>
                    </a:lnTo>
                    <a:lnTo>
                      <a:pt x="275" y="406"/>
                    </a:lnTo>
                    <a:lnTo>
                      <a:pt x="274" y="421"/>
                    </a:lnTo>
                    <a:lnTo>
                      <a:pt x="271" y="423"/>
                    </a:lnTo>
                    <a:lnTo>
                      <a:pt x="263" y="424"/>
                    </a:lnTo>
                    <a:lnTo>
                      <a:pt x="259" y="424"/>
                    </a:lnTo>
                    <a:lnTo>
                      <a:pt x="246" y="427"/>
                    </a:lnTo>
                    <a:lnTo>
                      <a:pt x="238" y="428"/>
                    </a:lnTo>
                    <a:lnTo>
                      <a:pt x="213" y="433"/>
                    </a:lnTo>
                    <a:lnTo>
                      <a:pt x="199" y="435"/>
                    </a:lnTo>
                    <a:lnTo>
                      <a:pt x="196" y="435"/>
                    </a:lnTo>
                    <a:lnTo>
                      <a:pt x="189" y="437"/>
                    </a:lnTo>
                    <a:lnTo>
                      <a:pt x="169" y="440"/>
                    </a:lnTo>
                    <a:lnTo>
                      <a:pt x="164" y="441"/>
                    </a:lnTo>
                    <a:lnTo>
                      <a:pt x="163" y="434"/>
                    </a:lnTo>
                    <a:lnTo>
                      <a:pt x="162" y="435"/>
                    </a:lnTo>
                    <a:lnTo>
                      <a:pt x="148" y="437"/>
                    </a:lnTo>
                    <a:lnTo>
                      <a:pt x="138" y="438"/>
                    </a:lnTo>
                    <a:lnTo>
                      <a:pt x="133" y="438"/>
                    </a:lnTo>
                    <a:lnTo>
                      <a:pt x="130" y="438"/>
                    </a:lnTo>
                    <a:lnTo>
                      <a:pt x="128" y="440"/>
                    </a:lnTo>
                    <a:lnTo>
                      <a:pt x="124" y="440"/>
                    </a:lnTo>
                    <a:lnTo>
                      <a:pt x="119" y="440"/>
                    </a:lnTo>
                    <a:lnTo>
                      <a:pt x="108" y="442"/>
                    </a:lnTo>
                    <a:lnTo>
                      <a:pt x="95" y="442"/>
                    </a:lnTo>
                    <a:lnTo>
                      <a:pt x="88" y="444"/>
                    </a:lnTo>
                    <a:lnTo>
                      <a:pt x="69" y="447"/>
                    </a:lnTo>
                    <a:lnTo>
                      <a:pt x="63" y="447"/>
                    </a:lnTo>
                    <a:lnTo>
                      <a:pt x="49" y="448"/>
                    </a:lnTo>
                    <a:lnTo>
                      <a:pt x="48" y="449"/>
                    </a:lnTo>
                    <a:lnTo>
                      <a:pt x="38" y="449"/>
                    </a:lnTo>
                    <a:lnTo>
                      <a:pt x="26" y="452"/>
                    </a:lnTo>
                    <a:lnTo>
                      <a:pt x="19" y="452"/>
                    </a:lnTo>
                    <a:lnTo>
                      <a:pt x="9" y="454"/>
                    </a:lnTo>
                    <a:lnTo>
                      <a:pt x="2" y="454"/>
                    </a:lnTo>
                    <a:lnTo>
                      <a:pt x="13" y="442"/>
                    </a:lnTo>
                    <a:lnTo>
                      <a:pt x="24" y="416"/>
                    </a:lnTo>
                    <a:lnTo>
                      <a:pt x="33" y="396"/>
                    </a:lnTo>
                    <a:lnTo>
                      <a:pt x="37" y="377"/>
                    </a:lnTo>
                    <a:lnTo>
                      <a:pt x="40" y="341"/>
                    </a:lnTo>
                    <a:lnTo>
                      <a:pt x="38" y="339"/>
                    </a:lnTo>
                    <a:lnTo>
                      <a:pt x="34" y="314"/>
                    </a:lnTo>
                    <a:lnTo>
                      <a:pt x="29" y="302"/>
                    </a:lnTo>
                    <a:lnTo>
                      <a:pt x="11" y="267"/>
                    </a:lnTo>
                    <a:lnTo>
                      <a:pt x="11" y="265"/>
                    </a:lnTo>
                    <a:lnTo>
                      <a:pt x="4" y="239"/>
                    </a:lnTo>
                    <a:lnTo>
                      <a:pt x="6" y="238"/>
                    </a:lnTo>
                    <a:lnTo>
                      <a:pt x="8" y="228"/>
                    </a:lnTo>
                    <a:lnTo>
                      <a:pt x="2" y="208"/>
                    </a:lnTo>
                    <a:lnTo>
                      <a:pt x="0" y="204"/>
                    </a:lnTo>
                    <a:lnTo>
                      <a:pt x="6" y="188"/>
                    </a:lnTo>
                    <a:lnTo>
                      <a:pt x="15" y="167"/>
                    </a:lnTo>
                    <a:lnTo>
                      <a:pt x="15" y="158"/>
                    </a:lnTo>
                    <a:lnTo>
                      <a:pt x="15" y="150"/>
                    </a:lnTo>
                    <a:lnTo>
                      <a:pt x="15" y="146"/>
                    </a:lnTo>
                    <a:lnTo>
                      <a:pt x="11" y="133"/>
                    </a:lnTo>
                    <a:lnTo>
                      <a:pt x="23" y="123"/>
                    </a:lnTo>
                    <a:lnTo>
                      <a:pt x="23" y="121"/>
                    </a:lnTo>
                    <a:lnTo>
                      <a:pt x="23" y="107"/>
                    </a:lnTo>
                    <a:lnTo>
                      <a:pt x="29" y="107"/>
                    </a:lnTo>
                    <a:lnTo>
                      <a:pt x="44" y="94"/>
                    </a:lnTo>
                    <a:lnTo>
                      <a:pt x="59" y="76"/>
                    </a:lnTo>
                    <a:lnTo>
                      <a:pt x="54" y="93"/>
                    </a:lnTo>
                    <a:lnTo>
                      <a:pt x="56" y="116"/>
                    </a:lnTo>
                    <a:lnTo>
                      <a:pt x="63" y="94"/>
                    </a:lnTo>
                    <a:lnTo>
                      <a:pt x="66" y="107"/>
                    </a:lnTo>
                    <a:lnTo>
                      <a:pt x="63" y="119"/>
                    </a:lnTo>
                    <a:lnTo>
                      <a:pt x="66" y="119"/>
                    </a:lnTo>
                    <a:lnTo>
                      <a:pt x="70" y="105"/>
                    </a:lnTo>
                    <a:lnTo>
                      <a:pt x="73" y="90"/>
                    </a:lnTo>
                    <a:lnTo>
                      <a:pt x="70" y="68"/>
                    </a:lnTo>
                    <a:lnTo>
                      <a:pt x="70" y="64"/>
                    </a:lnTo>
                    <a:lnTo>
                      <a:pt x="78" y="52"/>
                    </a:lnTo>
                    <a:lnTo>
                      <a:pt x="90" y="48"/>
                    </a:lnTo>
                    <a:lnTo>
                      <a:pt x="97" y="47"/>
                    </a:lnTo>
                    <a:lnTo>
                      <a:pt x="97" y="40"/>
                    </a:lnTo>
                    <a:lnTo>
                      <a:pt x="88" y="33"/>
                    </a:lnTo>
                    <a:lnTo>
                      <a:pt x="88" y="19"/>
                    </a:lnTo>
                    <a:lnTo>
                      <a:pt x="92" y="16"/>
                    </a:lnTo>
                    <a:lnTo>
                      <a:pt x="92" y="5"/>
                    </a:lnTo>
                    <a:lnTo>
                      <a:pt x="108" y="4"/>
                    </a:lnTo>
                    <a:lnTo>
                      <a:pt x="112" y="0"/>
                    </a:lnTo>
                    <a:lnTo>
                      <a:pt x="116" y="2"/>
                    </a:lnTo>
                    <a:lnTo>
                      <a:pt x="131" y="9"/>
                    </a:lnTo>
                    <a:lnTo>
                      <a:pt x="155" y="12"/>
                    </a:lnTo>
                    <a:lnTo>
                      <a:pt x="163" y="23"/>
                    </a:lnTo>
                    <a:lnTo>
                      <a:pt x="181" y="26"/>
                    </a:lnTo>
                    <a:lnTo>
                      <a:pt x="199" y="33"/>
                    </a:lnTo>
                    <a:lnTo>
                      <a:pt x="212" y="33"/>
                    </a:lnTo>
                    <a:lnTo>
                      <a:pt x="221" y="48"/>
                    </a:lnTo>
                    <a:lnTo>
                      <a:pt x="232" y="64"/>
                    </a:lnTo>
                    <a:lnTo>
                      <a:pt x="224" y="62"/>
                    </a:lnTo>
                    <a:lnTo>
                      <a:pt x="221" y="71"/>
                    </a:lnTo>
                    <a:lnTo>
                      <a:pt x="228" y="80"/>
                    </a:lnTo>
                    <a:lnTo>
                      <a:pt x="232" y="82"/>
                    </a:lnTo>
                    <a:lnTo>
                      <a:pt x="232" y="84"/>
                    </a:lnTo>
                    <a:lnTo>
                      <a:pt x="235" y="96"/>
                    </a:lnTo>
                    <a:lnTo>
                      <a:pt x="238" y="121"/>
                    </a:lnTo>
                  </a:path>
                </a:pathLst>
              </a:custGeom>
              <a:noFill/>
              <a:ln w="6350">
                <a:solidFill>
                  <a:schemeClr val="tx1"/>
                </a:solidFill>
                <a:round/>
                <a:headEnd/>
                <a:tailEnd/>
              </a:ln>
            </p:spPr>
            <p:txBody>
              <a:bodyPr/>
              <a:lstStyle/>
              <a:p>
                <a:endParaRPr lang="en-US"/>
              </a:p>
            </p:txBody>
          </p:sp>
          <p:sp>
            <p:nvSpPr>
              <p:cNvPr id="278604" name="Freeform 272"/>
              <p:cNvSpPr>
                <a:spLocks/>
              </p:cNvSpPr>
              <p:nvPr/>
            </p:nvSpPr>
            <p:spPr bwMode="auto">
              <a:xfrm>
                <a:off x="5195888" y="2339975"/>
                <a:ext cx="722312" cy="317500"/>
              </a:xfrm>
              <a:custGeom>
                <a:avLst/>
                <a:gdLst>
                  <a:gd name="T0" fmla="*/ 2147483647 w 525"/>
                  <a:gd name="T1" fmla="*/ 2147483647 h 254"/>
                  <a:gd name="T2" fmla="*/ 2147483647 w 525"/>
                  <a:gd name="T3" fmla="*/ 2147483647 h 254"/>
                  <a:gd name="T4" fmla="*/ 2147483647 w 525"/>
                  <a:gd name="T5" fmla="*/ 2147483647 h 254"/>
                  <a:gd name="T6" fmla="*/ 2147483647 w 525"/>
                  <a:gd name="T7" fmla="*/ 2147483647 h 254"/>
                  <a:gd name="T8" fmla="*/ 2147483647 w 525"/>
                  <a:gd name="T9" fmla="*/ 2147483647 h 254"/>
                  <a:gd name="T10" fmla="*/ 2147483647 w 525"/>
                  <a:gd name="T11" fmla="*/ 2147483647 h 254"/>
                  <a:gd name="T12" fmla="*/ 2147483647 w 525"/>
                  <a:gd name="T13" fmla="*/ 2147483647 h 254"/>
                  <a:gd name="T14" fmla="*/ 2147483647 w 525"/>
                  <a:gd name="T15" fmla="*/ 2147483647 h 254"/>
                  <a:gd name="T16" fmla="*/ 2147483647 w 525"/>
                  <a:gd name="T17" fmla="*/ 2147483647 h 254"/>
                  <a:gd name="T18" fmla="*/ 2147483647 w 525"/>
                  <a:gd name="T19" fmla="*/ 2147483647 h 254"/>
                  <a:gd name="T20" fmla="*/ 2147483647 w 525"/>
                  <a:gd name="T21" fmla="*/ 2147483647 h 254"/>
                  <a:gd name="T22" fmla="*/ 2147483647 w 525"/>
                  <a:gd name="T23" fmla="*/ 2147483647 h 254"/>
                  <a:gd name="T24" fmla="*/ 2147483647 w 525"/>
                  <a:gd name="T25" fmla="*/ 2147483647 h 254"/>
                  <a:gd name="T26" fmla="*/ 2147483647 w 525"/>
                  <a:gd name="T27" fmla="*/ 2147483647 h 254"/>
                  <a:gd name="T28" fmla="*/ 2147483647 w 525"/>
                  <a:gd name="T29" fmla="*/ 2147483647 h 254"/>
                  <a:gd name="T30" fmla="*/ 2147483647 w 525"/>
                  <a:gd name="T31" fmla="*/ 2147483647 h 254"/>
                  <a:gd name="T32" fmla="*/ 2147483647 w 525"/>
                  <a:gd name="T33" fmla="*/ 2147483647 h 254"/>
                  <a:gd name="T34" fmla="*/ 2147483647 w 525"/>
                  <a:gd name="T35" fmla="*/ 2147483647 h 254"/>
                  <a:gd name="T36" fmla="*/ 2147483647 w 525"/>
                  <a:gd name="T37" fmla="*/ 2147483647 h 254"/>
                  <a:gd name="T38" fmla="*/ 2147483647 w 525"/>
                  <a:gd name="T39" fmla="*/ 2147483647 h 254"/>
                  <a:gd name="T40" fmla="*/ 2147483647 w 525"/>
                  <a:gd name="T41" fmla="*/ 2147483647 h 254"/>
                  <a:gd name="T42" fmla="*/ 2147483647 w 525"/>
                  <a:gd name="T43" fmla="*/ 2147483647 h 254"/>
                  <a:gd name="T44" fmla="*/ 2147483647 w 525"/>
                  <a:gd name="T45" fmla="*/ 0 h 254"/>
                  <a:gd name="T46" fmla="*/ 2147483647 w 525"/>
                  <a:gd name="T47" fmla="*/ 2147483647 h 254"/>
                  <a:gd name="T48" fmla="*/ 2147483647 w 525"/>
                  <a:gd name="T49" fmla="*/ 2147483647 h 254"/>
                  <a:gd name="T50" fmla="*/ 2147483647 w 525"/>
                  <a:gd name="T51" fmla="*/ 2147483647 h 254"/>
                  <a:gd name="T52" fmla="*/ 2147483647 w 525"/>
                  <a:gd name="T53" fmla="*/ 2147483647 h 254"/>
                  <a:gd name="T54" fmla="*/ 2147483647 w 525"/>
                  <a:gd name="T55" fmla="*/ 2147483647 h 254"/>
                  <a:gd name="T56" fmla="*/ 2147483647 w 525"/>
                  <a:gd name="T57" fmla="*/ 2147483647 h 254"/>
                  <a:gd name="T58" fmla="*/ 2147483647 w 525"/>
                  <a:gd name="T59" fmla="*/ 2147483647 h 254"/>
                  <a:gd name="T60" fmla="*/ 2147483647 w 525"/>
                  <a:gd name="T61" fmla="*/ 2147483647 h 254"/>
                  <a:gd name="T62" fmla="*/ 2147483647 w 525"/>
                  <a:gd name="T63" fmla="*/ 2147483647 h 254"/>
                  <a:gd name="T64" fmla="*/ 2147483647 w 525"/>
                  <a:gd name="T65" fmla="*/ 2147483647 h 254"/>
                  <a:gd name="T66" fmla="*/ 2147483647 w 525"/>
                  <a:gd name="T67" fmla="*/ 2147483647 h 254"/>
                  <a:gd name="T68" fmla="*/ 2147483647 w 525"/>
                  <a:gd name="T69" fmla="*/ 2147483647 h 254"/>
                  <a:gd name="T70" fmla="*/ 2147483647 w 525"/>
                  <a:gd name="T71" fmla="*/ 2147483647 h 254"/>
                  <a:gd name="T72" fmla="*/ 2147483647 w 525"/>
                  <a:gd name="T73" fmla="*/ 2147483647 h 254"/>
                  <a:gd name="T74" fmla="*/ 2147483647 w 525"/>
                  <a:gd name="T75" fmla="*/ 2147483647 h 254"/>
                  <a:gd name="T76" fmla="*/ 2147483647 w 525"/>
                  <a:gd name="T77" fmla="*/ 2147483647 h 254"/>
                  <a:gd name="T78" fmla="*/ 2147483647 w 525"/>
                  <a:gd name="T79" fmla="*/ 2147483647 h 254"/>
                  <a:gd name="T80" fmla="*/ 2147483647 w 525"/>
                  <a:gd name="T81" fmla="*/ 2147483647 h 254"/>
                  <a:gd name="T82" fmla="*/ 2147483647 w 525"/>
                  <a:gd name="T83" fmla="*/ 2147483647 h 254"/>
                  <a:gd name="T84" fmla="*/ 2147483647 w 525"/>
                  <a:gd name="T85" fmla="*/ 2147483647 h 254"/>
                  <a:gd name="T86" fmla="*/ 2147483647 w 525"/>
                  <a:gd name="T87" fmla="*/ 2147483647 h 254"/>
                  <a:gd name="T88" fmla="*/ 2147483647 w 525"/>
                  <a:gd name="T89" fmla="*/ 2147483647 h 254"/>
                  <a:gd name="T90" fmla="*/ 2147483647 w 525"/>
                  <a:gd name="T91" fmla="*/ 2147483647 h 254"/>
                  <a:gd name="T92" fmla="*/ 2147483647 w 525"/>
                  <a:gd name="T93" fmla="*/ 2147483647 h 254"/>
                  <a:gd name="T94" fmla="*/ 2147483647 w 525"/>
                  <a:gd name="T95" fmla="*/ 2147483647 h 254"/>
                  <a:gd name="T96" fmla="*/ 2147483647 w 525"/>
                  <a:gd name="T97" fmla="*/ 2147483647 h 254"/>
                  <a:gd name="T98" fmla="*/ 2147483647 w 525"/>
                  <a:gd name="T99" fmla="*/ 2147483647 h 254"/>
                  <a:gd name="T100" fmla="*/ 2147483647 w 525"/>
                  <a:gd name="T101" fmla="*/ 2147483647 h 254"/>
                  <a:gd name="T102" fmla="*/ 2147483647 w 525"/>
                  <a:gd name="T103" fmla="*/ 2147483647 h 254"/>
                  <a:gd name="T104" fmla="*/ 2147483647 w 525"/>
                  <a:gd name="T105" fmla="*/ 2147483647 h 254"/>
                  <a:gd name="T106" fmla="*/ 2147483647 w 525"/>
                  <a:gd name="T107" fmla="*/ 2147483647 h 2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5"/>
                  <a:gd name="T163" fmla="*/ 0 h 254"/>
                  <a:gd name="T164" fmla="*/ 525 w 525"/>
                  <a:gd name="T165" fmla="*/ 254 h 25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5" h="254">
                    <a:moveTo>
                      <a:pt x="305" y="172"/>
                    </a:moveTo>
                    <a:lnTo>
                      <a:pt x="291" y="175"/>
                    </a:lnTo>
                    <a:lnTo>
                      <a:pt x="282" y="162"/>
                    </a:lnTo>
                    <a:lnTo>
                      <a:pt x="276" y="176"/>
                    </a:lnTo>
                    <a:lnTo>
                      <a:pt x="265" y="176"/>
                    </a:lnTo>
                    <a:lnTo>
                      <a:pt x="262" y="169"/>
                    </a:lnTo>
                    <a:lnTo>
                      <a:pt x="246" y="201"/>
                    </a:lnTo>
                    <a:lnTo>
                      <a:pt x="232" y="236"/>
                    </a:lnTo>
                    <a:lnTo>
                      <a:pt x="225" y="250"/>
                    </a:lnTo>
                    <a:lnTo>
                      <a:pt x="226" y="253"/>
                    </a:lnTo>
                    <a:lnTo>
                      <a:pt x="219" y="250"/>
                    </a:lnTo>
                    <a:lnTo>
                      <a:pt x="200" y="186"/>
                    </a:lnTo>
                    <a:lnTo>
                      <a:pt x="197" y="184"/>
                    </a:lnTo>
                    <a:lnTo>
                      <a:pt x="189" y="182"/>
                    </a:lnTo>
                    <a:lnTo>
                      <a:pt x="189" y="180"/>
                    </a:lnTo>
                    <a:lnTo>
                      <a:pt x="183" y="182"/>
                    </a:lnTo>
                    <a:lnTo>
                      <a:pt x="179" y="179"/>
                    </a:lnTo>
                    <a:lnTo>
                      <a:pt x="181" y="172"/>
                    </a:lnTo>
                    <a:lnTo>
                      <a:pt x="178" y="168"/>
                    </a:lnTo>
                    <a:lnTo>
                      <a:pt x="167" y="164"/>
                    </a:lnTo>
                    <a:lnTo>
                      <a:pt x="147" y="162"/>
                    </a:lnTo>
                    <a:lnTo>
                      <a:pt x="139" y="164"/>
                    </a:lnTo>
                    <a:lnTo>
                      <a:pt x="134" y="161"/>
                    </a:lnTo>
                    <a:lnTo>
                      <a:pt x="129" y="161"/>
                    </a:lnTo>
                    <a:lnTo>
                      <a:pt x="121" y="161"/>
                    </a:lnTo>
                    <a:lnTo>
                      <a:pt x="114" y="157"/>
                    </a:lnTo>
                    <a:lnTo>
                      <a:pt x="110" y="155"/>
                    </a:lnTo>
                    <a:lnTo>
                      <a:pt x="103" y="151"/>
                    </a:lnTo>
                    <a:lnTo>
                      <a:pt x="44" y="140"/>
                    </a:lnTo>
                    <a:lnTo>
                      <a:pt x="38" y="139"/>
                    </a:lnTo>
                    <a:lnTo>
                      <a:pt x="23" y="133"/>
                    </a:lnTo>
                    <a:lnTo>
                      <a:pt x="15" y="119"/>
                    </a:lnTo>
                    <a:lnTo>
                      <a:pt x="0" y="112"/>
                    </a:lnTo>
                    <a:lnTo>
                      <a:pt x="12" y="105"/>
                    </a:lnTo>
                    <a:lnTo>
                      <a:pt x="29" y="97"/>
                    </a:lnTo>
                    <a:lnTo>
                      <a:pt x="37" y="88"/>
                    </a:lnTo>
                    <a:lnTo>
                      <a:pt x="47" y="82"/>
                    </a:lnTo>
                    <a:lnTo>
                      <a:pt x="55" y="82"/>
                    </a:lnTo>
                    <a:lnTo>
                      <a:pt x="84" y="70"/>
                    </a:lnTo>
                    <a:lnTo>
                      <a:pt x="106" y="54"/>
                    </a:lnTo>
                    <a:lnTo>
                      <a:pt x="110" y="45"/>
                    </a:lnTo>
                    <a:lnTo>
                      <a:pt x="127" y="30"/>
                    </a:lnTo>
                    <a:lnTo>
                      <a:pt x="134" y="25"/>
                    </a:lnTo>
                    <a:lnTo>
                      <a:pt x="141" y="13"/>
                    </a:lnTo>
                    <a:lnTo>
                      <a:pt x="161" y="2"/>
                    </a:lnTo>
                    <a:lnTo>
                      <a:pt x="170" y="0"/>
                    </a:lnTo>
                    <a:lnTo>
                      <a:pt x="189" y="1"/>
                    </a:lnTo>
                    <a:lnTo>
                      <a:pt x="190" y="4"/>
                    </a:lnTo>
                    <a:lnTo>
                      <a:pt x="172" y="18"/>
                    </a:lnTo>
                    <a:lnTo>
                      <a:pt x="156" y="31"/>
                    </a:lnTo>
                    <a:lnTo>
                      <a:pt x="154" y="37"/>
                    </a:lnTo>
                    <a:lnTo>
                      <a:pt x="147" y="45"/>
                    </a:lnTo>
                    <a:lnTo>
                      <a:pt x="147" y="52"/>
                    </a:lnTo>
                    <a:lnTo>
                      <a:pt x="142" y="61"/>
                    </a:lnTo>
                    <a:lnTo>
                      <a:pt x="157" y="61"/>
                    </a:lnTo>
                    <a:lnTo>
                      <a:pt x="172" y="61"/>
                    </a:lnTo>
                    <a:lnTo>
                      <a:pt x="196" y="63"/>
                    </a:lnTo>
                    <a:lnTo>
                      <a:pt x="208" y="75"/>
                    </a:lnTo>
                    <a:lnTo>
                      <a:pt x="229" y="100"/>
                    </a:lnTo>
                    <a:lnTo>
                      <a:pt x="246" y="98"/>
                    </a:lnTo>
                    <a:lnTo>
                      <a:pt x="273" y="97"/>
                    </a:lnTo>
                    <a:lnTo>
                      <a:pt x="279" y="94"/>
                    </a:lnTo>
                    <a:lnTo>
                      <a:pt x="276" y="90"/>
                    </a:lnTo>
                    <a:lnTo>
                      <a:pt x="282" y="94"/>
                    </a:lnTo>
                    <a:lnTo>
                      <a:pt x="290" y="93"/>
                    </a:lnTo>
                    <a:lnTo>
                      <a:pt x="319" y="72"/>
                    </a:lnTo>
                    <a:lnTo>
                      <a:pt x="337" y="66"/>
                    </a:lnTo>
                    <a:lnTo>
                      <a:pt x="345" y="68"/>
                    </a:lnTo>
                    <a:lnTo>
                      <a:pt x="365" y="65"/>
                    </a:lnTo>
                    <a:lnTo>
                      <a:pt x="382" y="54"/>
                    </a:lnTo>
                    <a:lnTo>
                      <a:pt x="400" y="50"/>
                    </a:lnTo>
                    <a:lnTo>
                      <a:pt x="400" y="79"/>
                    </a:lnTo>
                    <a:lnTo>
                      <a:pt x="405" y="82"/>
                    </a:lnTo>
                    <a:lnTo>
                      <a:pt x="424" y="80"/>
                    </a:lnTo>
                    <a:lnTo>
                      <a:pt x="432" y="77"/>
                    </a:lnTo>
                    <a:lnTo>
                      <a:pt x="438" y="84"/>
                    </a:lnTo>
                    <a:lnTo>
                      <a:pt x="447" y="73"/>
                    </a:lnTo>
                    <a:lnTo>
                      <a:pt x="459" y="72"/>
                    </a:lnTo>
                    <a:lnTo>
                      <a:pt x="463" y="66"/>
                    </a:lnTo>
                    <a:lnTo>
                      <a:pt x="468" y="68"/>
                    </a:lnTo>
                    <a:lnTo>
                      <a:pt x="470" y="70"/>
                    </a:lnTo>
                    <a:lnTo>
                      <a:pt x="470" y="84"/>
                    </a:lnTo>
                    <a:lnTo>
                      <a:pt x="476" y="104"/>
                    </a:lnTo>
                    <a:lnTo>
                      <a:pt x="483" y="107"/>
                    </a:lnTo>
                    <a:lnTo>
                      <a:pt x="488" y="115"/>
                    </a:lnTo>
                    <a:lnTo>
                      <a:pt x="492" y="115"/>
                    </a:lnTo>
                    <a:lnTo>
                      <a:pt x="497" y="108"/>
                    </a:lnTo>
                    <a:lnTo>
                      <a:pt x="503" y="111"/>
                    </a:lnTo>
                    <a:lnTo>
                      <a:pt x="511" y="108"/>
                    </a:lnTo>
                    <a:lnTo>
                      <a:pt x="524" y="118"/>
                    </a:lnTo>
                    <a:lnTo>
                      <a:pt x="514" y="126"/>
                    </a:lnTo>
                    <a:lnTo>
                      <a:pt x="504" y="127"/>
                    </a:lnTo>
                    <a:lnTo>
                      <a:pt x="494" y="125"/>
                    </a:lnTo>
                    <a:lnTo>
                      <a:pt x="486" y="127"/>
                    </a:lnTo>
                    <a:lnTo>
                      <a:pt x="478" y="125"/>
                    </a:lnTo>
                    <a:lnTo>
                      <a:pt x="459" y="133"/>
                    </a:lnTo>
                    <a:lnTo>
                      <a:pt x="438" y="125"/>
                    </a:lnTo>
                    <a:lnTo>
                      <a:pt x="434" y="129"/>
                    </a:lnTo>
                    <a:lnTo>
                      <a:pt x="432" y="148"/>
                    </a:lnTo>
                    <a:lnTo>
                      <a:pt x="410" y="132"/>
                    </a:lnTo>
                    <a:lnTo>
                      <a:pt x="400" y="129"/>
                    </a:lnTo>
                    <a:lnTo>
                      <a:pt x="371" y="127"/>
                    </a:lnTo>
                    <a:lnTo>
                      <a:pt x="365" y="139"/>
                    </a:lnTo>
                    <a:lnTo>
                      <a:pt x="355" y="143"/>
                    </a:lnTo>
                    <a:lnTo>
                      <a:pt x="347" y="144"/>
                    </a:lnTo>
                    <a:lnTo>
                      <a:pt x="341" y="148"/>
                    </a:lnTo>
                    <a:lnTo>
                      <a:pt x="327" y="145"/>
                    </a:lnTo>
                    <a:lnTo>
                      <a:pt x="317" y="150"/>
                    </a:lnTo>
                    <a:lnTo>
                      <a:pt x="305" y="172"/>
                    </a:lnTo>
                  </a:path>
                </a:pathLst>
              </a:custGeom>
              <a:noFill/>
              <a:ln w="6350">
                <a:solidFill>
                  <a:schemeClr val="tx1"/>
                </a:solidFill>
                <a:round/>
                <a:headEnd/>
                <a:tailEnd/>
              </a:ln>
            </p:spPr>
            <p:txBody>
              <a:bodyPr/>
              <a:lstStyle/>
              <a:p>
                <a:endParaRPr lang="en-US"/>
              </a:p>
            </p:txBody>
          </p:sp>
          <p:sp>
            <p:nvSpPr>
              <p:cNvPr id="278605" name="Freeform 274"/>
              <p:cNvSpPr>
                <a:spLocks/>
              </p:cNvSpPr>
              <p:nvPr/>
            </p:nvSpPr>
            <p:spPr bwMode="auto">
              <a:xfrm>
                <a:off x="5318125" y="2278063"/>
                <a:ext cx="31750" cy="30162"/>
              </a:xfrm>
              <a:custGeom>
                <a:avLst/>
                <a:gdLst>
                  <a:gd name="T0" fmla="*/ 0 w 23"/>
                  <a:gd name="T1" fmla="*/ 2147483647 h 23"/>
                  <a:gd name="T2" fmla="*/ 2147483647 w 23"/>
                  <a:gd name="T3" fmla="*/ 0 h 23"/>
                  <a:gd name="T4" fmla="*/ 2147483647 w 23"/>
                  <a:gd name="T5" fmla="*/ 2147483647 h 23"/>
                  <a:gd name="T6" fmla="*/ 2147483647 w 23"/>
                  <a:gd name="T7" fmla="*/ 2147483647 h 23"/>
                  <a:gd name="T8" fmla="*/ 0 w 23"/>
                  <a:gd name="T9" fmla="*/ 2147483647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7"/>
                    </a:moveTo>
                    <a:lnTo>
                      <a:pt x="22" y="0"/>
                    </a:lnTo>
                    <a:lnTo>
                      <a:pt x="19" y="7"/>
                    </a:lnTo>
                    <a:lnTo>
                      <a:pt x="13" y="22"/>
                    </a:lnTo>
                    <a:lnTo>
                      <a:pt x="0" y="7"/>
                    </a:lnTo>
                  </a:path>
                </a:pathLst>
              </a:custGeom>
              <a:noFill/>
              <a:ln w="6350">
                <a:solidFill>
                  <a:schemeClr val="tx1"/>
                </a:solidFill>
                <a:round/>
                <a:headEnd/>
                <a:tailEnd/>
              </a:ln>
            </p:spPr>
            <p:txBody>
              <a:bodyPr/>
              <a:lstStyle/>
              <a:p>
                <a:endParaRPr lang="en-US"/>
              </a:p>
            </p:txBody>
          </p:sp>
        </p:grpSp>
        <p:sp>
          <p:nvSpPr>
            <p:cNvPr id="255" name="Freeform 275"/>
            <p:cNvSpPr>
              <a:spLocks/>
            </p:cNvSpPr>
            <p:nvPr/>
          </p:nvSpPr>
          <p:spPr bwMode="auto">
            <a:xfrm>
              <a:off x="5603907" y="3042842"/>
              <a:ext cx="501242" cy="515274"/>
            </a:xfrm>
            <a:custGeom>
              <a:avLst/>
              <a:gdLst>
                <a:gd name="T0" fmla="*/ 2147483647 w 361"/>
                <a:gd name="T1" fmla="*/ 2147483647 h 413"/>
                <a:gd name="T2" fmla="*/ 2147483647 w 361"/>
                <a:gd name="T3" fmla="*/ 2147483647 h 413"/>
                <a:gd name="T4" fmla="*/ 2147483647 w 361"/>
                <a:gd name="T5" fmla="*/ 2147483647 h 413"/>
                <a:gd name="T6" fmla="*/ 2147483647 w 361"/>
                <a:gd name="T7" fmla="*/ 2147483647 h 413"/>
                <a:gd name="T8" fmla="*/ 2147483647 w 361"/>
                <a:gd name="T9" fmla="*/ 2147483647 h 413"/>
                <a:gd name="T10" fmla="*/ 2147483647 w 361"/>
                <a:gd name="T11" fmla="*/ 2147483647 h 413"/>
                <a:gd name="T12" fmla="*/ 2147483647 w 361"/>
                <a:gd name="T13" fmla="*/ 2147483647 h 413"/>
                <a:gd name="T14" fmla="*/ 2147483647 w 361"/>
                <a:gd name="T15" fmla="*/ 2147483647 h 413"/>
                <a:gd name="T16" fmla="*/ 2147483647 w 361"/>
                <a:gd name="T17" fmla="*/ 2147483647 h 413"/>
                <a:gd name="T18" fmla="*/ 2147483647 w 361"/>
                <a:gd name="T19" fmla="*/ 2147483647 h 413"/>
                <a:gd name="T20" fmla="*/ 2147483647 w 361"/>
                <a:gd name="T21" fmla="*/ 2147483647 h 413"/>
                <a:gd name="T22" fmla="*/ 2147483647 w 361"/>
                <a:gd name="T23" fmla="*/ 2147483647 h 413"/>
                <a:gd name="T24" fmla="*/ 2147483647 w 361"/>
                <a:gd name="T25" fmla="*/ 2147483647 h 413"/>
                <a:gd name="T26" fmla="*/ 2147483647 w 361"/>
                <a:gd name="T27" fmla="*/ 2147483647 h 413"/>
                <a:gd name="T28" fmla="*/ 2147483647 w 361"/>
                <a:gd name="T29" fmla="*/ 2147483647 h 413"/>
                <a:gd name="T30" fmla="*/ 2147483647 w 361"/>
                <a:gd name="T31" fmla="*/ 2147483647 h 413"/>
                <a:gd name="T32" fmla="*/ 2147483647 w 361"/>
                <a:gd name="T33" fmla="*/ 2147483647 h 413"/>
                <a:gd name="T34" fmla="*/ 2147483647 w 361"/>
                <a:gd name="T35" fmla="*/ 2147483647 h 413"/>
                <a:gd name="T36" fmla="*/ 0 w 361"/>
                <a:gd name="T37" fmla="*/ 2147483647 h 413"/>
                <a:gd name="T38" fmla="*/ 2147483647 w 361"/>
                <a:gd name="T39" fmla="*/ 2147483647 h 413"/>
                <a:gd name="T40" fmla="*/ 2147483647 w 361"/>
                <a:gd name="T41" fmla="*/ 2147483647 h 413"/>
                <a:gd name="T42" fmla="*/ 2147483647 w 361"/>
                <a:gd name="T43" fmla="*/ 2147483647 h 413"/>
                <a:gd name="T44" fmla="*/ 2147483647 w 361"/>
                <a:gd name="T45" fmla="*/ 2147483647 h 413"/>
                <a:gd name="T46" fmla="*/ 2147483647 w 361"/>
                <a:gd name="T47" fmla="*/ 2147483647 h 413"/>
                <a:gd name="T48" fmla="*/ 2147483647 w 361"/>
                <a:gd name="T49" fmla="*/ 2147483647 h 413"/>
                <a:gd name="T50" fmla="*/ 2147483647 w 361"/>
                <a:gd name="T51" fmla="*/ 2147483647 h 413"/>
                <a:gd name="T52" fmla="*/ 2147483647 w 361"/>
                <a:gd name="T53" fmla="*/ 2147483647 h 413"/>
                <a:gd name="T54" fmla="*/ 2147483647 w 361"/>
                <a:gd name="T55" fmla="*/ 2147483647 h 413"/>
                <a:gd name="T56" fmla="*/ 2147483647 w 361"/>
                <a:gd name="T57" fmla="*/ 0 h 413"/>
                <a:gd name="T58" fmla="*/ 2147483647 w 361"/>
                <a:gd name="T59" fmla="*/ 2147483647 h 413"/>
                <a:gd name="T60" fmla="*/ 2147483647 w 361"/>
                <a:gd name="T61" fmla="*/ 2147483647 h 413"/>
                <a:gd name="T62" fmla="*/ 2147483647 w 361"/>
                <a:gd name="T63" fmla="*/ 2147483647 h 413"/>
                <a:gd name="T64" fmla="*/ 2147483647 w 361"/>
                <a:gd name="T65" fmla="*/ 2147483647 h 413"/>
                <a:gd name="T66" fmla="*/ 2147483647 w 361"/>
                <a:gd name="T67" fmla="*/ 2147483647 h 413"/>
                <a:gd name="T68" fmla="*/ 2147483647 w 361"/>
                <a:gd name="T69" fmla="*/ 2147483647 h 413"/>
                <a:gd name="T70" fmla="*/ 2147483647 w 361"/>
                <a:gd name="T71" fmla="*/ 2147483647 h 413"/>
                <a:gd name="T72" fmla="*/ 2147483647 w 361"/>
                <a:gd name="T73" fmla="*/ 2147483647 h 413"/>
                <a:gd name="T74" fmla="*/ 2147483647 w 361"/>
                <a:gd name="T75" fmla="*/ 2147483647 h 413"/>
                <a:gd name="T76" fmla="*/ 2147483647 w 361"/>
                <a:gd name="T77" fmla="*/ 2147483647 h 413"/>
                <a:gd name="T78" fmla="*/ 2147483647 w 361"/>
                <a:gd name="T79" fmla="*/ 2147483647 h 413"/>
                <a:gd name="T80" fmla="*/ 2147483647 w 361"/>
                <a:gd name="T81" fmla="*/ 2147483647 h 413"/>
                <a:gd name="T82" fmla="*/ 2147483647 w 361"/>
                <a:gd name="T83" fmla="*/ 2147483647 h 413"/>
                <a:gd name="T84" fmla="*/ 2147483647 w 361"/>
                <a:gd name="T85" fmla="*/ 2147483647 h 413"/>
                <a:gd name="T86" fmla="*/ 2147483647 w 361"/>
                <a:gd name="T87" fmla="*/ 2147483647 h 413"/>
                <a:gd name="T88" fmla="*/ 2147483647 w 361"/>
                <a:gd name="T89" fmla="*/ 2147483647 h 413"/>
                <a:gd name="T90" fmla="*/ 2147483647 w 361"/>
                <a:gd name="T91" fmla="*/ 2147483647 h 413"/>
                <a:gd name="T92" fmla="*/ 2147483647 w 361"/>
                <a:gd name="T93" fmla="*/ 2147483647 h 413"/>
                <a:gd name="T94" fmla="*/ 2147483647 w 361"/>
                <a:gd name="T95" fmla="*/ 2147483647 h 413"/>
                <a:gd name="T96" fmla="*/ 2147483647 w 361"/>
                <a:gd name="T97" fmla="*/ 2147483647 h 413"/>
                <a:gd name="T98" fmla="*/ 2147483647 w 361"/>
                <a:gd name="T99" fmla="*/ 2147483647 h 413"/>
                <a:gd name="T100" fmla="*/ 2147483647 w 361"/>
                <a:gd name="T101" fmla="*/ 2147483647 h 413"/>
                <a:gd name="T102" fmla="*/ 2147483647 w 361"/>
                <a:gd name="T103" fmla="*/ 2147483647 h 413"/>
                <a:gd name="T104" fmla="*/ 2147483647 w 361"/>
                <a:gd name="T105" fmla="*/ 2147483647 h 413"/>
                <a:gd name="T106" fmla="*/ 2147483647 w 361"/>
                <a:gd name="T107" fmla="*/ 2147483647 h 413"/>
                <a:gd name="T108" fmla="*/ 2147483647 w 361"/>
                <a:gd name="T109" fmla="*/ 2147483647 h 413"/>
                <a:gd name="T110" fmla="*/ 2147483647 w 361"/>
                <a:gd name="T111" fmla="*/ 2147483647 h 413"/>
                <a:gd name="T112" fmla="*/ 2147483647 w 361"/>
                <a:gd name="T113" fmla="*/ 2147483647 h 413"/>
                <a:gd name="T114" fmla="*/ 2147483647 w 361"/>
                <a:gd name="T115" fmla="*/ 2147483647 h 41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61"/>
                <a:gd name="T175" fmla="*/ 0 h 413"/>
                <a:gd name="T176" fmla="*/ 361 w 361"/>
                <a:gd name="T177" fmla="*/ 413 h 41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61" h="413">
                  <a:moveTo>
                    <a:pt x="134" y="402"/>
                  </a:moveTo>
                  <a:lnTo>
                    <a:pt x="130" y="402"/>
                  </a:lnTo>
                  <a:lnTo>
                    <a:pt x="120" y="392"/>
                  </a:lnTo>
                  <a:lnTo>
                    <a:pt x="116" y="389"/>
                  </a:lnTo>
                  <a:lnTo>
                    <a:pt x="108" y="389"/>
                  </a:lnTo>
                  <a:lnTo>
                    <a:pt x="107" y="389"/>
                  </a:lnTo>
                  <a:lnTo>
                    <a:pt x="104" y="392"/>
                  </a:lnTo>
                  <a:lnTo>
                    <a:pt x="97" y="391"/>
                  </a:lnTo>
                  <a:lnTo>
                    <a:pt x="87" y="386"/>
                  </a:lnTo>
                  <a:lnTo>
                    <a:pt x="87" y="382"/>
                  </a:lnTo>
                  <a:lnTo>
                    <a:pt x="84" y="378"/>
                  </a:lnTo>
                  <a:lnTo>
                    <a:pt x="82" y="375"/>
                  </a:lnTo>
                  <a:lnTo>
                    <a:pt x="77" y="367"/>
                  </a:lnTo>
                  <a:lnTo>
                    <a:pt x="73" y="366"/>
                  </a:lnTo>
                  <a:lnTo>
                    <a:pt x="62" y="359"/>
                  </a:lnTo>
                  <a:lnTo>
                    <a:pt x="61" y="361"/>
                  </a:lnTo>
                  <a:lnTo>
                    <a:pt x="51" y="364"/>
                  </a:lnTo>
                  <a:lnTo>
                    <a:pt x="40" y="359"/>
                  </a:lnTo>
                  <a:lnTo>
                    <a:pt x="37" y="361"/>
                  </a:lnTo>
                  <a:lnTo>
                    <a:pt x="34" y="363"/>
                  </a:lnTo>
                  <a:lnTo>
                    <a:pt x="34" y="361"/>
                  </a:lnTo>
                  <a:lnTo>
                    <a:pt x="34" y="356"/>
                  </a:lnTo>
                  <a:lnTo>
                    <a:pt x="33" y="342"/>
                  </a:lnTo>
                  <a:lnTo>
                    <a:pt x="30" y="325"/>
                  </a:lnTo>
                  <a:lnTo>
                    <a:pt x="30" y="321"/>
                  </a:lnTo>
                  <a:lnTo>
                    <a:pt x="29" y="318"/>
                  </a:lnTo>
                  <a:lnTo>
                    <a:pt x="29" y="314"/>
                  </a:lnTo>
                  <a:lnTo>
                    <a:pt x="27" y="310"/>
                  </a:lnTo>
                  <a:lnTo>
                    <a:pt x="27" y="309"/>
                  </a:lnTo>
                  <a:lnTo>
                    <a:pt x="26" y="296"/>
                  </a:lnTo>
                  <a:lnTo>
                    <a:pt x="25" y="285"/>
                  </a:lnTo>
                  <a:lnTo>
                    <a:pt x="25" y="281"/>
                  </a:lnTo>
                  <a:lnTo>
                    <a:pt x="23" y="275"/>
                  </a:lnTo>
                  <a:lnTo>
                    <a:pt x="23" y="265"/>
                  </a:lnTo>
                  <a:lnTo>
                    <a:pt x="20" y="253"/>
                  </a:lnTo>
                  <a:lnTo>
                    <a:pt x="20" y="239"/>
                  </a:lnTo>
                  <a:lnTo>
                    <a:pt x="19" y="232"/>
                  </a:lnTo>
                  <a:lnTo>
                    <a:pt x="18" y="228"/>
                  </a:lnTo>
                  <a:lnTo>
                    <a:pt x="18" y="221"/>
                  </a:lnTo>
                  <a:lnTo>
                    <a:pt x="16" y="211"/>
                  </a:lnTo>
                  <a:lnTo>
                    <a:pt x="16" y="204"/>
                  </a:lnTo>
                  <a:lnTo>
                    <a:pt x="15" y="199"/>
                  </a:lnTo>
                  <a:lnTo>
                    <a:pt x="13" y="187"/>
                  </a:lnTo>
                  <a:lnTo>
                    <a:pt x="13" y="185"/>
                  </a:lnTo>
                  <a:lnTo>
                    <a:pt x="11" y="171"/>
                  </a:lnTo>
                  <a:lnTo>
                    <a:pt x="11" y="167"/>
                  </a:lnTo>
                  <a:lnTo>
                    <a:pt x="9" y="160"/>
                  </a:lnTo>
                  <a:lnTo>
                    <a:pt x="9" y="157"/>
                  </a:lnTo>
                  <a:lnTo>
                    <a:pt x="8" y="144"/>
                  </a:lnTo>
                  <a:lnTo>
                    <a:pt x="6" y="130"/>
                  </a:lnTo>
                  <a:lnTo>
                    <a:pt x="5" y="128"/>
                  </a:lnTo>
                  <a:lnTo>
                    <a:pt x="4" y="119"/>
                  </a:lnTo>
                  <a:lnTo>
                    <a:pt x="4" y="116"/>
                  </a:lnTo>
                  <a:lnTo>
                    <a:pt x="4" y="111"/>
                  </a:lnTo>
                  <a:lnTo>
                    <a:pt x="1" y="100"/>
                  </a:lnTo>
                  <a:lnTo>
                    <a:pt x="0" y="82"/>
                  </a:lnTo>
                  <a:lnTo>
                    <a:pt x="4" y="80"/>
                  </a:lnTo>
                  <a:lnTo>
                    <a:pt x="25" y="77"/>
                  </a:lnTo>
                  <a:lnTo>
                    <a:pt x="31" y="76"/>
                  </a:lnTo>
                  <a:lnTo>
                    <a:pt x="34" y="76"/>
                  </a:lnTo>
                  <a:lnTo>
                    <a:pt x="48" y="73"/>
                  </a:lnTo>
                  <a:lnTo>
                    <a:pt x="73" y="69"/>
                  </a:lnTo>
                  <a:lnTo>
                    <a:pt x="82" y="68"/>
                  </a:lnTo>
                  <a:lnTo>
                    <a:pt x="94" y="65"/>
                  </a:lnTo>
                  <a:lnTo>
                    <a:pt x="98" y="65"/>
                  </a:lnTo>
                  <a:lnTo>
                    <a:pt x="107" y="64"/>
                  </a:lnTo>
                  <a:lnTo>
                    <a:pt x="113" y="68"/>
                  </a:lnTo>
                  <a:lnTo>
                    <a:pt x="123" y="69"/>
                  </a:lnTo>
                  <a:lnTo>
                    <a:pt x="130" y="72"/>
                  </a:lnTo>
                  <a:lnTo>
                    <a:pt x="145" y="79"/>
                  </a:lnTo>
                  <a:lnTo>
                    <a:pt x="165" y="76"/>
                  </a:lnTo>
                  <a:lnTo>
                    <a:pt x="170" y="80"/>
                  </a:lnTo>
                  <a:lnTo>
                    <a:pt x="177" y="86"/>
                  </a:lnTo>
                  <a:lnTo>
                    <a:pt x="187" y="90"/>
                  </a:lnTo>
                  <a:lnTo>
                    <a:pt x="200" y="83"/>
                  </a:lnTo>
                  <a:lnTo>
                    <a:pt x="207" y="80"/>
                  </a:lnTo>
                  <a:lnTo>
                    <a:pt x="215" y="75"/>
                  </a:lnTo>
                  <a:lnTo>
                    <a:pt x="229" y="70"/>
                  </a:lnTo>
                  <a:lnTo>
                    <a:pt x="236" y="70"/>
                  </a:lnTo>
                  <a:lnTo>
                    <a:pt x="246" y="69"/>
                  </a:lnTo>
                  <a:lnTo>
                    <a:pt x="264" y="50"/>
                  </a:lnTo>
                  <a:lnTo>
                    <a:pt x="271" y="41"/>
                  </a:lnTo>
                  <a:lnTo>
                    <a:pt x="272" y="40"/>
                  </a:lnTo>
                  <a:lnTo>
                    <a:pt x="298" y="19"/>
                  </a:lnTo>
                  <a:lnTo>
                    <a:pt x="300" y="19"/>
                  </a:lnTo>
                  <a:lnTo>
                    <a:pt x="334" y="0"/>
                  </a:lnTo>
                  <a:lnTo>
                    <a:pt x="337" y="11"/>
                  </a:lnTo>
                  <a:lnTo>
                    <a:pt x="337" y="13"/>
                  </a:lnTo>
                  <a:lnTo>
                    <a:pt x="340" y="29"/>
                  </a:lnTo>
                  <a:lnTo>
                    <a:pt x="341" y="37"/>
                  </a:lnTo>
                  <a:lnTo>
                    <a:pt x="344" y="51"/>
                  </a:lnTo>
                  <a:lnTo>
                    <a:pt x="344" y="52"/>
                  </a:lnTo>
                  <a:lnTo>
                    <a:pt x="346" y="65"/>
                  </a:lnTo>
                  <a:lnTo>
                    <a:pt x="348" y="73"/>
                  </a:lnTo>
                  <a:lnTo>
                    <a:pt x="350" y="90"/>
                  </a:lnTo>
                  <a:lnTo>
                    <a:pt x="351" y="91"/>
                  </a:lnTo>
                  <a:lnTo>
                    <a:pt x="353" y="105"/>
                  </a:lnTo>
                  <a:lnTo>
                    <a:pt x="354" y="108"/>
                  </a:lnTo>
                  <a:lnTo>
                    <a:pt x="355" y="116"/>
                  </a:lnTo>
                  <a:lnTo>
                    <a:pt x="355" y="119"/>
                  </a:lnTo>
                  <a:lnTo>
                    <a:pt x="355" y="121"/>
                  </a:lnTo>
                  <a:lnTo>
                    <a:pt x="358" y="128"/>
                  </a:lnTo>
                  <a:lnTo>
                    <a:pt x="358" y="135"/>
                  </a:lnTo>
                  <a:lnTo>
                    <a:pt x="360" y="144"/>
                  </a:lnTo>
                  <a:lnTo>
                    <a:pt x="358" y="146"/>
                  </a:lnTo>
                  <a:lnTo>
                    <a:pt x="353" y="147"/>
                  </a:lnTo>
                  <a:lnTo>
                    <a:pt x="350" y="151"/>
                  </a:lnTo>
                  <a:lnTo>
                    <a:pt x="355" y="161"/>
                  </a:lnTo>
                  <a:lnTo>
                    <a:pt x="355" y="171"/>
                  </a:lnTo>
                  <a:lnTo>
                    <a:pt x="355" y="172"/>
                  </a:lnTo>
                  <a:lnTo>
                    <a:pt x="358" y="173"/>
                  </a:lnTo>
                  <a:lnTo>
                    <a:pt x="358" y="186"/>
                  </a:lnTo>
                  <a:lnTo>
                    <a:pt x="355" y="194"/>
                  </a:lnTo>
                  <a:lnTo>
                    <a:pt x="354" y="199"/>
                  </a:lnTo>
                  <a:lnTo>
                    <a:pt x="354" y="201"/>
                  </a:lnTo>
                  <a:lnTo>
                    <a:pt x="354" y="212"/>
                  </a:lnTo>
                  <a:lnTo>
                    <a:pt x="355" y="219"/>
                  </a:lnTo>
                  <a:lnTo>
                    <a:pt x="351" y="225"/>
                  </a:lnTo>
                  <a:lnTo>
                    <a:pt x="350" y="233"/>
                  </a:lnTo>
                  <a:lnTo>
                    <a:pt x="348" y="244"/>
                  </a:lnTo>
                  <a:lnTo>
                    <a:pt x="351" y="247"/>
                  </a:lnTo>
                  <a:lnTo>
                    <a:pt x="350" y="258"/>
                  </a:lnTo>
                  <a:lnTo>
                    <a:pt x="346" y="261"/>
                  </a:lnTo>
                  <a:lnTo>
                    <a:pt x="340" y="265"/>
                  </a:lnTo>
                  <a:lnTo>
                    <a:pt x="339" y="270"/>
                  </a:lnTo>
                  <a:lnTo>
                    <a:pt x="336" y="275"/>
                  </a:lnTo>
                  <a:lnTo>
                    <a:pt x="334" y="275"/>
                  </a:lnTo>
                  <a:lnTo>
                    <a:pt x="333" y="281"/>
                  </a:lnTo>
                  <a:lnTo>
                    <a:pt x="323" y="289"/>
                  </a:lnTo>
                  <a:lnTo>
                    <a:pt x="321" y="292"/>
                  </a:lnTo>
                  <a:lnTo>
                    <a:pt x="315" y="296"/>
                  </a:lnTo>
                  <a:lnTo>
                    <a:pt x="304" y="295"/>
                  </a:lnTo>
                  <a:lnTo>
                    <a:pt x="300" y="306"/>
                  </a:lnTo>
                  <a:lnTo>
                    <a:pt x="290" y="310"/>
                  </a:lnTo>
                  <a:lnTo>
                    <a:pt x="289" y="314"/>
                  </a:lnTo>
                  <a:lnTo>
                    <a:pt x="286" y="318"/>
                  </a:lnTo>
                  <a:lnTo>
                    <a:pt x="287" y="321"/>
                  </a:lnTo>
                  <a:lnTo>
                    <a:pt x="289" y="324"/>
                  </a:lnTo>
                  <a:lnTo>
                    <a:pt x="289" y="328"/>
                  </a:lnTo>
                  <a:lnTo>
                    <a:pt x="286" y="345"/>
                  </a:lnTo>
                  <a:lnTo>
                    <a:pt x="280" y="352"/>
                  </a:lnTo>
                  <a:lnTo>
                    <a:pt x="279" y="353"/>
                  </a:lnTo>
                  <a:lnTo>
                    <a:pt x="269" y="338"/>
                  </a:lnTo>
                  <a:lnTo>
                    <a:pt x="265" y="342"/>
                  </a:lnTo>
                  <a:lnTo>
                    <a:pt x="262" y="346"/>
                  </a:lnTo>
                  <a:lnTo>
                    <a:pt x="257" y="371"/>
                  </a:lnTo>
                  <a:lnTo>
                    <a:pt x="262" y="384"/>
                  </a:lnTo>
                  <a:lnTo>
                    <a:pt x="258" y="388"/>
                  </a:lnTo>
                  <a:lnTo>
                    <a:pt x="255" y="388"/>
                  </a:lnTo>
                  <a:lnTo>
                    <a:pt x="252" y="389"/>
                  </a:lnTo>
                  <a:lnTo>
                    <a:pt x="252" y="399"/>
                  </a:lnTo>
                  <a:lnTo>
                    <a:pt x="247" y="407"/>
                  </a:lnTo>
                  <a:lnTo>
                    <a:pt x="239" y="412"/>
                  </a:lnTo>
                  <a:lnTo>
                    <a:pt x="230" y="412"/>
                  </a:lnTo>
                  <a:lnTo>
                    <a:pt x="226" y="406"/>
                  </a:lnTo>
                  <a:lnTo>
                    <a:pt x="222" y="403"/>
                  </a:lnTo>
                  <a:lnTo>
                    <a:pt x="214" y="399"/>
                  </a:lnTo>
                  <a:lnTo>
                    <a:pt x="209" y="399"/>
                  </a:lnTo>
                  <a:lnTo>
                    <a:pt x="204" y="392"/>
                  </a:lnTo>
                  <a:lnTo>
                    <a:pt x="201" y="379"/>
                  </a:lnTo>
                  <a:lnTo>
                    <a:pt x="189" y="384"/>
                  </a:lnTo>
                  <a:lnTo>
                    <a:pt x="180" y="396"/>
                  </a:lnTo>
                  <a:lnTo>
                    <a:pt x="173" y="396"/>
                  </a:lnTo>
                  <a:lnTo>
                    <a:pt x="170" y="399"/>
                  </a:lnTo>
                  <a:lnTo>
                    <a:pt x="169" y="402"/>
                  </a:lnTo>
                  <a:lnTo>
                    <a:pt x="161" y="395"/>
                  </a:lnTo>
                  <a:lnTo>
                    <a:pt x="147" y="392"/>
                  </a:lnTo>
                  <a:lnTo>
                    <a:pt x="140" y="396"/>
                  </a:lnTo>
                  <a:lnTo>
                    <a:pt x="138" y="402"/>
                  </a:lnTo>
                  <a:lnTo>
                    <a:pt x="136" y="402"/>
                  </a:lnTo>
                  <a:lnTo>
                    <a:pt x="134" y="402"/>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78585" name="Freeform 276"/>
            <p:cNvSpPr>
              <a:spLocks/>
            </p:cNvSpPr>
            <p:nvPr/>
          </p:nvSpPr>
          <p:spPr bwMode="auto">
            <a:xfrm>
              <a:off x="4956175" y="4097338"/>
              <a:ext cx="417513" cy="669925"/>
            </a:xfrm>
            <a:custGeom>
              <a:avLst/>
              <a:gdLst>
                <a:gd name="T0" fmla="*/ 2147483647 w 304"/>
                <a:gd name="T1" fmla="*/ 2147483647 h 534"/>
                <a:gd name="T2" fmla="*/ 2147483647 w 304"/>
                <a:gd name="T3" fmla="*/ 2147483647 h 534"/>
                <a:gd name="T4" fmla="*/ 2147483647 w 304"/>
                <a:gd name="T5" fmla="*/ 2147483647 h 534"/>
                <a:gd name="T6" fmla="*/ 2147483647 w 304"/>
                <a:gd name="T7" fmla="*/ 2147483647 h 534"/>
                <a:gd name="T8" fmla="*/ 2147483647 w 304"/>
                <a:gd name="T9" fmla="*/ 2147483647 h 534"/>
                <a:gd name="T10" fmla="*/ 2147483647 w 304"/>
                <a:gd name="T11" fmla="*/ 2147483647 h 534"/>
                <a:gd name="T12" fmla="*/ 2147483647 w 304"/>
                <a:gd name="T13" fmla="*/ 2147483647 h 534"/>
                <a:gd name="T14" fmla="*/ 2147483647 w 304"/>
                <a:gd name="T15" fmla="*/ 2147483647 h 534"/>
                <a:gd name="T16" fmla="*/ 2147483647 w 304"/>
                <a:gd name="T17" fmla="*/ 2147483647 h 534"/>
                <a:gd name="T18" fmla="*/ 2147483647 w 304"/>
                <a:gd name="T19" fmla="*/ 2147483647 h 534"/>
                <a:gd name="T20" fmla="*/ 2147483647 w 304"/>
                <a:gd name="T21" fmla="*/ 2147483647 h 534"/>
                <a:gd name="T22" fmla="*/ 2147483647 w 304"/>
                <a:gd name="T23" fmla="*/ 2147483647 h 534"/>
                <a:gd name="T24" fmla="*/ 2147483647 w 304"/>
                <a:gd name="T25" fmla="*/ 2147483647 h 534"/>
                <a:gd name="T26" fmla="*/ 2147483647 w 304"/>
                <a:gd name="T27" fmla="*/ 2147483647 h 534"/>
                <a:gd name="T28" fmla="*/ 2147483647 w 304"/>
                <a:gd name="T29" fmla="*/ 2147483647 h 534"/>
                <a:gd name="T30" fmla="*/ 2147483647 w 304"/>
                <a:gd name="T31" fmla="*/ 2147483647 h 534"/>
                <a:gd name="T32" fmla="*/ 2147483647 w 304"/>
                <a:gd name="T33" fmla="*/ 2147483647 h 534"/>
                <a:gd name="T34" fmla="*/ 2147483647 w 304"/>
                <a:gd name="T35" fmla="*/ 2147483647 h 534"/>
                <a:gd name="T36" fmla="*/ 2147483647 w 304"/>
                <a:gd name="T37" fmla="*/ 2147483647 h 534"/>
                <a:gd name="T38" fmla="*/ 2147483647 w 304"/>
                <a:gd name="T39" fmla="*/ 2147483647 h 534"/>
                <a:gd name="T40" fmla="*/ 2147483647 w 304"/>
                <a:gd name="T41" fmla="*/ 2147483647 h 534"/>
                <a:gd name="T42" fmla="*/ 2147483647 w 304"/>
                <a:gd name="T43" fmla="*/ 2147483647 h 534"/>
                <a:gd name="T44" fmla="*/ 2147483647 w 304"/>
                <a:gd name="T45" fmla="*/ 2147483647 h 534"/>
                <a:gd name="T46" fmla="*/ 2147483647 w 304"/>
                <a:gd name="T47" fmla="*/ 2147483647 h 534"/>
                <a:gd name="T48" fmla="*/ 2147483647 w 304"/>
                <a:gd name="T49" fmla="*/ 2147483647 h 534"/>
                <a:gd name="T50" fmla="*/ 2147483647 w 304"/>
                <a:gd name="T51" fmla="*/ 2147483647 h 534"/>
                <a:gd name="T52" fmla="*/ 2147483647 w 304"/>
                <a:gd name="T53" fmla="*/ 0 h 534"/>
                <a:gd name="T54" fmla="*/ 2147483647 w 304"/>
                <a:gd name="T55" fmla="*/ 2147483647 h 534"/>
                <a:gd name="T56" fmla="*/ 2147483647 w 304"/>
                <a:gd name="T57" fmla="*/ 2147483647 h 534"/>
                <a:gd name="T58" fmla="*/ 2147483647 w 304"/>
                <a:gd name="T59" fmla="*/ 2147483647 h 534"/>
                <a:gd name="T60" fmla="*/ 2147483647 w 304"/>
                <a:gd name="T61" fmla="*/ 2147483647 h 534"/>
                <a:gd name="T62" fmla="*/ 2147483647 w 304"/>
                <a:gd name="T63" fmla="*/ 2147483647 h 534"/>
                <a:gd name="T64" fmla="*/ 2147483647 w 304"/>
                <a:gd name="T65" fmla="*/ 2147483647 h 534"/>
                <a:gd name="T66" fmla="*/ 2147483647 w 304"/>
                <a:gd name="T67" fmla="*/ 2147483647 h 534"/>
                <a:gd name="T68" fmla="*/ 2147483647 w 304"/>
                <a:gd name="T69" fmla="*/ 2147483647 h 534"/>
                <a:gd name="T70" fmla="*/ 2147483647 w 304"/>
                <a:gd name="T71" fmla="*/ 2147483647 h 534"/>
                <a:gd name="T72" fmla="*/ 2147483647 w 304"/>
                <a:gd name="T73" fmla="*/ 2147483647 h 534"/>
                <a:gd name="T74" fmla="*/ 2147483647 w 304"/>
                <a:gd name="T75" fmla="*/ 2147483647 h 534"/>
                <a:gd name="T76" fmla="*/ 2147483647 w 304"/>
                <a:gd name="T77" fmla="*/ 2147483647 h 534"/>
                <a:gd name="T78" fmla="*/ 2147483647 w 304"/>
                <a:gd name="T79" fmla="*/ 2147483647 h 534"/>
                <a:gd name="T80" fmla="*/ 2147483647 w 304"/>
                <a:gd name="T81" fmla="*/ 2147483647 h 534"/>
                <a:gd name="T82" fmla="*/ 2147483647 w 304"/>
                <a:gd name="T83" fmla="*/ 2147483647 h 534"/>
                <a:gd name="T84" fmla="*/ 2147483647 w 304"/>
                <a:gd name="T85" fmla="*/ 2147483647 h 534"/>
                <a:gd name="T86" fmla="*/ 2147483647 w 304"/>
                <a:gd name="T87" fmla="*/ 2147483647 h 534"/>
                <a:gd name="T88" fmla="*/ 2147483647 w 304"/>
                <a:gd name="T89" fmla="*/ 2147483647 h 534"/>
                <a:gd name="T90" fmla="*/ 2147483647 w 304"/>
                <a:gd name="T91" fmla="*/ 2147483647 h 534"/>
                <a:gd name="T92" fmla="*/ 2147483647 w 304"/>
                <a:gd name="T93" fmla="*/ 2147483647 h 534"/>
                <a:gd name="T94" fmla="*/ 2147483647 w 304"/>
                <a:gd name="T95" fmla="*/ 2147483647 h 534"/>
                <a:gd name="T96" fmla="*/ 2147483647 w 304"/>
                <a:gd name="T97" fmla="*/ 2147483647 h 534"/>
                <a:gd name="T98" fmla="*/ 2147483647 w 304"/>
                <a:gd name="T99" fmla="*/ 2147483647 h 534"/>
                <a:gd name="T100" fmla="*/ 2147483647 w 304"/>
                <a:gd name="T101" fmla="*/ 2147483647 h 534"/>
                <a:gd name="T102" fmla="*/ 2147483647 w 304"/>
                <a:gd name="T103" fmla="*/ 2147483647 h 534"/>
                <a:gd name="T104" fmla="*/ 2147483647 w 304"/>
                <a:gd name="T105" fmla="*/ 2147483647 h 534"/>
                <a:gd name="T106" fmla="*/ 2147483647 w 304"/>
                <a:gd name="T107" fmla="*/ 2147483647 h 534"/>
                <a:gd name="T108" fmla="*/ 2147483647 w 304"/>
                <a:gd name="T109" fmla="*/ 2147483647 h 534"/>
                <a:gd name="T110" fmla="*/ 2147483647 w 304"/>
                <a:gd name="T111" fmla="*/ 2147483647 h 534"/>
                <a:gd name="T112" fmla="*/ 2147483647 w 304"/>
                <a:gd name="T113" fmla="*/ 2147483647 h 534"/>
                <a:gd name="T114" fmla="*/ 0 w 304"/>
                <a:gd name="T115" fmla="*/ 2147483647 h 534"/>
                <a:gd name="T116" fmla="*/ 2147483647 w 304"/>
                <a:gd name="T117" fmla="*/ 2147483647 h 534"/>
                <a:gd name="T118" fmla="*/ 2147483647 w 304"/>
                <a:gd name="T119" fmla="*/ 2147483647 h 534"/>
                <a:gd name="T120" fmla="*/ 2147483647 w 304"/>
                <a:gd name="T121" fmla="*/ 2147483647 h 53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4"/>
                <a:gd name="T184" fmla="*/ 0 h 534"/>
                <a:gd name="T185" fmla="*/ 304 w 304"/>
                <a:gd name="T186" fmla="*/ 534 h 53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4" h="534">
                  <a:moveTo>
                    <a:pt x="23" y="375"/>
                  </a:moveTo>
                  <a:lnTo>
                    <a:pt x="29" y="375"/>
                  </a:lnTo>
                  <a:lnTo>
                    <a:pt x="29" y="361"/>
                  </a:lnTo>
                  <a:lnTo>
                    <a:pt x="30" y="361"/>
                  </a:lnTo>
                  <a:lnTo>
                    <a:pt x="42" y="346"/>
                  </a:lnTo>
                  <a:lnTo>
                    <a:pt x="38" y="339"/>
                  </a:lnTo>
                  <a:lnTo>
                    <a:pt x="47" y="333"/>
                  </a:lnTo>
                  <a:lnTo>
                    <a:pt x="47" y="332"/>
                  </a:lnTo>
                  <a:lnTo>
                    <a:pt x="45" y="332"/>
                  </a:lnTo>
                  <a:lnTo>
                    <a:pt x="44" y="332"/>
                  </a:lnTo>
                  <a:lnTo>
                    <a:pt x="38" y="333"/>
                  </a:lnTo>
                  <a:lnTo>
                    <a:pt x="38" y="323"/>
                  </a:lnTo>
                  <a:lnTo>
                    <a:pt x="49" y="325"/>
                  </a:lnTo>
                  <a:lnTo>
                    <a:pt x="47" y="296"/>
                  </a:lnTo>
                  <a:lnTo>
                    <a:pt x="35" y="292"/>
                  </a:lnTo>
                  <a:lnTo>
                    <a:pt x="47" y="293"/>
                  </a:lnTo>
                  <a:lnTo>
                    <a:pt x="40" y="285"/>
                  </a:lnTo>
                  <a:lnTo>
                    <a:pt x="42" y="283"/>
                  </a:lnTo>
                  <a:lnTo>
                    <a:pt x="45" y="278"/>
                  </a:lnTo>
                  <a:lnTo>
                    <a:pt x="34" y="282"/>
                  </a:lnTo>
                  <a:lnTo>
                    <a:pt x="29" y="238"/>
                  </a:lnTo>
                  <a:lnTo>
                    <a:pt x="29" y="195"/>
                  </a:lnTo>
                  <a:lnTo>
                    <a:pt x="24" y="196"/>
                  </a:lnTo>
                  <a:lnTo>
                    <a:pt x="29" y="186"/>
                  </a:lnTo>
                  <a:lnTo>
                    <a:pt x="19" y="191"/>
                  </a:lnTo>
                  <a:lnTo>
                    <a:pt x="22" y="182"/>
                  </a:lnTo>
                  <a:lnTo>
                    <a:pt x="19" y="181"/>
                  </a:lnTo>
                  <a:lnTo>
                    <a:pt x="17" y="177"/>
                  </a:lnTo>
                  <a:lnTo>
                    <a:pt x="26" y="160"/>
                  </a:lnTo>
                  <a:lnTo>
                    <a:pt x="26" y="152"/>
                  </a:lnTo>
                  <a:lnTo>
                    <a:pt x="37" y="153"/>
                  </a:lnTo>
                  <a:lnTo>
                    <a:pt x="29" y="131"/>
                  </a:lnTo>
                  <a:lnTo>
                    <a:pt x="35" y="125"/>
                  </a:lnTo>
                  <a:lnTo>
                    <a:pt x="38" y="114"/>
                  </a:lnTo>
                  <a:lnTo>
                    <a:pt x="47" y="101"/>
                  </a:lnTo>
                  <a:lnTo>
                    <a:pt x="55" y="95"/>
                  </a:lnTo>
                  <a:lnTo>
                    <a:pt x="52" y="88"/>
                  </a:lnTo>
                  <a:lnTo>
                    <a:pt x="60" y="85"/>
                  </a:lnTo>
                  <a:lnTo>
                    <a:pt x="59" y="91"/>
                  </a:lnTo>
                  <a:lnTo>
                    <a:pt x="62" y="92"/>
                  </a:lnTo>
                  <a:lnTo>
                    <a:pt x="69" y="69"/>
                  </a:lnTo>
                  <a:lnTo>
                    <a:pt x="66" y="55"/>
                  </a:lnTo>
                  <a:lnTo>
                    <a:pt x="70" y="53"/>
                  </a:lnTo>
                  <a:lnTo>
                    <a:pt x="71" y="58"/>
                  </a:lnTo>
                  <a:lnTo>
                    <a:pt x="77" y="51"/>
                  </a:lnTo>
                  <a:lnTo>
                    <a:pt x="67" y="45"/>
                  </a:lnTo>
                  <a:lnTo>
                    <a:pt x="70" y="44"/>
                  </a:lnTo>
                  <a:lnTo>
                    <a:pt x="73" y="45"/>
                  </a:lnTo>
                  <a:lnTo>
                    <a:pt x="77" y="44"/>
                  </a:lnTo>
                  <a:lnTo>
                    <a:pt x="76" y="41"/>
                  </a:lnTo>
                  <a:lnTo>
                    <a:pt x="80" y="34"/>
                  </a:lnTo>
                  <a:lnTo>
                    <a:pt x="81" y="34"/>
                  </a:lnTo>
                  <a:lnTo>
                    <a:pt x="83" y="31"/>
                  </a:lnTo>
                  <a:lnTo>
                    <a:pt x="89" y="30"/>
                  </a:lnTo>
                  <a:lnTo>
                    <a:pt x="94" y="24"/>
                  </a:lnTo>
                  <a:lnTo>
                    <a:pt x="94" y="20"/>
                  </a:lnTo>
                  <a:lnTo>
                    <a:pt x="88" y="15"/>
                  </a:lnTo>
                  <a:lnTo>
                    <a:pt x="114" y="13"/>
                  </a:lnTo>
                  <a:lnTo>
                    <a:pt x="128" y="12"/>
                  </a:lnTo>
                  <a:lnTo>
                    <a:pt x="138" y="11"/>
                  </a:lnTo>
                  <a:lnTo>
                    <a:pt x="145" y="11"/>
                  </a:lnTo>
                  <a:lnTo>
                    <a:pt x="154" y="11"/>
                  </a:lnTo>
                  <a:lnTo>
                    <a:pt x="161" y="9"/>
                  </a:lnTo>
                  <a:lnTo>
                    <a:pt x="171" y="8"/>
                  </a:lnTo>
                  <a:lnTo>
                    <a:pt x="175" y="8"/>
                  </a:lnTo>
                  <a:lnTo>
                    <a:pt x="181" y="8"/>
                  </a:lnTo>
                  <a:lnTo>
                    <a:pt x="185" y="8"/>
                  </a:lnTo>
                  <a:lnTo>
                    <a:pt x="192" y="6"/>
                  </a:lnTo>
                  <a:lnTo>
                    <a:pt x="197" y="6"/>
                  </a:lnTo>
                  <a:lnTo>
                    <a:pt x="200" y="6"/>
                  </a:lnTo>
                  <a:lnTo>
                    <a:pt x="202" y="5"/>
                  </a:lnTo>
                  <a:lnTo>
                    <a:pt x="208" y="5"/>
                  </a:lnTo>
                  <a:lnTo>
                    <a:pt x="217" y="5"/>
                  </a:lnTo>
                  <a:lnTo>
                    <a:pt x="221" y="4"/>
                  </a:lnTo>
                  <a:lnTo>
                    <a:pt x="228" y="4"/>
                  </a:lnTo>
                  <a:lnTo>
                    <a:pt x="236" y="4"/>
                  </a:lnTo>
                  <a:lnTo>
                    <a:pt x="255" y="1"/>
                  </a:lnTo>
                  <a:lnTo>
                    <a:pt x="257" y="1"/>
                  </a:lnTo>
                  <a:lnTo>
                    <a:pt x="267" y="0"/>
                  </a:lnTo>
                  <a:lnTo>
                    <a:pt x="271" y="0"/>
                  </a:lnTo>
                  <a:lnTo>
                    <a:pt x="279" y="9"/>
                  </a:lnTo>
                  <a:lnTo>
                    <a:pt x="282" y="11"/>
                  </a:lnTo>
                  <a:lnTo>
                    <a:pt x="282" y="16"/>
                  </a:lnTo>
                  <a:lnTo>
                    <a:pt x="280" y="34"/>
                  </a:lnTo>
                  <a:lnTo>
                    <a:pt x="280" y="44"/>
                  </a:lnTo>
                  <a:lnTo>
                    <a:pt x="280" y="53"/>
                  </a:lnTo>
                  <a:lnTo>
                    <a:pt x="280" y="58"/>
                  </a:lnTo>
                  <a:lnTo>
                    <a:pt x="280" y="59"/>
                  </a:lnTo>
                  <a:lnTo>
                    <a:pt x="280" y="67"/>
                  </a:lnTo>
                  <a:lnTo>
                    <a:pt x="280" y="73"/>
                  </a:lnTo>
                  <a:lnTo>
                    <a:pt x="280" y="87"/>
                  </a:lnTo>
                  <a:lnTo>
                    <a:pt x="280" y="89"/>
                  </a:lnTo>
                  <a:lnTo>
                    <a:pt x="280" y="98"/>
                  </a:lnTo>
                  <a:lnTo>
                    <a:pt x="280" y="102"/>
                  </a:lnTo>
                  <a:lnTo>
                    <a:pt x="280" y="107"/>
                  </a:lnTo>
                  <a:lnTo>
                    <a:pt x="280" y="125"/>
                  </a:lnTo>
                  <a:lnTo>
                    <a:pt x="280" y="135"/>
                  </a:lnTo>
                  <a:lnTo>
                    <a:pt x="280" y="137"/>
                  </a:lnTo>
                  <a:lnTo>
                    <a:pt x="280" y="159"/>
                  </a:lnTo>
                  <a:lnTo>
                    <a:pt x="280" y="163"/>
                  </a:lnTo>
                  <a:lnTo>
                    <a:pt x="280" y="173"/>
                  </a:lnTo>
                  <a:lnTo>
                    <a:pt x="280" y="185"/>
                  </a:lnTo>
                  <a:lnTo>
                    <a:pt x="280" y="193"/>
                  </a:lnTo>
                  <a:lnTo>
                    <a:pt x="280" y="195"/>
                  </a:lnTo>
                  <a:lnTo>
                    <a:pt x="280" y="218"/>
                  </a:lnTo>
                  <a:lnTo>
                    <a:pt x="280" y="222"/>
                  </a:lnTo>
                  <a:lnTo>
                    <a:pt x="280" y="225"/>
                  </a:lnTo>
                  <a:lnTo>
                    <a:pt x="280" y="250"/>
                  </a:lnTo>
                  <a:lnTo>
                    <a:pt x="280" y="254"/>
                  </a:lnTo>
                  <a:lnTo>
                    <a:pt x="280" y="263"/>
                  </a:lnTo>
                  <a:lnTo>
                    <a:pt x="280" y="283"/>
                  </a:lnTo>
                  <a:lnTo>
                    <a:pt x="280" y="286"/>
                  </a:lnTo>
                  <a:lnTo>
                    <a:pt x="280" y="293"/>
                  </a:lnTo>
                  <a:lnTo>
                    <a:pt x="280" y="300"/>
                  </a:lnTo>
                  <a:lnTo>
                    <a:pt x="280" y="301"/>
                  </a:lnTo>
                  <a:lnTo>
                    <a:pt x="280" y="305"/>
                  </a:lnTo>
                  <a:lnTo>
                    <a:pt x="280" y="312"/>
                  </a:lnTo>
                  <a:lnTo>
                    <a:pt x="279" y="339"/>
                  </a:lnTo>
                  <a:lnTo>
                    <a:pt x="280" y="341"/>
                  </a:lnTo>
                  <a:lnTo>
                    <a:pt x="280" y="343"/>
                  </a:lnTo>
                  <a:lnTo>
                    <a:pt x="283" y="359"/>
                  </a:lnTo>
                  <a:lnTo>
                    <a:pt x="285" y="382"/>
                  </a:lnTo>
                  <a:lnTo>
                    <a:pt x="285" y="383"/>
                  </a:lnTo>
                  <a:lnTo>
                    <a:pt x="286" y="389"/>
                  </a:lnTo>
                  <a:lnTo>
                    <a:pt x="287" y="394"/>
                  </a:lnTo>
                  <a:lnTo>
                    <a:pt x="289" y="408"/>
                  </a:lnTo>
                  <a:lnTo>
                    <a:pt x="291" y="423"/>
                  </a:lnTo>
                  <a:lnTo>
                    <a:pt x="291" y="426"/>
                  </a:lnTo>
                  <a:lnTo>
                    <a:pt x="293" y="430"/>
                  </a:lnTo>
                  <a:lnTo>
                    <a:pt x="293" y="436"/>
                  </a:lnTo>
                  <a:lnTo>
                    <a:pt x="297" y="462"/>
                  </a:lnTo>
                  <a:lnTo>
                    <a:pt x="297" y="463"/>
                  </a:lnTo>
                  <a:lnTo>
                    <a:pt x="298" y="479"/>
                  </a:lnTo>
                  <a:lnTo>
                    <a:pt x="301" y="492"/>
                  </a:lnTo>
                  <a:lnTo>
                    <a:pt x="303" y="505"/>
                  </a:lnTo>
                  <a:lnTo>
                    <a:pt x="293" y="509"/>
                  </a:lnTo>
                  <a:lnTo>
                    <a:pt x="269" y="509"/>
                  </a:lnTo>
                  <a:lnTo>
                    <a:pt x="260" y="502"/>
                  </a:lnTo>
                  <a:lnTo>
                    <a:pt x="260" y="506"/>
                  </a:lnTo>
                  <a:lnTo>
                    <a:pt x="247" y="506"/>
                  </a:lnTo>
                  <a:lnTo>
                    <a:pt x="221" y="516"/>
                  </a:lnTo>
                  <a:lnTo>
                    <a:pt x="215" y="510"/>
                  </a:lnTo>
                  <a:lnTo>
                    <a:pt x="217" y="516"/>
                  </a:lnTo>
                  <a:lnTo>
                    <a:pt x="202" y="533"/>
                  </a:lnTo>
                  <a:lnTo>
                    <a:pt x="200" y="533"/>
                  </a:lnTo>
                  <a:lnTo>
                    <a:pt x="190" y="526"/>
                  </a:lnTo>
                  <a:lnTo>
                    <a:pt x="182" y="505"/>
                  </a:lnTo>
                  <a:lnTo>
                    <a:pt x="177" y="499"/>
                  </a:lnTo>
                  <a:lnTo>
                    <a:pt x="175" y="499"/>
                  </a:lnTo>
                  <a:lnTo>
                    <a:pt x="166" y="483"/>
                  </a:lnTo>
                  <a:lnTo>
                    <a:pt x="167" y="473"/>
                  </a:lnTo>
                  <a:lnTo>
                    <a:pt x="172" y="454"/>
                  </a:lnTo>
                  <a:lnTo>
                    <a:pt x="174" y="445"/>
                  </a:lnTo>
                  <a:lnTo>
                    <a:pt x="171" y="445"/>
                  </a:lnTo>
                  <a:lnTo>
                    <a:pt x="164" y="445"/>
                  </a:lnTo>
                  <a:lnTo>
                    <a:pt x="138" y="448"/>
                  </a:lnTo>
                  <a:lnTo>
                    <a:pt x="125" y="449"/>
                  </a:lnTo>
                  <a:lnTo>
                    <a:pt x="117" y="449"/>
                  </a:lnTo>
                  <a:lnTo>
                    <a:pt x="114" y="449"/>
                  </a:lnTo>
                  <a:lnTo>
                    <a:pt x="103" y="451"/>
                  </a:lnTo>
                  <a:lnTo>
                    <a:pt x="99" y="451"/>
                  </a:lnTo>
                  <a:lnTo>
                    <a:pt x="98" y="452"/>
                  </a:lnTo>
                  <a:lnTo>
                    <a:pt x="85" y="452"/>
                  </a:lnTo>
                  <a:lnTo>
                    <a:pt x="80" y="452"/>
                  </a:lnTo>
                  <a:lnTo>
                    <a:pt x="73" y="454"/>
                  </a:lnTo>
                  <a:lnTo>
                    <a:pt x="58" y="455"/>
                  </a:lnTo>
                  <a:lnTo>
                    <a:pt x="52" y="455"/>
                  </a:lnTo>
                  <a:lnTo>
                    <a:pt x="42" y="455"/>
                  </a:lnTo>
                  <a:lnTo>
                    <a:pt x="35" y="456"/>
                  </a:lnTo>
                  <a:lnTo>
                    <a:pt x="23" y="456"/>
                  </a:lnTo>
                  <a:lnTo>
                    <a:pt x="0" y="458"/>
                  </a:lnTo>
                  <a:lnTo>
                    <a:pt x="2" y="456"/>
                  </a:lnTo>
                  <a:lnTo>
                    <a:pt x="0" y="444"/>
                  </a:lnTo>
                  <a:lnTo>
                    <a:pt x="2" y="437"/>
                  </a:lnTo>
                  <a:lnTo>
                    <a:pt x="9" y="418"/>
                  </a:lnTo>
                  <a:lnTo>
                    <a:pt x="6" y="387"/>
                  </a:lnTo>
                  <a:lnTo>
                    <a:pt x="17" y="376"/>
                  </a:lnTo>
                  <a:lnTo>
                    <a:pt x="19" y="376"/>
                  </a:lnTo>
                  <a:lnTo>
                    <a:pt x="20" y="375"/>
                  </a:lnTo>
                  <a:lnTo>
                    <a:pt x="23" y="375"/>
                  </a:lnTo>
                </a:path>
              </a:pathLst>
            </a:custGeom>
            <a:noFill/>
            <a:ln w="6350">
              <a:solidFill>
                <a:schemeClr val="tx1"/>
              </a:solidFill>
              <a:round/>
              <a:headEnd/>
              <a:tailEnd/>
            </a:ln>
          </p:spPr>
          <p:txBody>
            <a:bodyPr/>
            <a:lstStyle/>
            <a:p>
              <a:endParaRPr lang="en-US"/>
            </a:p>
          </p:txBody>
        </p:sp>
        <p:sp>
          <p:nvSpPr>
            <p:cNvPr id="278586" name="Freeform 277"/>
            <p:cNvSpPr>
              <a:spLocks/>
            </p:cNvSpPr>
            <p:nvPr/>
          </p:nvSpPr>
          <p:spPr bwMode="auto">
            <a:xfrm>
              <a:off x="5327650" y="4064000"/>
              <a:ext cx="460375" cy="677863"/>
            </a:xfrm>
            <a:custGeom>
              <a:avLst/>
              <a:gdLst>
                <a:gd name="T0" fmla="*/ 2147483647 w 335"/>
                <a:gd name="T1" fmla="*/ 2147483647 h 542"/>
                <a:gd name="T2" fmla="*/ 2147483647 w 335"/>
                <a:gd name="T3" fmla="*/ 2147483647 h 542"/>
                <a:gd name="T4" fmla="*/ 2147483647 w 335"/>
                <a:gd name="T5" fmla="*/ 2147483647 h 542"/>
                <a:gd name="T6" fmla="*/ 2147483647 w 335"/>
                <a:gd name="T7" fmla="*/ 2147483647 h 542"/>
                <a:gd name="T8" fmla="*/ 2147483647 w 335"/>
                <a:gd name="T9" fmla="*/ 2147483647 h 542"/>
                <a:gd name="T10" fmla="*/ 2147483647 w 335"/>
                <a:gd name="T11" fmla="*/ 2147483647 h 542"/>
                <a:gd name="T12" fmla="*/ 2147483647 w 335"/>
                <a:gd name="T13" fmla="*/ 2147483647 h 542"/>
                <a:gd name="T14" fmla="*/ 2147483647 w 335"/>
                <a:gd name="T15" fmla="*/ 2147483647 h 542"/>
                <a:gd name="T16" fmla="*/ 2147483647 w 335"/>
                <a:gd name="T17" fmla="*/ 2147483647 h 542"/>
                <a:gd name="T18" fmla="*/ 2147483647 w 335"/>
                <a:gd name="T19" fmla="*/ 2147483647 h 542"/>
                <a:gd name="T20" fmla="*/ 2147483647 w 335"/>
                <a:gd name="T21" fmla="*/ 2147483647 h 542"/>
                <a:gd name="T22" fmla="*/ 2147483647 w 335"/>
                <a:gd name="T23" fmla="*/ 2147483647 h 542"/>
                <a:gd name="T24" fmla="*/ 2147483647 w 335"/>
                <a:gd name="T25" fmla="*/ 2147483647 h 542"/>
                <a:gd name="T26" fmla="*/ 2147483647 w 335"/>
                <a:gd name="T27" fmla="*/ 2147483647 h 542"/>
                <a:gd name="T28" fmla="*/ 2147483647 w 335"/>
                <a:gd name="T29" fmla="*/ 2147483647 h 542"/>
                <a:gd name="T30" fmla="*/ 2147483647 w 335"/>
                <a:gd name="T31" fmla="*/ 2147483647 h 542"/>
                <a:gd name="T32" fmla="*/ 2147483647 w 335"/>
                <a:gd name="T33" fmla="*/ 2147483647 h 542"/>
                <a:gd name="T34" fmla="*/ 2147483647 w 335"/>
                <a:gd name="T35" fmla="*/ 2147483647 h 542"/>
                <a:gd name="T36" fmla="*/ 2147483647 w 335"/>
                <a:gd name="T37" fmla="*/ 2147483647 h 542"/>
                <a:gd name="T38" fmla="*/ 2147483647 w 335"/>
                <a:gd name="T39" fmla="*/ 2147483647 h 542"/>
                <a:gd name="T40" fmla="*/ 2147483647 w 335"/>
                <a:gd name="T41" fmla="*/ 2147483647 h 542"/>
                <a:gd name="T42" fmla="*/ 2147483647 w 335"/>
                <a:gd name="T43" fmla="*/ 2147483647 h 542"/>
                <a:gd name="T44" fmla="*/ 2147483647 w 335"/>
                <a:gd name="T45" fmla="*/ 2147483647 h 542"/>
                <a:gd name="T46" fmla="*/ 2147483647 w 335"/>
                <a:gd name="T47" fmla="*/ 2147483647 h 542"/>
                <a:gd name="T48" fmla="*/ 2147483647 w 335"/>
                <a:gd name="T49" fmla="*/ 2147483647 h 542"/>
                <a:gd name="T50" fmla="*/ 2147483647 w 335"/>
                <a:gd name="T51" fmla="*/ 2147483647 h 542"/>
                <a:gd name="T52" fmla="*/ 2147483647 w 335"/>
                <a:gd name="T53" fmla="*/ 2147483647 h 542"/>
                <a:gd name="T54" fmla="*/ 2147483647 w 335"/>
                <a:gd name="T55" fmla="*/ 2147483647 h 542"/>
                <a:gd name="T56" fmla="*/ 2147483647 w 335"/>
                <a:gd name="T57" fmla="*/ 2147483647 h 542"/>
                <a:gd name="T58" fmla="*/ 2147483647 w 335"/>
                <a:gd name="T59" fmla="*/ 2147483647 h 542"/>
                <a:gd name="T60" fmla="*/ 2147483647 w 335"/>
                <a:gd name="T61" fmla="*/ 2147483647 h 542"/>
                <a:gd name="T62" fmla="*/ 2147483647 w 335"/>
                <a:gd name="T63" fmla="*/ 2147483647 h 542"/>
                <a:gd name="T64" fmla="*/ 2147483647 w 335"/>
                <a:gd name="T65" fmla="*/ 2147483647 h 542"/>
                <a:gd name="T66" fmla="*/ 2147483647 w 335"/>
                <a:gd name="T67" fmla="*/ 2147483647 h 542"/>
                <a:gd name="T68" fmla="*/ 2147483647 w 335"/>
                <a:gd name="T69" fmla="*/ 2147483647 h 542"/>
                <a:gd name="T70" fmla="*/ 2147483647 w 335"/>
                <a:gd name="T71" fmla="*/ 2147483647 h 542"/>
                <a:gd name="T72" fmla="*/ 2147483647 w 335"/>
                <a:gd name="T73" fmla="*/ 2147483647 h 542"/>
                <a:gd name="T74" fmla="*/ 2147483647 w 335"/>
                <a:gd name="T75" fmla="*/ 2147483647 h 542"/>
                <a:gd name="T76" fmla="*/ 2147483647 w 335"/>
                <a:gd name="T77" fmla="*/ 2147483647 h 542"/>
                <a:gd name="T78" fmla="*/ 2147483647 w 335"/>
                <a:gd name="T79" fmla="*/ 2147483647 h 542"/>
                <a:gd name="T80" fmla="*/ 2147483647 w 335"/>
                <a:gd name="T81" fmla="*/ 2147483647 h 542"/>
                <a:gd name="T82" fmla="*/ 2147483647 w 335"/>
                <a:gd name="T83" fmla="*/ 2147483647 h 542"/>
                <a:gd name="T84" fmla="*/ 2147483647 w 335"/>
                <a:gd name="T85" fmla="*/ 2147483647 h 542"/>
                <a:gd name="T86" fmla="*/ 2147483647 w 335"/>
                <a:gd name="T87" fmla="*/ 2147483647 h 542"/>
                <a:gd name="T88" fmla="*/ 2147483647 w 335"/>
                <a:gd name="T89" fmla="*/ 2147483647 h 542"/>
                <a:gd name="T90" fmla="*/ 0 w 335"/>
                <a:gd name="T91" fmla="*/ 2147483647 h 542"/>
                <a:gd name="T92" fmla="*/ 2147483647 w 335"/>
                <a:gd name="T93" fmla="*/ 2147483647 h 542"/>
                <a:gd name="T94" fmla="*/ 2147483647 w 335"/>
                <a:gd name="T95" fmla="*/ 2147483647 h 542"/>
                <a:gd name="T96" fmla="*/ 2147483647 w 335"/>
                <a:gd name="T97" fmla="*/ 2147483647 h 542"/>
                <a:gd name="T98" fmla="*/ 2147483647 w 335"/>
                <a:gd name="T99" fmla="*/ 2147483647 h 542"/>
                <a:gd name="T100" fmla="*/ 2147483647 w 335"/>
                <a:gd name="T101" fmla="*/ 2147483647 h 542"/>
                <a:gd name="T102" fmla="*/ 2147483647 w 335"/>
                <a:gd name="T103" fmla="*/ 2147483647 h 542"/>
                <a:gd name="T104" fmla="*/ 2147483647 w 335"/>
                <a:gd name="T105" fmla="*/ 2147483647 h 542"/>
                <a:gd name="T106" fmla="*/ 2147483647 w 335"/>
                <a:gd name="T107" fmla="*/ 2147483647 h 542"/>
                <a:gd name="T108" fmla="*/ 2147483647 w 335"/>
                <a:gd name="T109" fmla="*/ 2147483647 h 542"/>
                <a:gd name="T110" fmla="*/ 2147483647 w 335"/>
                <a:gd name="T111" fmla="*/ 2147483647 h 542"/>
                <a:gd name="T112" fmla="*/ 2147483647 w 335"/>
                <a:gd name="T113" fmla="*/ 2147483647 h 542"/>
                <a:gd name="T114" fmla="*/ 2147483647 w 335"/>
                <a:gd name="T115" fmla="*/ 2147483647 h 542"/>
                <a:gd name="T116" fmla="*/ 2147483647 w 335"/>
                <a:gd name="T117" fmla="*/ 2147483647 h 542"/>
                <a:gd name="T118" fmla="*/ 2147483647 w 335"/>
                <a:gd name="T119" fmla="*/ 2147483647 h 542"/>
                <a:gd name="T120" fmla="*/ 2147483647 w 335"/>
                <a:gd name="T121" fmla="*/ 2147483647 h 542"/>
                <a:gd name="T122" fmla="*/ 2147483647 w 335"/>
                <a:gd name="T123" fmla="*/ 2147483647 h 5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35"/>
                <a:gd name="T187" fmla="*/ 0 h 542"/>
                <a:gd name="T188" fmla="*/ 335 w 335"/>
                <a:gd name="T189" fmla="*/ 542 h 54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35" h="542">
                  <a:moveTo>
                    <a:pt x="20" y="448"/>
                  </a:moveTo>
                  <a:lnTo>
                    <a:pt x="20" y="450"/>
                  </a:lnTo>
                  <a:lnTo>
                    <a:pt x="22" y="454"/>
                  </a:lnTo>
                  <a:lnTo>
                    <a:pt x="22" y="460"/>
                  </a:lnTo>
                  <a:lnTo>
                    <a:pt x="26" y="486"/>
                  </a:lnTo>
                  <a:lnTo>
                    <a:pt x="26" y="488"/>
                  </a:lnTo>
                  <a:lnTo>
                    <a:pt x="27" y="503"/>
                  </a:lnTo>
                  <a:lnTo>
                    <a:pt x="30" y="517"/>
                  </a:lnTo>
                  <a:lnTo>
                    <a:pt x="31" y="529"/>
                  </a:lnTo>
                  <a:lnTo>
                    <a:pt x="33" y="525"/>
                  </a:lnTo>
                  <a:lnTo>
                    <a:pt x="44" y="525"/>
                  </a:lnTo>
                  <a:lnTo>
                    <a:pt x="49" y="531"/>
                  </a:lnTo>
                  <a:lnTo>
                    <a:pt x="56" y="528"/>
                  </a:lnTo>
                  <a:lnTo>
                    <a:pt x="56" y="511"/>
                  </a:lnTo>
                  <a:lnTo>
                    <a:pt x="63" y="491"/>
                  </a:lnTo>
                  <a:lnTo>
                    <a:pt x="72" y="496"/>
                  </a:lnTo>
                  <a:lnTo>
                    <a:pt x="73" y="510"/>
                  </a:lnTo>
                  <a:lnTo>
                    <a:pt x="66" y="541"/>
                  </a:lnTo>
                  <a:lnTo>
                    <a:pt x="109" y="529"/>
                  </a:lnTo>
                  <a:lnTo>
                    <a:pt x="124" y="510"/>
                  </a:lnTo>
                  <a:lnTo>
                    <a:pt x="119" y="504"/>
                  </a:lnTo>
                  <a:lnTo>
                    <a:pt x="120" y="491"/>
                  </a:lnTo>
                  <a:lnTo>
                    <a:pt x="97" y="470"/>
                  </a:lnTo>
                  <a:lnTo>
                    <a:pt x="98" y="453"/>
                  </a:lnTo>
                  <a:lnTo>
                    <a:pt x="128" y="449"/>
                  </a:lnTo>
                  <a:lnTo>
                    <a:pt x="131" y="449"/>
                  </a:lnTo>
                  <a:lnTo>
                    <a:pt x="137" y="449"/>
                  </a:lnTo>
                  <a:lnTo>
                    <a:pt x="139" y="448"/>
                  </a:lnTo>
                  <a:lnTo>
                    <a:pt x="152" y="446"/>
                  </a:lnTo>
                  <a:lnTo>
                    <a:pt x="171" y="445"/>
                  </a:lnTo>
                  <a:lnTo>
                    <a:pt x="177" y="443"/>
                  </a:lnTo>
                  <a:lnTo>
                    <a:pt x="178" y="443"/>
                  </a:lnTo>
                  <a:lnTo>
                    <a:pt x="181" y="443"/>
                  </a:lnTo>
                  <a:lnTo>
                    <a:pt x="192" y="442"/>
                  </a:lnTo>
                  <a:lnTo>
                    <a:pt x="195" y="442"/>
                  </a:lnTo>
                  <a:lnTo>
                    <a:pt x="207" y="441"/>
                  </a:lnTo>
                  <a:lnTo>
                    <a:pt x="209" y="441"/>
                  </a:lnTo>
                  <a:lnTo>
                    <a:pt x="220" y="439"/>
                  </a:lnTo>
                  <a:lnTo>
                    <a:pt x="225" y="439"/>
                  </a:lnTo>
                  <a:lnTo>
                    <a:pt x="228" y="439"/>
                  </a:lnTo>
                  <a:lnTo>
                    <a:pt x="231" y="438"/>
                  </a:lnTo>
                  <a:lnTo>
                    <a:pt x="241" y="436"/>
                  </a:lnTo>
                  <a:lnTo>
                    <a:pt x="248" y="436"/>
                  </a:lnTo>
                  <a:lnTo>
                    <a:pt x="264" y="434"/>
                  </a:lnTo>
                  <a:lnTo>
                    <a:pt x="289" y="431"/>
                  </a:lnTo>
                  <a:lnTo>
                    <a:pt x="291" y="431"/>
                  </a:lnTo>
                  <a:lnTo>
                    <a:pt x="311" y="427"/>
                  </a:lnTo>
                  <a:lnTo>
                    <a:pt x="320" y="427"/>
                  </a:lnTo>
                  <a:lnTo>
                    <a:pt x="334" y="424"/>
                  </a:lnTo>
                  <a:lnTo>
                    <a:pt x="334" y="423"/>
                  </a:lnTo>
                  <a:lnTo>
                    <a:pt x="331" y="417"/>
                  </a:lnTo>
                  <a:lnTo>
                    <a:pt x="328" y="411"/>
                  </a:lnTo>
                  <a:lnTo>
                    <a:pt x="321" y="399"/>
                  </a:lnTo>
                  <a:lnTo>
                    <a:pt x="321" y="392"/>
                  </a:lnTo>
                  <a:lnTo>
                    <a:pt x="321" y="385"/>
                  </a:lnTo>
                  <a:lnTo>
                    <a:pt x="322" y="371"/>
                  </a:lnTo>
                  <a:lnTo>
                    <a:pt x="322" y="370"/>
                  </a:lnTo>
                  <a:lnTo>
                    <a:pt x="320" y="357"/>
                  </a:lnTo>
                  <a:lnTo>
                    <a:pt x="313" y="352"/>
                  </a:lnTo>
                  <a:lnTo>
                    <a:pt x="311" y="344"/>
                  </a:lnTo>
                  <a:lnTo>
                    <a:pt x="311" y="342"/>
                  </a:lnTo>
                  <a:lnTo>
                    <a:pt x="310" y="342"/>
                  </a:lnTo>
                  <a:lnTo>
                    <a:pt x="310" y="332"/>
                  </a:lnTo>
                  <a:lnTo>
                    <a:pt x="310" y="330"/>
                  </a:lnTo>
                  <a:lnTo>
                    <a:pt x="314" y="319"/>
                  </a:lnTo>
                  <a:lnTo>
                    <a:pt x="314" y="317"/>
                  </a:lnTo>
                  <a:lnTo>
                    <a:pt x="314" y="310"/>
                  </a:lnTo>
                  <a:lnTo>
                    <a:pt x="313" y="303"/>
                  </a:lnTo>
                  <a:lnTo>
                    <a:pt x="318" y="296"/>
                  </a:lnTo>
                  <a:lnTo>
                    <a:pt x="324" y="291"/>
                  </a:lnTo>
                  <a:lnTo>
                    <a:pt x="325" y="288"/>
                  </a:lnTo>
                  <a:lnTo>
                    <a:pt x="315" y="281"/>
                  </a:lnTo>
                  <a:lnTo>
                    <a:pt x="317" y="276"/>
                  </a:lnTo>
                  <a:lnTo>
                    <a:pt x="314" y="262"/>
                  </a:lnTo>
                  <a:lnTo>
                    <a:pt x="313" y="262"/>
                  </a:lnTo>
                  <a:lnTo>
                    <a:pt x="304" y="252"/>
                  </a:lnTo>
                  <a:lnTo>
                    <a:pt x="302" y="249"/>
                  </a:lnTo>
                  <a:lnTo>
                    <a:pt x="299" y="238"/>
                  </a:lnTo>
                  <a:lnTo>
                    <a:pt x="297" y="238"/>
                  </a:lnTo>
                  <a:lnTo>
                    <a:pt x="297" y="237"/>
                  </a:lnTo>
                  <a:lnTo>
                    <a:pt x="297" y="234"/>
                  </a:lnTo>
                  <a:lnTo>
                    <a:pt x="292" y="224"/>
                  </a:lnTo>
                  <a:lnTo>
                    <a:pt x="289" y="215"/>
                  </a:lnTo>
                  <a:lnTo>
                    <a:pt x="288" y="212"/>
                  </a:lnTo>
                  <a:lnTo>
                    <a:pt x="284" y="199"/>
                  </a:lnTo>
                  <a:lnTo>
                    <a:pt x="284" y="198"/>
                  </a:lnTo>
                  <a:lnTo>
                    <a:pt x="284" y="196"/>
                  </a:lnTo>
                  <a:lnTo>
                    <a:pt x="281" y="188"/>
                  </a:lnTo>
                  <a:lnTo>
                    <a:pt x="277" y="172"/>
                  </a:lnTo>
                  <a:lnTo>
                    <a:pt x="274" y="165"/>
                  </a:lnTo>
                  <a:lnTo>
                    <a:pt x="273" y="159"/>
                  </a:lnTo>
                  <a:lnTo>
                    <a:pt x="271" y="158"/>
                  </a:lnTo>
                  <a:lnTo>
                    <a:pt x="268" y="144"/>
                  </a:lnTo>
                  <a:lnTo>
                    <a:pt x="267" y="141"/>
                  </a:lnTo>
                  <a:lnTo>
                    <a:pt x="261" y="122"/>
                  </a:lnTo>
                  <a:lnTo>
                    <a:pt x="261" y="119"/>
                  </a:lnTo>
                  <a:lnTo>
                    <a:pt x="260" y="115"/>
                  </a:lnTo>
                  <a:lnTo>
                    <a:pt x="257" y="108"/>
                  </a:lnTo>
                  <a:lnTo>
                    <a:pt x="257" y="105"/>
                  </a:lnTo>
                  <a:lnTo>
                    <a:pt x="256" y="101"/>
                  </a:lnTo>
                  <a:lnTo>
                    <a:pt x="255" y="95"/>
                  </a:lnTo>
                  <a:lnTo>
                    <a:pt x="252" y="87"/>
                  </a:lnTo>
                  <a:lnTo>
                    <a:pt x="250" y="80"/>
                  </a:lnTo>
                  <a:lnTo>
                    <a:pt x="248" y="74"/>
                  </a:lnTo>
                  <a:lnTo>
                    <a:pt x="245" y="62"/>
                  </a:lnTo>
                  <a:lnTo>
                    <a:pt x="242" y="55"/>
                  </a:lnTo>
                  <a:lnTo>
                    <a:pt x="241" y="48"/>
                  </a:lnTo>
                  <a:lnTo>
                    <a:pt x="238" y="41"/>
                  </a:lnTo>
                  <a:lnTo>
                    <a:pt x="236" y="38"/>
                  </a:lnTo>
                  <a:lnTo>
                    <a:pt x="234" y="24"/>
                  </a:lnTo>
                  <a:lnTo>
                    <a:pt x="231" y="16"/>
                  </a:lnTo>
                  <a:lnTo>
                    <a:pt x="230" y="12"/>
                  </a:lnTo>
                  <a:lnTo>
                    <a:pt x="228" y="11"/>
                  </a:lnTo>
                  <a:lnTo>
                    <a:pt x="225" y="0"/>
                  </a:lnTo>
                  <a:lnTo>
                    <a:pt x="224" y="0"/>
                  </a:lnTo>
                  <a:lnTo>
                    <a:pt x="205" y="1"/>
                  </a:lnTo>
                  <a:lnTo>
                    <a:pt x="202" y="2"/>
                  </a:lnTo>
                  <a:lnTo>
                    <a:pt x="185" y="4"/>
                  </a:lnTo>
                  <a:lnTo>
                    <a:pt x="169" y="5"/>
                  </a:lnTo>
                  <a:lnTo>
                    <a:pt x="164" y="5"/>
                  </a:lnTo>
                  <a:lnTo>
                    <a:pt x="159" y="6"/>
                  </a:lnTo>
                  <a:lnTo>
                    <a:pt x="148" y="8"/>
                  </a:lnTo>
                  <a:lnTo>
                    <a:pt x="124" y="11"/>
                  </a:lnTo>
                  <a:lnTo>
                    <a:pt x="119" y="11"/>
                  </a:lnTo>
                  <a:lnTo>
                    <a:pt x="116" y="11"/>
                  </a:lnTo>
                  <a:lnTo>
                    <a:pt x="112" y="12"/>
                  </a:lnTo>
                  <a:lnTo>
                    <a:pt x="85" y="13"/>
                  </a:lnTo>
                  <a:lnTo>
                    <a:pt x="83" y="15"/>
                  </a:lnTo>
                  <a:lnTo>
                    <a:pt x="72" y="15"/>
                  </a:lnTo>
                  <a:lnTo>
                    <a:pt x="52" y="18"/>
                  </a:lnTo>
                  <a:lnTo>
                    <a:pt x="45" y="18"/>
                  </a:lnTo>
                  <a:lnTo>
                    <a:pt x="26" y="20"/>
                  </a:lnTo>
                  <a:lnTo>
                    <a:pt x="19" y="20"/>
                  </a:lnTo>
                  <a:lnTo>
                    <a:pt x="0" y="22"/>
                  </a:lnTo>
                  <a:lnTo>
                    <a:pt x="0" y="23"/>
                  </a:lnTo>
                  <a:lnTo>
                    <a:pt x="8" y="33"/>
                  </a:lnTo>
                  <a:lnTo>
                    <a:pt x="11" y="34"/>
                  </a:lnTo>
                  <a:lnTo>
                    <a:pt x="11" y="40"/>
                  </a:lnTo>
                  <a:lnTo>
                    <a:pt x="9" y="58"/>
                  </a:lnTo>
                  <a:lnTo>
                    <a:pt x="9" y="67"/>
                  </a:lnTo>
                  <a:lnTo>
                    <a:pt x="9" y="77"/>
                  </a:lnTo>
                  <a:lnTo>
                    <a:pt x="9" y="81"/>
                  </a:lnTo>
                  <a:lnTo>
                    <a:pt x="9" y="83"/>
                  </a:lnTo>
                  <a:lnTo>
                    <a:pt x="9" y="91"/>
                  </a:lnTo>
                  <a:lnTo>
                    <a:pt x="9" y="97"/>
                  </a:lnTo>
                  <a:lnTo>
                    <a:pt x="9" y="110"/>
                  </a:lnTo>
                  <a:lnTo>
                    <a:pt x="9" y="113"/>
                  </a:lnTo>
                  <a:lnTo>
                    <a:pt x="9" y="122"/>
                  </a:lnTo>
                  <a:lnTo>
                    <a:pt x="9" y="126"/>
                  </a:lnTo>
                  <a:lnTo>
                    <a:pt x="9" y="131"/>
                  </a:lnTo>
                  <a:lnTo>
                    <a:pt x="9" y="149"/>
                  </a:lnTo>
                  <a:lnTo>
                    <a:pt x="9" y="159"/>
                  </a:lnTo>
                  <a:lnTo>
                    <a:pt x="9" y="160"/>
                  </a:lnTo>
                  <a:lnTo>
                    <a:pt x="9" y="183"/>
                  </a:lnTo>
                  <a:lnTo>
                    <a:pt x="9" y="187"/>
                  </a:lnTo>
                  <a:lnTo>
                    <a:pt x="9" y="196"/>
                  </a:lnTo>
                  <a:lnTo>
                    <a:pt x="9" y="209"/>
                  </a:lnTo>
                  <a:lnTo>
                    <a:pt x="9" y="217"/>
                  </a:lnTo>
                  <a:lnTo>
                    <a:pt x="9" y="219"/>
                  </a:lnTo>
                  <a:lnTo>
                    <a:pt x="9" y="242"/>
                  </a:lnTo>
                  <a:lnTo>
                    <a:pt x="9" y="246"/>
                  </a:lnTo>
                  <a:lnTo>
                    <a:pt x="9" y="249"/>
                  </a:lnTo>
                  <a:lnTo>
                    <a:pt x="9" y="274"/>
                  </a:lnTo>
                  <a:lnTo>
                    <a:pt x="9" y="278"/>
                  </a:lnTo>
                  <a:lnTo>
                    <a:pt x="9" y="287"/>
                  </a:lnTo>
                  <a:lnTo>
                    <a:pt x="9" y="307"/>
                  </a:lnTo>
                  <a:lnTo>
                    <a:pt x="9" y="310"/>
                  </a:lnTo>
                  <a:lnTo>
                    <a:pt x="9" y="317"/>
                  </a:lnTo>
                  <a:lnTo>
                    <a:pt x="9" y="324"/>
                  </a:lnTo>
                  <a:lnTo>
                    <a:pt x="9" y="325"/>
                  </a:lnTo>
                  <a:lnTo>
                    <a:pt x="9" y="330"/>
                  </a:lnTo>
                  <a:lnTo>
                    <a:pt x="9" y="337"/>
                  </a:lnTo>
                  <a:lnTo>
                    <a:pt x="8" y="363"/>
                  </a:lnTo>
                  <a:lnTo>
                    <a:pt x="9" y="366"/>
                  </a:lnTo>
                  <a:lnTo>
                    <a:pt x="9" y="367"/>
                  </a:lnTo>
                  <a:lnTo>
                    <a:pt x="12" y="384"/>
                  </a:lnTo>
                  <a:lnTo>
                    <a:pt x="13" y="406"/>
                  </a:lnTo>
                  <a:lnTo>
                    <a:pt x="13" y="407"/>
                  </a:lnTo>
                  <a:lnTo>
                    <a:pt x="15" y="413"/>
                  </a:lnTo>
                  <a:lnTo>
                    <a:pt x="16" y="418"/>
                  </a:lnTo>
                  <a:lnTo>
                    <a:pt x="18" y="432"/>
                  </a:lnTo>
                  <a:lnTo>
                    <a:pt x="20" y="448"/>
                  </a:lnTo>
                </a:path>
              </a:pathLst>
            </a:custGeom>
            <a:noFill/>
            <a:ln w="6350">
              <a:solidFill>
                <a:schemeClr val="tx1"/>
              </a:solidFill>
              <a:round/>
              <a:headEnd/>
              <a:tailEnd/>
            </a:ln>
          </p:spPr>
          <p:txBody>
            <a:bodyPr/>
            <a:lstStyle/>
            <a:p>
              <a:endParaRPr lang="en-US"/>
            </a:p>
          </p:txBody>
        </p:sp>
        <p:grpSp>
          <p:nvGrpSpPr>
            <p:cNvPr id="8" name="Group 98"/>
            <p:cNvGrpSpPr/>
            <p:nvPr/>
          </p:nvGrpSpPr>
          <p:grpSpPr>
            <a:xfrm>
              <a:off x="5457825" y="4560887"/>
              <a:ext cx="1076325" cy="849313"/>
              <a:chOff x="5715000" y="4495800"/>
              <a:chExt cx="1076325" cy="849313"/>
            </a:xfrm>
            <a:solidFill>
              <a:schemeClr val="accent5"/>
            </a:solidFill>
          </p:grpSpPr>
          <p:sp>
            <p:nvSpPr>
              <p:cNvPr id="282" name="Freeform 278" descr="Outlined diamond"/>
              <p:cNvSpPr>
                <a:spLocks/>
              </p:cNvSpPr>
              <p:nvPr/>
            </p:nvSpPr>
            <p:spPr bwMode="auto">
              <a:xfrm>
                <a:off x="5715000" y="4495800"/>
                <a:ext cx="1076325" cy="768350"/>
              </a:xfrm>
              <a:custGeom>
                <a:avLst/>
                <a:gdLst>
                  <a:gd name="T0" fmla="*/ 2147483647 w 783"/>
                  <a:gd name="T1" fmla="*/ 2147483647 h 614"/>
                  <a:gd name="T2" fmla="*/ 2147483647 w 783"/>
                  <a:gd name="T3" fmla="*/ 2147483647 h 614"/>
                  <a:gd name="T4" fmla="*/ 2147483647 w 783"/>
                  <a:gd name="T5" fmla="*/ 2147483647 h 614"/>
                  <a:gd name="T6" fmla="*/ 2147483647 w 783"/>
                  <a:gd name="T7" fmla="*/ 2147483647 h 614"/>
                  <a:gd name="T8" fmla="*/ 2147483647 w 783"/>
                  <a:gd name="T9" fmla="*/ 2147483647 h 614"/>
                  <a:gd name="T10" fmla="*/ 2147483647 w 783"/>
                  <a:gd name="T11" fmla="*/ 2147483647 h 614"/>
                  <a:gd name="T12" fmla="*/ 2147483647 w 783"/>
                  <a:gd name="T13" fmla="*/ 2147483647 h 614"/>
                  <a:gd name="T14" fmla="*/ 2147483647 w 783"/>
                  <a:gd name="T15" fmla="*/ 2147483647 h 614"/>
                  <a:gd name="T16" fmla="*/ 2147483647 w 783"/>
                  <a:gd name="T17" fmla="*/ 2147483647 h 614"/>
                  <a:gd name="T18" fmla="*/ 2147483647 w 783"/>
                  <a:gd name="T19" fmla="*/ 2147483647 h 614"/>
                  <a:gd name="T20" fmla="*/ 2147483647 w 783"/>
                  <a:gd name="T21" fmla="*/ 2147483647 h 614"/>
                  <a:gd name="T22" fmla="*/ 2147483647 w 783"/>
                  <a:gd name="T23" fmla="*/ 2147483647 h 614"/>
                  <a:gd name="T24" fmla="*/ 2147483647 w 783"/>
                  <a:gd name="T25" fmla="*/ 2147483647 h 614"/>
                  <a:gd name="T26" fmla="*/ 2147483647 w 783"/>
                  <a:gd name="T27" fmla="*/ 2147483647 h 614"/>
                  <a:gd name="T28" fmla="*/ 2147483647 w 783"/>
                  <a:gd name="T29" fmla="*/ 2147483647 h 614"/>
                  <a:gd name="T30" fmla="*/ 2147483647 w 783"/>
                  <a:gd name="T31" fmla="*/ 2147483647 h 614"/>
                  <a:gd name="T32" fmla="*/ 2147483647 w 783"/>
                  <a:gd name="T33" fmla="*/ 2147483647 h 614"/>
                  <a:gd name="T34" fmla="*/ 2147483647 w 783"/>
                  <a:gd name="T35" fmla="*/ 2147483647 h 614"/>
                  <a:gd name="T36" fmla="*/ 2147483647 w 783"/>
                  <a:gd name="T37" fmla="*/ 2147483647 h 614"/>
                  <a:gd name="T38" fmla="*/ 2147483647 w 783"/>
                  <a:gd name="T39" fmla="*/ 2147483647 h 614"/>
                  <a:gd name="T40" fmla="*/ 2147483647 w 783"/>
                  <a:gd name="T41" fmla="*/ 2147483647 h 614"/>
                  <a:gd name="T42" fmla="*/ 2147483647 w 783"/>
                  <a:gd name="T43" fmla="*/ 2147483647 h 614"/>
                  <a:gd name="T44" fmla="*/ 2147483647 w 783"/>
                  <a:gd name="T45" fmla="*/ 2147483647 h 614"/>
                  <a:gd name="T46" fmla="*/ 2147483647 w 783"/>
                  <a:gd name="T47" fmla="*/ 2147483647 h 614"/>
                  <a:gd name="T48" fmla="*/ 2147483647 w 783"/>
                  <a:gd name="T49" fmla="*/ 2147483647 h 614"/>
                  <a:gd name="T50" fmla="*/ 2147483647 w 783"/>
                  <a:gd name="T51" fmla="*/ 2147483647 h 614"/>
                  <a:gd name="T52" fmla="*/ 2147483647 w 783"/>
                  <a:gd name="T53" fmla="*/ 2147483647 h 614"/>
                  <a:gd name="T54" fmla="*/ 2147483647 w 783"/>
                  <a:gd name="T55" fmla="*/ 2147483647 h 614"/>
                  <a:gd name="T56" fmla="*/ 2147483647 w 783"/>
                  <a:gd name="T57" fmla="*/ 2147483647 h 614"/>
                  <a:gd name="T58" fmla="*/ 2147483647 w 783"/>
                  <a:gd name="T59" fmla="*/ 2147483647 h 614"/>
                  <a:gd name="T60" fmla="*/ 2147483647 w 783"/>
                  <a:gd name="T61" fmla="*/ 2147483647 h 614"/>
                  <a:gd name="T62" fmla="*/ 2147483647 w 783"/>
                  <a:gd name="T63" fmla="*/ 2147483647 h 614"/>
                  <a:gd name="T64" fmla="*/ 2147483647 w 783"/>
                  <a:gd name="T65" fmla="*/ 2147483647 h 614"/>
                  <a:gd name="T66" fmla="*/ 2147483647 w 783"/>
                  <a:gd name="T67" fmla="*/ 2147483647 h 614"/>
                  <a:gd name="T68" fmla="*/ 2147483647 w 783"/>
                  <a:gd name="T69" fmla="*/ 2147483647 h 614"/>
                  <a:gd name="T70" fmla="*/ 2147483647 w 783"/>
                  <a:gd name="T71" fmla="*/ 2147483647 h 614"/>
                  <a:gd name="T72" fmla="*/ 2147483647 w 783"/>
                  <a:gd name="T73" fmla="*/ 2147483647 h 614"/>
                  <a:gd name="T74" fmla="*/ 2147483647 w 783"/>
                  <a:gd name="T75" fmla="*/ 2147483647 h 614"/>
                  <a:gd name="T76" fmla="*/ 2147483647 w 783"/>
                  <a:gd name="T77" fmla="*/ 2147483647 h 614"/>
                  <a:gd name="T78" fmla="*/ 2147483647 w 783"/>
                  <a:gd name="T79" fmla="*/ 2147483647 h 614"/>
                  <a:gd name="T80" fmla="*/ 2147483647 w 783"/>
                  <a:gd name="T81" fmla="*/ 2147483647 h 614"/>
                  <a:gd name="T82" fmla="*/ 2147483647 w 783"/>
                  <a:gd name="T83" fmla="*/ 2147483647 h 614"/>
                  <a:gd name="T84" fmla="*/ 2147483647 w 783"/>
                  <a:gd name="T85" fmla="*/ 2147483647 h 614"/>
                  <a:gd name="T86" fmla="*/ 2147483647 w 783"/>
                  <a:gd name="T87" fmla="*/ 2147483647 h 614"/>
                  <a:gd name="T88" fmla="*/ 2147483647 w 783"/>
                  <a:gd name="T89" fmla="*/ 2147483647 h 614"/>
                  <a:gd name="T90" fmla="*/ 2147483647 w 783"/>
                  <a:gd name="T91" fmla="*/ 2147483647 h 614"/>
                  <a:gd name="T92" fmla="*/ 2147483647 w 783"/>
                  <a:gd name="T93" fmla="*/ 2147483647 h 614"/>
                  <a:gd name="T94" fmla="*/ 2147483647 w 783"/>
                  <a:gd name="T95" fmla="*/ 2147483647 h 614"/>
                  <a:gd name="T96" fmla="*/ 2147483647 w 783"/>
                  <a:gd name="T97" fmla="*/ 2147483647 h 614"/>
                  <a:gd name="T98" fmla="*/ 2147483647 w 783"/>
                  <a:gd name="T99" fmla="*/ 2147483647 h 614"/>
                  <a:gd name="T100" fmla="*/ 2147483647 w 783"/>
                  <a:gd name="T101" fmla="*/ 2147483647 h 614"/>
                  <a:gd name="T102" fmla="*/ 2147483647 w 783"/>
                  <a:gd name="T103" fmla="*/ 2147483647 h 614"/>
                  <a:gd name="T104" fmla="*/ 0 w 783"/>
                  <a:gd name="T105" fmla="*/ 2147483647 h 614"/>
                  <a:gd name="T106" fmla="*/ 2147483647 w 783"/>
                  <a:gd name="T107" fmla="*/ 2147483647 h 614"/>
                  <a:gd name="T108" fmla="*/ 2147483647 w 783"/>
                  <a:gd name="T109" fmla="*/ 2147483647 h 614"/>
                  <a:gd name="T110" fmla="*/ 2147483647 w 783"/>
                  <a:gd name="T111" fmla="*/ 2147483647 h 61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83"/>
                  <a:gd name="T169" fmla="*/ 0 h 614"/>
                  <a:gd name="T170" fmla="*/ 783 w 783"/>
                  <a:gd name="T171" fmla="*/ 614 h 61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83" h="614">
                    <a:moveTo>
                      <a:pt x="156" y="110"/>
                    </a:moveTo>
                    <a:lnTo>
                      <a:pt x="193" y="127"/>
                    </a:lnTo>
                    <a:lnTo>
                      <a:pt x="205" y="138"/>
                    </a:lnTo>
                    <a:lnTo>
                      <a:pt x="218" y="142"/>
                    </a:lnTo>
                    <a:lnTo>
                      <a:pt x="220" y="166"/>
                    </a:lnTo>
                    <a:lnTo>
                      <a:pt x="218" y="147"/>
                    </a:lnTo>
                    <a:lnTo>
                      <a:pt x="222" y="167"/>
                    </a:lnTo>
                    <a:lnTo>
                      <a:pt x="236" y="166"/>
                    </a:lnTo>
                    <a:lnTo>
                      <a:pt x="245" y="170"/>
                    </a:lnTo>
                    <a:lnTo>
                      <a:pt x="244" y="160"/>
                    </a:lnTo>
                    <a:lnTo>
                      <a:pt x="256" y="160"/>
                    </a:lnTo>
                    <a:lnTo>
                      <a:pt x="265" y="152"/>
                    </a:lnTo>
                    <a:lnTo>
                      <a:pt x="263" y="156"/>
                    </a:lnTo>
                    <a:lnTo>
                      <a:pt x="300" y="133"/>
                    </a:lnTo>
                    <a:lnTo>
                      <a:pt x="311" y="133"/>
                    </a:lnTo>
                    <a:lnTo>
                      <a:pt x="312" y="124"/>
                    </a:lnTo>
                    <a:lnTo>
                      <a:pt x="311" y="122"/>
                    </a:lnTo>
                    <a:lnTo>
                      <a:pt x="320" y="110"/>
                    </a:lnTo>
                    <a:lnTo>
                      <a:pt x="336" y="108"/>
                    </a:lnTo>
                    <a:lnTo>
                      <a:pt x="343" y="108"/>
                    </a:lnTo>
                    <a:lnTo>
                      <a:pt x="344" y="108"/>
                    </a:lnTo>
                    <a:lnTo>
                      <a:pt x="380" y="126"/>
                    </a:lnTo>
                    <a:lnTo>
                      <a:pt x="386" y="137"/>
                    </a:lnTo>
                    <a:lnTo>
                      <a:pt x="402" y="145"/>
                    </a:lnTo>
                    <a:lnTo>
                      <a:pt x="409" y="163"/>
                    </a:lnTo>
                    <a:lnTo>
                      <a:pt x="422" y="167"/>
                    </a:lnTo>
                    <a:lnTo>
                      <a:pt x="433" y="183"/>
                    </a:lnTo>
                    <a:lnTo>
                      <a:pt x="441" y="185"/>
                    </a:lnTo>
                    <a:lnTo>
                      <a:pt x="443" y="199"/>
                    </a:lnTo>
                    <a:lnTo>
                      <a:pt x="448" y="199"/>
                    </a:lnTo>
                    <a:lnTo>
                      <a:pt x="450" y="194"/>
                    </a:lnTo>
                    <a:lnTo>
                      <a:pt x="462" y="192"/>
                    </a:lnTo>
                    <a:lnTo>
                      <a:pt x="469" y="195"/>
                    </a:lnTo>
                    <a:lnTo>
                      <a:pt x="475" y="209"/>
                    </a:lnTo>
                    <a:lnTo>
                      <a:pt x="483" y="217"/>
                    </a:lnTo>
                    <a:lnTo>
                      <a:pt x="479" y="230"/>
                    </a:lnTo>
                    <a:lnTo>
                      <a:pt x="484" y="234"/>
                    </a:lnTo>
                    <a:lnTo>
                      <a:pt x="483" y="237"/>
                    </a:lnTo>
                    <a:lnTo>
                      <a:pt x="487" y="239"/>
                    </a:lnTo>
                    <a:lnTo>
                      <a:pt x="488" y="241"/>
                    </a:lnTo>
                    <a:lnTo>
                      <a:pt x="491" y="267"/>
                    </a:lnTo>
                    <a:lnTo>
                      <a:pt x="487" y="288"/>
                    </a:lnTo>
                    <a:lnTo>
                      <a:pt x="483" y="298"/>
                    </a:lnTo>
                    <a:lnTo>
                      <a:pt x="487" y="302"/>
                    </a:lnTo>
                    <a:lnTo>
                      <a:pt x="483" y="306"/>
                    </a:lnTo>
                    <a:lnTo>
                      <a:pt x="484" y="330"/>
                    </a:lnTo>
                    <a:lnTo>
                      <a:pt x="495" y="342"/>
                    </a:lnTo>
                    <a:lnTo>
                      <a:pt x="498" y="353"/>
                    </a:lnTo>
                    <a:lnTo>
                      <a:pt x="501" y="355"/>
                    </a:lnTo>
                    <a:lnTo>
                      <a:pt x="508" y="341"/>
                    </a:lnTo>
                    <a:lnTo>
                      <a:pt x="508" y="327"/>
                    </a:lnTo>
                    <a:lnTo>
                      <a:pt x="505" y="323"/>
                    </a:lnTo>
                    <a:lnTo>
                      <a:pt x="495" y="320"/>
                    </a:lnTo>
                    <a:lnTo>
                      <a:pt x="502" y="317"/>
                    </a:lnTo>
                    <a:lnTo>
                      <a:pt x="519" y="330"/>
                    </a:lnTo>
                    <a:lnTo>
                      <a:pt x="519" y="324"/>
                    </a:lnTo>
                    <a:lnTo>
                      <a:pt x="526" y="323"/>
                    </a:lnTo>
                    <a:lnTo>
                      <a:pt x="516" y="350"/>
                    </a:lnTo>
                    <a:lnTo>
                      <a:pt x="511" y="357"/>
                    </a:lnTo>
                    <a:lnTo>
                      <a:pt x="511" y="360"/>
                    </a:lnTo>
                    <a:lnTo>
                      <a:pt x="500" y="364"/>
                    </a:lnTo>
                    <a:lnTo>
                      <a:pt x="512" y="378"/>
                    </a:lnTo>
                    <a:lnTo>
                      <a:pt x="525" y="392"/>
                    </a:lnTo>
                    <a:lnTo>
                      <a:pt x="545" y="422"/>
                    </a:lnTo>
                    <a:lnTo>
                      <a:pt x="551" y="428"/>
                    </a:lnTo>
                    <a:lnTo>
                      <a:pt x="551" y="429"/>
                    </a:lnTo>
                    <a:lnTo>
                      <a:pt x="556" y="438"/>
                    </a:lnTo>
                    <a:lnTo>
                      <a:pt x="570" y="467"/>
                    </a:lnTo>
                    <a:lnTo>
                      <a:pt x="577" y="474"/>
                    </a:lnTo>
                    <a:lnTo>
                      <a:pt x="588" y="470"/>
                    </a:lnTo>
                    <a:lnTo>
                      <a:pt x="588" y="465"/>
                    </a:lnTo>
                    <a:lnTo>
                      <a:pt x="605" y="481"/>
                    </a:lnTo>
                    <a:lnTo>
                      <a:pt x="613" y="502"/>
                    </a:lnTo>
                    <a:lnTo>
                      <a:pt x="630" y="529"/>
                    </a:lnTo>
                    <a:lnTo>
                      <a:pt x="630" y="525"/>
                    </a:lnTo>
                    <a:lnTo>
                      <a:pt x="634" y="522"/>
                    </a:lnTo>
                    <a:lnTo>
                      <a:pt x="651" y="531"/>
                    </a:lnTo>
                    <a:lnTo>
                      <a:pt x="658" y="532"/>
                    </a:lnTo>
                    <a:lnTo>
                      <a:pt x="676" y="546"/>
                    </a:lnTo>
                    <a:lnTo>
                      <a:pt x="693" y="574"/>
                    </a:lnTo>
                    <a:lnTo>
                      <a:pt x="690" y="576"/>
                    </a:lnTo>
                    <a:lnTo>
                      <a:pt x="690" y="588"/>
                    </a:lnTo>
                    <a:lnTo>
                      <a:pt x="700" y="597"/>
                    </a:lnTo>
                    <a:lnTo>
                      <a:pt x="708" y="594"/>
                    </a:lnTo>
                    <a:lnTo>
                      <a:pt x="722" y="588"/>
                    </a:lnTo>
                    <a:lnTo>
                      <a:pt x="727" y="588"/>
                    </a:lnTo>
                    <a:lnTo>
                      <a:pt x="727" y="589"/>
                    </a:lnTo>
                    <a:lnTo>
                      <a:pt x="737" y="588"/>
                    </a:lnTo>
                    <a:lnTo>
                      <a:pt x="734" y="600"/>
                    </a:lnTo>
                    <a:lnTo>
                      <a:pt x="737" y="603"/>
                    </a:lnTo>
                    <a:lnTo>
                      <a:pt x="744" y="599"/>
                    </a:lnTo>
                    <a:lnTo>
                      <a:pt x="741" y="588"/>
                    </a:lnTo>
                    <a:lnTo>
                      <a:pt x="743" y="581"/>
                    </a:lnTo>
                    <a:lnTo>
                      <a:pt x="745" y="582"/>
                    </a:lnTo>
                    <a:lnTo>
                      <a:pt x="756" y="578"/>
                    </a:lnTo>
                    <a:lnTo>
                      <a:pt x="758" y="596"/>
                    </a:lnTo>
                    <a:lnTo>
                      <a:pt x="752" y="600"/>
                    </a:lnTo>
                    <a:lnTo>
                      <a:pt x="755" y="601"/>
                    </a:lnTo>
                    <a:lnTo>
                      <a:pt x="745" y="613"/>
                    </a:lnTo>
                    <a:lnTo>
                      <a:pt x="754" y="606"/>
                    </a:lnTo>
                    <a:lnTo>
                      <a:pt x="769" y="583"/>
                    </a:lnTo>
                    <a:lnTo>
                      <a:pt x="777" y="558"/>
                    </a:lnTo>
                    <a:lnTo>
                      <a:pt x="782" y="542"/>
                    </a:lnTo>
                    <a:lnTo>
                      <a:pt x="782" y="539"/>
                    </a:lnTo>
                    <a:lnTo>
                      <a:pt x="776" y="558"/>
                    </a:lnTo>
                    <a:lnTo>
                      <a:pt x="766" y="565"/>
                    </a:lnTo>
                    <a:lnTo>
                      <a:pt x="770" y="557"/>
                    </a:lnTo>
                    <a:lnTo>
                      <a:pt x="765" y="545"/>
                    </a:lnTo>
                    <a:lnTo>
                      <a:pt x="770" y="522"/>
                    </a:lnTo>
                    <a:lnTo>
                      <a:pt x="777" y="518"/>
                    </a:lnTo>
                    <a:lnTo>
                      <a:pt x="780" y="522"/>
                    </a:lnTo>
                    <a:lnTo>
                      <a:pt x="777" y="490"/>
                    </a:lnTo>
                    <a:lnTo>
                      <a:pt x="777" y="488"/>
                    </a:lnTo>
                    <a:lnTo>
                      <a:pt x="775" y="452"/>
                    </a:lnTo>
                    <a:lnTo>
                      <a:pt x="770" y="402"/>
                    </a:lnTo>
                    <a:lnTo>
                      <a:pt x="762" y="384"/>
                    </a:lnTo>
                    <a:lnTo>
                      <a:pt x="745" y="355"/>
                    </a:lnTo>
                    <a:lnTo>
                      <a:pt x="729" y="325"/>
                    </a:lnTo>
                    <a:lnTo>
                      <a:pt x="729" y="324"/>
                    </a:lnTo>
                    <a:lnTo>
                      <a:pt x="711" y="295"/>
                    </a:lnTo>
                    <a:lnTo>
                      <a:pt x="694" y="269"/>
                    </a:lnTo>
                    <a:lnTo>
                      <a:pt x="687" y="245"/>
                    </a:lnTo>
                    <a:lnTo>
                      <a:pt x="690" y="227"/>
                    </a:lnTo>
                    <a:lnTo>
                      <a:pt x="666" y="199"/>
                    </a:lnTo>
                    <a:lnTo>
                      <a:pt x="637" y="163"/>
                    </a:lnTo>
                    <a:lnTo>
                      <a:pt x="622" y="140"/>
                    </a:lnTo>
                    <a:lnTo>
                      <a:pt x="622" y="137"/>
                    </a:lnTo>
                    <a:lnTo>
                      <a:pt x="606" y="113"/>
                    </a:lnTo>
                    <a:lnTo>
                      <a:pt x="605" y="113"/>
                    </a:lnTo>
                    <a:lnTo>
                      <a:pt x="602" y="105"/>
                    </a:lnTo>
                    <a:lnTo>
                      <a:pt x="595" y="88"/>
                    </a:lnTo>
                    <a:lnTo>
                      <a:pt x="581" y="54"/>
                    </a:lnTo>
                    <a:lnTo>
                      <a:pt x="573" y="27"/>
                    </a:lnTo>
                    <a:lnTo>
                      <a:pt x="570" y="27"/>
                    </a:lnTo>
                    <a:lnTo>
                      <a:pt x="570" y="26"/>
                    </a:lnTo>
                    <a:lnTo>
                      <a:pt x="566" y="5"/>
                    </a:lnTo>
                    <a:lnTo>
                      <a:pt x="540" y="5"/>
                    </a:lnTo>
                    <a:lnTo>
                      <a:pt x="526" y="2"/>
                    </a:lnTo>
                    <a:lnTo>
                      <a:pt x="523" y="0"/>
                    </a:lnTo>
                    <a:lnTo>
                      <a:pt x="512" y="9"/>
                    </a:lnTo>
                    <a:lnTo>
                      <a:pt x="519" y="36"/>
                    </a:lnTo>
                    <a:lnTo>
                      <a:pt x="518" y="51"/>
                    </a:lnTo>
                    <a:lnTo>
                      <a:pt x="505" y="52"/>
                    </a:lnTo>
                    <a:lnTo>
                      <a:pt x="500" y="38"/>
                    </a:lnTo>
                    <a:lnTo>
                      <a:pt x="500" y="31"/>
                    </a:lnTo>
                    <a:lnTo>
                      <a:pt x="495" y="31"/>
                    </a:lnTo>
                    <a:lnTo>
                      <a:pt x="484" y="33"/>
                    </a:lnTo>
                    <a:lnTo>
                      <a:pt x="480" y="33"/>
                    </a:lnTo>
                    <a:lnTo>
                      <a:pt x="476" y="33"/>
                    </a:lnTo>
                    <a:lnTo>
                      <a:pt x="473" y="33"/>
                    </a:lnTo>
                    <a:lnTo>
                      <a:pt x="465" y="34"/>
                    </a:lnTo>
                    <a:lnTo>
                      <a:pt x="456" y="36"/>
                    </a:lnTo>
                    <a:lnTo>
                      <a:pt x="455" y="36"/>
                    </a:lnTo>
                    <a:lnTo>
                      <a:pt x="450" y="36"/>
                    </a:lnTo>
                    <a:lnTo>
                      <a:pt x="437" y="36"/>
                    </a:lnTo>
                    <a:lnTo>
                      <a:pt x="413" y="37"/>
                    </a:lnTo>
                    <a:lnTo>
                      <a:pt x="408" y="38"/>
                    </a:lnTo>
                    <a:lnTo>
                      <a:pt x="404" y="38"/>
                    </a:lnTo>
                    <a:lnTo>
                      <a:pt x="397" y="40"/>
                    </a:lnTo>
                    <a:lnTo>
                      <a:pt x="394" y="40"/>
                    </a:lnTo>
                    <a:lnTo>
                      <a:pt x="393" y="40"/>
                    </a:lnTo>
                    <a:lnTo>
                      <a:pt x="390" y="40"/>
                    </a:lnTo>
                    <a:lnTo>
                      <a:pt x="380" y="40"/>
                    </a:lnTo>
                    <a:lnTo>
                      <a:pt x="370" y="41"/>
                    </a:lnTo>
                    <a:lnTo>
                      <a:pt x="366" y="42"/>
                    </a:lnTo>
                    <a:lnTo>
                      <a:pt x="363" y="42"/>
                    </a:lnTo>
                    <a:lnTo>
                      <a:pt x="358" y="42"/>
                    </a:lnTo>
                    <a:lnTo>
                      <a:pt x="345" y="42"/>
                    </a:lnTo>
                    <a:lnTo>
                      <a:pt x="340" y="44"/>
                    </a:lnTo>
                    <a:lnTo>
                      <a:pt x="333" y="45"/>
                    </a:lnTo>
                    <a:lnTo>
                      <a:pt x="329" y="45"/>
                    </a:lnTo>
                    <a:lnTo>
                      <a:pt x="326" y="45"/>
                    </a:lnTo>
                    <a:lnTo>
                      <a:pt x="316" y="45"/>
                    </a:lnTo>
                    <a:lnTo>
                      <a:pt x="311" y="47"/>
                    </a:lnTo>
                    <a:lnTo>
                      <a:pt x="308" y="47"/>
                    </a:lnTo>
                    <a:lnTo>
                      <a:pt x="305" y="47"/>
                    </a:lnTo>
                    <a:lnTo>
                      <a:pt x="300" y="47"/>
                    </a:lnTo>
                    <a:lnTo>
                      <a:pt x="290" y="48"/>
                    </a:lnTo>
                    <a:lnTo>
                      <a:pt x="275" y="49"/>
                    </a:lnTo>
                    <a:lnTo>
                      <a:pt x="254" y="51"/>
                    </a:lnTo>
                    <a:lnTo>
                      <a:pt x="254" y="49"/>
                    </a:lnTo>
                    <a:lnTo>
                      <a:pt x="238" y="23"/>
                    </a:lnTo>
                    <a:lnTo>
                      <a:pt x="237" y="20"/>
                    </a:lnTo>
                    <a:lnTo>
                      <a:pt x="223" y="23"/>
                    </a:lnTo>
                    <a:lnTo>
                      <a:pt x="215" y="23"/>
                    </a:lnTo>
                    <a:lnTo>
                      <a:pt x="194" y="27"/>
                    </a:lnTo>
                    <a:lnTo>
                      <a:pt x="193" y="27"/>
                    </a:lnTo>
                    <a:lnTo>
                      <a:pt x="168" y="30"/>
                    </a:lnTo>
                    <a:lnTo>
                      <a:pt x="151" y="33"/>
                    </a:lnTo>
                    <a:lnTo>
                      <a:pt x="144" y="33"/>
                    </a:lnTo>
                    <a:lnTo>
                      <a:pt x="134" y="34"/>
                    </a:lnTo>
                    <a:lnTo>
                      <a:pt x="131" y="36"/>
                    </a:lnTo>
                    <a:lnTo>
                      <a:pt x="129" y="36"/>
                    </a:lnTo>
                    <a:lnTo>
                      <a:pt x="123" y="36"/>
                    </a:lnTo>
                    <a:lnTo>
                      <a:pt x="112" y="37"/>
                    </a:lnTo>
                    <a:lnTo>
                      <a:pt x="111" y="37"/>
                    </a:lnTo>
                    <a:lnTo>
                      <a:pt x="98" y="38"/>
                    </a:lnTo>
                    <a:lnTo>
                      <a:pt x="95" y="38"/>
                    </a:lnTo>
                    <a:lnTo>
                      <a:pt x="84" y="40"/>
                    </a:lnTo>
                    <a:lnTo>
                      <a:pt x="81" y="40"/>
                    </a:lnTo>
                    <a:lnTo>
                      <a:pt x="80" y="40"/>
                    </a:lnTo>
                    <a:lnTo>
                      <a:pt x="75" y="41"/>
                    </a:lnTo>
                    <a:lnTo>
                      <a:pt x="55" y="42"/>
                    </a:lnTo>
                    <a:lnTo>
                      <a:pt x="43" y="44"/>
                    </a:lnTo>
                    <a:lnTo>
                      <a:pt x="40" y="45"/>
                    </a:lnTo>
                    <a:lnTo>
                      <a:pt x="34" y="45"/>
                    </a:lnTo>
                    <a:lnTo>
                      <a:pt x="31" y="45"/>
                    </a:lnTo>
                    <a:lnTo>
                      <a:pt x="1" y="49"/>
                    </a:lnTo>
                    <a:lnTo>
                      <a:pt x="0" y="66"/>
                    </a:lnTo>
                    <a:lnTo>
                      <a:pt x="23" y="87"/>
                    </a:lnTo>
                    <a:lnTo>
                      <a:pt x="22" y="101"/>
                    </a:lnTo>
                    <a:lnTo>
                      <a:pt x="27" y="106"/>
                    </a:lnTo>
                    <a:lnTo>
                      <a:pt x="12" y="126"/>
                    </a:lnTo>
                    <a:lnTo>
                      <a:pt x="29" y="122"/>
                    </a:lnTo>
                    <a:lnTo>
                      <a:pt x="76" y="109"/>
                    </a:lnTo>
                    <a:lnTo>
                      <a:pt x="81" y="106"/>
                    </a:lnTo>
                    <a:lnTo>
                      <a:pt x="108" y="105"/>
                    </a:lnTo>
                    <a:lnTo>
                      <a:pt x="118" y="104"/>
                    </a:lnTo>
                    <a:lnTo>
                      <a:pt x="119" y="104"/>
                    </a:lnTo>
                    <a:lnTo>
                      <a:pt x="120" y="104"/>
                    </a:lnTo>
                    <a:lnTo>
                      <a:pt x="156" y="110"/>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83" name="Freeform 279"/>
              <p:cNvSpPr>
                <a:spLocks/>
              </p:cNvSpPr>
              <p:nvPr/>
            </p:nvSpPr>
            <p:spPr bwMode="auto">
              <a:xfrm>
                <a:off x="6600825" y="5303838"/>
                <a:ext cx="68263" cy="41275"/>
              </a:xfrm>
              <a:custGeom>
                <a:avLst/>
                <a:gdLst>
                  <a:gd name="T0" fmla="*/ 0 w 49"/>
                  <a:gd name="T1" fmla="*/ 2147483647 h 34"/>
                  <a:gd name="T2" fmla="*/ 2147483647 w 49"/>
                  <a:gd name="T3" fmla="*/ 2147483647 h 34"/>
                  <a:gd name="T4" fmla="*/ 2147483647 w 49"/>
                  <a:gd name="T5" fmla="*/ 2147483647 h 34"/>
                  <a:gd name="T6" fmla="*/ 2147483647 w 49"/>
                  <a:gd name="T7" fmla="*/ 2147483647 h 34"/>
                  <a:gd name="T8" fmla="*/ 2147483647 w 49"/>
                  <a:gd name="T9" fmla="*/ 2147483647 h 34"/>
                  <a:gd name="T10" fmla="*/ 2147483647 w 49"/>
                  <a:gd name="T11" fmla="*/ 2147483647 h 34"/>
                  <a:gd name="T12" fmla="*/ 2147483647 w 49"/>
                  <a:gd name="T13" fmla="*/ 0 h 34"/>
                  <a:gd name="T14" fmla="*/ 2147483647 w 49"/>
                  <a:gd name="T15" fmla="*/ 2147483647 h 34"/>
                  <a:gd name="T16" fmla="*/ 2147483647 w 49"/>
                  <a:gd name="T17" fmla="*/ 2147483647 h 34"/>
                  <a:gd name="T18" fmla="*/ 2147483647 w 49"/>
                  <a:gd name="T19" fmla="*/ 2147483647 h 34"/>
                  <a:gd name="T20" fmla="*/ 2147483647 w 49"/>
                  <a:gd name="T21" fmla="*/ 2147483647 h 34"/>
                  <a:gd name="T22" fmla="*/ 2147483647 w 49"/>
                  <a:gd name="T23" fmla="*/ 2147483647 h 34"/>
                  <a:gd name="T24" fmla="*/ 0 w 49"/>
                  <a:gd name="T25" fmla="*/ 2147483647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
                  <a:gd name="T40" fmla="*/ 0 h 34"/>
                  <a:gd name="T41" fmla="*/ 49 w 49"/>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 h="34">
                    <a:moveTo>
                      <a:pt x="0" y="33"/>
                    </a:moveTo>
                    <a:lnTo>
                      <a:pt x="26" y="20"/>
                    </a:lnTo>
                    <a:lnTo>
                      <a:pt x="27" y="14"/>
                    </a:lnTo>
                    <a:lnTo>
                      <a:pt x="38" y="17"/>
                    </a:lnTo>
                    <a:lnTo>
                      <a:pt x="48" y="12"/>
                    </a:lnTo>
                    <a:lnTo>
                      <a:pt x="38" y="4"/>
                    </a:lnTo>
                    <a:lnTo>
                      <a:pt x="26" y="0"/>
                    </a:lnTo>
                    <a:lnTo>
                      <a:pt x="26" y="7"/>
                    </a:lnTo>
                    <a:lnTo>
                      <a:pt x="24" y="11"/>
                    </a:lnTo>
                    <a:lnTo>
                      <a:pt x="17" y="8"/>
                    </a:lnTo>
                    <a:lnTo>
                      <a:pt x="4" y="18"/>
                    </a:lnTo>
                    <a:lnTo>
                      <a:pt x="5" y="28"/>
                    </a:lnTo>
                    <a:lnTo>
                      <a:pt x="0" y="33"/>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84" name="Freeform 280"/>
              <p:cNvSpPr>
                <a:spLocks/>
              </p:cNvSpPr>
              <p:nvPr/>
            </p:nvSpPr>
            <p:spPr bwMode="auto">
              <a:xfrm>
                <a:off x="6691313" y="5292725"/>
                <a:ext cx="31750" cy="28575"/>
              </a:xfrm>
              <a:custGeom>
                <a:avLst/>
                <a:gdLst>
                  <a:gd name="T0" fmla="*/ 0 w 23"/>
                  <a:gd name="T1" fmla="*/ 2147483647 h 23"/>
                  <a:gd name="T2" fmla="*/ 2147483647 w 23"/>
                  <a:gd name="T3" fmla="*/ 2147483647 h 23"/>
                  <a:gd name="T4" fmla="*/ 2147483647 w 23"/>
                  <a:gd name="T5" fmla="*/ 0 h 23"/>
                  <a:gd name="T6" fmla="*/ 2147483647 w 23"/>
                  <a:gd name="T7" fmla="*/ 2147483647 h 23"/>
                  <a:gd name="T8" fmla="*/ 0 w 23"/>
                  <a:gd name="T9" fmla="*/ 2147483647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0"/>
                    </a:moveTo>
                    <a:lnTo>
                      <a:pt x="1" y="22"/>
                    </a:lnTo>
                    <a:lnTo>
                      <a:pt x="22" y="0"/>
                    </a:lnTo>
                    <a:lnTo>
                      <a:pt x="12" y="10"/>
                    </a:lnTo>
                    <a:lnTo>
                      <a:pt x="0" y="20"/>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85" name="Freeform 281"/>
              <p:cNvSpPr>
                <a:spLocks/>
              </p:cNvSpPr>
              <p:nvPr/>
            </p:nvSpPr>
            <p:spPr bwMode="auto">
              <a:xfrm>
                <a:off x="6724650" y="5283200"/>
                <a:ext cx="31750" cy="28575"/>
              </a:xfrm>
              <a:custGeom>
                <a:avLst/>
                <a:gdLst>
                  <a:gd name="T0" fmla="*/ 0 w 23"/>
                  <a:gd name="T1" fmla="*/ 2147483647 h 23"/>
                  <a:gd name="T2" fmla="*/ 2147483647 w 23"/>
                  <a:gd name="T3" fmla="*/ 0 h 23"/>
                  <a:gd name="T4" fmla="*/ 2147483647 w 23"/>
                  <a:gd name="T5" fmla="*/ 2147483647 h 23"/>
                  <a:gd name="T6" fmla="*/ 0 w 23"/>
                  <a:gd name="T7" fmla="*/ 2147483647 h 23"/>
                  <a:gd name="T8" fmla="*/ 0 60000 65536"/>
                  <a:gd name="T9" fmla="*/ 0 60000 65536"/>
                  <a:gd name="T10" fmla="*/ 0 60000 65536"/>
                  <a:gd name="T11" fmla="*/ 0 60000 65536"/>
                  <a:gd name="T12" fmla="*/ 0 w 23"/>
                  <a:gd name="T13" fmla="*/ 0 h 23"/>
                  <a:gd name="T14" fmla="*/ 23 w 23"/>
                  <a:gd name="T15" fmla="*/ 23 h 23"/>
                </a:gdLst>
                <a:ahLst/>
                <a:cxnLst>
                  <a:cxn ang="T8">
                    <a:pos x="T0" y="T1"/>
                  </a:cxn>
                  <a:cxn ang="T9">
                    <a:pos x="T2" y="T3"/>
                  </a:cxn>
                  <a:cxn ang="T10">
                    <a:pos x="T4" y="T5"/>
                  </a:cxn>
                  <a:cxn ang="T11">
                    <a:pos x="T6" y="T7"/>
                  </a:cxn>
                </a:cxnLst>
                <a:rect l="T12" t="T13" r="T14" b="T15"/>
                <a:pathLst>
                  <a:path w="23" h="23">
                    <a:moveTo>
                      <a:pt x="0" y="22"/>
                    </a:moveTo>
                    <a:lnTo>
                      <a:pt x="22" y="0"/>
                    </a:lnTo>
                    <a:lnTo>
                      <a:pt x="22" y="16"/>
                    </a:lnTo>
                    <a:lnTo>
                      <a:pt x="0" y="22"/>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86" name="Freeform 282"/>
              <p:cNvSpPr>
                <a:spLocks/>
              </p:cNvSpPr>
              <p:nvPr/>
            </p:nvSpPr>
            <p:spPr bwMode="auto">
              <a:xfrm>
                <a:off x="6657975" y="5303838"/>
                <a:ext cx="33338" cy="30162"/>
              </a:xfrm>
              <a:custGeom>
                <a:avLst/>
                <a:gdLst>
                  <a:gd name="T0" fmla="*/ 0 w 24"/>
                  <a:gd name="T1" fmla="*/ 0 h 24"/>
                  <a:gd name="T2" fmla="*/ 2147483647 w 24"/>
                  <a:gd name="T3" fmla="*/ 2147483647 h 24"/>
                  <a:gd name="T4" fmla="*/ 2147483647 w 24"/>
                  <a:gd name="T5" fmla="*/ 0 h 24"/>
                  <a:gd name="T6" fmla="*/ 0 w 24"/>
                  <a:gd name="T7" fmla="*/ 0 h 24"/>
                  <a:gd name="T8" fmla="*/ 0 60000 65536"/>
                  <a:gd name="T9" fmla="*/ 0 60000 65536"/>
                  <a:gd name="T10" fmla="*/ 0 60000 65536"/>
                  <a:gd name="T11" fmla="*/ 0 60000 65536"/>
                  <a:gd name="T12" fmla="*/ 0 w 24"/>
                  <a:gd name="T13" fmla="*/ 0 h 24"/>
                  <a:gd name="T14" fmla="*/ 24 w 24"/>
                  <a:gd name="T15" fmla="*/ 24 h 24"/>
                </a:gdLst>
                <a:ahLst/>
                <a:cxnLst>
                  <a:cxn ang="T8">
                    <a:pos x="T0" y="T1"/>
                  </a:cxn>
                  <a:cxn ang="T9">
                    <a:pos x="T2" y="T3"/>
                  </a:cxn>
                  <a:cxn ang="T10">
                    <a:pos x="T4" y="T5"/>
                  </a:cxn>
                  <a:cxn ang="T11">
                    <a:pos x="T6" y="T7"/>
                  </a:cxn>
                </a:cxnLst>
                <a:rect l="T12" t="T13" r="T14" b="T15"/>
                <a:pathLst>
                  <a:path w="24" h="24">
                    <a:moveTo>
                      <a:pt x="0" y="0"/>
                    </a:moveTo>
                    <a:lnTo>
                      <a:pt x="7" y="23"/>
                    </a:lnTo>
                    <a:lnTo>
                      <a:pt x="23" y="0"/>
                    </a:lnTo>
                    <a:lnTo>
                      <a:pt x="0" y="0"/>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87" name="Freeform 283"/>
              <p:cNvSpPr>
                <a:spLocks/>
              </p:cNvSpPr>
              <p:nvPr/>
            </p:nvSpPr>
            <p:spPr bwMode="auto">
              <a:xfrm>
                <a:off x="6737350" y="5275263"/>
                <a:ext cx="31750" cy="28575"/>
              </a:xfrm>
              <a:custGeom>
                <a:avLst/>
                <a:gdLst>
                  <a:gd name="T0" fmla="*/ 0 w 24"/>
                  <a:gd name="T1" fmla="*/ 2147483647 h 23"/>
                  <a:gd name="T2" fmla="*/ 2147483647 w 24"/>
                  <a:gd name="T3" fmla="*/ 0 h 23"/>
                  <a:gd name="T4" fmla="*/ 2147483647 w 24"/>
                  <a:gd name="T5" fmla="*/ 0 h 23"/>
                  <a:gd name="T6" fmla="*/ 0 w 24"/>
                  <a:gd name="T7" fmla="*/ 2147483647 h 23"/>
                  <a:gd name="T8" fmla="*/ 0 60000 65536"/>
                  <a:gd name="T9" fmla="*/ 0 60000 65536"/>
                  <a:gd name="T10" fmla="*/ 0 60000 65536"/>
                  <a:gd name="T11" fmla="*/ 0 60000 65536"/>
                  <a:gd name="T12" fmla="*/ 0 w 24"/>
                  <a:gd name="T13" fmla="*/ 0 h 23"/>
                  <a:gd name="T14" fmla="*/ 24 w 24"/>
                  <a:gd name="T15" fmla="*/ 23 h 23"/>
                </a:gdLst>
                <a:ahLst/>
                <a:cxnLst>
                  <a:cxn ang="T8">
                    <a:pos x="T0" y="T1"/>
                  </a:cxn>
                  <a:cxn ang="T9">
                    <a:pos x="T2" y="T3"/>
                  </a:cxn>
                  <a:cxn ang="T10">
                    <a:pos x="T4" y="T5"/>
                  </a:cxn>
                  <a:cxn ang="T11">
                    <a:pos x="T6" y="T7"/>
                  </a:cxn>
                </a:cxnLst>
                <a:rect l="T12" t="T13" r="T14" b="T15"/>
                <a:pathLst>
                  <a:path w="24" h="23">
                    <a:moveTo>
                      <a:pt x="0" y="22"/>
                    </a:moveTo>
                    <a:lnTo>
                      <a:pt x="23" y="0"/>
                    </a:lnTo>
                    <a:lnTo>
                      <a:pt x="0" y="22"/>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grpSp>
        <p:sp>
          <p:nvSpPr>
            <p:cNvPr id="259" name="Freeform 284"/>
            <p:cNvSpPr>
              <a:spLocks/>
            </p:cNvSpPr>
            <p:nvPr/>
          </p:nvSpPr>
          <p:spPr bwMode="auto">
            <a:xfrm>
              <a:off x="5640764" y="4026749"/>
              <a:ext cx="648666" cy="610777"/>
            </a:xfrm>
            <a:custGeom>
              <a:avLst/>
              <a:gdLst>
                <a:gd name="T0" fmla="*/ 2147483647 w 469"/>
                <a:gd name="T1" fmla="*/ 2147483647 h 489"/>
                <a:gd name="T2" fmla="*/ 2147483647 w 469"/>
                <a:gd name="T3" fmla="*/ 2147483647 h 489"/>
                <a:gd name="T4" fmla="*/ 2147483647 w 469"/>
                <a:gd name="T5" fmla="*/ 2147483647 h 489"/>
                <a:gd name="T6" fmla="*/ 2147483647 w 469"/>
                <a:gd name="T7" fmla="*/ 2147483647 h 489"/>
                <a:gd name="T8" fmla="*/ 2147483647 w 469"/>
                <a:gd name="T9" fmla="*/ 2147483647 h 489"/>
                <a:gd name="T10" fmla="*/ 2147483647 w 469"/>
                <a:gd name="T11" fmla="*/ 2147483647 h 489"/>
                <a:gd name="T12" fmla="*/ 2147483647 w 469"/>
                <a:gd name="T13" fmla="*/ 2147483647 h 489"/>
                <a:gd name="T14" fmla="*/ 2147483647 w 469"/>
                <a:gd name="T15" fmla="*/ 2147483647 h 489"/>
                <a:gd name="T16" fmla="*/ 2147483647 w 469"/>
                <a:gd name="T17" fmla="*/ 2147483647 h 489"/>
                <a:gd name="T18" fmla="*/ 2147483647 w 469"/>
                <a:gd name="T19" fmla="*/ 2147483647 h 489"/>
                <a:gd name="T20" fmla="*/ 2147483647 w 469"/>
                <a:gd name="T21" fmla="*/ 2147483647 h 489"/>
                <a:gd name="T22" fmla="*/ 2147483647 w 469"/>
                <a:gd name="T23" fmla="*/ 2147483647 h 489"/>
                <a:gd name="T24" fmla="*/ 2147483647 w 469"/>
                <a:gd name="T25" fmla="*/ 2147483647 h 489"/>
                <a:gd name="T26" fmla="*/ 2147483647 w 469"/>
                <a:gd name="T27" fmla="*/ 2147483647 h 489"/>
                <a:gd name="T28" fmla="*/ 2147483647 w 469"/>
                <a:gd name="T29" fmla="*/ 2147483647 h 489"/>
                <a:gd name="T30" fmla="*/ 2147483647 w 469"/>
                <a:gd name="T31" fmla="*/ 2147483647 h 489"/>
                <a:gd name="T32" fmla="*/ 2147483647 w 469"/>
                <a:gd name="T33" fmla="*/ 2147483647 h 489"/>
                <a:gd name="T34" fmla="*/ 2147483647 w 469"/>
                <a:gd name="T35" fmla="*/ 2147483647 h 489"/>
                <a:gd name="T36" fmla="*/ 2147483647 w 469"/>
                <a:gd name="T37" fmla="*/ 2147483647 h 489"/>
                <a:gd name="T38" fmla="*/ 2147483647 w 469"/>
                <a:gd name="T39" fmla="*/ 2147483647 h 489"/>
                <a:gd name="T40" fmla="*/ 2147483647 w 469"/>
                <a:gd name="T41" fmla="*/ 2147483647 h 489"/>
                <a:gd name="T42" fmla="*/ 2147483647 w 469"/>
                <a:gd name="T43" fmla="*/ 2147483647 h 489"/>
                <a:gd name="T44" fmla="*/ 2147483647 w 469"/>
                <a:gd name="T45" fmla="*/ 2147483647 h 489"/>
                <a:gd name="T46" fmla="*/ 2147483647 w 469"/>
                <a:gd name="T47" fmla="*/ 2147483647 h 489"/>
                <a:gd name="T48" fmla="*/ 2147483647 w 469"/>
                <a:gd name="T49" fmla="*/ 2147483647 h 489"/>
                <a:gd name="T50" fmla="*/ 2147483647 w 469"/>
                <a:gd name="T51" fmla="*/ 2147483647 h 489"/>
                <a:gd name="T52" fmla="*/ 2147483647 w 469"/>
                <a:gd name="T53" fmla="*/ 2147483647 h 489"/>
                <a:gd name="T54" fmla="*/ 2147483647 w 469"/>
                <a:gd name="T55" fmla="*/ 2147483647 h 489"/>
                <a:gd name="T56" fmla="*/ 2147483647 w 469"/>
                <a:gd name="T57" fmla="*/ 2147483647 h 489"/>
                <a:gd name="T58" fmla="*/ 2147483647 w 469"/>
                <a:gd name="T59" fmla="*/ 2147483647 h 489"/>
                <a:gd name="T60" fmla="*/ 2147483647 w 469"/>
                <a:gd name="T61" fmla="*/ 2147483647 h 489"/>
                <a:gd name="T62" fmla="*/ 2147483647 w 469"/>
                <a:gd name="T63" fmla="*/ 2147483647 h 489"/>
                <a:gd name="T64" fmla="*/ 2147483647 w 469"/>
                <a:gd name="T65" fmla="*/ 2147483647 h 489"/>
                <a:gd name="T66" fmla="*/ 2147483647 w 469"/>
                <a:gd name="T67" fmla="*/ 2147483647 h 489"/>
                <a:gd name="T68" fmla="*/ 2147483647 w 469"/>
                <a:gd name="T69" fmla="*/ 2147483647 h 489"/>
                <a:gd name="T70" fmla="*/ 2147483647 w 469"/>
                <a:gd name="T71" fmla="*/ 2147483647 h 489"/>
                <a:gd name="T72" fmla="*/ 2147483647 w 469"/>
                <a:gd name="T73" fmla="*/ 2147483647 h 489"/>
                <a:gd name="T74" fmla="*/ 2147483647 w 469"/>
                <a:gd name="T75" fmla="*/ 2147483647 h 489"/>
                <a:gd name="T76" fmla="*/ 2147483647 w 469"/>
                <a:gd name="T77" fmla="*/ 2147483647 h 489"/>
                <a:gd name="T78" fmla="*/ 2147483647 w 469"/>
                <a:gd name="T79" fmla="*/ 2147483647 h 489"/>
                <a:gd name="T80" fmla="*/ 2147483647 w 469"/>
                <a:gd name="T81" fmla="*/ 2147483647 h 489"/>
                <a:gd name="T82" fmla="*/ 2147483647 w 469"/>
                <a:gd name="T83" fmla="*/ 2147483647 h 489"/>
                <a:gd name="T84" fmla="*/ 2147483647 w 469"/>
                <a:gd name="T85" fmla="*/ 2147483647 h 489"/>
                <a:gd name="T86" fmla="*/ 2147483647 w 469"/>
                <a:gd name="T87" fmla="*/ 2147483647 h 489"/>
                <a:gd name="T88" fmla="*/ 2147483647 w 469"/>
                <a:gd name="T89" fmla="*/ 2147483647 h 489"/>
                <a:gd name="T90" fmla="*/ 2147483647 w 469"/>
                <a:gd name="T91" fmla="*/ 2147483647 h 489"/>
                <a:gd name="T92" fmla="*/ 2147483647 w 469"/>
                <a:gd name="T93" fmla="*/ 2147483647 h 489"/>
                <a:gd name="T94" fmla="*/ 2147483647 w 469"/>
                <a:gd name="T95" fmla="*/ 2147483647 h 489"/>
                <a:gd name="T96" fmla="*/ 2147483647 w 469"/>
                <a:gd name="T97" fmla="*/ 2147483647 h 489"/>
                <a:gd name="T98" fmla="*/ 2147483647 w 469"/>
                <a:gd name="T99" fmla="*/ 2147483647 h 489"/>
                <a:gd name="T100" fmla="*/ 2147483647 w 469"/>
                <a:gd name="T101" fmla="*/ 2147483647 h 489"/>
                <a:gd name="T102" fmla="*/ 2147483647 w 469"/>
                <a:gd name="T103" fmla="*/ 2147483647 h 489"/>
                <a:gd name="T104" fmla="*/ 2147483647 w 469"/>
                <a:gd name="T105" fmla="*/ 2147483647 h 489"/>
                <a:gd name="T106" fmla="*/ 2147483647 w 469"/>
                <a:gd name="T107" fmla="*/ 2147483647 h 489"/>
                <a:gd name="T108" fmla="*/ 2147483647 w 469"/>
                <a:gd name="T109" fmla="*/ 2147483647 h 489"/>
                <a:gd name="T110" fmla="*/ 2147483647 w 469"/>
                <a:gd name="T111" fmla="*/ 2147483647 h 48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69"/>
                <a:gd name="T169" fmla="*/ 0 h 489"/>
                <a:gd name="T170" fmla="*/ 469 w 469"/>
                <a:gd name="T171" fmla="*/ 489 h 48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69" h="489">
                  <a:moveTo>
                    <a:pt x="69" y="22"/>
                  </a:moveTo>
                  <a:lnTo>
                    <a:pt x="72" y="22"/>
                  </a:lnTo>
                  <a:lnTo>
                    <a:pt x="74" y="22"/>
                  </a:lnTo>
                  <a:lnTo>
                    <a:pt x="77" y="20"/>
                  </a:lnTo>
                  <a:lnTo>
                    <a:pt x="85" y="20"/>
                  </a:lnTo>
                  <a:lnTo>
                    <a:pt x="98" y="19"/>
                  </a:lnTo>
                  <a:lnTo>
                    <a:pt x="108" y="18"/>
                  </a:lnTo>
                  <a:lnTo>
                    <a:pt x="112" y="16"/>
                  </a:lnTo>
                  <a:lnTo>
                    <a:pt x="117" y="16"/>
                  </a:lnTo>
                  <a:lnTo>
                    <a:pt x="128" y="13"/>
                  </a:lnTo>
                  <a:lnTo>
                    <a:pt x="138" y="13"/>
                  </a:lnTo>
                  <a:lnTo>
                    <a:pt x="144" y="12"/>
                  </a:lnTo>
                  <a:lnTo>
                    <a:pt x="145" y="12"/>
                  </a:lnTo>
                  <a:lnTo>
                    <a:pt x="171" y="9"/>
                  </a:lnTo>
                  <a:lnTo>
                    <a:pt x="171" y="8"/>
                  </a:lnTo>
                  <a:lnTo>
                    <a:pt x="178" y="6"/>
                  </a:lnTo>
                  <a:lnTo>
                    <a:pt x="182" y="6"/>
                  </a:lnTo>
                  <a:lnTo>
                    <a:pt x="184" y="6"/>
                  </a:lnTo>
                  <a:lnTo>
                    <a:pt x="198" y="4"/>
                  </a:lnTo>
                  <a:lnTo>
                    <a:pt x="210" y="1"/>
                  </a:lnTo>
                  <a:lnTo>
                    <a:pt x="217" y="0"/>
                  </a:lnTo>
                  <a:lnTo>
                    <a:pt x="216" y="8"/>
                  </a:lnTo>
                  <a:lnTo>
                    <a:pt x="206" y="18"/>
                  </a:lnTo>
                  <a:lnTo>
                    <a:pt x="200" y="34"/>
                  </a:lnTo>
                  <a:lnTo>
                    <a:pt x="202" y="37"/>
                  </a:lnTo>
                  <a:lnTo>
                    <a:pt x="210" y="42"/>
                  </a:lnTo>
                  <a:lnTo>
                    <a:pt x="221" y="48"/>
                  </a:lnTo>
                  <a:lnTo>
                    <a:pt x="224" y="51"/>
                  </a:lnTo>
                  <a:lnTo>
                    <a:pt x="229" y="54"/>
                  </a:lnTo>
                  <a:lnTo>
                    <a:pt x="231" y="55"/>
                  </a:lnTo>
                  <a:lnTo>
                    <a:pt x="234" y="56"/>
                  </a:lnTo>
                  <a:lnTo>
                    <a:pt x="235" y="55"/>
                  </a:lnTo>
                  <a:lnTo>
                    <a:pt x="246" y="55"/>
                  </a:lnTo>
                  <a:lnTo>
                    <a:pt x="250" y="65"/>
                  </a:lnTo>
                  <a:lnTo>
                    <a:pt x="257" y="73"/>
                  </a:lnTo>
                  <a:lnTo>
                    <a:pt x="260" y="74"/>
                  </a:lnTo>
                  <a:lnTo>
                    <a:pt x="260" y="77"/>
                  </a:lnTo>
                  <a:lnTo>
                    <a:pt x="261" y="81"/>
                  </a:lnTo>
                  <a:lnTo>
                    <a:pt x="268" y="90"/>
                  </a:lnTo>
                  <a:lnTo>
                    <a:pt x="274" y="95"/>
                  </a:lnTo>
                  <a:lnTo>
                    <a:pt x="276" y="101"/>
                  </a:lnTo>
                  <a:lnTo>
                    <a:pt x="278" y="101"/>
                  </a:lnTo>
                  <a:lnTo>
                    <a:pt x="281" y="106"/>
                  </a:lnTo>
                  <a:lnTo>
                    <a:pt x="299" y="116"/>
                  </a:lnTo>
                  <a:lnTo>
                    <a:pt x="311" y="123"/>
                  </a:lnTo>
                  <a:lnTo>
                    <a:pt x="315" y="130"/>
                  </a:lnTo>
                  <a:lnTo>
                    <a:pt x="319" y="137"/>
                  </a:lnTo>
                  <a:lnTo>
                    <a:pt x="325" y="140"/>
                  </a:lnTo>
                  <a:lnTo>
                    <a:pt x="326" y="140"/>
                  </a:lnTo>
                  <a:lnTo>
                    <a:pt x="333" y="142"/>
                  </a:lnTo>
                  <a:lnTo>
                    <a:pt x="333" y="144"/>
                  </a:lnTo>
                  <a:lnTo>
                    <a:pt x="335" y="144"/>
                  </a:lnTo>
                  <a:lnTo>
                    <a:pt x="346" y="160"/>
                  </a:lnTo>
                  <a:lnTo>
                    <a:pt x="353" y="166"/>
                  </a:lnTo>
                  <a:lnTo>
                    <a:pt x="355" y="173"/>
                  </a:lnTo>
                  <a:lnTo>
                    <a:pt x="365" y="177"/>
                  </a:lnTo>
                  <a:lnTo>
                    <a:pt x="366" y="181"/>
                  </a:lnTo>
                  <a:lnTo>
                    <a:pt x="369" y="184"/>
                  </a:lnTo>
                  <a:lnTo>
                    <a:pt x="379" y="187"/>
                  </a:lnTo>
                  <a:lnTo>
                    <a:pt x="386" y="191"/>
                  </a:lnTo>
                  <a:lnTo>
                    <a:pt x="391" y="194"/>
                  </a:lnTo>
                  <a:lnTo>
                    <a:pt x="391" y="202"/>
                  </a:lnTo>
                  <a:lnTo>
                    <a:pt x="404" y="220"/>
                  </a:lnTo>
                  <a:lnTo>
                    <a:pt x="405" y="234"/>
                  </a:lnTo>
                  <a:lnTo>
                    <a:pt x="408" y="237"/>
                  </a:lnTo>
                  <a:lnTo>
                    <a:pt x="409" y="237"/>
                  </a:lnTo>
                  <a:lnTo>
                    <a:pt x="418" y="238"/>
                  </a:lnTo>
                  <a:lnTo>
                    <a:pt x="436" y="263"/>
                  </a:lnTo>
                  <a:lnTo>
                    <a:pt x="436" y="270"/>
                  </a:lnTo>
                  <a:lnTo>
                    <a:pt x="436" y="273"/>
                  </a:lnTo>
                  <a:lnTo>
                    <a:pt x="441" y="284"/>
                  </a:lnTo>
                  <a:lnTo>
                    <a:pt x="451" y="284"/>
                  </a:lnTo>
                  <a:lnTo>
                    <a:pt x="462" y="288"/>
                  </a:lnTo>
                  <a:lnTo>
                    <a:pt x="465" y="288"/>
                  </a:lnTo>
                  <a:lnTo>
                    <a:pt x="468" y="293"/>
                  </a:lnTo>
                  <a:lnTo>
                    <a:pt x="455" y="310"/>
                  </a:lnTo>
                  <a:lnTo>
                    <a:pt x="450" y="310"/>
                  </a:lnTo>
                  <a:lnTo>
                    <a:pt x="452" y="314"/>
                  </a:lnTo>
                  <a:lnTo>
                    <a:pt x="447" y="327"/>
                  </a:lnTo>
                  <a:lnTo>
                    <a:pt x="444" y="327"/>
                  </a:lnTo>
                  <a:lnTo>
                    <a:pt x="443" y="327"/>
                  </a:lnTo>
                  <a:lnTo>
                    <a:pt x="441" y="328"/>
                  </a:lnTo>
                  <a:lnTo>
                    <a:pt x="445" y="329"/>
                  </a:lnTo>
                  <a:lnTo>
                    <a:pt x="448" y="338"/>
                  </a:lnTo>
                  <a:lnTo>
                    <a:pt x="445" y="345"/>
                  </a:lnTo>
                  <a:lnTo>
                    <a:pt x="443" y="343"/>
                  </a:lnTo>
                  <a:lnTo>
                    <a:pt x="438" y="347"/>
                  </a:lnTo>
                  <a:lnTo>
                    <a:pt x="438" y="350"/>
                  </a:lnTo>
                  <a:lnTo>
                    <a:pt x="445" y="349"/>
                  </a:lnTo>
                  <a:lnTo>
                    <a:pt x="440" y="366"/>
                  </a:lnTo>
                  <a:lnTo>
                    <a:pt x="438" y="367"/>
                  </a:lnTo>
                  <a:lnTo>
                    <a:pt x="441" y="375"/>
                  </a:lnTo>
                  <a:lnTo>
                    <a:pt x="443" y="378"/>
                  </a:lnTo>
                  <a:lnTo>
                    <a:pt x="434" y="392"/>
                  </a:lnTo>
                  <a:lnTo>
                    <a:pt x="429" y="396"/>
                  </a:lnTo>
                  <a:lnTo>
                    <a:pt x="432" y="395"/>
                  </a:lnTo>
                  <a:lnTo>
                    <a:pt x="432" y="407"/>
                  </a:lnTo>
                  <a:lnTo>
                    <a:pt x="429" y="408"/>
                  </a:lnTo>
                  <a:lnTo>
                    <a:pt x="434" y="411"/>
                  </a:lnTo>
                  <a:lnTo>
                    <a:pt x="436" y="440"/>
                  </a:lnTo>
                  <a:lnTo>
                    <a:pt x="409" y="440"/>
                  </a:lnTo>
                  <a:lnTo>
                    <a:pt x="396" y="438"/>
                  </a:lnTo>
                  <a:lnTo>
                    <a:pt x="393" y="435"/>
                  </a:lnTo>
                  <a:lnTo>
                    <a:pt x="382" y="445"/>
                  </a:lnTo>
                  <a:lnTo>
                    <a:pt x="389" y="471"/>
                  </a:lnTo>
                  <a:lnTo>
                    <a:pt x="387" y="486"/>
                  </a:lnTo>
                  <a:lnTo>
                    <a:pt x="375" y="488"/>
                  </a:lnTo>
                  <a:lnTo>
                    <a:pt x="369" y="474"/>
                  </a:lnTo>
                  <a:lnTo>
                    <a:pt x="369" y="467"/>
                  </a:lnTo>
                  <a:lnTo>
                    <a:pt x="365" y="467"/>
                  </a:lnTo>
                  <a:lnTo>
                    <a:pt x="354" y="468"/>
                  </a:lnTo>
                  <a:lnTo>
                    <a:pt x="350" y="468"/>
                  </a:lnTo>
                  <a:lnTo>
                    <a:pt x="346" y="468"/>
                  </a:lnTo>
                  <a:lnTo>
                    <a:pt x="343" y="468"/>
                  </a:lnTo>
                  <a:lnTo>
                    <a:pt x="335" y="469"/>
                  </a:lnTo>
                  <a:lnTo>
                    <a:pt x="326" y="471"/>
                  </a:lnTo>
                  <a:lnTo>
                    <a:pt x="325" y="471"/>
                  </a:lnTo>
                  <a:lnTo>
                    <a:pt x="319" y="471"/>
                  </a:lnTo>
                  <a:lnTo>
                    <a:pt x="307" y="471"/>
                  </a:lnTo>
                  <a:lnTo>
                    <a:pt x="283" y="472"/>
                  </a:lnTo>
                  <a:lnTo>
                    <a:pt x="278" y="474"/>
                  </a:lnTo>
                  <a:lnTo>
                    <a:pt x="274" y="474"/>
                  </a:lnTo>
                  <a:lnTo>
                    <a:pt x="267" y="475"/>
                  </a:lnTo>
                  <a:lnTo>
                    <a:pt x="264" y="475"/>
                  </a:lnTo>
                  <a:lnTo>
                    <a:pt x="263" y="475"/>
                  </a:lnTo>
                  <a:lnTo>
                    <a:pt x="260" y="475"/>
                  </a:lnTo>
                  <a:lnTo>
                    <a:pt x="250" y="475"/>
                  </a:lnTo>
                  <a:lnTo>
                    <a:pt x="240" y="476"/>
                  </a:lnTo>
                  <a:lnTo>
                    <a:pt x="236" y="478"/>
                  </a:lnTo>
                  <a:lnTo>
                    <a:pt x="234" y="478"/>
                  </a:lnTo>
                  <a:lnTo>
                    <a:pt x="228" y="478"/>
                  </a:lnTo>
                  <a:lnTo>
                    <a:pt x="216" y="478"/>
                  </a:lnTo>
                  <a:lnTo>
                    <a:pt x="210" y="479"/>
                  </a:lnTo>
                  <a:lnTo>
                    <a:pt x="203" y="481"/>
                  </a:lnTo>
                  <a:lnTo>
                    <a:pt x="199" y="481"/>
                  </a:lnTo>
                  <a:lnTo>
                    <a:pt x="196" y="481"/>
                  </a:lnTo>
                  <a:lnTo>
                    <a:pt x="186" y="481"/>
                  </a:lnTo>
                  <a:lnTo>
                    <a:pt x="181" y="482"/>
                  </a:lnTo>
                  <a:lnTo>
                    <a:pt x="178" y="482"/>
                  </a:lnTo>
                  <a:lnTo>
                    <a:pt x="175" y="482"/>
                  </a:lnTo>
                  <a:lnTo>
                    <a:pt x="170" y="482"/>
                  </a:lnTo>
                  <a:lnTo>
                    <a:pt x="160" y="483"/>
                  </a:lnTo>
                  <a:lnTo>
                    <a:pt x="145" y="485"/>
                  </a:lnTo>
                  <a:lnTo>
                    <a:pt x="124" y="486"/>
                  </a:lnTo>
                  <a:lnTo>
                    <a:pt x="124" y="485"/>
                  </a:lnTo>
                  <a:lnTo>
                    <a:pt x="109" y="458"/>
                  </a:lnTo>
                  <a:lnTo>
                    <a:pt x="108" y="456"/>
                  </a:lnTo>
                  <a:lnTo>
                    <a:pt x="108" y="454"/>
                  </a:lnTo>
                  <a:lnTo>
                    <a:pt x="105" y="449"/>
                  </a:lnTo>
                  <a:lnTo>
                    <a:pt x="102" y="443"/>
                  </a:lnTo>
                  <a:lnTo>
                    <a:pt x="95" y="431"/>
                  </a:lnTo>
                  <a:lnTo>
                    <a:pt x="95" y="424"/>
                  </a:lnTo>
                  <a:lnTo>
                    <a:pt x="95" y="417"/>
                  </a:lnTo>
                  <a:lnTo>
                    <a:pt x="96" y="403"/>
                  </a:lnTo>
                  <a:lnTo>
                    <a:pt x="96" y="402"/>
                  </a:lnTo>
                  <a:lnTo>
                    <a:pt x="94" y="389"/>
                  </a:lnTo>
                  <a:lnTo>
                    <a:pt x="87" y="384"/>
                  </a:lnTo>
                  <a:lnTo>
                    <a:pt x="85" y="375"/>
                  </a:lnTo>
                  <a:lnTo>
                    <a:pt x="85" y="374"/>
                  </a:lnTo>
                  <a:lnTo>
                    <a:pt x="84" y="374"/>
                  </a:lnTo>
                  <a:lnTo>
                    <a:pt x="84" y="364"/>
                  </a:lnTo>
                  <a:lnTo>
                    <a:pt x="84" y="361"/>
                  </a:lnTo>
                  <a:lnTo>
                    <a:pt x="88" y="350"/>
                  </a:lnTo>
                  <a:lnTo>
                    <a:pt x="88" y="349"/>
                  </a:lnTo>
                  <a:lnTo>
                    <a:pt x="88" y="342"/>
                  </a:lnTo>
                  <a:lnTo>
                    <a:pt x="87" y="335"/>
                  </a:lnTo>
                  <a:lnTo>
                    <a:pt x="92" y="328"/>
                  </a:lnTo>
                  <a:lnTo>
                    <a:pt x="98" y="323"/>
                  </a:lnTo>
                  <a:lnTo>
                    <a:pt x="99" y="320"/>
                  </a:lnTo>
                  <a:lnTo>
                    <a:pt x="90" y="313"/>
                  </a:lnTo>
                  <a:lnTo>
                    <a:pt x="91" y="307"/>
                  </a:lnTo>
                  <a:lnTo>
                    <a:pt x="88" y="293"/>
                  </a:lnTo>
                  <a:lnTo>
                    <a:pt x="87" y="293"/>
                  </a:lnTo>
                  <a:lnTo>
                    <a:pt x="78" y="284"/>
                  </a:lnTo>
                  <a:lnTo>
                    <a:pt x="76" y="281"/>
                  </a:lnTo>
                  <a:lnTo>
                    <a:pt x="73" y="270"/>
                  </a:lnTo>
                  <a:lnTo>
                    <a:pt x="72" y="270"/>
                  </a:lnTo>
                  <a:lnTo>
                    <a:pt x="72" y="268"/>
                  </a:lnTo>
                  <a:lnTo>
                    <a:pt x="72" y="266"/>
                  </a:lnTo>
                  <a:lnTo>
                    <a:pt x="66" y="256"/>
                  </a:lnTo>
                  <a:lnTo>
                    <a:pt x="63" y="246"/>
                  </a:lnTo>
                  <a:lnTo>
                    <a:pt x="62" y="244"/>
                  </a:lnTo>
                  <a:lnTo>
                    <a:pt x="58" y="231"/>
                  </a:lnTo>
                  <a:lnTo>
                    <a:pt x="58" y="230"/>
                  </a:lnTo>
                  <a:lnTo>
                    <a:pt x="58" y="228"/>
                  </a:lnTo>
                  <a:lnTo>
                    <a:pt x="55" y="220"/>
                  </a:lnTo>
                  <a:lnTo>
                    <a:pt x="51" y="203"/>
                  </a:lnTo>
                  <a:lnTo>
                    <a:pt x="48" y="196"/>
                  </a:lnTo>
                  <a:lnTo>
                    <a:pt x="47" y="191"/>
                  </a:lnTo>
                  <a:lnTo>
                    <a:pt x="45" y="189"/>
                  </a:lnTo>
                  <a:lnTo>
                    <a:pt x="42" y="176"/>
                  </a:lnTo>
                  <a:lnTo>
                    <a:pt x="41" y="173"/>
                  </a:lnTo>
                  <a:lnTo>
                    <a:pt x="36" y="153"/>
                  </a:lnTo>
                  <a:lnTo>
                    <a:pt x="36" y="151"/>
                  </a:lnTo>
                  <a:lnTo>
                    <a:pt x="34" y="146"/>
                  </a:lnTo>
                  <a:lnTo>
                    <a:pt x="31" y="140"/>
                  </a:lnTo>
                  <a:lnTo>
                    <a:pt x="31" y="137"/>
                  </a:lnTo>
                  <a:lnTo>
                    <a:pt x="30" y="133"/>
                  </a:lnTo>
                  <a:lnTo>
                    <a:pt x="29" y="127"/>
                  </a:lnTo>
                  <a:lnTo>
                    <a:pt x="26" y="119"/>
                  </a:lnTo>
                  <a:lnTo>
                    <a:pt x="24" y="112"/>
                  </a:lnTo>
                  <a:lnTo>
                    <a:pt x="22" y="106"/>
                  </a:lnTo>
                  <a:lnTo>
                    <a:pt x="19" y="94"/>
                  </a:lnTo>
                  <a:lnTo>
                    <a:pt x="16" y="87"/>
                  </a:lnTo>
                  <a:lnTo>
                    <a:pt x="15" y="80"/>
                  </a:lnTo>
                  <a:lnTo>
                    <a:pt x="12" y="73"/>
                  </a:lnTo>
                  <a:lnTo>
                    <a:pt x="11" y="70"/>
                  </a:lnTo>
                  <a:lnTo>
                    <a:pt x="8" y="56"/>
                  </a:lnTo>
                  <a:lnTo>
                    <a:pt x="5" y="48"/>
                  </a:lnTo>
                  <a:lnTo>
                    <a:pt x="4" y="44"/>
                  </a:lnTo>
                  <a:lnTo>
                    <a:pt x="2" y="42"/>
                  </a:lnTo>
                  <a:lnTo>
                    <a:pt x="0" y="31"/>
                  </a:lnTo>
                  <a:lnTo>
                    <a:pt x="9" y="30"/>
                  </a:lnTo>
                  <a:lnTo>
                    <a:pt x="12" y="30"/>
                  </a:lnTo>
                  <a:lnTo>
                    <a:pt x="20" y="29"/>
                  </a:lnTo>
                  <a:lnTo>
                    <a:pt x="22" y="29"/>
                  </a:lnTo>
                  <a:lnTo>
                    <a:pt x="26" y="27"/>
                  </a:lnTo>
                  <a:lnTo>
                    <a:pt x="29" y="27"/>
                  </a:lnTo>
                  <a:lnTo>
                    <a:pt x="31" y="27"/>
                  </a:lnTo>
                  <a:lnTo>
                    <a:pt x="55" y="24"/>
                  </a:lnTo>
                  <a:lnTo>
                    <a:pt x="59" y="23"/>
                  </a:lnTo>
                  <a:lnTo>
                    <a:pt x="66" y="23"/>
                  </a:lnTo>
                  <a:lnTo>
                    <a:pt x="69" y="22"/>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60" name="Freeform 285"/>
            <p:cNvSpPr>
              <a:spLocks/>
            </p:cNvSpPr>
            <p:nvPr/>
          </p:nvSpPr>
          <p:spPr bwMode="auto">
            <a:xfrm>
              <a:off x="5166549" y="3487044"/>
              <a:ext cx="852604" cy="410887"/>
            </a:xfrm>
            <a:custGeom>
              <a:avLst/>
              <a:gdLst>
                <a:gd name="T0" fmla="*/ 2147483647 w 618"/>
                <a:gd name="T1" fmla="*/ 2147483647 h 328"/>
                <a:gd name="T2" fmla="*/ 2147483647 w 618"/>
                <a:gd name="T3" fmla="*/ 2147483647 h 328"/>
                <a:gd name="T4" fmla="*/ 2147483647 w 618"/>
                <a:gd name="T5" fmla="*/ 2147483647 h 328"/>
                <a:gd name="T6" fmla="*/ 2147483647 w 618"/>
                <a:gd name="T7" fmla="*/ 2147483647 h 328"/>
                <a:gd name="T8" fmla="*/ 2147483647 w 618"/>
                <a:gd name="T9" fmla="*/ 2147483647 h 328"/>
                <a:gd name="T10" fmla="*/ 2147483647 w 618"/>
                <a:gd name="T11" fmla="*/ 2147483647 h 328"/>
                <a:gd name="T12" fmla="*/ 2147483647 w 618"/>
                <a:gd name="T13" fmla="*/ 2147483647 h 328"/>
                <a:gd name="T14" fmla="*/ 2147483647 w 618"/>
                <a:gd name="T15" fmla="*/ 2147483647 h 328"/>
                <a:gd name="T16" fmla="*/ 2147483647 w 618"/>
                <a:gd name="T17" fmla="*/ 2147483647 h 328"/>
                <a:gd name="T18" fmla="*/ 2147483647 w 618"/>
                <a:gd name="T19" fmla="*/ 2147483647 h 328"/>
                <a:gd name="T20" fmla="*/ 2147483647 w 618"/>
                <a:gd name="T21" fmla="*/ 2147483647 h 328"/>
                <a:gd name="T22" fmla="*/ 2147483647 w 618"/>
                <a:gd name="T23" fmla="*/ 2147483647 h 328"/>
                <a:gd name="T24" fmla="*/ 2147483647 w 618"/>
                <a:gd name="T25" fmla="*/ 2147483647 h 328"/>
                <a:gd name="T26" fmla="*/ 2147483647 w 618"/>
                <a:gd name="T27" fmla="*/ 2147483647 h 328"/>
                <a:gd name="T28" fmla="*/ 2147483647 w 618"/>
                <a:gd name="T29" fmla="*/ 2147483647 h 328"/>
                <a:gd name="T30" fmla="*/ 0 w 618"/>
                <a:gd name="T31" fmla="*/ 2147483647 h 328"/>
                <a:gd name="T32" fmla="*/ 2147483647 w 618"/>
                <a:gd name="T33" fmla="*/ 2147483647 h 328"/>
                <a:gd name="T34" fmla="*/ 2147483647 w 618"/>
                <a:gd name="T35" fmla="*/ 2147483647 h 328"/>
                <a:gd name="T36" fmla="*/ 2147483647 w 618"/>
                <a:gd name="T37" fmla="*/ 2147483647 h 328"/>
                <a:gd name="T38" fmla="*/ 2147483647 w 618"/>
                <a:gd name="T39" fmla="*/ 2147483647 h 328"/>
                <a:gd name="T40" fmla="*/ 2147483647 w 618"/>
                <a:gd name="T41" fmla="*/ 2147483647 h 328"/>
                <a:gd name="T42" fmla="*/ 2147483647 w 618"/>
                <a:gd name="T43" fmla="*/ 2147483647 h 328"/>
                <a:gd name="T44" fmla="*/ 2147483647 w 618"/>
                <a:gd name="T45" fmla="*/ 2147483647 h 328"/>
                <a:gd name="T46" fmla="*/ 2147483647 w 618"/>
                <a:gd name="T47" fmla="*/ 2147483647 h 328"/>
                <a:gd name="T48" fmla="*/ 2147483647 w 618"/>
                <a:gd name="T49" fmla="*/ 2147483647 h 328"/>
                <a:gd name="T50" fmla="*/ 2147483647 w 618"/>
                <a:gd name="T51" fmla="*/ 2147483647 h 328"/>
                <a:gd name="T52" fmla="*/ 2147483647 w 618"/>
                <a:gd name="T53" fmla="*/ 2147483647 h 328"/>
                <a:gd name="T54" fmla="*/ 2147483647 w 618"/>
                <a:gd name="T55" fmla="*/ 2147483647 h 328"/>
                <a:gd name="T56" fmla="*/ 2147483647 w 618"/>
                <a:gd name="T57" fmla="*/ 2147483647 h 328"/>
                <a:gd name="T58" fmla="*/ 2147483647 w 618"/>
                <a:gd name="T59" fmla="*/ 2147483647 h 328"/>
                <a:gd name="T60" fmla="*/ 2147483647 w 618"/>
                <a:gd name="T61" fmla="*/ 2147483647 h 328"/>
                <a:gd name="T62" fmla="*/ 2147483647 w 618"/>
                <a:gd name="T63" fmla="*/ 2147483647 h 328"/>
                <a:gd name="T64" fmla="*/ 2147483647 w 618"/>
                <a:gd name="T65" fmla="*/ 2147483647 h 328"/>
                <a:gd name="T66" fmla="*/ 2147483647 w 618"/>
                <a:gd name="T67" fmla="*/ 2147483647 h 328"/>
                <a:gd name="T68" fmla="*/ 2147483647 w 618"/>
                <a:gd name="T69" fmla="*/ 2147483647 h 328"/>
                <a:gd name="T70" fmla="*/ 2147483647 w 618"/>
                <a:gd name="T71" fmla="*/ 2147483647 h 328"/>
                <a:gd name="T72" fmla="*/ 2147483647 w 618"/>
                <a:gd name="T73" fmla="*/ 2147483647 h 328"/>
                <a:gd name="T74" fmla="*/ 2147483647 w 618"/>
                <a:gd name="T75" fmla="*/ 2147483647 h 328"/>
                <a:gd name="T76" fmla="*/ 2147483647 w 618"/>
                <a:gd name="T77" fmla="*/ 2147483647 h 328"/>
                <a:gd name="T78" fmla="*/ 2147483647 w 618"/>
                <a:gd name="T79" fmla="*/ 2147483647 h 328"/>
                <a:gd name="T80" fmla="*/ 2147483647 w 618"/>
                <a:gd name="T81" fmla="*/ 2147483647 h 328"/>
                <a:gd name="T82" fmla="*/ 2147483647 w 618"/>
                <a:gd name="T83" fmla="*/ 2147483647 h 328"/>
                <a:gd name="T84" fmla="*/ 2147483647 w 618"/>
                <a:gd name="T85" fmla="*/ 0 h 328"/>
                <a:gd name="T86" fmla="*/ 2147483647 w 618"/>
                <a:gd name="T87" fmla="*/ 2147483647 h 328"/>
                <a:gd name="T88" fmla="*/ 2147483647 w 618"/>
                <a:gd name="T89" fmla="*/ 2147483647 h 328"/>
                <a:gd name="T90" fmla="*/ 2147483647 w 618"/>
                <a:gd name="T91" fmla="*/ 2147483647 h 328"/>
                <a:gd name="T92" fmla="*/ 2147483647 w 618"/>
                <a:gd name="T93" fmla="*/ 2147483647 h 328"/>
                <a:gd name="T94" fmla="*/ 2147483647 w 618"/>
                <a:gd name="T95" fmla="*/ 2147483647 h 328"/>
                <a:gd name="T96" fmla="*/ 2147483647 w 618"/>
                <a:gd name="T97" fmla="*/ 2147483647 h 328"/>
                <a:gd name="T98" fmla="*/ 2147483647 w 618"/>
                <a:gd name="T99" fmla="*/ 2147483647 h 328"/>
                <a:gd name="T100" fmla="*/ 2147483647 w 618"/>
                <a:gd name="T101" fmla="*/ 2147483647 h 328"/>
                <a:gd name="T102" fmla="*/ 2147483647 w 618"/>
                <a:gd name="T103" fmla="*/ 2147483647 h 328"/>
                <a:gd name="T104" fmla="*/ 2147483647 w 618"/>
                <a:gd name="T105" fmla="*/ 2147483647 h 328"/>
                <a:gd name="T106" fmla="*/ 2147483647 w 618"/>
                <a:gd name="T107" fmla="*/ 2147483647 h 328"/>
                <a:gd name="T108" fmla="*/ 2147483647 w 618"/>
                <a:gd name="T109" fmla="*/ 2147483647 h 328"/>
                <a:gd name="T110" fmla="*/ 2147483647 w 618"/>
                <a:gd name="T111" fmla="*/ 2147483647 h 328"/>
                <a:gd name="T112" fmla="*/ 2147483647 w 618"/>
                <a:gd name="T113" fmla="*/ 2147483647 h 328"/>
                <a:gd name="T114" fmla="*/ 2147483647 w 618"/>
                <a:gd name="T115" fmla="*/ 2147483647 h 328"/>
                <a:gd name="T116" fmla="*/ 2147483647 w 618"/>
                <a:gd name="T117" fmla="*/ 2147483647 h 328"/>
                <a:gd name="T118" fmla="*/ 2147483647 w 618"/>
                <a:gd name="T119" fmla="*/ 2147483647 h 328"/>
                <a:gd name="T120" fmla="*/ 2147483647 w 618"/>
                <a:gd name="T121" fmla="*/ 2147483647 h 32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8"/>
                <a:gd name="T184" fmla="*/ 0 h 328"/>
                <a:gd name="T185" fmla="*/ 618 w 618"/>
                <a:gd name="T186" fmla="*/ 328 h 32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8" h="328">
                  <a:moveTo>
                    <a:pt x="440" y="269"/>
                  </a:moveTo>
                  <a:lnTo>
                    <a:pt x="440" y="269"/>
                  </a:lnTo>
                  <a:lnTo>
                    <a:pt x="439" y="269"/>
                  </a:lnTo>
                  <a:lnTo>
                    <a:pt x="422" y="270"/>
                  </a:lnTo>
                  <a:lnTo>
                    <a:pt x="414" y="273"/>
                  </a:lnTo>
                  <a:lnTo>
                    <a:pt x="393" y="274"/>
                  </a:lnTo>
                  <a:lnTo>
                    <a:pt x="386" y="274"/>
                  </a:lnTo>
                  <a:lnTo>
                    <a:pt x="379" y="275"/>
                  </a:lnTo>
                  <a:lnTo>
                    <a:pt x="377" y="275"/>
                  </a:lnTo>
                  <a:lnTo>
                    <a:pt x="375" y="275"/>
                  </a:lnTo>
                  <a:lnTo>
                    <a:pt x="364" y="275"/>
                  </a:lnTo>
                  <a:lnTo>
                    <a:pt x="352" y="277"/>
                  </a:lnTo>
                  <a:lnTo>
                    <a:pt x="350" y="277"/>
                  </a:lnTo>
                  <a:lnTo>
                    <a:pt x="346" y="277"/>
                  </a:lnTo>
                  <a:lnTo>
                    <a:pt x="338" y="280"/>
                  </a:lnTo>
                  <a:lnTo>
                    <a:pt x="332" y="280"/>
                  </a:lnTo>
                  <a:lnTo>
                    <a:pt x="321" y="281"/>
                  </a:lnTo>
                  <a:lnTo>
                    <a:pt x="307" y="282"/>
                  </a:lnTo>
                  <a:lnTo>
                    <a:pt x="305" y="282"/>
                  </a:lnTo>
                  <a:lnTo>
                    <a:pt x="298" y="284"/>
                  </a:lnTo>
                  <a:lnTo>
                    <a:pt x="292" y="284"/>
                  </a:lnTo>
                  <a:lnTo>
                    <a:pt x="289" y="284"/>
                  </a:lnTo>
                  <a:lnTo>
                    <a:pt x="278" y="285"/>
                  </a:lnTo>
                  <a:lnTo>
                    <a:pt x="271" y="285"/>
                  </a:lnTo>
                  <a:lnTo>
                    <a:pt x="264" y="285"/>
                  </a:lnTo>
                  <a:lnTo>
                    <a:pt x="262" y="285"/>
                  </a:lnTo>
                  <a:lnTo>
                    <a:pt x="255" y="285"/>
                  </a:lnTo>
                  <a:lnTo>
                    <a:pt x="246" y="286"/>
                  </a:lnTo>
                  <a:lnTo>
                    <a:pt x="244" y="288"/>
                  </a:lnTo>
                  <a:lnTo>
                    <a:pt x="241" y="289"/>
                  </a:lnTo>
                  <a:lnTo>
                    <a:pt x="239" y="286"/>
                  </a:lnTo>
                  <a:lnTo>
                    <a:pt x="230" y="289"/>
                  </a:lnTo>
                  <a:lnTo>
                    <a:pt x="224" y="289"/>
                  </a:lnTo>
                  <a:lnTo>
                    <a:pt x="219" y="289"/>
                  </a:lnTo>
                  <a:lnTo>
                    <a:pt x="214" y="291"/>
                  </a:lnTo>
                  <a:lnTo>
                    <a:pt x="199" y="292"/>
                  </a:lnTo>
                  <a:lnTo>
                    <a:pt x="195" y="293"/>
                  </a:lnTo>
                  <a:lnTo>
                    <a:pt x="194" y="293"/>
                  </a:lnTo>
                  <a:lnTo>
                    <a:pt x="184" y="293"/>
                  </a:lnTo>
                  <a:lnTo>
                    <a:pt x="176" y="295"/>
                  </a:lnTo>
                  <a:lnTo>
                    <a:pt x="164" y="296"/>
                  </a:lnTo>
                  <a:lnTo>
                    <a:pt x="158" y="298"/>
                  </a:lnTo>
                  <a:lnTo>
                    <a:pt x="149" y="299"/>
                  </a:lnTo>
                  <a:lnTo>
                    <a:pt x="145" y="299"/>
                  </a:lnTo>
                  <a:lnTo>
                    <a:pt x="131" y="300"/>
                  </a:lnTo>
                  <a:lnTo>
                    <a:pt x="131" y="298"/>
                  </a:lnTo>
                  <a:lnTo>
                    <a:pt x="112" y="298"/>
                  </a:lnTo>
                  <a:lnTo>
                    <a:pt x="113" y="300"/>
                  </a:lnTo>
                  <a:lnTo>
                    <a:pt x="115" y="303"/>
                  </a:lnTo>
                  <a:lnTo>
                    <a:pt x="116" y="317"/>
                  </a:lnTo>
                  <a:lnTo>
                    <a:pt x="97" y="318"/>
                  </a:lnTo>
                  <a:lnTo>
                    <a:pt x="88" y="320"/>
                  </a:lnTo>
                  <a:lnTo>
                    <a:pt x="79" y="320"/>
                  </a:lnTo>
                  <a:lnTo>
                    <a:pt x="76" y="320"/>
                  </a:lnTo>
                  <a:lnTo>
                    <a:pt x="73" y="320"/>
                  </a:lnTo>
                  <a:lnTo>
                    <a:pt x="55" y="322"/>
                  </a:lnTo>
                  <a:lnTo>
                    <a:pt x="51" y="322"/>
                  </a:lnTo>
                  <a:lnTo>
                    <a:pt x="49" y="322"/>
                  </a:lnTo>
                  <a:lnTo>
                    <a:pt x="37" y="324"/>
                  </a:lnTo>
                  <a:lnTo>
                    <a:pt x="9" y="325"/>
                  </a:lnTo>
                  <a:lnTo>
                    <a:pt x="5" y="327"/>
                  </a:lnTo>
                  <a:lnTo>
                    <a:pt x="0" y="327"/>
                  </a:lnTo>
                  <a:lnTo>
                    <a:pt x="2" y="314"/>
                  </a:lnTo>
                  <a:lnTo>
                    <a:pt x="2" y="313"/>
                  </a:lnTo>
                  <a:lnTo>
                    <a:pt x="5" y="313"/>
                  </a:lnTo>
                  <a:lnTo>
                    <a:pt x="13" y="320"/>
                  </a:lnTo>
                  <a:lnTo>
                    <a:pt x="19" y="309"/>
                  </a:lnTo>
                  <a:lnTo>
                    <a:pt x="16" y="299"/>
                  </a:lnTo>
                  <a:lnTo>
                    <a:pt x="22" y="298"/>
                  </a:lnTo>
                  <a:lnTo>
                    <a:pt x="22" y="293"/>
                  </a:lnTo>
                  <a:lnTo>
                    <a:pt x="20" y="285"/>
                  </a:lnTo>
                  <a:lnTo>
                    <a:pt x="22" y="282"/>
                  </a:lnTo>
                  <a:lnTo>
                    <a:pt x="22" y="277"/>
                  </a:lnTo>
                  <a:lnTo>
                    <a:pt x="22" y="275"/>
                  </a:lnTo>
                  <a:lnTo>
                    <a:pt x="19" y="273"/>
                  </a:lnTo>
                  <a:lnTo>
                    <a:pt x="16" y="271"/>
                  </a:lnTo>
                  <a:lnTo>
                    <a:pt x="13" y="266"/>
                  </a:lnTo>
                  <a:lnTo>
                    <a:pt x="15" y="264"/>
                  </a:lnTo>
                  <a:lnTo>
                    <a:pt x="18" y="260"/>
                  </a:lnTo>
                  <a:lnTo>
                    <a:pt x="29" y="245"/>
                  </a:lnTo>
                  <a:lnTo>
                    <a:pt x="33" y="245"/>
                  </a:lnTo>
                  <a:lnTo>
                    <a:pt x="34" y="245"/>
                  </a:lnTo>
                  <a:lnTo>
                    <a:pt x="49" y="252"/>
                  </a:lnTo>
                  <a:lnTo>
                    <a:pt x="61" y="253"/>
                  </a:lnTo>
                  <a:lnTo>
                    <a:pt x="66" y="259"/>
                  </a:lnTo>
                  <a:lnTo>
                    <a:pt x="72" y="259"/>
                  </a:lnTo>
                  <a:lnTo>
                    <a:pt x="73" y="259"/>
                  </a:lnTo>
                  <a:lnTo>
                    <a:pt x="77" y="252"/>
                  </a:lnTo>
                  <a:lnTo>
                    <a:pt x="70" y="238"/>
                  </a:lnTo>
                  <a:lnTo>
                    <a:pt x="76" y="219"/>
                  </a:lnTo>
                  <a:lnTo>
                    <a:pt x="79" y="220"/>
                  </a:lnTo>
                  <a:lnTo>
                    <a:pt x="80" y="222"/>
                  </a:lnTo>
                  <a:lnTo>
                    <a:pt x="81" y="220"/>
                  </a:lnTo>
                  <a:lnTo>
                    <a:pt x="90" y="215"/>
                  </a:lnTo>
                  <a:lnTo>
                    <a:pt x="99" y="212"/>
                  </a:lnTo>
                  <a:lnTo>
                    <a:pt x="105" y="208"/>
                  </a:lnTo>
                  <a:lnTo>
                    <a:pt x="98" y="202"/>
                  </a:lnTo>
                  <a:lnTo>
                    <a:pt x="98" y="201"/>
                  </a:lnTo>
                  <a:lnTo>
                    <a:pt x="95" y="195"/>
                  </a:lnTo>
                  <a:lnTo>
                    <a:pt x="98" y="186"/>
                  </a:lnTo>
                  <a:lnTo>
                    <a:pt x="105" y="176"/>
                  </a:lnTo>
                  <a:lnTo>
                    <a:pt x="106" y="176"/>
                  </a:lnTo>
                  <a:lnTo>
                    <a:pt x="110" y="166"/>
                  </a:lnTo>
                  <a:lnTo>
                    <a:pt x="112" y="164"/>
                  </a:lnTo>
                  <a:lnTo>
                    <a:pt x="116" y="161"/>
                  </a:lnTo>
                  <a:lnTo>
                    <a:pt x="126" y="164"/>
                  </a:lnTo>
                  <a:lnTo>
                    <a:pt x="131" y="162"/>
                  </a:lnTo>
                  <a:lnTo>
                    <a:pt x="138" y="169"/>
                  </a:lnTo>
                  <a:lnTo>
                    <a:pt x="137" y="158"/>
                  </a:lnTo>
                  <a:lnTo>
                    <a:pt x="151" y="155"/>
                  </a:lnTo>
                  <a:lnTo>
                    <a:pt x="155" y="155"/>
                  </a:lnTo>
                  <a:lnTo>
                    <a:pt x="158" y="155"/>
                  </a:lnTo>
                  <a:lnTo>
                    <a:pt x="164" y="160"/>
                  </a:lnTo>
                  <a:lnTo>
                    <a:pt x="167" y="161"/>
                  </a:lnTo>
                  <a:lnTo>
                    <a:pt x="181" y="169"/>
                  </a:lnTo>
                  <a:lnTo>
                    <a:pt x="189" y="153"/>
                  </a:lnTo>
                  <a:lnTo>
                    <a:pt x="191" y="153"/>
                  </a:lnTo>
                  <a:lnTo>
                    <a:pt x="199" y="147"/>
                  </a:lnTo>
                  <a:lnTo>
                    <a:pt x="203" y="143"/>
                  </a:lnTo>
                  <a:lnTo>
                    <a:pt x="210" y="153"/>
                  </a:lnTo>
                  <a:lnTo>
                    <a:pt x="219" y="155"/>
                  </a:lnTo>
                  <a:lnTo>
                    <a:pt x="219" y="160"/>
                  </a:lnTo>
                  <a:lnTo>
                    <a:pt x="224" y="155"/>
                  </a:lnTo>
                  <a:lnTo>
                    <a:pt x="228" y="136"/>
                  </a:lnTo>
                  <a:lnTo>
                    <a:pt x="231" y="136"/>
                  </a:lnTo>
                  <a:lnTo>
                    <a:pt x="232" y="129"/>
                  </a:lnTo>
                  <a:lnTo>
                    <a:pt x="231" y="128"/>
                  </a:lnTo>
                  <a:lnTo>
                    <a:pt x="231" y="126"/>
                  </a:lnTo>
                  <a:lnTo>
                    <a:pt x="238" y="125"/>
                  </a:lnTo>
                  <a:lnTo>
                    <a:pt x="238" y="118"/>
                  </a:lnTo>
                  <a:lnTo>
                    <a:pt x="242" y="120"/>
                  </a:lnTo>
                  <a:lnTo>
                    <a:pt x="248" y="125"/>
                  </a:lnTo>
                  <a:lnTo>
                    <a:pt x="250" y="133"/>
                  </a:lnTo>
                  <a:lnTo>
                    <a:pt x="271" y="136"/>
                  </a:lnTo>
                  <a:lnTo>
                    <a:pt x="277" y="135"/>
                  </a:lnTo>
                  <a:lnTo>
                    <a:pt x="278" y="121"/>
                  </a:lnTo>
                  <a:lnTo>
                    <a:pt x="278" y="115"/>
                  </a:lnTo>
                  <a:lnTo>
                    <a:pt x="282" y="107"/>
                  </a:lnTo>
                  <a:lnTo>
                    <a:pt x="285" y="103"/>
                  </a:lnTo>
                  <a:lnTo>
                    <a:pt x="288" y="103"/>
                  </a:lnTo>
                  <a:lnTo>
                    <a:pt x="289" y="104"/>
                  </a:lnTo>
                  <a:lnTo>
                    <a:pt x="298" y="92"/>
                  </a:lnTo>
                  <a:lnTo>
                    <a:pt x="298" y="88"/>
                  </a:lnTo>
                  <a:lnTo>
                    <a:pt x="307" y="80"/>
                  </a:lnTo>
                  <a:lnTo>
                    <a:pt x="311" y="73"/>
                  </a:lnTo>
                  <a:lnTo>
                    <a:pt x="311" y="67"/>
                  </a:lnTo>
                  <a:lnTo>
                    <a:pt x="310" y="63"/>
                  </a:lnTo>
                  <a:lnTo>
                    <a:pt x="314" y="51"/>
                  </a:lnTo>
                  <a:lnTo>
                    <a:pt x="317" y="49"/>
                  </a:lnTo>
                  <a:lnTo>
                    <a:pt x="324" y="49"/>
                  </a:lnTo>
                  <a:lnTo>
                    <a:pt x="328" y="53"/>
                  </a:lnTo>
                  <a:lnTo>
                    <a:pt x="335" y="51"/>
                  </a:lnTo>
                  <a:lnTo>
                    <a:pt x="341" y="45"/>
                  </a:lnTo>
                  <a:lnTo>
                    <a:pt x="343" y="44"/>
                  </a:lnTo>
                  <a:lnTo>
                    <a:pt x="345" y="42"/>
                  </a:lnTo>
                  <a:lnTo>
                    <a:pt x="354" y="38"/>
                  </a:lnTo>
                  <a:lnTo>
                    <a:pt x="360" y="30"/>
                  </a:lnTo>
                  <a:lnTo>
                    <a:pt x="361" y="28"/>
                  </a:lnTo>
                  <a:lnTo>
                    <a:pt x="353" y="27"/>
                  </a:lnTo>
                  <a:lnTo>
                    <a:pt x="353" y="24"/>
                  </a:lnTo>
                  <a:lnTo>
                    <a:pt x="354" y="16"/>
                  </a:lnTo>
                  <a:lnTo>
                    <a:pt x="352" y="13"/>
                  </a:lnTo>
                  <a:lnTo>
                    <a:pt x="350" y="9"/>
                  </a:lnTo>
                  <a:lnTo>
                    <a:pt x="354" y="4"/>
                  </a:lnTo>
                  <a:lnTo>
                    <a:pt x="357" y="2"/>
                  </a:lnTo>
                  <a:lnTo>
                    <a:pt x="360" y="0"/>
                  </a:lnTo>
                  <a:lnTo>
                    <a:pt x="371" y="5"/>
                  </a:lnTo>
                  <a:lnTo>
                    <a:pt x="381" y="2"/>
                  </a:lnTo>
                  <a:lnTo>
                    <a:pt x="382" y="0"/>
                  </a:lnTo>
                  <a:lnTo>
                    <a:pt x="393" y="6"/>
                  </a:lnTo>
                  <a:lnTo>
                    <a:pt x="397" y="8"/>
                  </a:lnTo>
                  <a:lnTo>
                    <a:pt x="402" y="16"/>
                  </a:lnTo>
                  <a:lnTo>
                    <a:pt x="404" y="19"/>
                  </a:lnTo>
                  <a:lnTo>
                    <a:pt x="407" y="23"/>
                  </a:lnTo>
                  <a:lnTo>
                    <a:pt x="407" y="27"/>
                  </a:lnTo>
                  <a:lnTo>
                    <a:pt x="417" y="31"/>
                  </a:lnTo>
                  <a:lnTo>
                    <a:pt x="424" y="33"/>
                  </a:lnTo>
                  <a:lnTo>
                    <a:pt x="427" y="30"/>
                  </a:lnTo>
                  <a:lnTo>
                    <a:pt x="428" y="30"/>
                  </a:lnTo>
                  <a:lnTo>
                    <a:pt x="436" y="30"/>
                  </a:lnTo>
                  <a:lnTo>
                    <a:pt x="440" y="33"/>
                  </a:lnTo>
                  <a:lnTo>
                    <a:pt x="450" y="42"/>
                  </a:lnTo>
                  <a:lnTo>
                    <a:pt x="454" y="42"/>
                  </a:lnTo>
                  <a:lnTo>
                    <a:pt x="456" y="42"/>
                  </a:lnTo>
                  <a:lnTo>
                    <a:pt x="458" y="42"/>
                  </a:lnTo>
                  <a:lnTo>
                    <a:pt x="460" y="37"/>
                  </a:lnTo>
                  <a:lnTo>
                    <a:pt x="467" y="33"/>
                  </a:lnTo>
                  <a:lnTo>
                    <a:pt x="481" y="35"/>
                  </a:lnTo>
                  <a:lnTo>
                    <a:pt x="489" y="42"/>
                  </a:lnTo>
                  <a:lnTo>
                    <a:pt x="490" y="40"/>
                  </a:lnTo>
                  <a:lnTo>
                    <a:pt x="493" y="37"/>
                  </a:lnTo>
                  <a:lnTo>
                    <a:pt x="500" y="37"/>
                  </a:lnTo>
                  <a:lnTo>
                    <a:pt x="508" y="24"/>
                  </a:lnTo>
                  <a:lnTo>
                    <a:pt x="521" y="20"/>
                  </a:lnTo>
                  <a:lnTo>
                    <a:pt x="524" y="33"/>
                  </a:lnTo>
                  <a:lnTo>
                    <a:pt x="529" y="40"/>
                  </a:lnTo>
                  <a:lnTo>
                    <a:pt x="533" y="40"/>
                  </a:lnTo>
                  <a:lnTo>
                    <a:pt x="542" y="44"/>
                  </a:lnTo>
                  <a:lnTo>
                    <a:pt x="546" y="46"/>
                  </a:lnTo>
                  <a:lnTo>
                    <a:pt x="550" y="52"/>
                  </a:lnTo>
                  <a:lnTo>
                    <a:pt x="550" y="57"/>
                  </a:lnTo>
                  <a:lnTo>
                    <a:pt x="553" y="70"/>
                  </a:lnTo>
                  <a:lnTo>
                    <a:pt x="551" y="70"/>
                  </a:lnTo>
                  <a:lnTo>
                    <a:pt x="551" y="84"/>
                  </a:lnTo>
                  <a:lnTo>
                    <a:pt x="565" y="96"/>
                  </a:lnTo>
                  <a:lnTo>
                    <a:pt x="565" y="102"/>
                  </a:lnTo>
                  <a:lnTo>
                    <a:pt x="565" y="103"/>
                  </a:lnTo>
                  <a:lnTo>
                    <a:pt x="574" y="109"/>
                  </a:lnTo>
                  <a:lnTo>
                    <a:pt x="574" y="110"/>
                  </a:lnTo>
                  <a:lnTo>
                    <a:pt x="578" y="115"/>
                  </a:lnTo>
                  <a:lnTo>
                    <a:pt x="583" y="121"/>
                  </a:lnTo>
                  <a:lnTo>
                    <a:pt x="582" y="122"/>
                  </a:lnTo>
                  <a:lnTo>
                    <a:pt x="603" y="136"/>
                  </a:lnTo>
                  <a:lnTo>
                    <a:pt x="603" y="139"/>
                  </a:lnTo>
                  <a:lnTo>
                    <a:pt x="617" y="139"/>
                  </a:lnTo>
                  <a:lnTo>
                    <a:pt x="608" y="149"/>
                  </a:lnTo>
                  <a:lnTo>
                    <a:pt x="600" y="160"/>
                  </a:lnTo>
                  <a:lnTo>
                    <a:pt x="592" y="169"/>
                  </a:lnTo>
                  <a:lnTo>
                    <a:pt x="587" y="173"/>
                  </a:lnTo>
                  <a:lnTo>
                    <a:pt x="582" y="176"/>
                  </a:lnTo>
                  <a:lnTo>
                    <a:pt x="574" y="183"/>
                  </a:lnTo>
                  <a:lnTo>
                    <a:pt x="572" y="183"/>
                  </a:lnTo>
                  <a:lnTo>
                    <a:pt x="561" y="193"/>
                  </a:lnTo>
                  <a:lnTo>
                    <a:pt x="560" y="205"/>
                  </a:lnTo>
                  <a:lnTo>
                    <a:pt x="550" y="212"/>
                  </a:lnTo>
                  <a:lnTo>
                    <a:pt x="550" y="219"/>
                  </a:lnTo>
                  <a:lnTo>
                    <a:pt x="550" y="220"/>
                  </a:lnTo>
                  <a:lnTo>
                    <a:pt x="532" y="235"/>
                  </a:lnTo>
                  <a:lnTo>
                    <a:pt x="532" y="238"/>
                  </a:lnTo>
                  <a:lnTo>
                    <a:pt x="506" y="252"/>
                  </a:lnTo>
                  <a:lnTo>
                    <a:pt x="501" y="252"/>
                  </a:lnTo>
                  <a:lnTo>
                    <a:pt x="492" y="259"/>
                  </a:lnTo>
                  <a:lnTo>
                    <a:pt x="488" y="260"/>
                  </a:lnTo>
                  <a:lnTo>
                    <a:pt x="486" y="263"/>
                  </a:lnTo>
                  <a:lnTo>
                    <a:pt x="479" y="264"/>
                  </a:lnTo>
                  <a:lnTo>
                    <a:pt x="467" y="266"/>
                  </a:lnTo>
                  <a:lnTo>
                    <a:pt x="460" y="266"/>
                  </a:lnTo>
                  <a:lnTo>
                    <a:pt x="453" y="267"/>
                  </a:lnTo>
                  <a:lnTo>
                    <a:pt x="443" y="269"/>
                  </a:lnTo>
                  <a:lnTo>
                    <a:pt x="440" y="269"/>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78590" name="Freeform 287" descr="Outlined diamond"/>
            <p:cNvSpPr>
              <a:spLocks/>
            </p:cNvSpPr>
            <p:nvPr/>
          </p:nvSpPr>
          <p:spPr bwMode="auto">
            <a:xfrm>
              <a:off x="5795963" y="3678238"/>
              <a:ext cx="1038225" cy="420687"/>
            </a:xfrm>
            <a:custGeom>
              <a:avLst/>
              <a:gdLst>
                <a:gd name="T0" fmla="*/ 2147483647 w 753"/>
                <a:gd name="T1" fmla="*/ 2147483647 h 338"/>
                <a:gd name="T2" fmla="*/ 2147483647 w 753"/>
                <a:gd name="T3" fmla="*/ 2147483647 h 338"/>
                <a:gd name="T4" fmla="*/ 2147483647 w 753"/>
                <a:gd name="T5" fmla="*/ 2147483647 h 338"/>
                <a:gd name="T6" fmla="*/ 2147483647 w 753"/>
                <a:gd name="T7" fmla="*/ 2147483647 h 338"/>
                <a:gd name="T8" fmla="*/ 2147483647 w 753"/>
                <a:gd name="T9" fmla="*/ 2147483647 h 338"/>
                <a:gd name="T10" fmla="*/ 2147483647 w 753"/>
                <a:gd name="T11" fmla="*/ 2147483647 h 338"/>
                <a:gd name="T12" fmla="*/ 2147483647 w 753"/>
                <a:gd name="T13" fmla="*/ 2147483647 h 338"/>
                <a:gd name="T14" fmla="*/ 2147483647 w 753"/>
                <a:gd name="T15" fmla="*/ 2147483647 h 338"/>
                <a:gd name="T16" fmla="*/ 2147483647 w 753"/>
                <a:gd name="T17" fmla="*/ 2147483647 h 338"/>
                <a:gd name="T18" fmla="*/ 2147483647 w 753"/>
                <a:gd name="T19" fmla="*/ 2147483647 h 338"/>
                <a:gd name="T20" fmla="*/ 2147483647 w 753"/>
                <a:gd name="T21" fmla="*/ 2147483647 h 338"/>
                <a:gd name="T22" fmla="*/ 2147483647 w 753"/>
                <a:gd name="T23" fmla="*/ 2147483647 h 338"/>
                <a:gd name="T24" fmla="*/ 2147483647 w 753"/>
                <a:gd name="T25" fmla="*/ 2147483647 h 338"/>
                <a:gd name="T26" fmla="*/ 2147483647 w 753"/>
                <a:gd name="T27" fmla="*/ 2147483647 h 338"/>
                <a:gd name="T28" fmla="*/ 2147483647 w 753"/>
                <a:gd name="T29" fmla="*/ 2147483647 h 338"/>
                <a:gd name="T30" fmla="*/ 2147483647 w 753"/>
                <a:gd name="T31" fmla="*/ 2147483647 h 338"/>
                <a:gd name="T32" fmla="*/ 2147483647 w 753"/>
                <a:gd name="T33" fmla="*/ 2147483647 h 338"/>
                <a:gd name="T34" fmla="*/ 2147483647 w 753"/>
                <a:gd name="T35" fmla="*/ 2147483647 h 338"/>
                <a:gd name="T36" fmla="*/ 2147483647 w 753"/>
                <a:gd name="T37" fmla="*/ 2147483647 h 338"/>
                <a:gd name="T38" fmla="*/ 2147483647 w 753"/>
                <a:gd name="T39" fmla="*/ 2147483647 h 338"/>
                <a:gd name="T40" fmla="*/ 2147483647 w 753"/>
                <a:gd name="T41" fmla="*/ 2147483647 h 338"/>
                <a:gd name="T42" fmla="*/ 2147483647 w 753"/>
                <a:gd name="T43" fmla="*/ 2147483647 h 338"/>
                <a:gd name="T44" fmla="*/ 2147483647 w 753"/>
                <a:gd name="T45" fmla="*/ 2147483647 h 338"/>
                <a:gd name="T46" fmla="*/ 2147483647 w 753"/>
                <a:gd name="T47" fmla="*/ 2147483647 h 338"/>
                <a:gd name="T48" fmla="*/ 2147483647 w 753"/>
                <a:gd name="T49" fmla="*/ 2147483647 h 338"/>
                <a:gd name="T50" fmla="*/ 2147483647 w 753"/>
                <a:gd name="T51" fmla="*/ 2147483647 h 338"/>
                <a:gd name="T52" fmla="*/ 2147483647 w 753"/>
                <a:gd name="T53" fmla="*/ 2147483647 h 338"/>
                <a:gd name="T54" fmla="*/ 2147483647 w 753"/>
                <a:gd name="T55" fmla="*/ 2147483647 h 338"/>
                <a:gd name="T56" fmla="*/ 2147483647 w 753"/>
                <a:gd name="T57" fmla="*/ 2147483647 h 338"/>
                <a:gd name="T58" fmla="*/ 2147483647 w 753"/>
                <a:gd name="T59" fmla="*/ 2147483647 h 338"/>
                <a:gd name="T60" fmla="*/ 2147483647 w 753"/>
                <a:gd name="T61" fmla="*/ 2147483647 h 338"/>
                <a:gd name="T62" fmla="*/ 2147483647 w 753"/>
                <a:gd name="T63" fmla="*/ 2147483647 h 338"/>
                <a:gd name="T64" fmla="*/ 2147483647 w 753"/>
                <a:gd name="T65" fmla="*/ 2147483647 h 338"/>
                <a:gd name="T66" fmla="*/ 2147483647 w 753"/>
                <a:gd name="T67" fmla="*/ 2147483647 h 338"/>
                <a:gd name="T68" fmla="*/ 2147483647 w 753"/>
                <a:gd name="T69" fmla="*/ 2147483647 h 338"/>
                <a:gd name="T70" fmla="*/ 2147483647 w 753"/>
                <a:gd name="T71" fmla="*/ 2147483647 h 338"/>
                <a:gd name="T72" fmla="*/ 2147483647 w 753"/>
                <a:gd name="T73" fmla="*/ 2147483647 h 338"/>
                <a:gd name="T74" fmla="*/ 2147483647 w 753"/>
                <a:gd name="T75" fmla="*/ 2147483647 h 338"/>
                <a:gd name="T76" fmla="*/ 2147483647 w 753"/>
                <a:gd name="T77" fmla="*/ 2147483647 h 338"/>
                <a:gd name="T78" fmla="*/ 2147483647 w 753"/>
                <a:gd name="T79" fmla="*/ 2147483647 h 338"/>
                <a:gd name="T80" fmla="*/ 2147483647 w 753"/>
                <a:gd name="T81" fmla="*/ 2147483647 h 338"/>
                <a:gd name="T82" fmla="*/ 2147483647 w 753"/>
                <a:gd name="T83" fmla="*/ 2147483647 h 338"/>
                <a:gd name="T84" fmla="*/ 2147483647 w 753"/>
                <a:gd name="T85" fmla="*/ 2147483647 h 338"/>
                <a:gd name="T86" fmla="*/ 2147483647 w 753"/>
                <a:gd name="T87" fmla="*/ 2147483647 h 338"/>
                <a:gd name="T88" fmla="*/ 2147483647 w 753"/>
                <a:gd name="T89" fmla="*/ 2147483647 h 338"/>
                <a:gd name="T90" fmla="*/ 0 w 753"/>
                <a:gd name="T91" fmla="*/ 2147483647 h 338"/>
                <a:gd name="T92" fmla="*/ 2147483647 w 753"/>
                <a:gd name="T93" fmla="*/ 2147483647 h 338"/>
                <a:gd name="T94" fmla="*/ 2147483647 w 753"/>
                <a:gd name="T95" fmla="*/ 2147483647 h 338"/>
                <a:gd name="T96" fmla="*/ 2147483647 w 753"/>
                <a:gd name="T97" fmla="*/ 2147483647 h 338"/>
                <a:gd name="T98" fmla="*/ 2147483647 w 753"/>
                <a:gd name="T99" fmla="*/ 2147483647 h 338"/>
                <a:gd name="T100" fmla="*/ 2147483647 w 753"/>
                <a:gd name="T101" fmla="*/ 2147483647 h 338"/>
                <a:gd name="T102" fmla="*/ 2147483647 w 753"/>
                <a:gd name="T103" fmla="*/ 2147483647 h 338"/>
                <a:gd name="T104" fmla="*/ 2147483647 w 753"/>
                <a:gd name="T105" fmla="*/ 2147483647 h 3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53"/>
                <a:gd name="T160" fmla="*/ 0 h 338"/>
                <a:gd name="T161" fmla="*/ 753 w 753"/>
                <a:gd name="T162" fmla="*/ 338 h 3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53" h="338">
                  <a:moveTo>
                    <a:pt x="146" y="155"/>
                  </a:moveTo>
                  <a:lnTo>
                    <a:pt x="150" y="151"/>
                  </a:lnTo>
                  <a:lnTo>
                    <a:pt x="160" y="146"/>
                  </a:lnTo>
                  <a:lnTo>
                    <a:pt x="163" y="143"/>
                  </a:lnTo>
                  <a:lnTo>
                    <a:pt x="170" y="146"/>
                  </a:lnTo>
                  <a:lnTo>
                    <a:pt x="171" y="147"/>
                  </a:lnTo>
                  <a:lnTo>
                    <a:pt x="175" y="147"/>
                  </a:lnTo>
                  <a:lnTo>
                    <a:pt x="178" y="144"/>
                  </a:lnTo>
                  <a:lnTo>
                    <a:pt x="180" y="144"/>
                  </a:lnTo>
                  <a:lnTo>
                    <a:pt x="185" y="128"/>
                  </a:lnTo>
                  <a:lnTo>
                    <a:pt x="186" y="125"/>
                  </a:lnTo>
                  <a:lnTo>
                    <a:pt x="189" y="121"/>
                  </a:lnTo>
                  <a:lnTo>
                    <a:pt x="199" y="118"/>
                  </a:lnTo>
                  <a:lnTo>
                    <a:pt x="200" y="111"/>
                  </a:lnTo>
                  <a:lnTo>
                    <a:pt x="202" y="98"/>
                  </a:lnTo>
                  <a:lnTo>
                    <a:pt x="202" y="89"/>
                  </a:lnTo>
                  <a:lnTo>
                    <a:pt x="206" y="89"/>
                  </a:lnTo>
                  <a:lnTo>
                    <a:pt x="218" y="87"/>
                  </a:lnTo>
                  <a:lnTo>
                    <a:pt x="221" y="87"/>
                  </a:lnTo>
                  <a:lnTo>
                    <a:pt x="229" y="86"/>
                  </a:lnTo>
                  <a:lnTo>
                    <a:pt x="232" y="84"/>
                  </a:lnTo>
                  <a:lnTo>
                    <a:pt x="254" y="82"/>
                  </a:lnTo>
                  <a:lnTo>
                    <a:pt x="267" y="80"/>
                  </a:lnTo>
                  <a:lnTo>
                    <a:pt x="270" y="80"/>
                  </a:lnTo>
                  <a:lnTo>
                    <a:pt x="271" y="80"/>
                  </a:lnTo>
                  <a:lnTo>
                    <a:pt x="272" y="80"/>
                  </a:lnTo>
                  <a:lnTo>
                    <a:pt x="274" y="80"/>
                  </a:lnTo>
                  <a:lnTo>
                    <a:pt x="278" y="79"/>
                  </a:lnTo>
                  <a:lnTo>
                    <a:pt x="283" y="77"/>
                  </a:lnTo>
                  <a:lnTo>
                    <a:pt x="292" y="77"/>
                  </a:lnTo>
                  <a:lnTo>
                    <a:pt x="296" y="76"/>
                  </a:lnTo>
                  <a:lnTo>
                    <a:pt x="301" y="76"/>
                  </a:lnTo>
                  <a:lnTo>
                    <a:pt x="306" y="75"/>
                  </a:lnTo>
                  <a:lnTo>
                    <a:pt x="318" y="73"/>
                  </a:lnTo>
                  <a:lnTo>
                    <a:pt x="333" y="72"/>
                  </a:lnTo>
                  <a:lnTo>
                    <a:pt x="340" y="71"/>
                  </a:lnTo>
                  <a:lnTo>
                    <a:pt x="342" y="71"/>
                  </a:lnTo>
                  <a:lnTo>
                    <a:pt x="344" y="69"/>
                  </a:lnTo>
                  <a:lnTo>
                    <a:pt x="354" y="68"/>
                  </a:lnTo>
                  <a:lnTo>
                    <a:pt x="368" y="65"/>
                  </a:lnTo>
                  <a:lnTo>
                    <a:pt x="375" y="64"/>
                  </a:lnTo>
                  <a:lnTo>
                    <a:pt x="380" y="64"/>
                  </a:lnTo>
                  <a:lnTo>
                    <a:pt x="385" y="62"/>
                  </a:lnTo>
                  <a:lnTo>
                    <a:pt x="397" y="61"/>
                  </a:lnTo>
                  <a:lnTo>
                    <a:pt x="407" y="58"/>
                  </a:lnTo>
                  <a:lnTo>
                    <a:pt x="409" y="58"/>
                  </a:lnTo>
                  <a:lnTo>
                    <a:pt x="416" y="57"/>
                  </a:lnTo>
                  <a:lnTo>
                    <a:pt x="443" y="51"/>
                  </a:lnTo>
                  <a:lnTo>
                    <a:pt x="444" y="51"/>
                  </a:lnTo>
                  <a:lnTo>
                    <a:pt x="445" y="51"/>
                  </a:lnTo>
                  <a:lnTo>
                    <a:pt x="447" y="51"/>
                  </a:lnTo>
                  <a:lnTo>
                    <a:pt x="450" y="50"/>
                  </a:lnTo>
                  <a:lnTo>
                    <a:pt x="451" y="50"/>
                  </a:lnTo>
                  <a:lnTo>
                    <a:pt x="459" y="48"/>
                  </a:lnTo>
                  <a:lnTo>
                    <a:pt x="470" y="47"/>
                  </a:lnTo>
                  <a:lnTo>
                    <a:pt x="473" y="45"/>
                  </a:lnTo>
                  <a:lnTo>
                    <a:pt x="477" y="44"/>
                  </a:lnTo>
                  <a:lnTo>
                    <a:pt x="480" y="44"/>
                  </a:lnTo>
                  <a:lnTo>
                    <a:pt x="484" y="43"/>
                  </a:lnTo>
                  <a:lnTo>
                    <a:pt x="491" y="41"/>
                  </a:lnTo>
                  <a:lnTo>
                    <a:pt x="494" y="41"/>
                  </a:lnTo>
                  <a:lnTo>
                    <a:pt x="509" y="38"/>
                  </a:lnTo>
                  <a:lnTo>
                    <a:pt x="512" y="37"/>
                  </a:lnTo>
                  <a:lnTo>
                    <a:pt x="516" y="37"/>
                  </a:lnTo>
                  <a:lnTo>
                    <a:pt x="520" y="36"/>
                  </a:lnTo>
                  <a:lnTo>
                    <a:pt x="526" y="34"/>
                  </a:lnTo>
                  <a:lnTo>
                    <a:pt x="529" y="34"/>
                  </a:lnTo>
                  <a:lnTo>
                    <a:pt x="533" y="33"/>
                  </a:lnTo>
                  <a:lnTo>
                    <a:pt x="548" y="30"/>
                  </a:lnTo>
                  <a:lnTo>
                    <a:pt x="551" y="30"/>
                  </a:lnTo>
                  <a:lnTo>
                    <a:pt x="571" y="25"/>
                  </a:lnTo>
                  <a:lnTo>
                    <a:pt x="576" y="25"/>
                  </a:lnTo>
                  <a:lnTo>
                    <a:pt x="583" y="23"/>
                  </a:lnTo>
                  <a:lnTo>
                    <a:pt x="585" y="23"/>
                  </a:lnTo>
                  <a:lnTo>
                    <a:pt x="588" y="22"/>
                  </a:lnTo>
                  <a:lnTo>
                    <a:pt x="603" y="18"/>
                  </a:lnTo>
                  <a:lnTo>
                    <a:pt x="606" y="18"/>
                  </a:lnTo>
                  <a:lnTo>
                    <a:pt x="617" y="15"/>
                  </a:lnTo>
                  <a:lnTo>
                    <a:pt x="635" y="11"/>
                  </a:lnTo>
                  <a:lnTo>
                    <a:pt x="638" y="11"/>
                  </a:lnTo>
                  <a:lnTo>
                    <a:pt x="639" y="11"/>
                  </a:lnTo>
                  <a:lnTo>
                    <a:pt x="649" y="8"/>
                  </a:lnTo>
                  <a:lnTo>
                    <a:pt x="652" y="8"/>
                  </a:lnTo>
                  <a:lnTo>
                    <a:pt x="655" y="6"/>
                  </a:lnTo>
                  <a:lnTo>
                    <a:pt x="657" y="6"/>
                  </a:lnTo>
                  <a:lnTo>
                    <a:pt x="659" y="6"/>
                  </a:lnTo>
                  <a:lnTo>
                    <a:pt x="670" y="4"/>
                  </a:lnTo>
                  <a:lnTo>
                    <a:pt x="679" y="1"/>
                  </a:lnTo>
                  <a:lnTo>
                    <a:pt x="691" y="0"/>
                  </a:lnTo>
                  <a:lnTo>
                    <a:pt x="693" y="4"/>
                  </a:lnTo>
                  <a:lnTo>
                    <a:pt x="706" y="32"/>
                  </a:lnTo>
                  <a:lnTo>
                    <a:pt x="747" y="90"/>
                  </a:lnTo>
                  <a:lnTo>
                    <a:pt x="752" y="132"/>
                  </a:lnTo>
                  <a:lnTo>
                    <a:pt x="732" y="142"/>
                  </a:lnTo>
                  <a:lnTo>
                    <a:pt x="714" y="161"/>
                  </a:lnTo>
                  <a:lnTo>
                    <a:pt x="695" y="186"/>
                  </a:lnTo>
                  <a:lnTo>
                    <a:pt x="679" y="218"/>
                  </a:lnTo>
                  <a:lnTo>
                    <a:pt x="671" y="214"/>
                  </a:lnTo>
                  <a:lnTo>
                    <a:pt x="659" y="214"/>
                  </a:lnTo>
                  <a:lnTo>
                    <a:pt x="630" y="226"/>
                  </a:lnTo>
                  <a:lnTo>
                    <a:pt x="620" y="235"/>
                  </a:lnTo>
                  <a:lnTo>
                    <a:pt x="599" y="256"/>
                  </a:lnTo>
                  <a:lnTo>
                    <a:pt x="585" y="275"/>
                  </a:lnTo>
                  <a:lnTo>
                    <a:pt x="583" y="279"/>
                  </a:lnTo>
                  <a:lnTo>
                    <a:pt x="574" y="317"/>
                  </a:lnTo>
                  <a:lnTo>
                    <a:pt x="573" y="324"/>
                  </a:lnTo>
                  <a:lnTo>
                    <a:pt x="558" y="323"/>
                  </a:lnTo>
                  <a:lnTo>
                    <a:pt x="537" y="328"/>
                  </a:lnTo>
                  <a:lnTo>
                    <a:pt x="523" y="337"/>
                  </a:lnTo>
                  <a:lnTo>
                    <a:pt x="520" y="334"/>
                  </a:lnTo>
                  <a:lnTo>
                    <a:pt x="513" y="330"/>
                  </a:lnTo>
                  <a:lnTo>
                    <a:pt x="511" y="328"/>
                  </a:lnTo>
                  <a:lnTo>
                    <a:pt x="488" y="311"/>
                  </a:lnTo>
                  <a:lnTo>
                    <a:pt x="473" y="302"/>
                  </a:lnTo>
                  <a:lnTo>
                    <a:pt x="468" y="298"/>
                  </a:lnTo>
                  <a:lnTo>
                    <a:pt x="447" y="282"/>
                  </a:lnTo>
                  <a:lnTo>
                    <a:pt x="440" y="277"/>
                  </a:lnTo>
                  <a:lnTo>
                    <a:pt x="429" y="268"/>
                  </a:lnTo>
                  <a:lnTo>
                    <a:pt x="427" y="268"/>
                  </a:lnTo>
                  <a:lnTo>
                    <a:pt x="427" y="267"/>
                  </a:lnTo>
                  <a:lnTo>
                    <a:pt x="412" y="257"/>
                  </a:lnTo>
                  <a:lnTo>
                    <a:pt x="405" y="253"/>
                  </a:lnTo>
                  <a:lnTo>
                    <a:pt x="404" y="253"/>
                  </a:lnTo>
                  <a:lnTo>
                    <a:pt x="400" y="253"/>
                  </a:lnTo>
                  <a:lnTo>
                    <a:pt x="389" y="256"/>
                  </a:lnTo>
                  <a:lnTo>
                    <a:pt x="383" y="256"/>
                  </a:lnTo>
                  <a:lnTo>
                    <a:pt x="378" y="257"/>
                  </a:lnTo>
                  <a:lnTo>
                    <a:pt x="354" y="260"/>
                  </a:lnTo>
                  <a:lnTo>
                    <a:pt x="348" y="261"/>
                  </a:lnTo>
                  <a:lnTo>
                    <a:pt x="337" y="263"/>
                  </a:lnTo>
                  <a:lnTo>
                    <a:pt x="329" y="265"/>
                  </a:lnTo>
                  <a:lnTo>
                    <a:pt x="308" y="267"/>
                  </a:lnTo>
                  <a:lnTo>
                    <a:pt x="307" y="256"/>
                  </a:lnTo>
                  <a:lnTo>
                    <a:pt x="301" y="249"/>
                  </a:lnTo>
                  <a:lnTo>
                    <a:pt x="300" y="247"/>
                  </a:lnTo>
                  <a:lnTo>
                    <a:pt x="297" y="245"/>
                  </a:lnTo>
                  <a:lnTo>
                    <a:pt x="294" y="242"/>
                  </a:lnTo>
                  <a:lnTo>
                    <a:pt x="286" y="243"/>
                  </a:lnTo>
                  <a:lnTo>
                    <a:pt x="281" y="236"/>
                  </a:lnTo>
                  <a:lnTo>
                    <a:pt x="282" y="236"/>
                  </a:lnTo>
                  <a:lnTo>
                    <a:pt x="272" y="236"/>
                  </a:lnTo>
                  <a:lnTo>
                    <a:pt x="263" y="238"/>
                  </a:lnTo>
                  <a:lnTo>
                    <a:pt x="256" y="239"/>
                  </a:lnTo>
                  <a:lnTo>
                    <a:pt x="253" y="239"/>
                  </a:lnTo>
                  <a:lnTo>
                    <a:pt x="242" y="240"/>
                  </a:lnTo>
                  <a:lnTo>
                    <a:pt x="220" y="243"/>
                  </a:lnTo>
                  <a:lnTo>
                    <a:pt x="218" y="243"/>
                  </a:lnTo>
                  <a:lnTo>
                    <a:pt x="209" y="243"/>
                  </a:lnTo>
                  <a:lnTo>
                    <a:pt x="200" y="245"/>
                  </a:lnTo>
                  <a:lnTo>
                    <a:pt x="192" y="246"/>
                  </a:lnTo>
                  <a:lnTo>
                    <a:pt x="186" y="246"/>
                  </a:lnTo>
                  <a:lnTo>
                    <a:pt x="180" y="247"/>
                  </a:lnTo>
                  <a:lnTo>
                    <a:pt x="178" y="247"/>
                  </a:lnTo>
                  <a:lnTo>
                    <a:pt x="177" y="247"/>
                  </a:lnTo>
                  <a:lnTo>
                    <a:pt x="167" y="250"/>
                  </a:lnTo>
                  <a:lnTo>
                    <a:pt x="156" y="254"/>
                  </a:lnTo>
                  <a:lnTo>
                    <a:pt x="149" y="259"/>
                  </a:lnTo>
                  <a:lnTo>
                    <a:pt x="142" y="260"/>
                  </a:lnTo>
                  <a:lnTo>
                    <a:pt x="139" y="261"/>
                  </a:lnTo>
                  <a:lnTo>
                    <a:pt x="134" y="268"/>
                  </a:lnTo>
                  <a:lnTo>
                    <a:pt x="126" y="270"/>
                  </a:lnTo>
                  <a:lnTo>
                    <a:pt x="123" y="271"/>
                  </a:lnTo>
                  <a:lnTo>
                    <a:pt x="114" y="275"/>
                  </a:lnTo>
                  <a:lnTo>
                    <a:pt x="113" y="277"/>
                  </a:lnTo>
                  <a:lnTo>
                    <a:pt x="106" y="279"/>
                  </a:lnTo>
                  <a:lnTo>
                    <a:pt x="99" y="281"/>
                  </a:lnTo>
                  <a:lnTo>
                    <a:pt x="87" y="284"/>
                  </a:lnTo>
                  <a:lnTo>
                    <a:pt x="73" y="286"/>
                  </a:lnTo>
                  <a:lnTo>
                    <a:pt x="72" y="286"/>
                  </a:lnTo>
                  <a:lnTo>
                    <a:pt x="67" y="286"/>
                  </a:lnTo>
                  <a:lnTo>
                    <a:pt x="60" y="288"/>
                  </a:lnTo>
                  <a:lnTo>
                    <a:pt x="60" y="289"/>
                  </a:lnTo>
                  <a:lnTo>
                    <a:pt x="34" y="292"/>
                  </a:lnTo>
                  <a:lnTo>
                    <a:pt x="33" y="292"/>
                  </a:lnTo>
                  <a:lnTo>
                    <a:pt x="27" y="293"/>
                  </a:lnTo>
                  <a:lnTo>
                    <a:pt x="18" y="293"/>
                  </a:lnTo>
                  <a:lnTo>
                    <a:pt x="6" y="296"/>
                  </a:lnTo>
                  <a:lnTo>
                    <a:pt x="1" y="296"/>
                  </a:lnTo>
                  <a:lnTo>
                    <a:pt x="1" y="295"/>
                  </a:lnTo>
                  <a:lnTo>
                    <a:pt x="0" y="282"/>
                  </a:lnTo>
                  <a:lnTo>
                    <a:pt x="0" y="272"/>
                  </a:lnTo>
                  <a:lnTo>
                    <a:pt x="4" y="267"/>
                  </a:lnTo>
                  <a:lnTo>
                    <a:pt x="16" y="265"/>
                  </a:lnTo>
                  <a:lnTo>
                    <a:pt x="22" y="260"/>
                  </a:lnTo>
                  <a:lnTo>
                    <a:pt x="22" y="250"/>
                  </a:lnTo>
                  <a:lnTo>
                    <a:pt x="22" y="245"/>
                  </a:lnTo>
                  <a:lnTo>
                    <a:pt x="24" y="240"/>
                  </a:lnTo>
                  <a:lnTo>
                    <a:pt x="31" y="233"/>
                  </a:lnTo>
                  <a:lnTo>
                    <a:pt x="41" y="226"/>
                  </a:lnTo>
                  <a:lnTo>
                    <a:pt x="49" y="225"/>
                  </a:lnTo>
                  <a:lnTo>
                    <a:pt x="51" y="225"/>
                  </a:lnTo>
                  <a:lnTo>
                    <a:pt x="63" y="224"/>
                  </a:lnTo>
                  <a:lnTo>
                    <a:pt x="83" y="207"/>
                  </a:lnTo>
                  <a:lnTo>
                    <a:pt x="81" y="204"/>
                  </a:lnTo>
                  <a:lnTo>
                    <a:pt x="92" y="197"/>
                  </a:lnTo>
                  <a:lnTo>
                    <a:pt x="102" y="194"/>
                  </a:lnTo>
                  <a:lnTo>
                    <a:pt x="105" y="192"/>
                  </a:lnTo>
                  <a:lnTo>
                    <a:pt x="109" y="182"/>
                  </a:lnTo>
                  <a:lnTo>
                    <a:pt x="109" y="181"/>
                  </a:lnTo>
                  <a:lnTo>
                    <a:pt x="109" y="175"/>
                  </a:lnTo>
                  <a:lnTo>
                    <a:pt x="119" y="168"/>
                  </a:lnTo>
                  <a:lnTo>
                    <a:pt x="130" y="158"/>
                  </a:lnTo>
                  <a:lnTo>
                    <a:pt x="132" y="161"/>
                  </a:lnTo>
                  <a:lnTo>
                    <a:pt x="131" y="165"/>
                  </a:lnTo>
                  <a:lnTo>
                    <a:pt x="142" y="167"/>
                  </a:lnTo>
                  <a:lnTo>
                    <a:pt x="142" y="165"/>
                  </a:lnTo>
                  <a:lnTo>
                    <a:pt x="144" y="162"/>
                  </a:lnTo>
                  <a:lnTo>
                    <a:pt x="146" y="155"/>
                  </a:lnTo>
                </a:path>
              </a:pathLst>
            </a:custGeom>
            <a:solidFill>
              <a:schemeClr val="accent2"/>
            </a:solidFill>
            <a:ln w="6350">
              <a:solidFill>
                <a:schemeClr val="tx1"/>
              </a:solidFill>
              <a:round/>
              <a:headEnd/>
              <a:tailEnd/>
            </a:ln>
          </p:spPr>
          <p:txBody>
            <a:bodyPr/>
            <a:lstStyle/>
            <a:p>
              <a:endParaRPr lang="en-US"/>
            </a:p>
          </p:txBody>
        </p:sp>
        <p:sp>
          <p:nvSpPr>
            <p:cNvPr id="278591" name="Freeform 288"/>
            <p:cNvSpPr>
              <a:spLocks/>
            </p:cNvSpPr>
            <p:nvPr/>
          </p:nvSpPr>
          <p:spPr bwMode="auto">
            <a:xfrm>
              <a:off x="5916613" y="3973513"/>
              <a:ext cx="601662" cy="414337"/>
            </a:xfrm>
            <a:custGeom>
              <a:avLst/>
              <a:gdLst>
                <a:gd name="T0" fmla="*/ 2147483647 w 435"/>
                <a:gd name="T1" fmla="*/ 2147483647 h 332"/>
                <a:gd name="T2" fmla="*/ 2147483647 w 435"/>
                <a:gd name="T3" fmla="*/ 2147483647 h 332"/>
                <a:gd name="T4" fmla="*/ 2147483647 w 435"/>
                <a:gd name="T5" fmla="*/ 2147483647 h 332"/>
                <a:gd name="T6" fmla="*/ 2147483647 w 435"/>
                <a:gd name="T7" fmla="*/ 2147483647 h 332"/>
                <a:gd name="T8" fmla="*/ 2147483647 w 435"/>
                <a:gd name="T9" fmla="*/ 2147483647 h 332"/>
                <a:gd name="T10" fmla="*/ 2147483647 w 435"/>
                <a:gd name="T11" fmla="*/ 2147483647 h 332"/>
                <a:gd name="T12" fmla="*/ 2147483647 w 435"/>
                <a:gd name="T13" fmla="*/ 2147483647 h 332"/>
                <a:gd name="T14" fmla="*/ 2147483647 w 435"/>
                <a:gd name="T15" fmla="*/ 2147483647 h 332"/>
                <a:gd name="T16" fmla="*/ 2147483647 w 435"/>
                <a:gd name="T17" fmla="*/ 2147483647 h 332"/>
                <a:gd name="T18" fmla="*/ 2147483647 w 435"/>
                <a:gd name="T19" fmla="*/ 2147483647 h 332"/>
                <a:gd name="T20" fmla="*/ 2147483647 w 435"/>
                <a:gd name="T21" fmla="*/ 2147483647 h 332"/>
                <a:gd name="T22" fmla="*/ 2147483647 w 435"/>
                <a:gd name="T23" fmla="*/ 2147483647 h 332"/>
                <a:gd name="T24" fmla="*/ 2147483647 w 435"/>
                <a:gd name="T25" fmla="*/ 2147483647 h 332"/>
                <a:gd name="T26" fmla="*/ 2147483647 w 435"/>
                <a:gd name="T27" fmla="*/ 2147483647 h 332"/>
                <a:gd name="T28" fmla="*/ 2147483647 w 435"/>
                <a:gd name="T29" fmla="*/ 2147483647 h 332"/>
                <a:gd name="T30" fmla="*/ 2147483647 w 435"/>
                <a:gd name="T31" fmla="*/ 2147483647 h 332"/>
                <a:gd name="T32" fmla="*/ 2147483647 w 435"/>
                <a:gd name="T33" fmla="*/ 2147483647 h 332"/>
                <a:gd name="T34" fmla="*/ 2147483647 w 435"/>
                <a:gd name="T35" fmla="*/ 2147483647 h 332"/>
                <a:gd name="T36" fmla="*/ 2147483647 w 435"/>
                <a:gd name="T37" fmla="*/ 2147483647 h 332"/>
                <a:gd name="T38" fmla="*/ 2147483647 w 435"/>
                <a:gd name="T39" fmla="*/ 2147483647 h 332"/>
                <a:gd name="T40" fmla="*/ 2147483647 w 435"/>
                <a:gd name="T41" fmla="*/ 2147483647 h 332"/>
                <a:gd name="T42" fmla="*/ 2147483647 w 435"/>
                <a:gd name="T43" fmla="*/ 2147483647 h 332"/>
                <a:gd name="T44" fmla="*/ 2147483647 w 435"/>
                <a:gd name="T45" fmla="*/ 2147483647 h 332"/>
                <a:gd name="T46" fmla="*/ 2147483647 w 435"/>
                <a:gd name="T47" fmla="*/ 2147483647 h 332"/>
                <a:gd name="T48" fmla="*/ 2147483647 w 435"/>
                <a:gd name="T49" fmla="*/ 2147483647 h 332"/>
                <a:gd name="T50" fmla="*/ 2147483647 w 435"/>
                <a:gd name="T51" fmla="*/ 2147483647 h 332"/>
                <a:gd name="T52" fmla="*/ 2147483647 w 435"/>
                <a:gd name="T53" fmla="*/ 2147483647 h 332"/>
                <a:gd name="T54" fmla="*/ 2147483647 w 435"/>
                <a:gd name="T55" fmla="*/ 2147483647 h 332"/>
                <a:gd name="T56" fmla="*/ 2147483647 w 435"/>
                <a:gd name="T57" fmla="*/ 2147483647 h 332"/>
                <a:gd name="T58" fmla="*/ 2147483647 w 435"/>
                <a:gd name="T59" fmla="*/ 2147483647 h 332"/>
                <a:gd name="T60" fmla="*/ 2147483647 w 435"/>
                <a:gd name="T61" fmla="*/ 2147483647 h 332"/>
                <a:gd name="T62" fmla="*/ 2147483647 w 435"/>
                <a:gd name="T63" fmla="*/ 0 h 332"/>
                <a:gd name="T64" fmla="*/ 2147483647 w 435"/>
                <a:gd name="T65" fmla="*/ 2147483647 h 332"/>
                <a:gd name="T66" fmla="*/ 2147483647 w 435"/>
                <a:gd name="T67" fmla="*/ 2147483647 h 332"/>
                <a:gd name="T68" fmla="*/ 2147483647 w 435"/>
                <a:gd name="T69" fmla="*/ 2147483647 h 332"/>
                <a:gd name="T70" fmla="*/ 2147483647 w 435"/>
                <a:gd name="T71" fmla="*/ 2147483647 h 332"/>
                <a:gd name="T72" fmla="*/ 2147483647 w 435"/>
                <a:gd name="T73" fmla="*/ 2147483647 h 332"/>
                <a:gd name="T74" fmla="*/ 2147483647 w 435"/>
                <a:gd name="T75" fmla="*/ 2147483647 h 332"/>
                <a:gd name="T76" fmla="*/ 2147483647 w 435"/>
                <a:gd name="T77" fmla="*/ 2147483647 h 332"/>
                <a:gd name="T78" fmla="*/ 2147483647 w 435"/>
                <a:gd name="T79" fmla="*/ 2147483647 h 332"/>
                <a:gd name="T80" fmla="*/ 0 w 435"/>
                <a:gd name="T81" fmla="*/ 2147483647 h 332"/>
                <a:gd name="T82" fmla="*/ 2147483647 w 435"/>
                <a:gd name="T83" fmla="*/ 2147483647 h 332"/>
                <a:gd name="T84" fmla="*/ 2147483647 w 435"/>
                <a:gd name="T85" fmla="*/ 2147483647 h 332"/>
                <a:gd name="T86" fmla="*/ 2147483647 w 435"/>
                <a:gd name="T87" fmla="*/ 2147483647 h 332"/>
                <a:gd name="T88" fmla="*/ 2147483647 w 435"/>
                <a:gd name="T89" fmla="*/ 2147483647 h 332"/>
                <a:gd name="T90" fmla="*/ 2147483647 w 435"/>
                <a:gd name="T91" fmla="*/ 2147483647 h 33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35"/>
                <a:gd name="T139" fmla="*/ 0 h 332"/>
                <a:gd name="T140" fmla="*/ 435 w 435"/>
                <a:gd name="T141" fmla="*/ 332 h 33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35" h="332">
                  <a:moveTo>
                    <a:pt x="76" y="144"/>
                  </a:moveTo>
                  <a:lnTo>
                    <a:pt x="77" y="144"/>
                  </a:lnTo>
                  <a:lnTo>
                    <a:pt x="80" y="149"/>
                  </a:lnTo>
                  <a:lnTo>
                    <a:pt x="98" y="159"/>
                  </a:lnTo>
                  <a:lnTo>
                    <a:pt x="110" y="166"/>
                  </a:lnTo>
                  <a:lnTo>
                    <a:pt x="115" y="173"/>
                  </a:lnTo>
                  <a:lnTo>
                    <a:pt x="119" y="180"/>
                  </a:lnTo>
                  <a:lnTo>
                    <a:pt x="124" y="182"/>
                  </a:lnTo>
                  <a:lnTo>
                    <a:pt x="126" y="182"/>
                  </a:lnTo>
                  <a:lnTo>
                    <a:pt x="133" y="185"/>
                  </a:lnTo>
                  <a:lnTo>
                    <a:pt x="133" y="186"/>
                  </a:lnTo>
                  <a:lnTo>
                    <a:pt x="134" y="186"/>
                  </a:lnTo>
                  <a:lnTo>
                    <a:pt x="145" y="203"/>
                  </a:lnTo>
                  <a:lnTo>
                    <a:pt x="152" y="209"/>
                  </a:lnTo>
                  <a:lnTo>
                    <a:pt x="155" y="216"/>
                  </a:lnTo>
                  <a:lnTo>
                    <a:pt x="165" y="220"/>
                  </a:lnTo>
                  <a:lnTo>
                    <a:pt x="166" y="224"/>
                  </a:lnTo>
                  <a:lnTo>
                    <a:pt x="169" y="227"/>
                  </a:lnTo>
                  <a:lnTo>
                    <a:pt x="178" y="229"/>
                  </a:lnTo>
                  <a:lnTo>
                    <a:pt x="185" y="234"/>
                  </a:lnTo>
                  <a:lnTo>
                    <a:pt x="191" y="236"/>
                  </a:lnTo>
                  <a:lnTo>
                    <a:pt x="191" y="245"/>
                  </a:lnTo>
                  <a:lnTo>
                    <a:pt x="203" y="263"/>
                  </a:lnTo>
                  <a:lnTo>
                    <a:pt x="205" y="276"/>
                  </a:lnTo>
                  <a:lnTo>
                    <a:pt x="207" y="279"/>
                  </a:lnTo>
                  <a:lnTo>
                    <a:pt x="209" y="279"/>
                  </a:lnTo>
                  <a:lnTo>
                    <a:pt x="217" y="281"/>
                  </a:lnTo>
                  <a:lnTo>
                    <a:pt x="235" y="306"/>
                  </a:lnTo>
                  <a:lnTo>
                    <a:pt x="235" y="312"/>
                  </a:lnTo>
                  <a:lnTo>
                    <a:pt x="235" y="315"/>
                  </a:lnTo>
                  <a:lnTo>
                    <a:pt x="241" y="326"/>
                  </a:lnTo>
                  <a:lnTo>
                    <a:pt x="250" y="326"/>
                  </a:lnTo>
                  <a:lnTo>
                    <a:pt x="262" y="331"/>
                  </a:lnTo>
                  <a:lnTo>
                    <a:pt x="262" y="326"/>
                  </a:lnTo>
                  <a:lnTo>
                    <a:pt x="273" y="318"/>
                  </a:lnTo>
                  <a:lnTo>
                    <a:pt x="278" y="308"/>
                  </a:lnTo>
                  <a:lnTo>
                    <a:pt x="270" y="304"/>
                  </a:lnTo>
                  <a:lnTo>
                    <a:pt x="264" y="293"/>
                  </a:lnTo>
                  <a:lnTo>
                    <a:pt x="281" y="304"/>
                  </a:lnTo>
                  <a:lnTo>
                    <a:pt x="292" y="297"/>
                  </a:lnTo>
                  <a:lnTo>
                    <a:pt x="296" y="286"/>
                  </a:lnTo>
                  <a:lnTo>
                    <a:pt x="287" y="275"/>
                  </a:lnTo>
                  <a:lnTo>
                    <a:pt x="293" y="275"/>
                  </a:lnTo>
                  <a:lnTo>
                    <a:pt x="298" y="276"/>
                  </a:lnTo>
                  <a:lnTo>
                    <a:pt x="300" y="274"/>
                  </a:lnTo>
                  <a:lnTo>
                    <a:pt x="302" y="274"/>
                  </a:lnTo>
                  <a:lnTo>
                    <a:pt x="303" y="276"/>
                  </a:lnTo>
                  <a:lnTo>
                    <a:pt x="306" y="272"/>
                  </a:lnTo>
                  <a:lnTo>
                    <a:pt x="318" y="261"/>
                  </a:lnTo>
                  <a:lnTo>
                    <a:pt x="331" y="256"/>
                  </a:lnTo>
                  <a:lnTo>
                    <a:pt x="338" y="239"/>
                  </a:lnTo>
                  <a:lnTo>
                    <a:pt x="350" y="232"/>
                  </a:lnTo>
                  <a:lnTo>
                    <a:pt x="361" y="216"/>
                  </a:lnTo>
                  <a:lnTo>
                    <a:pt x="360" y="207"/>
                  </a:lnTo>
                  <a:lnTo>
                    <a:pt x="378" y="203"/>
                  </a:lnTo>
                  <a:lnTo>
                    <a:pt x="384" y="191"/>
                  </a:lnTo>
                  <a:lnTo>
                    <a:pt x="386" y="189"/>
                  </a:lnTo>
                  <a:lnTo>
                    <a:pt x="391" y="162"/>
                  </a:lnTo>
                  <a:lnTo>
                    <a:pt x="399" y="137"/>
                  </a:lnTo>
                  <a:lnTo>
                    <a:pt x="413" y="114"/>
                  </a:lnTo>
                  <a:lnTo>
                    <a:pt x="417" y="110"/>
                  </a:lnTo>
                  <a:lnTo>
                    <a:pt x="434" y="99"/>
                  </a:lnTo>
                  <a:lnTo>
                    <a:pt x="431" y="96"/>
                  </a:lnTo>
                  <a:lnTo>
                    <a:pt x="424" y="92"/>
                  </a:lnTo>
                  <a:lnTo>
                    <a:pt x="421" y="91"/>
                  </a:lnTo>
                  <a:lnTo>
                    <a:pt x="399" y="74"/>
                  </a:lnTo>
                  <a:lnTo>
                    <a:pt x="384" y="65"/>
                  </a:lnTo>
                  <a:lnTo>
                    <a:pt x="378" y="60"/>
                  </a:lnTo>
                  <a:lnTo>
                    <a:pt x="357" y="45"/>
                  </a:lnTo>
                  <a:lnTo>
                    <a:pt x="350" y="40"/>
                  </a:lnTo>
                  <a:lnTo>
                    <a:pt x="339" y="31"/>
                  </a:lnTo>
                  <a:lnTo>
                    <a:pt x="338" y="31"/>
                  </a:lnTo>
                  <a:lnTo>
                    <a:pt x="338" y="30"/>
                  </a:lnTo>
                  <a:lnTo>
                    <a:pt x="323" y="20"/>
                  </a:lnTo>
                  <a:lnTo>
                    <a:pt x="316" y="16"/>
                  </a:lnTo>
                  <a:lnTo>
                    <a:pt x="314" y="16"/>
                  </a:lnTo>
                  <a:lnTo>
                    <a:pt x="310" y="16"/>
                  </a:lnTo>
                  <a:lnTo>
                    <a:pt x="299" y="19"/>
                  </a:lnTo>
                  <a:lnTo>
                    <a:pt x="293" y="19"/>
                  </a:lnTo>
                  <a:lnTo>
                    <a:pt x="288" y="20"/>
                  </a:lnTo>
                  <a:lnTo>
                    <a:pt x="264" y="23"/>
                  </a:lnTo>
                  <a:lnTo>
                    <a:pt x="259" y="24"/>
                  </a:lnTo>
                  <a:lnTo>
                    <a:pt x="248" y="26"/>
                  </a:lnTo>
                  <a:lnTo>
                    <a:pt x="239" y="29"/>
                  </a:lnTo>
                  <a:lnTo>
                    <a:pt x="219" y="30"/>
                  </a:lnTo>
                  <a:lnTo>
                    <a:pt x="217" y="19"/>
                  </a:lnTo>
                  <a:lnTo>
                    <a:pt x="212" y="12"/>
                  </a:lnTo>
                  <a:lnTo>
                    <a:pt x="210" y="11"/>
                  </a:lnTo>
                  <a:lnTo>
                    <a:pt x="207" y="8"/>
                  </a:lnTo>
                  <a:lnTo>
                    <a:pt x="205" y="5"/>
                  </a:lnTo>
                  <a:lnTo>
                    <a:pt x="196" y="6"/>
                  </a:lnTo>
                  <a:lnTo>
                    <a:pt x="191" y="0"/>
                  </a:lnTo>
                  <a:lnTo>
                    <a:pt x="192" y="0"/>
                  </a:lnTo>
                  <a:lnTo>
                    <a:pt x="183" y="0"/>
                  </a:lnTo>
                  <a:lnTo>
                    <a:pt x="173" y="1"/>
                  </a:lnTo>
                  <a:lnTo>
                    <a:pt x="166" y="2"/>
                  </a:lnTo>
                  <a:lnTo>
                    <a:pt x="163" y="2"/>
                  </a:lnTo>
                  <a:lnTo>
                    <a:pt x="152" y="4"/>
                  </a:lnTo>
                  <a:lnTo>
                    <a:pt x="130" y="6"/>
                  </a:lnTo>
                  <a:lnTo>
                    <a:pt x="128" y="6"/>
                  </a:lnTo>
                  <a:lnTo>
                    <a:pt x="119" y="6"/>
                  </a:lnTo>
                  <a:lnTo>
                    <a:pt x="110" y="8"/>
                  </a:lnTo>
                  <a:lnTo>
                    <a:pt x="102" y="9"/>
                  </a:lnTo>
                  <a:lnTo>
                    <a:pt x="97" y="9"/>
                  </a:lnTo>
                  <a:lnTo>
                    <a:pt x="90" y="11"/>
                  </a:lnTo>
                  <a:lnTo>
                    <a:pt x="88" y="11"/>
                  </a:lnTo>
                  <a:lnTo>
                    <a:pt x="87" y="11"/>
                  </a:lnTo>
                  <a:lnTo>
                    <a:pt x="77" y="13"/>
                  </a:lnTo>
                  <a:lnTo>
                    <a:pt x="66" y="18"/>
                  </a:lnTo>
                  <a:lnTo>
                    <a:pt x="59" y="22"/>
                  </a:lnTo>
                  <a:lnTo>
                    <a:pt x="52" y="23"/>
                  </a:lnTo>
                  <a:lnTo>
                    <a:pt x="49" y="24"/>
                  </a:lnTo>
                  <a:lnTo>
                    <a:pt x="44" y="31"/>
                  </a:lnTo>
                  <a:lnTo>
                    <a:pt x="36" y="33"/>
                  </a:lnTo>
                  <a:lnTo>
                    <a:pt x="33" y="34"/>
                  </a:lnTo>
                  <a:lnTo>
                    <a:pt x="24" y="38"/>
                  </a:lnTo>
                  <a:lnTo>
                    <a:pt x="23" y="40"/>
                  </a:lnTo>
                  <a:lnTo>
                    <a:pt x="16" y="42"/>
                  </a:lnTo>
                  <a:lnTo>
                    <a:pt x="15" y="51"/>
                  </a:lnTo>
                  <a:lnTo>
                    <a:pt x="5" y="60"/>
                  </a:lnTo>
                  <a:lnTo>
                    <a:pt x="0" y="77"/>
                  </a:lnTo>
                  <a:lnTo>
                    <a:pt x="1" y="80"/>
                  </a:lnTo>
                  <a:lnTo>
                    <a:pt x="9" y="85"/>
                  </a:lnTo>
                  <a:lnTo>
                    <a:pt x="20" y="91"/>
                  </a:lnTo>
                  <a:lnTo>
                    <a:pt x="23" y="94"/>
                  </a:lnTo>
                  <a:lnTo>
                    <a:pt x="29" y="96"/>
                  </a:lnTo>
                  <a:lnTo>
                    <a:pt x="30" y="98"/>
                  </a:lnTo>
                  <a:lnTo>
                    <a:pt x="33" y="99"/>
                  </a:lnTo>
                  <a:lnTo>
                    <a:pt x="34" y="98"/>
                  </a:lnTo>
                  <a:lnTo>
                    <a:pt x="45" y="98"/>
                  </a:lnTo>
                  <a:lnTo>
                    <a:pt x="49" y="108"/>
                  </a:lnTo>
                  <a:lnTo>
                    <a:pt x="56" y="116"/>
                  </a:lnTo>
                  <a:lnTo>
                    <a:pt x="59" y="117"/>
                  </a:lnTo>
                  <a:lnTo>
                    <a:pt x="59" y="120"/>
                  </a:lnTo>
                  <a:lnTo>
                    <a:pt x="61" y="124"/>
                  </a:lnTo>
                  <a:lnTo>
                    <a:pt x="67" y="132"/>
                  </a:lnTo>
                  <a:lnTo>
                    <a:pt x="73" y="138"/>
                  </a:lnTo>
                  <a:lnTo>
                    <a:pt x="76" y="144"/>
                  </a:lnTo>
                </a:path>
              </a:pathLst>
            </a:custGeom>
            <a:noFill/>
            <a:ln w="6350">
              <a:solidFill>
                <a:schemeClr val="tx1"/>
              </a:solidFill>
              <a:round/>
              <a:headEnd/>
              <a:tailEnd/>
            </a:ln>
          </p:spPr>
          <p:txBody>
            <a:bodyPr/>
            <a:lstStyle/>
            <a:p>
              <a:endParaRPr lang="en-US"/>
            </a:p>
          </p:txBody>
        </p:sp>
        <p:grpSp>
          <p:nvGrpSpPr>
            <p:cNvPr id="9" name="Group 289"/>
            <p:cNvGrpSpPr>
              <a:grpSpLocks/>
            </p:cNvGrpSpPr>
            <p:nvPr/>
          </p:nvGrpSpPr>
          <p:grpSpPr bwMode="auto">
            <a:xfrm>
              <a:off x="1828804" y="4724390"/>
              <a:ext cx="773114" cy="492124"/>
              <a:chOff x="1710" y="3401"/>
              <a:chExt cx="498" cy="349"/>
            </a:xfrm>
            <a:solidFill>
              <a:schemeClr val="accent2"/>
            </a:solidFill>
          </p:grpSpPr>
          <p:sp>
            <p:nvSpPr>
              <p:cNvPr id="274" name="Freeform 290"/>
              <p:cNvSpPr>
                <a:spLocks/>
              </p:cNvSpPr>
              <p:nvPr/>
            </p:nvSpPr>
            <p:spPr bwMode="auto">
              <a:xfrm>
                <a:off x="2101" y="3607"/>
                <a:ext cx="107" cy="143"/>
              </a:xfrm>
              <a:custGeom>
                <a:avLst/>
                <a:gdLst>
                  <a:gd name="T0" fmla="*/ 26 w 120"/>
                  <a:gd name="T1" fmla="*/ 128 h 160"/>
                  <a:gd name="T2" fmla="*/ 51 w 120"/>
                  <a:gd name="T3" fmla="*/ 96 h 160"/>
                  <a:gd name="T4" fmla="*/ 95 w 120"/>
                  <a:gd name="T5" fmla="*/ 77 h 160"/>
                  <a:gd name="T6" fmla="*/ 83 w 120"/>
                  <a:gd name="T7" fmla="*/ 57 h 160"/>
                  <a:gd name="T8" fmla="*/ 83 w 120"/>
                  <a:gd name="T9" fmla="*/ 51 h 160"/>
                  <a:gd name="T10" fmla="*/ 70 w 120"/>
                  <a:gd name="T11" fmla="*/ 51 h 160"/>
                  <a:gd name="T12" fmla="*/ 63 w 120"/>
                  <a:gd name="T13" fmla="*/ 38 h 160"/>
                  <a:gd name="T14" fmla="*/ 57 w 120"/>
                  <a:gd name="T15" fmla="*/ 26 h 160"/>
                  <a:gd name="T16" fmla="*/ 26 w 120"/>
                  <a:gd name="T17" fmla="*/ 6 h 160"/>
                  <a:gd name="T18" fmla="*/ 12 w 120"/>
                  <a:gd name="T19" fmla="*/ 0 h 160"/>
                  <a:gd name="T20" fmla="*/ 6 w 120"/>
                  <a:gd name="T21" fmla="*/ 6 h 160"/>
                  <a:gd name="T22" fmla="*/ 0 w 120"/>
                  <a:gd name="T23" fmla="*/ 51 h 160"/>
                  <a:gd name="T24" fmla="*/ 0 w 120"/>
                  <a:gd name="T25" fmla="*/ 83 h 160"/>
                  <a:gd name="T26" fmla="*/ 0 w 120"/>
                  <a:gd name="T27" fmla="*/ 96 h 160"/>
                  <a:gd name="T28" fmla="*/ 0 w 120"/>
                  <a:gd name="T29" fmla="*/ 109 h 160"/>
                  <a:gd name="T30" fmla="*/ 12 w 120"/>
                  <a:gd name="T31" fmla="*/ 115 h 160"/>
                  <a:gd name="T32" fmla="*/ 19 w 120"/>
                  <a:gd name="T33" fmla="*/ 128 h 160"/>
                  <a:gd name="T34" fmla="*/ 26 w 120"/>
                  <a:gd name="T35" fmla="*/ 128 h 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0"/>
                  <a:gd name="T55" fmla="*/ 0 h 160"/>
                  <a:gd name="T56" fmla="*/ 120 w 120"/>
                  <a:gd name="T57" fmla="*/ 160 h 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0" h="160">
                    <a:moveTo>
                      <a:pt x="32" y="160"/>
                    </a:moveTo>
                    <a:lnTo>
                      <a:pt x="64" y="120"/>
                    </a:lnTo>
                    <a:lnTo>
                      <a:pt x="120" y="96"/>
                    </a:lnTo>
                    <a:lnTo>
                      <a:pt x="104" y="72"/>
                    </a:lnTo>
                    <a:lnTo>
                      <a:pt x="104" y="64"/>
                    </a:lnTo>
                    <a:lnTo>
                      <a:pt x="88" y="64"/>
                    </a:lnTo>
                    <a:lnTo>
                      <a:pt x="80" y="48"/>
                    </a:lnTo>
                    <a:lnTo>
                      <a:pt x="72" y="32"/>
                    </a:lnTo>
                    <a:lnTo>
                      <a:pt x="32" y="8"/>
                    </a:lnTo>
                    <a:lnTo>
                      <a:pt x="16" y="0"/>
                    </a:lnTo>
                    <a:lnTo>
                      <a:pt x="8" y="8"/>
                    </a:lnTo>
                    <a:lnTo>
                      <a:pt x="0" y="64"/>
                    </a:lnTo>
                    <a:lnTo>
                      <a:pt x="0" y="104"/>
                    </a:lnTo>
                    <a:lnTo>
                      <a:pt x="0" y="120"/>
                    </a:lnTo>
                    <a:lnTo>
                      <a:pt x="0" y="136"/>
                    </a:lnTo>
                    <a:lnTo>
                      <a:pt x="16" y="144"/>
                    </a:lnTo>
                    <a:lnTo>
                      <a:pt x="24" y="160"/>
                    </a:lnTo>
                    <a:lnTo>
                      <a:pt x="32" y="160"/>
                    </a:lnTo>
                    <a:close/>
                  </a:path>
                </a:pathLst>
              </a:custGeom>
              <a:grpFill/>
              <a:ln w="6350">
                <a:solidFill>
                  <a:schemeClr val="tx1"/>
                </a:solidFill>
                <a:round/>
                <a:headEnd/>
                <a:tailEnd/>
              </a:ln>
            </p:spPr>
            <p:txBody>
              <a:bodyPr/>
              <a:lstStyle/>
              <a:p>
                <a:pPr>
                  <a:spcBef>
                    <a:spcPct val="50000"/>
                  </a:spcBef>
                  <a:defRPr/>
                </a:pPr>
                <a:endParaRPr lang="en-US" sz="1800">
                  <a:latin typeface="Arial" pitchFamily="34" charset="0"/>
                  <a:cs typeface="+mn-cs"/>
                </a:endParaRPr>
              </a:p>
            </p:txBody>
          </p:sp>
          <p:sp>
            <p:nvSpPr>
              <p:cNvPr id="275" name="Freeform 291"/>
              <p:cNvSpPr>
                <a:spLocks/>
              </p:cNvSpPr>
              <p:nvPr/>
            </p:nvSpPr>
            <p:spPr bwMode="auto">
              <a:xfrm>
                <a:off x="2037" y="3529"/>
                <a:ext cx="57" cy="43"/>
              </a:xfrm>
              <a:custGeom>
                <a:avLst/>
                <a:gdLst>
                  <a:gd name="T0" fmla="*/ 19 w 64"/>
                  <a:gd name="T1" fmla="*/ 13 h 48"/>
                  <a:gd name="T2" fmla="*/ 0 w 64"/>
                  <a:gd name="T3" fmla="*/ 0 h 48"/>
                  <a:gd name="T4" fmla="*/ 0 w 64"/>
                  <a:gd name="T5" fmla="*/ 20 h 48"/>
                  <a:gd name="T6" fmla="*/ 12 w 64"/>
                  <a:gd name="T7" fmla="*/ 26 h 48"/>
                  <a:gd name="T8" fmla="*/ 12 w 64"/>
                  <a:gd name="T9" fmla="*/ 32 h 48"/>
                  <a:gd name="T10" fmla="*/ 26 w 64"/>
                  <a:gd name="T11" fmla="*/ 39 h 48"/>
                  <a:gd name="T12" fmla="*/ 51 w 64"/>
                  <a:gd name="T13" fmla="*/ 32 h 48"/>
                  <a:gd name="T14" fmla="*/ 51 w 64"/>
                  <a:gd name="T15" fmla="*/ 20 h 48"/>
                  <a:gd name="T16" fmla="*/ 45 w 64"/>
                  <a:gd name="T17" fmla="*/ 20 h 48"/>
                  <a:gd name="T18" fmla="*/ 32 w 64"/>
                  <a:gd name="T19" fmla="*/ 13 h 48"/>
                  <a:gd name="T20" fmla="*/ 19 w 64"/>
                  <a:gd name="T21" fmla="*/ 13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
                  <a:gd name="T34" fmla="*/ 0 h 48"/>
                  <a:gd name="T35" fmla="*/ 64 w 64"/>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 h="48">
                    <a:moveTo>
                      <a:pt x="24" y="16"/>
                    </a:moveTo>
                    <a:lnTo>
                      <a:pt x="0" y="0"/>
                    </a:lnTo>
                    <a:lnTo>
                      <a:pt x="0" y="24"/>
                    </a:lnTo>
                    <a:lnTo>
                      <a:pt x="16" y="32"/>
                    </a:lnTo>
                    <a:lnTo>
                      <a:pt x="16" y="40"/>
                    </a:lnTo>
                    <a:lnTo>
                      <a:pt x="32" y="48"/>
                    </a:lnTo>
                    <a:lnTo>
                      <a:pt x="64" y="40"/>
                    </a:lnTo>
                    <a:lnTo>
                      <a:pt x="64" y="24"/>
                    </a:lnTo>
                    <a:lnTo>
                      <a:pt x="56" y="24"/>
                    </a:lnTo>
                    <a:lnTo>
                      <a:pt x="40" y="16"/>
                    </a:lnTo>
                    <a:lnTo>
                      <a:pt x="24" y="16"/>
                    </a:lnTo>
                    <a:close/>
                  </a:path>
                </a:pathLst>
              </a:custGeom>
              <a:grpFill/>
              <a:ln w="6350">
                <a:solidFill>
                  <a:schemeClr val="tx1"/>
                </a:solidFill>
                <a:round/>
                <a:headEnd/>
                <a:tailEnd/>
              </a:ln>
            </p:spPr>
            <p:txBody>
              <a:bodyPr/>
              <a:lstStyle/>
              <a:p>
                <a:pPr>
                  <a:spcBef>
                    <a:spcPct val="50000"/>
                  </a:spcBef>
                  <a:defRPr/>
                </a:pPr>
                <a:endParaRPr lang="en-US" sz="1800">
                  <a:latin typeface="Arial" pitchFamily="34" charset="0"/>
                  <a:cs typeface="+mn-cs"/>
                </a:endParaRPr>
              </a:p>
            </p:txBody>
          </p:sp>
          <p:sp>
            <p:nvSpPr>
              <p:cNvPr id="276" name="Freeform 292"/>
              <p:cNvSpPr>
                <a:spLocks/>
              </p:cNvSpPr>
              <p:nvPr/>
            </p:nvSpPr>
            <p:spPr bwMode="auto">
              <a:xfrm>
                <a:off x="2023" y="3579"/>
                <a:ext cx="21" cy="1"/>
              </a:xfrm>
              <a:custGeom>
                <a:avLst/>
                <a:gdLst>
                  <a:gd name="T0" fmla="*/ 18 w 24"/>
                  <a:gd name="T1" fmla="*/ 0 h 1"/>
                  <a:gd name="T2" fmla="*/ 0 w 24"/>
                  <a:gd name="T3" fmla="*/ 0 h 1"/>
                  <a:gd name="T4" fmla="*/ 18 w 24"/>
                  <a:gd name="T5" fmla="*/ 0 h 1"/>
                  <a:gd name="T6" fmla="*/ 0 60000 65536"/>
                  <a:gd name="T7" fmla="*/ 0 60000 65536"/>
                  <a:gd name="T8" fmla="*/ 0 60000 65536"/>
                  <a:gd name="T9" fmla="*/ 0 w 24"/>
                  <a:gd name="T10" fmla="*/ 0 h 1"/>
                  <a:gd name="T11" fmla="*/ 24 w 24"/>
                  <a:gd name="T12" fmla="*/ 1 h 1"/>
                </a:gdLst>
                <a:ahLst/>
                <a:cxnLst>
                  <a:cxn ang="T6">
                    <a:pos x="T0" y="T1"/>
                  </a:cxn>
                  <a:cxn ang="T7">
                    <a:pos x="T2" y="T3"/>
                  </a:cxn>
                  <a:cxn ang="T8">
                    <a:pos x="T4" y="T5"/>
                  </a:cxn>
                </a:cxnLst>
                <a:rect l="T9" t="T10" r="T11" b="T12"/>
                <a:pathLst>
                  <a:path w="24" h="1">
                    <a:moveTo>
                      <a:pt x="24" y="0"/>
                    </a:moveTo>
                    <a:lnTo>
                      <a:pt x="0" y="0"/>
                    </a:lnTo>
                    <a:lnTo>
                      <a:pt x="24" y="0"/>
                    </a:lnTo>
                    <a:close/>
                  </a:path>
                </a:pathLst>
              </a:custGeom>
              <a:grpFill/>
              <a:ln w="6350">
                <a:solidFill>
                  <a:schemeClr val="tx1"/>
                </a:solidFill>
                <a:round/>
                <a:headEnd/>
                <a:tailEnd/>
              </a:ln>
            </p:spPr>
            <p:txBody>
              <a:bodyPr/>
              <a:lstStyle/>
              <a:p>
                <a:pPr>
                  <a:spcBef>
                    <a:spcPct val="50000"/>
                  </a:spcBef>
                  <a:defRPr/>
                </a:pPr>
                <a:endParaRPr lang="en-US" sz="1800">
                  <a:latin typeface="Arial" pitchFamily="34" charset="0"/>
                  <a:cs typeface="+mn-cs"/>
                </a:endParaRPr>
              </a:p>
            </p:txBody>
          </p:sp>
          <p:sp>
            <p:nvSpPr>
              <p:cNvPr id="277" name="Freeform 293"/>
              <p:cNvSpPr>
                <a:spLocks/>
              </p:cNvSpPr>
              <p:nvPr/>
            </p:nvSpPr>
            <p:spPr bwMode="auto">
              <a:xfrm>
                <a:off x="1973" y="3515"/>
                <a:ext cx="57" cy="14"/>
              </a:xfrm>
              <a:custGeom>
                <a:avLst/>
                <a:gdLst>
                  <a:gd name="T0" fmla="*/ 51 w 64"/>
                  <a:gd name="T1" fmla="*/ 0 h 16"/>
                  <a:gd name="T2" fmla="*/ 6 w 64"/>
                  <a:gd name="T3" fmla="*/ 0 h 16"/>
                  <a:gd name="T4" fmla="*/ 0 w 64"/>
                  <a:gd name="T5" fmla="*/ 6 h 16"/>
                  <a:gd name="T6" fmla="*/ 6 w 64"/>
                  <a:gd name="T7" fmla="*/ 12 h 16"/>
                  <a:gd name="T8" fmla="*/ 51 w 64"/>
                  <a:gd name="T9" fmla="*/ 6 h 16"/>
                  <a:gd name="T10" fmla="*/ 45 w 64"/>
                  <a:gd name="T11" fmla="*/ 0 h 16"/>
                  <a:gd name="T12" fmla="*/ 0 60000 65536"/>
                  <a:gd name="T13" fmla="*/ 0 60000 65536"/>
                  <a:gd name="T14" fmla="*/ 0 60000 65536"/>
                  <a:gd name="T15" fmla="*/ 0 60000 65536"/>
                  <a:gd name="T16" fmla="*/ 0 60000 65536"/>
                  <a:gd name="T17" fmla="*/ 0 60000 65536"/>
                  <a:gd name="T18" fmla="*/ 0 w 64"/>
                  <a:gd name="T19" fmla="*/ 0 h 16"/>
                  <a:gd name="T20" fmla="*/ 64 w 6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64" h="16">
                    <a:moveTo>
                      <a:pt x="64" y="0"/>
                    </a:moveTo>
                    <a:lnTo>
                      <a:pt x="8" y="0"/>
                    </a:lnTo>
                    <a:lnTo>
                      <a:pt x="0" y="8"/>
                    </a:lnTo>
                    <a:lnTo>
                      <a:pt x="8" y="16"/>
                    </a:lnTo>
                    <a:lnTo>
                      <a:pt x="64" y="8"/>
                    </a:lnTo>
                    <a:lnTo>
                      <a:pt x="56" y="0"/>
                    </a:lnTo>
                  </a:path>
                </a:pathLst>
              </a:custGeom>
              <a:grpFill/>
              <a:ln w="6350">
                <a:solidFill>
                  <a:schemeClr val="tx1"/>
                </a:solidFill>
                <a:round/>
                <a:headEnd/>
                <a:tailEnd/>
              </a:ln>
            </p:spPr>
            <p:txBody>
              <a:bodyPr/>
              <a:lstStyle/>
              <a:p>
                <a:pPr>
                  <a:spcBef>
                    <a:spcPct val="50000"/>
                  </a:spcBef>
                  <a:defRPr/>
                </a:pPr>
                <a:endParaRPr lang="en-US" sz="1800">
                  <a:latin typeface="Arial" pitchFamily="34" charset="0"/>
                  <a:cs typeface="+mn-cs"/>
                </a:endParaRPr>
              </a:p>
            </p:txBody>
          </p:sp>
          <p:sp>
            <p:nvSpPr>
              <p:cNvPr id="278" name="Freeform 294"/>
              <p:cNvSpPr>
                <a:spLocks/>
              </p:cNvSpPr>
              <p:nvPr/>
            </p:nvSpPr>
            <p:spPr bwMode="auto">
              <a:xfrm>
                <a:off x="1880" y="3465"/>
                <a:ext cx="64" cy="36"/>
              </a:xfrm>
              <a:custGeom>
                <a:avLst/>
                <a:gdLst>
                  <a:gd name="T0" fmla="*/ 6 w 72"/>
                  <a:gd name="T1" fmla="*/ 6 h 40"/>
                  <a:gd name="T2" fmla="*/ 12 w 72"/>
                  <a:gd name="T3" fmla="*/ 20 h 40"/>
                  <a:gd name="T4" fmla="*/ 32 w 72"/>
                  <a:gd name="T5" fmla="*/ 26 h 40"/>
                  <a:gd name="T6" fmla="*/ 38 w 72"/>
                  <a:gd name="T7" fmla="*/ 32 h 40"/>
                  <a:gd name="T8" fmla="*/ 51 w 72"/>
                  <a:gd name="T9" fmla="*/ 32 h 40"/>
                  <a:gd name="T10" fmla="*/ 57 w 72"/>
                  <a:gd name="T11" fmla="*/ 32 h 40"/>
                  <a:gd name="T12" fmla="*/ 51 w 72"/>
                  <a:gd name="T13" fmla="*/ 20 h 40"/>
                  <a:gd name="T14" fmla="*/ 38 w 72"/>
                  <a:gd name="T15" fmla="*/ 13 h 40"/>
                  <a:gd name="T16" fmla="*/ 32 w 72"/>
                  <a:gd name="T17" fmla="*/ 0 h 40"/>
                  <a:gd name="T18" fmla="*/ 19 w 72"/>
                  <a:gd name="T19" fmla="*/ 0 h 40"/>
                  <a:gd name="T20" fmla="*/ 0 w 72"/>
                  <a:gd name="T21" fmla="*/ 0 h 40"/>
                  <a:gd name="T22" fmla="*/ 6 w 72"/>
                  <a:gd name="T23" fmla="*/ 6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2"/>
                  <a:gd name="T37" fmla="*/ 0 h 40"/>
                  <a:gd name="T38" fmla="*/ 72 w 72"/>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2" h="40">
                    <a:moveTo>
                      <a:pt x="8" y="8"/>
                    </a:moveTo>
                    <a:lnTo>
                      <a:pt x="16" y="24"/>
                    </a:lnTo>
                    <a:lnTo>
                      <a:pt x="40" y="32"/>
                    </a:lnTo>
                    <a:lnTo>
                      <a:pt x="48" y="40"/>
                    </a:lnTo>
                    <a:lnTo>
                      <a:pt x="64" y="40"/>
                    </a:lnTo>
                    <a:lnTo>
                      <a:pt x="72" y="40"/>
                    </a:lnTo>
                    <a:lnTo>
                      <a:pt x="64" y="24"/>
                    </a:lnTo>
                    <a:lnTo>
                      <a:pt x="48" y="16"/>
                    </a:lnTo>
                    <a:lnTo>
                      <a:pt x="40" y="0"/>
                    </a:lnTo>
                    <a:lnTo>
                      <a:pt x="24" y="0"/>
                    </a:lnTo>
                    <a:lnTo>
                      <a:pt x="0" y="0"/>
                    </a:lnTo>
                    <a:lnTo>
                      <a:pt x="8" y="8"/>
                    </a:lnTo>
                    <a:close/>
                  </a:path>
                </a:pathLst>
              </a:custGeom>
              <a:grpFill/>
              <a:ln w="6350">
                <a:solidFill>
                  <a:schemeClr val="tx1"/>
                </a:solidFill>
                <a:round/>
                <a:headEnd/>
                <a:tailEnd/>
              </a:ln>
            </p:spPr>
            <p:txBody>
              <a:bodyPr/>
              <a:lstStyle/>
              <a:p>
                <a:pPr>
                  <a:spcBef>
                    <a:spcPct val="50000"/>
                  </a:spcBef>
                  <a:defRPr/>
                </a:pPr>
                <a:endParaRPr lang="en-US" sz="1800">
                  <a:latin typeface="Arial" pitchFamily="34" charset="0"/>
                  <a:cs typeface="+mn-cs"/>
                </a:endParaRPr>
              </a:p>
            </p:txBody>
          </p:sp>
          <p:sp>
            <p:nvSpPr>
              <p:cNvPr id="279" name="Freeform 295"/>
              <p:cNvSpPr>
                <a:spLocks/>
              </p:cNvSpPr>
              <p:nvPr/>
            </p:nvSpPr>
            <p:spPr bwMode="auto">
              <a:xfrm>
                <a:off x="2001" y="3543"/>
                <a:ext cx="22" cy="15"/>
              </a:xfrm>
              <a:custGeom>
                <a:avLst/>
                <a:gdLst>
                  <a:gd name="T0" fmla="*/ 0 w 24"/>
                  <a:gd name="T1" fmla="*/ 0 h 16"/>
                  <a:gd name="T2" fmla="*/ 20 w 24"/>
                  <a:gd name="T3" fmla="*/ 8 h 16"/>
                  <a:gd name="T4" fmla="*/ 6 w 24"/>
                  <a:gd name="T5" fmla="*/ 14 h 16"/>
                  <a:gd name="T6" fmla="*/ 0 w 24"/>
                  <a:gd name="T7" fmla="*/ 0 h 16"/>
                  <a:gd name="T8" fmla="*/ 0 60000 65536"/>
                  <a:gd name="T9" fmla="*/ 0 60000 65536"/>
                  <a:gd name="T10" fmla="*/ 0 60000 65536"/>
                  <a:gd name="T11" fmla="*/ 0 60000 65536"/>
                  <a:gd name="T12" fmla="*/ 0 w 24"/>
                  <a:gd name="T13" fmla="*/ 0 h 16"/>
                  <a:gd name="T14" fmla="*/ 24 w 24"/>
                  <a:gd name="T15" fmla="*/ 16 h 16"/>
                </a:gdLst>
                <a:ahLst/>
                <a:cxnLst>
                  <a:cxn ang="T8">
                    <a:pos x="T0" y="T1"/>
                  </a:cxn>
                  <a:cxn ang="T9">
                    <a:pos x="T2" y="T3"/>
                  </a:cxn>
                  <a:cxn ang="T10">
                    <a:pos x="T4" y="T5"/>
                  </a:cxn>
                  <a:cxn ang="T11">
                    <a:pos x="T6" y="T7"/>
                  </a:cxn>
                </a:cxnLst>
                <a:rect l="T12" t="T13" r="T14" b="T15"/>
                <a:pathLst>
                  <a:path w="24" h="16">
                    <a:moveTo>
                      <a:pt x="0" y="0"/>
                    </a:moveTo>
                    <a:lnTo>
                      <a:pt x="24" y="8"/>
                    </a:lnTo>
                    <a:lnTo>
                      <a:pt x="8" y="16"/>
                    </a:lnTo>
                    <a:lnTo>
                      <a:pt x="0" y="0"/>
                    </a:lnTo>
                    <a:close/>
                  </a:path>
                </a:pathLst>
              </a:custGeom>
              <a:grpFill/>
              <a:ln w="6350">
                <a:solidFill>
                  <a:schemeClr val="tx1"/>
                </a:solidFill>
                <a:round/>
                <a:headEnd/>
                <a:tailEnd/>
              </a:ln>
            </p:spPr>
            <p:txBody>
              <a:bodyPr/>
              <a:lstStyle/>
              <a:p>
                <a:pPr>
                  <a:spcBef>
                    <a:spcPct val="50000"/>
                  </a:spcBef>
                  <a:defRPr/>
                </a:pPr>
                <a:endParaRPr lang="en-US" sz="1800">
                  <a:latin typeface="Arial" pitchFamily="34" charset="0"/>
                  <a:cs typeface="+mn-cs"/>
                </a:endParaRPr>
              </a:p>
            </p:txBody>
          </p:sp>
          <p:sp>
            <p:nvSpPr>
              <p:cNvPr id="280" name="Freeform 296"/>
              <p:cNvSpPr>
                <a:spLocks/>
              </p:cNvSpPr>
              <p:nvPr/>
            </p:nvSpPr>
            <p:spPr bwMode="auto">
              <a:xfrm>
                <a:off x="1752" y="3401"/>
                <a:ext cx="50" cy="36"/>
              </a:xfrm>
              <a:custGeom>
                <a:avLst/>
                <a:gdLst>
                  <a:gd name="T0" fmla="*/ 38 w 56"/>
                  <a:gd name="T1" fmla="*/ 26 h 40"/>
                  <a:gd name="T2" fmla="*/ 38 w 56"/>
                  <a:gd name="T3" fmla="*/ 13 h 40"/>
                  <a:gd name="T4" fmla="*/ 45 w 56"/>
                  <a:gd name="T5" fmla="*/ 6 h 40"/>
                  <a:gd name="T6" fmla="*/ 38 w 56"/>
                  <a:gd name="T7" fmla="*/ 0 h 40"/>
                  <a:gd name="T8" fmla="*/ 6 w 56"/>
                  <a:gd name="T9" fmla="*/ 0 h 40"/>
                  <a:gd name="T10" fmla="*/ 0 w 56"/>
                  <a:gd name="T11" fmla="*/ 6 h 40"/>
                  <a:gd name="T12" fmla="*/ 6 w 56"/>
                  <a:gd name="T13" fmla="*/ 26 h 40"/>
                  <a:gd name="T14" fmla="*/ 19 w 56"/>
                  <a:gd name="T15" fmla="*/ 32 h 40"/>
                  <a:gd name="T16" fmla="*/ 38 w 56"/>
                  <a:gd name="T17" fmla="*/ 26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
                  <a:gd name="T28" fmla="*/ 0 h 40"/>
                  <a:gd name="T29" fmla="*/ 56 w 56"/>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 h="40">
                    <a:moveTo>
                      <a:pt x="48" y="32"/>
                    </a:moveTo>
                    <a:lnTo>
                      <a:pt x="48" y="16"/>
                    </a:lnTo>
                    <a:lnTo>
                      <a:pt x="56" y="8"/>
                    </a:lnTo>
                    <a:lnTo>
                      <a:pt x="48" y="0"/>
                    </a:lnTo>
                    <a:lnTo>
                      <a:pt x="8" y="0"/>
                    </a:lnTo>
                    <a:lnTo>
                      <a:pt x="0" y="8"/>
                    </a:lnTo>
                    <a:lnTo>
                      <a:pt x="8" y="32"/>
                    </a:lnTo>
                    <a:lnTo>
                      <a:pt x="24" y="40"/>
                    </a:lnTo>
                    <a:lnTo>
                      <a:pt x="48" y="32"/>
                    </a:lnTo>
                    <a:close/>
                  </a:path>
                </a:pathLst>
              </a:custGeom>
              <a:grpFill/>
              <a:ln w="6350">
                <a:solidFill>
                  <a:schemeClr val="tx1"/>
                </a:solidFill>
                <a:round/>
                <a:headEnd/>
                <a:tailEnd/>
              </a:ln>
            </p:spPr>
            <p:txBody>
              <a:bodyPr/>
              <a:lstStyle/>
              <a:p>
                <a:pPr>
                  <a:spcBef>
                    <a:spcPct val="50000"/>
                  </a:spcBef>
                  <a:defRPr/>
                </a:pPr>
                <a:endParaRPr lang="en-US" sz="1800">
                  <a:latin typeface="Arial" pitchFamily="34" charset="0"/>
                  <a:cs typeface="+mn-cs"/>
                </a:endParaRPr>
              </a:p>
            </p:txBody>
          </p:sp>
          <p:sp>
            <p:nvSpPr>
              <p:cNvPr id="281" name="Freeform 297"/>
              <p:cNvSpPr>
                <a:spLocks/>
              </p:cNvSpPr>
              <p:nvPr/>
            </p:nvSpPr>
            <p:spPr bwMode="auto">
              <a:xfrm>
                <a:off x="1710" y="3422"/>
                <a:ext cx="28" cy="22"/>
              </a:xfrm>
              <a:custGeom>
                <a:avLst/>
                <a:gdLst>
                  <a:gd name="T0" fmla="*/ 24 w 32"/>
                  <a:gd name="T1" fmla="*/ 6 h 24"/>
                  <a:gd name="T2" fmla="*/ 12 w 32"/>
                  <a:gd name="T3" fmla="*/ 0 h 24"/>
                  <a:gd name="T4" fmla="*/ 0 w 32"/>
                  <a:gd name="T5" fmla="*/ 14 h 24"/>
                  <a:gd name="T6" fmla="*/ 0 w 32"/>
                  <a:gd name="T7" fmla="*/ 20 h 24"/>
                  <a:gd name="T8" fmla="*/ 12 w 32"/>
                  <a:gd name="T9" fmla="*/ 20 h 24"/>
                  <a:gd name="T10" fmla="*/ 24 w 32"/>
                  <a:gd name="T11" fmla="*/ 14 h 24"/>
                  <a:gd name="T12" fmla="*/ 24 w 32"/>
                  <a:gd name="T13" fmla="*/ 6 h 24"/>
                  <a:gd name="T14" fmla="*/ 0 60000 65536"/>
                  <a:gd name="T15" fmla="*/ 0 60000 65536"/>
                  <a:gd name="T16" fmla="*/ 0 60000 65536"/>
                  <a:gd name="T17" fmla="*/ 0 60000 65536"/>
                  <a:gd name="T18" fmla="*/ 0 60000 65536"/>
                  <a:gd name="T19" fmla="*/ 0 60000 65536"/>
                  <a:gd name="T20" fmla="*/ 0 60000 65536"/>
                  <a:gd name="T21" fmla="*/ 0 w 32"/>
                  <a:gd name="T22" fmla="*/ 0 h 24"/>
                  <a:gd name="T23" fmla="*/ 32 w 32"/>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4">
                    <a:moveTo>
                      <a:pt x="32" y="8"/>
                    </a:moveTo>
                    <a:lnTo>
                      <a:pt x="16" y="0"/>
                    </a:lnTo>
                    <a:lnTo>
                      <a:pt x="0" y="16"/>
                    </a:lnTo>
                    <a:lnTo>
                      <a:pt x="0" y="24"/>
                    </a:lnTo>
                    <a:lnTo>
                      <a:pt x="16" y="24"/>
                    </a:lnTo>
                    <a:lnTo>
                      <a:pt x="32" y="16"/>
                    </a:lnTo>
                    <a:lnTo>
                      <a:pt x="32" y="8"/>
                    </a:lnTo>
                    <a:close/>
                  </a:path>
                </a:pathLst>
              </a:custGeom>
              <a:grpFill/>
              <a:ln w="6350">
                <a:solidFill>
                  <a:schemeClr val="tx1"/>
                </a:solidFill>
                <a:round/>
                <a:headEnd/>
                <a:tailEnd/>
              </a:ln>
            </p:spPr>
            <p:txBody>
              <a:bodyPr/>
              <a:lstStyle/>
              <a:p>
                <a:pPr>
                  <a:spcBef>
                    <a:spcPct val="50000"/>
                  </a:spcBef>
                  <a:defRPr/>
                </a:pPr>
                <a:endParaRPr lang="en-US" sz="1800">
                  <a:latin typeface="Arial" pitchFamily="34" charset="0"/>
                  <a:cs typeface="+mn-cs"/>
                </a:endParaRPr>
              </a:p>
            </p:txBody>
          </p:sp>
        </p:grpSp>
        <p:cxnSp>
          <p:nvCxnSpPr>
            <p:cNvPr id="278593" name="Straight Connector 98"/>
            <p:cNvCxnSpPr>
              <a:cxnSpLocks noChangeShapeType="1"/>
              <a:stCxn id="278596" idx="1"/>
            </p:cNvCxnSpPr>
            <p:nvPr/>
          </p:nvCxnSpPr>
          <p:spPr bwMode="auto">
            <a:xfrm rot="16200000" flipV="1">
              <a:off x="6715063" y="3213165"/>
              <a:ext cx="62521" cy="414817"/>
            </a:xfrm>
            <a:prstGeom prst="line">
              <a:avLst/>
            </a:prstGeom>
            <a:noFill/>
            <a:ln w="9525">
              <a:solidFill>
                <a:schemeClr val="tx1"/>
              </a:solidFill>
              <a:round/>
              <a:headEnd/>
              <a:tailEnd/>
            </a:ln>
          </p:spPr>
        </p:cxnSp>
        <p:sp>
          <p:nvSpPr>
            <p:cNvPr id="265" name="Oval 133" descr="Wide upward diagonal"/>
            <p:cNvSpPr>
              <a:spLocks noChangeArrowheads="1"/>
            </p:cNvSpPr>
            <p:nvPr/>
          </p:nvSpPr>
          <p:spPr bwMode="auto">
            <a:xfrm>
              <a:off x="4724277" y="5263850"/>
              <a:ext cx="152338" cy="151029"/>
            </a:xfrm>
            <a:prstGeom prst="ellipse">
              <a:avLst/>
            </a:prstGeom>
            <a:solidFill>
              <a:schemeClr val="accent5"/>
            </a:solidFill>
            <a:ln w="9525">
              <a:solidFill>
                <a:schemeClr val="tx1"/>
              </a:solidFill>
              <a:round/>
              <a:headEnd/>
              <a:tailEnd/>
            </a:ln>
          </p:spPr>
          <p:txBody>
            <a:bodyPr/>
            <a:lstStyle/>
            <a:p>
              <a:pPr eaLnBrk="0" hangingPunct="0">
                <a:defRPr/>
              </a:pPr>
              <a:endParaRPr lang="en-US" sz="1000">
                <a:ea typeface="ＭＳ Ｐゴシック" pitchFamily="34" charset="-128"/>
              </a:endParaRPr>
            </a:p>
          </p:txBody>
        </p:sp>
        <p:sp>
          <p:nvSpPr>
            <p:cNvPr id="278595" name="TextBox 95"/>
            <p:cNvSpPr txBox="1">
              <a:spLocks noChangeArrowheads="1"/>
            </p:cNvSpPr>
            <p:nvPr/>
          </p:nvSpPr>
          <p:spPr bwMode="auto">
            <a:xfrm>
              <a:off x="4854493" y="5157095"/>
              <a:ext cx="2093495" cy="306218"/>
            </a:xfrm>
            <a:prstGeom prst="rect">
              <a:avLst/>
            </a:prstGeom>
            <a:noFill/>
            <a:ln w="9525">
              <a:noFill/>
              <a:miter lim="800000"/>
              <a:headEnd/>
              <a:tailEnd/>
            </a:ln>
          </p:spPr>
          <p:txBody>
            <a:bodyPr>
              <a:spAutoFit/>
            </a:bodyPr>
            <a:lstStyle/>
            <a:p>
              <a:pPr>
                <a:spcBef>
                  <a:spcPct val="50000"/>
                </a:spcBef>
              </a:pPr>
              <a:r>
                <a:rPr lang="en-US" sz="1000" b="1"/>
                <a:t>U.S. Virgin Islands</a:t>
              </a:r>
            </a:p>
          </p:txBody>
        </p:sp>
        <p:sp>
          <p:nvSpPr>
            <p:cNvPr id="278596" name="Oval 201"/>
            <p:cNvSpPr>
              <a:spLocks noChangeArrowheads="1"/>
            </p:cNvSpPr>
            <p:nvPr/>
          </p:nvSpPr>
          <p:spPr bwMode="auto">
            <a:xfrm>
              <a:off x="6897760" y="3418356"/>
              <a:ext cx="382199" cy="228600"/>
            </a:xfrm>
            <a:prstGeom prst="ellipse">
              <a:avLst/>
            </a:prstGeom>
            <a:noFill/>
            <a:ln w="6350">
              <a:solidFill>
                <a:schemeClr val="tx1"/>
              </a:solidFill>
              <a:round/>
              <a:headEnd/>
              <a:tailEnd/>
            </a:ln>
          </p:spPr>
          <p:txBody>
            <a:bodyPr/>
            <a:lstStyle/>
            <a:p>
              <a:pPr eaLnBrk="0" hangingPunct="0">
                <a:spcBef>
                  <a:spcPct val="50000"/>
                </a:spcBef>
              </a:pPr>
              <a:endParaRPr lang="en-US" sz="1800"/>
            </a:p>
          </p:txBody>
        </p:sp>
        <p:sp>
          <p:nvSpPr>
            <p:cNvPr id="268" name="TextBox 202"/>
            <p:cNvSpPr txBox="1">
              <a:spLocks noChangeArrowheads="1"/>
            </p:cNvSpPr>
            <p:nvPr/>
          </p:nvSpPr>
          <p:spPr bwMode="auto">
            <a:xfrm>
              <a:off x="6812785" y="3380435"/>
              <a:ext cx="633924" cy="324267"/>
            </a:xfrm>
            <a:prstGeom prst="rect">
              <a:avLst/>
            </a:prstGeom>
            <a:noFill/>
            <a:ln w="9525">
              <a:noFill/>
              <a:miter lim="800000"/>
              <a:headEnd/>
              <a:tailEnd/>
            </a:ln>
          </p:spPr>
          <p:txBody>
            <a:bodyPr>
              <a:spAutoFit/>
            </a:bodyPr>
            <a:lstStyle/>
            <a:p>
              <a:pPr eaLnBrk="0" hangingPunct="0">
                <a:spcBef>
                  <a:spcPct val="50000"/>
                </a:spcBef>
                <a:defRPr/>
              </a:pPr>
              <a:r>
                <a:rPr lang="en-US" sz="900" b="1" dirty="0">
                  <a:latin typeface="+mj-lt"/>
                  <a:ea typeface="ＭＳ Ｐゴシック" charset="-128"/>
                  <a:cs typeface="+mn-cs"/>
                </a:rPr>
                <a:t>DC</a:t>
              </a:r>
            </a:p>
          </p:txBody>
        </p:sp>
        <p:sp>
          <p:nvSpPr>
            <p:cNvPr id="269" name="Text Box 221"/>
            <p:cNvSpPr txBox="1">
              <a:spLocks noChangeArrowheads="1"/>
            </p:cNvSpPr>
            <p:nvPr/>
          </p:nvSpPr>
          <p:spPr bwMode="auto">
            <a:xfrm>
              <a:off x="6149377" y="5690284"/>
              <a:ext cx="2167134" cy="775133"/>
            </a:xfrm>
            <a:prstGeom prst="rect">
              <a:avLst/>
            </a:prstGeom>
            <a:solidFill>
              <a:srgbClr val="7F7F7F"/>
            </a:solidFill>
            <a:ln w="9525">
              <a:solidFill>
                <a:schemeClr val="tx1"/>
              </a:solidFill>
              <a:miter lim="800000"/>
              <a:headEnd/>
              <a:tailEnd/>
            </a:ln>
            <a:effectLst>
              <a:outerShdw blurRad="63500" dist="38100" dir="5400000" algn="t" rotWithShape="0">
                <a:srgbClr val="000000">
                  <a:alpha val="39999"/>
                </a:srgbClr>
              </a:outerShdw>
            </a:effectLst>
          </p:spPr>
          <p:txBody>
            <a:bodyPr>
              <a:spAutoFit/>
            </a:bodyPr>
            <a:lstStyle/>
            <a:p>
              <a:pPr>
                <a:defRPr/>
              </a:pPr>
              <a:r>
                <a:rPr lang="en-US" sz="1000" b="1">
                  <a:ea typeface="ＭＳ Ｐゴシック" pitchFamily="34" charset="-128"/>
                </a:rPr>
                <a:t>38 states + USVI</a:t>
              </a:r>
            </a:p>
            <a:p>
              <a:pPr>
                <a:defRPr/>
              </a:pPr>
              <a:r>
                <a:rPr lang="en-US" sz="1000" b="1">
                  <a:ea typeface="ＭＳ Ｐゴシック" pitchFamily="34" charset="-128"/>
                </a:rPr>
                <a:t>have solar access laws</a:t>
              </a:r>
            </a:p>
          </p:txBody>
        </p:sp>
        <p:pic>
          <p:nvPicPr>
            <p:cNvPr id="270" name="Picture 172" descr="sun1.png"/>
            <p:cNvPicPr>
              <a:picLocks noChangeAspect="1"/>
            </p:cNvPicPr>
            <p:nvPr/>
          </p:nvPicPr>
          <p:blipFill>
            <a:blip r:embed="rId3" cstate="print">
              <a:clrChange>
                <a:clrFrom>
                  <a:srgbClr val="FFFFFF"/>
                </a:clrFrom>
                <a:clrTo>
                  <a:srgbClr val="FFFFFF">
                    <a:alpha val="0"/>
                  </a:srgbClr>
                </a:clrTo>
              </a:clrChange>
              <a:duotone>
                <a:prstClr val="black"/>
                <a:schemeClr val="tx2">
                  <a:tint val="45000"/>
                  <a:satMod val="400000"/>
                </a:schemeClr>
              </a:duotone>
            </a:blip>
            <a:srcRect/>
            <a:stretch>
              <a:fillRect/>
            </a:stretch>
          </p:blipFill>
          <p:spPr bwMode="auto">
            <a:xfrm>
              <a:off x="4419600" y="2514600"/>
              <a:ext cx="225425" cy="220663"/>
            </a:xfrm>
            <a:prstGeom prst="rect">
              <a:avLst/>
            </a:prstGeom>
            <a:noFill/>
            <a:ln w="9525">
              <a:noFill/>
              <a:miter lim="800000"/>
              <a:headEnd/>
              <a:tailEnd/>
            </a:ln>
          </p:spPr>
        </p:pic>
        <p:pic>
          <p:nvPicPr>
            <p:cNvPr id="271" name="Picture 172" descr="sun1.png"/>
            <p:cNvPicPr>
              <a:picLocks noChangeAspect="1"/>
            </p:cNvPicPr>
            <p:nvPr/>
          </p:nvPicPr>
          <p:blipFill>
            <a:blip r:embed="rId3" cstate="print">
              <a:clrChange>
                <a:clrFrom>
                  <a:srgbClr val="FFFFFF"/>
                </a:clrFrom>
                <a:clrTo>
                  <a:srgbClr val="FFFFFF">
                    <a:alpha val="0"/>
                  </a:srgbClr>
                </a:clrTo>
              </a:clrChange>
              <a:duotone>
                <a:prstClr val="black"/>
                <a:schemeClr val="tx2">
                  <a:tint val="45000"/>
                  <a:satMod val="400000"/>
                </a:schemeClr>
              </a:duotone>
            </a:blip>
            <a:srcRect/>
            <a:stretch>
              <a:fillRect/>
            </a:stretch>
          </p:blipFill>
          <p:spPr bwMode="auto">
            <a:xfrm>
              <a:off x="2514600" y="3352800"/>
              <a:ext cx="225425" cy="220663"/>
            </a:xfrm>
            <a:prstGeom prst="rect">
              <a:avLst/>
            </a:prstGeom>
            <a:noFill/>
            <a:ln w="9525">
              <a:noFill/>
              <a:miter lim="800000"/>
              <a:headEnd/>
              <a:tailEnd/>
            </a:ln>
          </p:spPr>
        </p:pic>
        <p:pic>
          <p:nvPicPr>
            <p:cNvPr id="272" name="Picture 172" descr="sun1.png"/>
            <p:cNvPicPr>
              <a:picLocks noChangeAspect="1"/>
            </p:cNvPicPr>
            <p:nvPr/>
          </p:nvPicPr>
          <p:blipFill>
            <a:blip r:embed="rId3" cstate="print">
              <a:clrChange>
                <a:clrFrom>
                  <a:srgbClr val="FFFFFF"/>
                </a:clrFrom>
                <a:clrTo>
                  <a:srgbClr val="FFFFFF">
                    <a:alpha val="0"/>
                  </a:srgbClr>
                </a:clrTo>
              </a:clrChange>
              <a:duotone>
                <a:prstClr val="black"/>
                <a:schemeClr val="tx2">
                  <a:tint val="45000"/>
                  <a:satMod val="400000"/>
                </a:schemeClr>
              </a:duotone>
            </a:blip>
            <a:srcRect/>
            <a:stretch>
              <a:fillRect/>
            </a:stretch>
          </p:blipFill>
          <p:spPr bwMode="auto">
            <a:xfrm>
              <a:off x="483873" y="6337851"/>
              <a:ext cx="225425" cy="220664"/>
            </a:xfrm>
            <a:prstGeom prst="rect">
              <a:avLst/>
            </a:prstGeom>
            <a:noFill/>
            <a:ln w="9525">
              <a:noFill/>
              <a:miter lim="800000"/>
              <a:headEnd/>
              <a:tailEnd/>
            </a:ln>
          </p:spPr>
        </p:pic>
        <p:sp>
          <p:nvSpPr>
            <p:cNvPr id="273" name="TextBox 272"/>
            <p:cNvSpPr txBox="1"/>
            <p:nvPr/>
          </p:nvSpPr>
          <p:spPr>
            <a:xfrm>
              <a:off x="675028" y="6298840"/>
              <a:ext cx="3582406" cy="277627"/>
            </a:xfrm>
            <a:prstGeom prst="rect">
              <a:avLst/>
            </a:prstGeom>
            <a:noFill/>
          </p:spPr>
          <p:txBody>
            <a:bodyPr>
              <a:spAutoFit/>
            </a:bodyPr>
            <a:lstStyle/>
            <a:p>
              <a:pPr>
                <a:spcBef>
                  <a:spcPct val="50000"/>
                </a:spcBef>
                <a:defRPr/>
              </a:pPr>
              <a:r>
                <a:rPr lang="en-US" dirty="0">
                  <a:latin typeface="+mj-lt"/>
                  <a:ea typeface="ＭＳ Ｐゴシック" charset="-128"/>
                  <a:cs typeface="+mn-cs"/>
                </a:rPr>
                <a:t>Local option to create solar rights provision</a:t>
              </a:r>
            </a:p>
          </p:txBody>
        </p:sp>
      </p:grpSp>
      <p:sp>
        <p:nvSpPr>
          <p:cNvPr id="278532" name="Rectangle 4"/>
          <p:cNvSpPr txBox="1">
            <a:spLocks noChangeArrowheads="1"/>
          </p:cNvSpPr>
          <p:nvPr/>
        </p:nvSpPr>
        <p:spPr bwMode="auto">
          <a:xfrm>
            <a:off x="5029200" y="1981200"/>
            <a:ext cx="3429000" cy="533400"/>
          </a:xfrm>
          <a:prstGeom prst="rect">
            <a:avLst/>
          </a:prstGeom>
          <a:noFill/>
          <a:ln w="12700">
            <a:noFill/>
            <a:miter lim="800000"/>
            <a:headEnd/>
            <a:tailEnd/>
          </a:ln>
        </p:spPr>
        <p:txBody>
          <a:bodyPr lIns="0" tIns="0" rIns="0" bIns="0" anchor="ctr"/>
          <a:lstStyle/>
          <a:p>
            <a:pPr>
              <a:spcBef>
                <a:spcPct val="65000"/>
              </a:spcBef>
              <a:spcAft>
                <a:spcPct val="25000"/>
              </a:spcAft>
            </a:pPr>
            <a:r>
              <a:rPr lang="en-US" sz="2000" b="1" i="1">
                <a:solidFill>
                  <a:schemeClr val="tx2"/>
                </a:solidFill>
              </a:rPr>
              <a:t>State Solar Access Laws</a:t>
            </a:r>
          </a:p>
        </p:txBody>
      </p:sp>
      <p:sp>
        <p:nvSpPr>
          <p:cNvPr id="278533" name="Text Box 237"/>
          <p:cNvSpPr txBox="1">
            <a:spLocks noChangeArrowheads="1"/>
          </p:cNvSpPr>
          <p:nvPr/>
        </p:nvSpPr>
        <p:spPr bwMode="auto">
          <a:xfrm>
            <a:off x="5133975" y="2362200"/>
            <a:ext cx="3276600" cy="277813"/>
          </a:xfrm>
          <a:prstGeom prst="rect">
            <a:avLst/>
          </a:prstGeom>
          <a:noFill/>
          <a:ln w="9525">
            <a:noFill/>
            <a:miter lim="800000"/>
            <a:headEnd/>
            <a:tailEnd/>
          </a:ln>
        </p:spPr>
        <p:txBody>
          <a:bodyPr>
            <a:spAutoFit/>
          </a:bodyPr>
          <a:lstStyle/>
          <a:p>
            <a:r>
              <a:rPr lang="en-US" b="1">
                <a:hlinkClick r:id="rId4"/>
              </a:rPr>
              <a:t>www.dsireusa.org</a:t>
            </a:r>
            <a:r>
              <a:rPr lang="en-US" b="1"/>
              <a:t> / December 2010</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p:cNvSpPr>
            <a:spLocks noGrp="1"/>
          </p:cNvSpPr>
          <p:nvPr>
            <p:ph type="title" idx="4294967295"/>
          </p:nvPr>
        </p:nvSpPr>
        <p:spPr>
          <a:xfrm>
            <a:off x="457200" y="1060450"/>
            <a:ext cx="8229600" cy="1143000"/>
          </a:xfrm>
        </p:spPr>
        <p:txBody>
          <a:bodyPr/>
          <a:lstStyle/>
          <a:p>
            <a:r>
              <a:rPr lang="en-US" sz="4000" smtClean="0"/>
              <a:t>Codes That May Affect Solar Access</a:t>
            </a:r>
          </a:p>
        </p:txBody>
      </p:sp>
      <p:sp>
        <p:nvSpPr>
          <p:cNvPr id="97283" name="Rectangle 3"/>
          <p:cNvSpPr>
            <a:spLocks noGrp="1"/>
          </p:cNvSpPr>
          <p:nvPr>
            <p:ph type="body" idx="4294967295"/>
          </p:nvPr>
        </p:nvSpPr>
        <p:spPr>
          <a:xfrm>
            <a:off x="457200" y="2228850"/>
            <a:ext cx="3352800" cy="4095750"/>
          </a:xfrm>
        </p:spPr>
        <p:txBody>
          <a:bodyPr>
            <a:normAutofit fontScale="77500" lnSpcReduction="20000"/>
          </a:bodyPr>
          <a:lstStyle/>
          <a:p>
            <a:pPr>
              <a:buFont typeface="Arial" pitchFamily="34" charset="0"/>
              <a:buChar char="•"/>
              <a:defRPr/>
            </a:pPr>
            <a:r>
              <a:rPr lang="en-US" dirty="0" smtClean="0"/>
              <a:t>Zoning ordinances</a:t>
            </a:r>
          </a:p>
          <a:p>
            <a:pPr>
              <a:buFont typeface="Arial" pitchFamily="34" charset="0"/>
              <a:buChar char="•"/>
              <a:defRPr/>
            </a:pPr>
            <a:r>
              <a:rPr lang="en-US" dirty="0" smtClean="0"/>
              <a:t>Subdivision ordinances</a:t>
            </a:r>
          </a:p>
          <a:p>
            <a:pPr>
              <a:buFont typeface="Arial" pitchFamily="34" charset="0"/>
              <a:buChar char="•"/>
              <a:defRPr/>
            </a:pPr>
            <a:r>
              <a:rPr lang="en-US" dirty="0" smtClean="0"/>
              <a:t>Planned unit development (PUD) laws</a:t>
            </a:r>
          </a:p>
          <a:p>
            <a:pPr>
              <a:buFont typeface="Arial" pitchFamily="34" charset="0"/>
              <a:buChar char="•"/>
              <a:defRPr/>
            </a:pPr>
            <a:r>
              <a:rPr lang="en-US" dirty="0" smtClean="0"/>
              <a:t>Historic district regulations</a:t>
            </a:r>
          </a:p>
          <a:p>
            <a:pPr>
              <a:buFont typeface="Arial" pitchFamily="34" charset="0"/>
              <a:buChar char="•"/>
              <a:defRPr/>
            </a:pPr>
            <a:r>
              <a:rPr lang="en-US" dirty="0" smtClean="0"/>
              <a:t>Specific plans that detail policies and regulations for an area</a:t>
            </a:r>
          </a:p>
        </p:txBody>
      </p:sp>
      <p:grpSp>
        <p:nvGrpSpPr>
          <p:cNvPr id="280579" name="Group 203"/>
          <p:cNvGrpSpPr>
            <a:grpSpLocks/>
          </p:cNvGrpSpPr>
          <p:nvPr/>
        </p:nvGrpSpPr>
        <p:grpSpPr bwMode="auto">
          <a:xfrm>
            <a:off x="3810000" y="2606675"/>
            <a:ext cx="5083175" cy="3284538"/>
            <a:chOff x="448978" y="1981200"/>
            <a:chExt cx="7867533" cy="4595267"/>
          </a:xfrm>
        </p:grpSpPr>
        <p:sp>
          <p:nvSpPr>
            <p:cNvPr id="280582" name="Text Box 279"/>
            <p:cNvSpPr txBox="1">
              <a:spLocks noChangeArrowheads="1"/>
            </p:cNvSpPr>
            <p:nvPr/>
          </p:nvSpPr>
          <p:spPr bwMode="auto">
            <a:xfrm>
              <a:off x="771225" y="5429249"/>
              <a:ext cx="1781175" cy="184151"/>
            </a:xfrm>
            <a:prstGeom prst="rect">
              <a:avLst/>
            </a:prstGeom>
            <a:noFill/>
            <a:ln w="9525">
              <a:noFill/>
              <a:miter lim="800000"/>
              <a:headEnd/>
              <a:tailEnd/>
            </a:ln>
          </p:spPr>
          <p:txBody>
            <a:bodyPr wrap="none" lIns="0" tIns="0" rIns="0" bIns="0">
              <a:spAutoFit/>
            </a:bodyPr>
            <a:lstStyle/>
            <a:p>
              <a:r>
                <a:rPr lang="en-US"/>
                <a:t>Solar Easements Provision</a:t>
              </a:r>
            </a:p>
          </p:txBody>
        </p:sp>
        <p:sp>
          <p:nvSpPr>
            <p:cNvPr id="280583" name="Text Box 279"/>
            <p:cNvSpPr txBox="1">
              <a:spLocks noChangeArrowheads="1"/>
            </p:cNvSpPr>
            <p:nvPr/>
          </p:nvSpPr>
          <p:spPr bwMode="auto">
            <a:xfrm>
              <a:off x="788671" y="5743575"/>
              <a:ext cx="1452563" cy="182562"/>
            </a:xfrm>
            <a:prstGeom prst="rect">
              <a:avLst/>
            </a:prstGeom>
            <a:noFill/>
            <a:ln w="9525">
              <a:noFill/>
              <a:miter lim="800000"/>
              <a:headEnd/>
              <a:tailEnd/>
            </a:ln>
          </p:spPr>
          <p:txBody>
            <a:bodyPr wrap="none" lIns="0" tIns="0" rIns="0" bIns="0">
              <a:spAutoFit/>
            </a:bodyPr>
            <a:lstStyle/>
            <a:p>
              <a:r>
                <a:rPr lang="en-US"/>
                <a:t>Solar Rights Provision</a:t>
              </a:r>
            </a:p>
          </p:txBody>
        </p:sp>
        <p:sp>
          <p:nvSpPr>
            <p:cNvPr id="207" name="Rectangle 208"/>
            <p:cNvSpPr>
              <a:spLocks noChangeArrowheads="1"/>
            </p:cNvSpPr>
            <p:nvPr/>
          </p:nvSpPr>
          <p:spPr bwMode="auto">
            <a:xfrm>
              <a:off x="448978" y="5410437"/>
              <a:ext cx="226050" cy="228765"/>
            </a:xfrm>
            <a:prstGeom prst="rect">
              <a:avLst/>
            </a:prstGeom>
            <a:solidFill>
              <a:schemeClr val="accent4"/>
            </a:solidFill>
            <a:ln w="9525">
              <a:solidFill>
                <a:schemeClr val="tx1"/>
              </a:solidFill>
              <a:miter lim="800000"/>
              <a:headEnd/>
              <a:tailEnd/>
            </a:ln>
          </p:spPr>
          <p:txBody>
            <a:bodyPr anchor="ctr">
              <a:spAutoFit/>
            </a:bodyPr>
            <a:lstStyle/>
            <a:p>
              <a:pPr>
                <a:spcBef>
                  <a:spcPct val="50000"/>
                </a:spcBef>
                <a:defRPr/>
              </a:pPr>
              <a:endParaRPr lang="en-US" sz="1800">
                <a:latin typeface="Arial" pitchFamily="34" charset="0"/>
                <a:ea typeface="ＭＳ Ｐゴシック" charset="-128"/>
                <a:cs typeface="+mn-cs"/>
              </a:endParaRPr>
            </a:p>
          </p:txBody>
        </p:sp>
        <p:sp>
          <p:nvSpPr>
            <p:cNvPr id="280585" name="Rectangle 210"/>
            <p:cNvSpPr>
              <a:spLocks noChangeArrowheads="1"/>
            </p:cNvSpPr>
            <p:nvPr/>
          </p:nvSpPr>
          <p:spPr bwMode="auto">
            <a:xfrm>
              <a:off x="448978" y="5715000"/>
              <a:ext cx="228599" cy="228599"/>
            </a:xfrm>
            <a:prstGeom prst="rect">
              <a:avLst/>
            </a:prstGeom>
            <a:solidFill>
              <a:schemeClr val="accent2"/>
            </a:solidFill>
            <a:ln w="9525">
              <a:solidFill>
                <a:schemeClr val="tx1"/>
              </a:solidFill>
              <a:miter lim="800000"/>
              <a:headEnd/>
              <a:tailEnd/>
            </a:ln>
          </p:spPr>
          <p:txBody>
            <a:bodyPr anchor="ctr">
              <a:spAutoFit/>
            </a:bodyPr>
            <a:lstStyle/>
            <a:p>
              <a:pPr>
                <a:spcBef>
                  <a:spcPct val="50000"/>
                </a:spcBef>
              </a:pPr>
              <a:endParaRPr lang="en-US" sz="1800"/>
            </a:p>
          </p:txBody>
        </p:sp>
        <p:sp>
          <p:nvSpPr>
            <p:cNvPr id="209" name="Rectangle 211" descr="Outlined diamond"/>
            <p:cNvSpPr>
              <a:spLocks noChangeArrowheads="1"/>
            </p:cNvSpPr>
            <p:nvPr/>
          </p:nvSpPr>
          <p:spPr bwMode="auto">
            <a:xfrm>
              <a:off x="448978" y="6021215"/>
              <a:ext cx="226050" cy="226543"/>
            </a:xfrm>
            <a:prstGeom prst="rect">
              <a:avLst/>
            </a:prstGeom>
            <a:solidFill>
              <a:schemeClr val="accent5"/>
            </a:solidFill>
            <a:ln w="9525">
              <a:solidFill>
                <a:schemeClr val="tx1"/>
              </a:solidFill>
              <a:miter lim="800000"/>
              <a:headEnd/>
              <a:tailEnd/>
            </a:ln>
          </p:spPr>
          <p:txBody>
            <a:bodyPr anchor="ctr"/>
            <a:lstStyle/>
            <a:p>
              <a:pPr>
                <a:spcBef>
                  <a:spcPct val="50000"/>
                </a:spcBef>
                <a:defRPr/>
              </a:pPr>
              <a:endParaRPr lang="en-US" sz="1800">
                <a:latin typeface="Arial" pitchFamily="34" charset="0"/>
                <a:ea typeface="ＭＳ Ｐゴシック" charset="-128"/>
                <a:cs typeface="+mn-cs"/>
              </a:endParaRPr>
            </a:p>
          </p:txBody>
        </p:sp>
        <p:sp>
          <p:nvSpPr>
            <p:cNvPr id="280587" name="Text Box 279"/>
            <p:cNvSpPr txBox="1">
              <a:spLocks noChangeArrowheads="1"/>
            </p:cNvSpPr>
            <p:nvPr/>
          </p:nvSpPr>
          <p:spPr bwMode="auto">
            <a:xfrm>
              <a:off x="806116" y="6057899"/>
              <a:ext cx="3057525" cy="184151"/>
            </a:xfrm>
            <a:prstGeom prst="rect">
              <a:avLst/>
            </a:prstGeom>
            <a:noFill/>
            <a:ln w="9525">
              <a:noFill/>
              <a:miter lim="800000"/>
              <a:headEnd/>
              <a:tailEnd/>
            </a:ln>
          </p:spPr>
          <p:txBody>
            <a:bodyPr wrap="none" lIns="0" tIns="0" rIns="0" bIns="0">
              <a:spAutoFit/>
            </a:bodyPr>
            <a:lstStyle/>
            <a:p>
              <a:r>
                <a:rPr lang="en-US"/>
                <a:t>Solar Easements and Solar Rights Provisions </a:t>
              </a:r>
            </a:p>
          </p:txBody>
        </p:sp>
        <p:cxnSp>
          <p:nvCxnSpPr>
            <p:cNvPr id="280588" name="AutoShape 307"/>
            <p:cNvCxnSpPr>
              <a:cxnSpLocks noChangeShapeType="1"/>
            </p:cNvCxnSpPr>
            <p:nvPr/>
          </p:nvCxnSpPr>
          <p:spPr bwMode="auto">
            <a:xfrm>
              <a:off x="6608763" y="3479800"/>
              <a:ext cx="0" cy="0"/>
            </a:xfrm>
            <a:prstGeom prst="straightConnector1">
              <a:avLst/>
            </a:prstGeom>
            <a:noFill/>
            <a:ln w="9525">
              <a:solidFill>
                <a:schemeClr val="tx1"/>
              </a:solidFill>
              <a:round/>
              <a:headEnd/>
              <a:tailEnd/>
            </a:ln>
          </p:spPr>
        </p:cxnSp>
        <p:sp>
          <p:nvSpPr>
            <p:cNvPr id="212" name="Freeform 222"/>
            <p:cNvSpPr>
              <a:spLocks/>
            </p:cNvSpPr>
            <p:nvPr/>
          </p:nvSpPr>
          <p:spPr bwMode="auto">
            <a:xfrm>
              <a:off x="458806" y="4115590"/>
              <a:ext cx="1066368" cy="761805"/>
            </a:xfrm>
            <a:custGeom>
              <a:avLst/>
              <a:gdLst>
                <a:gd name="T0" fmla="*/ 2147483647 w 1184"/>
                <a:gd name="T1" fmla="*/ 2147483647 h 920"/>
                <a:gd name="T2" fmla="*/ 2147483647 w 1184"/>
                <a:gd name="T3" fmla="*/ 2147483647 h 920"/>
                <a:gd name="T4" fmla="*/ 2147483647 w 1184"/>
                <a:gd name="T5" fmla="*/ 2147483647 h 920"/>
                <a:gd name="T6" fmla="*/ 2147483647 w 1184"/>
                <a:gd name="T7" fmla="*/ 2147483647 h 920"/>
                <a:gd name="T8" fmla="*/ 2147483647 w 1184"/>
                <a:gd name="T9" fmla="*/ 2147483647 h 920"/>
                <a:gd name="T10" fmla="*/ 2147483647 w 1184"/>
                <a:gd name="T11" fmla="*/ 2147483647 h 920"/>
                <a:gd name="T12" fmla="*/ 2147483647 w 1184"/>
                <a:gd name="T13" fmla="*/ 2147483647 h 920"/>
                <a:gd name="T14" fmla="*/ 2147483647 w 1184"/>
                <a:gd name="T15" fmla="*/ 2147483647 h 920"/>
                <a:gd name="T16" fmla="*/ 2147483647 w 1184"/>
                <a:gd name="T17" fmla="*/ 2147483647 h 920"/>
                <a:gd name="T18" fmla="*/ 2147483647 w 1184"/>
                <a:gd name="T19" fmla="*/ 2147483647 h 920"/>
                <a:gd name="T20" fmla="*/ 2147483647 w 1184"/>
                <a:gd name="T21" fmla="*/ 2147483647 h 920"/>
                <a:gd name="T22" fmla="*/ 2147483647 w 1184"/>
                <a:gd name="T23" fmla="*/ 2147483647 h 920"/>
                <a:gd name="T24" fmla="*/ 2147483647 w 1184"/>
                <a:gd name="T25" fmla="*/ 2147483647 h 920"/>
                <a:gd name="T26" fmla="*/ 2147483647 w 1184"/>
                <a:gd name="T27" fmla="*/ 2147483647 h 920"/>
                <a:gd name="T28" fmla="*/ 2147483647 w 1184"/>
                <a:gd name="T29" fmla="*/ 2147483647 h 920"/>
                <a:gd name="T30" fmla="*/ 2147483647 w 1184"/>
                <a:gd name="T31" fmla="*/ 2147483647 h 920"/>
                <a:gd name="T32" fmla="*/ 2147483647 w 1184"/>
                <a:gd name="T33" fmla="*/ 2147483647 h 920"/>
                <a:gd name="T34" fmla="*/ 2147483647 w 1184"/>
                <a:gd name="T35" fmla="*/ 2147483647 h 920"/>
                <a:gd name="T36" fmla="*/ 2147483647 w 1184"/>
                <a:gd name="T37" fmla="*/ 2147483647 h 920"/>
                <a:gd name="T38" fmla="*/ 2147483647 w 1184"/>
                <a:gd name="T39" fmla="*/ 2147483647 h 920"/>
                <a:gd name="T40" fmla="*/ 2147483647 w 1184"/>
                <a:gd name="T41" fmla="*/ 2147483647 h 920"/>
                <a:gd name="T42" fmla="*/ 2147483647 w 1184"/>
                <a:gd name="T43" fmla="*/ 2147483647 h 920"/>
                <a:gd name="T44" fmla="*/ 2147483647 w 1184"/>
                <a:gd name="T45" fmla="*/ 2147483647 h 920"/>
                <a:gd name="T46" fmla="*/ 2147483647 w 1184"/>
                <a:gd name="T47" fmla="*/ 2147483647 h 920"/>
                <a:gd name="T48" fmla="*/ 2147483647 w 1184"/>
                <a:gd name="T49" fmla="*/ 2147483647 h 920"/>
                <a:gd name="T50" fmla="*/ 2147483647 w 1184"/>
                <a:gd name="T51" fmla="*/ 2147483647 h 920"/>
                <a:gd name="T52" fmla="*/ 2147483647 w 1184"/>
                <a:gd name="T53" fmla="*/ 2147483647 h 920"/>
                <a:gd name="T54" fmla="*/ 2147483647 w 1184"/>
                <a:gd name="T55" fmla="*/ 2147483647 h 920"/>
                <a:gd name="T56" fmla="*/ 2147483647 w 1184"/>
                <a:gd name="T57" fmla="*/ 2147483647 h 920"/>
                <a:gd name="T58" fmla="*/ 2147483647 w 1184"/>
                <a:gd name="T59" fmla="*/ 2147483647 h 920"/>
                <a:gd name="T60" fmla="*/ 2147483647 w 1184"/>
                <a:gd name="T61" fmla="*/ 2147483647 h 920"/>
                <a:gd name="T62" fmla="*/ 0 w 1184"/>
                <a:gd name="T63" fmla="*/ 2147483647 h 920"/>
                <a:gd name="T64" fmla="*/ 2147483647 w 1184"/>
                <a:gd name="T65" fmla="*/ 2147483647 h 920"/>
                <a:gd name="T66" fmla="*/ 2147483647 w 1184"/>
                <a:gd name="T67" fmla="*/ 2147483647 h 920"/>
                <a:gd name="T68" fmla="*/ 2147483647 w 1184"/>
                <a:gd name="T69" fmla="*/ 2147483647 h 920"/>
                <a:gd name="T70" fmla="*/ 2147483647 w 1184"/>
                <a:gd name="T71" fmla="*/ 2147483647 h 920"/>
                <a:gd name="T72" fmla="*/ 2147483647 w 1184"/>
                <a:gd name="T73" fmla="*/ 2147483647 h 920"/>
                <a:gd name="T74" fmla="*/ 2147483647 w 1184"/>
                <a:gd name="T75" fmla="*/ 2147483647 h 920"/>
                <a:gd name="T76" fmla="*/ 2147483647 w 1184"/>
                <a:gd name="T77" fmla="*/ 2147483647 h 920"/>
                <a:gd name="T78" fmla="*/ 2147483647 w 1184"/>
                <a:gd name="T79" fmla="*/ 2147483647 h 920"/>
                <a:gd name="T80" fmla="*/ 2147483647 w 1184"/>
                <a:gd name="T81" fmla="*/ 2147483647 h 920"/>
                <a:gd name="T82" fmla="*/ 2147483647 w 1184"/>
                <a:gd name="T83" fmla="*/ 2147483647 h 920"/>
                <a:gd name="T84" fmla="*/ 2147483647 w 1184"/>
                <a:gd name="T85" fmla="*/ 2147483647 h 920"/>
                <a:gd name="T86" fmla="*/ 2147483647 w 1184"/>
                <a:gd name="T87" fmla="*/ 2147483647 h 920"/>
                <a:gd name="T88" fmla="*/ 2147483647 w 1184"/>
                <a:gd name="T89" fmla="*/ 2147483647 h 920"/>
                <a:gd name="T90" fmla="*/ 2147483647 w 1184"/>
                <a:gd name="T91" fmla="*/ 2147483647 h 920"/>
                <a:gd name="T92" fmla="*/ 2147483647 w 1184"/>
                <a:gd name="T93" fmla="*/ 2147483647 h 920"/>
                <a:gd name="T94" fmla="*/ 2147483647 w 1184"/>
                <a:gd name="T95" fmla="*/ 2147483647 h 920"/>
                <a:gd name="T96" fmla="*/ 2147483647 w 1184"/>
                <a:gd name="T97" fmla="*/ 2147483647 h 920"/>
                <a:gd name="T98" fmla="*/ 2147483647 w 1184"/>
                <a:gd name="T99" fmla="*/ 2147483647 h 920"/>
                <a:gd name="T100" fmla="*/ 2147483647 w 1184"/>
                <a:gd name="T101" fmla="*/ 2147483647 h 920"/>
                <a:gd name="T102" fmla="*/ 2147483647 w 1184"/>
                <a:gd name="T103" fmla="*/ 2147483647 h 920"/>
                <a:gd name="T104" fmla="*/ 2147483647 w 1184"/>
                <a:gd name="T105" fmla="*/ 2147483647 h 920"/>
                <a:gd name="T106" fmla="*/ 2147483647 w 1184"/>
                <a:gd name="T107" fmla="*/ 2147483647 h 920"/>
                <a:gd name="T108" fmla="*/ 2147483647 w 1184"/>
                <a:gd name="T109" fmla="*/ 2147483647 h 920"/>
                <a:gd name="T110" fmla="*/ 2147483647 w 1184"/>
                <a:gd name="T111" fmla="*/ 2147483647 h 920"/>
                <a:gd name="T112" fmla="*/ 2147483647 w 1184"/>
                <a:gd name="T113" fmla="*/ 2147483647 h 9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84"/>
                <a:gd name="T172" fmla="*/ 0 h 920"/>
                <a:gd name="T173" fmla="*/ 1184 w 1184"/>
                <a:gd name="T174" fmla="*/ 920 h 9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84" h="920">
                  <a:moveTo>
                    <a:pt x="800" y="592"/>
                  </a:moveTo>
                  <a:lnTo>
                    <a:pt x="752" y="96"/>
                  </a:lnTo>
                  <a:lnTo>
                    <a:pt x="744" y="80"/>
                  </a:lnTo>
                  <a:lnTo>
                    <a:pt x="720" y="80"/>
                  </a:lnTo>
                  <a:lnTo>
                    <a:pt x="712" y="64"/>
                  </a:lnTo>
                  <a:lnTo>
                    <a:pt x="704" y="64"/>
                  </a:lnTo>
                  <a:lnTo>
                    <a:pt x="696" y="80"/>
                  </a:lnTo>
                  <a:lnTo>
                    <a:pt x="656" y="72"/>
                  </a:lnTo>
                  <a:lnTo>
                    <a:pt x="632" y="64"/>
                  </a:lnTo>
                  <a:lnTo>
                    <a:pt x="600" y="64"/>
                  </a:lnTo>
                  <a:lnTo>
                    <a:pt x="592" y="48"/>
                  </a:lnTo>
                  <a:lnTo>
                    <a:pt x="576" y="48"/>
                  </a:lnTo>
                  <a:lnTo>
                    <a:pt x="552" y="56"/>
                  </a:lnTo>
                  <a:lnTo>
                    <a:pt x="528" y="40"/>
                  </a:lnTo>
                  <a:lnTo>
                    <a:pt x="528" y="24"/>
                  </a:lnTo>
                  <a:lnTo>
                    <a:pt x="512" y="24"/>
                  </a:lnTo>
                  <a:lnTo>
                    <a:pt x="520" y="32"/>
                  </a:lnTo>
                  <a:lnTo>
                    <a:pt x="520" y="48"/>
                  </a:lnTo>
                  <a:lnTo>
                    <a:pt x="504" y="48"/>
                  </a:lnTo>
                  <a:lnTo>
                    <a:pt x="496" y="32"/>
                  </a:lnTo>
                  <a:lnTo>
                    <a:pt x="496" y="16"/>
                  </a:lnTo>
                  <a:lnTo>
                    <a:pt x="488" y="16"/>
                  </a:lnTo>
                  <a:lnTo>
                    <a:pt x="472" y="32"/>
                  </a:lnTo>
                  <a:lnTo>
                    <a:pt x="472" y="16"/>
                  </a:lnTo>
                  <a:lnTo>
                    <a:pt x="464" y="8"/>
                  </a:lnTo>
                  <a:lnTo>
                    <a:pt x="464" y="0"/>
                  </a:lnTo>
                  <a:lnTo>
                    <a:pt x="448" y="0"/>
                  </a:lnTo>
                  <a:lnTo>
                    <a:pt x="440" y="8"/>
                  </a:lnTo>
                  <a:lnTo>
                    <a:pt x="416" y="8"/>
                  </a:lnTo>
                  <a:lnTo>
                    <a:pt x="400" y="16"/>
                  </a:lnTo>
                  <a:lnTo>
                    <a:pt x="392" y="24"/>
                  </a:lnTo>
                  <a:lnTo>
                    <a:pt x="384" y="32"/>
                  </a:lnTo>
                  <a:lnTo>
                    <a:pt x="352" y="32"/>
                  </a:lnTo>
                  <a:lnTo>
                    <a:pt x="328" y="64"/>
                  </a:lnTo>
                  <a:lnTo>
                    <a:pt x="304" y="88"/>
                  </a:lnTo>
                  <a:lnTo>
                    <a:pt x="272" y="96"/>
                  </a:lnTo>
                  <a:lnTo>
                    <a:pt x="264" y="88"/>
                  </a:lnTo>
                  <a:lnTo>
                    <a:pt x="248" y="96"/>
                  </a:lnTo>
                  <a:lnTo>
                    <a:pt x="232" y="104"/>
                  </a:lnTo>
                  <a:lnTo>
                    <a:pt x="240" y="120"/>
                  </a:lnTo>
                  <a:lnTo>
                    <a:pt x="264" y="144"/>
                  </a:lnTo>
                  <a:lnTo>
                    <a:pt x="272" y="184"/>
                  </a:lnTo>
                  <a:lnTo>
                    <a:pt x="296" y="216"/>
                  </a:lnTo>
                  <a:lnTo>
                    <a:pt x="312" y="216"/>
                  </a:lnTo>
                  <a:lnTo>
                    <a:pt x="312" y="224"/>
                  </a:lnTo>
                  <a:lnTo>
                    <a:pt x="312" y="240"/>
                  </a:lnTo>
                  <a:lnTo>
                    <a:pt x="328" y="240"/>
                  </a:lnTo>
                  <a:lnTo>
                    <a:pt x="352" y="248"/>
                  </a:lnTo>
                  <a:lnTo>
                    <a:pt x="328" y="256"/>
                  </a:lnTo>
                  <a:lnTo>
                    <a:pt x="312" y="264"/>
                  </a:lnTo>
                  <a:lnTo>
                    <a:pt x="296" y="264"/>
                  </a:lnTo>
                  <a:lnTo>
                    <a:pt x="256" y="256"/>
                  </a:lnTo>
                  <a:lnTo>
                    <a:pt x="256" y="248"/>
                  </a:lnTo>
                  <a:lnTo>
                    <a:pt x="256" y="232"/>
                  </a:lnTo>
                  <a:lnTo>
                    <a:pt x="240" y="232"/>
                  </a:lnTo>
                  <a:lnTo>
                    <a:pt x="216" y="240"/>
                  </a:lnTo>
                  <a:lnTo>
                    <a:pt x="184" y="248"/>
                  </a:lnTo>
                  <a:lnTo>
                    <a:pt x="160" y="256"/>
                  </a:lnTo>
                  <a:lnTo>
                    <a:pt x="152" y="256"/>
                  </a:lnTo>
                  <a:lnTo>
                    <a:pt x="168" y="264"/>
                  </a:lnTo>
                  <a:lnTo>
                    <a:pt x="184" y="296"/>
                  </a:lnTo>
                  <a:lnTo>
                    <a:pt x="184" y="312"/>
                  </a:lnTo>
                  <a:lnTo>
                    <a:pt x="200" y="336"/>
                  </a:lnTo>
                  <a:lnTo>
                    <a:pt x="224" y="344"/>
                  </a:lnTo>
                  <a:lnTo>
                    <a:pt x="256" y="344"/>
                  </a:lnTo>
                  <a:lnTo>
                    <a:pt x="272" y="352"/>
                  </a:lnTo>
                  <a:lnTo>
                    <a:pt x="296" y="344"/>
                  </a:lnTo>
                  <a:lnTo>
                    <a:pt x="304" y="344"/>
                  </a:lnTo>
                  <a:lnTo>
                    <a:pt x="296" y="360"/>
                  </a:lnTo>
                  <a:lnTo>
                    <a:pt x="296" y="384"/>
                  </a:lnTo>
                  <a:lnTo>
                    <a:pt x="296" y="400"/>
                  </a:lnTo>
                  <a:lnTo>
                    <a:pt x="272" y="416"/>
                  </a:lnTo>
                  <a:lnTo>
                    <a:pt x="248" y="416"/>
                  </a:lnTo>
                  <a:lnTo>
                    <a:pt x="232" y="424"/>
                  </a:lnTo>
                  <a:lnTo>
                    <a:pt x="208" y="416"/>
                  </a:lnTo>
                  <a:lnTo>
                    <a:pt x="192" y="424"/>
                  </a:lnTo>
                  <a:lnTo>
                    <a:pt x="184" y="440"/>
                  </a:lnTo>
                  <a:lnTo>
                    <a:pt x="168" y="456"/>
                  </a:lnTo>
                  <a:lnTo>
                    <a:pt x="160" y="464"/>
                  </a:lnTo>
                  <a:lnTo>
                    <a:pt x="136" y="480"/>
                  </a:lnTo>
                  <a:lnTo>
                    <a:pt x="136" y="504"/>
                  </a:lnTo>
                  <a:lnTo>
                    <a:pt x="144" y="520"/>
                  </a:lnTo>
                  <a:lnTo>
                    <a:pt x="152" y="528"/>
                  </a:lnTo>
                  <a:lnTo>
                    <a:pt x="152" y="544"/>
                  </a:lnTo>
                  <a:lnTo>
                    <a:pt x="144" y="544"/>
                  </a:lnTo>
                  <a:lnTo>
                    <a:pt x="144" y="552"/>
                  </a:lnTo>
                  <a:lnTo>
                    <a:pt x="160" y="592"/>
                  </a:lnTo>
                  <a:lnTo>
                    <a:pt x="168" y="600"/>
                  </a:lnTo>
                  <a:lnTo>
                    <a:pt x="176" y="608"/>
                  </a:lnTo>
                  <a:lnTo>
                    <a:pt x="200" y="608"/>
                  </a:lnTo>
                  <a:lnTo>
                    <a:pt x="216" y="592"/>
                  </a:lnTo>
                  <a:lnTo>
                    <a:pt x="216" y="600"/>
                  </a:lnTo>
                  <a:lnTo>
                    <a:pt x="224" y="640"/>
                  </a:lnTo>
                  <a:lnTo>
                    <a:pt x="216" y="664"/>
                  </a:lnTo>
                  <a:lnTo>
                    <a:pt x="208" y="680"/>
                  </a:lnTo>
                  <a:lnTo>
                    <a:pt x="200" y="680"/>
                  </a:lnTo>
                  <a:lnTo>
                    <a:pt x="192" y="680"/>
                  </a:lnTo>
                  <a:lnTo>
                    <a:pt x="208" y="696"/>
                  </a:lnTo>
                  <a:lnTo>
                    <a:pt x="240" y="680"/>
                  </a:lnTo>
                  <a:lnTo>
                    <a:pt x="248" y="696"/>
                  </a:lnTo>
                  <a:lnTo>
                    <a:pt x="264" y="696"/>
                  </a:lnTo>
                  <a:lnTo>
                    <a:pt x="280" y="720"/>
                  </a:lnTo>
                  <a:lnTo>
                    <a:pt x="288" y="720"/>
                  </a:lnTo>
                  <a:lnTo>
                    <a:pt x="296" y="712"/>
                  </a:lnTo>
                  <a:lnTo>
                    <a:pt x="296" y="696"/>
                  </a:lnTo>
                  <a:lnTo>
                    <a:pt x="304" y="688"/>
                  </a:lnTo>
                  <a:lnTo>
                    <a:pt x="304" y="680"/>
                  </a:lnTo>
                  <a:lnTo>
                    <a:pt x="312" y="688"/>
                  </a:lnTo>
                  <a:lnTo>
                    <a:pt x="312" y="704"/>
                  </a:lnTo>
                  <a:lnTo>
                    <a:pt x="320" y="704"/>
                  </a:lnTo>
                  <a:lnTo>
                    <a:pt x="352" y="704"/>
                  </a:lnTo>
                  <a:lnTo>
                    <a:pt x="328" y="720"/>
                  </a:lnTo>
                  <a:lnTo>
                    <a:pt x="328" y="736"/>
                  </a:lnTo>
                  <a:lnTo>
                    <a:pt x="320" y="760"/>
                  </a:lnTo>
                  <a:lnTo>
                    <a:pt x="296" y="776"/>
                  </a:lnTo>
                  <a:lnTo>
                    <a:pt x="272" y="808"/>
                  </a:lnTo>
                  <a:lnTo>
                    <a:pt x="224" y="832"/>
                  </a:lnTo>
                  <a:lnTo>
                    <a:pt x="224" y="848"/>
                  </a:lnTo>
                  <a:lnTo>
                    <a:pt x="216" y="856"/>
                  </a:lnTo>
                  <a:lnTo>
                    <a:pt x="208" y="848"/>
                  </a:lnTo>
                  <a:lnTo>
                    <a:pt x="192" y="840"/>
                  </a:lnTo>
                  <a:lnTo>
                    <a:pt x="160" y="848"/>
                  </a:lnTo>
                  <a:lnTo>
                    <a:pt x="152" y="864"/>
                  </a:lnTo>
                  <a:lnTo>
                    <a:pt x="128" y="872"/>
                  </a:lnTo>
                  <a:lnTo>
                    <a:pt x="80" y="888"/>
                  </a:lnTo>
                  <a:lnTo>
                    <a:pt x="48" y="904"/>
                  </a:lnTo>
                  <a:lnTo>
                    <a:pt x="24" y="904"/>
                  </a:lnTo>
                  <a:lnTo>
                    <a:pt x="0" y="920"/>
                  </a:lnTo>
                  <a:lnTo>
                    <a:pt x="32" y="920"/>
                  </a:lnTo>
                  <a:lnTo>
                    <a:pt x="64" y="912"/>
                  </a:lnTo>
                  <a:lnTo>
                    <a:pt x="112" y="896"/>
                  </a:lnTo>
                  <a:lnTo>
                    <a:pt x="112" y="904"/>
                  </a:lnTo>
                  <a:lnTo>
                    <a:pt x="112" y="896"/>
                  </a:lnTo>
                  <a:lnTo>
                    <a:pt x="120" y="888"/>
                  </a:lnTo>
                  <a:lnTo>
                    <a:pt x="136" y="888"/>
                  </a:lnTo>
                  <a:lnTo>
                    <a:pt x="168" y="880"/>
                  </a:lnTo>
                  <a:lnTo>
                    <a:pt x="176" y="872"/>
                  </a:lnTo>
                  <a:lnTo>
                    <a:pt x="184" y="872"/>
                  </a:lnTo>
                  <a:lnTo>
                    <a:pt x="208" y="872"/>
                  </a:lnTo>
                  <a:lnTo>
                    <a:pt x="232" y="864"/>
                  </a:lnTo>
                  <a:lnTo>
                    <a:pt x="264" y="856"/>
                  </a:lnTo>
                  <a:lnTo>
                    <a:pt x="280" y="848"/>
                  </a:lnTo>
                  <a:lnTo>
                    <a:pt x="280" y="840"/>
                  </a:lnTo>
                  <a:lnTo>
                    <a:pt x="288" y="832"/>
                  </a:lnTo>
                  <a:lnTo>
                    <a:pt x="312" y="824"/>
                  </a:lnTo>
                  <a:lnTo>
                    <a:pt x="352" y="808"/>
                  </a:lnTo>
                  <a:lnTo>
                    <a:pt x="368" y="776"/>
                  </a:lnTo>
                  <a:lnTo>
                    <a:pt x="384" y="760"/>
                  </a:lnTo>
                  <a:lnTo>
                    <a:pt x="416" y="760"/>
                  </a:lnTo>
                  <a:lnTo>
                    <a:pt x="432" y="744"/>
                  </a:lnTo>
                  <a:lnTo>
                    <a:pt x="448" y="728"/>
                  </a:lnTo>
                  <a:lnTo>
                    <a:pt x="456" y="712"/>
                  </a:lnTo>
                  <a:lnTo>
                    <a:pt x="456" y="696"/>
                  </a:lnTo>
                  <a:lnTo>
                    <a:pt x="448" y="672"/>
                  </a:lnTo>
                  <a:lnTo>
                    <a:pt x="456" y="664"/>
                  </a:lnTo>
                  <a:lnTo>
                    <a:pt x="488" y="648"/>
                  </a:lnTo>
                  <a:lnTo>
                    <a:pt x="480" y="632"/>
                  </a:lnTo>
                  <a:lnTo>
                    <a:pt x="488" y="624"/>
                  </a:lnTo>
                  <a:lnTo>
                    <a:pt x="512" y="608"/>
                  </a:lnTo>
                  <a:lnTo>
                    <a:pt x="552" y="576"/>
                  </a:lnTo>
                  <a:lnTo>
                    <a:pt x="568" y="568"/>
                  </a:lnTo>
                  <a:lnTo>
                    <a:pt x="560" y="584"/>
                  </a:lnTo>
                  <a:lnTo>
                    <a:pt x="568" y="600"/>
                  </a:lnTo>
                  <a:lnTo>
                    <a:pt x="560" y="600"/>
                  </a:lnTo>
                  <a:lnTo>
                    <a:pt x="536" y="608"/>
                  </a:lnTo>
                  <a:lnTo>
                    <a:pt x="520" y="616"/>
                  </a:lnTo>
                  <a:lnTo>
                    <a:pt x="504" y="664"/>
                  </a:lnTo>
                  <a:lnTo>
                    <a:pt x="512" y="672"/>
                  </a:lnTo>
                  <a:lnTo>
                    <a:pt x="496" y="696"/>
                  </a:lnTo>
                  <a:lnTo>
                    <a:pt x="528" y="688"/>
                  </a:lnTo>
                  <a:lnTo>
                    <a:pt x="560" y="664"/>
                  </a:lnTo>
                  <a:lnTo>
                    <a:pt x="576" y="656"/>
                  </a:lnTo>
                  <a:lnTo>
                    <a:pt x="592" y="656"/>
                  </a:lnTo>
                  <a:lnTo>
                    <a:pt x="592" y="648"/>
                  </a:lnTo>
                  <a:lnTo>
                    <a:pt x="600" y="632"/>
                  </a:lnTo>
                  <a:lnTo>
                    <a:pt x="600" y="616"/>
                  </a:lnTo>
                  <a:lnTo>
                    <a:pt x="600" y="600"/>
                  </a:lnTo>
                  <a:lnTo>
                    <a:pt x="616" y="592"/>
                  </a:lnTo>
                  <a:lnTo>
                    <a:pt x="648" y="584"/>
                  </a:lnTo>
                  <a:lnTo>
                    <a:pt x="664" y="584"/>
                  </a:lnTo>
                  <a:lnTo>
                    <a:pt x="656" y="584"/>
                  </a:lnTo>
                  <a:lnTo>
                    <a:pt x="656" y="608"/>
                  </a:lnTo>
                  <a:lnTo>
                    <a:pt x="696" y="624"/>
                  </a:lnTo>
                  <a:lnTo>
                    <a:pt x="712" y="648"/>
                  </a:lnTo>
                  <a:lnTo>
                    <a:pt x="720" y="656"/>
                  </a:lnTo>
                  <a:lnTo>
                    <a:pt x="728" y="656"/>
                  </a:lnTo>
                  <a:lnTo>
                    <a:pt x="752" y="648"/>
                  </a:lnTo>
                  <a:lnTo>
                    <a:pt x="776" y="640"/>
                  </a:lnTo>
                  <a:lnTo>
                    <a:pt x="784" y="648"/>
                  </a:lnTo>
                  <a:lnTo>
                    <a:pt x="800" y="656"/>
                  </a:lnTo>
                  <a:lnTo>
                    <a:pt x="832" y="656"/>
                  </a:lnTo>
                  <a:lnTo>
                    <a:pt x="856" y="648"/>
                  </a:lnTo>
                  <a:lnTo>
                    <a:pt x="856" y="664"/>
                  </a:lnTo>
                  <a:lnTo>
                    <a:pt x="864" y="680"/>
                  </a:lnTo>
                  <a:lnTo>
                    <a:pt x="880" y="688"/>
                  </a:lnTo>
                  <a:lnTo>
                    <a:pt x="896" y="712"/>
                  </a:lnTo>
                  <a:lnTo>
                    <a:pt x="944" y="744"/>
                  </a:lnTo>
                  <a:lnTo>
                    <a:pt x="960" y="736"/>
                  </a:lnTo>
                  <a:lnTo>
                    <a:pt x="1000" y="736"/>
                  </a:lnTo>
                  <a:lnTo>
                    <a:pt x="1016" y="744"/>
                  </a:lnTo>
                  <a:lnTo>
                    <a:pt x="1032" y="760"/>
                  </a:lnTo>
                  <a:lnTo>
                    <a:pt x="1056" y="784"/>
                  </a:lnTo>
                  <a:lnTo>
                    <a:pt x="1072" y="792"/>
                  </a:lnTo>
                  <a:lnTo>
                    <a:pt x="1088" y="800"/>
                  </a:lnTo>
                  <a:lnTo>
                    <a:pt x="1104" y="824"/>
                  </a:lnTo>
                  <a:lnTo>
                    <a:pt x="1120" y="832"/>
                  </a:lnTo>
                  <a:lnTo>
                    <a:pt x="1128" y="824"/>
                  </a:lnTo>
                  <a:lnTo>
                    <a:pt x="1152" y="872"/>
                  </a:lnTo>
                  <a:lnTo>
                    <a:pt x="1168" y="888"/>
                  </a:lnTo>
                  <a:lnTo>
                    <a:pt x="1184" y="880"/>
                  </a:lnTo>
                  <a:lnTo>
                    <a:pt x="1184" y="848"/>
                  </a:lnTo>
                  <a:lnTo>
                    <a:pt x="1176" y="824"/>
                  </a:lnTo>
                  <a:lnTo>
                    <a:pt x="1160" y="816"/>
                  </a:lnTo>
                  <a:lnTo>
                    <a:pt x="1112" y="800"/>
                  </a:lnTo>
                  <a:lnTo>
                    <a:pt x="1104" y="792"/>
                  </a:lnTo>
                  <a:lnTo>
                    <a:pt x="1096" y="776"/>
                  </a:lnTo>
                  <a:lnTo>
                    <a:pt x="1064" y="744"/>
                  </a:lnTo>
                  <a:lnTo>
                    <a:pt x="1032" y="704"/>
                  </a:lnTo>
                  <a:lnTo>
                    <a:pt x="984" y="648"/>
                  </a:lnTo>
                  <a:lnTo>
                    <a:pt x="968" y="640"/>
                  </a:lnTo>
                  <a:lnTo>
                    <a:pt x="952" y="648"/>
                  </a:lnTo>
                  <a:lnTo>
                    <a:pt x="920" y="680"/>
                  </a:lnTo>
                  <a:lnTo>
                    <a:pt x="912" y="680"/>
                  </a:lnTo>
                  <a:lnTo>
                    <a:pt x="904" y="672"/>
                  </a:lnTo>
                  <a:lnTo>
                    <a:pt x="880" y="656"/>
                  </a:lnTo>
                  <a:lnTo>
                    <a:pt x="864" y="632"/>
                  </a:lnTo>
                  <a:lnTo>
                    <a:pt x="848" y="616"/>
                  </a:lnTo>
                  <a:lnTo>
                    <a:pt x="824" y="624"/>
                  </a:lnTo>
                  <a:lnTo>
                    <a:pt x="808" y="616"/>
                  </a:lnTo>
                  <a:lnTo>
                    <a:pt x="800" y="592"/>
                  </a:lnTo>
                  <a:close/>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80590" name="Freeform 223"/>
            <p:cNvSpPr>
              <a:spLocks/>
            </p:cNvSpPr>
            <p:nvPr/>
          </p:nvSpPr>
          <p:spPr bwMode="auto">
            <a:xfrm>
              <a:off x="6065838" y="2940050"/>
              <a:ext cx="687387" cy="409575"/>
            </a:xfrm>
            <a:custGeom>
              <a:avLst/>
              <a:gdLst>
                <a:gd name="T0" fmla="*/ 2147483647 w 500"/>
                <a:gd name="T1" fmla="*/ 2147483647 h 327"/>
                <a:gd name="T2" fmla="*/ 2147483647 w 500"/>
                <a:gd name="T3" fmla="*/ 2147483647 h 327"/>
                <a:gd name="T4" fmla="*/ 2147483647 w 500"/>
                <a:gd name="T5" fmla="*/ 2147483647 h 327"/>
                <a:gd name="T6" fmla="*/ 2147483647 w 500"/>
                <a:gd name="T7" fmla="*/ 2147483647 h 327"/>
                <a:gd name="T8" fmla="*/ 2147483647 w 500"/>
                <a:gd name="T9" fmla="*/ 2147483647 h 327"/>
                <a:gd name="T10" fmla="*/ 2147483647 w 500"/>
                <a:gd name="T11" fmla="*/ 2147483647 h 327"/>
                <a:gd name="T12" fmla="*/ 2147483647 w 500"/>
                <a:gd name="T13" fmla="*/ 2147483647 h 327"/>
                <a:gd name="T14" fmla="*/ 2147483647 w 500"/>
                <a:gd name="T15" fmla="*/ 2147483647 h 327"/>
                <a:gd name="T16" fmla="*/ 2147483647 w 500"/>
                <a:gd name="T17" fmla="*/ 2147483647 h 327"/>
                <a:gd name="T18" fmla="*/ 2147483647 w 500"/>
                <a:gd name="T19" fmla="*/ 2147483647 h 327"/>
                <a:gd name="T20" fmla="*/ 2147483647 w 500"/>
                <a:gd name="T21" fmla="*/ 2147483647 h 327"/>
                <a:gd name="T22" fmla="*/ 2147483647 w 500"/>
                <a:gd name="T23" fmla="*/ 2147483647 h 327"/>
                <a:gd name="T24" fmla="*/ 2147483647 w 500"/>
                <a:gd name="T25" fmla="*/ 2147483647 h 327"/>
                <a:gd name="T26" fmla="*/ 2147483647 w 500"/>
                <a:gd name="T27" fmla="*/ 2147483647 h 327"/>
                <a:gd name="T28" fmla="*/ 2147483647 w 500"/>
                <a:gd name="T29" fmla="*/ 2147483647 h 327"/>
                <a:gd name="T30" fmla="*/ 2147483647 w 500"/>
                <a:gd name="T31" fmla="*/ 2147483647 h 327"/>
                <a:gd name="T32" fmla="*/ 2147483647 w 500"/>
                <a:gd name="T33" fmla="*/ 2147483647 h 327"/>
                <a:gd name="T34" fmla="*/ 2147483647 w 500"/>
                <a:gd name="T35" fmla="*/ 2147483647 h 327"/>
                <a:gd name="T36" fmla="*/ 2147483647 w 500"/>
                <a:gd name="T37" fmla="*/ 2147483647 h 327"/>
                <a:gd name="T38" fmla="*/ 2147483647 w 500"/>
                <a:gd name="T39" fmla="*/ 2147483647 h 327"/>
                <a:gd name="T40" fmla="*/ 2147483647 w 500"/>
                <a:gd name="T41" fmla="*/ 2147483647 h 327"/>
                <a:gd name="T42" fmla="*/ 2147483647 w 500"/>
                <a:gd name="T43" fmla="*/ 2147483647 h 327"/>
                <a:gd name="T44" fmla="*/ 2147483647 w 500"/>
                <a:gd name="T45" fmla="*/ 0 h 327"/>
                <a:gd name="T46" fmla="*/ 2147483647 w 500"/>
                <a:gd name="T47" fmla="*/ 2147483647 h 327"/>
                <a:gd name="T48" fmla="*/ 2147483647 w 500"/>
                <a:gd name="T49" fmla="*/ 2147483647 h 327"/>
                <a:gd name="T50" fmla="*/ 2147483647 w 500"/>
                <a:gd name="T51" fmla="*/ 2147483647 h 327"/>
                <a:gd name="T52" fmla="*/ 2147483647 w 500"/>
                <a:gd name="T53" fmla="*/ 2147483647 h 327"/>
                <a:gd name="T54" fmla="*/ 2147483647 w 500"/>
                <a:gd name="T55" fmla="*/ 2147483647 h 327"/>
                <a:gd name="T56" fmla="*/ 2147483647 w 500"/>
                <a:gd name="T57" fmla="*/ 2147483647 h 327"/>
                <a:gd name="T58" fmla="*/ 2147483647 w 500"/>
                <a:gd name="T59" fmla="*/ 2147483647 h 327"/>
                <a:gd name="T60" fmla="*/ 2147483647 w 500"/>
                <a:gd name="T61" fmla="*/ 2147483647 h 327"/>
                <a:gd name="T62" fmla="*/ 2147483647 w 500"/>
                <a:gd name="T63" fmla="*/ 2147483647 h 327"/>
                <a:gd name="T64" fmla="*/ 2147483647 w 500"/>
                <a:gd name="T65" fmla="*/ 2147483647 h 327"/>
                <a:gd name="T66" fmla="*/ 2147483647 w 500"/>
                <a:gd name="T67" fmla="*/ 2147483647 h 327"/>
                <a:gd name="T68" fmla="*/ 2147483647 w 500"/>
                <a:gd name="T69" fmla="*/ 2147483647 h 327"/>
                <a:gd name="T70" fmla="*/ 2147483647 w 500"/>
                <a:gd name="T71" fmla="*/ 2147483647 h 327"/>
                <a:gd name="T72" fmla="*/ 2147483647 w 500"/>
                <a:gd name="T73" fmla="*/ 2147483647 h 327"/>
                <a:gd name="T74" fmla="*/ 2147483647 w 500"/>
                <a:gd name="T75" fmla="*/ 2147483647 h 327"/>
                <a:gd name="T76" fmla="*/ 2147483647 w 500"/>
                <a:gd name="T77" fmla="*/ 2147483647 h 327"/>
                <a:gd name="T78" fmla="*/ 2147483647 w 500"/>
                <a:gd name="T79" fmla="*/ 2147483647 h 327"/>
                <a:gd name="T80" fmla="*/ 2147483647 w 500"/>
                <a:gd name="T81" fmla="*/ 2147483647 h 327"/>
                <a:gd name="T82" fmla="*/ 2147483647 w 500"/>
                <a:gd name="T83" fmla="*/ 2147483647 h 327"/>
                <a:gd name="T84" fmla="*/ 2147483647 w 500"/>
                <a:gd name="T85" fmla="*/ 2147483647 h 327"/>
                <a:gd name="T86" fmla="*/ 2147483647 w 500"/>
                <a:gd name="T87" fmla="*/ 2147483647 h 327"/>
                <a:gd name="T88" fmla="*/ 2147483647 w 500"/>
                <a:gd name="T89" fmla="*/ 2147483647 h 327"/>
                <a:gd name="T90" fmla="*/ 2147483647 w 500"/>
                <a:gd name="T91" fmla="*/ 2147483647 h 327"/>
                <a:gd name="T92" fmla="*/ 2147483647 w 500"/>
                <a:gd name="T93" fmla="*/ 2147483647 h 327"/>
                <a:gd name="T94" fmla="*/ 2147483647 w 500"/>
                <a:gd name="T95" fmla="*/ 2147483647 h 327"/>
                <a:gd name="T96" fmla="*/ 2147483647 w 500"/>
                <a:gd name="T97" fmla="*/ 2147483647 h 327"/>
                <a:gd name="T98" fmla="*/ 2147483647 w 500"/>
                <a:gd name="T99" fmla="*/ 2147483647 h 327"/>
                <a:gd name="T100" fmla="*/ 2147483647 w 500"/>
                <a:gd name="T101" fmla="*/ 2147483647 h 327"/>
                <a:gd name="T102" fmla="*/ 2147483647 w 500"/>
                <a:gd name="T103" fmla="*/ 2147483647 h 327"/>
                <a:gd name="T104" fmla="*/ 2147483647 w 500"/>
                <a:gd name="T105" fmla="*/ 2147483647 h 327"/>
                <a:gd name="T106" fmla="*/ 2147483647 w 500"/>
                <a:gd name="T107" fmla="*/ 2147483647 h 327"/>
                <a:gd name="T108" fmla="*/ 2147483647 w 500"/>
                <a:gd name="T109" fmla="*/ 2147483647 h 327"/>
                <a:gd name="T110" fmla="*/ 2147483647 w 500"/>
                <a:gd name="T111" fmla="*/ 2147483647 h 327"/>
                <a:gd name="T112" fmla="*/ 2147483647 w 500"/>
                <a:gd name="T113" fmla="*/ 2147483647 h 327"/>
                <a:gd name="T114" fmla="*/ 2147483647 w 500"/>
                <a:gd name="T115" fmla="*/ 2147483647 h 327"/>
                <a:gd name="T116" fmla="*/ 2147483647 w 500"/>
                <a:gd name="T117" fmla="*/ 2147483647 h 327"/>
                <a:gd name="T118" fmla="*/ 2147483647 w 500"/>
                <a:gd name="T119" fmla="*/ 2147483647 h 3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00"/>
                <a:gd name="T181" fmla="*/ 0 h 327"/>
                <a:gd name="T182" fmla="*/ 500 w 500"/>
                <a:gd name="T183" fmla="*/ 327 h 32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00" h="327">
                  <a:moveTo>
                    <a:pt x="328" y="271"/>
                  </a:moveTo>
                  <a:lnTo>
                    <a:pt x="334" y="270"/>
                  </a:lnTo>
                  <a:lnTo>
                    <a:pt x="335" y="270"/>
                  </a:lnTo>
                  <a:lnTo>
                    <a:pt x="345" y="267"/>
                  </a:lnTo>
                  <a:lnTo>
                    <a:pt x="349" y="266"/>
                  </a:lnTo>
                  <a:lnTo>
                    <a:pt x="359" y="264"/>
                  </a:lnTo>
                  <a:lnTo>
                    <a:pt x="361" y="263"/>
                  </a:lnTo>
                  <a:lnTo>
                    <a:pt x="365" y="263"/>
                  </a:lnTo>
                  <a:lnTo>
                    <a:pt x="368" y="263"/>
                  </a:lnTo>
                  <a:lnTo>
                    <a:pt x="388" y="258"/>
                  </a:lnTo>
                  <a:lnTo>
                    <a:pt x="389" y="258"/>
                  </a:lnTo>
                  <a:lnTo>
                    <a:pt x="397" y="256"/>
                  </a:lnTo>
                  <a:lnTo>
                    <a:pt x="408" y="253"/>
                  </a:lnTo>
                  <a:lnTo>
                    <a:pt x="418" y="251"/>
                  </a:lnTo>
                  <a:lnTo>
                    <a:pt x="425" y="249"/>
                  </a:lnTo>
                  <a:lnTo>
                    <a:pt x="426" y="246"/>
                  </a:lnTo>
                  <a:lnTo>
                    <a:pt x="438" y="234"/>
                  </a:lnTo>
                  <a:lnTo>
                    <a:pt x="439" y="234"/>
                  </a:lnTo>
                  <a:lnTo>
                    <a:pt x="444" y="233"/>
                  </a:lnTo>
                  <a:lnTo>
                    <a:pt x="453" y="234"/>
                  </a:lnTo>
                  <a:lnTo>
                    <a:pt x="456" y="231"/>
                  </a:lnTo>
                  <a:lnTo>
                    <a:pt x="465" y="226"/>
                  </a:lnTo>
                  <a:lnTo>
                    <a:pt x="468" y="224"/>
                  </a:lnTo>
                  <a:lnTo>
                    <a:pt x="468" y="223"/>
                  </a:lnTo>
                  <a:lnTo>
                    <a:pt x="474" y="220"/>
                  </a:lnTo>
                  <a:lnTo>
                    <a:pt x="474" y="219"/>
                  </a:lnTo>
                  <a:lnTo>
                    <a:pt x="472" y="212"/>
                  </a:lnTo>
                  <a:lnTo>
                    <a:pt x="476" y="208"/>
                  </a:lnTo>
                  <a:lnTo>
                    <a:pt x="476" y="206"/>
                  </a:lnTo>
                  <a:lnTo>
                    <a:pt x="480" y="202"/>
                  </a:lnTo>
                  <a:lnTo>
                    <a:pt x="482" y="201"/>
                  </a:lnTo>
                  <a:lnTo>
                    <a:pt x="490" y="195"/>
                  </a:lnTo>
                  <a:lnTo>
                    <a:pt x="493" y="190"/>
                  </a:lnTo>
                  <a:lnTo>
                    <a:pt x="499" y="185"/>
                  </a:lnTo>
                  <a:lnTo>
                    <a:pt x="487" y="176"/>
                  </a:lnTo>
                  <a:lnTo>
                    <a:pt x="483" y="172"/>
                  </a:lnTo>
                  <a:lnTo>
                    <a:pt x="478" y="169"/>
                  </a:lnTo>
                  <a:lnTo>
                    <a:pt x="475" y="165"/>
                  </a:lnTo>
                  <a:lnTo>
                    <a:pt x="457" y="147"/>
                  </a:lnTo>
                  <a:lnTo>
                    <a:pt x="451" y="147"/>
                  </a:lnTo>
                  <a:lnTo>
                    <a:pt x="451" y="145"/>
                  </a:lnTo>
                  <a:lnTo>
                    <a:pt x="450" y="145"/>
                  </a:lnTo>
                  <a:lnTo>
                    <a:pt x="447" y="130"/>
                  </a:lnTo>
                  <a:lnTo>
                    <a:pt x="456" y="113"/>
                  </a:lnTo>
                  <a:lnTo>
                    <a:pt x="447" y="105"/>
                  </a:lnTo>
                  <a:lnTo>
                    <a:pt x="447" y="104"/>
                  </a:lnTo>
                  <a:lnTo>
                    <a:pt x="454" y="92"/>
                  </a:lnTo>
                  <a:lnTo>
                    <a:pt x="457" y="88"/>
                  </a:lnTo>
                  <a:lnTo>
                    <a:pt x="454" y="90"/>
                  </a:lnTo>
                  <a:lnTo>
                    <a:pt x="461" y="79"/>
                  </a:lnTo>
                  <a:lnTo>
                    <a:pt x="461" y="70"/>
                  </a:lnTo>
                  <a:lnTo>
                    <a:pt x="468" y="58"/>
                  </a:lnTo>
                  <a:lnTo>
                    <a:pt x="472" y="56"/>
                  </a:lnTo>
                  <a:lnTo>
                    <a:pt x="471" y="55"/>
                  </a:lnTo>
                  <a:lnTo>
                    <a:pt x="465" y="49"/>
                  </a:lnTo>
                  <a:lnTo>
                    <a:pt x="456" y="49"/>
                  </a:lnTo>
                  <a:lnTo>
                    <a:pt x="444" y="45"/>
                  </a:lnTo>
                  <a:lnTo>
                    <a:pt x="436" y="37"/>
                  </a:lnTo>
                  <a:lnTo>
                    <a:pt x="438" y="34"/>
                  </a:lnTo>
                  <a:lnTo>
                    <a:pt x="435" y="22"/>
                  </a:lnTo>
                  <a:lnTo>
                    <a:pt x="424" y="12"/>
                  </a:lnTo>
                  <a:lnTo>
                    <a:pt x="422" y="11"/>
                  </a:lnTo>
                  <a:lnTo>
                    <a:pt x="415" y="12"/>
                  </a:lnTo>
                  <a:lnTo>
                    <a:pt x="404" y="0"/>
                  </a:lnTo>
                  <a:lnTo>
                    <a:pt x="403" y="0"/>
                  </a:lnTo>
                  <a:lnTo>
                    <a:pt x="395" y="2"/>
                  </a:lnTo>
                  <a:lnTo>
                    <a:pt x="370" y="8"/>
                  </a:lnTo>
                  <a:lnTo>
                    <a:pt x="354" y="11"/>
                  </a:lnTo>
                  <a:lnTo>
                    <a:pt x="346" y="12"/>
                  </a:lnTo>
                  <a:lnTo>
                    <a:pt x="345" y="13"/>
                  </a:lnTo>
                  <a:lnTo>
                    <a:pt x="342" y="13"/>
                  </a:lnTo>
                  <a:lnTo>
                    <a:pt x="335" y="15"/>
                  </a:lnTo>
                  <a:lnTo>
                    <a:pt x="325" y="18"/>
                  </a:lnTo>
                  <a:lnTo>
                    <a:pt x="311" y="20"/>
                  </a:lnTo>
                  <a:lnTo>
                    <a:pt x="292" y="24"/>
                  </a:lnTo>
                  <a:lnTo>
                    <a:pt x="285" y="26"/>
                  </a:lnTo>
                  <a:lnTo>
                    <a:pt x="282" y="26"/>
                  </a:lnTo>
                  <a:lnTo>
                    <a:pt x="278" y="27"/>
                  </a:lnTo>
                  <a:lnTo>
                    <a:pt x="270" y="29"/>
                  </a:lnTo>
                  <a:lnTo>
                    <a:pt x="237" y="36"/>
                  </a:lnTo>
                  <a:lnTo>
                    <a:pt x="228" y="38"/>
                  </a:lnTo>
                  <a:lnTo>
                    <a:pt x="227" y="38"/>
                  </a:lnTo>
                  <a:lnTo>
                    <a:pt x="220" y="40"/>
                  </a:lnTo>
                  <a:lnTo>
                    <a:pt x="217" y="40"/>
                  </a:lnTo>
                  <a:lnTo>
                    <a:pt x="205" y="43"/>
                  </a:lnTo>
                  <a:lnTo>
                    <a:pt x="188" y="45"/>
                  </a:lnTo>
                  <a:lnTo>
                    <a:pt x="181" y="47"/>
                  </a:lnTo>
                  <a:lnTo>
                    <a:pt x="177" y="48"/>
                  </a:lnTo>
                  <a:lnTo>
                    <a:pt x="173" y="48"/>
                  </a:lnTo>
                  <a:lnTo>
                    <a:pt x="149" y="54"/>
                  </a:lnTo>
                  <a:lnTo>
                    <a:pt x="130" y="56"/>
                  </a:lnTo>
                  <a:lnTo>
                    <a:pt x="126" y="58"/>
                  </a:lnTo>
                  <a:lnTo>
                    <a:pt x="120" y="59"/>
                  </a:lnTo>
                  <a:lnTo>
                    <a:pt x="119" y="59"/>
                  </a:lnTo>
                  <a:lnTo>
                    <a:pt x="115" y="59"/>
                  </a:lnTo>
                  <a:lnTo>
                    <a:pt x="105" y="62"/>
                  </a:lnTo>
                  <a:lnTo>
                    <a:pt x="83" y="66"/>
                  </a:lnTo>
                  <a:lnTo>
                    <a:pt x="72" y="69"/>
                  </a:lnTo>
                  <a:lnTo>
                    <a:pt x="67" y="69"/>
                  </a:lnTo>
                  <a:lnTo>
                    <a:pt x="59" y="70"/>
                  </a:lnTo>
                  <a:lnTo>
                    <a:pt x="54" y="41"/>
                  </a:lnTo>
                  <a:lnTo>
                    <a:pt x="26" y="62"/>
                  </a:lnTo>
                  <a:lnTo>
                    <a:pt x="5" y="80"/>
                  </a:lnTo>
                  <a:lnTo>
                    <a:pt x="0" y="83"/>
                  </a:lnTo>
                  <a:lnTo>
                    <a:pt x="2" y="94"/>
                  </a:lnTo>
                  <a:lnTo>
                    <a:pt x="2" y="97"/>
                  </a:lnTo>
                  <a:lnTo>
                    <a:pt x="5" y="112"/>
                  </a:lnTo>
                  <a:lnTo>
                    <a:pt x="6" y="120"/>
                  </a:lnTo>
                  <a:lnTo>
                    <a:pt x="9" y="134"/>
                  </a:lnTo>
                  <a:lnTo>
                    <a:pt x="9" y="135"/>
                  </a:lnTo>
                  <a:lnTo>
                    <a:pt x="11" y="148"/>
                  </a:lnTo>
                  <a:lnTo>
                    <a:pt x="13" y="156"/>
                  </a:lnTo>
                  <a:lnTo>
                    <a:pt x="15" y="173"/>
                  </a:lnTo>
                  <a:lnTo>
                    <a:pt x="16" y="174"/>
                  </a:lnTo>
                  <a:lnTo>
                    <a:pt x="18" y="188"/>
                  </a:lnTo>
                  <a:lnTo>
                    <a:pt x="19" y="191"/>
                  </a:lnTo>
                  <a:lnTo>
                    <a:pt x="20" y="199"/>
                  </a:lnTo>
                  <a:lnTo>
                    <a:pt x="20" y="202"/>
                  </a:lnTo>
                  <a:lnTo>
                    <a:pt x="20" y="203"/>
                  </a:lnTo>
                  <a:lnTo>
                    <a:pt x="23" y="210"/>
                  </a:lnTo>
                  <a:lnTo>
                    <a:pt x="23" y="217"/>
                  </a:lnTo>
                  <a:lnTo>
                    <a:pt x="24" y="227"/>
                  </a:lnTo>
                  <a:lnTo>
                    <a:pt x="24" y="228"/>
                  </a:lnTo>
                  <a:lnTo>
                    <a:pt x="26" y="233"/>
                  </a:lnTo>
                  <a:lnTo>
                    <a:pt x="27" y="244"/>
                  </a:lnTo>
                  <a:lnTo>
                    <a:pt x="29" y="246"/>
                  </a:lnTo>
                  <a:lnTo>
                    <a:pt x="29" y="249"/>
                  </a:lnTo>
                  <a:lnTo>
                    <a:pt x="30" y="252"/>
                  </a:lnTo>
                  <a:lnTo>
                    <a:pt x="31" y="269"/>
                  </a:lnTo>
                  <a:lnTo>
                    <a:pt x="33" y="270"/>
                  </a:lnTo>
                  <a:lnTo>
                    <a:pt x="34" y="278"/>
                  </a:lnTo>
                  <a:lnTo>
                    <a:pt x="34" y="280"/>
                  </a:lnTo>
                  <a:lnTo>
                    <a:pt x="36" y="289"/>
                  </a:lnTo>
                  <a:lnTo>
                    <a:pt x="37" y="294"/>
                  </a:lnTo>
                  <a:lnTo>
                    <a:pt x="37" y="296"/>
                  </a:lnTo>
                  <a:lnTo>
                    <a:pt x="37" y="299"/>
                  </a:lnTo>
                  <a:lnTo>
                    <a:pt x="41" y="323"/>
                  </a:lnTo>
                  <a:lnTo>
                    <a:pt x="41" y="324"/>
                  </a:lnTo>
                  <a:lnTo>
                    <a:pt x="42" y="326"/>
                  </a:lnTo>
                  <a:lnTo>
                    <a:pt x="44" y="326"/>
                  </a:lnTo>
                  <a:lnTo>
                    <a:pt x="51" y="324"/>
                  </a:lnTo>
                  <a:lnTo>
                    <a:pt x="54" y="324"/>
                  </a:lnTo>
                  <a:lnTo>
                    <a:pt x="54" y="323"/>
                  </a:lnTo>
                  <a:lnTo>
                    <a:pt x="91" y="317"/>
                  </a:lnTo>
                  <a:lnTo>
                    <a:pt x="94" y="316"/>
                  </a:lnTo>
                  <a:lnTo>
                    <a:pt x="99" y="314"/>
                  </a:lnTo>
                  <a:lnTo>
                    <a:pt x="103" y="314"/>
                  </a:lnTo>
                  <a:lnTo>
                    <a:pt x="117" y="312"/>
                  </a:lnTo>
                  <a:lnTo>
                    <a:pt x="120" y="312"/>
                  </a:lnTo>
                  <a:lnTo>
                    <a:pt x="127" y="310"/>
                  </a:lnTo>
                  <a:lnTo>
                    <a:pt x="130" y="310"/>
                  </a:lnTo>
                  <a:lnTo>
                    <a:pt x="133" y="309"/>
                  </a:lnTo>
                  <a:lnTo>
                    <a:pt x="134" y="309"/>
                  </a:lnTo>
                  <a:lnTo>
                    <a:pt x="159" y="305"/>
                  </a:lnTo>
                  <a:lnTo>
                    <a:pt x="162" y="303"/>
                  </a:lnTo>
                  <a:lnTo>
                    <a:pt x="173" y="302"/>
                  </a:lnTo>
                  <a:lnTo>
                    <a:pt x="176" y="301"/>
                  </a:lnTo>
                  <a:lnTo>
                    <a:pt x="177" y="301"/>
                  </a:lnTo>
                  <a:lnTo>
                    <a:pt x="181" y="301"/>
                  </a:lnTo>
                  <a:lnTo>
                    <a:pt x="203" y="296"/>
                  </a:lnTo>
                  <a:lnTo>
                    <a:pt x="206" y="295"/>
                  </a:lnTo>
                  <a:lnTo>
                    <a:pt x="216" y="294"/>
                  </a:lnTo>
                  <a:lnTo>
                    <a:pt x="219" y="292"/>
                  </a:lnTo>
                  <a:lnTo>
                    <a:pt x="225" y="291"/>
                  </a:lnTo>
                  <a:lnTo>
                    <a:pt x="227" y="291"/>
                  </a:lnTo>
                  <a:lnTo>
                    <a:pt x="238" y="289"/>
                  </a:lnTo>
                  <a:lnTo>
                    <a:pt x="246" y="287"/>
                  </a:lnTo>
                  <a:lnTo>
                    <a:pt x="286" y="280"/>
                  </a:lnTo>
                  <a:lnTo>
                    <a:pt x="289" y="280"/>
                  </a:lnTo>
                  <a:lnTo>
                    <a:pt x="289" y="278"/>
                  </a:lnTo>
                  <a:lnTo>
                    <a:pt x="292" y="278"/>
                  </a:lnTo>
                  <a:lnTo>
                    <a:pt x="302" y="277"/>
                  </a:lnTo>
                  <a:lnTo>
                    <a:pt x="310" y="274"/>
                  </a:lnTo>
                  <a:lnTo>
                    <a:pt x="322" y="273"/>
                  </a:lnTo>
                  <a:lnTo>
                    <a:pt x="328" y="271"/>
                  </a:lnTo>
                </a:path>
              </a:pathLst>
            </a:custGeom>
            <a:noFill/>
            <a:ln w="6350">
              <a:solidFill>
                <a:schemeClr val="tx1"/>
              </a:solidFill>
              <a:round/>
              <a:headEnd/>
              <a:tailEnd/>
            </a:ln>
          </p:spPr>
          <p:txBody>
            <a:bodyPr/>
            <a:lstStyle/>
            <a:p>
              <a:endParaRPr lang="en-US"/>
            </a:p>
          </p:txBody>
        </p:sp>
        <p:sp>
          <p:nvSpPr>
            <p:cNvPr id="280591" name="Freeform 224"/>
            <p:cNvSpPr>
              <a:spLocks/>
            </p:cNvSpPr>
            <p:nvPr/>
          </p:nvSpPr>
          <p:spPr bwMode="auto">
            <a:xfrm>
              <a:off x="6824663" y="2851150"/>
              <a:ext cx="206375" cy="184150"/>
            </a:xfrm>
            <a:custGeom>
              <a:avLst/>
              <a:gdLst>
                <a:gd name="T0" fmla="*/ 2147483647 w 149"/>
                <a:gd name="T1" fmla="*/ 2147483647 h 148"/>
                <a:gd name="T2" fmla="*/ 2147483647 w 149"/>
                <a:gd name="T3" fmla="*/ 2147483647 h 148"/>
                <a:gd name="T4" fmla="*/ 2147483647 w 149"/>
                <a:gd name="T5" fmla="*/ 2147483647 h 148"/>
                <a:gd name="T6" fmla="*/ 2147483647 w 149"/>
                <a:gd name="T7" fmla="*/ 2147483647 h 148"/>
                <a:gd name="T8" fmla="*/ 2147483647 w 149"/>
                <a:gd name="T9" fmla="*/ 2147483647 h 148"/>
                <a:gd name="T10" fmla="*/ 2147483647 w 149"/>
                <a:gd name="T11" fmla="*/ 2147483647 h 148"/>
                <a:gd name="T12" fmla="*/ 2147483647 w 149"/>
                <a:gd name="T13" fmla="*/ 2147483647 h 148"/>
                <a:gd name="T14" fmla="*/ 2147483647 w 149"/>
                <a:gd name="T15" fmla="*/ 2147483647 h 148"/>
                <a:gd name="T16" fmla="*/ 2147483647 w 149"/>
                <a:gd name="T17" fmla="*/ 2147483647 h 148"/>
                <a:gd name="T18" fmla="*/ 2147483647 w 149"/>
                <a:gd name="T19" fmla="*/ 2147483647 h 148"/>
                <a:gd name="T20" fmla="*/ 2147483647 w 149"/>
                <a:gd name="T21" fmla="*/ 2147483647 h 148"/>
                <a:gd name="T22" fmla="*/ 2147483647 w 149"/>
                <a:gd name="T23" fmla="*/ 2147483647 h 148"/>
                <a:gd name="T24" fmla="*/ 2147483647 w 149"/>
                <a:gd name="T25" fmla="*/ 2147483647 h 148"/>
                <a:gd name="T26" fmla="*/ 2147483647 w 149"/>
                <a:gd name="T27" fmla="*/ 2147483647 h 148"/>
                <a:gd name="T28" fmla="*/ 2147483647 w 149"/>
                <a:gd name="T29" fmla="*/ 2147483647 h 148"/>
                <a:gd name="T30" fmla="*/ 2147483647 w 149"/>
                <a:gd name="T31" fmla="*/ 2147483647 h 148"/>
                <a:gd name="T32" fmla="*/ 2147483647 w 149"/>
                <a:gd name="T33" fmla="*/ 2147483647 h 148"/>
                <a:gd name="T34" fmla="*/ 2147483647 w 149"/>
                <a:gd name="T35" fmla="*/ 2147483647 h 148"/>
                <a:gd name="T36" fmla="*/ 2147483647 w 149"/>
                <a:gd name="T37" fmla="*/ 2147483647 h 148"/>
                <a:gd name="T38" fmla="*/ 2147483647 w 149"/>
                <a:gd name="T39" fmla="*/ 2147483647 h 148"/>
                <a:gd name="T40" fmla="*/ 2147483647 w 149"/>
                <a:gd name="T41" fmla="*/ 2147483647 h 148"/>
                <a:gd name="T42" fmla="*/ 2147483647 w 149"/>
                <a:gd name="T43" fmla="*/ 0 h 148"/>
                <a:gd name="T44" fmla="*/ 2147483647 w 149"/>
                <a:gd name="T45" fmla="*/ 2147483647 h 148"/>
                <a:gd name="T46" fmla="*/ 2147483647 w 149"/>
                <a:gd name="T47" fmla="*/ 2147483647 h 148"/>
                <a:gd name="T48" fmla="*/ 2147483647 w 149"/>
                <a:gd name="T49" fmla="*/ 2147483647 h 148"/>
                <a:gd name="T50" fmla="*/ 2147483647 w 149"/>
                <a:gd name="T51" fmla="*/ 2147483647 h 148"/>
                <a:gd name="T52" fmla="*/ 2147483647 w 149"/>
                <a:gd name="T53" fmla="*/ 2147483647 h 148"/>
                <a:gd name="T54" fmla="*/ 2147483647 w 149"/>
                <a:gd name="T55" fmla="*/ 2147483647 h 148"/>
                <a:gd name="T56" fmla="*/ 2147483647 w 149"/>
                <a:gd name="T57" fmla="*/ 2147483647 h 148"/>
                <a:gd name="T58" fmla="*/ 2147483647 w 149"/>
                <a:gd name="T59" fmla="*/ 2147483647 h 148"/>
                <a:gd name="T60" fmla="*/ 2147483647 w 149"/>
                <a:gd name="T61" fmla="*/ 2147483647 h 148"/>
                <a:gd name="T62" fmla="*/ 2147483647 w 149"/>
                <a:gd name="T63" fmla="*/ 2147483647 h 148"/>
                <a:gd name="T64" fmla="*/ 2147483647 w 149"/>
                <a:gd name="T65" fmla="*/ 2147483647 h 148"/>
                <a:gd name="T66" fmla="*/ 2147483647 w 149"/>
                <a:gd name="T67" fmla="*/ 2147483647 h 148"/>
                <a:gd name="T68" fmla="*/ 2147483647 w 149"/>
                <a:gd name="T69" fmla="*/ 2147483647 h 148"/>
                <a:gd name="T70" fmla="*/ 2147483647 w 149"/>
                <a:gd name="T71" fmla="*/ 2147483647 h 148"/>
                <a:gd name="T72" fmla="*/ 0 w 149"/>
                <a:gd name="T73" fmla="*/ 2147483647 h 148"/>
                <a:gd name="T74" fmla="*/ 2147483647 w 149"/>
                <a:gd name="T75" fmla="*/ 2147483647 h 148"/>
                <a:gd name="T76" fmla="*/ 2147483647 w 149"/>
                <a:gd name="T77" fmla="*/ 2147483647 h 148"/>
                <a:gd name="T78" fmla="*/ 2147483647 w 149"/>
                <a:gd name="T79" fmla="*/ 2147483647 h 148"/>
                <a:gd name="T80" fmla="*/ 2147483647 w 149"/>
                <a:gd name="T81" fmla="*/ 2147483647 h 148"/>
                <a:gd name="T82" fmla="*/ 2147483647 w 149"/>
                <a:gd name="T83" fmla="*/ 2147483647 h 148"/>
                <a:gd name="T84" fmla="*/ 2147483647 w 149"/>
                <a:gd name="T85" fmla="*/ 2147483647 h 148"/>
                <a:gd name="T86" fmla="*/ 2147483647 w 149"/>
                <a:gd name="T87" fmla="*/ 2147483647 h 148"/>
                <a:gd name="T88" fmla="*/ 2147483647 w 149"/>
                <a:gd name="T89" fmla="*/ 2147483647 h 148"/>
                <a:gd name="T90" fmla="*/ 2147483647 w 149"/>
                <a:gd name="T91" fmla="*/ 2147483647 h 148"/>
                <a:gd name="T92" fmla="*/ 2147483647 w 149"/>
                <a:gd name="T93" fmla="*/ 2147483647 h 148"/>
                <a:gd name="T94" fmla="*/ 2147483647 w 149"/>
                <a:gd name="T95" fmla="*/ 2147483647 h 148"/>
                <a:gd name="T96" fmla="*/ 2147483647 w 149"/>
                <a:gd name="T97" fmla="*/ 2147483647 h 148"/>
                <a:gd name="T98" fmla="*/ 2147483647 w 149"/>
                <a:gd name="T99" fmla="*/ 2147483647 h 148"/>
                <a:gd name="T100" fmla="*/ 2147483647 w 149"/>
                <a:gd name="T101" fmla="*/ 2147483647 h 148"/>
                <a:gd name="T102" fmla="*/ 2147483647 w 149"/>
                <a:gd name="T103" fmla="*/ 2147483647 h 1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9"/>
                <a:gd name="T157" fmla="*/ 0 h 148"/>
                <a:gd name="T158" fmla="*/ 149 w 149"/>
                <a:gd name="T159" fmla="*/ 148 h 14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9" h="148">
                  <a:moveTo>
                    <a:pt x="52" y="117"/>
                  </a:moveTo>
                  <a:lnTo>
                    <a:pt x="62" y="105"/>
                  </a:lnTo>
                  <a:lnTo>
                    <a:pt x="78" y="102"/>
                  </a:lnTo>
                  <a:lnTo>
                    <a:pt x="87" y="97"/>
                  </a:lnTo>
                  <a:lnTo>
                    <a:pt x="95" y="97"/>
                  </a:lnTo>
                  <a:lnTo>
                    <a:pt x="96" y="95"/>
                  </a:lnTo>
                  <a:lnTo>
                    <a:pt x="110" y="90"/>
                  </a:lnTo>
                  <a:lnTo>
                    <a:pt x="135" y="80"/>
                  </a:lnTo>
                  <a:lnTo>
                    <a:pt x="141" y="76"/>
                  </a:lnTo>
                  <a:lnTo>
                    <a:pt x="143" y="76"/>
                  </a:lnTo>
                  <a:lnTo>
                    <a:pt x="145" y="76"/>
                  </a:lnTo>
                  <a:lnTo>
                    <a:pt x="148" y="63"/>
                  </a:lnTo>
                  <a:lnTo>
                    <a:pt x="143" y="45"/>
                  </a:lnTo>
                  <a:lnTo>
                    <a:pt x="143" y="42"/>
                  </a:lnTo>
                  <a:lnTo>
                    <a:pt x="142" y="40"/>
                  </a:lnTo>
                  <a:lnTo>
                    <a:pt x="142" y="38"/>
                  </a:lnTo>
                  <a:lnTo>
                    <a:pt x="141" y="38"/>
                  </a:lnTo>
                  <a:lnTo>
                    <a:pt x="139" y="31"/>
                  </a:lnTo>
                  <a:lnTo>
                    <a:pt x="138" y="29"/>
                  </a:lnTo>
                  <a:lnTo>
                    <a:pt x="134" y="9"/>
                  </a:lnTo>
                  <a:lnTo>
                    <a:pt x="131" y="2"/>
                  </a:lnTo>
                  <a:lnTo>
                    <a:pt x="131" y="0"/>
                  </a:lnTo>
                  <a:lnTo>
                    <a:pt x="110" y="5"/>
                  </a:lnTo>
                  <a:lnTo>
                    <a:pt x="107" y="6"/>
                  </a:lnTo>
                  <a:lnTo>
                    <a:pt x="106" y="6"/>
                  </a:lnTo>
                  <a:lnTo>
                    <a:pt x="105" y="6"/>
                  </a:lnTo>
                  <a:lnTo>
                    <a:pt x="91" y="9"/>
                  </a:lnTo>
                  <a:lnTo>
                    <a:pt x="87" y="11"/>
                  </a:lnTo>
                  <a:lnTo>
                    <a:pt x="76" y="13"/>
                  </a:lnTo>
                  <a:lnTo>
                    <a:pt x="52" y="23"/>
                  </a:lnTo>
                  <a:lnTo>
                    <a:pt x="52" y="19"/>
                  </a:lnTo>
                  <a:lnTo>
                    <a:pt x="37" y="23"/>
                  </a:lnTo>
                  <a:lnTo>
                    <a:pt x="34" y="23"/>
                  </a:lnTo>
                  <a:lnTo>
                    <a:pt x="8" y="29"/>
                  </a:lnTo>
                  <a:lnTo>
                    <a:pt x="2" y="30"/>
                  </a:lnTo>
                  <a:lnTo>
                    <a:pt x="0" y="30"/>
                  </a:lnTo>
                  <a:lnTo>
                    <a:pt x="1" y="36"/>
                  </a:lnTo>
                  <a:lnTo>
                    <a:pt x="5" y="63"/>
                  </a:lnTo>
                  <a:lnTo>
                    <a:pt x="8" y="72"/>
                  </a:lnTo>
                  <a:lnTo>
                    <a:pt x="8" y="76"/>
                  </a:lnTo>
                  <a:lnTo>
                    <a:pt x="8" y="79"/>
                  </a:lnTo>
                  <a:lnTo>
                    <a:pt x="9" y="87"/>
                  </a:lnTo>
                  <a:lnTo>
                    <a:pt x="12" y="97"/>
                  </a:lnTo>
                  <a:lnTo>
                    <a:pt x="12" y="99"/>
                  </a:lnTo>
                  <a:lnTo>
                    <a:pt x="12" y="104"/>
                  </a:lnTo>
                  <a:lnTo>
                    <a:pt x="22" y="119"/>
                  </a:lnTo>
                  <a:lnTo>
                    <a:pt x="5" y="135"/>
                  </a:lnTo>
                  <a:lnTo>
                    <a:pt x="15" y="147"/>
                  </a:lnTo>
                  <a:lnTo>
                    <a:pt x="34" y="134"/>
                  </a:lnTo>
                  <a:lnTo>
                    <a:pt x="42" y="123"/>
                  </a:lnTo>
                  <a:lnTo>
                    <a:pt x="52" y="117"/>
                  </a:lnTo>
                </a:path>
              </a:pathLst>
            </a:custGeom>
            <a:noFill/>
            <a:ln w="6350">
              <a:solidFill>
                <a:schemeClr val="tx1"/>
              </a:solidFill>
              <a:round/>
              <a:headEnd/>
              <a:tailEnd/>
            </a:ln>
          </p:spPr>
          <p:txBody>
            <a:bodyPr/>
            <a:lstStyle/>
            <a:p>
              <a:endParaRPr lang="en-US"/>
            </a:p>
          </p:txBody>
        </p:sp>
        <p:sp>
          <p:nvSpPr>
            <p:cNvPr id="280592" name="Freeform 225"/>
            <p:cNvSpPr>
              <a:spLocks/>
            </p:cNvSpPr>
            <p:nvPr/>
          </p:nvSpPr>
          <p:spPr bwMode="auto">
            <a:xfrm>
              <a:off x="6530975" y="3379788"/>
              <a:ext cx="31750" cy="28575"/>
            </a:xfrm>
            <a:custGeom>
              <a:avLst/>
              <a:gdLst>
                <a:gd name="T0" fmla="*/ 0 w 23"/>
                <a:gd name="T1" fmla="*/ 2147483647 h 22"/>
                <a:gd name="T2" fmla="*/ 2147483647 w 23"/>
                <a:gd name="T3" fmla="*/ 2147483647 h 22"/>
                <a:gd name="T4" fmla="*/ 2147483647 w 23"/>
                <a:gd name="T5" fmla="*/ 2147483647 h 22"/>
                <a:gd name="T6" fmla="*/ 2147483647 w 23"/>
                <a:gd name="T7" fmla="*/ 2147483647 h 22"/>
                <a:gd name="T8" fmla="*/ 2147483647 w 23"/>
                <a:gd name="T9" fmla="*/ 2147483647 h 22"/>
                <a:gd name="T10" fmla="*/ 2147483647 w 23"/>
                <a:gd name="T11" fmla="*/ 2147483647 h 22"/>
                <a:gd name="T12" fmla="*/ 2147483647 w 23"/>
                <a:gd name="T13" fmla="*/ 2147483647 h 22"/>
                <a:gd name="T14" fmla="*/ 2147483647 w 23"/>
                <a:gd name="T15" fmla="*/ 0 h 22"/>
                <a:gd name="T16" fmla="*/ 2147483647 w 23"/>
                <a:gd name="T17" fmla="*/ 2147483647 h 22"/>
                <a:gd name="T18" fmla="*/ 2147483647 w 23"/>
                <a:gd name="T19" fmla="*/ 2147483647 h 22"/>
                <a:gd name="T20" fmla="*/ 0 w 23"/>
                <a:gd name="T21" fmla="*/ 2147483647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22"/>
                <a:gd name="T35" fmla="*/ 23 w 23"/>
                <a:gd name="T36" fmla="*/ 22 h 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22">
                  <a:moveTo>
                    <a:pt x="0" y="7"/>
                  </a:moveTo>
                  <a:lnTo>
                    <a:pt x="8" y="12"/>
                  </a:lnTo>
                  <a:lnTo>
                    <a:pt x="10" y="15"/>
                  </a:lnTo>
                  <a:lnTo>
                    <a:pt x="11" y="21"/>
                  </a:lnTo>
                  <a:lnTo>
                    <a:pt x="16" y="14"/>
                  </a:lnTo>
                  <a:lnTo>
                    <a:pt x="22" y="7"/>
                  </a:lnTo>
                  <a:lnTo>
                    <a:pt x="10" y="0"/>
                  </a:lnTo>
                  <a:lnTo>
                    <a:pt x="3" y="1"/>
                  </a:lnTo>
                  <a:lnTo>
                    <a:pt x="3" y="4"/>
                  </a:lnTo>
                  <a:lnTo>
                    <a:pt x="0" y="7"/>
                  </a:lnTo>
                </a:path>
              </a:pathLst>
            </a:custGeom>
            <a:noFill/>
            <a:ln w="6350">
              <a:solidFill>
                <a:schemeClr val="tx1"/>
              </a:solidFill>
              <a:round/>
              <a:headEnd/>
              <a:tailEnd/>
            </a:ln>
          </p:spPr>
          <p:txBody>
            <a:bodyPr/>
            <a:lstStyle/>
            <a:p>
              <a:endParaRPr lang="en-US"/>
            </a:p>
          </p:txBody>
        </p:sp>
        <p:sp>
          <p:nvSpPr>
            <p:cNvPr id="280593" name="Freeform 226"/>
            <p:cNvSpPr>
              <a:spLocks/>
            </p:cNvSpPr>
            <p:nvPr/>
          </p:nvSpPr>
          <p:spPr bwMode="auto">
            <a:xfrm>
              <a:off x="6654800" y="3232150"/>
              <a:ext cx="125413" cy="185738"/>
            </a:xfrm>
            <a:custGeom>
              <a:avLst/>
              <a:gdLst>
                <a:gd name="T0" fmla="*/ 2147483647 w 91"/>
                <a:gd name="T1" fmla="*/ 2147483647 h 151"/>
                <a:gd name="T2" fmla="*/ 2147483647 w 91"/>
                <a:gd name="T3" fmla="*/ 2147483647 h 151"/>
                <a:gd name="T4" fmla="*/ 2147483647 w 91"/>
                <a:gd name="T5" fmla="*/ 2147483647 h 151"/>
                <a:gd name="T6" fmla="*/ 2147483647 w 91"/>
                <a:gd name="T7" fmla="*/ 2147483647 h 151"/>
                <a:gd name="T8" fmla="*/ 2147483647 w 91"/>
                <a:gd name="T9" fmla="*/ 2147483647 h 151"/>
                <a:gd name="T10" fmla="*/ 2147483647 w 91"/>
                <a:gd name="T11" fmla="*/ 2147483647 h 151"/>
                <a:gd name="T12" fmla="*/ 2147483647 w 91"/>
                <a:gd name="T13" fmla="*/ 2147483647 h 151"/>
                <a:gd name="T14" fmla="*/ 2147483647 w 91"/>
                <a:gd name="T15" fmla="*/ 2147483647 h 151"/>
                <a:gd name="T16" fmla="*/ 2147483647 w 91"/>
                <a:gd name="T17" fmla="*/ 0 h 151"/>
                <a:gd name="T18" fmla="*/ 2147483647 w 91"/>
                <a:gd name="T19" fmla="*/ 2147483647 h 151"/>
                <a:gd name="T20" fmla="*/ 2147483647 w 91"/>
                <a:gd name="T21" fmla="*/ 2147483647 h 151"/>
                <a:gd name="T22" fmla="*/ 2147483647 w 91"/>
                <a:gd name="T23" fmla="*/ 2147483647 h 151"/>
                <a:gd name="T24" fmla="*/ 0 w 91"/>
                <a:gd name="T25" fmla="*/ 2147483647 h 151"/>
                <a:gd name="T26" fmla="*/ 0 w 91"/>
                <a:gd name="T27" fmla="*/ 2147483647 h 151"/>
                <a:gd name="T28" fmla="*/ 0 w 91"/>
                <a:gd name="T29" fmla="*/ 2147483647 h 151"/>
                <a:gd name="T30" fmla="*/ 2147483647 w 91"/>
                <a:gd name="T31" fmla="*/ 2147483647 h 151"/>
                <a:gd name="T32" fmla="*/ 2147483647 w 91"/>
                <a:gd name="T33" fmla="*/ 2147483647 h 151"/>
                <a:gd name="T34" fmla="*/ 2147483647 w 91"/>
                <a:gd name="T35" fmla="*/ 2147483647 h 151"/>
                <a:gd name="T36" fmla="*/ 2147483647 w 91"/>
                <a:gd name="T37" fmla="*/ 2147483647 h 151"/>
                <a:gd name="T38" fmla="*/ 2147483647 w 91"/>
                <a:gd name="T39" fmla="*/ 2147483647 h 151"/>
                <a:gd name="T40" fmla="*/ 2147483647 w 91"/>
                <a:gd name="T41" fmla="*/ 2147483647 h 151"/>
                <a:gd name="T42" fmla="*/ 2147483647 w 91"/>
                <a:gd name="T43" fmla="*/ 2147483647 h 151"/>
                <a:gd name="T44" fmla="*/ 2147483647 w 91"/>
                <a:gd name="T45" fmla="*/ 2147483647 h 151"/>
                <a:gd name="T46" fmla="*/ 2147483647 w 91"/>
                <a:gd name="T47" fmla="*/ 2147483647 h 151"/>
                <a:gd name="T48" fmla="*/ 2147483647 w 91"/>
                <a:gd name="T49" fmla="*/ 2147483647 h 151"/>
                <a:gd name="T50" fmla="*/ 2147483647 w 91"/>
                <a:gd name="T51" fmla="*/ 2147483647 h 151"/>
                <a:gd name="T52" fmla="*/ 2147483647 w 91"/>
                <a:gd name="T53" fmla="*/ 2147483647 h 151"/>
                <a:gd name="T54" fmla="*/ 2147483647 w 91"/>
                <a:gd name="T55" fmla="*/ 2147483647 h 151"/>
                <a:gd name="T56" fmla="*/ 2147483647 w 91"/>
                <a:gd name="T57" fmla="*/ 2147483647 h 151"/>
                <a:gd name="T58" fmla="*/ 2147483647 w 91"/>
                <a:gd name="T59" fmla="*/ 2147483647 h 151"/>
                <a:gd name="T60" fmla="*/ 2147483647 w 91"/>
                <a:gd name="T61" fmla="*/ 2147483647 h 151"/>
                <a:gd name="T62" fmla="*/ 2147483647 w 91"/>
                <a:gd name="T63" fmla="*/ 2147483647 h 151"/>
                <a:gd name="T64" fmla="*/ 2147483647 w 91"/>
                <a:gd name="T65" fmla="*/ 2147483647 h 151"/>
                <a:gd name="T66" fmla="*/ 2147483647 w 91"/>
                <a:gd name="T67" fmla="*/ 2147483647 h 151"/>
                <a:gd name="T68" fmla="*/ 2147483647 w 91"/>
                <a:gd name="T69" fmla="*/ 2147483647 h 151"/>
                <a:gd name="T70" fmla="*/ 2147483647 w 91"/>
                <a:gd name="T71" fmla="*/ 2147483647 h 151"/>
                <a:gd name="T72" fmla="*/ 2147483647 w 91"/>
                <a:gd name="T73" fmla="*/ 2147483647 h 151"/>
                <a:gd name="T74" fmla="*/ 2147483647 w 91"/>
                <a:gd name="T75" fmla="*/ 2147483647 h 151"/>
                <a:gd name="T76" fmla="*/ 2147483647 w 91"/>
                <a:gd name="T77" fmla="*/ 2147483647 h 151"/>
                <a:gd name="T78" fmla="*/ 2147483647 w 91"/>
                <a:gd name="T79" fmla="*/ 2147483647 h 151"/>
                <a:gd name="T80" fmla="*/ 2147483647 w 91"/>
                <a:gd name="T81" fmla="*/ 2147483647 h 151"/>
                <a:gd name="T82" fmla="*/ 2147483647 w 91"/>
                <a:gd name="T83" fmla="*/ 2147483647 h 151"/>
                <a:gd name="T84" fmla="*/ 2147483647 w 91"/>
                <a:gd name="T85" fmla="*/ 2147483647 h 151"/>
                <a:gd name="T86" fmla="*/ 2147483647 w 91"/>
                <a:gd name="T87" fmla="*/ 2147483647 h 151"/>
                <a:gd name="T88" fmla="*/ 2147483647 w 91"/>
                <a:gd name="T89" fmla="*/ 2147483647 h 151"/>
                <a:gd name="T90" fmla="*/ 2147483647 w 91"/>
                <a:gd name="T91" fmla="*/ 2147483647 h 151"/>
                <a:gd name="T92" fmla="*/ 2147483647 w 91"/>
                <a:gd name="T93" fmla="*/ 2147483647 h 15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1"/>
                <a:gd name="T142" fmla="*/ 0 h 151"/>
                <a:gd name="T143" fmla="*/ 91 w 91"/>
                <a:gd name="T144" fmla="*/ 151 h 15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1" h="151">
                  <a:moveTo>
                    <a:pt x="30" y="50"/>
                  </a:moveTo>
                  <a:lnTo>
                    <a:pt x="22" y="37"/>
                  </a:lnTo>
                  <a:lnTo>
                    <a:pt x="20" y="27"/>
                  </a:lnTo>
                  <a:lnTo>
                    <a:pt x="22" y="26"/>
                  </a:lnTo>
                  <a:lnTo>
                    <a:pt x="20" y="23"/>
                  </a:lnTo>
                  <a:lnTo>
                    <a:pt x="23" y="13"/>
                  </a:lnTo>
                  <a:lnTo>
                    <a:pt x="26" y="4"/>
                  </a:lnTo>
                  <a:lnTo>
                    <a:pt x="27" y="1"/>
                  </a:lnTo>
                  <a:lnTo>
                    <a:pt x="19" y="0"/>
                  </a:lnTo>
                  <a:lnTo>
                    <a:pt x="13" y="1"/>
                  </a:lnTo>
                  <a:lnTo>
                    <a:pt x="12" y="1"/>
                  </a:lnTo>
                  <a:lnTo>
                    <a:pt x="1" y="13"/>
                  </a:lnTo>
                  <a:lnTo>
                    <a:pt x="0" y="16"/>
                  </a:lnTo>
                  <a:lnTo>
                    <a:pt x="0" y="23"/>
                  </a:lnTo>
                  <a:lnTo>
                    <a:pt x="1" y="25"/>
                  </a:lnTo>
                  <a:lnTo>
                    <a:pt x="9" y="54"/>
                  </a:lnTo>
                  <a:lnTo>
                    <a:pt x="9" y="56"/>
                  </a:lnTo>
                  <a:lnTo>
                    <a:pt x="12" y="62"/>
                  </a:lnTo>
                  <a:lnTo>
                    <a:pt x="12" y="63"/>
                  </a:lnTo>
                  <a:lnTo>
                    <a:pt x="12" y="66"/>
                  </a:lnTo>
                  <a:lnTo>
                    <a:pt x="13" y="66"/>
                  </a:lnTo>
                  <a:lnTo>
                    <a:pt x="13" y="68"/>
                  </a:lnTo>
                  <a:lnTo>
                    <a:pt x="16" y="75"/>
                  </a:lnTo>
                  <a:lnTo>
                    <a:pt x="16" y="76"/>
                  </a:lnTo>
                  <a:lnTo>
                    <a:pt x="16" y="77"/>
                  </a:lnTo>
                  <a:lnTo>
                    <a:pt x="20" y="93"/>
                  </a:lnTo>
                  <a:lnTo>
                    <a:pt x="26" y="111"/>
                  </a:lnTo>
                  <a:lnTo>
                    <a:pt x="27" y="118"/>
                  </a:lnTo>
                  <a:lnTo>
                    <a:pt x="31" y="129"/>
                  </a:lnTo>
                  <a:lnTo>
                    <a:pt x="31" y="131"/>
                  </a:lnTo>
                  <a:lnTo>
                    <a:pt x="33" y="136"/>
                  </a:lnTo>
                  <a:lnTo>
                    <a:pt x="33" y="138"/>
                  </a:lnTo>
                  <a:lnTo>
                    <a:pt x="37" y="150"/>
                  </a:lnTo>
                  <a:lnTo>
                    <a:pt x="52" y="147"/>
                  </a:lnTo>
                  <a:lnTo>
                    <a:pt x="66" y="144"/>
                  </a:lnTo>
                  <a:lnTo>
                    <a:pt x="76" y="141"/>
                  </a:lnTo>
                  <a:lnTo>
                    <a:pt x="83" y="140"/>
                  </a:lnTo>
                  <a:lnTo>
                    <a:pt x="90" y="138"/>
                  </a:lnTo>
                  <a:lnTo>
                    <a:pt x="77" y="102"/>
                  </a:lnTo>
                  <a:lnTo>
                    <a:pt x="76" y="105"/>
                  </a:lnTo>
                  <a:lnTo>
                    <a:pt x="56" y="91"/>
                  </a:lnTo>
                  <a:lnTo>
                    <a:pt x="49" y="81"/>
                  </a:lnTo>
                  <a:lnTo>
                    <a:pt x="41" y="61"/>
                  </a:lnTo>
                  <a:lnTo>
                    <a:pt x="30" y="50"/>
                  </a:lnTo>
                </a:path>
              </a:pathLst>
            </a:custGeom>
            <a:solidFill>
              <a:schemeClr val="accent2"/>
            </a:solidFill>
            <a:ln w="6350">
              <a:solidFill>
                <a:schemeClr val="tx1"/>
              </a:solidFill>
              <a:round/>
              <a:headEnd/>
              <a:tailEnd/>
            </a:ln>
          </p:spPr>
          <p:txBody>
            <a:bodyPr/>
            <a:lstStyle/>
            <a:p>
              <a:endParaRPr lang="en-US"/>
            </a:p>
          </p:txBody>
        </p:sp>
        <p:grpSp>
          <p:nvGrpSpPr>
            <p:cNvPr id="3" name="Group 100"/>
            <p:cNvGrpSpPr/>
            <p:nvPr/>
          </p:nvGrpSpPr>
          <p:grpSpPr>
            <a:xfrm>
              <a:off x="6818313" y="2716212"/>
              <a:ext cx="398462" cy="207963"/>
              <a:chOff x="7075488" y="2651125"/>
              <a:chExt cx="398462" cy="207963"/>
            </a:xfrm>
            <a:solidFill>
              <a:schemeClr val="accent5"/>
            </a:solidFill>
          </p:grpSpPr>
          <p:sp>
            <p:nvSpPr>
              <p:cNvPr id="300" name="Freeform 227" descr="Outlined diamond"/>
              <p:cNvSpPr>
                <a:spLocks/>
              </p:cNvSpPr>
              <p:nvPr/>
            </p:nvSpPr>
            <p:spPr bwMode="auto">
              <a:xfrm>
                <a:off x="7075488" y="2651125"/>
                <a:ext cx="398462" cy="196850"/>
              </a:xfrm>
              <a:custGeom>
                <a:avLst/>
                <a:gdLst>
                  <a:gd name="T0" fmla="*/ 2147483647 w 290"/>
                  <a:gd name="T1" fmla="*/ 2147483647 h 157"/>
                  <a:gd name="T2" fmla="*/ 2147483647 w 290"/>
                  <a:gd name="T3" fmla="*/ 2147483647 h 157"/>
                  <a:gd name="T4" fmla="*/ 2147483647 w 290"/>
                  <a:gd name="T5" fmla="*/ 2147483647 h 157"/>
                  <a:gd name="T6" fmla="*/ 2147483647 w 290"/>
                  <a:gd name="T7" fmla="*/ 2147483647 h 157"/>
                  <a:gd name="T8" fmla="*/ 2147483647 w 290"/>
                  <a:gd name="T9" fmla="*/ 2147483647 h 157"/>
                  <a:gd name="T10" fmla="*/ 2147483647 w 290"/>
                  <a:gd name="T11" fmla="*/ 2147483647 h 157"/>
                  <a:gd name="T12" fmla="*/ 2147483647 w 290"/>
                  <a:gd name="T13" fmla="*/ 2147483647 h 157"/>
                  <a:gd name="T14" fmla="*/ 2147483647 w 290"/>
                  <a:gd name="T15" fmla="*/ 2147483647 h 157"/>
                  <a:gd name="T16" fmla="*/ 2147483647 w 290"/>
                  <a:gd name="T17" fmla="*/ 2147483647 h 157"/>
                  <a:gd name="T18" fmla="*/ 2147483647 w 290"/>
                  <a:gd name="T19" fmla="*/ 2147483647 h 157"/>
                  <a:gd name="T20" fmla="*/ 2147483647 w 290"/>
                  <a:gd name="T21" fmla="*/ 2147483647 h 157"/>
                  <a:gd name="T22" fmla="*/ 2147483647 w 290"/>
                  <a:gd name="T23" fmla="*/ 2147483647 h 157"/>
                  <a:gd name="T24" fmla="*/ 2147483647 w 290"/>
                  <a:gd name="T25" fmla="*/ 2147483647 h 157"/>
                  <a:gd name="T26" fmla="*/ 2147483647 w 290"/>
                  <a:gd name="T27" fmla="*/ 2147483647 h 157"/>
                  <a:gd name="T28" fmla="*/ 2147483647 w 290"/>
                  <a:gd name="T29" fmla="*/ 2147483647 h 157"/>
                  <a:gd name="T30" fmla="*/ 2147483647 w 290"/>
                  <a:gd name="T31" fmla="*/ 2147483647 h 157"/>
                  <a:gd name="T32" fmla="*/ 2147483647 w 290"/>
                  <a:gd name="T33" fmla="*/ 2147483647 h 157"/>
                  <a:gd name="T34" fmla="*/ 2147483647 w 290"/>
                  <a:gd name="T35" fmla="*/ 2147483647 h 157"/>
                  <a:gd name="T36" fmla="*/ 2147483647 w 290"/>
                  <a:gd name="T37" fmla="*/ 2147483647 h 157"/>
                  <a:gd name="T38" fmla="*/ 2147483647 w 290"/>
                  <a:gd name="T39" fmla="*/ 2147483647 h 157"/>
                  <a:gd name="T40" fmla="*/ 0 w 290"/>
                  <a:gd name="T41" fmla="*/ 2147483647 h 157"/>
                  <a:gd name="T42" fmla="*/ 2147483647 w 290"/>
                  <a:gd name="T43" fmla="*/ 2147483647 h 157"/>
                  <a:gd name="T44" fmla="*/ 2147483647 w 290"/>
                  <a:gd name="T45" fmla="*/ 2147483647 h 157"/>
                  <a:gd name="T46" fmla="*/ 2147483647 w 290"/>
                  <a:gd name="T47" fmla="*/ 2147483647 h 157"/>
                  <a:gd name="T48" fmla="*/ 2147483647 w 290"/>
                  <a:gd name="T49" fmla="*/ 2147483647 h 157"/>
                  <a:gd name="T50" fmla="*/ 2147483647 w 290"/>
                  <a:gd name="T51" fmla="*/ 2147483647 h 157"/>
                  <a:gd name="T52" fmla="*/ 2147483647 w 290"/>
                  <a:gd name="T53" fmla="*/ 2147483647 h 157"/>
                  <a:gd name="T54" fmla="*/ 2147483647 w 290"/>
                  <a:gd name="T55" fmla="*/ 2147483647 h 157"/>
                  <a:gd name="T56" fmla="*/ 2147483647 w 290"/>
                  <a:gd name="T57" fmla="*/ 2147483647 h 157"/>
                  <a:gd name="T58" fmla="*/ 2147483647 w 290"/>
                  <a:gd name="T59" fmla="*/ 2147483647 h 157"/>
                  <a:gd name="T60" fmla="*/ 2147483647 w 290"/>
                  <a:gd name="T61" fmla="*/ 2147483647 h 157"/>
                  <a:gd name="T62" fmla="*/ 2147483647 w 290"/>
                  <a:gd name="T63" fmla="*/ 2147483647 h 157"/>
                  <a:gd name="T64" fmla="*/ 2147483647 w 290"/>
                  <a:gd name="T65" fmla="*/ 2147483647 h 157"/>
                  <a:gd name="T66" fmla="*/ 2147483647 w 290"/>
                  <a:gd name="T67" fmla="*/ 2147483647 h 157"/>
                  <a:gd name="T68" fmla="*/ 2147483647 w 290"/>
                  <a:gd name="T69" fmla="*/ 2147483647 h 157"/>
                  <a:gd name="T70" fmla="*/ 2147483647 w 290"/>
                  <a:gd name="T71" fmla="*/ 2147483647 h 157"/>
                  <a:gd name="T72" fmla="*/ 2147483647 w 290"/>
                  <a:gd name="T73" fmla="*/ 2147483647 h 157"/>
                  <a:gd name="T74" fmla="*/ 2147483647 w 290"/>
                  <a:gd name="T75" fmla="*/ 2147483647 h 157"/>
                  <a:gd name="T76" fmla="*/ 2147483647 w 290"/>
                  <a:gd name="T77" fmla="*/ 2147483647 h 157"/>
                  <a:gd name="T78" fmla="*/ 2147483647 w 290"/>
                  <a:gd name="T79" fmla="*/ 2147483647 h 157"/>
                  <a:gd name="T80" fmla="*/ 2147483647 w 290"/>
                  <a:gd name="T81" fmla="*/ 2147483647 h 157"/>
                  <a:gd name="T82" fmla="*/ 2147483647 w 290"/>
                  <a:gd name="T83" fmla="*/ 2147483647 h 157"/>
                  <a:gd name="T84" fmla="*/ 2147483647 w 290"/>
                  <a:gd name="T85" fmla="*/ 2147483647 h 157"/>
                  <a:gd name="T86" fmla="*/ 2147483647 w 290"/>
                  <a:gd name="T87" fmla="*/ 2147483647 h 157"/>
                  <a:gd name="T88" fmla="*/ 2147483647 w 290"/>
                  <a:gd name="T89" fmla="*/ 2147483647 h 157"/>
                  <a:gd name="T90" fmla="*/ 2147483647 w 290"/>
                  <a:gd name="T91" fmla="*/ 2147483647 h 157"/>
                  <a:gd name="T92" fmla="*/ 2147483647 w 290"/>
                  <a:gd name="T93" fmla="*/ 2147483647 h 157"/>
                  <a:gd name="T94" fmla="*/ 2147483647 w 290"/>
                  <a:gd name="T95" fmla="*/ 2147483647 h 157"/>
                  <a:gd name="T96" fmla="*/ 2147483647 w 290"/>
                  <a:gd name="T97" fmla="*/ 2147483647 h 157"/>
                  <a:gd name="T98" fmla="*/ 2147483647 w 290"/>
                  <a:gd name="T99" fmla="*/ 2147483647 h 157"/>
                  <a:gd name="T100" fmla="*/ 2147483647 w 290"/>
                  <a:gd name="T101" fmla="*/ 2147483647 h 157"/>
                  <a:gd name="T102" fmla="*/ 2147483647 w 290"/>
                  <a:gd name="T103" fmla="*/ 2147483647 h 157"/>
                  <a:gd name="T104" fmla="*/ 2147483647 w 290"/>
                  <a:gd name="T105" fmla="*/ 2147483647 h 15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90"/>
                  <a:gd name="T160" fmla="*/ 0 h 157"/>
                  <a:gd name="T161" fmla="*/ 290 w 290"/>
                  <a:gd name="T162" fmla="*/ 157 h 15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90" h="157">
                    <a:moveTo>
                      <a:pt x="230" y="121"/>
                    </a:moveTo>
                    <a:lnTo>
                      <a:pt x="226" y="125"/>
                    </a:lnTo>
                    <a:lnTo>
                      <a:pt x="220" y="132"/>
                    </a:lnTo>
                    <a:lnTo>
                      <a:pt x="216" y="132"/>
                    </a:lnTo>
                    <a:lnTo>
                      <a:pt x="213" y="144"/>
                    </a:lnTo>
                    <a:lnTo>
                      <a:pt x="208" y="150"/>
                    </a:lnTo>
                    <a:lnTo>
                      <a:pt x="201" y="150"/>
                    </a:lnTo>
                    <a:lnTo>
                      <a:pt x="198" y="140"/>
                    </a:lnTo>
                    <a:lnTo>
                      <a:pt x="197" y="133"/>
                    </a:lnTo>
                    <a:lnTo>
                      <a:pt x="190" y="132"/>
                    </a:lnTo>
                    <a:lnTo>
                      <a:pt x="184" y="128"/>
                    </a:lnTo>
                    <a:lnTo>
                      <a:pt x="183" y="126"/>
                    </a:lnTo>
                    <a:lnTo>
                      <a:pt x="177" y="125"/>
                    </a:lnTo>
                    <a:lnTo>
                      <a:pt x="173" y="112"/>
                    </a:lnTo>
                    <a:lnTo>
                      <a:pt x="170" y="114"/>
                    </a:lnTo>
                    <a:lnTo>
                      <a:pt x="168" y="104"/>
                    </a:lnTo>
                    <a:lnTo>
                      <a:pt x="166" y="101"/>
                    </a:lnTo>
                    <a:lnTo>
                      <a:pt x="162" y="103"/>
                    </a:lnTo>
                    <a:lnTo>
                      <a:pt x="158" y="104"/>
                    </a:lnTo>
                    <a:lnTo>
                      <a:pt x="154" y="104"/>
                    </a:lnTo>
                    <a:lnTo>
                      <a:pt x="137" y="110"/>
                    </a:lnTo>
                    <a:lnTo>
                      <a:pt x="134" y="111"/>
                    </a:lnTo>
                    <a:lnTo>
                      <a:pt x="134" y="108"/>
                    </a:lnTo>
                    <a:lnTo>
                      <a:pt x="113" y="114"/>
                    </a:lnTo>
                    <a:lnTo>
                      <a:pt x="111" y="115"/>
                    </a:lnTo>
                    <a:lnTo>
                      <a:pt x="109" y="115"/>
                    </a:lnTo>
                    <a:lnTo>
                      <a:pt x="108" y="115"/>
                    </a:lnTo>
                    <a:lnTo>
                      <a:pt x="94" y="118"/>
                    </a:lnTo>
                    <a:lnTo>
                      <a:pt x="90" y="119"/>
                    </a:lnTo>
                    <a:lnTo>
                      <a:pt x="79" y="122"/>
                    </a:lnTo>
                    <a:lnTo>
                      <a:pt x="55" y="132"/>
                    </a:lnTo>
                    <a:lnTo>
                      <a:pt x="55" y="128"/>
                    </a:lnTo>
                    <a:lnTo>
                      <a:pt x="40" y="132"/>
                    </a:lnTo>
                    <a:lnTo>
                      <a:pt x="37" y="132"/>
                    </a:lnTo>
                    <a:lnTo>
                      <a:pt x="11" y="137"/>
                    </a:lnTo>
                    <a:lnTo>
                      <a:pt x="5" y="139"/>
                    </a:lnTo>
                    <a:lnTo>
                      <a:pt x="2" y="139"/>
                    </a:lnTo>
                    <a:lnTo>
                      <a:pt x="1" y="139"/>
                    </a:lnTo>
                    <a:lnTo>
                      <a:pt x="0" y="136"/>
                    </a:lnTo>
                    <a:lnTo>
                      <a:pt x="0" y="132"/>
                    </a:lnTo>
                    <a:lnTo>
                      <a:pt x="1" y="89"/>
                    </a:lnTo>
                    <a:lnTo>
                      <a:pt x="1" y="75"/>
                    </a:lnTo>
                    <a:lnTo>
                      <a:pt x="1" y="69"/>
                    </a:lnTo>
                    <a:lnTo>
                      <a:pt x="1" y="61"/>
                    </a:lnTo>
                    <a:lnTo>
                      <a:pt x="16" y="58"/>
                    </a:lnTo>
                    <a:lnTo>
                      <a:pt x="19" y="58"/>
                    </a:lnTo>
                    <a:lnTo>
                      <a:pt x="20" y="58"/>
                    </a:lnTo>
                    <a:lnTo>
                      <a:pt x="20" y="57"/>
                    </a:lnTo>
                    <a:lnTo>
                      <a:pt x="22" y="57"/>
                    </a:lnTo>
                    <a:lnTo>
                      <a:pt x="27" y="57"/>
                    </a:lnTo>
                    <a:lnTo>
                      <a:pt x="41" y="52"/>
                    </a:lnTo>
                    <a:lnTo>
                      <a:pt x="61" y="50"/>
                    </a:lnTo>
                    <a:lnTo>
                      <a:pt x="63" y="48"/>
                    </a:lnTo>
                    <a:lnTo>
                      <a:pt x="70" y="47"/>
                    </a:lnTo>
                    <a:lnTo>
                      <a:pt x="72" y="47"/>
                    </a:lnTo>
                    <a:lnTo>
                      <a:pt x="77" y="44"/>
                    </a:lnTo>
                    <a:lnTo>
                      <a:pt x="94" y="41"/>
                    </a:lnTo>
                    <a:lnTo>
                      <a:pt x="102" y="40"/>
                    </a:lnTo>
                    <a:lnTo>
                      <a:pt x="105" y="39"/>
                    </a:lnTo>
                    <a:lnTo>
                      <a:pt x="106" y="39"/>
                    </a:lnTo>
                    <a:lnTo>
                      <a:pt x="154" y="27"/>
                    </a:lnTo>
                    <a:lnTo>
                      <a:pt x="155" y="23"/>
                    </a:lnTo>
                    <a:lnTo>
                      <a:pt x="157" y="23"/>
                    </a:lnTo>
                    <a:lnTo>
                      <a:pt x="157" y="22"/>
                    </a:lnTo>
                    <a:lnTo>
                      <a:pt x="168" y="11"/>
                    </a:lnTo>
                    <a:lnTo>
                      <a:pt x="169" y="5"/>
                    </a:lnTo>
                    <a:lnTo>
                      <a:pt x="186" y="0"/>
                    </a:lnTo>
                    <a:lnTo>
                      <a:pt x="197" y="18"/>
                    </a:lnTo>
                    <a:lnTo>
                      <a:pt x="207" y="15"/>
                    </a:lnTo>
                    <a:lnTo>
                      <a:pt x="208" y="23"/>
                    </a:lnTo>
                    <a:lnTo>
                      <a:pt x="198" y="30"/>
                    </a:lnTo>
                    <a:lnTo>
                      <a:pt x="190" y="50"/>
                    </a:lnTo>
                    <a:lnTo>
                      <a:pt x="187" y="47"/>
                    </a:lnTo>
                    <a:lnTo>
                      <a:pt x="187" y="54"/>
                    </a:lnTo>
                    <a:lnTo>
                      <a:pt x="188" y="54"/>
                    </a:lnTo>
                    <a:lnTo>
                      <a:pt x="194" y="61"/>
                    </a:lnTo>
                    <a:lnTo>
                      <a:pt x="202" y="64"/>
                    </a:lnTo>
                    <a:lnTo>
                      <a:pt x="207" y="64"/>
                    </a:lnTo>
                    <a:lnTo>
                      <a:pt x="227" y="86"/>
                    </a:lnTo>
                    <a:lnTo>
                      <a:pt x="220" y="89"/>
                    </a:lnTo>
                    <a:lnTo>
                      <a:pt x="227" y="93"/>
                    </a:lnTo>
                    <a:lnTo>
                      <a:pt x="230" y="91"/>
                    </a:lnTo>
                    <a:lnTo>
                      <a:pt x="237" y="105"/>
                    </a:lnTo>
                    <a:lnTo>
                      <a:pt x="243" y="108"/>
                    </a:lnTo>
                    <a:lnTo>
                      <a:pt x="262" y="108"/>
                    </a:lnTo>
                    <a:lnTo>
                      <a:pt x="277" y="97"/>
                    </a:lnTo>
                    <a:lnTo>
                      <a:pt x="276" y="87"/>
                    </a:lnTo>
                    <a:lnTo>
                      <a:pt x="272" y="87"/>
                    </a:lnTo>
                    <a:lnTo>
                      <a:pt x="262" y="68"/>
                    </a:lnTo>
                    <a:lnTo>
                      <a:pt x="273" y="75"/>
                    </a:lnTo>
                    <a:lnTo>
                      <a:pt x="289" y="105"/>
                    </a:lnTo>
                    <a:lnTo>
                      <a:pt x="287" y="121"/>
                    </a:lnTo>
                    <a:lnTo>
                      <a:pt x="286" y="110"/>
                    </a:lnTo>
                    <a:lnTo>
                      <a:pt x="283" y="108"/>
                    </a:lnTo>
                    <a:lnTo>
                      <a:pt x="257" y="122"/>
                    </a:lnTo>
                    <a:lnTo>
                      <a:pt x="248" y="132"/>
                    </a:lnTo>
                    <a:lnTo>
                      <a:pt x="238" y="135"/>
                    </a:lnTo>
                    <a:lnTo>
                      <a:pt x="236" y="139"/>
                    </a:lnTo>
                    <a:lnTo>
                      <a:pt x="218" y="156"/>
                    </a:lnTo>
                    <a:lnTo>
                      <a:pt x="218" y="151"/>
                    </a:lnTo>
                    <a:lnTo>
                      <a:pt x="234" y="139"/>
                    </a:lnTo>
                    <a:lnTo>
                      <a:pt x="234" y="126"/>
                    </a:lnTo>
                    <a:lnTo>
                      <a:pt x="232" y="121"/>
                    </a:lnTo>
                    <a:lnTo>
                      <a:pt x="230" y="121"/>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301" name="Freeform 228"/>
              <p:cNvSpPr>
                <a:spLocks/>
              </p:cNvSpPr>
              <p:nvPr/>
            </p:nvSpPr>
            <p:spPr bwMode="auto">
              <a:xfrm>
                <a:off x="7389813" y="2828925"/>
                <a:ext cx="41275" cy="30163"/>
              </a:xfrm>
              <a:custGeom>
                <a:avLst/>
                <a:gdLst>
                  <a:gd name="T0" fmla="*/ 0 w 30"/>
                  <a:gd name="T1" fmla="*/ 2147483647 h 23"/>
                  <a:gd name="T2" fmla="*/ 2147483647 w 30"/>
                  <a:gd name="T3" fmla="*/ 2147483647 h 23"/>
                  <a:gd name="T4" fmla="*/ 2147483647 w 30"/>
                  <a:gd name="T5" fmla="*/ 2147483647 h 23"/>
                  <a:gd name="T6" fmla="*/ 2147483647 w 30"/>
                  <a:gd name="T7" fmla="*/ 2147483647 h 23"/>
                  <a:gd name="T8" fmla="*/ 2147483647 w 30"/>
                  <a:gd name="T9" fmla="*/ 2147483647 h 23"/>
                  <a:gd name="T10" fmla="*/ 2147483647 w 30"/>
                  <a:gd name="T11" fmla="*/ 0 h 23"/>
                  <a:gd name="T12" fmla="*/ 2147483647 w 30"/>
                  <a:gd name="T13" fmla="*/ 2147483647 h 23"/>
                  <a:gd name="T14" fmla="*/ 0 w 30"/>
                  <a:gd name="T15" fmla="*/ 2147483647 h 23"/>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23"/>
                  <a:gd name="T26" fmla="*/ 30 w 30"/>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23">
                    <a:moveTo>
                      <a:pt x="0" y="19"/>
                    </a:moveTo>
                    <a:lnTo>
                      <a:pt x="6" y="22"/>
                    </a:lnTo>
                    <a:lnTo>
                      <a:pt x="7" y="17"/>
                    </a:lnTo>
                    <a:lnTo>
                      <a:pt x="29" y="9"/>
                    </a:lnTo>
                    <a:lnTo>
                      <a:pt x="25" y="4"/>
                    </a:lnTo>
                    <a:lnTo>
                      <a:pt x="14" y="0"/>
                    </a:lnTo>
                    <a:lnTo>
                      <a:pt x="6" y="13"/>
                    </a:lnTo>
                    <a:lnTo>
                      <a:pt x="0" y="19"/>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grpSp>
        <p:sp>
          <p:nvSpPr>
            <p:cNvPr id="218" name="Freeform 229" descr="Outlined diamond"/>
            <p:cNvSpPr>
              <a:spLocks/>
            </p:cNvSpPr>
            <p:nvPr/>
          </p:nvSpPr>
          <p:spPr bwMode="auto">
            <a:xfrm>
              <a:off x="6242745" y="3253838"/>
              <a:ext cx="538099" cy="244311"/>
            </a:xfrm>
            <a:custGeom>
              <a:avLst/>
              <a:gdLst>
                <a:gd name="T0" fmla="*/ 2147483647 w 391"/>
                <a:gd name="T1" fmla="*/ 2147483647 h 196"/>
                <a:gd name="T2" fmla="*/ 2147483647 w 391"/>
                <a:gd name="T3" fmla="*/ 2147483647 h 196"/>
                <a:gd name="T4" fmla="*/ 2147483647 w 391"/>
                <a:gd name="T5" fmla="*/ 2147483647 h 196"/>
                <a:gd name="T6" fmla="*/ 2147483647 w 391"/>
                <a:gd name="T7" fmla="*/ 2147483647 h 196"/>
                <a:gd name="T8" fmla="*/ 2147483647 w 391"/>
                <a:gd name="T9" fmla="*/ 2147483647 h 196"/>
                <a:gd name="T10" fmla="*/ 2147483647 w 391"/>
                <a:gd name="T11" fmla="*/ 2147483647 h 196"/>
                <a:gd name="T12" fmla="*/ 2147483647 w 391"/>
                <a:gd name="T13" fmla="*/ 2147483647 h 196"/>
                <a:gd name="T14" fmla="*/ 2147483647 w 391"/>
                <a:gd name="T15" fmla="*/ 2147483647 h 196"/>
                <a:gd name="T16" fmla="*/ 2147483647 w 391"/>
                <a:gd name="T17" fmla="*/ 0 h 196"/>
                <a:gd name="T18" fmla="*/ 2147483647 w 391"/>
                <a:gd name="T19" fmla="*/ 2147483647 h 196"/>
                <a:gd name="T20" fmla="*/ 2147483647 w 391"/>
                <a:gd name="T21" fmla="*/ 2147483647 h 196"/>
                <a:gd name="T22" fmla="*/ 2147483647 w 391"/>
                <a:gd name="T23" fmla="*/ 2147483647 h 196"/>
                <a:gd name="T24" fmla="*/ 2147483647 w 391"/>
                <a:gd name="T25" fmla="*/ 2147483647 h 196"/>
                <a:gd name="T26" fmla="*/ 2147483647 w 391"/>
                <a:gd name="T27" fmla="*/ 2147483647 h 196"/>
                <a:gd name="T28" fmla="*/ 2147483647 w 391"/>
                <a:gd name="T29" fmla="*/ 2147483647 h 196"/>
                <a:gd name="T30" fmla="*/ 2147483647 w 391"/>
                <a:gd name="T31" fmla="*/ 2147483647 h 196"/>
                <a:gd name="T32" fmla="*/ 2147483647 w 391"/>
                <a:gd name="T33" fmla="*/ 2147483647 h 196"/>
                <a:gd name="T34" fmla="*/ 2147483647 w 391"/>
                <a:gd name="T35" fmla="*/ 2147483647 h 196"/>
                <a:gd name="T36" fmla="*/ 2147483647 w 391"/>
                <a:gd name="T37" fmla="*/ 2147483647 h 196"/>
                <a:gd name="T38" fmla="*/ 2147483647 w 391"/>
                <a:gd name="T39" fmla="*/ 2147483647 h 196"/>
                <a:gd name="T40" fmla="*/ 2147483647 w 391"/>
                <a:gd name="T41" fmla="*/ 2147483647 h 196"/>
                <a:gd name="T42" fmla="*/ 2147483647 w 391"/>
                <a:gd name="T43" fmla="*/ 2147483647 h 196"/>
                <a:gd name="T44" fmla="*/ 2147483647 w 391"/>
                <a:gd name="T45" fmla="*/ 2147483647 h 196"/>
                <a:gd name="T46" fmla="*/ 2147483647 w 391"/>
                <a:gd name="T47" fmla="*/ 2147483647 h 196"/>
                <a:gd name="T48" fmla="*/ 2147483647 w 391"/>
                <a:gd name="T49" fmla="*/ 2147483647 h 196"/>
                <a:gd name="T50" fmla="*/ 2147483647 w 391"/>
                <a:gd name="T51" fmla="*/ 2147483647 h 196"/>
                <a:gd name="T52" fmla="*/ 2147483647 w 391"/>
                <a:gd name="T53" fmla="*/ 2147483647 h 196"/>
                <a:gd name="T54" fmla="*/ 2147483647 w 391"/>
                <a:gd name="T55" fmla="*/ 2147483647 h 196"/>
                <a:gd name="T56" fmla="*/ 2147483647 w 391"/>
                <a:gd name="T57" fmla="*/ 2147483647 h 196"/>
                <a:gd name="T58" fmla="*/ 2147483647 w 391"/>
                <a:gd name="T59" fmla="*/ 2147483647 h 196"/>
                <a:gd name="T60" fmla="*/ 2147483647 w 391"/>
                <a:gd name="T61" fmla="*/ 2147483647 h 196"/>
                <a:gd name="T62" fmla="*/ 2147483647 w 391"/>
                <a:gd name="T63" fmla="*/ 2147483647 h 196"/>
                <a:gd name="T64" fmla="*/ 2147483647 w 391"/>
                <a:gd name="T65" fmla="*/ 2147483647 h 196"/>
                <a:gd name="T66" fmla="*/ 2147483647 w 391"/>
                <a:gd name="T67" fmla="*/ 2147483647 h 196"/>
                <a:gd name="T68" fmla="*/ 2147483647 w 391"/>
                <a:gd name="T69" fmla="*/ 2147483647 h 196"/>
                <a:gd name="T70" fmla="*/ 2147483647 w 391"/>
                <a:gd name="T71" fmla="*/ 2147483647 h 196"/>
                <a:gd name="T72" fmla="*/ 2147483647 w 391"/>
                <a:gd name="T73" fmla="*/ 2147483647 h 196"/>
                <a:gd name="T74" fmla="*/ 2147483647 w 391"/>
                <a:gd name="T75" fmla="*/ 2147483647 h 196"/>
                <a:gd name="T76" fmla="*/ 2147483647 w 391"/>
                <a:gd name="T77" fmla="*/ 2147483647 h 196"/>
                <a:gd name="T78" fmla="*/ 2147483647 w 391"/>
                <a:gd name="T79" fmla="*/ 2147483647 h 196"/>
                <a:gd name="T80" fmla="*/ 2147483647 w 391"/>
                <a:gd name="T81" fmla="*/ 2147483647 h 196"/>
                <a:gd name="T82" fmla="*/ 2147483647 w 391"/>
                <a:gd name="T83" fmla="*/ 2147483647 h 196"/>
                <a:gd name="T84" fmla="*/ 2147483647 w 391"/>
                <a:gd name="T85" fmla="*/ 2147483647 h 196"/>
                <a:gd name="T86" fmla="*/ 2147483647 w 391"/>
                <a:gd name="T87" fmla="*/ 2147483647 h 196"/>
                <a:gd name="T88" fmla="*/ 2147483647 w 391"/>
                <a:gd name="T89" fmla="*/ 2147483647 h 196"/>
                <a:gd name="T90" fmla="*/ 2147483647 w 391"/>
                <a:gd name="T91" fmla="*/ 2147483647 h 196"/>
                <a:gd name="T92" fmla="*/ 2147483647 w 391"/>
                <a:gd name="T93" fmla="*/ 2147483647 h 196"/>
                <a:gd name="T94" fmla="*/ 2147483647 w 391"/>
                <a:gd name="T95" fmla="*/ 2147483647 h 196"/>
                <a:gd name="T96" fmla="*/ 2147483647 w 391"/>
                <a:gd name="T97" fmla="*/ 2147483647 h 196"/>
                <a:gd name="T98" fmla="*/ 2147483647 w 391"/>
                <a:gd name="T99" fmla="*/ 2147483647 h 196"/>
                <a:gd name="T100" fmla="*/ 2147483647 w 391"/>
                <a:gd name="T101" fmla="*/ 2147483647 h 196"/>
                <a:gd name="T102" fmla="*/ 2147483647 w 391"/>
                <a:gd name="T103" fmla="*/ 2147483647 h 196"/>
                <a:gd name="T104" fmla="*/ 2147483647 w 391"/>
                <a:gd name="T105" fmla="*/ 2147483647 h 196"/>
                <a:gd name="T106" fmla="*/ 2147483647 w 391"/>
                <a:gd name="T107" fmla="*/ 2147483647 h 196"/>
                <a:gd name="T108" fmla="*/ 2147483647 w 391"/>
                <a:gd name="T109" fmla="*/ 2147483647 h 196"/>
                <a:gd name="T110" fmla="*/ 2147483647 w 391"/>
                <a:gd name="T111" fmla="*/ 2147483647 h 196"/>
                <a:gd name="T112" fmla="*/ 2147483647 w 391"/>
                <a:gd name="T113" fmla="*/ 2147483647 h 196"/>
                <a:gd name="T114" fmla="*/ 0 w 391"/>
                <a:gd name="T115" fmla="*/ 2147483647 h 196"/>
                <a:gd name="T116" fmla="*/ 2147483647 w 391"/>
                <a:gd name="T117" fmla="*/ 2147483647 h 196"/>
                <a:gd name="T118" fmla="*/ 2147483647 w 391"/>
                <a:gd name="T119" fmla="*/ 2147483647 h 196"/>
                <a:gd name="T120" fmla="*/ 2147483647 w 391"/>
                <a:gd name="T121" fmla="*/ 2147483647 h 196"/>
                <a:gd name="T122" fmla="*/ 2147483647 w 391"/>
                <a:gd name="T123" fmla="*/ 2147483647 h 19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1"/>
                <a:gd name="T187" fmla="*/ 0 h 196"/>
                <a:gd name="T188" fmla="*/ 391 w 391"/>
                <a:gd name="T189" fmla="*/ 196 h 19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1" h="196">
                  <a:moveTo>
                    <a:pt x="91" y="42"/>
                  </a:moveTo>
                  <a:lnTo>
                    <a:pt x="98" y="41"/>
                  </a:lnTo>
                  <a:lnTo>
                    <a:pt x="99" y="41"/>
                  </a:lnTo>
                  <a:lnTo>
                    <a:pt x="111" y="40"/>
                  </a:lnTo>
                  <a:lnTo>
                    <a:pt x="119" y="37"/>
                  </a:lnTo>
                  <a:lnTo>
                    <a:pt x="159" y="30"/>
                  </a:lnTo>
                  <a:lnTo>
                    <a:pt x="162" y="30"/>
                  </a:lnTo>
                  <a:lnTo>
                    <a:pt x="162" y="29"/>
                  </a:lnTo>
                  <a:lnTo>
                    <a:pt x="165" y="29"/>
                  </a:lnTo>
                  <a:lnTo>
                    <a:pt x="174" y="27"/>
                  </a:lnTo>
                  <a:lnTo>
                    <a:pt x="183" y="24"/>
                  </a:lnTo>
                  <a:lnTo>
                    <a:pt x="195" y="23"/>
                  </a:lnTo>
                  <a:lnTo>
                    <a:pt x="201" y="22"/>
                  </a:lnTo>
                  <a:lnTo>
                    <a:pt x="206" y="20"/>
                  </a:lnTo>
                  <a:lnTo>
                    <a:pt x="208" y="20"/>
                  </a:lnTo>
                  <a:lnTo>
                    <a:pt x="217" y="17"/>
                  </a:lnTo>
                  <a:lnTo>
                    <a:pt x="222" y="16"/>
                  </a:lnTo>
                  <a:lnTo>
                    <a:pt x="231" y="15"/>
                  </a:lnTo>
                  <a:lnTo>
                    <a:pt x="234" y="13"/>
                  </a:lnTo>
                  <a:lnTo>
                    <a:pt x="238" y="13"/>
                  </a:lnTo>
                  <a:lnTo>
                    <a:pt x="241" y="13"/>
                  </a:lnTo>
                  <a:lnTo>
                    <a:pt x="260" y="8"/>
                  </a:lnTo>
                  <a:lnTo>
                    <a:pt x="262" y="8"/>
                  </a:lnTo>
                  <a:lnTo>
                    <a:pt x="270" y="6"/>
                  </a:lnTo>
                  <a:lnTo>
                    <a:pt x="281" y="4"/>
                  </a:lnTo>
                  <a:lnTo>
                    <a:pt x="291" y="1"/>
                  </a:lnTo>
                  <a:lnTo>
                    <a:pt x="298" y="0"/>
                  </a:lnTo>
                  <a:lnTo>
                    <a:pt x="298" y="6"/>
                  </a:lnTo>
                  <a:lnTo>
                    <a:pt x="299" y="8"/>
                  </a:lnTo>
                  <a:lnTo>
                    <a:pt x="308" y="37"/>
                  </a:lnTo>
                  <a:lnTo>
                    <a:pt x="308" y="40"/>
                  </a:lnTo>
                  <a:lnTo>
                    <a:pt x="310" y="45"/>
                  </a:lnTo>
                  <a:lnTo>
                    <a:pt x="310" y="47"/>
                  </a:lnTo>
                  <a:lnTo>
                    <a:pt x="310" y="49"/>
                  </a:lnTo>
                  <a:lnTo>
                    <a:pt x="312" y="49"/>
                  </a:lnTo>
                  <a:lnTo>
                    <a:pt x="312" y="51"/>
                  </a:lnTo>
                  <a:lnTo>
                    <a:pt x="315" y="58"/>
                  </a:lnTo>
                  <a:lnTo>
                    <a:pt x="315" y="59"/>
                  </a:lnTo>
                  <a:lnTo>
                    <a:pt x="315" y="60"/>
                  </a:lnTo>
                  <a:lnTo>
                    <a:pt x="319" y="76"/>
                  </a:lnTo>
                  <a:lnTo>
                    <a:pt x="324" y="94"/>
                  </a:lnTo>
                  <a:lnTo>
                    <a:pt x="326" y="100"/>
                  </a:lnTo>
                  <a:lnTo>
                    <a:pt x="330" y="112"/>
                  </a:lnTo>
                  <a:lnTo>
                    <a:pt x="330" y="114"/>
                  </a:lnTo>
                  <a:lnTo>
                    <a:pt x="331" y="118"/>
                  </a:lnTo>
                  <a:lnTo>
                    <a:pt x="331" y="121"/>
                  </a:lnTo>
                  <a:lnTo>
                    <a:pt x="335" y="132"/>
                  </a:lnTo>
                  <a:lnTo>
                    <a:pt x="351" y="130"/>
                  </a:lnTo>
                  <a:lnTo>
                    <a:pt x="365" y="127"/>
                  </a:lnTo>
                  <a:lnTo>
                    <a:pt x="374" y="124"/>
                  </a:lnTo>
                  <a:lnTo>
                    <a:pt x="381" y="123"/>
                  </a:lnTo>
                  <a:lnTo>
                    <a:pt x="388" y="121"/>
                  </a:lnTo>
                  <a:lnTo>
                    <a:pt x="390" y="130"/>
                  </a:lnTo>
                  <a:lnTo>
                    <a:pt x="383" y="170"/>
                  </a:lnTo>
                  <a:lnTo>
                    <a:pt x="370" y="175"/>
                  </a:lnTo>
                  <a:lnTo>
                    <a:pt x="365" y="177"/>
                  </a:lnTo>
                  <a:lnTo>
                    <a:pt x="352" y="181"/>
                  </a:lnTo>
                  <a:lnTo>
                    <a:pt x="351" y="186"/>
                  </a:lnTo>
                  <a:lnTo>
                    <a:pt x="342" y="186"/>
                  </a:lnTo>
                  <a:lnTo>
                    <a:pt x="331" y="195"/>
                  </a:lnTo>
                  <a:lnTo>
                    <a:pt x="331" y="171"/>
                  </a:lnTo>
                  <a:lnTo>
                    <a:pt x="321" y="172"/>
                  </a:lnTo>
                  <a:lnTo>
                    <a:pt x="327" y="160"/>
                  </a:lnTo>
                  <a:lnTo>
                    <a:pt x="321" y="157"/>
                  </a:lnTo>
                  <a:lnTo>
                    <a:pt x="320" y="157"/>
                  </a:lnTo>
                  <a:lnTo>
                    <a:pt x="320" y="160"/>
                  </a:lnTo>
                  <a:lnTo>
                    <a:pt x="315" y="156"/>
                  </a:lnTo>
                  <a:lnTo>
                    <a:pt x="312" y="149"/>
                  </a:lnTo>
                  <a:lnTo>
                    <a:pt x="312" y="161"/>
                  </a:lnTo>
                  <a:lnTo>
                    <a:pt x="301" y="164"/>
                  </a:lnTo>
                  <a:lnTo>
                    <a:pt x="294" y="159"/>
                  </a:lnTo>
                  <a:lnTo>
                    <a:pt x="281" y="141"/>
                  </a:lnTo>
                  <a:lnTo>
                    <a:pt x="288" y="136"/>
                  </a:lnTo>
                  <a:lnTo>
                    <a:pt x="283" y="125"/>
                  </a:lnTo>
                  <a:lnTo>
                    <a:pt x="294" y="123"/>
                  </a:lnTo>
                  <a:lnTo>
                    <a:pt x="284" y="113"/>
                  </a:lnTo>
                  <a:lnTo>
                    <a:pt x="277" y="121"/>
                  </a:lnTo>
                  <a:lnTo>
                    <a:pt x="276" y="113"/>
                  </a:lnTo>
                  <a:lnTo>
                    <a:pt x="284" y="100"/>
                  </a:lnTo>
                  <a:lnTo>
                    <a:pt x="278" y="91"/>
                  </a:lnTo>
                  <a:lnTo>
                    <a:pt x="278" y="95"/>
                  </a:lnTo>
                  <a:lnTo>
                    <a:pt x="273" y="100"/>
                  </a:lnTo>
                  <a:lnTo>
                    <a:pt x="272" y="81"/>
                  </a:lnTo>
                  <a:lnTo>
                    <a:pt x="277" y="87"/>
                  </a:lnTo>
                  <a:lnTo>
                    <a:pt x="284" y="84"/>
                  </a:lnTo>
                  <a:lnTo>
                    <a:pt x="283" y="73"/>
                  </a:lnTo>
                  <a:lnTo>
                    <a:pt x="274" y="71"/>
                  </a:lnTo>
                  <a:lnTo>
                    <a:pt x="272" y="63"/>
                  </a:lnTo>
                  <a:lnTo>
                    <a:pt x="278" y="45"/>
                  </a:lnTo>
                  <a:lnTo>
                    <a:pt x="288" y="41"/>
                  </a:lnTo>
                  <a:lnTo>
                    <a:pt x="284" y="20"/>
                  </a:lnTo>
                  <a:lnTo>
                    <a:pt x="278" y="24"/>
                  </a:lnTo>
                  <a:lnTo>
                    <a:pt x="277" y="38"/>
                  </a:lnTo>
                  <a:lnTo>
                    <a:pt x="269" y="47"/>
                  </a:lnTo>
                  <a:lnTo>
                    <a:pt x="267" y="53"/>
                  </a:lnTo>
                  <a:lnTo>
                    <a:pt x="262" y="49"/>
                  </a:lnTo>
                  <a:lnTo>
                    <a:pt x="260" y="55"/>
                  </a:lnTo>
                  <a:lnTo>
                    <a:pt x="260" y="60"/>
                  </a:lnTo>
                  <a:lnTo>
                    <a:pt x="249" y="67"/>
                  </a:lnTo>
                  <a:lnTo>
                    <a:pt x="259" y="74"/>
                  </a:lnTo>
                  <a:lnTo>
                    <a:pt x="263" y="88"/>
                  </a:lnTo>
                  <a:lnTo>
                    <a:pt x="258" y="116"/>
                  </a:lnTo>
                  <a:lnTo>
                    <a:pt x="260" y="121"/>
                  </a:lnTo>
                  <a:lnTo>
                    <a:pt x="267" y="143"/>
                  </a:lnTo>
                  <a:lnTo>
                    <a:pt x="280" y="154"/>
                  </a:lnTo>
                  <a:lnTo>
                    <a:pt x="278" y="161"/>
                  </a:lnTo>
                  <a:lnTo>
                    <a:pt x="284" y="161"/>
                  </a:lnTo>
                  <a:lnTo>
                    <a:pt x="283" y="167"/>
                  </a:lnTo>
                  <a:lnTo>
                    <a:pt x="291" y="179"/>
                  </a:lnTo>
                  <a:lnTo>
                    <a:pt x="294" y="189"/>
                  </a:lnTo>
                  <a:lnTo>
                    <a:pt x="283" y="181"/>
                  </a:lnTo>
                  <a:lnTo>
                    <a:pt x="280" y="185"/>
                  </a:lnTo>
                  <a:lnTo>
                    <a:pt x="265" y="174"/>
                  </a:lnTo>
                  <a:lnTo>
                    <a:pt x="249" y="177"/>
                  </a:lnTo>
                  <a:lnTo>
                    <a:pt x="244" y="168"/>
                  </a:lnTo>
                  <a:lnTo>
                    <a:pt x="242" y="174"/>
                  </a:lnTo>
                  <a:lnTo>
                    <a:pt x="238" y="172"/>
                  </a:lnTo>
                  <a:lnTo>
                    <a:pt x="229" y="160"/>
                  </a:lnTo>
                  <a:lnTo>
                    <a:pt x="219" y="163"/>
                  </a:lnTo>
                  <a:lnTo>
                    <a:pt x="216" y="167"/>
                  </a:lnTo>
                  <a:lnTo>
                    <a:pt x="210" y="168"/>
                  </a:lnTo>
                  <a:lnTo>
                    <a:pt x="206" y="153"/>
                  </a:lnTo>
                  <a:lnTo>
                    <a:pt x="213" y="139"/>
                  </a:lnTo>
                  <a:lnTo>
                    <a:pt x="212" y="135"/>
                  </a:lnTo>
                  <a:lnTo>
                    <a:pt x="213" y="134"/>
                  </a:lnTo>
                  <a:lnTo>
                    <a:pt x="216" y="131"/>
                  </a:lnTo>
                  <a:lnTo>
                    <a:pt x="219" y="125"/>
                  </a:lnTo>
                  <a:lnTo>
                    <a:pt x="217" y="123"/>
                  </a:lnTo>
                  <a:lnTo>
                    <a:pt x="217" y="121"/>
                  </a:lnTo>
                  <a:lnTo>
                    <a:pt x="222" y="114"/>
                  </a:lnTo>
                  <a:lnTo>
                    <a:pt x="226" y="107"/>
                  </a:lnTo>
                  <a:lnTo>
                    <a:pt x="216" y="100"/>
                  </a:lnTo>
                  <a:lnTo>
                    <a:pt x="210" y="102"/>
                  </a:lnTo>
                  <a:lnTo>
                    <a:pt x="210" y="105"/>
                  </a:lnTo>
                  <a:lnTo>
                    <a:pt x="208" y="107"/>
                  </a:lnTo>
                  <a:lnTo>
                    <a:pt x="205" y="105"/>
                  </a:lnTo>
                  <a:lnTo>
                    <a:pt x="195" y="103"/>
                  </a:lnTo>
                  <a:lnTo>
                    <a:pt x="195" y="99"/>
                  </a:lnTo>
                  <a:lnTo>
                    <a:pt x="188" y="98"/>
                  </a:lnTo>
                  <a:lnTo>
                    <a:pt x="184" y="98"/>
                  </a:lnTo>
                  <a:lnTo>
                    <a:pt x="170" y="94"/>
                  </a:lnTo>
                  <a:lnTo>
                    <a:pt x="174" y="82"/>
                  </a:lnTo>
                  <a:lnTo>
                    <a:pt x="170" y="80"/>
                  </a:lnTo>
                  <a:lnTo>
                    <a:pt x="158" y="76"/>
                  </a:lnTo>
                  <a:lnTo>
                    <a:pt x="154" y="74"/>
                  </a:lnTo>
                  <a:lnTo>
                    <a:pt x="151" y="76"/>
                  </a:lnTo>
                  <a:lnTo>
                    <a:pt x="148" y="74"/>
                  </a:lnTo>
                  <a:lnTo>
                    <a:pt x="145" y="66"/>
                  </a:lnTo>
                  <a:lnTo>
                    <a:pt x="138" y="59"/>
                  </a:lnTo>
                  <a:lnTo>
                    <a:pt x="131" y="47"/>
                  </a:lnTo>
                  <a:lnTo>
                    <a:pt x="122" y="51"/>
                  </a:lnTo>
                  <a:lnTo>
                    <a:pt x="119" y="49"/>
                  </a:lnTo>
                  <a:lnTo>
                    <a:pt x="109" y="44"/>
                  </a:lnTo>
                  <a:lnTo>
                    <a:pt x="99" y="52"/>
                  </a:lnTo>
                  <a:lnTo>
                    <a:pt x="94" y="52"/>
                  </a:lnTo>
                  <a:lnTo>
                    <a:pt x="91" y="53"/>
                  </a:lnTo>
                  <a:lnTo>
                    <a:pt x="91" y="56"/>
                  </a:lnTo>
                  <a:lnTo>
                    <a:pt x="86" y="67"/>
                  </a:lnTo>
                  <a:lnTo>
                    <a:pt x="83" y="67"/>
                  </a:lnTo>
                  <a:lnTo>
                    <a:pt x="72" y="67"/>
                  </a:lnTo>
                  <a:lnTo>
                    <a:pt x="69" y="67"/>
                  </a:lnTo>
                  <a:lnTo>
                    <a:pt x="56" y="60"/>
                  </a:lnTo>
                  <a:lnTo>
                    <a:pt x="43" y="81"/>
                  </a:lnTo>
                  <a:lnTo>
                    <a:pt x="38" y="80"/>
                  </a:lnTo>
                  <a:lnTo>
                    <a:pt x="29" y="94"/>
                  </a:lnTo>
                  <a:lnTo>
                    <a:pt x="24" y="96"/>
                  </a:lnTo>
                  <a:lnTo>
                    <a:pt x="23" y="99"/>
                  </a:lnTo>
                  <a:lnTo>
                    <a:pt x="16" y="107"/>
                  </a:lnTo>
                  <a:lnTo>
                    <a:pt x="9" y="116"/>
                  </a:lnTo>
                  <a:lnTo>
                    <a:pt x="2" y="81"/>
                  </a:lnTo>
                  <a:lnTo>
                    <a:pt x="0" y="60"/>
                  </a:lnTo>
                  <a:lnTo>
                    <a:pt x="2" y="60"/>
                  </a:lnTo>
                  <a:lnTo>
                    <a:pt x="5" y="59"/>
                  </a:lnTo>
                  <a:lnTo>
                    <a:pt x="6" y="59"/>
                  </a:lnTo>
                  <a:lnTo>
                    <a:pt x="31" y="55"/>
                  </a:lnTo>
                  <a:lnTo>
                    <a:pt x="34" y="53"/>
                  </a:lnTo>
                  <a:lnTo>
                    <a:pt x="45" y="52"/>
                  </a:lnTo>
                  <a:lnTo>
                    <a:pt x="48" y="51"/>
                  </a:lnTo>
                  <a:lnTo>
                    <a:pt x="49" y="51"/>
                  </a:lnTo>
                  <a:lnTo>
                    <a:pt x="54" y="51"/>
                  </a:lnTo>
                  <a:lnTo>
                    <a:pt x="76" y="47"/>
                  </a:lnTo>
                  <a:lnTo>
                    <a:pt x="79" y="45"/>
                  </a:lnTo>
                  <a:lnTo>
                    <a:pt x="88" y="44"/>
                  </a:lnTo>
                  <a:lnTo>
                    <a:pt x="91" y="42"/>
                  </a:lnTo>
                </a:path>
              </a:pathLst>
            </a:custGeom>
            <a:solidFill>
              <a:schemeClr val="accent5"/>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19" name="Freeform 230"/>
            <p:cNvSpPr>
              <a:spLocks/>
            </p:cNvSpPr>
            <p:nvPr/>
          </p:nvSpPr>
          <p:spPr bwMode="auto">
            <a:xfrm>
              <a:off x="6955295" y="2065598"/>
              <a:ext cx="434902" cy="626324"/>
            </a:xfrm>
            <a:custGeom>
              <a:avLst/>
              <a:gdLst>
                <a:gd name="T0" fmla="*/ 2147483647 w 317"/>
                <a:gd name="T1" fmla="*/ 2147483647 h 499"/>
                <a:gd name="T2" fmla="*/ 2147483647 w 317"/>
                <a:gd name="T3" fmla="*/ 2147483647 h 499"/>
                <a:gd name="T4" fmla="*/ 0 w 317"/>
                <a:gd name="T5" fmla="*/ 2147483647 h 499"/>
                <a:gd name="T6" fmla="*/ 2147483647 w 317"/>
                <a:gd name="T7" fmla="*/ 2147483647 h 499"/>
                <a:gd name="T8" fmla="*/ 2147483647 w 317"/>
                <a:gd name="T9" fmla="*/ 2147483647 h 499"/>
                <a:gd name="T10" fmla="*/ 2147483647 w 317"/>
                <a:gd name="T11" fmla="*/ 2147483647 h 499"/>
                <a:gd name="T12" fmla="*/ 2147483647 w 317"/>
                <a:gd name="T13" fmla="*/ 2147483647 h 499"/>
                <a:gd name="T14" fmla="*/ 2147483647 w 317"/>
                <a:gd name="T15" fmla="*/ 2147483647 h 499"/>
                <a:gd name="T16" fmla="*/ 2147483647 w 317"/>
                <a:gd name="T17" fmla="*/ 2147483647 h 499"/>
                <a:gd name="T18" fmla="*/ 2147483647 w 317"/>
                <a:gd name="T19" fmla="*/ 2147483647 h 499"/>
                <a:gd name="T20" fmla="*/ 2147483647 w 317"/>
                <a:gd name="T21" fmla="*/ 2147483647 h 499"/>
                <a:gd name="T22" fmla="*/ 2147483647 w 317"/>
                <a:gd name="T23" fmla="*/ 2147483647 h 499"/>
                <a:gd name="T24" fmla="*/ 2147483647 w 317"/>
                <a:gd name="T25" fmla="*/ 2147483647 h 499"/>
                <a:gd name="T26" fmla="*/ 2147483647 w 317"/>
                <a:gd name="T27" fmla="*/ 0 h 499"/>
                <a:gd name="T28" fmla="*/ 2147483647 w 317"/>
                <a:gd name="T29" fmla="*/ 2147483647 h 499"/>
                <a:gd name="T30" fmla="*/ 2147483647 w 317"/>
                <a:gd name="T31" fmla="*/ 2147483647 h 499"/>
                <a:gd name="T32" fmla="*/ 2147483647 w 317"/>
                <a:gd name="T33" fmla="*/ 2147483647 h 499"/>
                <a:gd name="T34" fmla="*/ 2147483647 w 317"/>
                <a:gd name="T35" fmla="*/ 2147483647 h 499"/>
                <a:gd name="T36" fmla="*/ 2147483647 w 317"/>
                <a:gd name="T37" fmla="*/ 2147483647 h 499"/>
                <a:gd name="T38" fmla="*/ 2147483647 w 317"/>
                <a:gd name="T39" fmla="*/ 2147483647 h 499"/>
                <a:gd name="T40" fmla="*/ 2147483647 w 317"/>
                <a:gd name="T41" fmla="*/ 2147483647 h 499"/>
                <a:gd name="T42" fmla="*/ 2147483647 w 317"/>
                <a:gd name="T43" fmla="*/ 2147483647 h 499"/>
                <a:gd name="T44" fmla="*/ 2147483647 w 317"/>
                <a:gd name="T45" fmla="*/ 2147483647 h 499"/>
                <a:gd name="T46" fmla="*/ 2147483647 w 317"/>
                <a:gd name="T47" fmla="*/ 2147483647 h 499"/>
                <a:gd name="T48" fmla="*/ 2147483647 w 317"/>
                <a:gd name="T49" fmla="*/ 2147483647 h 499"/>
                <a:gd name="T50" fmla="*/ 2147483647 w 317"/>
                <a:gd name="T51" fmla="*/ 2147483647 h 499"/>
                <a:gd name="T52" fmla="*/ 2147483647 w 317"/>
                <a:gd name="T53" fmla="*/ 2147483647 h 499"/>
                <a:gd name="T54" fmla="*/ 2147483647 w 317"/>
                <a:gd name="T55" fmla="*/ 2147483647 h 499"/>
                <a:gd name="T56" fmla="*/ 2147483647 w 317"/>
                <a:gd name="T57" fmla="*/ 2147483647 h 499"/>
                <a:gd name="T58" fmla="*/ 2147483647 w 317"/>
                <a:gd name="T59" fmla="*/ 2147483647 h 499"/>
                <a:gd name="T60" fmla="*/ 2147483647 w 317"/>
                <a:gd name="T61" fmla="*/ 2147483647 h 499"/>
                <a:gd name="T62" fmla="*/ 2147483647 w 317"/>
                <a:gd name="T63" fmla="*/ 2147483647 h 499"/>
                <a:gd name="T64" fmla="*/ 2147483647 w 317"/>
                <a:gd name="T65" fmla="*/ 2147483647 h 499"/>
                <a:gd name="T66" fmla="*/ 2147483647 w 317"/>
                <a:gd name="T67" fmla="*/ 2147483647 h 499"/>
                <a:gd name="T68" fmla="*/ 2147483647 w 317"/>
                <a:gd name="T69" fmla="*/ 2147483647 h 499"/>
                <a:gd name="T70" fmla="*/ 2147483647 w 317"/>
                <a:gd name="T71" fmla="*/ 2147483647 h 499"/>
                <a:gd name="T72" fmla="*/ 2147483647 w 317"/>
                <a:gd name="T73" fmla="*/ 2147483647 h 499"/>
                <a:gd name="T74" fmla="*/ 2147483647 w 317"/>
                <a:gd name="T75" fmla="*/ 2147483647 h 499"/>
                <a:gd name="T76" fmla="*/ 2147483647 w 317"/>
                <a:gd name="T77" fmla="*/ 2147483647 h 499"/>
                <a:gd name="T78" fmla="*/ 2147483647 w 317"/>
                <a:gd name="T79" fmla="*/ 2147483647 h 499"/>
                <a:gd name="T80" fmla="*/ 2147483647 w 317"/>
                <a:gd name="T81" fmla="*/ 2147483647 h 499"/>
                <a:gd name="T82" fmla="*/ 2147483647 w 317"/>
                <a:gd name="T83" fmla="*/ 2147483647 h 499"/>
                <a:gd name="T84" fmla="*/ 2147483647 w 317"/>
                <a:gd name="T85" fmla="*/ 2147483647 h 499"/>
                <a:gd name="T86" fmla="*/ 2147483647 w 317"/>
                <a:gd name="T87" fmla="*/ 2147483647 h 499"/>
                <a:gd name="T88" fmla="*/ 2147483647 w 317"/>
                <a:gd name="T89" fmla="*/ 2147483647 h 499"/>
                <a:gd name="T90" fmla="*/ 2147483647 w 317"/>
                <a:gd name="T91" fmla="*/ 2147483647 h 499"/>
                <a:gd name="T92" fmla="*/ 2147483647 w 317"/>
                <a:gd name="T93" fmla="*/ 2147483647 h 499"/>
                <a:gd name="T94" fmla="*/ 2147483647 w 317"/>
                <a:gd name="T95" fmla="*/ 2147483647 h 499"/>
                <a:gd name="T96" fmla="*/ 2147483647 w 317"/>
                <a:gd name="T97" fmla="*/ 2147483647 h 49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7"/>
                <a:gd name="T148" fmla="*/ 0 h 499"/>
                <a:gd name="T149" fmla="*/ 317 w 317"/>
                <a:gd name="T150" fmla="*/ 499 h 49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7" h="499">
                  <a:moveTo>
                    <a:pt x="48" y="427"/>
                  </a:moveTo>
                  <a:lnTo>
                    <a:pt x="41" y="406"/>
                  </a:lnTo>
                  <a:lnTo>
                    <a:pt x="33" y="379"/>
                  </a:lnTo>
                  <a:lnTo>
                    <a:pt x="31" y="375"/>
                  </a:lnTo>
                  <a:lnTo>
                    <a:pt x="16" y="326"/>
                  </a:lnTo>
                  <a:lnTo>
                    <a:pt x="0" y="280"/>
                  </a:lnTo>
                  <a:lnTo>
                    <a:pt x="0" y="275"/>
                  </a:lnTo>
                  <a:lnTo>
                    <a:pt x="2" y="265"/>
                  </a:lnTo>
                  <a:lnTo>
                    <a:pt x="16" y="272"/>
                  </a:lnTo>
                  <a:lnTo>
                    <a:pt x="16" y="268"/>
                  </a:lnTo>
                  <a:lnTo>
                    <a:pt x="18" y="251"/>
                  </a:lnTo>
                  <a:lnTo>
                    <a:pt x="29" y="251"/>
                  </a:lnTo>
                  <a:lnTo>
                    <a:pt x="22" y="229"/>
                  </a:lnTo>
                  <a:lnTo>
                    <a:pt x="26" y="222"/>
                  </a:lnTo>
                  <a:lnTo>
                    <a:pt x="36" y="210"/>
                  </a:lnTo>
                  <a:lnTo>
                    <a:pt x="41" y="187"/>
                  </a:lnTo>
                  <a:lnTo>
                    <a:pt x="34" y="182"/>
                  </a:lnTo>
                  <a:lnTo>
                    <a:pt x="34" y="168"/>
                  </a:lnTo>
                  <a:lnTo>
                    <a:pt x="31" y="155"/>
                  </a:lnTo>
                  <a:lnTo>
                    <a:pt x="40" y="133"/>
                  </a:lnTo>
                  <a:lnTo>
                    <a:pt x="38" y="116"/>
                  </a:lnTo>
                  <a:lnTo>
                    <a:pt x="36" y="104"/>
                  </a:lnTo>
                  <a:lnTo>
                    <a:pt x="69" y="9"/>
                  </a:lnTo>
                  <a:lnTo>
                    <a:pt x="85" y="23"/>
                  </a:lnTo>
                  <a:lnTo>
                    <a:pt x="92" y="27"/>
                  </a:lnTo>
                  <a:lnTo>
                    <a:pt x="119" y="18"/>
                  </a:lnTo>
                  <a:lnTo>
                    <a:pt x="134" y="1"/>
                  </a:lnTo>
                  <a:lnTo>
                    <a:pt x="141" y="0"/>
                  </a:lnTo>
                  <a:lnTo>
                    <a:pt x="167" y="9"/>
                  </a:lnTo>
                  <a:lnTo>
                    <a:pt x="174" y="16"/>
                  </a:lnTo>
                  <a:lnTo>
                    <a:pt x="181" y="18"/>
                  </a:lnTo>
                  <a:lnTo>
                    <a:pt x="225" y="161"/>
                  </a:lnTo>
                  <a:lnTo>
                    <a:pt x="250" y="165"/>
                  </a:lnTo>
                  <a:lnTo>
                    <a:pt x="253" y="161"/>
                  </a:lnTo>
                  <a:lnTo>
                    <a:pt x="264" y="198"/>
                  </a:lnTo>
                  <a:lnTo>
                    <a:pt x="277" y="208"/>
                  </a:lnTo>
                  <a:lnTo>
                    <a:pt x="279" y="207"/>
                  </a:lnTo>
                  <a:lnTo>
                    <a:pt x="279" y="201"/>
                  </a:lnTo>
                  <a:lnTo>
                    <a:pt x="293" y="204"/>
                  </a:lnTo>
                  <a:lnTo>
                    <a:pt x="309" y="221"/>
                  </a:lnTo>
                  <a:lnTo>
                    <a:pt x="316" y="232"/>
                  </a:lnTo>
                  <a:lnTo>
                    <a:pt x="302" y="258"/>
                  </a:lnTo>
                  <a:lnTo>
                    <a:pt x="299" y="258"/>
                  </a:lnTo>
                  <a:lnTo>
                    <a:pt x="300" y="261"/>
                  </a:lnTo>
                  <a:lnTo>
                    <a:pt x="296" y="260"/>
                  </a:lnTo>
                  <a:lnTo>
                    <a:pt x="291" y="261"/>
                  </a:lnTo>
                  <a:lnTo>
                    <a:pt x="292" y="264"/>
                  </a:lnTo>
                  <a:lnTo>
                    <a:pt x="284" y="271"/>
                  </a:lnTo>
                  <a:lnTo>
                    <a:pt x="285" y="278"/>
                  </a:lnTo>
                  <a:lnTo>
                    <a:pt x="279" y="286"/>
                  </a:lnTo>
                  <a:lnTo>
                    <a:pt x="278" y="280"/>
                  </a:lnTo>
                  <a:lnTo>
                    <a:pt x="263" y="285"/>
                  </a:lnTo>
                  <a:lnTo>
                    <a:pt x="261" y="294"/>
                  </a:lnTo>
                  <a:lnTo>
                    <a:pt x="256" y="297"/>
                  </a:lnTo>
                  <a:lnTo>
                    <a:pt x="252" y="300"/>
                  </a:lnTo>
                  <a:lnTo>
                    <a:pt x="252" y="307"/>
                  </a:lnTo>
                  <a:lnTo>
                    <a:pt x="238" y="321"/>
                  </a:lnTo>
                  <a:lnTo>
                    <a:pt x="227" y="322"/>
                  </a:lnTo>
                  <a:lnTo>
                    <a:pt x="214" y="308"/>
                  </a:lnTo>
                  <a:lnTo>
                    <a:pt x="217" y="318"/>
                  </a:lnTo>
                  <a:lnTo>
                    <a:pt x="209" y="343"/>
                  </a:lnTo>
                  <a:lnTo>
                    <a:pt x="194" y="326"/>
                  </a:lnTo>
                  <a:lnTo>
                    <a:pt x="191" y="306"/>
                  </a:lnTo>
                  <a:lnTo>
                    <a:pt x="189" y="306"/>
                  </a:lnTo>
                  <a:lnTo>
                    <a:pt x="187" y="315"/>
                  </a:lnTo>
                  <a:lnTo>
                    <a:pt x="181" y="322"/>
                  </a:lnTo>
                  <a:lnTo>
                    <a:pt x="181" y="336"/>
                  </a:lnTo>
                  <a:lnTo>
                    <a:pt x="181" y="351"/>
                  </a:lnTo>
                  <a:lnTo>
                    <a:pt x="187" y="364"/>
                  </a:lnTo>
                  <a:lnTo>
                    <a:pt x="170" y="382"/>
                  </a:lnTo>
                  <a:lnTo>
                    <a:pt x="164" y="382"/>
                  </a:lnTo>
                  <a:lnTo>
                    <a:pt x="158" y="386"/>
                  </a:lnTo>
                  <a:lnTo>
                    <a:pt x="156" y="390"/>
                  </a:lnTo>
                  <a:lnTo>
                    <a:pt x="149" y="396"/>
                  </a:lnTo>
                  <a:lnTo>
                    <a:pt x="144" y="396"/>
                  </a:lnTo>
                  <a:lnTo>
                    <a:pt x="141" y="406"/>
                  </a:lnTo>
                  <a:lnTo>
                    <a:pt x="137" y="413"/>
                  </a:lnTo>
                  <a:lnTo>
                    <a:pt x="131" y="407"/>
                  </a:lnTo>
                  <a:lnTo>
                    <a:pt x="128" y="407"/>
                  </a:lnTo>
                  <a:lnTo>
                    <a:pt x="124" y="414"/>
                  </a:lnTo>
                  <a:lnTo>
                    <a:pt x="115" y="420"/>
                  </a:lnTo>
                  <a:lnTo>
                    <a:pt x="110" y="428"/>
                  </a:lnTo>
                  <a:lnTo>
                    <a:pt x="113" y="434"/>
                  </a:lnTo>
                  <a:lnTo>
                    <a:pt x="112" y="438"/>
                  </a:lnTo>
                  <a:lnTo>
                    <a:pt x="109" y="436"/>
                  </a:lnTo>
                  <a:lnTo>
                    <a:pt x="102" y="440"/>
                  </a:lnTo>
                  <a:lnTo>
                    <a:pt x="101" y="445"/>
                  </a:lnTo>
                  <a:lnTo>
                    <a:pt x="102" y="447"/>
                  </a:lnTo>
                  <a:lnTo>
                    <a:pt x="106" y="447"/>
                  </a:lnTo>
                  <a:lnTo>
                    <a:pt x="92" y="475"/>
                  </a:lnTo>
                  <a:lnTo>
                    <a:pt x="95" y="484"/>
                  </a:lnTo>
                  <a:lnTo>
                    <a:pt x="90" y="498"/>
                  </a:lnTo>
                  <a:lnTo>
                    <a:pt x="85" y="496"/>
                  </a:lnTo>
                  <a:lnTo>
                    <a:pt x="79" y="493"/>
                  </a:lnTo>
                  <a:lnTo>
                    <a:pt x="74" y="481"/>
                  </a:lnTo>
                  <a:lnTo>
                    <a:pt x="62" y="472"/>
                  </a:lnTo>
                  <a:lnTo>
                    <a:pt x="56" y="453"/>
                  </a:lnTo>
                  <a:lnTo>
                    <a:pt x="48" y="431"/>
                  </a:lnTo>
                  <a:lnTo>
                    <a:pt x="48" y="427"/>
                  </a:lnTo>
                </a:path>
              </a:pathLst>
            </a:custGeom>
            <a:solidFill>
              <a:schemeClr val="accent5"/>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20" name="Freeform 231"/>
            <p:cNvSpPr>
              <a:spLocks/>
            </p:cNvSpPr>
            <p:nvPr/>
          </p:nvSpPr>
          <p:spPr bwMode="auto">
            <a:xfrm>
              <a:off x="6886497" y="2405413"/>
              <a:ext cx="196565" cy="373129"/>
            </a:xfrm>
            <a:custGeom>
              <a:avLst/>
              <a:gdLst>
                <a:gd name="T0" fmla="*/ 2147483647 w 142"/>
                <a:gd name="T1" fmla="*/ 2147483647 h 299"/>
                <a:gd name="T2" fmla="*/ 2147483647 w 142"/>
                <a:gd name="T3" fmla="*/ 2147483647 h 299"/>
                <a:gd name="T4" fmla="*/ 2147483647 w 142"/>
                <a:gd name="T5" fmla="*/ 2147483647 h 299"/>
                <a:gd name="T6" fmla="*/ 2147483647 w 142"/>
                <a:gd name="T7" fmla="*/ 2147483647 h 299"/>
                <a:gd name="T8" fmla="*/ 2147483647 w 142"/>
                <a:gd name="T9" fmla="*/ 2147483647 h 299"/>
                <a:gd name="T10" fmla="*/ 2147483647 w 142"/>
                <a:gd name="T11" fmla="*/ 2147483647 h 299"/>
                <a:gd name="T12" fmla="*/ 2147483647 w 142"/>
                <a:gd name="T13" fmla="*/ 2147483647 h 299"/>
                <a:gd name="T14" fmla="*/ 2147483647 w 142"/>
                <a:gd name="T15" fmla="*/ 2147483647 h 299"/>
                <a:gd name="T16" fmla="*/ 2147483647 w 142"/>
                <a:gd name="T17" fmla="*/ 2147483647 h 299"/>
                <a:gd name="T18" fmla="*/ 2147483647 w 142"/>
                <a:gd name="T19" fmla="*/ 2147483647 h 299"/>
                <a:gd name="T20" fmla="*/ 2147483647 w 142"/>
                <a:gd name="T21" fmla="*/ 2147483647 h 299"/>
                <a:gd name="T22" fmla="*/ 2147483647 w 142"/>
                <a:gd name="T23" fmla="*/ 2147483647 h 299"/>
                <a:gd name="T24" fmla="*/ 2147483647 w 142"/>
                <a:gd name="T25" fmla="*/ 2147483647 h 299"/>
                <a:gd name="T26" fmla="*/ 2147483647 w 142"/>
                <a:gd name="T27" fmla="*/ 2147483647 h 299"/>
                <a:gd name="T28" fmla="*/ 2147483647 w 142"/>
                <a:gd name="T29" fmla="*/ 2147483647 h 299"/>
                <a:gd name="T30" fmla="*/ 2147483647 w 142"/>
                <a:gd name="T31" fmla="*/ 2147483647 h 299"/>
                <a:gd name="T32" fmla="*/ 2147483647 w 142"/>
                <a:gd name="T33" fmla="*/ 2147483647 h 299"/>
                <a:gd name="T34" fmla="*/ 2147483647 w 142"/>
                <a:gd name="T35" fmla="*/ 2147483647 h 299"/>
                <a:gd name="T36" fmla="*/ 2147483647 w 142"/>
                <a:gd name="T37" fmla="*/ 2147483647 h 299"/>
                <a:gd name="T38" fmla="*/ 2147483647 w 142"/>
                <a:gd name="T39" fmla="*/ 2147483647 h 299"/>
                <a:gd name="T40" fmla="*/ 2147483647 w 142"/>
                <a:gd name="T41" fmla="*/ 0 h 299"/>
                <a:gd name="T42" fmla="*/ 2147483647 w 142"/>
                <a:gd name="T43" fmla="*/ 2147483647 h 299"/>
                <a:gd name="T44" fmla="*/ 2147483647 w 142"/>
                <a:gd name="T45" fmla="*/ 2147483647 h 299"/>
                <a:gd name="T46" fmla="*/ 2147483647 w 142"/>
                <a:gd name="T47" fmla="*/ 2147483647 h 299"/>
                <a:gd name="T48" fmla="*/ 2147483647 w 142"/>
                <a:gd name="T49" fmla="*/ 2147483647 h 299"/>
                <a:gd name="T50" fmla="*/ 2147483647 w 142"/>
                <a:gd name="T51" fmla="*/ 2147483647 h 299"/>
                <a:gd name="T52" fmla="*/ 2147483647 w 142"/>
                <a:gd name="T53" fmla="*/ 2147483647 h 299"/>
                <a:gd name="T54" fmla="*/ 2147483647 w 142"/>
                <a:gd name="T55" fmla="*/ 2147483647 h 299"/>
                <a:gd name="T56" fmla="*/ 2147483647 w 142"/>
                <a:gd name="T57" fmla="*/ 2147483647 h 299"/>
                <a:gd name="T58" fmla="*/ 2147483647 w 142"/>
                <a:gd name="T59" fmla="*/ 2147483647 h 299"/>
                <a:gd name="T60" fmla="*/ 2147483647 w 142"/>
                <a:gd name="T61" fmla="*/ 2147483647 h 299"/>
                <a:gd name="T62" fmla="*/ 2147483647 w 142"/>
                <a:gd name="T63" fmla="*/ 2147483647 h 299"/>
                <a:gd name="T64" fmla="*/ 2147483647 w 142"/>
                <a:gd name="T65" fmla="*/ 2147483647 h 299"/>
                <a:gd name="T66" fmla="*/ 2147483647 w 142"/>
                <a:gd name="T67" fmla="*/ 2147483647 h 299"/>
                <a:gd name="T68" fmla="*/ 2147483647 w 142"/>
                <a:gd name="T69" fmla="*/ 2147483647 h 299"/>
                <a:gd name="T70" fmla="*/ 2147483647 w 142"/>
                <a:gd name="T71" fmla="*/ 2147483647 h 299"/>
                <a:gd name="T72" fmla="*/ 2147483647 w 142"/>
                <a:gd name="T73" fmla="*/ 2147483647 h 299"/>
                <a:gd name="T74" fmla="*/ 2147483647 w 142"/>
                <a:gd name="T75" fmla="*/ 2147483647 h 299"/>
                <a:gd name="T76" fmla="*/ 2147483647 w 142"/>
                <a:gd name="T77" fmla="*/ 2147483647 h 299"/>
                <a:gd name="T78" fmla="*/ 2147483647 w 142"/>
                <a:gd name="T79" fmla="*/ 2147483647 h 299"/>
                <a:gd name="T80" fmla="*/ 2147483647 w 142"/>
                <a:gd name="T81" fmla="*/ 2147483647 h 299"/>
                <a:gd name="T82" fmla="*/ 2147483647 w 142"/>
                <a:gd name="T83" fmla="*/ 2147483647 h 299"/>
                <a:gd name="T84" fmla="*/ 2147483647 w 142"/>
                <a:gd name="T85" fmla="*/ 2147483647 h 299"/>
                <a:gd name="T86" fmla="*/ 2147483647 w 142"/>
                <a:gd name="T87" fmla="*/ 2147483647 h 299"/>
                <a:gd name="T88" fmla="*/ 2147483647 w 142"/>
                <a:gd name="T89" fmla="*/ 2147483647 h 299"/>
                <a:gd name="T90" fmla="*/ 2147483647 w 142"/>
                <a:gd name="T91" fmla="*/ 2147483647 h 299"/>
                <a:gd name="T92" fmla="*/ 2147483647 w 142"/>
                <a:gd name="T93" fmla="*/ 2147483647 h 299"/>
                <a:gd name="T94" fmla="*/ 2147483647 w 142"/>
                <a:gd name="T95" fmla="*/ 2147483647 h 299"/>
                <a:gd name="T96" fmla="*/ 2147483647 w 142"/>
                <a:gd name="T97" fmla="*/ 2147483647 h 299"/>
                <a:gd name="T98" fmla="*/ 2147483647 w 142"/>
                <a:gd name="T99" fmla="*/ 2147483647 h 299"/>
                <a:gd name="T100" fmla="*/ 2147483647 w 142"/>
                <a:gd name="T101" fmla="*/ 2147483647 h 299"/>
                <a:gd name="T102" fmla="*/ 2147483647 w 142"/>
                <a:gd name="T103" fmla="*/ 2147483647 h 299"/>
                <a:gd name="T104" fmla="*/ 2147483647 w 142"/>
                <a:gd name="T105" fmla="*/ 2147483647 h 299"/>
                <a:gd name="T106" fmla="*/ 2147483647 w 142"/>
                <a:gd name="T107" fmla="*/ 2147483647 h 299"/>
                <a:gd name="T108" fmla="*/ 2147483647 w 142"/>
                <a:gd name="T109" fmla="*/ 2147483647 h 299"/>
                <a:gd name="T110" fmla="*/ 2147483647 w 142"/>
                <a:gd name="T111" fmla="*/ 2147483647 h 299"/>
                <a:gd name="T112" fmla="*/ 2147483647 w 142"/>
                <a:gd name="T113" fmla="*/ 2147483647 h 299"/>
                <a:gd name="T114" fmla="*/ 0 w 142"/>
                <a:gd name="T115" fmla="*/ 2147483647 h 299"/>
                <a:gd name="T116" fmla="*/ 2147483647 w 142"/>
                <a:gd name="T117" fmla="*/ 2147483647 h 29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2"/>
                <a:gd name="T178" fmla="*/ 0 h 299"/>
                <a:gd name="T179" fmla="*/ 142 w 142"/>
                <a:gd name="T180" fmla="*/ 299 h 29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2" h="299">
                  <a:moveTo>
                    <a:pt x="2" y="203"/>
                  </a:moveTo>
                  <a:lnTo>
                    <a:pt x="1" y="200"/>
                  </a:lnTo>
                  <a:lnTo>
                    <a:pt x="4" y="186"/>
                  </a:lnTo>
                  <a:lnTo>
                    <a:pt x="8" y="182"/>
                  </a:lnTo>
                  <a:lnTo>
                    <a:pt x="8" y="157"/>
                  </a:lnTo>
                  <a:lnTo>
                    <a:pt x="11" y="142"/>
                  </a:lnTo>
                  <a:lnTo>
                    <a:pt x="8" y="139"/>
                  </a:lnTo>
                  <a:lnTo>
                    <a:pt x="5" y="129"/>
                  </a:lnTo>
                  <a:lnTo>
                    <a:pt x="8" y="119"/>
                  </a:lnTo>
                  <a:lnTo>
                    <a:pt x="19" y="114"/>
                  </a:lnTo>
                  <a:lnTo>
                    <a:pt x="20" y="111"/>
                  </a:lnTo>
                  <a:lnTo>
                    <a:pt x="23" y="107"/>
                  </a:lnTo>
                  <a:lnTo>
                    <a:pt x="34" y="93"/>
                  </a:lnTo>
                  <a:lnTo>
                    <a:pt x="23" y="68"/>
                  </a:lnTo>
                  <a:lnTo>
                    <a:pt x="29" y="48"/>
                  </a:lnTo>
                  <a:lnTo>
                    <a:pt x="24" y="37"/>
                  </a:lnTo>
                  <a:lnTo>
                    <a:pt x="23" y="13"/>
                  </a:lnTo>
                  <a:lnTo>
                    <a:pt x="37" y="6"/>
                  </a:lnTo>
                  <a:lnTo>
                    <a:pt x="40" y="8"/>
                  </a:lnTo>
                  <a:lnTo>
                    <a:pt x="47" y="6"/>
                  </a:lnTo>
                  <a:lnTo>
                    <a:pt x="47" y="0"/>
                  </a:lnTo>
                  <a:lnTo>
                    <a:pt x="51" y="4"/>
                  </a:lnTo>
                  <a:lnTo>
                    <a:pt x="51" y="9"/>
                  </a:lnTo>
                  <a:lnTo>
                    <a:pt x="67" y="55"/>
                  </a:lnTo>
                  <a:lnTo>
                    <a:pt x="82" y="104"/>
                  </a:lnTo>
                  <a:lnTo>
                    <a:pt x="84" y="108"/>
                  </a:lnTo>
                  <a:lnTo>
                    <a:pt x="92" y="135"/>
                  </a:lnTo>
                  <a:lnTo>
                    <a:pt x="99" y="155"/>
                  </a:lnTo>
                  <a:lnTo>
                    <a:pt x="99" y="160"/>
                  </a:lnTo>
                  <a:lnTo>
                    <a:pt x="107" y="182"/>
                  </a:lnTo>
                  <a:lnTo>
                    <a:pt x="113" y="201"/>
                  </a:lnTo>
                  <a:lnTo>
                    <a:pt x="125" y="210"/>
                  </a:lnTo>
                  <a:lnTo>
                    <a:pt x="129" y="222"/>
                  </a:lnTo>
                  <a:lnTo>
                    <a:pt x="136" y="225"/>
                  </a:lnTo>
                  <a:lnTo>
                    <a:pt x="141" y="226"/>
                  </a:lnTo>
                  <a:lnTo>
                    <a:pt x="138" y="243"/>
                  </a:lnTo>
                  <a:lnTo>
                    <a:pt x="138" y="249"/>
                  </a:lnTo>
                  <a:lnTo>
                    <a:pt x="121" y="254"/>
                  </a:lnTo>
                  <a:lnTo>
                    <a:pt x="120" y="260"/>
                  </a:lnTo>
                  <a:lnTo>
                    <a:pt x="109" y="271"/>
                  </a:lnTo>
                  <a:lnTo>
                    <a:pt x="109" y="272"/>
                  </a:lnTo>
                  <a:lnTo>
                    <a:pt x="107" y="272"/>
                  </a:lnTo>
                  <a:lnTo>
                    <a:pt x="106" y="277"/>
                  </a:lnTo>
                  <a:lnTo>
                    <a:pt x="59" y="288"/>
                  </a:lnTo>
                  <a:lnTo>
                    <a:pt x="58" y="288"/>
                  </a:lnTo>
                  <a:lnTo>
                    <a:pt x="55" y="289"/>
                  </a:lnTo>
                  <a:lnTo>
                    <a:pt x="47" y="291"/>
                  </a:lnTo>
                  <a:lnTo>
                    <a:pt x="30" y="293"/>
                  </a:lnTo>
                  <a:lnTo>
                    <a:pt x="24" y="296"/>
                  </a:lnTo>
                  <a:lnTo>
                    <a:pt x="23" y="296"/>
                  </a:lnTo>
                  <a:lnTo>
                    <a:pt x="16" y="298"/>
                  </a:lnTo>
                  <a:lnTo>
                    <a:pt x="5" y="275"/>
                  </a:lnTo>
                  <a:lnTo>
                    <a:pt x="8" y="268"/>
                  </a:lnTo>
                  <a:lnTo>
                    <a:pt x="5" y="250"/>
                  </a:lnTo>
                  <a:lnTo>
                    <a:pt x="5" y="243"/>
                  </a:lnTo>
                  <a:lnTo>
                    <a:pt x="1" y="215"/>
                  </a:lnTo>
                  <a:lnTo>
                    <a:pt x="0" y="206"/>
                  </a:lnTo>
                  <a:lnTo>
                    <a:pt x="2" y="203"/>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21" name="Freeform 232" descr="Outlined diamond"/>
            <p:cNvSpPr>
              <a:spLocks/>
            </p:cNvSpPr>
            <p:nvPr/>
          </p:nvSpPr>
          <p:spPr bwMode="auto">
            <a:xfrm>
              <a:off x="6677647" y="3007306"/>
              <a:ext cx="159709" cy="330931"/>
            </a:xfrm>
            <a:custGeom>
              <a:avLst/>
              <a:gdLst>
                <a:gd name="T0" fmla="*/ 2147483647 w 115"/>
                <a:gd name="T1" fmla="*/ 2147483647 h 265"/>
                <a:gd name="T2" fmla="*/ 2147483647 w 115"/>
                <a:gd name="T3" fmla="*/ 2147483647 h 265"/>
                <a:gd name="T4" fmla="*/ 2147483647 w 115"/>
                <a:gd name="T5" fmla="*/ 2147483647 h 265"/>
                <a:gd name="T6" fmla="*/ 2147483647 w 115"/>
                <a:gd name="T7" fmla="*/ 2147483647 h 265"/>
                <a:gd name="T8" fmla="*/ 2147483647 w 115"/>
                <a:gd name="T9" fmla="*/ 2147483647 h 265"/>
                <a:gd name="T10" fmla="*/ 2147483647 w 115"/>
                <a:gd name="T11" fmla="*/ 2147483647 h 265"/>
                <a:gd name="T12" fmla="*/ 2147483647 w 115"/>
                <a:gd name="T13" fmla="*/ 2147483647 h 265"/>
                <a:gd name="T14" fmla="*/ 2147483647 w 115"/>
                <a:gd name="T15" fmla="*/ 2147483647 h 265"/>
                <a:gd name="T16" fmla="*/ 2147483647 w 115"/>
                <a:gd name="T17" fmla="*/ 2147483647 h 265"/>
                <a:gd name="T18" fmla="*/ 2147483647 w 115"/>
                <a:gd name="T19" fmla="*/ 2147483647 h 265"/>
                <a:gd name="T20" fmla="*/ 2147483647 w 115"/>
                <a:gd name="T21" fmla="*/ 2147483647 h 265"/>
                <a:gd name="T22" fmla="*/ 2147483647 w 115"/>
                <a:gd name="T23" fmla="*/ 2147483647 h 265"/>
                <a:gd name="T24" fmla="*/ 2147483647 w 115"/>
                <a:gd name="T25" fmla="*/ 2147483647 h 265"/>
                <a:gd name="T26" fmla="*/ 2147483647 w 115"/>
                <a:gd name="T27" fmla="*/ 2147483647 h 265"/>
                <a:gd name="T28" fmla="*/ 2147483647 w 115"/>
                <a:gd name="T29" fmla="*/ 2147483647 h 265"/>
                <a:gd name="T30" fmla="*/ 2147483647 w 115"/>
                <a:gd name="T31" fmla="*/ 2147483647 h 265"/>
                <a:gd name="T32" fmla="*/ 2147483647 w 115"/>
                <a:gd name="T33" fmla="*/ 2147483647 h 265"/>
                <a:gd name="T34" fmla="*/ 2147483647 w 115"/>
                <a:gd name="T35" fmla="*/ 2147483647 h 265"/>
                <a:gd name="T36" fmla="*/ 2147483647 w 115"/>
                <a:gd name="T37" fmla="*/ 2147483647 h 265"/>
                <a:gd name="T38" fmla="*/ 2147483647 w 115"/>
                <a:gd name="T39" fmla="*/ 2147483647 h 265"/>
                <a:gd name="T40" fmla="*/ 2147483647 w 115"/>
                <a:gd name="T41" fmla="*/ 0 h 265"/>
                <a:gd name="T42" fmla="*/ 2147483647 w 115"/>
                <a:gd name="T43" fmla="*/ 2147483647 h 265"/>
                <a:gd name="T44" fmla="*/ 2147483647 w 115"/>
                <a:gd name="T45" fmla="*/ 2147483647 h 265"/>
                <a:gd name="T46" fmla="*/ 2147483647 w 115"/>
                <a:gd name="T47" fmla="*/ 2147483647 h 265"/>
                <a:gd name="T48" fmla="*/ 2147483647 w 115"/>
                <a:gd name="T49" fmla="*/ 2147483647 h 265"/>
                <a:gd name="T50" fmla="*/ 2147483647 w 115"/>
                <a:gd name="T51" fmla="*/ 2147483647 h 265"/>
                <a:gd name="T52" fmla="*/ 2147483647 w 115"/>
                <a:gd name="T53" fmla="*/ 2147483647 h 265"/>
                <a:gd name="T54" fmla="*/ 2147483647 w 115"/>
                <a:gd name="T55" fmla="*/ 2147483647 h 265"/>
                <a:gd name="T56" fmla="*/ 2147483647 w 115"/>
                <a:gd name="T57" fmla="*/ 2147483647 h 265"/>
                <a:gd name="T58" fmla="*/ 2147483647 w 115"/>
                <a:gd name="T59" fmla="*/ 2147483647 h 265"/>
                <a:gd name="T60" fmla="*/ 2147483647 w 115"/>
                <a:gd name="T61" fmla="*/ 2147483647 h 265"/>
                <a:gd name="T62" fmla="*/ 2147483647 w 115"/>
                <a:gd name="T63" fmla="*/ 2147483647 h 265"/>
                <a:gd name="T64" fmla="*/ 2147483647 w 115"/>
                <a:gd name="T65" fmla="*/ 2147483647 h 265"/>
                <a:gd name="T66" fmla="*/ 2147483647 w 115"/>
                <a:gd name="T67" fmla="*/ 2147483647 h 265"/>
                <a:gd name="T68" fmla="*/ 2147483647 w 115"/>
                <a:gd name="T69" fmla="*/ 2147483647 h 265"/>
                <a:gd name="T70" fmla="*/ 2147483647 w 115"/>
                <a:gd name="T71" fmla="*/ 2147483647 h 265"/>
                <a:gd name="T72" fmla="*/ 2147483647 w 115"/>
                <a:gd name="T73" fmla="*/ 2147483647 h 265"/>
                <a:gd name="T74" fmla="*/ 2147483647 w 115"/>
                <a:gd name="T75" fmla="*/ 2147483647 h 265"/>
                <a:gd name="T76" fmla="*/ 2147483647 w 115"/>
                <a:gd name="T77" fmla="*/ 2147483647 h 265"/>
                <a:gd name="T78" fmla="*/ 2147483647 w 115"/>
                <a:gd name="T79" fmla="*/ 2147483647 h 265"/>
                <a:gd name="T80" fmla="*/ 2147483647 w 115"/>
                <a:gd name="T81" fmla="*/ 2147483647 h 265"/>
                <a:gd name="T82" fmla="*/ 2147483647 w 115"/>
                <a:gd name="T83" fmla="*/ 2147483647 h 265"/>
                <a:gd name="T84" fmla="*/ 2147483647 w 115"/>
                <a:gd name="T85" fmla="*/ 2147483647 h 265"/>
                <a:gd name="T86" fmla="*/ 2147483647 w 115"/>
                <a:gd name="T87" fmla="*/ 2147483647 h 265"/>
                <a:gd name="T88" fmla="*/ 2147483647 w 115"/>
                <a:gd name="T89" fmla="*/ 2147483647 h 265"/>
                <a:gd name="T90" fmla="*/ 2147483647 w 115"/>
                <a:gd name="T91" fmla="*/ 2147483647 h 265"/>
                <a:gd name="T92" fmla="*/ 2147483647 w 115"/>
                <a:gd name="T93" fmla="*/ 2147483647 h 265"/>
                <a:gd name="T94" fmla="*/ 2147483647 w 115"/>
                <a:gd name="T95" fmla="*/ 2147483647 h 26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5"/>
                <a:gd name="T145" fmla="*/ 0 h 265"/>
                <a:gd name="T146" fmla="*/ 115 w 115"/>
                <a:gd name="T147" fmla="*/ 265 h 26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5" h="265">
                  <a:moveTo>
                    <a:pt x="101" y="191"/>
                  </a:moveTo>
                  <a:lnTo>
                    <a:pt x="104" y="189"/>
                  </a:lnTo>
                  <a:lnTo>
                    <a:pt x="114" y="157"/>
                  </a:lnTo>
                  <a:lnTo>
                    <a:pt x="111" y="121"/>
                  </a:lnTo>
                  <a:lnTo>
                    <a:pt x="108" y="90"/>
                  </a:lnTo>
                  <a:lnTo>
                    <a:pt x="104" y="81"/>
                  </a:lnTo>
                  <a:lnTo>
                    <a:pt x="104" y="85"/>
                  </a:lnTo>
                  <a:lnTo>
                    <a:pt x="88" y="86"/>
                  </a:lnTo>
                  <a:lnTo>
                    <a:pt x="87" y="88"/>
                  </a:lnTo>
                  <a:lnTo>
                    <a:pt x="83" y="86"/>
                  </a:lnTo>
                  <a:lnTo>
                    <a:pt x="82" y="83"/>
                  </a:lnTo>
                  <a:lnTo>
                    <a:pt x="82" y="81"/>
                  </a:lnTo>
                  <a:lnTo>
                    <a:pt x="82" y="78"/>
                  </a:lnTo>
                  <a:lnTo>
                    <a:pt x="84" y="72"/>
                  </a:lnTo>
                  <a:lnTo>
                    <a:pt x="83" y="69"/>
                  </a:lnTo>
                  <a:lnTo>
                    <a:pt x="83" y="67"/>
                  </a:lnTo>
                  <a:lnTo>
                    <a:pt x="86" y="65"/>
                  </a:lnTo>
                  <a:lnTo>
                    <a:pt x="87" y="65"/>
                  </a:lnTo>
                  <a:lnTo>
                    <a:pt x="91" y="62"/>
                  </a:lnTo>
                  <a:lnTo>
                    <a:pt x="94" y="62"/>
                  </a:lnTo>
                  <a:lnTo>
                    <a:pt x="94" y="58"/>
                  </a:lnTo>
                  <a:lnTo>
                    <a:pt x="94" y="55"/>
                  </a:lnTo>
                  <a:lnTo>
                    <a:pt x="94" y="50"/>
                  </a:lnTo>
                  <a:lnTo>
                    <a:pt x="95" y="46"/>
                  </a:lnTo>
                  <a:lnTo>
                    <a:pt x="97" y="36"/>
                  </a:lnTo>
                  <a:lnTo>
                    <a:pt x="98" y="36"/>
                  </a:lnTo>
                  <a:lnTo>
                    <a:pt x="98" y="34"/>
                  </a:lnTo>
                  <a:lnTo>
                    <a:pt x="98" y="32"/>
                  </a:lnTo>
                  <a:lnTo>
                    <a:pt x="98" y="25"/>
                  </a:lnTo>
                  <a:lnTo>
                    <a:pt x="98" y="23"/>
                  </a:lnTo>
                  <a:lnTo>
                    <a:pt x="98" y="22"/>
                  </a:lnTo>
                  <a:lnTo>
                    <a:pt x="97" y="22"/>
                  </a:lnTo>
                  <a:lnTo>
                    <a:pt x="76" y="16"/>
                  </a:lnTo>
                  <a:lnTo>
                    <a:pt x="69" y="15"/>
                  </a:lnTo>
                  <a:lnTo>
                    <a:pt x="68" y="13"/>
                  </a:lnTo>
                  <a:lnTo>
                    <a:pt x="65" y="12"/>
                  </a:lnTo>
                  <a:lnTo>
                    <a:pt x="58" y="11"/>
                  </a:lnTo>
                  <a:lnTo>
                    <a:pt x="55" y="9"/>
                  </a:lnTo>
                  <a:lnTo>
                    <a:pt x="47" y="6"/>
                  </a:lnTo>
                  <a:lnTo>
                    <a:pt x="38" y="4"/>
                  </a:lnTo>
                  <a:lnTo>
                    <a:pt x="26" y="0"/>
                  </a:lnTo>
                  <a:lnTo>
                    <a:pt x="22" y="1"/>
                  </a:lnTo>
                  <a:lnTo>
                    <a:pt x="15" y="13"/>
                  </a:lnTo>
                  <a:lnTo>
                    <a:pt x="15" y="22"/>
                  </a:lnTo>
                  <a:lnTo>
                    <a:pt x="8" y="33"/>
                  </a:lnTo>
                  <a:lnTo>
                    <a:pt x="11" y="32"/>
                  </a:lnTo>
                  <a:lnTo>
                    <a:pt x="8" y="36"/>
                  </a:lnTo>
                  <a:lnTo>
                    <a:pt x="1" y="47"/>
                  </a:lnTo>
                  <a:lnTo>
                    <a:pt x="1" y="48"/>
                  </a:lnTo>
                  <a:lnTo>
                    <a:pt x="9" y="57"/>
                  </a:lnTo>
                  <a:lnTo>
                    <a:pt x="1" y="74"/>
                  </a:lnTo>
                  <a:lnTo>
                    <a:pt x="4" y="89"/>
                  </a:lnTo>
                  <a:lnTo>
                    <a:pt x="5" y="89"/>
                  </a:lnTo>
                  <a:lnTo>
                    <a:pt x="5" y="90"/>
                  </a:lnTo>
                  <a:lnTo>
                    <a:pt x="11" y="90"/>
                  </a:lnTo>
                  <a:lnTo>
                    <a:pt x="29" y="108"/>
                  </a:lnTo>
                  <a:lnTo>
                    <a:pt x="31" y="113"/>
                  </a:lnTo>
                  <a:lnTo>
                    <a:pt x="37" y="115"/>
                  </a:lnTo>
                  <a:lnTo>
                    <a:pt x="41" y="120"/>
                  </a:lnTo>
                  <a:lnTo>
                    <a:pt x="52" y="129"/>
                  </a:lnTo>
                  <a:lnTo>
                    <a:pt x="47" y="134"/>
                  </a:lnTo>
                  <a:lnTo>
                    <a:pt x="44" y="139"/>
                  </a:lnTo>
                  <a:lnTo>
                    <a:pt x="36" y="145"/>
                  </a:lnTo>
                  <a:lnTo>
                    <a:pt x="34" y="146"/>
                  </a:lnTo>
                  <a:lnTo>
                    <a:pt x="30" y="150"/>
                  </a:lnTo>
                  <a:lnTo>
                    <a:pt x="30" y="152"/>
                  </a:lnTo>
                  <a:lnTo>
                    <a:pt x="26" y="156"/>
                  </a:lnTo>
                  <a:lnTo>
                    <a:pt x="27" y="163"/>
                  </a:lnTo>
                  <a:lnTo>
                    <a:pt x="27" y="164"/>
                  </a:lnTo>
                  <a:lnTo>
                    <a:pt x="22" y="167"/>
                  </a:lnTo>
                  <a:lnTo>
                    <a:pt x="22" y="169"/>
                  </a:lnTo>
                  <a:lnTo>
                    <a:pt x="19" y="170"/>
                  </a:lnTo>
                  <a:lnTo>
                    <a:pt x="9" y="176"/>
                  </a:lnTo>
                  <a:lnTo>
                    <a:pt x="6" y="178"/>
                  </a:lnTo>
                  <a:lnTo>
                    <a:pt x="5" y="181"/>
                  </a:lnTo>
                  <a:lnTo>
                    <a:pt x="2" y="191"/>
                  </a:lnTo>
                  <a:lnTo>
                    <a:pt x="0" y="201"/>
                  </a:lnTo>
                  <a:lnTo>
                    <a:pt x="1" y="203"/>
                  </a:lnTo>
                  <a:lnTo>
                    <a:pt x="4" y="215"/>
                  </a:lnTo>
                  <a:lnTo>
                    <a:pt x="18" y="224"/>
                  </a:lnTo>
                  <a:lnTo>
                    <a:pt x="29" y="231"/>
                  </a:lnTo>
                  <a:lnTo>
                    <a:pt x="31" y="230"/>
                  </a:lnTo>
                  <a:lnTo>
                    <a:pt x="45" y="238"/>
                  </a:lnTo>
                  <a:lnTo>
                    <a:pt x="45" y="237"/>
                  </a:lnTo>
                  <a:lnTo>
                    <a:pt x="62" y="236"/>
                  </a:lnTo>
                  <a:lnTo>
                    <a:pt x="65" y="264"/>
                  </a:lnTo>
                  <a:lnTo>
                    <a:pt x="72" y="261"/>
                  </a:lnTo>
                  <a:lnTo>
                    <a:pt x="77" y="252"/>
                  </a:lnTo>
                  <a:lnTo>
                    <a:pt x="88" y="216"/>
                  </a:lnTo>
                  <a:lnTo>
                    <a:pt x="90" y="216"/>
                  </a:lnTo>
                  <a:lnTo>
                    <a:pt x="104" y="192"/>
                  </a:lnTo>
                  <a:lnTo>
                    <a:pt x="101" y="191"/>
                  </a:lnTo>
                </a:path>
              </a:pathLst>
            </a:custGeom>
            <a:solidFill>
              <a:schemeClr val="accent5"/>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22" name="Freeform 233"/>
            <p:cNvSpPr>
              <a:spLocks/>
            </p:cNvSpPr>
            <p:nvPr/>
          </p:nvSpPr>
          <p:spPr bwMode="auto">
            <a:xfrm>
              <a:off x="6142006" y="2496474"/>
              <a:ext cx="884545" cy="617440"/>
            </a:xfrm>
            <a:custGeom>
              <a:avLst/>
              <a:gdLst>
                <a:gd name="T0" fmla="*/ 2147483647 w 643"/>
                <a:gd name="T1" fmla="*/ 2147483647 h 494"/>
                <a:gd name="T2" fmla="*/ 2147483647 w 643"/>
                <a:gd name="T3" fmla="*/ 2147483647 h 494"/>
                <a:gd name="T4" fmla="*/ 2147483647 w 643"/>
                <a:gd name="T5" fmla="*/ 2147483647 h 494"/>
                <a:gd name="T6" fmla="*/ 2147483647 w 643"/>
                <a:gd name="T7" fmla="*/ 2147483647 h 494"/>
                <a:gd name="T8" fmla="*/ 2147483647 w 643"/>
                <a:gd name="T9" fmla="*/ 2147483647 h 494"/>
                <a:gd name="T10" fmla="*/ 2147483647 w 643"/>
                <a:gd name="T11" fmla="*/ 2147483647 h 494"/>
                <a:gd name="T12" fmla="*/ 2147483647 w 643"/>
                <a:gd name="T13" fmla="*/ 2147483647 h 494"/>
                <a:gd name="T14" fmla="*/ 2147483647 w 643"/>
                <a:gd name="T15" fmla="*/ 2147483647 h 494"/>
                <a:gd name="T16" fmla="*/ 2147483647 w 643"/>
                <a:gd name="T17" fmla="*/ 2147483647 h 494"/>
                <a:gd name="T18" fmla="*/ 2147483647 w 643"/>
                <a:gd name="T19" fmla="*/ 2147483647 h 494"/>
                <a:gd name="T20" fmla="*/ 2147483647 w 643"/>
                <a:gd name="T21" fmla="*/ 2147483647 h 494"/>
                <a:gd name="T22" fmla="*/ 2147483647 w 643"/>
                <a:gd name="T23" fmla="*/ 2147483647 h 494"/>
                <a:gd name="T24" fmla="*/ 2147483647 w 643"/>
                <a:gd name="T25" fmla="*/ 2147483647 h 494"/>
                <a:gd name="T26" fmla="*/ 2147483647 w 643"/>
                <a:gd name="T27" fmla="*/ 2147483647 h 494"/>
                <a:gd name="T28" fmla="*/ 2147483647 w 643"/>
                <a:gd name="T29" fmla="*/ 2147483647 h 494"/>
                <a:gd name="T30" fmla="*/ 2147483647 w 643"/>
                <a:gd name="T31" fmla="*/ 2147483647 h 494"/>
                <a:gd name="T32" fmla="*/ 2147483647 w 643"/>
                <a:gd name="T33" fmla="*/ 2147483647 h 494"/>
                <a:gd name="T34" fmla="*/ 2147483647 w 643"/>
                <a:gd name="T35" fmla="*/ 2147483647 h 494"/>
                <a:gd name="T36" fmla="*/ 2147483647 w 643"/>
                <a:gd name="T37" fmla="*/ 2147483647 h 494"/>
                <a:gd name="T38" fmla="*/ 2147483647 w 643"/>
                <a:gd name="T39" fmla="*/ 2147483647 h 494"/>
                <a:gd name="T40" fmla="*/ 2147483647 w 643"/>
                <a:gd name="T41" fmla="*/ 2147483647 h 494"/>
                <a:gd name="T42" fmla="*/ 2147483647 w 643"/>
                <a:gd name="T43" fmla="*/ 2147483647 h 494"/>
                <a:gd name="T44" fmla="*/ 2147483647 w 643"/>
                <a:gd name="T45" fmla="*/ 2147483647 h 494"/>
                <a:gd name="T46" fmla="*/ 2147483647 w 643"/>
                <a:gd name="T47" fmla="*/ 2147483647 h 494"/>
                <a:gd name="T48" fmla="*/ 2147483647 w 643"/>
                <a:gd name="T49" fmla="*/ 2147483647 h 494"/>
                <a:gd name="T50" fmla="*/ 2147483647 w 643"/>
                <a:gd name="T51" fmla="*/ 2147483647 h 494"/>
                <a:gd name="T52" fmla="*/ 2147483647 w 643"/>
                <a:gd name="T53" fmla="*/ 2147483647 h 494"/>
                <a:gd name="T54" fmla="*/ 2147483647 w 643"/>
                <a:gd name="T55" fmla="*/ 2147483647 h 494"/>
                <a:gd name="T56" fmla="*/ 2147483647 w 643"/>
                <a:gd name="T57" fmla="*/ 2147483647 h 494"/>
                <a:gd name="T58" fmla="*/ 2147483647 w 643"/>
                <a:gd name="T59" fmla="*/ 2147483647 h 494"/>
                <a:gd name="T60" fmla="*/ 2147483647 w 643"/>
                <a:gd name="T61" fmla="*/ 2147483647 h 494"/>
                <a:gd name="T62" fmla="*/ 2147483647 w 643"/>
                <a:gd name="T63" fmla="*/ 2147483647 h 494"/>
                <a:gd name="T64" fmla="*/ 2147483647 w 643"/>
                <a:gd name="T65" fmla="*/ 2147483647 h 494"/>
                <a:gd name="T66" fmla="*/ 2147483647 w 643"/>
                <a:gd name="T67" fmla="*/ 2147483647 h 494"/>
                <a:gd name="T68" fmla="*/ 2147483647 w 643"/>
                <a:gd name="T69" fmla="*/ 2147483647 h 494"/>
                <a:gd name="T70" fmla="*/ 2147483647 w 643"/>
                <a:gd name="T71" fmla="*/ 2147483647 h 494"/>
                <a:gd name="T72" fmla="*/ 2147483647 w 643"/>
                <a:gd name="T73" fmla="*/ 2147483647 h 494"/>
                <a:gd name="T74" fmla="*/ 2147483647 w 643"/>
                <a:gd name="T75" fmla="*/ 2147483647 h 494"/>
                <a:gd name="T76" fmla="*/ 2147483647 w 643"/>
                <a:gd name="T77" fmla="*/ 2147483647 h 494"/>
                <a:gd name="T78" fmla="*/ 2147483647 w 643"/>
                <a:gd name="T79" fmla="*/ 2147483647 h 494"/>
                <a:gd name="T80" fmla="*/ 2147483647 w 643"/>
                <a:gd name="T81" fmla="*/ 2147483647 h 494"/>
                <a:gd name="T82" fmla="*/ 2147483647 w 643"/>
                <a:gd name="T83" fmla="*/ 2147483647 h 494"/>
                <a:gd name="T84" fmla="*/ 2147483647 w 643"/>
                <a:gd name="T85" fmla="*/ 2147483647 h 494"/>
                <a:gd name="T86" fmla="*/ 2147483647 w 643"/>
                <a:gd name="T87" fmla="*/ 2147483647 h 494"/>
                <a:gd name="T88" fmla="*/ 2147483647 w 643"/>
                <a:gd name="T89" fmla="*/ 2147483647 h 494"/>
                <a:gd name="T90" fmla="*/ 2147483647 w 643"/>
                <a:gd name="T91" fmla="*/ 2147483647 h 494"/>
                <a:gd name="T92" fmla="*/ 2147483647 w 643"/>
                <a:gd name="T93" fmla="*/ 2147483647 h 494"/>
                <a:gd name="T94" fmla="*/ 2147483647 w 643"/>
                <a:gd name="T95" fmla="*/ 2147483647 h 494"/>
                <a:gd name="T96" fmla="*/ 2147483647 w 643"/>
                <a:gd name="T97" fmla="*/ 2147483647 h 494"/>
                <a:gd name="T98" fmla="*/ 2147483647 w 643"/>
                <a:gd name="T99" fmla="*/ 2147483647 h 4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43"/>
                <a:gd name="T151" fmla="*/ 0 h 494"/>
                <a:gd name="T152" fmla="*/ 643 w 643"/>
                <a:gd name="T153" fmla="*/ 494 h 4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43" h="494">
                  <a:moveTo>
                    <a:pt x="490" y="432"/>
                  </a:moveTo>
                  <a:lnTo>
                    <a:pt x="489" y="432"/>
                  </a:lnTo>
                  <a:lnTo>
                    <a:pt x="468" y="426"/>
                  </a:lnTo>
                  <a:lnTo>
                    <a:pt x="461" y="425"/>
                  </a:lnTo>
                  <a:lnTo>
                    <a:pt x="460" y="423"/>
                  </a:lnTo>
                  <a:lnTo>
                    <a:pt x="457" y="422"/>
                  </a:lnTo>
                  <a:lnTo>
                    <a:pt x="450" y="420"/>
                  </a:lnTo>
                  <a:lnTo>
                    <a:pt x="447" y="419"/>
                  </a:lnTo>
                  <a:lnTo>
                    <a:pt x="439" y="416"/>
                  </a:lnTo>
                  <a:lnTo>
                    <a:pt x="431" y="414"/>
                  </a:lnTo>
                  <a:lnTo>
                    <a:pt x="418" y="409"/>
                  </a:lnTo>
                  <a:lnTo>
                    <a:pt x="417" y="408"/>
                  </a:lnTo>
                  <a:lnTo>
                    <a:pt x="411" y="402"/>
                  </a:lnTo>
                  <a:lnTo>
                    <a:pt x="402" y="402"/>
                  </a:lnTo>
                  <a:lnTo>
                    <a:pt x="391" y="398"/>
                  </a:lnTo>
                  <a:lnTo>
                    <a:pt x="382" y="390"/>
                  </a:lnTo>
                  <a:lnTo>
                    <a:pt x="384" y="387"/>
                  </a:lnTo>
                  <a:lnTo>
                    <a:pt x="381" y="375"/>
                  </a:lnTo>
                  <a:lnTo>
                    <a:pt x="370" y="365"/>
                  </a:lnTo>
                  <a:lnTo>
                    <a:pt x="368" y="364"/>
                  </a:lnTo>
                  <a:lnTo>
                    <a:pt x="361" y="365"/>
                  </a:lnTo>
                  <a:lnTo>
                    <a:pt x="350" y="353"/>
                  </a:lnTo>
                  <a:lnTo>
                    <a:pt x="349" y="353"/>
                  </a:lnTo>
                  <a:lnTo>
                    <a:pt x="341" y="355"/>
                  </a:lnTo>
                  <a:lnTo>
                    <a:pt x="316" y="361"/>
                  </a:lnTo>
                  <a:lnTo>
                    <a:pt x="300" y="364"/>
                  </a:lnTo>
                  <a:lnTo>
                    <a:pt x="292" y="365"/>
                  </a:lnTo>
                  <a:lnTo>
                    <a:pt x="291" y="366"/>
                  </a:lnTo>
                  <a:lnTo>
                    <a:pt x="288" y="366"/>
                  </a:lnTo>
                  <a:lnTo>
                    <a:pt x="281" y="368"/>
                  </a:lnTo>
                  <a:lnTo>
                    <a:pt x="271" y="371"/>
                  </a:lnTo>
                  <a:lnTo>
                    <a:pt x="257" y="373"/>
                  </a:lnTo>
                  <a:lnTo>
                    <a:pt x="238" y="378"/>
                  </a:lnTo>
                  <a:lnTo>
                    <a:pt x="231" y="379"/>
                  </a:lnTo>
                  <a:lnTo>
                    <a:pt x="228" y="379"/>
                  </a:lnTo>
                  <a:lnTo>
                    <a:pt x="224" y="380"/>
                  </a:lnTo>
                  <a:lnTo>
                    <a:pt x="216" y="382"/>
                  </a:lnTo>
                  <a:lnTo>
                    <a:pt x="183" y="389"/>
                  </a:lnTo>
                  <a:lnTo>
                    <a:pt x="174" y="391"/>
                  </a:lnTo>
                  <a:lnTo>
                    <a:pt x="173" y="391"/>
                  </a:lnTo>
                  <a:lnTo>
                    <a:pt x="166" y="393"/>
                  </a:lnTo>
                  <a:lnTo>
                    <a:pt x="163" y="393"/>
                  </a:lnTo>
                  <a:lnTo>
                    <a:pt x="151" y="396"/>
                  </a:lnTo>
                  <a:lnTo>
                    <a:pt x="134" y="398"/>
                  </a:lnTo>
                  <a:lnTo>
                    <a:pt x="127" y="400"/>
                  </a:lnTo>
                  <a:lnTo>
                    <a:pt x="123" y="401"/>
                  </a:lnTo>
                  <a:lnTo>
                    <a:pt x="119" y="401"/>
                  </a:lnTo>
                  <a:lnTo>
                    <a:pt x="95" y="407"/>
                  </a:lnTo>
                  <a:lnTo>
                    <a:pt x="76" y="409"/>
                  </a:lnTo>
                  <a:lnTo>
                    <a:pt x="72" y="411"/>
                  </a:lnTo>
                  <a:lnTo>
                    <a:pt x="66" y="412"/>
                  </a:lnTo>
                  <a:lnTo>
                    <a:pt x="65" y="412"/>
                  </a:lnTo>
                  <a:lnTo>
                    <a:pt x="61" y="412"/>
                  </a:lnTo>
                  <a:lnTo>
                    <a:pt x="51" y="415"/>
                  </a:lnTo>
                  <a:lnTo>
                    <a:pt x="29" y="419"/>
                  </a:lnTo>
                  <a:lnTo>
                    <a:pt x="18" y="422"/>
                  </a:lnTo>
                  <a:lnTo>
                    <a:pt x="13" y="422"/>
                  </a:lnTo>
                  <a:lnTo>
                    <a:pt x="5" y="423"/>
                  </a:lnTo>
                  <a:lnTo>
                    <a:pt x="0" y="394"/>
                  </a:lnTo>
                  <a:lnTo>
                    <a:pt x="9" y="386"/>
                  </a:lnTo>
                  <a:lnTo>
                    <a:pt x="30" y="362"/>
                  </a:lnTo>
                  <a:lnTo>
                    <a:pt x="42" y="353"/>
                  </a:lnTo>
                  <a:lnTo>
                    <a:pt x="51" y="336"/>
                  </a:lnTo>
                  <a:lnTo>
                    <a:pt x="58" y="330"/>
                  </a:lnTo>
                  <a:lnTo>
                    <a:pt x="52" y="310"/>
                  </a:lnTo>
                  <a:lnTo>
                    <a:pt x="44" y="307"/>
                  </a:lnTo>
                  <a:lnTo>
                    <a:pt x="42" y="299"/>
                  </a:lnTo>
                  <a:lnTo>
                    <a:pt x="37" y="294"/>
                  </a:lnTo>
                  <a:lnTo>
                    <a:pt x="34" y="278"/>
                  </a:lnTo>
                  <a:lnTo>
                    <a:pt x="79" y="258"/>
                  </a:lnTo>
                  <a:lnTo>
                    <a:pt x="103" y="253"/>
                  </a:lnTo>
                  <a:lnTo>
                    <a:pt x="115" y="252"/>
                  </a:lnTo>
                  <a:lnTo>
                    <a:pt x="134" y="252"/>
                  </a:lnTo>
                  <a:lnTo>
                    <a:pt x="152" y="258"/>
                  </a:lnTo>
                  <a:lnTo>
                    <a:pt x="165" y="252"/>
                  </a:lnTo>
                  <a:lnTo>
                    <a:pt x="183" y="247"/>
                  </a:lnTo>
                  <a:lnTo>
                    <a:pt x="192" y="246"/>
                  </a:lnTo>
                  <a:lnTo>
                    <a:pt x="213" y="234"/>
                  </a:lnTo>
                  <a:lnTo>
                    <a:pt x="217" y="229"/>
                  </a:lnTo>
                  <a:lnTo>
                    <a:pt x="219" y="224"/>
                  </a:lnTo>
                  <a:lnTo>
                    <a:pt x="230" y="213"/>
                  </a:lnTo>
                  <a:lnTo>
                    <a:pt x="245" y="207"/>
                  </a:lnTo>
                  <a:lnTo>
                    <a:pt x="248" y="195"/>
                  </a:lnTo>
                  <a:lnTo>
                    <a:pt x="245" y="189"/>
                  </a:lnTo>
                  <a:lnTo>
                    <a:pt x="241" y="177"/>
                  </a:lnTo>
                  <a:lnTo>
                    <a:pt x="237" y="175"/>
                  </a:lnTo>
                  <a:lnTo>
                    <a:pt x="235" y="170"/>
                  </a:lnTo>
                  <a:lnTo>
                    <a:pt x="241" y="171"/>
                  </a:lnTo>
                  <a:lnTo>
                    <a:pt x="245" y="164"/>
                  </a:lnTo>
                  <a:lnTo>
                    <a:pt x="235" y="159"/>
                  </a:lnTo>
                  <a:lnTo>
                    <a:pt x="232" y="162"/>
                  </a:lnTo>
                  <a:lnTo>
                    <a:pt x="232" y="157"/>
                  </a:lnTo>
                  <a:lnTo>
                    <a:pt x="224" y="155"/>
                  </a:lnTo>
                  <a:lnTo>
                    <a:pt x="226" y="137"/>
                  </a:lnTo>
                  <a:lnTo>
                    <a:pt x="235" y="130"/>
                  </a:lnTo>
                  <a:lnTo>
                    <a:pt x="234" y="126"/>
                  </a:lnTo>
                  <a:lnTo>
                    <a:pt x="250" y="110"/>
                  </a:lnTo>
                  <a:lnTo>
                    <a:pt x="255" y="108"/>
                  </a:lnTo>
                  <a:lnTo>
                    <a:pt x="257" y="99"/>
                  </a:lnTo>
                  <a:lnTo>
                    <a:pt x="285" y="54"/>
                  </a:lnTo>
                  <a:lnTo>
                    <a:pt x="298" y="44"/>
                  </a:lnTo>
                  <a:lnTo>
                    <a:pt x="298" y="41"/>
                  </a:lnTo>
                  <a:lnTo>
                    <a:pt x="314" y="27"/>
                  </a:lnTo>
                  <a:lnTo>
                    <a:pt x="325" y="26"/>
                  </a:lnTo>
                  <a:lnTo>
                    <a:pt x="327" y="24"/>
                  </a:lnTo>
                  <a:lnTo>
                    <a:pt x="378" y="13"/>
                  </a:lnTo>
                  <a:lnTo>
                    <a:pt x="379" y="13"/>
                  </a:lnTo>
                  <a:lnTo>
                    <a:pt x="407" y="5"/>
                  </a:lnTo>
                  <a:lnTo>
                    <a:pt x="428" y="0"/>
                  </a:lnTo>
                  <a:lnTo>
                    <a:pt x="429" y="15"/>
                  </a:lnTo>
                  <a:lnTo>
                    <a:pt x="438" y="45"/>
                  </a:lnTo>
                  <a:lnTo>
                    <a:pt x="438" y="47"/>
                  </a:lnTo>
                  <a:lnTo>
                    <a:pt x="440" y="48"/>
                  </a:lnTo>
                  <a:lnTo>
                    <a:pt x="445" y="52"/>
                  </a:lnTo>
                  <a:lnTo>
                    <a:pt x="450" y="77"/>
                  </a:lnTo>
                  <a:lnTo>
                    <a:pt x="446" y="87"/>
                  </a:lnTo>
                  <a:lnTo>
                    <a:pt x="446" y="99"/>
                  </a:lnTo>
                  <a:lnTo>
                    <a:pt x="457" y="127"/>
                  </a:lnTo>
                  <a:lnTo>
                    <a:pt x="460" y="131"/>
                  </a:lnTo>
                  <a:lnTo>
                    <a:pt x="458" y="146"/>
                  </a:lnTo>
                  <a:lnTo>
                    <a:pt x="467" y="144"/>
                  </a:lnTo>
                  <a:lnTo>
                    <a:pt x="479" y="175"/>
                  </a:lnTo>
                  <a:lnTo>
                    <a:pt x="481" y="182"/>
                  </a:lnTo>
                  <a:lnTo>
                    <a:pt x="483" y="196"/>
                  </a:lnTo>
                  <a:lnTo>
                    <a:pt x="488" y="216"/>
                  </a:lnTo>
                  <a:lnTo>
                    <a:pt x="490" y="227"/>
                  </a:lnTo>
                  <a:lnTo>
                    <a:pt x="493" y="236"/>
                  </a:lnTo>
                  <a:lnTo>
                    <a:pt x="493" y="235"/>
                  </a:lnTo>
                  <a:lnTo>
                    <a:pt x="493" y="243"/>
                  </a:lnTo>
                  <a:lnTo>
                    <a:pt x="493" y="249"/>
                  </a:lnTo>
                  <a:lnTo>
                    <a:pt x="493" y="263"/>
                  </a:lnTo>
                  <a:lnTo>
                    <a:pt x="492" y="306"/>
                  </a:lnTo>
                  <a:lnTo>
                    <a:pt x="492" y="310"/>
                  </a:lnTo>
                  <a:lnTo>
                    <a:pt x="493" y="312"/>
                  </a:lnTo>
                  <a:lnTo>
                    <a:pt x="495" y="312"/>
                  </a:lnTo>
                  <a:lnTo>
                    <a:pt x="496" y="318"/>
                  </a:lnTo>
                  <a:lnTo>
                    <a:pt x="500" y="346"/>
                  </a:lnTo>
                  <a:lnTo>
                    <a:pt x="503" y="354"/>
                  </a:lnTo>
                  <a:lnTo>
                    <a:pt x="503" y="358"/>
                  </a:lnTo>
                  <a:lnTo>
                    <a:pt x="503" y="361"/>
                  </a:lnTo>
                  <a:lnTo>
                    <a:pt x="504" y="369"/>
                  </a:lnTo>
                  <a:lnTo>
                    <a:pt x="507" y="379"/>
                  </a:lnTo>
                  <a:lnTo>
                    <a:pt x="507" y="382"/>
                  </a:lnTo>
                  <a:lnTo>
                    <a:pt x="507" y="386"/>
                  </a:lnTo>
                  <a:lnTo>
                    <a:pt x="517" y="401"/>
                  </a:lnTo>
                  <a:lnTo>
                    <a:pt x="500" y="418"/>
                  </a:lnTo>
                  <a:lnTo>
                    <a:pt x="510" y="429"/>
                  </a:lnTo>
                  <a:lnTo>
                    <a:pt x="503" y="438"/>
                  </a:lnTo>
                  <a:lnTo>
                    <a:pt x="503" y="443"/>
                  </a:lnTo>
                  <a:lnTo>
                    <a:pt x="501" y="443"/>
                  </a:lnTo>
                  <a:lnTo>
                    <a:pt x="503" y="444"/>
                  </a:lnTo>
                  <a:lnTo>
                    <a:pt x="504" y="445"/>
                  </a:lnTo>
                  <a:lnTo>
                    <a:pt x="513" y="441"/>
                  </a:lnTo>
                  <a:lnTo>
                    <a:pt x="514" y="437"/>
                  </a:lnTo>
                  <a:lnTo>
                    <a:pt x="524" y="433"/>
                  </a:lnTo>
                  <a:lnTo>
                    <a:pt x="531" y="427"/>
                  </a:lnTo>
                  <a:lnTo>
                    <a:pt x="543" y="429"/>
                  </a:lnTo>
                  <a:lnTo>
                    <a:pt x="551" y="419"/>
                  </a:lnTo>
                  <a:lnTo>
                    <a:pt x="589" y="409"/>
                  </a:lnTo>
                  <a:lnTo>
                    <a:pt x="607" y="389"/>
                  </a:lnTo>
                  <a:lnTo>
                    <a:pt x="617" y="382"/>
                  </a:lnTo>
                  <a:lnTo>
                    <a:pt x="612" y="387"/>
                  </a:lnTo>
                  <a:lnTo>
                    <a:pt x="618" y="396"/>
                  </a:lnTo>
                  <a:lnTo>
                    <a:pt x="629" y="397"/>
                  </a:lnTo>
                  <a:lnTo>
                    <a:pt x="640" y="386"/>
                  </a:lnTo>
                  <a:lnTo>
                    <a:pt x="642" y="390"/>
                  </a:lnTo>
                  <a:lnTo>
                    <a:pt x="622" y="408"/>
                  </a:lnTo>
                  <a:lnTo>
                    <a:pt x="550" y="459"/>
                  </a:lnTo>
                  <a:lnTo>
                    <a:pt x="538" y="465"/>
                  </a:lnTo>
                  <a:lnTo>
                    <a:pt x="522" y="470"/>
                  </a:lnTo>
                  <a:lnTo>
                    <a:pt x="513" y="473"/>
                  </a:lnTo>
                  <a:lnTo>
                    <a:pt x="511" y="473"/>
                  </a:lnTo>
                  <a:lnTo>
                    <a:pt x="503" y="479"/>
                  </a:lnTo>
                  <a:lnTo>
                    <a:pt x="497" y="481"/>
                  </a:lnTo>
                  <a:lnTo>
                    <a:pt x="497" y="479"/>
                  </a:lnTo>
                  <a:lnTo>
                    <a:pt x="493" y="479"/>
                  </a:lnTo>
                  <a:lnTo>
                    <a:pt x="488" y="476"/>
                  </a:lnTo>
                  <a:lnTo>
                    <a:pt x="483" y="486"/>
                  </a:lnTo>
                  <a:lnTo>
                    <a:pt x="474" y="493"/>
                  </a:lnTo>
                  <a:lnTo>
                    <a:pt x="474" y="490"/>
                  </a:lnTo>
                  <a:lnTo>
                    <a:pt x="474" y="487"/>
                  </a:lnTo>
                  <a:lnTo>
                    <a:pt x="476" y="481"/>
                  </a:lnTo>
                  <a:lnTo>
                    <a:pt x="475" y="479"/>
                  </a:lnTo>
                  <a:lnTo>
                    <a:pt x="475" y="476"/>
                  </a:lnTo>
                  <a:lnTo>
                    <a:pt x="478" y="474"/>
                  </a:lnTo>
                  <a:lnTo>
                    <a:pt x="479" y="474"/>
                  </a:lnTo>
                  <a:lnTo>
                    <a:pt x="483" y="472"/>
                  </a:lnTo>
                  <a:lnTo>
                    <a:pt x="486" y="472"/>
                  </a:lnTo>
                  <a:lnTo>
                    <a:pt x="486" y="468"/>
                  </a:lnTo>
                  <a:lnTo>
                    <a:pt x="486" y="465"/>
                  </a:lnTo>
                  <a:lnTo>
                    <a:pt x="486" y="459"/>
                  </a:lnTo>
                  <a:lnTo>
                    <a:pt x="488" y="455"/>
                  </a:lnTo>
                  <a:lnTo>
                    <a:pt x="489" y="445"/>
                  </a:lnTo>
                  <a:lnTo>
                    <a:pt x="490" y="445"/>
                  </a:lnTo>
                  <a:lnTo>
                    <a:pt x="490" y="444"/>
                  </a:lnTo>
                  <a:lnTo>
                    <a:pt x="490" y="441"/>
                  </a:lnTo>
                  <a:lnTo>
                    <a:pt x="490" y="434"/>
                  </a:lnTo>
                  <a:lnTo>
                    <a:pt x="490" y="433"/>
                  </a:lnTo>
                  <a:lnTo>
                    <a:pt x="490" y="432"/>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23" name="Freeform 234"/>
            <p:cNvSpPr>
              <a:spLocks/>
            </p:cNvSpPr>
            <p:nvPr/>
          </p:nvSpPr>
          <p:spPr bwMode="auto">
            <a:xfrm>
              <a:off x="7009351" y="2840731"/>
              <a:ext cx="88454" cy="108829"/>
            </a:xfrm>
            <a:custGeom>
              <a:avLst/>
              <a:gdLst>
                <a:gd name="T0" fmla="*/ 2147483647 w 66"/>
                <a:gd name="T1" fmla="*/ 2147483647 h 86"/>
                <a:gd name="T2" fmla="*/ 2147483647 w 66"/>
                <a:gd name="T3" fmla="*/ 2147483647 h 86"/>
                <a:gd name="T4" fmla="*/ 2147483647 w 66"/>
                <a:gd name="T5" fmla="*/ 2147483647 h 86"/>
                <a:gd name="T6" fmla="*/ 2147483647 w 66"/>
                <a:gd name="T7" fmla="*/ 2147483647 h 86"/>
                <a:gd name="T8" fmla="*/ 2147483647 w 66"/>
                <a:gd name="T9" fmla="*/ 2147483647 h 86"/>
                <a:gd name="T10" fmla="*/ 2147483647 w 66"/>
                <a:gd name="T11" fmla="*/ 2147483647 h 86"/>
                <a:gd name="T12" fmla="*/ 2147483647 w 66"/>
                <a:gd name="T13" fmla="*/ 2147483647 h 86"/>
                <a:gd name="T14" fmla="*/ 2147483647 w 66"/>
                <a:gd name="T15" fmla="*/ 2147483647 h 86"/>
                <a:gd name="T16" fmla="*/ 2147483647 w 66"/>
                <a:gd name="T17" fmla="*/ 2147483647 h 86"/>
                <a:gd name="T18" fmla="*/ 2147483647 w 66"/>
                <a:gd name="T19" fmla="*/ 2147483647 h 86"/>
                <a:gd name="T20" fmla="*/ 2147483647 w 66"/>
                <a:gd name="T21" fmla="*/ 2147483647 h 86"/>
                <a:gd name="T22" fmla="*/ 2147483647 w 66"/>
                <a:gd name="T23" fmla="*/ 2147483647 h 86"/>
                <a:gd name="T24" fmla="*/ 2147483647 w 66"/>
                <a:gd name="T25" fmla="*/ 2147483647 h 86"/>
                <a:gd name="T26" fmla="*/ 2147483647 w 66"/>
                <a:gd name="T27" fmla="*/ 2147483647 h 86"/>
                <a:gd name="T28" fmla="*/ 2147483647 w 66"/>
                <a:gd name="T29" fmla="*/ 2147483647 h 86"/>
                <a:gd name="T30" fmla="*/ 2147483647 w 66"/>
                <a:gd name="T31" fmla="*/ 2147483647 h 86"/>
                <a:gd name="T32" fmla="*/ 2147483647 w 66"/>
                <a:gd name="T33" fmla="*/ 2147483647 h 86"/>
                <a:gd name="T34" fmla="*/ 2147483647 w 66"/>
                <a:gd name="T35" fmla="*/ 2147483647 h 86"/>
                <a:gd name="T36" fmla="*/ 2147483647 w 66"/>
                <a:gd name="T37" fmla="*/ 2147483647 h 86"/>
                <a:gd name="T38" fmla="*/ 2147483647 w 66"/>
                <a:gd name="T39" fmla="*/ 2147483647 h 86"/>
                <a:gd name="T40" fmla="*/ 2147483647 w 66"/>
                <a:gd name="T41" fmla="*/ 2147483647 h 86"/>
                <a:gd name="T42" fmla="*/ 2147483647 w 66"/>
                <a:gd name="T43" fmla="*/ 2147483647 h 86"/>
                <a:gd name="T44" fmla="*/ 2147483647 w 66"/>
                <a:gd name="T45" fmla="*/ 2147483647 h 86"/>
                <a:gd name="T46" fmla="*/ 0 w 66"/>
                <a:gd name="T47" fmla="*/ 2147483647 h 86"/>
                <a:gd name="T48" fmla="*/ 2147483647 w 66"/>
                <a:gd name="T49" fmla="*/ 2147483647 h 86"/>
                <a:gd name="T50" fmla="*/ 2147483647 w 66"/>
                <a:gd name="T51" fmla="*/ 2147483647 h 86"/>
                <a:gd name="T52" fmla="*/ 2147483647 w 66"/>
                <a:gd name="T53" fmla="*/ 2147483647 h 86"/>
                <a:gd name="T54" fmla="*/ 2147483647 w 66"/>
                <a:gd name="T55" fmla="*/ 2147483647 h 86"/>
                <a:gd name="T56" fmla="*/ 2147483647 w 66"/>
                <a:gd name="T57" fmla="*/ 0 h 86"/>
                <a:gd name="T58" fmla="*/ 2147483647 w 66"/>
                <a:gd name="T59" fmla="*/ 2147483647 h 86"/>
                <a:gd name="T60" fmla="*/ 2147483647 w 66"/>
                <a:gd name="T61" fmla="*/ 2147483647 h 86"/>
                <a:gd name="T62" fmla="*/ 2147483647 w 66"/>
                <a:gd name="T63" fmla="*/ 2147483647 h 86"/>
                <a:gd name="T64" fmla="*/ 2147483647 w 66"/>
                <a:gd name="T65" fmla="*/ 2147483647 h 86"/>
                <a:gd name="T66" fmla="*/ 2147483647 w 66"/>
                <a:gd name="T67" fmla="*/ 2147483647 h 86"/>
                <a:gd name="T68" fmla="*/ 2147483647 w 66"/>
                <a:gd name="T69" fmla="*/ 2147483647 h 86"/>
                <a:gd name="T70" fmla="*/ 2147483647 w 66"/>
                <a:gd name="T71" fmla="*/ 2147483647 h 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86"/>
                <a:gd name="T110" fmla="*/ 66 w 66"/>
                <a:gd name="T111" fmla="*/ 86 h 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86">
                  <a:moveTo>
                    <a:pt x="54" y="30"/>
                  </a:moveTo>
                  <a:lnTo>
                    <a:pt x="60" y="31"/>
                  </a:lnTo>
                  <a:lnTo>
                    <a:pt x="62" y="38"/>
                  </a:lnTo>
                  <a:lnTo>
                    <a:pt x="65" y="47"/>
                  </a:lnTo>
                  <a:lnTo>
                    <a:pt x="60" y="53"/>
                  </a:lnTo>
                  <a:lnTo>
                    <a:pt x="58" y="49"/>
                  </a:lnTo>
                  <a:lnTo>
                    <a:pt x="55" y="49"/>
                  </a:lnTo>
                  <a:lnTo>
                    <a:pt x="52" y="56"/>
                  </a:lnTo>
                  <a:lnTo>
                    <a:pt x="44" y="56"/>
                  </a:lnTo>
                  <a:lnTo>
                    <a:pt x="40" y="69"/>
                  </a:lnTo>
                  <a:lnTo>
                    <a:pt x="31" y="72"/>
                  </a:lnTo>
                  <a:lnTo>
                    <a:pt x="12" y="85"/>
                  </a:lnTo>
                  <a:lnTo>
                    <a:pt x="12" y="82"/>
                  </a:lnTo>
                  <a:lnTo>
                    <a:pt x="13" y="82"/>
                  </a:lnTo>
                  <a:lnTo>
                    <a:pt x="16" y="69"/>
                  </a:lnTo>
                  <a:lnTo>
                    <a:pt x="12" y="52"/>
                  </a:lnTo>
                  <a:lnTo>
                    <a:pt x="12" y="49"/>
                  </a:lnTo>
                  <a:lnTo>
                    <a:pt x="10" y="46"/>
                  </a:lnTo>
                  <a:lnTo>
                    <a:pt x="10" y="45"/>
                  </a:lnTo>
                  <a:lnTo>
                    <a:pt x="9" y="45"/>
                  </a:lnTo>
                  <a:lnTo>
                    <a:pt x="8" y="38"/>
                  </a:lnTo>
                  <a:lnTo>
                    <a:pt x="6" y="35"/>
                  </a:lnTo>
                  <a:lnTo>
                    <a:pt x="2" y="16"/>
                  </a:lnTo>
                  <a:lnTo>
                    <a:pt x="0" y="9"/>
                  </a:lnTo>
                  <a:lnTo>
                    <a:pt x="2" y="8"/>
                  </a:lnTo>
                  <a:lnTo>
                    <a:pt x="18" y="2"/>
                  </a:lnTo>
                  <a:lnTo>
                    <a:pt x="23" y="2"/>
                  </a:lnTo>
                  <a:lnTo>
                    <a:pt x="27" y="1"/>
                  </a:lnTo>
                  <a:lnTo>
                    <a:pt x="31" y="0"/>
                  </a:lnTo>
                  <a:lnTo>
                    <a:pt x="32" y="2"/>
                  </a:lnTo>
                  <a:lnTo>
                    <a:pt x="35" y="12"/>
                  </a:lnTo>
                  <a:lnTo>
                    <a:pt x="37" y="10"/>
                  </a:lnTo>
                  <a:lnTo>
                    <a:pt x="41" y="23"/>
                  </a:lnTo>
                  <a:lnTo>
                    <a:pt x="47" y="24"/>
                  </a:lnTo>
                  <a:lnTo>
                    <a:pt x="48" y="26"/>
                  </a:lnTo>
                  <a:lnTo>
                    <a:pt x="54" y="30"/>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80601" name="Freeform 235"/>
            <p:cNvSpPr>
              <a:spLocks/>
            </p:cNvSpPr>
            <p:nvPr/>
          </p:nvSpPr>
          <p:spPr bwMode="auto">
            <a:xfrm>
              <a:off x="6731000" y="2454275"/>
              <a:ext cx="201613" cy="341313"/>
            </a:xfrm>
            <a:custGeom>
              <a:avLst/>
              <a:gdLst>
                <a:gd name="T0" fmla="*/ 2147483647 w 146"/>
                <a:gd name="T1" fmla="*/ 2147483647 h 273"/>
                <a:gd name="T2" fmla="*/ 2147483647 w 146"/>
                <a:gd name="T3" fmla="*/ 2147483647 h 273"/>
                <a:gd name="T4" fmla="*/ 2147483647 w 146"/>
                <a:gd name="T5" fmla="*/ 2147483647 h 273"/>
                <a:gd name="T6" fmla="*/ 2147483647 w 146"/>
                <a:gd name="T7" fmla="*/ 2147483647 h 273"/>
                <a:gd name="T8" fmla="*/ 2147483647 w 146"/>
                <a:gd name="T9" fmla="*/ 2147483647 h 273"/>
                <a:gd name="T10" fmla="*/ 2147483647 w 146"/>
                <a:gd name="T11" fmla="*/ 2147483647 h 273"/>
                <a:gd name="T12" fmla="*/ 2147483647 w 146"/>
                <a:gd name="T13" fmla="*/ 2147483647 h 273"/>
                <a:gd name="T14" fmla="*/ 2147483647 w 146"/>
                <a:gd name="T15" fmla="*/ 2147483647 h 273"/>
                <a:gd name="T16" fmla="*/ 2147483647 w 146"/>
                <a:gd name="T17" fmla="*/ 2147483647 h 273"/>
                <a:gd name="T18" fmla="*/ 2147483647 w 146"/>
                <a:gd name="T19" fmla="*/ 2147483647 h 273"/>
                <a:gd name="T20" fmla="*/ 2147483647 w 146"/>
                <a:gd name="T21" fmla="*/ 2147483647 h 273"/>
                <a:gd name="T22" fmla="*/ 2147483647 w 146"/>
                <a:gd name="T23" fmla="*/ 2147483647 h 273"/>
                <a:gd name="T24" fmla="*/ 2147483647 w 146"/>
                <a:gd name="T25" fmla="*/ 2147483647 h 273"/>
                <a:gd name="T26" fmla="*/ 2147483647 w 146"/>
                <a:gd name="T27" fmla="*/ 2147483647 h 273"/>
                <a:gd name="T28" fmla="*/ 2147483647 w 146"/>
                <a:gd name="T29" fmla="*/ 2147483647 h 273"/>
                <a:gd name="T30" fmla="*/ 2147483647 w 146"/>
                <a:gd name="T31" fmla="*/ 2147483647 h 273"/>
                <a:gd name="T32" fmla="*/ 2147483647 w 146"/>
                <a:gd name="T33" fmla="*/ 2147483647 h 273"/>
                <a:gd name="T34" fmla="*/ 2147483647 w 146"/>
                <a:gd name="T35" fmla="*/ 2147483647 h 273"/>
                <a:gd name="T36" fmla="*/ 2147483647 w 146"/>
                <a:gd name="T37" fmla="*/ 2147483647 h 273"/>
                <a:gd name="T38" fmla="*/ 2147483647 w 146"/>
                <a:gd name="T39" fmla="*/ 2147483647 h 273"/>
                <a:gd name="T40" fmla="*/ 2147483647 w 146"/>
                <a:gd name="T41" fmla="*/ 2147483647 h 273"/>
                <a:gd name="T42" fmla="*/ 2147483647 w 146"/>
                <a:gd name="T43" fmla="*/ 2147483647 h 273"/>
                <a:gd name="T44" fmla="*/ 2147483647 w 146"/>
                <a:gd name="T45" fmla="*/ 2147483647 h 273"/>
                <a:gd name="T46" fmla="*/ 2147483647 w 146"/>
                <a:gd name="T47" fmla="*/ 2147483647 h 273"/>
                <a:gd name="T48" fmla="*/ 2147483647 w 146"/>
                <a:gd name="T49" fmla="*/ 2147483647 h 273"/>
                <a:gd name="T50" fmla="*/ 2147483647 w 146"/>
                <a:gd name="T51" fmla="*/ 2147483647 h 273"/>
                <a:gd name="T52" fmla="*/ 2147483647 w 146"/>
                <a:gd name="T53" fmla="*/ 2147483647 h 273"/>
                <a:gd name="T54" fmla="*/ 2147483647 w 146"/>
                <a:gd name="T55" fmla="*/ 2147483647 h 273"/>
                <a:gd name="T56" fmla="*/ 2147483647 w 146"/>
                <a:gd name="T57" fmla="*/ 2147483647 h 273"/>
                <a:gd name="T58" fmla="*/ 2147483647 w 146"/>
                <a:gd name="T59" fmla="*/ 2147483647 h 273"/>
                <a:gd name="T60" fmla="*/ 2147483647 w 146"/>
                <a:gd name="T61" fmla="*/ 2147483647 h 273"/>
                <a:gd name="T62" fmla="*/ 2147483647 w 146"/>
                <a:gd name="T63" fmla="*/ 2147483647 h 273"/>
                <a:gd name="T64" fmla="*/ 2147483647 w 146"/>
                <a:gd name="T65" fmla="*/ 2147483647 h 273"/>
                <a:gd name="T66" fmla="*/ 2147483647 w 146"/>
                <a:gd name="T67" fmla="*/ 2147483647 h 273"/>
                <a:gd name="T68" fmla="*/ 2147483647 w 146"/>
                <a:gd name="T69" fmla="*/ 2147483647 h 273"/>
                <a:gd name="T70" fmla="*/ 2147483647 w 146"/>
                <a:gd name="T71" fmla="*/ 2147483647 h 273"/>
                <a:gd name="T72" fmla="*/ 2147483647 w 146"/>
                <a:gd name="T73" fmla="*/ 2147483647 h 273"/>
                <a:gd name="T74" fmla="*/ 2147483647 w 146"/>
                <a:gd name="T75" fmla="*/ 2147483647 h 273"/>
                <a:gd name="T76" fmla="*/ 2147483647 w 146"/>
                <a:gd name="T77" fmla="*/ 2147483647 h 273"/>
                <a:gd name="T78" fmla="*/ 2147483647 w 146"/>
                <a:gd name="T79" fmla="*/ 2147483647 h 273"/>
                <a:gd name="T80" fmla="*/ 2147483647 w 146"/>
                <a:gd name="T81" fmla="*/ 2147483647 h 273"/>
                <a:gd name="T82" fmla="*/ 2147483647 w 146"/>
                <a:gd name="T83" fmla="*/ 0 h 273"/>
                <a:gd name="T84" fmla="*/ 2147483647 w 146"/>
                <a:gd name="T85" fmla="*/ 2147483647 h 273"/>
                <a:gd name="T86" fmla="*/ 2147483647 w 146"/>
                <a:gd name="T87" fmla="*/ 2147483647 h 273"/>
                <a:gd name="T88" fmla="*/ 2147483647 w 146"/>
                <a:gd name="T89" fmla="*/ 2147483647 h 273"/>
                <a:gd name="T90" fmla="*/ 2147483647 w 146"/>
                <a:gd name="T91" fmla="*/ 2147483647 h 273"/>
                <a:gd name="T92" fmla="*/ 0 w 146"/>
                <a:gd name="T93" fmla="*/ 2147483647 h 273"/>
                <a:gd name="T94" fmla="*/ 2147483647 w 146"/>
                <a:gd name="T95" fmla="*/ 2147483647 h 273"/>
                <a:gd name="T96" fmla="*/ 2147483647 w 146"/>
                <a:gd name="T97" fmla="*/ 2147483647 h 273"/>
                <a:gd name="T98" fmla="*/ 2147483647 w 146"/>
                <a:gd name="T99" fmla="*/ 2147483647 h 273"/>
                <a:gd name="T100" fmla="*/ 2147483647 w 146"/>
                <a:gd name="T101" fmla="*/ 2147483647 h 273"/>
                <a:gd name="T102" fmla="*/ 2147483647 w 146"/>
                <a:gd name="T103" fmla="*/ 2147483647 h 273"/>
                <a:gd name="T104" fmla="*/ 2147483647 w 146"/>
                <a:gd name="T105" fmla="*/ 2147483647 h 273"/>
                <a:gd name="T106" fmla="*/ 2147483647 w 146"/>
                <a:gd name="T107" fmla="*/ 2147483647 h 273"/>
                <a:gd name="T108" fmla="*/ 2147483647 w 146"/>
                <a:gd name="T109" fmla="*/ 2147483647 h 273"/>
                <a:gd name="T110" fmla="*/ 2147483647 w 146"/>
                <a:gd name="T111" fmla="*/ 2147483647 h 273"/>
                <a:gd name="T112" fmla="*/ 2147483647 w 146"/>
                <a:gd name="T113" fmla="*/ 2147483647 h 273"/>
                <a:gd name="T114" fmla="*/ 2147483647 w 146"/>
                <a:gd name="T115" fmla="*/ 2147483647 h 27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6"/>
                <a:gd name="T175" fmla="*/ 0 h 273"/>
                <a:gd name="T176" fmla="*/ 146 w 146"/>
                <a:gd name="T177" fmla="*/ 273 h 27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6" h="273">
                  <a:moveTo>
                    <a:pt x="31" y="167"/>
                  </a:moveTo>
                  <a:lnTo>
                    <a:pt x="30" y="182"/>
                  </a:lnTo>
                  <a:lnTo>
                    <a:pt x="38" y="179"/>
                  </a:lnTo>
                  <a:lnTo>
                    <a:pt x="51" y="211"/>
                  </a:lnTo>
                  <a:lnTo>
                    <a:pt x="52" y="218"/>
                  </a:lnTo>
                  <a:lnTo>
                    <a:pt x="55" y="231"/>
                  </a:lnTo>
                  <a:lnTo>
                    <a:pt x="59" y="251"/>
                  </a:lnTo>
                  <a:lnTo>
                    <a:pt x="62" y="262"/>
                  </a:lnTo>
                  <a:lnTo>
                    <a:pt x="64" y="272"/>
                  </a:lnTo>
                  <a:lnTo>
                    <a:pt x="64" y="270"/>
                  </a:lnTo>
                  <a:lnTo>
                    <a:pt x="80" y="267"/>
                  </a:lnTo>
                  <a:lnTo>
                    <a:pt x="82" y="267"/>
                  </a:lnTo>
                  <a:lnTo>
                    <a:pt x="84" y="267"/>
                  </a:lnTo>
                  <a:lnTo>
                    <a:pt x="84" y="266"/>
                  </a:lnTo>
                  <a:lnTo>
                    <a:pt x="85" y="266"/>
                  </a:lnTo>
                  <a:lnTo>
                    <a:pt x="91" y="266"/>
                  </a:lnTo>
                  <a:lnTo>
                    <a:pt x="104" y="262"/>
                  </a:lnTo>
                  <a:lnTo>
                    <a:pt x="124" y="259"/>
                  </a:lnTo>
                  <a:lnTo>
                    <a:pt x="127" y="258"/>
                  </a:lnTo>
                  <a:lnTo>
                    <a:pt x="116" y="236"/>
                  </a:lnTo>
                  <a:lnTo>
                    <a:pt x="118" y="229"/>
                  </a:lnTo>
                  <a:lnTo>
                    <a:pt x="116" y="211"/>
                  </a:lnTo>
                  <a:lnTo>
                    <a:pt x="116" y="204"/>
                  </a:lnTo>
                  <a:lnTo>
                    <a:pt x="111" y="176"/>
                  </a:lnTo>
                  <a:lnTo>
                    <a:pt x="110" y="167"/>
                  </a:lnTo>
                  <a:lnTo>
                    <a:pt x="113" y="164"/>
                  </a:lnTo>
                  <a:lnTo>
                    <a:pt x="111" y="161"/>
                  </a:lnTo>
                  <a:lnTo>
                    <a:pt x="114" y="147"/>
                  </a:lnTo>
                  <a:lnTo>
                    <a:pt x="118" y="143"/>
                  </a:lnTo>
                  <a:lnTo>
                    <a:pt x="118" y="118"/>
                  </a:lnTo>
                  <a:lnTo>
                    <a:pt x="121" y="103"/>
                  </a:lnTo>
                  <a:lnTo>
                    <a:pt x="118" y="100"/>
                  </a:lnTo>
                  <a:lnTo>
                    <a:pt x="116" y="91"/>
                  </a:lnTo>
                  <a:lnTo>
                    <a:pt x="118" y="81"/>
                  </a:lnTo>
                  <a:lnTo>
                    <a:pt x="129" y="75"/>
                  </a:lnTo>
                  <a:lnTo>
                    <a:pt x="131" y="73"/>
                  </a:lnTo>
                  <a:lnTo>
                    <a:pt x="133" y="69"/>
                  </a:lnTo>
                  <a:lnTo>
                    <a:pt x="145" y="55"/>
                  </a:lnTo>
                  <a:lnTo>
                    <a:pt x="133" y="30"/>
                  </a:lnTo>
                  <a:lnTo>
                    <a:pt x="139" y="11"/>
                  </a:lnTo>
                  <a:lnTo>
                    <a:pt x="135" y="0"/>
                  </a:lnTo>
                  <a:lnTo>
                    <a:pt x="107" y="9"/>
                  </a:lnTo>
                  <a:lnTo>
                    <a:pt x="59" y="20"/>
                  </a:lnTo>
                  <a:lnTo>
                    <a:pt x="11" y="33"/>
                  </a:lnTo>
                  <a:lnTo>
                    <a:pt x="6" y="34"/>
                  </a:lnTo>
                  <a:lnTo>
                    <a:pt x="0" y="35"/>
                  </a:lnTo>
                  <a:lnTo>
                    <a:pt x="1" y="51"/>
                  </a:lnTo>
                  <a:lnTo>
                    <a:pt x="9" y="81"/>
                  </a:lnTo>
                  <a:lnTo>
                    <a:pt x="9" y="82"/>
                  </a:lnTo>
                  <a:lnTo>
                    <a:pt x="12" y="84"/>
                  </a:lnTo>
                  <a:lnTo>
                    <a:pt x="16" y="88"/>
                  </a:lnTo>
                  <a:lnTo>
                    <a:pt x="22" y="113"/>
                  </a:lnTo>
                  <a:lnTo>
                    <a:pt x="17" y="122"/>
                  </a:lnTo>
                  <a:lnTo>
                    <a:pt x="17" y="135"/>
                  </a:lnTo>
                  <a:lnTo>
                    <a:pt x="29" y="162"/>
                  </a:lnTo>
                  <a:lnTo>
                    <a:pt x="31" y="167"/>
                  </a:lnTo>
                </a:path>
              </a:pathLst>
            </a:custGeom>
            <a:solidFill>
              <a:schemeClr val="accent2"/>
            </a:solidFill>
            <a:ln w="6350">
              <a:solidFill>
                <a:schemeClr val="tx1"/>
              </a:solidFill>
              <a:round/>
              <a:headEnd/>
              <a:tailEnd/>
            </a:ln>
          </p:spPr>
          <p:txBody>
            <a:bodyPr/>
            <a:lstStyle/>
            <a:p>
              <a:endParaRPr lang="en-US"/>
            </a:p>
          </p:txBody>
        </p:sp>
        <p:sp>
          <p:nvSpPr>
            <p:cNvPr id="225" name="Freeform 236"/>
            <p:cNvSpPr>
              <a:spLocks/>
            </p:cNvSpPr>
            <p:nvPr/>
          </p:nvSpPr>
          <p:spPr bwMode="auto">
            <a:xfrm>
              <a:off x="5080553" y="3784659"/>
              <a:ext cx="997570" cy="335373"/>
            </a:xfrm>
            <a:custGeom>
              <a:avLst/>
              <a:gdLst>
                <a:gd name="T0" fmla="*/ 2147483647 w 724"/>
                <a:gd name="T1" fmla="*/ 2147483647 h 266"/>
                <a:gd name="T2" fmla="*/ 2147483647 w 724"/>
                <a:gd name="T3" fmla="*/ 2147483647 h 266"/>
                <a:gd name="T4" fmla="*/ 2147483647 w 724"/>
                <a:gd name="T5" fmla="*/ 2147483647 h 266"/>
                <a:gd name="T6" fmla="*/ 2147483647 w 724"/>
                <a:gd name="T7" fmla="*/ 2147483647 h 266"/>
                <a:gd name="T8" fmla="*/ 2147483647 w 724"/>
                <a:gd name="T9" fmla="*/ 2147483647 h 266"/>
                <a:gd name="T10" fmla="*/ 2147483647 w 724"/>
                <a:gd name="T11" fmla="*/ 2147483647 h 266"/>
                <a:gd name="T12" fmla="*/ 2147483647 w 724"/>
                <a:gd name="T13" fmla="*/ 2147483647 h 266"/>
                <a:gd name="T14" fmla="*/ 2147483647 w 724"/>
                <a:gd name="T15" fmla="*/ 2147483647 h 266"/>
                <a:gd name="T16" fmla="*/ 2147483647 w 724"/>
                <a:gd name="T17" fmla="*/ 2147483647 h 266"/>
                <a:gd name="T18" fmla="*/ 2147483647 w 724"/>
                <a:gd name="T19" fmla="*/ 2147483647 h 266"/>
                <a:gd name="T20" fmla="*/ 2147483647 w 724"/>
                <a:gd name="T21" fmla="*/ 2147483647 h 266"/>
                <a:gd name="T22" fmla="*/ 2147483647 w 724"/>
                <a:gd name="T23" fmla="*/ 2147483647 h 266"/>
                <a:gd name="T24" fmla="*/ 2147483647 w 724"/>
                <a:gd name="T25" fmla="*/ 2147483647 h 266"/>
                <a:gd name="T26" fmla="*/ 2147483647 w 724"/>
                <a:gd name="T27" fmla="*/ 2147483647 h 266"/>
                <a:gd name="T28" fmla="*/ 2147483647 w 724"/>
                <a:gd name="T29" fmla="*/ 2147483647 h 266"/>
                <a:gd name="T30" fmla="*/ 2147483647 w 724"/>
                <a:gd name="T31" fmla="*/ 2147483647 h 266"/>
                <a:gd name="T32" fmla="*/ 2147483647 w 724"/>
                <a:gd name="T33" fmla="*/ 2147483647 h 266"/>
                <a:gd name="T34" fmla="*/ 2147483647 w 724"/>
                <a:gd name="T35" fmla="*/ 2147483647 h 266"/>
                <a:gd name="T36" fmla="*/ 2147483647 w 724"/>
                <a:gd name="T37" fmla="*/ 2147483647 h 266"/>
                <a:gd name="T38" fmla="*/ 2147483647 w 724"/>
                <a:gd name="T39" fmla="*/ 2147483647 h 266"/>
                <a:gd name="T40" fmla="*/ 2147483647 w 724"/>
                <a:gd name="T41" fmla="*/ 2147483647 h 266"/>
                <a:gd name="T42" fmla="*/ 2147483647 w 724"/>
                <a:gd name="T43" fmla="*/ 2147483647 h 266"/>
                <a:gd name="T44" fmla="*/ 2147483647 w 724"/>
                <a:gd name="T45" fmla="*/ 2147483647 h 266"/>
                <a:gd name="T46" fmla="*/ 2147483647 w 724"/>
                <a:gd name="T47" fmla="*/ 2147483647 h 266"/>
                <a:gd name="T48" fmla="*/ 2147483647 w 724"/>
                <a:gd name="T49" fmla="*/ 2147483647 h 266"/>
                <a:gd name="T50" fmla="*/ 2147483647 w 724"/>
                <a:gd name="T51" fmla="*/ 2147483647 h 266"/>
                <a:gd name="T52" fmla="*/ 2147483647 w 724"/>
                <a:gd name="T53" fmla="*/ 2147483647 h 266"/>
                <a:gd name="T54" fmla="*/ 2147483647 w 724"/>
                <a:gd name="T55" fmla="*/ 2147483647 h 266"/>
                <a:gd name="T56" fmla="*/ 2147483647 w 724"/>
                <a:gd name="T57" fmla="*/ 2147483647 h 266"/>
                <a:gd name="T58" fmla="*/ 2147483647 w 724"/>
                <a:gd name="T59" fmla="*/ 2147483647 h 266"/>
                <a:gd name="T60" fmla="*/ 2147483647 w 724"/>
                <a:gd name="T61" fmla="*/ 2147483647 h 266"/>
                <a:gd name="T62" fmla="*/ 2147483647 w 724"/>
                <a:gd name="T63" fmla="*/ 2147483647 h 266"/>
                <a:gd name="T64" fmla="*/ 2147483647 w 724"/>
                <a:gd name="T65" fmla="*/ 2147483647 h 266"/>
                <a:gd name="T66" fmla="*/ 2147483647 w 724"/>
                <a:gd name="T67" fmla="*/ 2147483647 h 266"/>
                <a:gd name="T68" fmla="*/ 2147483647 w 724"/>
                <a:gd name="T69" fmla="*/ 2147483647 h 266"/>
                <a:gd name="T70" fmla="*/ 2147483647 w 724"/>
                <a:gd name="T71" fmla="*/ 0 h 266"/>
                <a:gd name="T72" fmla="*/ 2147483647 w 724"/>
                <a:gd name="T73" fmla="*/ 2147483647 h 266"/>
                <a:gd name="T74" fmla="*/ 2147483647 w 724"/>
                <a:gd name="T75" fmla="*/ 2147483647 h 266"/>
                <a:gd name="T76" fmla="*/ 2147483647 w 724"/>
                <a:gd name="T77" fmla="*/ 2147483647 h 266"/>
                <a:gd name="T78" fmla="*/ 2147483647 w 724"/>
                <a:gd name="T79" fmla="*/ 2147483647 h 266"/>
                <a:gd name="T80" fmla="*/ 2147483647 w 724"/>
                <a:gd name="T81" fmla="*/ 2147483647 h 266"/>
                <a:gd name="T82" fmla="*/ 2147483647 w 724"/>
                <a:gd name="T83" fmla="*/ 2147483647 h 266"/>
                <a:gd name="T84" fmla="*/ 2147483647 w 724"/>
                <a:gd name="T85" fmla="*/ 2147483647 h 266"/>
                <a:gd name="T86" fmla="*/ 2147483647 w 724"/>
                <a:gd name="T87" fmla="*/ 2147483647 h 266"/>
                <a:gd name="T88" fmla="*/ 2147483647 w 724"/>
                <a:gd name="T89" fmla="*/ 2147483647 h 266"/>
                <a:gd name="T90" fmla="*/ 2147483647 w 724"/>
                <a:gd name="T91" fmla="*/ 2147483647 h 266"/>
                <a:gd name="T92" fmla="*/ 2147483647 w 724"/>
                <a:gd name="T93" fmla="*/ 2147483647 h 266"/>
                <a:gd name="T94" fmla="*/ 2147483647 w 724"/>
                <a:gd name="T95" fmla="*/ 2147483647 h 266"/>
                <a:gd name="T96" fmla="*/ 2147483647 w 724"/>
                <a:gd name="T97" fmla="*/ 2147483647 h 266"/>
                <a:gd name="T98" fmla="*/ 2147483647 w 724"/>
                <a:gd name="T99" fmla="*/ 2147483647 h 266"/>
                <a:gd name="T100" fmla="*/ 2147483647 w 724"/>
                <a:gd name="T101" fmla="*/ 2147483647 h 266"/>
                <a:gd name="T102" fmla="*/ 2147483647 w 724"/>
                <a:gd name="T103" fmla="*/ 2147483647 h 266"/>
                <a:gd name="T104" fmla="*/ 2147483647 w 724"/>
                <a:gd name="T105" fmla="*/ 2147483647 h 266"/>
                <a:gd name="T106" fmla="*/ 2147483647 w 724"/>
                <a:gd name="T107" fmla="*/ 2147483647 h 266"/>
                <a:gd name="T108" fmla="*/ 2147483647 w 724"/>
                <a:gd name="T109" fmla="*/ 2147483647 h 266"/>
                <a:gd name="T110" fmla="*/ 2147483647 w 724"/>
                <a:gd name="T111" fmla="*/ 2147483647 h 266"/>
                <a:gd name="T112" fmla="*/ 2147483647 w 724"/>
                <a:gd name="T113" fmla="*/ 2147483647 h 266"/>
                <a:gd name="T114" fmla="*/ 2147483647 w 724"/>
                <a:gd name="T115" fmla="*/ 2147483647 h 2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24"/>
                <a:gd name="T175" fmla="*/ 0 h 266"/>
                <a:gd name="T176" fmla="*/ 724 w 724"/>
                <a:gd name="T177" fmla="*/ 266 h 2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24" h="266">
                  <a:moveTo>
                    <a:pt x="113" y="89"/>
                  </a:moveTo>
                  <a:lnTo>
                    <a:pt x="113" y="89"/>
                  </a:lnTo>
                  <a:lnTo>
                    <a:pt x="101" y="90"/>
                  </a:lnTo>
                  <a:lnTo>
                    <a:pt x="73" y="92"/>
                  </a:lnTo>
                  <a:lnTo>
                    <a:pt x="69" y="93"/>
                  </a:lnTo>
                  <a:lnTo>
                    <a:pt x="63" y="93"/>
                  </a:lnTo>
                  <a:lnTo>
                    <a:pt x="56" y="94"/>
                  </a:lnTo>
                  <a:lnTo>
                    <a:pt x="52" y="94"/>
                  </a:lnTo>
                  <a:lnTo>
                    <a:pt x="56" y="108"/>
                  </a:lnTo>
                  <a:lnTo>
                    <a:pt x="54" y="112"/>
                  </a:lnTo>
                  <a:lnTo>
                    <a:pt x="55" y="122"/>
                  </a:lnTo>
                  <a:lnTo>
                    <a:pt x="41" y="124"/>
                  </a:lnTo>
                  <a:lnTo>
                    <a:pt x="48" y="129"/>
                  </a:lnTo>
                  <a:lnTo>
                    <a:pt x="51" y="136"/>
                  </a:lnTo>
                  <a:lnTo>
                    <a:pt x="49" y="139"/>
                  </a:lnTo>
                  <a:lnTo>
                    <a:pt x="40" y="150"/>
                  </a:lnTo>
                  <a:lnTo>
                    <a:pt x="49" y="160"/>
                  </a:lnTo>
                  <a:lnTo>
                    <a:pt x="40" y="161"/>
                  </a:lnTo>
                  <a:lnTo>
                    <a:pt x="30" y="179"/>
                  </a:lnTo>
                  <a:lnTo>
                    <a:pt x="30" y="203"/>
                  </a:lnTo>
                  <a:lnTo>
                    <a:pt x="20" y="200"/>
                  </a:lnTo>
                  <a:lnTo>
                    <a:pt x="18" y="207"/>
                  </a:lnTo>
                  <a:lnTo>
                    <a:pt x="11" y="216"/>
                  </a:lnTo>
                  <a:lnTo>
                    <a:pt x="8" y="221"/>
                  </a:lnTo>
                  <a:lnTo>
                    <a:pt x="11" y="221"/>
                  </a:lnTo>
                  <a:lnTo>
                    <a:pt x="12" y="217"/>
                  </a:lnTo>
                  <a:lnTo>
                    <a:pt x="15" y="224"/>
                  </a:lnTo>
                  <a:lnTo>
                    <a:pt x="18" y="249"/>
                  </a:lnTo>
                  <a:lnTo>
                    <a:pt x="12" y="249"/>
                  </a:lnTo>
                  <a:lnTo>
                    <a:pt x="0" y="265"/>
                  </a:lnTo>
                  <a:lnTo>
                    <a:pt x="26" y="263"/>
                  </a:lnTo>
                  <a:lnTo>
                    <a:pt x="40" y="262"/>
                  </a:lnTo>
                  <a:lnTo>
                    <a:pt x="49" y="260"/>
                  </a:lnTo>
                  <a:lnTo>
                    <a:pt x="56" y="260"/>
                  </a:lnTo>
                  <a:lnTo>
                    <a:pt x="66" y="260"/>
                  </a:lnTo>
                  <a:lnTo>
                    <a:pt x="73" y="259"/>
                  </a:lnTo>
                  <a:lnTo>
                    <a:pt x="83" y="258"/>
                  </a:lnTo>
                  <a:lnTo>
                    <a:pt x="87" y="258"/>
                  </a:lnTo>
                  <a:lnTo>
                    <a:pt x="92" y="258"/>
                  </a:lnTo>
                  <a:lnTo>
                    <a:pt x="96" y="258"/>
                  </a:lnTo>
                  <a:lnTo>
                    <a:pt x="103" y="256"/>
                  </a:lnTo>
                  <a:lnTo>
                    <a:pt x="109" y="256"/>
                  </a:lnTo>
                  <a:lnTo>
                    <a:pt x="112" y="256"/>
                  </a:lnTo>
                  <a:lnTo>
                    <a:pt x="113" y="255"/>
                  </a:lnTo>
                  <a:lnTo>
                    <a:pt x="120" y="255"/>
                  </a:lnTo>
                  <a:lnTo>
                    <a:pt x="128" y="255"/>
                  </a:lnTo>
                  <a:lnTo>
                    <a:pt x="132" y="253"/>
                  </a:lnTo>
                  <a:lnTo>
                    <a:pt x="139" y="253"/>
                  </a:lnTo>
                  <a:lnTo>
                    <a:pt x="148" y="253"/>
                  </a:lnTo>
                  <a:lnTo>
                    <a:pt x="167" y="251"/>
                  </a:lnTo>
                  <a:lnTo>
                    <a:pt x="168" y="251"/>
                  </a:lnTo>
                  <a:lnTo>
                    <a:pt x="178" y="249"/>
                  </a:lnTo>
                  <a:lnTo>
                    <a:pt x="182" y="249"/>
                  </a:lnTo>
                  <a:lnTo>
                    <a:pt x="182" y="248"/>
                  </a:lnTo>
                  <a:lnTo>
                    <a:pt x="202" y="246"/>
                  </a:lnTo>
                  <a:lnTo>
                    <a:pt x="209" y="246"/>
                  </a:lnTo>
                  <a:lnTo>
                    <a:pt x="228" y="244"/>
                  </a:lnTo>
                  <a:lnTo>
                    <a:pt x="235" y="244"/>
                  </a:lnTo>
                  <a:lnTo>
                    <a:pt x="254" y="241"/>
                  </a:lnTo>
                  <a:lnTo>
                    <a:pt x="265" y="241"/>
                  </a:lnTo>
                  <a:lnTo>
                    <a:pt x="268" y="239"/>
                  </a:lnTo>
                  <a:lnTo>
                    <a:pt x="295" y="238"/>
                  </a:lnTo>
                  <a:lnTo>
                    <a:pt x="299" y="237"/>
                  </a:lnTo>
                  <a:lnTo>
                    <a:pt x="301" y="237"/>
                  </a:lnTo>
                  <a:lnTo>
                    <a:pt x="307" y="237"/>
                  </a:lnTo>
                  <a:lnTo>
                    <a:pt x="331" y="234"/>
                  </a:lnTo>
                  <a:lnTo>
                    <a:pt x="342" y="232"/>
                  </a:lnTo>
                  <a:lnTo>
                    <a:pt x="347" y="231"/>
                  </a:lnTo>
                  <a:lnTo>
                    <a:pt x="351" y="231"/>
                  </a:lnTo>
                  <a:lnTo>
                    <a:pt x="368" y="230"/>
                  </a:lnTo>
                  <a:lnTo>
                    <a:pt x="385" y="228"/>
                  </a:lnTo>
                  <a:lnTo>
                    <a:pt x="387" y="227"/>
                  </a:lnTo>
                  <a:lnTo>
                    <a:pt x="407" y="225"/>
                  </a:lnTo>
                  <a:lnTo>
                    <a:pt x="408" y="225"/>
                  </a:lnTo>
                  <a:lnTo>
                    <a:pt x="418" y="224"/>
                  </a:lnTo>
                  <a:lnTo>
                    <a:pt x="421" y="224"/>
                  </a:lnTo>
                  <a:lnTo>
                    <a:pt x="429" y="223"/>
                  </a:lnTo>
                  <a:lnTo>
                    <a:pt x="430" y="223"/>
                  </a:lnTo>
                  <a:lnTo>
                    <a:pt x="434" y="221"/>
                  </a:lnTo>
                  <a:lnTo>
                    <a:pt x="437" y="221"/>
                  </a:lnTo>
                  <a:lnTo>
                    <a:pt x="440" y="221"/>
                  </a:lnTo>
                  <a:lnTo>
                    <a:pt x="463" y="218"/>
                  </a:lnTo>
                  <a:lnTo>
                    <a:pt x="468" y="217"/>
                  </a:lnTo>
                  <a:lnTo>
                    <a:pt x="475" y="217"/>
                  </a:lnTo>
                  <a:lnTo>
                    <a:pt x="477" y="216"/>
                  </a:lnTo>
                  <a:lnTo>
                    <a:pt x="480" y="216"/>
                  </a:lnTo>
                  <a:lnTo>
                    <a:pt x="483" y="216"/>
                  </a:lnTo>
                  <a:lnTo>
                    <a:pt x="486" y="214"/>
                  </a:lnTo>
                  <a:lnTo>
                    <a:pt x="494" y="214"/>
                  </a:lnTo>
                  <a:lnTo>
                    <a:pt x="506" y="213"/>
                  </a:lnTo>
                  <a:lnTo>
                    <a:pt x="516" y="212"/>
                  </a:lnTo>
                  <a:lnTo>
                    <a:pt x="520" y="210"/>
                  </a:lnTo>
                  <a:lnTo>
                    <a:pt x="520" y="209"/>
                  </a:lnTo>
                  <a:lnTo>
                    <a:pt x="519" y="196"/>
                  </a:lnTo>
                  <a:lnTo>
                    <a:pt x="519" y="186"/>
                  </a:lnTo>
                  <a:lnTo>
                    <a:pt x="523" y="181"/>
                  </a:lnTo>
                  <a:lnTo>
                    <a:pt x="536" y="179"/>
                  </a:lnTo>
                  <a:lnTo>
                    <a:pt x="541" y="174"/>
                  </a:lnTo>
                  <a:lnTo>
                    <a:pt x="541" y="164"/>
                  </a:lnTo>
                  <a:lnTo>
                    <a:pt x="541" y="159"/>
                  </a:lnTo>
                  <a:lnTo>
                    <a:pt x="544" y="154"/>
                  </a:lnTo>
                  <a:lnTo>
                    <a:pt x="551" y="147"/>
                  </a:lnTo>
                  <a:lnTo>
                    <a:pt x="560" y="140"/>
                  </a:lnTo>
                  <a:lnTo>
                    <a:pt x="569" y="139"/>
                  </a:lnTo>
                  <a:lnTo>
                    <a:pt x="570" y="139"/>
                  </a:lnTo>
                  <a:lnTo>
                    <a:pt x="583" y="138"/>
                  </a:lnTo>
                  <a:lnTo>
                    <a:pt x="602" y="121"/>
                  </a:lnTo>
                  <a:lnTo>
                    <a:pt x="601" y="118"/>
                  </a:lnTo>
                  <a:lnTo>
                    <a:pt x="612" y="111"/>
                  </a:lnTo>
                  <a:lnTo>
                    <a:pt x="621" y="108"/>
                  </a:lnTo>
                  <a:lnTo>
                    <a:pt x="624" y="106"/>
                  </a:lnTo>
                  <a:lnTo>
                    <a:pt x="628" y="96"/>
                  </a:lnTo>
                  <a:lnTo>
                    <a:pt x="628" y="94"/>
                  </a:lnTo>
                  <a:lnTo>
                    <a:pt x="628" y="89"/>
                  </a:lnTo>
                  <a:lnTo>
                    <a:pt x="638" y="82"/>
                  </a:lnTo>
                  <a:lnTo>
                    <a:pt x="649" y="72"/>
                  </a:lnTo>
                  <a:lnTo>
                    <a:pt x="652" y="75"/>
                  </a:lnTo>
                  <a:lnTo>
                    <a:pt x="650" y="79"/>
                  </a:lnTo>
                  <a:lnTo>
                    <a:pt x="662" y="80"/>
                  </a:lnTo>
                  <a:lnTo>
                    <a:pt x="662" y="79"/>
                  </a:lnTo>
                  <a:lnTo>
                    <a:pt x="663" y="76"/>
                  </a:lnTo>
                  <a:lnTo>
                    <a:pt x="666" y="69"/>
                  </a:lnTo>
                  <a:lnTo>
                    <a:pt x="670" y="65"/>
                  </a:lnTo>
                  <a:lnTo>
                    <a:pt x="680" y="59"/>
                  </a:lnTo>
                  <a:lnTo>
                    <a:pt x="682" y="57"/>
                  </a:lnTo>
                  <a:lnTo>
                    <a:pt x="689" y="59"/>
                  </a:lnTo>
                  <a:lnTo>
                    <a:pt x="691" y="61"/>
                  </a:lnTo>
                  <a:lnTo>
                    <a:pt x="695" y="61"/>
                  </a:lnTo>
                  <a:lnTo>
                    <a:pt x="698" y="58"/>
                  </a:lnTo>
                  <a:lnTo>
                    <a:pt x="699" y="58"/>
                  </a:lnTo>
                  <a:lnTo>
                    <a:pt x="704" y="41"/>
                  </a:lnTo>
                  <a:lnTo>
                    <a:pt x="706" y="39"/>
                  </a:lnTo>
                  <a:lnTo>
                    <a:pt x="709" y="34"/>
                  </a:lnTo>
                  <a:lnTo>
                    <a:pt x="718" y="32"/>
                  </a:lnTo>
                  <a:lnTo>
                    <a:pt x="720" y="25"/>
                  </a:lnTo>
                  <a:lnTo>
                    <a:pt x="721" y="12"/>
                  </a:lnTo>
                  <a:lnTo>
                    <a:pt x="721" y="2"/>
                  </a:lnTo>
                  <a:lnTo>
                    <a:pt x="723" y="0"/>
                  </a:lnTo>
                  <a:lnTo>
                    <a:pt x="714" y="1"/>
                  </a:lnTo>
                  <a:lnTo>
                    <a:pt x="707" y="2"/>
                  </a:lnTo>
                  <a:lnTo>
                    <a:pt x="699" y="2"/>
                  </a:lnTo>
                  <a:lnTo>
                    <a:pt x="699" y="5"/>
                  </a:lnTo>
                  <a:lnTo>
                    <a:pt x="681" y="8"/>
                  </a:lnTo>
                  <a:lnTo>
                    <a:pt x="678" y="8"/>
                  </a:lnTo>
                  <a:lnTo>
                    <a:pt x="675" y="9"/>
                  </a:lnTo>
                  <a:lnTo>
                    <a:pt x="673" y="9"/>
                  </a:lnTo>
                  <a:lnTo>
                    <a:pt x="671" y="9"/>
                  </a:lnTo>
                  <a:lnTo>
                    <a:pt x="668" y="11"/>
                  </a:lnTo>
                  <a:lnTo>
                    <a:pt x="662" y="11"/>
                  </a:lnTo>
                  <a:lnTo>
                    <a:pt x="650" y="12"/>
                  </a:lnTo>
                  <a:lnTo>
                    <a:pt x="642" y="15"/>
                  </a:lnTo>
                  <a:lnTo>
                    <a:pt x="639" y="15"/>
                  </a:lnTo>
                  <a:lnTo>
                    <a:pt x="638" y="15"/>
                  </a:lnTo>
                  <a:lnTo>
                    <a:pt x="623" y="18"/>
                  </a:lnTo>
                  <a:lnTo>
                    <a:pt x="619" y="18"/>
                  </a:lnTo>
                  <a:lnTo>
                    <a:pt x="609" y="19"/>
                  </a:lnTo>
                  <a:lnTo>
                    <a:pt x="587" y="22"/>
                  </a:lnTo>
                  <a:lnTo>
                    <a:pt x="585" y="22"/>
                  </a:lnTo>
                  <a:lnTo>
                    <a:pt x="569" y="25"/>
                  </a:lnTo>
                  <a:lnTo>
                    <a:pt x="556" y="26"/>
                  </a:lnTo>
                  <a:lnTo>
                    <a:pt x="554" y="26"/>
                  </a:lnTo>
                  <a:lnTo>
                    <a:pt x="551" y="26"/>
                  </a:lnTo>
                  <a:lnTo>
                    <a:pt x="549" y="29"/>
                  </a:lnTo>
                  <a:lnTo>
                    <a:pt x="542" y="30"/>
                  </a:lnTo>
                  <a:lnTo>
                    <a:pt x="530" y="32"/>
                  </a:lnTo>
                  <a:lnTo>
                    <a:pt x="523" y="32"/>
                  </a:lnTo>
                  <a:lnTo>
                    <a:pt x="516" y="33"/>
                  </a:lnTo>
                  <a:lnTo>
                    <a:pt x="506" y="34"/>
                  </a:lnTo>
                  <a:lnTo>
                    <a:pt x="504" y="34"/>
                  </a:lnTo>
                  <a:lnTo>
                    <a:pt x="502" y="34"/>
                  </a:lnTo>
                  <a:lnTo>
                    <a:pt x="486" y="36"/>
                  </a:lnTo>
                  <a:lnTo>
                    <a:pt x="477" y="39"/>
                  </a:lnTo>
                  <a:lnTo>
                    <a:pt x="457" y="40"/>
                  </a:lnTo>
                  <a:lnTo>
                    <a:pt x="450" y="40"/>
                  </a:lnTo>
                  <a:lnTo>
                    <a:pt x="443" y="41"/>
                  </a:lnTo>
                  <a:lnTo>
                    <a:pt x="440" y="41"/>
                  </a:lnTo>
                  <a:lnTo>
                    <a:pt x="439" y="41"/>
                  </a:lnTo>
                  <a:lnTo>
                    <a:pt x="427" y="41"/>
                  </a:lnTo>
                  <a:lnTo>
                    <a:pt x="415" y="43"/>
                  </a:lnTo>
                  <a:lnTo>
                    <a:pt x="414" y="43"/>
                  </a:lnTo>
                  <a:lnTo>
                    <a:pt x="409" y="43"/>
                  </a:lnTo>
                  <a:lnTo>
                    <a:pt x="401" y="46"/>
                  </a:lnTo>
                  <a:lnTo>
                    <a:pt x="396" y="46"/>
                  </a:lnTo>
                  <a:lnTo>
                    <a:pt x="385" y="47"/>
                  </a:lnTo>
                  <a:lnTo>
                    <a:pt x="371" y="48"/>
                  </a:lnTo>
                  <a:lnTo>
                    <a:pt x="368" y="48"/>
                  </a:lnTo>
                  <a:lnTo>
                    <a:pt x="361" y="50"/>
                  </a:lnTo>
                  <a:lnTo>
                    <a:pt x="355" y="50"/>
                  </a:lnTo>
                  <a:lnTo>
                    <a:pt x="353" y="50"/>
                  </a:lnTo>
                  <a:lnTo>
                    <a:pt x="342" y="51"/>
                  </a:lnTo>
                  <a:lnTo>
                    <a:pt x="335" y="51"/>
                  </a:lnTo>
                  <a:lnTo>
                    <a:pt x="328" y="51"/>
                  </a:lnTo>
                  <a:lnTo>
                    <a:pt x="325" y="51"/>
                  </a:lnTo>
                  <a:lnTo>
                    <a:pt x="318" y="51"/>
                  </a:lnTo>
                  <a:lnTo>
                    <a:pt x="310" y="53"/>
                  </a:lnTo>
                  <a:lnTo>
                    <a:pt x="307" y="54"/>
                  </a:lnTo>
                  <a:lnTo>
                    <a:pt x="304" y="55"/>
                  </a:lnTo>
                  <a:lnTo>
                    <a:pt x="303" y="53"/>
                  </a:lnTo>
                  <a:lnTo>
                    <a:pt x="293" y="55"/>
                  </a:lnTo>
                  <a:lnTo>
                    <a:pt x="288" y="55"/>
                  </a:lnTo>
                  <a:lnTo>
                    <a:pt x="282" y="55"/>
                  </a:lnTo>
                  <a:lnTo>
                    <a:pt x="278" y="57"/>
                  </a:lnTo>
                  <a:lnTo>
                    <a:pt x="263" y="58"/>
                  </a:lnTo>
                  <a:lnTo>
                    <a:pt x="259" y="59"/>
                  </a:lnTo>
                  <a:lnTo>
                    <a:pt x="257" y="59"/>
                  </a:lnTo>
                  <a:lnTo>
                    <a:pt x="247" y="59"/>
                  </a:lnTo>
                  <a:lnTo>
                    <a:pt x="239" y="61"/>
                  </a:lnTo>
                  <a:lnTo>
                    <a:pt x="228" y="62"/>
                  </a:lnTo>
                  <a:lnTo>
                    <a:pt x="221" y="64"/>
                  </a:lnTo>
                  <a:lnTo>
                    <a:pt x="213" y="65"/>
                  </a:lnTo>
                  <a:lnTo>
                    <a:pt x="209" y="65"/>
                  </a:lnTo>
                  <a:lnTo>
                    <a:pt x="195" y="66"/>
                  </a:lnTo>
                  <a:lnTo>
                    <a:pt x="195" y="64"/>
                  </a:lnTo>
                  <a:lnTo>
                    <a:pt x="175" y="64"/>
                  </a:lnTo>
                  <a:lnTo>
                    <a:pt x="177" y="66"/>
                  </a:lnTo>
                  <a:lnTo>
                    <a:pt x="178" y="69"/>
                  </a:lnTo>
                  <a:lnTo>
                    <a:pt x="180" y="83"/>
                  </a:lnTo>
                  <a:lnTo>
                    <a:pt x="160" y="85"/>
                  </a:lnTo>
                  <a:lnTo>
                    <a:pt x="152" y="86"/>
                  </a:lnTo>
                  <a:lnTo>
                    <a:pt x="142" y="86"/>
                  </a:lnTo>
                  <a:lnTo>
                    <a:pt x="139" y="86"/>
                  </a:lnTo>
                  <a:lnTo>
                    <a:pt x="137" y="86"/>
                  </a:lnTo>
                  <a:lnTo>
                    <a:pt x="119" y="89"/>
                  </a:lnTo>
                  <a:lnTo>
                    <a:pt x="114" y="89"/>
                  </a:lnTo>
                  <a:lnTo>
                    <a:pt x="113" y="89"/>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grpSp>
          <p:nvGrpSpPr>
            <p:cNvPr id="4" name="Group 99"/>
            <p:cNvGrpSpPr/>
            <p:nvPr/>
          </p:nvGrpSpPr>
          <p:grpSpPr>
            <a:xfrm>
              <a:off x="5835650" y="3340100"/>
              <a:ext cx="936625" cy="481012"/>
              <a:chOff x="6092825" y="3275013"/>
              <a:chExt cx="936625" cy="481012"/>
            </a:xfrm>
            <a:solidFill>
              <a:schemeClr val="accent5"/>
            </a:solidFill>
          </p:grpSpPr>
          <p:sp>
            <p:nvSpPr>
              <p:cNvPr id="298" name="Freeform 237" descr="Outlined diamond"/>
              <p:cNvSpPr>
                <a:spLocks/>
              </p:cNvSpPr>
              <p:nvPr/>
            </p:nvSpPr>
            <p:spPr bwMode="auto">
              <a:xfrm>
                <a:off x="6092825" y="3275013"/>
                <a:ext cx="914400" cy="481012"/>
              </a:xfrm>
              <a:custGeom>
                <a:avLst/>
                <a:gdLst>
                  <a:gd name="T0" fmla="*/ 2147483647 w 663"/>
                  <a:gd name="T1" fmla="*/ 2147483647 h 384"/>
                  <a:gd name="T2" fmla="*/ 2147483647 w 663"/>
                  <a:gd name="T3" fmla="*/ 2147483647 h 384"/>
                  <a:gd name="T4" fmla="*/ 2147483647 w 663"/>
                  <a:gd name="T5" fmla="*/ 2147483647 h 384"/>
                  <a:gd name="T6" fmla="*/ 2147483647 w 663"/>
                  <a:gd name="T7" fmla="*/ 2147483647 h 384"/>
                  <a:gd name="T8" fmla="*/ 2147483647 w 663"/>
                  <a:gd name="T9" fmla="*/ 2147483647 h 384"/>
                  <a:gd name="T10" fmla="*/ 2147483647 w 663"/>
                  <a:gd name="T11" fmla="*/ 2147483647 h 384"/>
                  <a:gd name="T12" fmla="*/ 2147483647 w 663"/>
                  <a:gd name="T13" fmla="*/ 2147483647 h 384"/>
                  <a:gd name="T14" fmla="*/ 2147483647 w 663"/>
                  <a:gd name="T15" fmla="*/ 2147483647 h 384"/>
                  <a:gd name="T16" fmla="*/ 2147483647 w 663"/>
                  <a:gd name="T17" fmla="*/ 2147483647 h 384"/>
                  <a:gd name="T18" fmla="*/ 2147483647 w 663"/>
                  <a:gd name="T19" fmla="*/ 2147483647 h 384"/>
                  <a:gd name="T20" fmla="*/ 2147483647 w 663"/>
                  <a:gd name="T21" fmla="*/ 2147483647 h 384"/>
                  <a:gd name="T22" fmla="*/ 2147483647 w 663"/>
                  <a:gd name="T23" fmla="*/ 2147483647 h 384"/>
                  <a:gd name="T24" fmla="*/ 2147483647 w 663"/>
                  <a:gd name="T25" fmla="*/ 2147483647 h 384"/>
                  <a:gd name="T26" fmla="*/ 2147483647 w 663"/>
                  <a:gd name="T27" fmla="*/ 2147483647 h 384"/>
                  <a:gd name="T28" fmla="*/ 2147483647 w 663"/>
                  <a:gd name="T29" fmla="*/ 2147483647 h 384"/>
                  <a:gd name="T30" fmla="*/ 2147483647 w 663"/>
                  <a:gd name="T31" fmla="*/ 2147483647 h 384"/>
                  <a:gd name="T32" fmla="*/ 2147483647 w 663"/>
                  <a:gd name="T33" fmla="*/ 2147483647 h 384"/>
                  <a:gd name="T34" fmla="*/ 2147483647 w 663"/>
                  <a:gd name="T35" fmla="*/ 2147483647 h 384"/>
                  <a:gd name="T36" fmla="*/ 2147483647 w 663"/>
                  <a:gd name="T37" fmla="*/ 2147483647 h 384"/>
                  <a:gd name="T38" fmla="*/ 2147483647 w 663"/>
                  <a:gd name="T39" fmla="*/ 2147483647 h 384"/>
                  <a:gd name="T40" fmla="*/ 2147483647 w 663"/>
                  <a:gd name="T41" fmla="*/ 2147483647 h 384"/>
                  <a:gd name="T42" fmla="*/ 2147483647 w 663"/>
                  <a:gd name="T43" fmla="*/ 2147483647 h 384"/>
                  <a:gd name="T44" fmla="*/ 2147483647 w 663"/>
                  <a:gd name="T45" fmla="*/ 2147483647 h 384"/>
                  <a:gd name="T46" fmla="*/ 2147483647 w 663"/>
                  <a:gd name="T47" fmla="*/ 2147483647 h 384"/>
                  <a:gd name="T48" fmla="*/ 2147483647 w 663"/>
                  <a:gd name="T49" fmla="*/ 2147483647 h 384"/>
                  <a:gd name="T50" fmla="*/ 2147483647 w 663"/>
                  <a:gd name="T51" fmla="*/ 2147483647 h 384"/>
                  <a:gd name="T52" fmla="*/ 2147483647 w 663"/>
                  <a:gd name="T53" fmla="*/ 2147483647 h 384"/>
                  <a:gd name="T54" fmla="*/ 2147483647 w 663"/>
                  <a:gd name="T55" fmla="*/ 2147483647 h 384"/>
                  <a:gd name="T56" fmla="*/ 2147483647 w 663"/>
                  <a:gd name="T57" fmla="*/ 2147483647 h 384"/>
                  <a:gd name="T58" fmla="*/ 2147483647 w 663"/>
                  <a:gd name="T59" fmla="*/ 2147483647 h 384"/>
                  <a:gd name="T60" fmla="*/ 2147483647 w 663"/>
                  <a:gd name="T61" fmla="*/ 2147483647 h 384"/>
                  <a:gd name="T62" fmla="*/ 2147483647 w 663"/>
                  <a:gd name="T63" fmla="*/ 2147483647 h 384"/>
                  <a:gd name="T64" fmla="*/ 2147483647 w 663"/>
                  <a:gd name="T65" fmla="*/ 2147483647 h 384"/>
                  <a:gd name="T66" fmla="*/ 2147483647 w 663"/>
                  <a:gd name="T67" fmla="*/ 2147483647 h 384"/>
                  <a:gd name="T68" fmla="*/ 2147483647 w 663"/>
                  <a:gd name="T69" fmla="*/ 2147483647 h 384"/>
                  <a:gd name="T70" fmla="*/ 2147483647 w 663"/>
                  <a:gd name="T71" fmla="*/ 2147483647 h 384"/>
                  <a:gd name="T72" fmla="*/ 2147483647 w 663"/>
                  <a:gd name="T73" fmla="*/ 2147483647 h 384"/>
                  <a:gd name="T74" fmla="*/ 2147483647 w 663"/>
                  <a:gd name="T75" fmla="*/ 2147483647 h 384"/>
                  <a:gd name="T76" fmla="*/ 2147483647 w 663"/>
                  <a:gd name="T77" fmla="*/ 2147483647 h 384"/>
                  <a:gd name="T78" fmla="*/ 2147483647 w 663"/>
                  <a:gd name="T79" fmla="*/ 2147483647 h 384"/>
                  <a:gd name="T80" fmla="*/ 2147483647 w 663"/>
                  <a:gd name="T81" fmla="*/ 2147483647 h 384"/>
                  <a:gd name="T82" fmla="*/ 2147483647 w 663"/>
                  <a:gd name="T83" fmla="*/ 2147483647 h 384"/>
                  <a:gd name="T84" fmla="*/ 2147483647 w 663"/>
                  <a:gd name="T85" fmla="*/ 2147483647 h 384"/>
                  <a:gd name="T86" fmla="*/ 2147483647 w 663"/>
                  <a:gd name="T87" fmla="*/ 2147483647 h 384"/>
                  <a:gd name="T88" fmla="*/ 2147483647 w 663"/>
                  <a:gd name="T89" fmla="*/ 2147483647 h 384"/>
                  <a:gd name="T90" fmla="*/ 2147483647 w 663"/>
                  <a:gd name="T91" fmla="*/ 2147483647 h 384"/>
                  <a:gd name="T92" fmla="*/ 2147483647 w 663"/>
                  <a:gd name="T93" fmla="*/ 2147483647 h 384"/>
                  <a:gd name="T94" fmla="*/ 2147483647 w 663"/>
                  <a:gd name="T95" fmla="*/ 2147483647 h 384"/>
                  <a:gd name="T96" fmla="*/ 2147483647 w 663"/>
                  <a:gd name="T97" fmla="*/ 2147483647 h 384"/>
                  <a:gd name="T98" fmla="*/ 2147483647 w 663"/>
                  <a:gd name="T99" fmla="*/ 2147483647 h 384"/>
                  <a:gd name="T100" fmla="*/ 2147483647 w 663"/>
                  <a:gd name="T101" fmla="*/ 2147483647 h 384"/>
                  <a:gd name="T102" fmla="*/ 2147483647 w 663"/>
                  <a:gd name="T103" fmla="*/ 2147483647 h 3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63"/>
                  <a:gd name="T157" fmla="*/ 0 h 384"/>
                  <a:gd name="T158" fmla="*/ 663 w 663"/>
                  <a:gd name="T159" fmla="*/ 384 h 38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63" h="384">
                    <a:moveTo>
                      <a:pt x="603" y="213"/>
                    </a:moveTo>
                    <a:lnTo>
                      <a:pt x="604" y="215"/>
                    </a:lnTo>
                    <a:lnTo>
                      <a:pt x="606" y="213"/>
                    </a:lnTo>
                    <a:lnTo>
                      <a:pt x="613" y="217"/>
                    </a:lnTo>
                    <a:lnTo>
                      <a:pt x="616" y="230"/>
                    </a:lnTo>
                    <a:lnTo>
                      <a:pt x="616" y="231"/>
                    </a:lnTo>
                    <a:lnTo>
                      <a:pt x="616" y="233"/>
                    </a:lnTo>
                    <a:lnTo>
                      <a:pt x="620" y="234"/>
                    </a:lnTo>
                    <a:lnTo>
                      <a:pt x="627" y="234"/>
                    </a:lnTo>
                    <a:lnTo>
                      <a:pt x="632" y="235"/>
                    </a:lnTo>
                    <a:lnTo>
                      <a:pt x="642" y="231"/>
                    </a:lnTo>
                    <a:lnTo>
                      <a:pt x="662" y="270"/>
                    </a:lnTo>
                    <a:lnTo>
                      <a:pt x="650" y="271"/>
                    </a:lnTo>
                    <a:lnTo>
                      <a:pt x="641" y="274"/>
                    </a:lnTo>
                    <a:lnTo>
                      <a:pt x="630" y="277"/>
                    </a:lnTo>
                    <a:lnTo>
                      <a:pt x="628" y="277"/>
                    </a:lnTo>
                    <a:lnTo>
                      <a:pt x="625" y="277"/>
                    </a:lnTo>
                    <a:lnTo>
                      <a:pt x="623" y="278"/>
                    </a:lnTo>
                    <a:lnTo>
                      <a:pt x="620" y="278"/>
                    </a:lnTo>
                    <a:lnTo>
                      <a:pt x="610" y="281"/>
                    </a:lnTo>
                    <a:lnTo>
                      <a:pt x="609" y="281"/>
                    </a:lnTo>
                    <a:lnTo>
                      <a:pt x="606" y="281"/>
                    </a:lnTo>
                    <a:lnTo>
                      <a:pt x="588" y="285"/>
                    </a:lnTo>
                    <a:lnTo>
                      <a:pt x="577" y="288"/>
                    </a:lnTo>
                    <a:lnTo>
                      <a:pt x="574" y="288"/>
                    </a:lnTo>
                    <a:lnTo>
                      <a:pt x="559" y="292"/>
                    </a:lnTo>
                    <a:lnTo>
                      <a:pt x="556" y="294"/>
                    </a:lnTo>
                    <a:lnTo>
                      <a:pt x="553" y="294"/>
                    </a:lnTo>
                    <a:lnTo>
                      <a:pt x="546" y="295"/>
                    </a:lnTo>
                    <a:lnTo>
                      <a:pt x="542" y="295"/>
                    </a:lnTo>
                    <a:lnTo>
                      <a:pt x="521" y="301"/>
                    </a:lnTo>
                    <a:lnTo>
                      <a:pt x="518" y="301"/>
                    </a:lnTo>
                    <a:lnTo>
                      <a:pt x="503" y="303"/>
                    </a:lnTo>
                    <a:lnTo>
                      <a:pt x="499" y="305"/>
                    </a:lnTo>
                    <a:lnTo>
                      <a:pt x="496" y="305"/>
                    </a:lnTo>
                    <a:lnTo>
                      <a:pt x="490" y="306"/>
                    </a:lnTo>
                    <a:lnTo>
                      <a:pt x="486" y="308"/>
                    </a:lnTo>
                    <a:lnTo>
                      <a:pt x="482" y="308"/>
                    </a:lnTo>
                    <a:lnTo>
                      <a:pt x="479" y="309"/>
                    </a:lnTo>
                    <a:lnTo>
                      <a:pt x="464" y="312"/>
                    </a:lnTo>
                    <a:lnTo>
                      <a:pt x="461" y="312"/>
                    </a:lnTo>
                    <a:lnTo>
                      <a:pt x="454" y="313"/>
                    </a:lnTo>
                    <a:lnTo>
                      <a:pt x="450" y="315"/>
                    </a:lnTo>
                    <a:lnTo>
                      <a:pt x="447" y="315"/>
                    </a:lnTo>
                    <a:lnTo>
                      <a:pt x="443" y="316"/>
                    </a:lnTo>
                    <a:lnTo>
                      <a:pt x="440" y="317"/>
                    </a:lnTo>
                    <a:lnTo>
                      <a:pt x="429" y="319"/>
                    </a:lnTo>
                    <a:lnTo>
                      <a:pt x="421" y="320"/>
                    </a:lnTo>
                    <a:lnTo>
                      <a:pt x="420" y="320"/>
                    </a:lnTo>
                    <a:lnTo>
                      <a:pt x="417" y="321"/>
                    </a:lnTo>
                    <a:lnTo>
                      <a:pt x="415" y="321"/>
                    </a:lnTo>
                    <a:lnTo>
                      <a:pt x="414" y="321"/>
                    </a:lnTo>
                    <a:lnTo>
                      <a:pt x="413" y="321"/>
                    </a:lnTo>
                    <a:lnTo>
                      <a:pt x="386" y="327"/>
                    </a:lnTo>
                    <a:lnTo>
                      <a:pt x="379" y="328"/>
                    </a:lnTo>
                    <a:lnTo>
                      <a:pt x="376" y="328"/>
                    </a:lnTo>
                    <a:lnTo>
                      <a:pt x="367" y="331"/>
                    </a:lnTo>
                    <a:lnTo>
                      <a:pt x="354" y="333"/>
                    </a:lnTo>
                    <a:lnTo>
                      <a:pt x="350" y="334"/>
                    </a:lnTo>
                    <a:lnTo>
                      <a:pt x="344" y="334"/>
                    </a:lnTo>
                    <a:lnTo>
                      <a:pt x="337" y="335"/>
                    </a:lnTo>
                    <a:lnTo>
                      <a:pt x="324" y="338"/>
                    </a:lnTo>
                    <a:lnTo>
                      <a:pt x="314" y="339"/>
                    </a:lnTo>
                    <a:lnTo>
                      <a:pt x="311" y="341"/>
                    </a:lnTo>
                    <a:lnTo>
                      <a:pt x="310" y="341"/>
                    </a:lnTo>
                    <a:lnTo>
                      <a:pt x="303" y="342"/>
                    </a:lnTo>
                    <a:lnTo>
                      <a:pt x="287" y="344"/>
                    </a:lnTo>
                    <a:lnTo>
                      <a:pt x="275" y="345"/>
                    </a:lnTo>
                    <a:lnTo>
                      <a:pt x="271" y="346"/>
                    </a:lnTo>
                    <a:lnTo>
                      <a:pt x="265" y="346"/>
                    </a:lnTo>
                    <a:lnTo>
                      <a:pt x="261" y="348"/>
                    </a:lnTo>
                    <a:lnTo>
                      <a:pt x="253" y="348"/>
                    </a:lnTo>
                    <a:lnTo>
                      <a:pt x="247" y="349"/>
                    </a:lnTo>
                    <a:lnTo>
                      <a:pt x="243" y="351"/>
                    </a:lnTo>
                    <a:lnTo>
                      <a:pt x="241" y="351"/>
                    </a:lnTo>
                    <a:lnTo>
                      <a:pt x="240" y="351"/>
                    </a:lnTo>
                    <a:lnTo>
                      <a:pt x="239" y="351"/>
                    </a:lnTo>
                    <a:lnTo>
                      <a:pt x="236" y="351"/>
                    </a:lnTo>
                    <a:lnTo>
                      <a:pt x="223" y="352"/>
                    </a:lnTo>
                    <a:lnTo>
                      <a:pt x="201" y="355"/>
                    </a:lnTo>
                    <a:lnTo>
                      <a:pt x="198" y="356"/>
                    </a:lnTo>
                    <a:lnTo>
                      <a:pt x="190" y="358"/>
                    </a:lnTo>
                    <a:lnTo>
                      <a:pt x="187" y="358"/>
                    </a:lnTo>
                    <a:lnTo>
                      <a:pt x="175" y="359"/>
                    </a:lnTo>
                    <a:lnTo>
                      <a:pt x="171" y="359"/>
                    </a:lnTo>
                    <a:lnTo>
                      <a:pt x="172" y="356"/>
                    </a:lnTo>
                    <a:lnTo>
                      <a:pt x="164" y="358"/>
                    </a:lnTo>
                    <a:lnTo>
                      <a:pt x="157" y="359"/>
                    </a:lnTo>
                    <a:lnTo>
                      <a:pt x="148" y="359"/>
                    </a:lnTo>
                    <a:lnTo>
                      <a:pt x="148" y="362"/>
                    </a:lnTo>
                    <a:lnTo>
                      <a:pt x="130" y="364"/>
                    </a:lnTo>
                    <a:lnTo>
                      <a:pt x="127" y="364"/>
                    </a:lnTo>
                    <a:lnTo>
                      <a:pt x="125" y="366"/>
                    </a:lnTo>
                    <a:lnTo>
                      <a:pt x="122" y="366"/>
                    </a:lnTo>
                    <a:lnTo>
                      <a:pt x="120" y="366"/>
                    </a:lnTo>
                    <a:lnTo>
                      <a:pt x="118" y="367"/>
                    </a:lnTo>
                    <a:lnTo>
                      <a:pt x="111" y="367"/>
                    </a:lnTo>
                    <a:lnTo>
                      <a:pt x="100" y="369"/>
                    </a:lnTo>
                    <a:lnTo>
                      <a:pt x="91" y="371"/>
                    </a:lnTo>
                    <a:lnTo>
                      <a:pt x="89" y="371"/>
                    </a:lnTo>
                    <a:lnTo>
                      <a:pt x="87" y="371"/>
                    </a:lnTo>
                    <a:lnTo>
                      <a:pt x="72" y="374"/>
                    </a:lnTo>
                    <a:lnTo>
                      <a:pt x="68" y="374"/>
                    </a:lnTo>
                    <a:lnTo>
                      <a:pt x="58" y="376"/>
                    </a:lnTo>
                    <a:lnTo>
                      <a:pt x="36" y="378"/>
                    </a:lnTo>
                    <a:lnTo>
                      <a:pt x="34" y="378"/>
                    </a:lnTo>
                    <a:lnTo>
                      <a:pt x="18" y="381"/>
                    </a:lnTo>
                    <a:lnTo>
                      <a:pt x="5" y="383"/>
                    </a:lnTo>
                    <a:lnTo>
                      <a:pt x="2" y="383"/>
                    </a:lnTo>
                    <a:lnTo>
                      <a:pt x="0" y="383"/>
                    </a:lnTo>
                    <a:lnTo>
                      <a:pt x="4" y="381"/>
                    </a:lnTo>
                    <a:lnTo>
                      <a:pt x="13" y="374"/>
                    </a:lnTo>
                    <a:lnTo>
                      <a:pt x="18" y="374"/>
                    </a:lnTo>
                    <a:lnTo>
                      <a:pt x="44" y="360"/>
                    </a:lnTo>
                    <a:lnTo>
                      <a:pt x="44" y="358"/>
                    </a:lnTo>
                    <a:lnTo>
                      <a:pt x="62" y="342"/>
                    </a:lnTo>
                    <a:lnTo>
                      <a:pt x="62" y="341"/>
                    </a:lnTo>
                    <a:lnTo>
                      <a:pt x="62" y="334"/>
                    </a:lnTo>
                    <a:lnTo>
                      <a:pt x="72" y="327"/>
                    </a:lnTo>
                    <a:lnTo>
                      <a:pt x="73" y="315"/>
                    </a:lnTo>
                    <a:lnTo>
                      <a:pt x="84" y="305"/>
                    </a:lnTo>
                    <a:lnTo>
                      <a:pt x="86" y="305"/>
                    </a:lnTo>
                    <a:lnTo>
                      <a:pt x="94" y="298"/>
                    </a:lnTo>
                    <a:lnTo>
                      <a:pt x="100" y="295"/>
                    </a:lnTo>
                    <a:lnTo>
                      <a:pt x="104" y="291"/>
                    </a:lnTo>
                    <a:lnTo>
                      <a:pt x="112" y="281"/>
                    </a:lnTo>
                    <a:lnTo>
                      <a:pt x="120" y="270"/>
                    </a:lnTo>
                    <a:lnTo>
                      <a:pt x="129" y="260"/>
                    </a:lnTo>
                    <a:lnTo>
                      <a:pt x="133" y="262"/>
                    </a:lnTo>
                    <a:lnTo>
                      <a:pt x="130" y="265"/>
                    </a:lnTo>
                    <a:lnTo>
                      <a:pt x="134" y="277"/>
                    </a:lnTo>
                    <a:lnTo>
                      <a:pt x="154" y="290"/>
                    </a:lnTo>
                    <a:lnTo>
                      <a:pt x="159" y="294"/>
                    </a:lnTo>
                    <a:lnTo>
                      <a:pt x="178" y="281"/>
                    </a:lnTo>
                    <a:lnTo>
                      <a:pt x="183" y="274"/>
                    </a:lnTo>
                    <a:lnTo>
                      <a:pt x="187" y="277"/>
                    </a:lnTo>
                    <a:lnTo>
                      <a:pt x="194" y="281"/>
                    </a:lnTo>
                    <a:lnTo>
                      <a:pt x="197" y="284"/>
                    </a:lnTo>
                    <a:lnTo>
                      <a:pt x="204" y="277"/>
                    </a:lnTo>
                    <a:lnTo>
                      <a:pt x="215" y="271"/>
                    </a:lnTo>
                    <a:lnTo>
                      <a:pt x="216" y="273"/>
                    </a:lnTo>
                    <a:lnTo>
                      <a:pt x="226" y="266"/>
                    </a:lnTo>
                    <a:lnTo>
                      <a:pt x="223" y="262"/>
                    </a:lnTo>
                    <a:lnTo>
                      <a:pt x="223" y="258"/>
                    </a:lnTo>
                    <a:lnTo>
                      <a:pt x="232" y="262"/>
                    </a:lnTo>
                    <a:lnTo>
                      <a:pt x="254" y="248"/>
                    </a:lnTo>
                    <a:lnTo>
                      <a:pt x="257" y="252"/>
                    </a:lnTo>
                    <a:lnTo>
                      <a:pt x="268" y="241"/>
                    </a:lnTo>
                    <a:lnTo>
                      <a:pt x="272" y="230"/>
                    </a:lnTo>
                    <a:lnTo>
                      <a:pt x="273" y="227"/>
                    </a:lnTo>
                    <a:lnTo>
                      <a:pt x="271" y="224"/>
                    </a:lnTo>
                    <a:lnTo>
                      <a:pt x="268" y="223"/>
                    </a:lnTo>
                    <a:lnTo>
                      <a:pt x="265" y="220"/>
                    </a:lnTo>
                    <a:lnTo>
                      <a:pt x="271" y="210"/>
                    </a:lnTo>
                    <a:lnTo>
                      <a:pt x="273" y="198"/>
                    </a:lnTo>
                    <a:lnTo>
                      <a:pt x="280" y="188"/>
                    </a:lnTo>
                    <a:lnTo>
                      <a:pt x="285" y="184"/>
                    </a:lnTo>
                    <a:lnTo>
                      <a:pt x="285" y="183"/>
                    </a:lnTo>
                    <a:lnTo>
                      <a:pt x="287" y="174"/>
                    </a:lnTo>
                    <a:lnTo>
                      <a:pt x="287" y="169"/>
                    </a:lnTo>
                    <a:lnTo>
                      <a:pt x="292" y="158"/>
                    </a:lnTo>
                    <a:lnTo>
                      <a:pt x="297" y="151"/>
                    </a:lnTo>
                    <a:lnTo>
                      <a:pt x="299" y="141"/>
                    </a:lnTo>
                    <a:lnTo>
                      <a:pt x="300" y="140"/>
                    </a:lnTo>
                    <a:lnTo>
                      <a:pt x="303" y="113"/>
                    </a:lnTo>
                    <a:lnTo>
                      <a:pt x="310" y="116"/>
                    </a:lnTo>
                    <a:lnTo>
                      <a:pt x="319" y="126"/>
                    </a:lnTo>
                    <a:lnTo>
                      <a:pt x="333" y="129"/>
                    </a:lnTo>
                    <a:lnTo>
                      <a:pt x="337" y="123"/>
                    </a:lnTo>
                    <a:lnTo>
                      <a:pt x="340" y="120"/>
                    </a:lnTo>
                    <a:lnTo>
                      <a:pt x="340" y="117"/>
                    </a:lnTo>
                    <a:lnTo>
                      <a:pt x="340" y="116"/>
                    </a:lnTo>
                    <a:lnTo>
                      <a:pt x="347" y="87"/>
                    </a:lnTo>
                    <a:lnTo>
                      <a:pt x="351" y="77"/>
                    </a:lnTo>
                    <a:lnTo>
                      <a:pt x="351" y="76"/>
                    </a:lnTo>
                    <a:lnTo>
                      <a:pt x="364" y="84"/>
                    </a:lnTo>
                    <a:lnTo>
                      <a:pt x="369" y="66"/>
                    </a:lnTo>
                    <a:lnTo>
                      <a:pt x="383" y="54"/>
                    </a:lnTo>
                    <a:lnTo>
                      <a:pt x="383" y="47"/>
                    </a:lnTo>
                    <a:lnTo>
                      <a:pt x="386" y="43"/>
                    </a:lnTo>
                    <a:lnTo>
                      <a:pt x="390" y="38"/>
                    </a:lnTo>
                    <a:lnTo>
                      <a:pt x="393" y="18"/>
                    </a:lnTo>
                    <a:lnTo>
                      <a:pt x="392" y="0"/>
                    </a:lnTo>
                    <a:lnTo>
                      <a:pt x="397" y="2"/>
                    </a:lnTo>
                    <a:lnTo>
                      <a:pt x="400" y="4"/>
                    </a:lnTo>
                    <a:lnTo>
                      <a:pt x="403" y="6"/>
                    </a:lnTo>
                    <a:lnTo>
                      <a:pt x="410" y="9"/>
                    </a:lnTo>
                    <a:lnTo>
                      <a:pt x="413" y="11"/>
                    </a:lnTo>
                    <a:lnTo>
                      <a:pt x="421" y="16"/>
                    </a:lnTo>
                    <a:lnTo>
                      <a:pt x="424" y="18"/>
                    </a:lnTo>
                    <a:lnTo>
                      <a:pt x="424" y="19"/>
                    </a:lnTo>
                    <a:lnTo>
                      <a:pt x="440" y="27"/>
                    </a:lnTo>
                    <a:lnTo>
                      <a:pt x="443" y="13"/>
                    </a:lnTo>
                    <a:lnTo>
                      <a:pt x="443" y="9"/>
                    </a:lnTo>
                    <a:lnTo>
                      <a:pt x="446" y="5"/>
                    </a:lnTo>
                    <a:lnTo>
                      <a:pt x="449" y="4"/>
                    </a:lnTo>
                    <a:lnTo>
                      <a:pt x="453" y="5"/>
                    </a:lnTo>
                    <a:lnTo>
                      <a:pt x="465" y="9"/>
                    </a:lnTo>
                    <a:lnTo>
                      <a:pt x="470" y="12"/>
                    </a:lnTo>
                    <a:lnTo>
                      <a:pt x="465" y="23"/>
                    </a:lnTo>
                    <a:lnTo>
                      <a:pt x="479" y="27"/>
                    </a:lnTo>
                    <a:lnTo>
                      <a:pt x="483" y="27"/>
                    </a:lnTo>
                    <a:lnTo>
                      <a:pt x="490" y="29"/>
                    </a:lnTo>
                    <a:lnTo>
                      <a:pt x="490" y="33"/>
                    </a:lnTo>
                    <a:lnTo>
                      <a:pt x="500" y="34"/>
                    </a:lnTo>
                    <a:lnTo>
                      <a:pt x="503" y="37"/>
                    </a:lnTo>
                    <a:lnTo>
                      <a:pt x="510" y="43"/>
                    </a:lnTo>
                    <a:lnTo>
                      <a:pt x="511" y="45"/>
                    </a:lnTo>
                    <a:lnTo>
                      <a:pt x="513" y="51"/>
                    </a:lnTo>
                    <a:lnTo>
                      <a:pt x="513" y="52"/>
                    </a:lnTo>
                    <a:lnTo>
                      <a:pt x="514" y="55"/>
                    </a:lnTo>
                    <a:lnTo>
                      <a:pt x="511" y="61"/>
                    </a:lnTo>
                    <a:lnTo>
                      <a:pt x="509" y="63"/>
                    </a:lnTo>
                    <a:lnTo>
                      <a:pt x="507" y="65"/>
                    </a:lnTo>
                    <a:lnTo>
                      <a:pt x="509" y="69"/>
                    </a:lnTo>
                    <a:lnTo>
                      <a:pt x="503" y="72"/>
                    </a:lnTo>
                    <a:lnTo>
                      <a:pt x="503" y="70"/>
                    </a:lnTo>
                    <a:lnTo>
                      <a:pt x="502" y="70"/>
                    </a:lnTo>
                    <a:lnTo>
                      <a:pt x="499" y="72"/>
                    </a:lnTo>
                    <a:lnTo>
                      <a:pt x="500" y="79"/>
                    </a:lnTo>
                    <a:lnTo>
                      <a:pt x="497" y="86"/>
                    </a:lnTo>
                    <a:lnTo>
                      <a:pt x="497" y="87"/>
                    </a:lnTo>
                    <a:lnTo>
                      <a:pt x="497" y="94"/>
                    </a:lnTo>
                    <a:lnTo>
                      <a:pt x="503" y="102"/>
                    </a:lnTo>
                    <a:lnTo>
                      <a:pt x="506" y="104"/>
                    </a:lnTo>
                    <a:lnTo>
                      <a:pt x="524" y="94"/>
                    </a:lnTo>
                    <a:lnTo>
                      <a:pt x="528" y="105"/>
                    </a:lnTo>
                    <a:lnTo>
                      <a:pt x="531" y="106"/>
                    </a:lnTo>
                    <a:lnTo>
                      <a:pt x="534" y="111"/>
                    </a:lnTo>
                    <a:lnTo>
                      <a:pt x="541" y="113"/>
                    </a:lnTo>
                    <a:lnTo>
                      <a:pt x="561" y="112"/>
                    </a:lnTo>
                    <a:lnTo>
                      <a:pt x="572" y="123"/>
                    </a:lnTo>
                    <a:lnTo>
                      <a:pt x="599" y="133"/>
                    </a:lnTo>
                    <a:lnTo>
                      <a:pt x="596" y="149"/>
                    </a:lnTo>
                    <a:lnTo>
                      <a:pt x="598" y="156"/>
                    </a:lnTo>
                    <a:lnTo>
                      <a:pt x="602" y="162"/>
                    </a:lnTo>
                    <a:lnTo>
                      <a:pt x="584" y="163"/>
                    </a:lnTo>
                    <a:lnTo>
                      <a:pt x="574" y="154"/>
                    </a:lnTo>
                    <a:lnTo>
                      <a:pt x="568" y="151"/>
                    </a:lnTo>
                    <a:lnTo>
                      <a:pt x="557" y="144"/>
                    </a:lnTo>
                    <a:lnTo>
                      <a:pt x="556" y="144"/>
                    </a:lnTo>
                    <a:lnTo>
                      <a:pt x="559" y="149"/>
                    </a:lnTo>
                    <a:lnTo>
                      <a:pt x="566" y="154"/>
                    </a:lnTo>
                    <a:lnTo>
                      <a:pt x="571" y="155"/>
                    </a:lnTo>
                    <a:lnTo>
                      <a:pt x="579" y="167"/>
                    </a:lnTo>
                    <a:lnTo>
                      <a:pt x="596" y="169"/>
                    </a:lnTo>
                    <a:lnTo>
                      <a:pt x="598" y="174"/>
                    </a:lnTo>
                    <a:lnTo>
                      <a:pt x="600" y="177"/>
                    </a:lnTo>
                    <a:lnTo>
                      <a:pt x="606" y="174"/>
                    </a:lnTo>
                    <a:lnTo>
                      <a:pt x="610" y="188"/>
                    </a:lnTo>
                    <a:lnTo>
                      <a:pt x="600" y="191"/>
                    </a:lnTo>
                    <a:lnTo>
                      <a:pt x="598" y="188"/>
                    </a:lnTo>
                    <a:lnTo>
                      <a:pt x="595" y="192"/>
                    </a:lnTo>
                    <a:lnTo>
                      <a:pt x="603" y="202"/>
                    </a:lnTo>
                    <a:lnTo>
                      <a:pt x="592" y="208"/>
                    </a:lnTo>
                    <a:lnTo>
                      <a:pt x="593" y="208"/>
                    </a:lnTo>
                    <a:lnTo>
                      <a:pt x="603" y="206"/>
                    </a:lnTo>
                    <a:lnTo>
                      <a:pt x="603" y="213"/>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99" name="Freeform 238" descr="Outlined diamond"/>
              <p:cNvSpPr>
                <a:spLocks/>
              </p:cNvSpPr>
              <p:nvPr/>
            </p:nvSpPr>
            <p:spPr bwMode="auto">
              <a:xfrm>
                <a:off x="6962775" y="3403600"/>
                <a:ext cx="66675" cy="138113"/>
              </a:xfrm>
              <a:custGeom>
                <a:avLst/>
                <a:gdLst>
                  <a:gd name="T0" fmla="*/ 0 w 48"/>
                  <a:gd name="T1" fmla="*/ 2147483647 h 113"/>
                  <a:gd name="T2" fmla="*/ 0 w 48"/>
                  <a:gd name="T3" fmla="*/ 2147483647 h 113"/>
                  <a:gd name="T4" fmla="*/ 2147483647 w 48"/>
                  <a:gd name="T5" fmla="*/ 2147483647 h 113"/>
                  <a:gd name="T6" fmla="*/ 2147483647 w 48"/>
                  <a:gd name="T7" fmla="*/ 2147483647 h 113"/>
                  <a:gd name="T8" fmla="*/ 2147483647 w 48"/>
                  <a:gd name="T9" fmla="*/ 2147483647 h 113"/>
                  <a:gd name="T10" fmla="*/ 2147483647 w 48"/>
                  <a:gd name="T11" fmla="*/ 2147483647 h 113"/>
                  <a:gd name="T12" fmla="*/ 2147483647 w 48"/>
                  <a:gd name="T13" fmla="*/ 2147483647 h 113"/>
                  <a:gd name="T14" fmla="*/ 2147483647 w 48"/>
                  <a:gd name="T15" fmla="*/ 2147483647 h 113"/>
                  <a:gd name="T16" fmla="*/ 2147483647 w 48"/>
                  <a:gd name="T17" fmla="*/ 2147483647 h 113"/>
                  <a:gd name="T18" fmla="*/ 2147483647 w 48"/>
                  <a:gd name="T19" fmla="*/ 2147483647 h 113"/>
                  <a:gd name="T20" fmla="*/ 2147483647 w 48"/>
                  <a:gd name="T21" fmla="*/ 2147483647 h 113"/>
                  <a:gd name="T22" fmla="*/ 2147483647 w 48"/>
                  <a:gd name="T23" fmla="*/ 0 h 113"/>
                  <a:gd name="T24" fmla="*/ 2147483647 w 48"/>
                  <a:gd name="T25" fmla="*/ 2147483647 h 113"/>
                  <a:gd name="T26" fmla="*/ 2147483647 w 48"/>
                  <a:gd name="T27" fmla="*/ 2147483647 h 113"/>
                  <a:gd name="T28" fmla="*/ 2147483647 w 48"/>
                  <a:gd name="T29" fmla="*/ 2147483647 h 113"/>
                  <a:gd name="T30" fmla="*/ 2147483647 w 48"/>
                  <a:gd name="T31" fmla="*/ 2147483647 h 113"/>
                  <a:gd name="T32" fmla="*/ 2147483647 w 48"/>
                  <a:gd name="T33" fmla="*/ 2147483647 h 113"/>
                  <a:gd name="T34" fmla="*/ 2147483647 w 48"/>
                  <a:gd name="T35" fmla="*/ 2147483647 h 113"/>
                  <a:gd name="T36" fmla="*/ 2147483647 w 48"/>
                  <a:gd name="T37" fmla="*/ 2147483647 h 113"/>
                  <a:gd name="T38" fmla="*/ 0 w 48"/>
                  <a:gd name="T39" fmla="*/ 2147483647 h 1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
                  <a:gd name="T61" fmla="*/ 0 h 113"/>
                  <a:gd name="T62" fmla="*/ 48 w 48"/>
                  <a:gd name="T63" fmla="*/ 113 h 11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 h="113">
                    <a:moveTo>
                      <a:pt x="0" y="62"/>
                    </a:moveTo>
                    <a:lnTo>
                      <a:pt x="0" y="96"/>
                    </a:lnTo>
                    <a:lnTo>
                      <a:pt x="9" y="112"/>
                    </a:lnTo>
                    <a:lnTo>
                      <a:pt x="9" y="107"/>
                    </a:lnTo>
                    <a:lnTo>
                      <a:pt x="12" y="107"/>
                    </a:lnTo>
                    <a:lnTo>
                      <a:pt x="11" y="109"/>
                    </a:lnTo>
                    <a:lnTo>
                      <a:pt x="19" y="94"/>
                    </a:lnTo>
                    <a:lnTo>
                      <a:pt x="25" y="66"/>
                    </a:lnTo>
                    <a:lnTo>
                      <a:pt x="31" y="27"/>
                    </a:lnTo>
                    <a:lnTo>
                      <a:pt x="34" y="20"/>
                    </a:lnTo>
                    <a:lnTo>
                      <a:pt x="39" y="20"/>
                    </a:lnTo>
                    <a:lnTo>
                      <a:pt x="47" y="0"/>
                    </a:lnTo>
                    <a:lnTo>
                      <a:pt x="34" y="5"/>
                    </a:lnTo>
                    <a:lnTo>
                      <a:pt x="28" y="6"/>
                    </a:lnTo>
                    <a:lnTo>
                      <a:pt x="15" y="10"/>
                    </a:lnTo>
                    <a:lnTo>
                      <a:pt x="14" y="16"/>
                    </a:lnTo>
                    <a:lnTo>
                      <a:pt x="7" y="23"/>
                    </a:lnTo>
                    <a:lnTo>
                      <a:pt x="14" y="24"/>
                    </a:lnTo>
                    <a:lnTo>
                      <a:pt x="1" y="56"/>
                    </a:lnTo>
                    <a:lnTo>
                      <a:pt x="0" y="62"/>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grpSp>
        <p:sp>
          <p:nvSpPr>
            <p:cNvPr id="280604" name="Freeform 239"/>
            <p:cNvSpPr>
              <a:spLocks/>
            </p:cNvSpPr>
            <p:nvPr/>
          </p:nvSpPr>
          <p:spPr bwMode="auto">
            <a:xfrm>
              <a:off x="5922963" y="3225800"/>
              <a:ext cx="525462" cy="484188"/>
            </a:xfrm>
            <a:custGeom>
              <a:avLst/>
              <a:gdLst>
                <a:gd name="T0" fmla="*/ 2147483647 w 383"/>
                <a:gd name="T1" fmla="*/ 2147483647 h 387"/>
                <a:gd name="T2" fmla="*/ 2147483647 w 383"/>
                <a:gd name="T3" fmla="*/ 2147483647 h 387"/>
                <a:gd name="T4" fmla="*/ 2147483647 w 383"/>
                <a:gd name="T5" fmla="*/ 2147483647 h 387"/>
                <a:gd name="T6" fmla="*/ 2147483647 w 383"/>
                <a:gd name="T7" fmla="*/ 2147483647 h 387"/>
                <a:gd name="T8" fmla="*/ 2147483647 w 383"/>
                <a:gd name="T9" fmla="*/ 2147483647 h 387"/>
                <a:gd name="T10" fmla="*/ 2147483647 w 383"/>
                <a:gd name="T11" fmla="*/ 2147483647 h 387"/>
                <a:gd name="T12" fmla="*/ 2147483647 w 383"/>
                <a:gd name="T13" fmla="*/ 2147483647 h 387"/>
                <a:gd name="T14" fmla="*/ 2147483647 w 383"/>
                <a:gd name="T15" fmla="*/ 2147483647 h 387"/>
                <a:gd name="T16" fmla="*/ 2147483647 w 383"/>
                <a:gd name="T17" fmla="*/ 2147483647 h 387"/>
                <a:gd name="T18" fmla="*/ 2147483647 w 383"/>
                <a:gd name="T19" fmla="*/ 2147483647 h 387"/>
                <a:gd name="T20" fmla="*/ 2147483647 w 383"/>
                <a:gd name="T21" fmla="*/ 2147483647 h 387"/>
                <a:gd name="T22" fmla="*/ 2147483647 w 383"/>
                <a:gd name="T23" fmla="*/ 2147483647 h 387"/>
                <a:gd name="T24" fmla="*/ 2147483647 w 383"/>
                <a:gd name="T25" fmla="*/ 2147483647 h 387"/>
                <a:gd name="T26" fmla="*/ 2147483647 w 383"/>
                <a:gd name="T27" fmla="*/ 2147483647 h 387"/>
                <a:gd name="T28" fmla="*/ 2147483647 w 383"/>
                <a:gd name="T29" fmla="*/ 2147483647 h 387"/>
                <a:gd name="T30" fmla="*/ 2147483647 w 383"/>
                <a:gd name="T31" fmla="*/ 2147483647 h 387"/>
                <a:gd name="T32" fmla="*/ 2147483647 w 383"/>
                <a:gd name="T33" fmla="*/ 2147483647 h 387"/>
                <a:gd name="T34" fmla="*/ 2147483647 w 383"/>
                <a:gd name="T35" fmla="*/ 2147483647 h 387"/>
                <a:gd name="T36" fmla="*/ 2147483647 w 383"/>
                <a:gd name="T37" fmla="*/ 2147483647 h 387"/>
                <a:gd name="T38" fmla="*/ 2147483647 w 383"/>
                <a:gd name="T39" fmla="*/ 2147483647 h 387"/>
                <a:gd name="T40" fmla="*/ 2147483647 w 383"/>
                <a:gd name="T41" fmla="*/ 2147483647 h 387"/>
                <a:gd name="T42" fmla="*/ 2147483647 w 383"/>
                <a:gd name="T43" fmla="*/ 2147483647 h 387"/>
                <a:gd name="T44" fmla="*/ 2147483647 w 383"/>
                <a:gd name="T45" fmla="*/ 2147483647 h 387"/>
                <a:gd name="T46" fmla="*/ 2147483647 w 383"/>
                <a:gd name="T47" fmla="*/ 2147483647 h 387"/>
                <a:gd name="T48" fmla="*/ 2147483647 w 383"/>
                <a:gd name="T49" fmla="*/ 2147483647 h 387"/>
                <a:gd name="T50" fmla="*/ 2147483647 w 383"/>
                <a:gd name="T51" fmla="*/ 2147483647 h 387"/>
                <a:gd name="T52" fmla="*/ 2147483647 w 383"/>
                <a:gd name="T53" fmla="*/ 2147483647 h 387"/>
                <a:gd name="T54" fmla="*/ 2147483647 w 383"/>
                <a:gd name="T55" fmla="*/ 2147483647 h 387"/>
                <a:gd name="T56" fmla="*/ 2147483647 w 383"/>
                <a:gd name="T57" fmla="*/ 2147483647 h 387"/>
                <a:gd name="T58" fmla="*/ 2147483647 w 383"/>
                <a:gd name="T59" fmla="*/ 2147483647 h 387"/>
                <a:gd name="T60" fmla="*/ 2147483647 w 383"/>
                <a:gd name="T61" fmla="*/ 2147483647 h 387"/>
                <a:gd name="T62" fmla="*/ 2147483647 w 383"/>
                <a:gd name="T63" fmla="*/ 2147483647 h 387"/>
                <a:gd name="T64" fmla="*/ 2147483647 w 383"/>
                <a:gd name="T65" fmla="*/ 2147483647 h 387"/>
                <a:gd name="T66" fmla="*/ 2147483647 w 383"/>
                <a:gd name="T67" fmla="*/ 2147483647 h 387"/>
                <a:gd name="T68" fmla="*/ 2147483647 w 383"/>
                <a:gd name="T69" fmla="*/ 2147483647 h 387"/>
                <a:gd name="T70" fmla="*/ 2147483647 w 383"/>
                <a:gd name="T71" fmla="*/ 2147483647 h 387"/>
                <a:gd name="T72" fmla="*/ 2147483647 w 383"/>
                <a:gd name="T73" fmla="*/ 2147483647 h 387"/>
                <a:gd name="T74" fmla="*/ 2147483647 w 383"/>
                <a:gd name="T75" fmla="*/ 2147483647 h 387"/>
                <a:gd name="T76" fmla="*/ 2147483647 w 383"/>
                <a:gd name="T77" fmla="*/ 2147483647 h 387"/>
                <a:gd name="T78" fmla="*/ 2147483647 w 383"/>
                <a:gd name="T79" fmla="*/ 2147483647 h 387"/>
                <a:gd name="T80" fmla="*/ 2147483647 w 383"/>
                <a:gd name="T81" fmla="*/ 2147483647 h 387"/>
                <a:gd name="T82" fmla="*/ 2147483647 w 383"/>
                <a:gd name="T83" fmla="*/ 2147483647 h 387"/>
                <a:gd name="T84" fmla="*/ 2147483647 w 383"/>
                <a:gd name="T85" fmla="*/ 2147483647 h 387"/>
                <a:gd name="T86" fmla="*/ 2147483647 w 383"/>
                <a:gd name="T87" fmla="*/ 2147483647 h 387"/>
                <a:gd name="T88" fmla="*/ 2147483647 w 383"/>
                <a:gd name="T89" fmla="*/ 2147483647 h 387"/>
                <a:gd name="T90" fmla="*/ 2147483647 w 383"/>
                <a:gd name="T91" fmla="*/ 2147483647 h 387"/>
                <a:gd name="T92" fmla="*/ 2147483647 w 383"/>
                <a:gd name="T93" fmla="*/ 2147483647 h 387"/>
                <a:gd name="T94" fmla="*/ 2147483647 w 383"/>
                <a:gd name="T95" fmla="*/ 2147483647 h 387"/>
                <a:gd name="T96" fmla="*/ 2147483647 w 383"/>
                <a:gd name="T97" fmla="*/ 2147483647 h 387"/>
                <a:gd name="T98" fmla="*/ 2147483647 w 383"/>
                <a:gd name="T99" fmla="*/ 2147483647 h 387"/>
                <a:gd name="T100" fmla="*/ 2147483647 w 383"/>
                <a:gd name="T101" fmla="*/ 2147483647 h 387"/>
                <a:gd name="T102" fmla="*/ 2147483647 w 383"/>
                <a:gd name="T103" fmla="*/ 2147483647 h 387"/>
                <a:gd name="T104" fmla="*/ 2147483647 w 383"/>
                <a:gd name="T105" fmla="*/ 2147483647 h 387"/>
                <a:gd name="T106" fmla="*/ 2147483647 w 383"/>
                <a:gd name="T107" fmla="*/ 2147483647 h 387"/>
                <a:gd name="T108" fmla="*/ 2147483647 w 383"/>
                <a:gd name="T109" fmla="*/ 2147483647 h 387"/>
                <a:gd name="T110" fmla="*/ 2147483647 w 383"/>
                <a:gd name="T111" fmla="*/ 2147483647 h 387"/>
                <a:gd name="T112" fmla="*/ 2147483647 w 383"/>
                <a:gd name="T113" fmla="*/ 2147483647 h 387"/>
                <a:gd name="T114" fmla="*/ 2147483647 w 383"/>
                <a:gd name="T115" fmla="*/ 2147483647 h 387"/>
                <a:gd name="T116" fmla="*/ 2147483647 w 383"/>
                <a:gd name="T117" fmla="*/ 2147483647 h 387"/>
                <a:gd name="T118" fmla="*/ 2147483647 w 383"/>
                <a:gd name="T119" fmla="*/ 2147483647 h 387"/>
                <a:gd name="T120" fmla="*/ 2147483647 w 383"/>
                <a:gd name="T121" fmla="*/ 2147483647 h 387"/>
                <a:gd name="T122" fmla="*/ 2147483647 w 383"/>
                <a:gd name="T123" fmla="*/ 2147483647 h 387"/>
                <a:gd name="T124" fmla="*/ 2147483647 w 383"/>
                <a:gd name="T125" fmla="*/ 2147483647 h 38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83"/>
                <a:gd name="T190" fmla="*/ 0 h 387"/>
                <a:gd name="T191" fmla="*/ 383 w 383"/>
                <a:gd name="T192" fmla="*/ 387 h 38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83" h="387">
                  <a:moveTo>
                    <a:pt x="84" y="150"/>
                  </a:moveTo>
                  <a:lnTo>
                    <a:pt x="89" y="146"/>
                  </a:lnTo>
                  <a:lnTo>
                    <a:pt x="92" y="143"/>
                  </a:lnTo>
                  <a:lnTo>
                    <a:pt x="102" y="135"/>
                  </a:lnTo>
                  <a:lnTo>
                    <a:pt x="103" y="130"/>
                  </a:lnTo>
                  <a:lnTo>
                    <a:pt x="105" y="130"/>
                  </a:lnTo>
                  <a:lnTo>
                    <a:pt x="107" y="124"/>
                  </a:lnTo>
                  <a:lnTo>
                    <a:pt x="109" y="120"/>
                  </a:lnTo>
                  <a:lnTo>
                    <a:pt x="114" y="116"/>
                  </a:lnTo>
                  <a:lnTo>
                    <a:pt x="119" y="113"/>
                  </a:lnTo>
                  <a:lnTo>
                    <a:pt x="120" y="102"/>
                  </a:lnTo>
                  <a:lnTo>
                    <a:pt x="117" y="99"/>
                  </a:lnTo>
                  <a:lnTo>
                    <a:pt x="119" y="88"/>
                  </a:lnTo>
                  <a:lnTo>
                    <a:pt x="120" y="80"/>
                  </a:lnTo>
                  <a:lnTo>
                    <a:pt x="124" y="74"/>
                  </a:lnTo>
                  <a:lnTo>
                    <a:pt x="123" y="67"/>
                  </a:lnTo>
                  <a:lnTo>
                    <a:pt x="123" y="56"/>
                  </a:lnTo>
                  <a:lnTo>
                    <a:pt x="123" y="53"/>
                  </a:lnTo>
                  <a:lnTo>
                    <a:pt x="124" y="49"/>
                  </a:lnTo>
                  <a:lnTo>
                    <a:pt x="127" y="41"/>
                  </a:lnTo>
                  <a:lnTo>
                    <a:pt x="127" y="29"/>
                  </a:lnTo>
                  <a:lnTo>
                    <a:pt x="124" y="27"/>
                  </a:lnTo>
                  <a:lnTo>
                    <a:pt x="124" y="26"/>
                  </a:lnTo>
                  <a:lnTo>
                    <a:pt x="124" y="16"/>
                  </a:lnTo>
                  <a:lnTo>
                    <a:pt x="119" y="6"/>
                  </a:lnTo>
                  <a:lnTo>
                    <a:pt x="121" y="2"/>
                  </a:lnTo>
                  <a:lnTo>
                    <a:pt x="127" y="1"/>
                  </a:lnTo>
                  <a:lnTo>
                    <a:pt x="128" y="0"/>
                  </a:lnTo>
                  <a:lnTo>
                    <a:pt x="128" y="1"/>
                  </a:lnTo>
                  <a:lnTo>
                    <a:pt x="130" y="5"/>
                  </a:lnTo>
                  <a:lnTo>
                    <a:pt x="131" y="16"/>
                  </a:lnTo>
                  <a:lnTo>
                    <a:pt x="132" y="19"/>
                  </a:lnTo>
                  <a:lnTo>
                    <a:pt x="132" y="22"/>
                  </a:lnTo>
                  <a:lnTo>
                    <a:pt x="134" y="24"/>
                  </a:lnTo>
                  <a:lnTo>
                    <a:pt x="135" y="41"/>
                  </a:lnTo>
                  <a:lnTo>
                    <a:pt x="137" y="42"/>
                  </a:lnTo>
                  <a:lnTo>
                    <a:pt x="138" y="51"/>
                  </a:lnTo>
                  <a:lnTo>
                    <a:pt x="138" y="52"/>
                  </a:lnTo>
                  <a:lnTo>
                    <a:pt x="139" y="62"/>
                  </a:lnTo>
                  <a:lnTo>
                    <a:pt x="141" y="66"/>
                  </a:lnTo>
                  <a:lnTo>
                    <a:pt x="141" y="69"/>
                  </a:lnTo>
                  <a:lnTo>
                    <a:pt x="141" y="71"/>
                  </a:lnTo>
                  <a:lnTo>
                    <a:pt x="145" y="95"/>
                  </a:lnTo>
                  <a:lnTo>
                    <a:pt x="145" y="96"/>
                  </a:lnTo>
                  <a:lnTo>
                    <a:pt x="146" y="98"/>
                  </a:lnTo>
                  <a:lnTo>
                    <a:pt x="148" y="98"/>
                  </a:lnTo>
                  <a:lnTo>
                    <a:pt x="155" y="96"/>
                  </a:lnTo>
                  <a:lnTo>
                    <a:pt x="157" y="96"/>
                  </a:lnTo>
                  <a:lnTo>
                    <a:pt x="157" y="95"/>
                  </a:lnTo>
                  <a:lnTo>
                    <a:pt x="195" y="89"/>
                  </a:lnTo>
                  <a:lnTo>
                    <a:pt x="197" y="88"/>
                  </a:lnTo>
                  <a:lnTo>
                    <a:pt x="203" y="87"/>
                  </a:lnTo>
                  <a:lnTo>
                    <a:pt x="207" y="87"/>
                  </a:lnTo>
                  <a:lnTo>
                    <a:pt x="221" y="84"/>
                  </a:lnTo>
                  <a:lnTo>
                    <a:pt x="224" y="84"/>
                  </a:lnTo>
                  <a:lnTo>
                    <a:pt x="231" y="83"/>
                  </a:lnTo>
                  <a:lnTo>
                    <a:pt x="233" y="103"/>
                  </a:lnTo>
                  <a:lnTo>
                    <a:pt x="240" y="138"/>
                  </a:lnTo>
                  <a:lnTo>
                    <a:pt x="247" y="130"/>
                  </a:lnTo>
                  <a:lnTo>
                    <a:pt x="254" y="121"/>
                  </a:lnTo>
                  <a:lnTo>
                    <a:pt x="256" y="118"/>
                  </a:lnTo>
                  <a:lnTo>
                    <a:pt x="260" y="116"/>
                  </a:lnTo>
                  <a:lnTo>
                    <a:pt x="269" y="102"/>
                  </a:lnTo>
                  <a:lnTo>
                    <a:pt x="274" y="103"/>
                  </a:lnTo>
                  <a:lnTo>
                    <a:pt x="287" y="83"/>
                  </a:lnTo>
                  <a:lnTo>
                    <a:pt x="300" y="89"/>
                  </a:lnTo>
                  <a:lnTo>
                    <a:pt x="303" y="89"/>
                  </a:lnTo>
                  <a:lnTo>
                    <a:pt x="314" y="89"/>
                  </a:lnTo>
                  <a:lnTo>
                    <a:pt x="316" y="89"/>
                  </a:lnTo>
                  <a:lnTo>
                    <a:pt x="322" y="78"/>
                  </a:lnTo>
                  <a:lnTo>
                    <a:pt x="322" y="76"/>
                  </a:lnTo>
                  <a:lnTo>
                    <a:pt x="325" y="74"/>
                  </a:lnTo>
                  <a:lnTo>
                    <a:pt x="330" y="74"/>
                  </a:lnTo>
                  <a:lnTo>
                    <a:pt x="340" y="66"/>
                  </a:lnTo>
                  <a:lnTo>
                    <a:pt x="350" y="71"/>
                  </a:lnTo>
                  <a:lnTo>
                    <a:pt x="352" y="73"/>
                  </a:lnTo>
                  <a:lnTo>
                    <a:pt x="362" y="69"/>
                  </a:lnTo>
                  <a:lnTo>
                    <a:pt x="369" y="81"/>
                  </a:lnTo>
                  <a:lnTo>
                    <a:pt x="376" y="88"/>
                  </a:lnTo>
                  <a:lnTo>
                    <a:pt x="379" y="96"/>
                  </a:lnTo>
                  <a:lnTo>
                    <a:pt x="382" y="98"/>
                  </a:lnTo>
                  <a:lnTo>
                    <a:pt x="379" y="102"/>
                  </a:lnTo>
                  <a:lnTo>
                    <a:pt x="379" y="106"/>
                  </a:lnTo>
                  <a:lnTo>
                    <a:pt x="376" y="120"/>
                  </a:lnTo>
                  <a:lnTo>
                    <a:pt x="359" y="112"/>
                  </a:lnTo>
                  <a:lnTo>
                    <a:pt x="359" y="110"/>
                  </a:lnTo>
                  <a:lnTo>
                    <a:pt x="357" y="109"/>
                  </a:lnTo>
                  <a:lnTo>
                    <a:pt x="348" y="103"/>
                  </a:lnTo>
                  <a:lnTo>
                    <a:pt x="346" y="102"/>
                  </a:lnTo>
                  <a:lnTo>
                    <a:pt x="339" y="99"/>
                  </a:lnTo>
                  <a:lnTo>
                    <a:pt x="336" y="96"/>
                  </a:lnTo>
                  <a:lnTo>
                    <a:pt x="333" y="95"/>
                  </a:lnTo>
                  <a:lnTo>
                    <a:pt x="328" y="92"/>
                  </a:lnTo>
                  <a:lnTo>
                    <a:pt x="329" y="110"/>
                  </a:lnTo>
                  <a:lnTo>
                    <a:pt x="326" y="131"/>
                  </a:lnTo>
                  <a:lnTo>
                    <a:pt x="322" y="135"/>
                  </a:lnTo>
                  <a:lnTo>
                    <a:pt x="319" y="139"/>
                  </a:lnTo>
                  <a:lnTo>
                    <a:pt x="319" y="146"/>
                  </a:lnTo>
                  <a:lnTo>
                    <a:pt x="305" y="159"/>
                  </a:lnTo>
                  <a:lnTo>
                    <a:pt x="300" y="177"/>
                  </a:lnTo>
                  <a:lnTo>
                    <a:pt x="287" y="168"/>
                  </a:lnTo>
                  <a:lnTo>
                    <a:pt x="287" y="170"/>
                  </a:lnTo>
                  <a:lnTo>
                    <a:pt x="283" y="179"/>
                  </a:lnTo>
                  <a:lnTo>
                    <a:pt x="276" y="208"/>
                  </a:lnTo>
                  <a:lnTo>
                    <a:pt x="276" y="210"/>
                  </a:lnTo>
                  <a:lnTo>
                    <a:pt x="276" y="213"/>
                  </a:lnTo>
                  <a:lnTo>
                    <a:pt x="274" y="215"/>
                  </a:lnTo>
                  <a:lnTo>
                    <a:pt x="269" y="221"/>
                  </a:lnTo>
                  <a:lnTo>
                    <a:pt x="256" y="218"/>
                  </a:lnTo>
                  <a:lnTo>
                    <a:pt x="246" y="208"/>
                  </a:lnTo>
                  <a:lnTo>
                    <a:pt x="239" y="206"/>
                  </a:lnTo>
                  <a:lnTo>
                    <a:pt x="236" y="232"/>
                  </a:lnTo>
                  <a:lnTo>
                    <a:pt x="235" y="233"/>
                  </a:lnTo>
                  <a:lnTo>
                    <a:pt x="233" y="243"/>
                  </a:lnTo>
                  <a:lnTo>
                    <a:pt x="228" y="250"/>
                  </a:lnTo>
                  <a:lnTo>
                    <a:pt x="224" y="261"/>
                  </a:lnTo>
                  <a:lnTo>
                    <a:pt x="224" y="267"/>
                  </a:lnTo>
                  <a:lnTo>
                    <a:pt x="221" y="275"/>
                  </a:lnTo>
                  <a:lnTo>
                    <a:pt x="221" y="276"/>
                  </a:lnTo>
                  <a:lnTo>
                    <a:pt x="217" y="280"/>
                  </a:lnTo>
                  <a:lnTo>
                    <a:pt x="210" y="290"/>
                  </a:lnTo>
                  <a:lnTo>
                    <a:pt x="207" y="302"/>
                  </a:lnTo>
                  <a:lnTo>
                    <a:pt x="202" y="312"/>
                  </a:lnTo>
                  <a:lnTo>
                    <a:pt x="204" y="315"/>
                  </a:lnTo>
                  <a:lnTo>
                    <a:pt x="207" y="316"/>
                  </a:lnTo>
                  <a:lnTo>
                    <a:pt x="210" y="319"/>
                  </a:lnTo>
                  <a:lnTo>
                    <a:pt x="208" y="322"/>
                  </a:lnTo>
                  <a:lnTo>
                    <a:pt x="204" y="333"/>
                  </a:lnTo>
                  <a:lnTo>
                    <a:pt x="193" y="344"/>
                  </a:lnTo>
                  <a:lnTo>
                    <a:pt x="191" y="340"/>
                  </a:lnTo>
                  <a:lnTo>
                    <a:pt x="168" y="354"/>
                  </a:lnTo>
                  <a:lnTo>
                    <a:pt x="160" y="350"/>
                  </a:lnTo>
                  <a:lnTo>
                    <a:pt x="160" y="354"/>
                  </a:lnTo>
                  <a:lnTo>
                    <a:pt x="163" y="358"/>
                  </a:lnTo>
                  <a:lnTo>
                    <a:pt x="153" y="365"/>
                  </a:lnTo>
                  <a:lnTo>
                    <a:pt x="152" y="363"/>
                  </a:lnTo>
                  <a:lnTo>
                    <a:pt x="141" y="369"/>
                  </a:lnTo>
                  <a:lnTo>
                    <a:pt x="134" y="376"/>
                  </a:lnTo>
                  <a:lnTo>
                    <a:pt x="131" y="373"/>
                  </a:lnTo>
                  <a:lnTo>
                    <a:pt x="124" y="369"/>
                  </a:lnTo>
                  <a:lnTo>
                    <a:pt x="120" y="366"/>
                  </a:lnTo>
                  <a:lnTo>
                    <a:pt x="114" y="373"/>
                  </a:lnTo>
                  <a:lnTo>
                    <a:pt x="96" y="386"/>
                  </a:lnTo>
                  <a:lnTo>
                    <a:pt x="91" y="381"/>
                  </a:lnTo>
                  <a:lnTo>
                    <a:pt x="71" y="369"/>
                  </a:lnTo>
                  <a:lnTo>
                    <a:pt x="67" y="356"/>
                  </a:lnTo>
                  <a:lnTo>
                    <a:pt x="70" y="354"/>
                  </a:lnTo>
                  <a:lnTo>
                    <a:pt x="66" y="352"/>
                  </a:lnTo>
                  <a:lnTo>
                    <a:pt x="52" y="352"/>
                  </a:lnTo>
                  <a:lnTo>
                    <a:pt x="52" y="350"/>
                  </a:lnTo>
                  <a:lnTo>
                    <a:pt x="31" y="336"/>
                  </a:lnTo>
                  <a:lnTo>
                    <a:pt x="33" y="334"/>
                  </a:lnTo>
                  <a:lnTo>
                    <a:pt x="27" y="329"/>
                  </a:lnTo>
                  <a:lnTo>
                    <a:pt x="23" y="323"/>
                  </a:lnTo>
                  <a:lnTo>
                    <a:pt x="23" y="322"/>
                  </a:lnTo>
                  <a:lnTo>
                    <a:pt x="15" y="316"/>
                  </a:lnTo>
                  <a:lnTo>
                    <a:pt x="15" y="315"/>
                  </a:lnTo>
                  <a:lnTo>
                    <a:pt x="15" y="309"/>
                  </a:lnTo>
                  <a:lnTo>
                    <a:pt x="1" y="297"/>
                  </a:lnTo>
                  <a:lnTo>
                    <a:pt x="1" y="283"/>
                  </a:lnTo>
                  <a:lnTo>
                    <a:pt x="2" y="283"/>
                  </a:lnTo>
                  <a:lnTo>
                    <a:pt x="0" y="271"/>
                  </a:lnTo>
                  <a:lnTo>
                    <a:pt x="0" y="265"/>
                  </a:lnTo>
                  <a:lnTo>
                    <a:pt x="8" y="265"/>
                  </a:lnTo>
                  <a:lnTo>
                    <a:pt x="16" y="261"/>
                  </a:lnTo>
                  <a:lnTo>
                    <a:pt x="22" y="253"/>
                  </a:lnTo>
                  <a:lnTo>
                    <a:pt x="22" y="243"/>
                  </a:lnTo>
                  <a:lnTo>
                    <a:pt x="24" y="242"/>
                  </a:lnTo>
                  <a:lnTo>
                    <a:pt x="27" y="242"/>
                  </a:lnTo>
                  <a:lnTo>
                    <a:pt x="31" y="237"/>
                  </a:lnTo>
                  <a:lnTo>
                    <a:pt x="26" y="225"/>
                  </a:lnTo>
                  <a:lnTo>
                    <a:pt x="31" y="200"/>
                  </a:lnTo>
                  <a:lnTo>
                    <a:pt x="34" y="196"/>
                  </a:lnTo>
                  <a:lnTo>
                    <a:pt x="38" y="192"/>
                  </a:lnTo>
                  <a:lnTo>
                    <a:pt x="48" y="207"/>
                  </a:lnTo>
                  <a:lnTo>
                    <a:pt x="49" y="206"/>
                  </a:lnTo>
                  <a:lnTo>
                    <a:pt x="55" y="199"/>
                  </a:lnTo>
                  <a:lnTo>
                    <a:pt x="58" y="182"/>
                  </a:lnTo>
                  <a:lnTo>
                    <a:pt x="58" y="178"/>
                  </a:lnTo>
                  <a:lnTo>
                    <a:pt x="56" y="175"/>
                  </a:lnTo>
                  <a:lnTo>
                    <a:pt x="55" y="172"/>
                  </a:lnTo>
                  <a:lnTo>
                    <a:pt x="58" y="168"/>
                  </a:lnTo>
                  <a:lnTo>
                    <a:pt x="59" y="164"/>
                  </a:lnTo>
                  <a:lnTo>
                    <a:pt x="69" y="160"/>
                  </a:lnTo>
                  <a:lnTo>
                    <a:pt x="73" y="149"/>
                  </a:lnTo>
                  <a:lnTo>
                    <a:pt x="84" y="150"/>
                  </a:lnTo>
                </a:path>
              </a:pathLst>
            </a:custGeom>
            <a:noFill/>
            <a:ln w="6350">
              <a:solidFill>
                <a:schemeClr val="tx1"/>
              </a:solidFill>
              <a:round/>
              <a:headEnd/>
              <a:tailEnd/>
            </a:ln>
          </p:spPr>
          <p:txBody>
            <a:bodyPr/>
            <a:lstStyle/>
            <a:p>
              <a:endParaRPr lang="en-US"/>
            </a:p>
          </p:txBody>
        </p:sp>
        <p:sp>
          <p:nvSpPr>
            <p:cNvPr id="228" name="Freeform 240" descr="Outlined diamond"/>
            <p:cNvSpPr>
              <a:spLocks/>
            </p:cNvSpPr>
            <p:nvPr/>
          </p:nvSpPr>
          <p:spPr bwMode="auto">
            <a:xfrm>
              <a:off x="2272123" y="3062832"/>
              <a:ext cx="648666" cy="748479"/>
            </a:xfrm>
            <a:custGeom>
              <a:avLst/>
              <a:gdLst>
                <a:gd name="T0" fmla="*/ 2147483647 w 470"/>
                <a:gd name="T1" fmla="*/ 2147483647 h 599"/>
                <a:gd name="T2" fmla="*/ 2147483647 w 470"/>
                <a:gd name="T3" fmla="*/ 2147483647 h 599"/>
                <a:gd name="T4" fmla="*/ 0 w 470"/>
                <a:gd name="T5" fmla="*/ 2147483647 h 599"/>
                <a:gd name="T6" fmla="*/ 2147483647 w 470"/>
                <a:gd name="T7" fmla="*/ 2147483647 h 599"/>
                <a:gd name="T8" fmla="*/ 2147483647 w 470"/>
                <a:gd name="T9" fmla="*/ 2147483647 h 599"/>
                <a:gd name="T10" fmla="*/ 2147483647 w 470"/>
                <a:gd name="T11" fmla="*/ 2147483647 h 599"/>
                <a:gd name="T12" fmla="*/ 2147483647 w 470"/>
                <a:gd name="T13" fmla="*/ 2147483647 h 599"/>
                <a:gd name="T14" fmla="*/ 2147483647 w 470"/>
                <a:gd name="T15" fmla="*/ 2147483647 h 599"/>
                <a:gd name="T16" fmla="*/ 2147483647 w 470"/>
                <a:gd name="T17" fmla="*/ 2147483647 h 599"/>
                <a:gd name="T18" fmla="*/ 2147483647 w 470"/>
                <a:gd name="T19" fmla="*/ 2147483647 h 599"/>
                <a:gd name="T20" fmla="*/ 2147483647 w 470"/>
                <a:gd name="T21" fmla="*/ 2147483647 h 599"/>
                <a:gd name="T22" fmla="*/ 2147483647 w 470"/>
                <a:gd name="T23" fmla="*/ 2147483647 h 599"/>
                <a:gd name="T24" fmla="*/ 2147483647 w 470"/>
                <a:gd name="T25" fmla="*/ 2147483647 h 599"/>
                <a:gd name="T26" fmla="*/ 2147483647 w 470"/>
                <a:gd name="T27" fmla="*/ 2147483647 h 599"/>
                <a:gd name="T28" fmla="*/ 2147483647 w 470"/>
                <a:gd name="T29" fmla="*/ 2147483647 h 599"/>
                <a:gd name="T30" fmla="*/ 2147483647 w 470"/>
                <a:gd name="T31" fmla="*/ 2147483647 h 599"/>
                <a:gd name="T32" fmla="*/ 2147483647 w 470"/>
                <a:gd name="T33" fmla="*/ 2147483647 h 599"/>
                <a:gd name="T34" fmla="*/ 2147483647 w 470"/>
                <a:gd name="T35" fmla="*/ 2147483647 h 599"/>
                <a:gd name="T36" fmla="*/ 2147483647 w 470"/>
                <a:gd name="T37" fmla="*/ 2147483647 h 599"/>
                <a:gd name="T38" fmla="*/ 2147483647 w 470"/>
                <a:gd name="T39" fmla="*/ 2147483647 h 599"/>
                <a:gd name="T40" fmla="*/ 2147483647 w 470"/>
                <a:gd name="T41" fmla="*/ 2147483647 h 599"/>
                <a:gd name="T42" fmla="*/ 2147483647 w 470"/>
                <a:gd name="T43" fmla="*/ 2147483647 h 599"/>
                <a:gd name="T44" fmla="*/ 2147483647 w 470"/>
                <a:gd name="T45" fmla="*/ 2147483647 h 599"/>
                <a:gd name="T46" fmla="*/ 2147483647 w 470"/>
                <a:gd name="T47" fmla="*/ 2147483647 h 599"/>
                <a:gd name="T48" fmla="*/ 2147483647 w 470"/>
                <a:gd name="T49" fmla="*/ 2147483647 h 599"/>
                <a:gd name="T50" fmla="*/ 2147483647 w 470"/>
                <a:gd name="T51" fmla="*/ 2147483647 h 599"/>
                <a:gd name="T52" fmla="*/ 2147483647 w 470"/>
                <a:gd name="T53" fmla="*/ 2147483647 h 599"/>
                <a:gd name="T54" fmla="*/ 2147483647 w 470"/>
                <a:gd name="T55" fmla="*/ 2147483647 h 599"/>
                <a:gd name="T56" fmla="*/ 2147483647 w 470"/>
                <a:gd name="T57" fmla="*/ 2147483647 h 599"/>
                <a:gd name="T58" fmla="*/ 2147483647 w 470"/>
                <a:gd name="T59" fmla="*/ 2147483647 h 599"/>
                <a:gd name="T60" fmla="*/ 2147483647 w 470"/>
                <a:gd name="T61" fmla="*/ 2147483647 h 599"/>
                <a:gd name="T62" fmla="*/ 2147483647 w 470"/>
                <a:gd name="T63" fmla="*/ 2147483647 h 599"/>
                <a:gd name="T64" fmla="*/ 2147483647 w 470"/>
                <a:gd name="T65" fmla="*/ 2147483647 h 599"/>
                <a:gd name="T66" fmla="*/ 2147483647 w 470"/>
                <a:gd name="T67" fmla="*/ 2147483647 h 599"/>
                <a:gd name="T68" fmla="*/ 2147483647 w 470"/>
                <a:gd name="T69" fmla="*/ 2147483647 h 599"/>
                <a:gd name="T70" fmla="*/ 2147483647 w 470"/>
                <a:gd name="T71" fmla="*/ 2147483647 h 599"/>
                <a:gd name="T72" fmla="*/ 2147483647 w 470"/>
                <a:gd name="T73" fmla="*/ 2147483647 h 599"/>
                <a:gd name="T74" fmla="*/ 2147483647 w 470"/>
                <a:gd name="T75" fmla="*/ 2147483647 h 599"/>
                <a:gd name="T76" fmla="*/ 2147483647 w 470"/>
                <a:gd name="T77" fmla="*/ 2147483647 h 599"/>
                <a:gd name="T78" fmla="*/ 2147483647 w 470"/>
                <a:gd name="T79" fmla="*/ 2147483647 h 599"/>
                <a:gd name="T80" fmla="*/ 2147483647 w 470"/>
                <a:gd name="T81" fmla="*/ 2147483647 h 599"/>
                <a:gd name="T82" fmla="*/ 2147483647 w 470"/>
                <a:gd name="T83" fmla="*/ 2147483647 h 599"/>
                <a:gd name="T84" fmla="*/ 2147483647 w 470"/>
                <a:gd name="T85" fmla="*/ 2147483647 h 599"/>
                <a:gd name="T86" fmla="*/ 2147483647 w 470"/>
                <a:gd name="T87" fmla="*/ 2147483647 h 599"/>
                <a:gd name="T88" fmla="*/ 2147483647 w 470"/>
                <a:gd name="T89" fmla="*/ 2147483647 h 599"/>
                <a:gd name="T90" fmla="*/ 2147483647 w 470"/>
                <a:gd name="T91" fmla="*/ 2147483647 h 599"/>
                <a:gd name="T92" fmla="*/ 2147483647 w 470"/>
                <a:gd name="T93" fmla="*/ 2147483647 h 59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70"/>
                <a:gd name="T142" fmla="*/ 0 h 599"/>
                <a:gd name="T143" fmla="*/ 470 w 470"/>
                <a:gd name="T144" fmla="*/ 599 h 5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70" h="599">
                  <a:moveTo>
                    <a:pt x="19" y="415"/>
                  </a:moveTo>
                  <a:lnTo>
                    <a:pt x="12" y="457"/>
                  </a:lnTo>
                  <a:lnTo>
                    <a:pt x="12" y="458"/>
                  </a:lnTo>
                  <a:lnTo>
                    <a:pt x="9" y="475"/>
                  </a:lnTo>
                  <a:lnTo>
                    <a:pt x="6" y="493"/>
                  </a:lnTo>
                  <a:lnTo>
                    <a:pt x="0" y="529"/>
                  </a:lnTo>
                  <a:lnTo>
                    <a:pt x="0" y="540"/>
                  </a:lnTo>
                  <a:lnTo>
                    <a:pt x="26" y="545"/>
                  </a:lnTo>
                  <a:lnTo>
                    <a:pt x="55" y="549"/>
                  </a:lnTo>
                  <a:lnTo>
                    <a:pt x="95" y="556"/>
                  </a:lnTo>
                  <a:lnTo>
                    <a:pt x="98" y="556"/>
                  </a:lnTo>
                  <a:lnTo>
                    <a:pt x="109" y="557"/>
                  </a:lnTo>
                  <a:lnTo>
                    <a:pt x="125" y="560"/>
                  </a:lnTo>
                  <a:lnTo>
                    <a:pt x="192" y="568"/>
                  </a:lnTo>
                  <a:lnTo>
                    <a:pt x="214" y="572"/>
                  </a:lnTo>
                  <a:lnTo>
                    <a:pt x="221" y="572"/>
                  </a:lnTo>
                  <a:lnTo>
                    <a:pt x="235" y="574"/>
                  </a:lnTo>
                  <a:lnTo>
                    <a:pt x="257" y="577"/>
                  </a:lnTo>
                  <a:lnTo>
                    <a:pt x="278" y="579"/>
                  </a:lnTo>
                  <a:lnTo>
                    <a:pt x="300" y="582"/>
                  </a:lnTo>
                  <a:lnTo>
                    <a:pt x="301" y="584"/>
                  </a:lnTo>
                  <a:lnTo>
                    <a:pt x="340" y="588"/>
                  </a:lnTo>
                  <a:lnTo>
                    <a:pt x="372" y="592"/>
                  </a:lnTo>
                  <a:lnTo>
                    <a:pt x="383" y="593"/>
                  </a:lnTo>
                  <a:lnTo>
                    <a:pt x="421" y="598"/>
                  </a:lnTo>
                  <a:lnTo>
                    <a:pt x="427" y="545"/>
                  </a:lnTo>
                  <a:lnTo>
                    <a:pt x="428" y="543"/>
                  </a:lnTo>
                  <a:lnTo>
                    <a:pt x="430" y="515"/>
                  </a:lnTo>
                  <a:lnTo>
                    <a:pt x="433" y="500"/>
                  </a:lnTo>
                  <a:lnTo>
                    <a:pt x="433" y="488"/>
                  </a:lnTo>
                  <a:lnTo>
                    <a:pt x="435" y="471"/>
                  </a:lnTo>
                  <a:lnTo>
                    <a:pt x="435" y="470"/>
                  </a:lnTo>
                  <a:lnTo>
                    <a:pt x="435" y="458"/>
                  </a:lnTo>
                  <a:lnTo>
                    <a:pt x="438" y="433"/>
                  </a:lnTo>
                  <a:lnTo>
                    <a:pt x="441" y="406"/>
                  </a:lnTo>
                  <a:lnTo>
                    <a:pt x="445" y="379"/>
                  </a:lnTo>
                  <a:lnTo>
                    <a:pt x="449" y="339"/>
                  </a:lnTo>
                  <a:lnTo>
                    <a:pt x="451" y="325"/>
                  </a:lnTo>
                  <a:lnTo>
                    <a:pt x="452" y="311"/>
                  </a:lnTo>
                  <a:lnTo>
                    <a:pt x="452" y="307"/>
                  </a:lnTo>
                  <a:lnTo>
                    <a:pt x="455" y="283"/>
                  </a:lnTo>
                  <a:lnTo>
                    <a:pt x="456" y="271"/>
                  </a:lnTo>
                  <a:lnTo>
                    <a:pt x="459" y="246"/>
                  </a:lnTo>
                  <a:lnTo>
                    <a:pt x="462" y="222"/>
                  </a:lnTo>
                  <a:lnTo>
                    <a:pt x="464" y="201"/>
                  </a:lnTo>
                  <a:lnTo>
                    <a:pt x="464" y="200"/>
                  </a:lnTo>
                  <a:lnTo>
                    <a:pt x="466" y="189"/>
                  </a:lnTo>
                  <a:lnTo>
                    <a:pt x="467" y="175"/>
                  </a:lnTo>
                  <a:lnTo>
                    <a:pt x="469" y="161"/>
                  </a:lnTo>
                  <a:lnTo>
                    <a:pt x="433" y="157"/>
                  </a:lnTo>
                  <a:lnTo>
                    <a:pt x="430" y="157"/>
                  </a:lnTo>
                  <a:lnTo>
                    <a:pt x="392" y="152"/>
                  </a:lnTo>
                  <a:lnTo>
                    <a:pt x="388" y="152"/>
                  </a:lnTo>
                  <a:lnTo>
                    <a:pt x="370" y="151"/>
                  </a:lnTo>
                  <a:lnTo>
                    <a:pt x="308" y="143"/>
                  </a:lnTo>
                  <a:lnTo>
                    <a:pt x="311" y="115"/>
                  </a:lnTo>
                  <a:lnTo>
                    <a:pt x="314" y="94"/>
                  </a:lnTo>
                  <a:lnTo>
                    <a:pt x="315" y="87"/>
                  </a:lnTo>
                  <a:lnTo>
                    <a:pt x="316" y="79"/>
                  </a:lnTo>
                  <a:lnTo>
                    <a:pt x="318" y="61"/>
                  </a:lnTo>
                  <a:lnTo>
                    <a:pt x="320" y="52"/>
                  </a:lnTo>
                  <a:lnTo>
                    <a:pt x="322" y="33"/>
                  </a:lnTo>
                  <a:lnTo>
                    <a:pt x="291" y="30"/>
                  </a:lnTo>
                  <a:lnTo>
                    <a:pt x="290" y="30"/>
                  </a:lnTo>
                  <a:lnTo>
                    <a:pt x="284" y="29"/>
                  </a:lnTo>
                  <a:lnTo>
                    <a:pt x="267" y="26"/>
                  </a:lnTo>
                  <a:lnTo>
                    <a:pt x="247" y="23"/>
                  </a:lnTo>
                  <a:lnTo>
                    <a:pt x="237" y="23"/>
                  </a:lnTo>
                  <a:lnTo>
                    <a:pt x="233" y="22"/>
                  </a:lnTo>
                  <a:lnTo>
                    <a:pt x="232" y="22"/>
                  </a:lnTo>
                  <a:lnTo>
                    <a:pt x="232" y="20"/>
                  </a:lnTo>
                  <a:lnTo>
                    <a:pt x="168" y="12"/>
                  </a:lnTo>
                  <a:lnTo>
                    <a:pt x="148" y="9"/>
                  </a:lnTo>
                  <a:lnTo>
                    <a:pt x="109" y="5"/>
                  </a:lnTo>
                  <a:lnTo>
                    <a:pt x="85" y="0"/>
                  </a:lnTo>
                  <a:lnTo>
                    <a:pt x="84" y="12"/>
                  </a:lnTo>
                  <a:lnTo>
                    <a:pt x="74" y="72"/>
                  </a:lnTo>
                  <a:lnTo>
                    <a:pt x="69" y="108"/>
                  </a:lnTo>
                  <a:lnTo>
                    <a:pt x="62" y="148"/>
                  </a:lnTo>
                  <a:lnTo>
                    <a:pt x="56" y="178"/>
                  </a:lnTo>
                  <a:lnTo>
                    <a:pt x="52" y="203"/>
                  </a:lnTo>
                  <a:lnTo>
                    <a:pt x="51" y="215"/>
                  </a:lnTo>
                  <a:lnTo>
                    <a:pt x="49" y="225"/>
                  </a:lnTo>
                  <a:lnTo>
                    <a:pt x="47" y="241"/>
                  </a:lnTo>
                  <a:lnTo>
                    <a:pt x="42" y="265"/>
                  </a:lnTo>
                  <a:lnTo>
                    <a:pt x="42" y="269"/>
                  </a:lnTo>
                  <a:lnTo>
                    <a:pt x="30" y="339"/>
                  </a:lnTo>
                  <a:lnTo>
                    <a:pt x="29" y="358"/>
                  </a:lnTo>
                  <a:lnTo>
                    <a:pt x="27" y="364"/>
                  </a:lnTo>
                  <a:lnTo>
                    <a:pt x="26" y="369"/>
                  </a:lnTo>
                  <a:lnTo>
                    <a:pt x="24" y="378"/>
                  </a:lnTo>
                  <a:lnTo>
                    <a:pt x="20" y="400"/>
                  </a:lnTo>
                  <a:lnTo>
                    <a:pt x="19" y="415"/>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grpSp>
          <p:nvGrpSpPr>
            <p:cNvPr id="5" name="Group 102"/>
            <p:cNvGrpSpPr/>
            <p:nvPr/>
          </p:nvGrpSpPr>
          <p:grpSpPr>
            <a:xfrm>
              <a:off x="1468438" y="1981200"/>
              <a:ext cx="788987" cy="506412"/>
              <a:chOff x="1725613" y="1916113"/>
              <a:chExt cx="788987" cy="506412"/>
            </a:xfrm>
            <a:solidFill>
              <a:schemeClr val="accent5"/>
            </a:solidFill>
          </p:grpSpPr>
          <p:sp>
            <p:nvSpPr>
              <p:cNvPr id="296" name="Freeform 241" descr="Wide upward diagonal"/>
              <p:cNvSpPr>
                <a:spLocks/>
              </p:cNvSpPr>
              <p:nvPr/>
            </p:nvSpPr>
            <p:spPr bwMode="auto">
              <a:xfrm>
                <a:off x="1725613" y="1916113"/>
                <a:ext cx="788987" cy="506412"/>
              </a:xfrm>
              <a:custGeom>
                <a:avLst/>
                <a:gdLst>
                  <a:gd name="T0" fmla="*/ 2147483647 w 574"/>
                  <a:gd name="T1" fmla="*/ 2147483647 h 407"/>
                  <a:gd name="T2" fmla="*/ 2147483647 w 574"/>
                  <a:gd name="T3" fmla="*/ 2147483647 h 407"/>
                  <a:gd name="T4" fmla="*/ 2147483647 w 574"/>
                  <a:gd name="T5" fmla="*/ 2147483647 h 407"/>
                  <a:gd name="T6" fmla="*/ 2147483647 w 574"/>
                  <a:gd name="T7" fmla="*/ 2147483647 h 407"/>
                  <a:gd name="T8" fmla="*/ 2147483647 w 574"/>
                  <a:gd name="T9" fmla="*/ 2147483647 h 407"/>
                  <a:gd name="T10" fmla="*/ 2147483647 w 574"/>
                  <a:gd name="T11" fmla="*/ 2147483647 h 407"/>
                  <a:gd name="T12" fmla="*/ 2147483647 w 574"/>
                  <a:gd name="T13" fmla="*/ 2147483647 h 407"/>
                  <a:gd name="T14" fmla="*/ 2147483647 w 574"/>
                  <a:gd name="T15" fmla="*/ 2147483647 h 407"/>
                  <a:gd name="T16" fmla="*/ 2147483647 w 574"/>
                  <a:gd name="T17" fmla="*/ 2147483647 h 407"/>
                  <a:gd name="T18" fmla="*/ 2147483647 w 574"/>
                  <a:gd name="T19" fmla="*/ 2147483647 h 407"/>
                  <a:gd name="T20" fmla="*/ 2147483647 w 574"/>
                  <a:gd name="T21" fmla="*/ 2147483647 h 407"/>
                  <a:gd name="T22" fmla="*/ 2147483647 w 574"/>
                  <a:gd name="T23" fmla="*/ 2147483647 h 407"/>
                  <a:gd name="T24" fmla="*/ 2147483647 w 574"/>
                  <a:gd name="T25" fmla="*/ 2147483647 h 407"/>
                  <a:gd name="T26" fmla="*/ 2147483647 w 574"/>
                  <a:gd name="T27" fmla="*/ 2147483647 h 407"/>
                  <a:gd name="T28" fmla="*/ 2147483647 w 574"/>
                  <a:gd name="T29" fmla="*/ 2147483647 h 407"/>
                  <a:gd name="T30" fmla="*/ 2147483647 w 574"/>
                  <a:gd name="T31" fmla="*/ 2147483647 h 407"/>
                  <a:gd name="T32" fmla="*/ 2147483647 w 574"/>
                  <a:gd name="T33" fmla="*/ 2147483647 h 407"/>
                  <a:gd name="T34" fmla="*/ 2147483647 w 574"/>
                  <a:gd name="T35" fmla="*/ 2147483647 h 407"/>
                  <a:gd name="T36" fmla="*/ 2147483647 w 574"/>
                  <a:gd name="T37" fmla="*/ 2147483647 h 407"/>
                  <a:gd name="T38" fmla="*/ 2147483647 w 574"/>
                  <a:gd name="T39" fmla="*/ 2147483647 h 407"/>
                  <a:gd name="T40" fmla="*/ 0 w 574"/>
                  <a:gd name="T41" fmla="*/ 2147483647 h 407"/>
                  <a:gd name="T42" fmla="*/ 2147483647 w 574"/>
                  <a:gd name="T43" fmla="*/ 2147483647 h 407"/>
                  <a:gd name="T44" fmla="*/ 2147483647 w 574"/>
                  <a:gd name="T45" fmla="*/ 2147483647 h 407"/>
                  <a:gd name="T46" fmla="*/ 2147483647 w 574"/>
                  <a:gd name="T47" fmla="*/ 2147483647 h 407"/>
                  <a:gd name="T48" fmla="*/ 2147483647 w 574"/>
                  <a:gd name="T49" fmla="*/ 2147483647 h 407"/>
                  <a:gd name="T50" fmla="*/ 2147483647 w 574"/>
                  <a:gd name="T51" fmla="*/ 2147483647 h 407"/>
                  <a:gd name="T52" fmla="*/ 2147483647 w 574"/>
                  <a:gd name="T53" fmla="*/ 2147483647 h 407"/>
                  <a:gd name="T54" fmla="*/ 2147483647 w 574"/>
                  <a:gd name="T55" fmla="*/ 2147483647 h 407"/>
                  <a:gd name="T56" fmla="*/ 2147483647 w 574"/>
                  <a:gd name="T57" fmla="*/ 2147483647 h 407"/>
                  <a:gd name="T58" fmla="*/ 2147483647 w 574"/>
                  <a:gd name="T59" fmla="*/ 2147483647 h 407"/>
                  <a:gd name="T60" fmla="*/ 2147483647 w 574"/>
                  <a:gd name="T61" fmla="*/ 2147483647 h 407"/>
                  <a:gd name="T62" fmla="*/ 2147483647 w 574"/>
                  <a:gd name="T63" fmla="*/ 2147483647 h 407"/>
                  <a:gd name="T64" fmla="*/ 2147483647 w 574"/>
                  <a:gd name="T65" fmla="*/ 2147483647 h 407"/>
                  <a:gd name="T66" fmla="*/ 2147483647 w 574"/>
                  <a:gd name="T67" fmla="*/ 2147483647 h 407"/>
                  <a:gd name="T68" fmla="*/ 2147483647 w 574"/>
                  <a:gd name="T69" fmla="*/ 2147483647 h 407"/>
                  <a:gd name="T70" fmla="*/ 2147483647 w 574"/>
                  <a:gd name="T71" fmla="*/ 2147483647 h 407"/>
                  <a:gd name="T72" fmla="*/ 2147483647 w 574"/>
                  <a:gd name="T73" fmla="*/ 2147483647 h 407"/>
                  <a:gd name="T74" fmla="*/ 2147483647 w 574"/>
                  <a:gd name="T75" fmla="*/ 2147483647 h 407"/>
                  <a:gd name="T76" fmla="*/ 2147483647 w 574"/>
                  <a:gd name="T77" fmla="*/ 2147483647 h 407"/>
                  <a:gd name="T78" fmla="*/ 2147483647 w 574"/>
                  <a:gd name="T79" fmla="*/ 2147483647 h 407"/>
                  <a:gd name="T80" fmla="*/ 2147483647 w 574"/>
                  <a:gd name="T81" fmla="*/ 2147483647 h 407"/>
                  <a:gd name="T82" fmla="*/ 2147483647 w 574"/>
                  <a:gd name="T83" fmla="*/ 2147483647 h 407"/>
                  <a:gd name="T84" fmla="*/ 2147483647 w 574"/>
                  <a:gd name="T85" fmla="*/ 2147483647 h 407"/>
                  <a:gd name="T86" fmla="*/ 2147483647 w 574"/>
                  <a:gd name="T87" fmla="*/ 2147483647 h 407"/>
                  <a:gd name="T88" fmla="*/ 2147483647 w 574"/>
                  <a:gd name="T89" fmla="*/ 2147483647 h 407"/>
                  <a:gd name="T90" fmla="*/ 2147483647 w 574"/>
                  <a:gd name="T91" fmla="*/ 2147483647 h 407"/>
                  <a:gd name="T92" fmla="*/ 2147483647 w 574"/>
                  <a:gd name="T93" fmla="*/ 2147483647 h 407"/>
                  <a:gd name="T94" fmla="*/ 2147483647 w 574"/>
                  <a:gd name="T95" fmla="*/ 2147483647 h 407"/>
                  <a:gd name="T96" fmla="*/ 2147483647 w 574"/>
                  <a:gd name="T97" fmla="*/ 2147483647 h 407"/>
                  <a:gd name="T98" fmla="*/ 2147483647 w 574"/>
                  <a:gd name="T99" fmla="*/ 2147483647 h 407"/>
                  <a:gd name="T100" fmla="*/ 2147483647 w 574"/>
                  <a:gd name="T101" fmla="*/ 2147483647 h 407"/>
                  <a:gd name="T102" fmla="*/ 2147483647 w 574"/>
                  <a:gd name="T103" fmla="*/ 2147483647 h 407"/>
                  <a:gd name="T104" fmla="*/ 2147483647 w 574"/>
                  <a:gd name="T105" fmla="*/ 0 h 407"/>
                  <a:gd name="T106" fmla="*/ 2147483647 w 574"/>
                  <a:gd name="T107" fmla="*/ 2147483647 h 407"/>
                  <a:gd name="T108" fmla="*/ 2147483647 w 574"/>
                  <a:gd name="T109" fmla="*/ 2147483647 h 407"/>
                  <a:gd name="T110" fmla="*/ 2147483647 w 574"/>
                  <a:gd name="T111" fmla="*/ 2147483647 h 407"/>
                  <a:gd name="T112" fmla="*/ 2147483647 w 574"/>
                  <a:gd name="T113" fmla="*/ 2147483647 h 407"/>
                  <a:gd name="T114" fmla="*/ 2147483647 w 574"/>
                  <a:gd name="T115" fmla="*/ 2147483647 h 407"/>
                  <a:gd name="T116" fmla="*/ 2147483647 w 574"/>
                  <a:gd name="T117" fmla="*/ 2147483647 h 407"/>
                  <a:gd name="T118" fmla="*/ 2147483647 w 574"/>
                  <a:gd name="T119" fmla="*/ 2147483647 h 407"/>
                  <a:gd name="T120" fmla="*/ 2147483647 w 574"/>
                  <a:gd name="T121" fmla="*/ 2147483647 h 40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74"/>
                  <a:gd name="T184" fmla="*/ 0 h 407"/>
                  <a:gd name="T185" fmla="*/ 574 w 574"/>
                  <a:gd name="T186" fmla="*/ 407 h 40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74" h="407">
                    <a:moveTo>
                      <a:pt x="520" y="357"/>
                    </a:moveTo>
                    <a:lnTo>
                      <a:pt x="519" y="363"/>
                    </a:lnTo>
                    <a:lnTo>
                      <a:pt x="523" y="376"/>
                    </a:lnTo>
                    <a:lnTo>
                      <a:pt x="521" y="406"/>
                    </a:lnTo>
                    <a:lnTo>
                      <a:pt x="489" y="397"/>
                    </a:lnTo>
                    <a:lnTo>
                      <a:pt x="488" y="397"/>
                    </a:lnTo>
                    <a:lnTo>
                      <a:pt x="478" y="396"/>
                    </a:lnTo>
                    <a:lnTo>
                      <a:pt x="470" y="394"/>
                    </a:lnTo>
                    <a:lnTo>
                      <a:pt x="469" y="394"/>
                    </a:lnTo>
                    <a:lnTo>
                      <a:pt x="462" y="393"/>
                    </a:lnTo>
                    <a:lnTo>
                      <a:pt x="442" y="389"/>
                    </a:lnTo>
                    <a:lnTo>
                      <a:pt x="441" y="389"/>
                    </a:lnTo>
                    <a:lnTo>
                      <a:pt x="422" y="385"/>
                    </a:lnTo>
                    <a:lnTo>
                      <a:pt x="383" y="376"/>
                    </a:lnTo>
                    <a:lnTo>
                      <a:pt x="368" y="374"/>
                    </a:lnTo>
                    <a:lnTo>
                      <a:pt x="355" y="379"/>
                    </a:lnTo>
                    <a:lnTo>
                      <a:pt x="347" y="376"/>
                    </a:lnTo>
                    <a:lnTo>
                      <a:pt x="333" y="375"/>
                    </a:lnTo>
                    <a:lnTo>
                      <a:pt x="323" y="372"/>
                    </a:lnTo>
                    <a:lnTo>
                      <a:pt x="314" y="378"/>
                    </a:lnTo>
                    <a:lnTo>
                      <a:pt x="298" y="376"/>
                    </a:lnTo>
                    <a:lnTo>
                      <a:pt x="296" y="376"/>
                    </a:lnTo>
                    <a:lnTo>
                      <a:pt x="292" y="376"/>
                    </a:lnTo>
                    <a:lnTo>
                      <a:pt x="287" y="376"/>
                    </a:lnTo>
                    <a:lnTo>
                      <a:pt x="271" y="383"/>
                    </a:lnTo>
                    <a:lnTo>
                      <a:pt x="250" y="381"/>
                    </a:lnTo>
                    <a:lnTo>
                      <a:pt x="238" y="374"/>
                    </a:lnTo>
                    <a:lnTo>
                      <a:pt x="236" y="376"/>
                    </a:lnTo>
                    <a:lnTo>
                      <a:pt x="221" y="378"/>
                    </a:lnTo>
                    <a:lnTo>
                      <a:pt x="217" y="379"/>
                    </a:lnTo>
                    <a:lnTo>
                      <a:pt x="196" y="379"/>
                    </a:lnTo>
                    <a:lnTo>
                      <a:pt x="195" y="372"/>
                    </a:lnTo>
                    <a:lnTo>
                      <a:pt x="178" y="364"/>
                    </a:lnTo>
                    <a:lnTo>
                      <a:pt x="175" y="361"/>
                    </a:lnTo>
                    <a:lnTo>
                      <a:pt x="174" y="360"/>
                    </a:lnTo>
                    <a:lnTo>
                      <a:pt x="157" y="360"/>
                    </a:lnTo>
                    <a:lnTo>
                      <a:pt x="152" y="357"/>
                    </a:lnTo>
                    <a:lnTo>
                      <a:pt x="143" y="363"/>
                    </a:lnTo>
                    <a:lnTo>
                      <a:pt x="127" y="365"/>
                    </a:lnTo>
                    <a:lnTo>
                      <a:pt x="121" y="364"/>
                    </a:lnTo>
                    <a:lnTo>
                      <a:pt x="116" y="367"/>
                    </a:lnTo>
                    <a:lnTo>
                      <a:pt x="102" y="361"/>
                    </a:lnTo>
                    <a:lnTo>
                      <a:pt x="81" y="346"/>
                    </a:lnTo>
                    <a:lnTo>
                      <a:pt x="83" y="339"/>
                    </a:lnTo>
                    <a:lnTo>
                      <a:pt x="83" y="338"/>
                    </a:lnTo>
                    <a:lnTo>
                      <a:pt x="84" y="336"/>
                    </a:lnTo>
                    <a:lnTo>
                      <a:pt x="84" y="325"/>
                    </a:lnTo>
                    <a:lnTo>
                      <a:pt x="85" y="313"/>
                    </a:lnTo>
                    <a:lnTo>
                      <a:pt x="76" y="292"/>
                    </a:lnTo>
                    <a:lnTo>
                      <a:pt x="62" y="284"/>
                    </a:lnTo>
                    <a:lnTo>
                      <a:pt x="58" y="285"/>
                    </a:lnTo>
                    <a:lnTo>
                      <a:pt x="49" y="284"/>
                    </a:lnTo>
                    <a:lnTo>
                      <a:pt x="45" y="271"/>
                    </a:lnTo>
                    <a:lnTo>
                      <a:pt x="44" y="268"/>
                    </a:lnTo>
                    <a:lnTo>
                      <a:pt x="31" y="266"/>
                    </a:lnTo>
                    <a:lnTo>
                      <a:pt x="26" y="261"/>
                    </a:lnTo>
                    <a:lnTo>
                      <a:pt x="15" y="264"/>
                    </a:lnTo>
                    <a:lnTo>
                      <a:pt x="8" y="260"/>
                    </a:lnTo>
                    <a:lnTo>
                      <a:pt x="6" y="254"/>
                    </a:lnTo>
                    <a:lnTo>
                      <a:pt x="4" y="259"/>
                    </a:lnTo>
                    <a:lnTo>
                      <a:pt x="0" y="257"/>
                    </a:lnTo>
                    <a:lnTo>
                      <a:pt x="12" y="218"/>
                    </a:lnTo>
                    <a:lnTo>
                      <a:pt x="9" y="239"/>
                    </a:lnTo>
                    <a:lnTo>
                      <a:pt x="13" y="235"/>
                    </a:lnTo>
                    <a:lnTo>
                      <a:pt x="19" y="235"/>
                    </a:lnTo>
                    <a:lnTo>
                      <a:pt x="19" y="223"/>
                    </a:lnTo>
                    <a:lnTo>
                      <a:pt x="26" y="217"/>
                    </a:lnTo>
                    <a:lnTo>
                      <a:pt x="29" y="213"/>
                    </a:lnTo>
                    <a:lnTo>
                      <a:pt x="17" y="213"/>
                    </a:lnTo>
                    <a:lnTo>
                      <a:pt x="12" y="209"/>
                    </a:lnTo>
                    <a:lnTo>
                      <a:pt x="13" y="202"/>
                    </a:lnTo>
                    <a:lnTo>
                      <a:pt x="15" y="193"/>
                    </a:lnTo>
                    <a:lnTo>
                      <a:pt x="12" y="189"/>
                    </a:lnTo>
                    <a:lnTo>
                      <a:pt x="16" y="195"/>
                    </a:lnTo>
                    <a:lnTo>
                      <a:pt x="33" y="192"/>
                    </a:lnTo>
                    <a:lnTo>
                      <a:pt x="34" y="189"/>
                    </a:lnTo>
                    <a:lnTo>
                      <a:pt x="24" y="184"/>
                    </a:lnTo>
                    <a:lnTo>
                      <a:pt x="19" y="177"/>
                    </a:lnTo>
                    <a:lnTo>
                      <a:pt x="16" y="187"/>
                    </a:lnTo>
                    <a:lnTo>
                      <a:pt x="12" y="187"/>
                    </a:lnTo>
                    <a:lnTo>
                      <a:pt x="16" y="157"/>
                    </a:lnTo>
                    <a:lnTo>
                      <a:pt x="16" y="146"/>
                    </a:lnTo>
                    <a:lnTo>
                      <a:pt x="12" y="139"/>
                    </a:lnTo>
                    <a:lnTo>
                      <a:pt x="15" y="121"/>
                    </a:lnTo>
                    <a:lnTo>
                      <a:pt x="12" y="95"/>
                    </a:lnTo>
                    <a:lnTo>
                      <a:pt x="13" y="92"/>
                    </a:lnTo>
                    <a:lnTo>
                      <a:pt x="5" y="80"/>
                    </a:lnTo>
                    <a:lnTo>
                      <a:pt x="4" y="66"/>
                    </a:lnTo>
                    <a:lnTo>
                      <a:pt x="6" y="62"/>
                    </a:lnTo>
                    <a:lnTo>
                      <a:pt x="5" y="49"/>
                    </a:lnTo>
                    <a:lnTo>
                      <a:pt x="15" y="31"/>
                    </a:lnTo>
                    <a:lnTo>
                      <a:pt x="12" y="26"/>
                    </a:lnTo>
                    <a:lnTo>
                      <a:pt x="16" y="26"/>
                    </a:lnTo>
                    <a:lnTo>
                      <a:pt x="58" y="62"/>
                    </a:lnTo>
                    <a:lnTo>
                      <a:pt x="96" y="76"/>
                    </a:lnTo>
                    <a:lnTo>
                      <a:pt x="96" y="77"/>
                    </a:lnTo>
                    <a:lnTo>
                      <a:pt x="121" y="83"/>
                    </a:lnTo>
                    <a:lnTo>
                      <a:pt x="131" y="92"/>
                    </a:lnTo>
                    <a:lnTo>
                      <a:pt x="137" y="95"/>
                    </a:lnTo>
                    <a:lnTo>
                      <a:pt x="138" y="88"/>
                    </a:lnTo>
                    <a:lnTo>
                      <a:pt x="145" y="90"/>
                    </a:lnTo>
                    <a:lnTo>
                      <a:pt x="141" y="92"/>
                    </a:lnTo>
                    <a:lnTo>
                      <a:pt x="143" y="98"/>
                    </a:lnTo>
                    <a:lnTo>
                      <a:pt x="148" y="119"/>
                    </a:lnTo>
                    <a:lnTo>
                      <a:pt x="135" y="126"/>
                    </a:lnTo>
                    <a:lnTo>
                      <a:pt x="135" y="130"/>
                    </a:lnTo>
                    <a:lnTo>
                      <a:pt x="152" y="119"/>
                    </a:lnTo>
                    <a:lnTo>
                      <a:pt x="156" y="119"/>
                    </a:lnTo>
                    <a:lnTo>
                      <a:pt x="155" y="134"/>
                    </a:lnTo>
                    <a:lnTo>
                      <a:pt x="153" y="133"/>
                    </a:lnTo>
                    <a:lnTo>
                      <a:pt x="148" y="156"/>
                    </a:lnTo>
                    <a:lnTo>
                      <a:pt x="149" y="157"/>
                    </a:lnTo>
                    <a:lnTo>
                      <a:pt x="150" y="167"/>
                    </a:lnTo>
                    <a:lnTo>
                      <a:pt x="153" y="173"/>
                    </a:lnTo>
                    <a:lnTo>
                      <a:pt x="143" y="175"/>
                    </a:lnTo>
                    <a:lnTo>
                      <a:pt x="141" y="173"/>
                    </a:lnTo>
                    <a:lnTo>
                      <a:pt x="141" y="171"/>
                    </a:lnTo>
                    <a:lnTo>
                      <a:pt x="142" y="180"/>
                    </a:lnTo>
                    <a:lnTo>
                      <a:pt x="149" y="178"/>
                    </a:lnTo>
                    <a:lnTo>
                      <a:pt x="157" y="175"/>
                    </a:lnTo>
                    <a:lnTo>
                      <a:pt x="155" y="166"/>
                    </a:lnTo>
                    <a:lnTo>
                      <a:pt x="161" y="131"/>
                    </a:lnTo>
                    <a:lnTo>
                      <a:pt x="174" y="116"/>
                    </a:lnTo>
                    <a:lnTo>
                      <a:pt x="178" y="115"/>
                    </a:lnTo>
                    <a:lnTo>
                      <a:pt x="179" y="110"/>
                    </a:lnTo>
                    <a:lnTo>
                      <a:pt x="173" y="96"/>
                    </a:lnTo>
                    <a:lnTo>
                      <a:pt x="173" y="85"/>
                    </a:lnTo>
                    <a:lnTo>
                      <a:pt x="168" y="95"/>
                    </a:lnTo>
                    <a:lnTo>
                      <a:pt x="171" y="103"/>
                    </a:lnTo>
                    <a:lnTo>
                      <a:pt x="167" y="95"/>
                    </a:lnTo>
                    <a:lnTo>
                      <a:pt x="163" y="94"/>
                    </a:lnTo>
                    <a:lnTo>
                      <a:pt x="164" y="81"/>
                    </a:lnTo>
                    <a:lnTo>
                      <a:pt x="174" y="83"/>
                    </a:lnTo>
                    <a:lnTo>
                      <a:pt x="177" y="78"/>
                    </a:lnTo>
                    <a:lnTo>
                      <a:pt x="168" y="69"/>
                    </a:lnTo>
                    <a:lnTo>
                      <a:pt x="164" y="65"/>
                    </a:lnTo>
                    <a:lnTo>
                      <a:pt x="155" y="78"/>
                    </a:lnTo>
                    <a:lnTo>
                      <a:pt x="157" y="99"/>
                    </a:lnTo>
                    <a:lnTo>
                      <a:pt x="160" y="101"/>
                    </a:lnTo>
                    <a:lnTo>
                      <a:pt x="161" y="96"/>
                    </a:lnTo>
                    <a:lnTo>
                      <a:pt x="170" y="105"/>
                    </a:lnTo>
                    <a:lnTo>
                      <a:pt x="167" y="119"/>
                    </a:lnTo>
                    <a:lnTo>
                      <a:pt x="160" y="108"/>
                    </a:lnTo>
                    <a:lnTo>
                      <a:pt x="153" y="102"/>
                    </a:lnTo>
                    <a:lnTo>
                      <a:pt x="155" y="88"/>
                    </a:lnTo>
                    <a:lnTo>
                      <a:pt x="148" y="81"/>
                    </a:lnTo>
                    <a:lnTo>
                      <a:pt x="159" y="62"/>
                    </a:lnTo>
                    <a:lnTo>
                      <a:pt x="164" y="40"/>
                    </a:lnTo>
                    <a:lnTo>
                      <a:pt x="171" y="59"/>
                    </a:lnTo>
                    <a:lnTo>
                      <a:pt x="177" y="41"/>
                    </a:lnTo>
                    <a:lnTo>
                      <a:pt x="178" y="30"/>
                    </a:lnTo>
                    <a:lnTo>
                      <a:pt x="171" y="27"/>
                    </a:lnTo>
                    <a:lnTo>
                      <a:pt x="168" y="38"/>
                    </a:lnTo>
                    <a:lnTo>
                      <a:pt x="164" y="13"/>
                    </a:lnTo>
                    <a:lnTo>
                      <a:pt x="167" y="0"/>
                    </a:lnTo>
                    <a:lnTo>
                      <a:pt x="303" y="31"/>
                    </a:lnTo>
                    <a:lnTo>
                      <a:pt x="444" y="62"/>
                    </a:lnTo>
                    <a:lnTo>
                      <a:pt x="489" y="72"/>
                    </a:lnTo>
                    <a:lnTo>
                      <a:pt x="543" y="83"/>
                    </a:lnTo>
                    <a:lnTo>
                      <a:pt x="573" y="88"/>
                    </a:lnTo>
                    <a:lnTo>
                      <a:pt x="571" y="92"/>
                    </a:lnTo>
                    <a:lnTo>
                      <a:pt x="571" y="96"/>
                    </a:lnTo>
                    <a:lnTo>
                      <a:pt x="568" y="103"/>
                    </a:lnTo>
                    <a:lnTo>
                      <a:pt x="557" y="163"/>
                    </a:lnTo>
                    <a:lnTo>
                      <a:pt x="555" y="180"/>
                    </a:lnTo>
                    <a:lnTo>
                      <a:pt x="552" y="187"/>
                    </a:lnTo>
                    <a:lnTo>
                      <a:pt x="552" y="191"/>
                    </a:lnTo>
                    <a:lnTo>
                      <a:pt x="552" y="192"/>
                    </a:lnTo>
                    <a:lnTo>
                      <a:pt x="552" y="195"/>
                    </a:lnTo>
                    <a:lnTo>
                      <a:pt x="548" y="218"/>
                    </a:lnTo>
                    <a:lnTo>
                      <a:pt x="545" y="231"/>
                    </a:lnTo>
                    <a:lnTo>
                      <a:pt x="539" y="259"/>
                    </a:lnTo>
                    <a:lnTo>
                      <a:pt x="538" y="270"/>
                    </a:lnTo>
                    <a:lnTo>
                      <a:pt x="537" y="271"/>
                    </a:lnTo>
                    <a:lnTo>
                      <a:pt x="535" y="284"/>
                    </a:lnTo>
                    <a:lnTo>
                      <a:pt x="527" y="324"/>
                    </a:lnTo>
                    <a:lnTo>
                      <a:pt x="525" y="329"/>
                    </a:lnTo>
                    <a:lnTo>
                      <a:pt x="523" y="346"/>
                    </a:lnTo>
                    <a:lnTo>
                      <a:pt x="521" y="350"/>
                    </a:lnTo>
                    <a:lnTo>
                      <a:pt x="520" y="357"/>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97" name="Freeform 242"/>
              <p:cNvSpPr>
                <a:spLocks/>
              </p:cNvSpPr>
              <p:nvPr/>
            </p:nvSpPr>
            <p:spPr bwMode="auto">
              <a:xfrm>
                <a:off x="1906588" y="1947863"/>
                <a:ext cx="44450" cy="34925"/>
              </a:xfrm>
              <a:custGeom>
                <a:avLst/>
                <a:gdLst>
                  <a:gd name="T0" fmla="*/ 2147483647 w 33"/>
                  <a:gd name="T1" fmla="*/ 0 h 27"/>
                  <a:gd name="T2" fmla="*/ 2147483647 w 33"/>
                  <a:gd name="T3" fmla="*/ 2147483647 h 27"/>
                  <a:gd name="T4" fmla="*/ 2147483647 w 33"/>
                  <a:gd name="T5" fmla="*/ 2147483647 h 27"/>
                  <a:gd name="T6" fmla="*/ 2147483647 w 33"/>
                  <a:gd name="T7" fmla="*/ 2147483647 h 27"/>
                  <a:gd name="T8" fmla="*/ 2147483647 w 33"/>
                  <a:gd name="T9" fmla="*/ 2147483647 h 27"/>
                  <a:gd name="T10" fmla="*/ 2147483647 w 33"/>
                  <a:gd name="T11" fmla="*/ 2147483647 h 27"/>
                  <a:gd name="T12" fmla="*/ 2147483647 w 33"/>
                  <a:gd name="T13" fmla="*/ 2147483647 h 27"/>
                  <a:gd name="T14" fmla="*/ 0 w 33"/>
                  <a:gd name="T15" fmla="*/ 2147483647 h 27"/>
                  <a:gd name="T16" fmla="*/ 2147483647 w 33"/>
                  <a:gd name="T17" fmla="*/ 0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27"/>
                  <a:gd name="T29" fmla="*/ 33 w 33"/>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27">
                    <a:moveTo>
                      <a:pt x="4" y="0"/>
                    </a:moveTo>
                    <a:lnTo>
                      <a:pt x="6" y="11"/>
                    </a:lnTo>
                    <a:lnTo>
                      <a:pt x="11" y="14"/>
                    </a:lnTo>
                    <a:lnTo>
                      <a:pt x="13" y="2"/>
                    </a:lnTo>
                    <a:lnTo>
                      <a:pt x="32" y="7"/>
                    </a:lnTo>
                    <a:lnTo>
                      <a:pt x="22" y="26"/>
                    </a:lnTo>
                    <a:lnTo>
                      <a:pt x="6" y="24"/>
                    </a:lnTo>
                    <a:lnTo>
                      <a:pt x="0" y="17"/>
                    </a:lnTo>
                    <a:lnTo>
                      <a:pt x="4" y="0"/>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grpSp>
        <p:sp>
          <p:nvSpPr>
            <p:cNvPr id="280607" name="Freeform 243"/>
            <p:cNvSpPr>
              <a:spLocks/>
            </p:cNvSpPr>
            <p:nvPr/>
          </p:nvSpPr>
          <p:spPr bwMode="auto">
            <a:xfrm>
              <a:off x="2698750" y="2706688"/>
              <a:ext cx="814388" cy="606425"/>
            </a:xfrm>
            <a:custGeom>
              <a:avLst/>
              <a:gdLst>
                <a:gd name="T0" fmla="*/ 2147483647 w 590"/>
                <a:gd name="T1" fmla="*/ 2147483647 h 485"/>
                <a:gd name="T2" fmla="*/ 2147483647 w 590"/>
                <a:gd name="T3" fmla="*/ 2147483647 h 485"/>
                <a:gd name="T4" fmla="*/ 2147483647 w 590"/>
                <a:gd name="T5" fmla="*/ 2147483647 h 485"/>
                <a:gd name="T6" fmla="*/ 2147483647 w 590"/>
                <a:gd name="T7" fmla="*/ 2147483647 h 485"/>
                <a:gd name="T8" fmla="*/ 2147483647 w 590"/>
                <a:gd name="T9" fmla="*/ 2147483647 h 485"/>
                <a:gd name="T10" fmla="*/ 2147483647 w 590"/>
                <a:gd name="T11" fmla="*/ 2147483647 h 485"/>
                <a:gd name="T12" fmla="*/ 2147483647 w 590"/>
                <a:gd name="T13" fmla="*/ 2147483647 h 485"/>
                <a:gd name="T14" fmla="*/ 2147483647 w 590"/>
                <a:gd name="T15" fmla="*/ 2147483647 h 485"/>
                <a:gd name="T16" fmla="*/ 0 w 590"/>
                <a:gd name="T17" fmla="*/ 2147483647 h 485"/>
                <a:gd name="T18" fmla="*/ 2147483647 w 590"/>
                <a:gd name="T19" fmla="*/ 2147483647 h 485"/>
                <a:gd name="T20" fmla="*/ 2147483647 w 590"/>
                <a:gd name="T21" fmla="*/ 2147483647 h 485"/>
                <a:gd name="T22" fmla="*/ 2147483647 w 590"/>
                <a:gd name="T23" fmla="*/ 2147483647 h 485"/>
                <a:gd name="T24" fmla="*/ 2147483647 w 590"/>
                <a:gd name="T25" fmla="*/ 2147483647 h 485"/>
                <a:gd name="T26" fmla="*/ 2147483647 w 590"/>
                <a:gd name="T27" fmla="*/ 2147483647 h 485"/>
                <a:gd name="T28" fmla="*/ 2147483647 w 590"/>
                <a:gd name="T29" fmla="*/ 2147483647 h 485"/>
                <a:gd name="T30" fmla="*/ 2147483647 w 590"/>
                <a:gd name="T31" fmla="*/ 2147483647 h 485"/>
                <a:gd name="T32" fmla="*/ 2147483647 w 590"/>
                <a:gd name="T33" fmla="*/ 2147483647 h 485"/>
                <a:gd name="T34" fmla="*/ 2147483647 w 590"/>
                <a:gd name="T35" fmla="*/ 2147483647 h 485"/>
                <a:gd name="T36" fmla="*/ 2147483647 w 590"/>
                <a:gd name="T37" fmla="*/ 2147483647 h 485"/>
                <a:gd name="T38" fmla="*/ 2147483647 w 590"/>
                <a:gd name="T39" fmla="*/ 2147483647 h 485"/>
                <a:gd name="T40" fmla="*/ 2147483647 w 590"/>
                <a:gd name="T41" fmla="*/ 2147483647 h 485"/>
                <a:gd name="T42" fmla="*/ 2147483647 w 590"/>
                <a:gd name="T43" fmla="*/ 2147483647 h 485"/>
                <a:gd name="T44" fmla="*/ 2147483647 w 590"/>
                <a:gd name="T45" fmla="*/ 2147483647 h 485"/>
                <a:gd name="T46" fmla="*/ 2147483647 w 590"/>
                <a:gd name="T47" fmla="*/ 2147483647 h 485"/>
                <a:gd name="T48" fmla="*/ 2147483647 w 590"/>
                <a:gd name="T49" fmla="*/ 2147483647 h 485"/>
                <a:gd name="T50" fmla="*/ 2147483647 w 590"/>
                <a:gd name="T51" fmla="*/ 2147483647 h 485"/>
                <a:gd name="T52" fmla="*/ 2147483647 w 590"/>
                <a:gd name="T53" fmla="*/ 2147483647 h 485"/>
                <a:gd name="T54" fmla="*/ 2147483647 w 590"/>
                <a:gd name="T55" fmla="*/ 2147483647 h 485"/>
                <a:gd name="T56" fmla="*/ 2147483647 w 590"/>
                <a:gd name="T57" fmla="*/ 2147483647 h 485"/>
                <a:gd name="T58" fmla="*/ 2147483647 w 590"/>
                <a:gd name="T59" fmla="*/ 2147483647 h 485"/>
                <a:gd name="T60" fmla="*/ 2147483647 w 590"/>
                <a:gd name="T61" fmla="*/ 2147483647 h 485"/>
                <a:gd name="T62" fmla="*/ 2147483647 w 590"/>
                <a:gd name="T63" fmla="*/ 2147483647 h 485"/>
                <a:gd name="T64" fmla="*/ 2147483647 w 590"/>
                <a:gd name="T65" fmla="*/ 2147483647 h 485"/>
                <a:gd name="T66" fmla="*/ 2147483647 w 590"/>
                <a:gd name="T67" fmla="*/ 2147483647 h 485"/>
                <a:gd name="T68" fmla="*/ 2147483647 w 590"/>
                <a:gd name="T69" fmla="*/ 2147483647 h 485"/>
                <a:gd name="T70" fmla="*/ 2147483647 w 590"/>
                <a:gd name="T71" fmla="*/ 2147483647 h 485"/>
                <a:gd name="T72" fmla="*/ 2147483647 w 590"/>
                <a:gd name="T73" fmla="*/ 2147483647 h 485"/>
                <a:gd name="T74" fmla="*/ 2147483647 w 590"/>
                <a:gd name="T75" fmla="*/ 2147483647 h 485"/>
                <a:gd name="T76" fmla="*/ 2147483647 w 590"/>
                <a:gd name="T77" fmla="*/ 2147483647 h 485"/>
                <a:gd name="T78" fmla="*/ 2147483647 w 590"/>
                <a:gd name="T79" fmla="*/ 2147483647 h 485"/>
                <a:gd name="T80" fmla="*/ 2147483647 w 590"/>
                <a:gd name="T81" fmla="*/ 2147483647 h 485"/>
                <a:gd name="T82" fmla="*/ 2147483647 w 590"/>
                <a:gd name="T83" fmla="*/ 2147483647 h 485"/>
                <a:gd name="T84" fmla="*/ 2147483647 w 590"/>
                <a:gd name="T85" fmla="*/ 2147483647 h 485"/>
                <a:gd name="T86" fmla="*/ 2147483647 w 590"/>
                <a:gd name="T87" fmla="*/ 2147483647 h 485"/>
                <a:gd name="T88" fmla="*/ 2147483647 w 590"/>
                <a:gd name="T89" fmla="*/ 2147483647 h 485"/>
                <a:gd name="T90" fmla="*/ 2147483647 w 590"/>
                <a:gd name="T91" fmla="*/ 2147483647 h 485"/>
                <a:gd name="T92" fmla="*/ 2147483647 w 590"/>
                <a:gd name="T93" fmla="*/ 2147483647 h 485"/>
                <a:gd name="T94" fmla="*/ 2147483647 w 590"/>
                <a:gd name="T95" fmla="*/ 2147483647 h 485"/>
                <a:gd name="T96" fmla="*/ 2147483647 w 590"/>
                <a:gd name="T97" fmla="*/ 2147483647 h 485"/>
                <a:gd name="T98" fmla="*/ 2147483647 w 590"/>
                <a:gd name="T99" fmla="*/ 2147483647 h 485"/>
                <a:gd name="T100" fmla="*/ 2147483647 w 590"/>
                <a:gd name="T101" fmla="*/ 2147483647 h 485"/>
                <a:gd name="T102" fmla="*/ 2147483647 w 590"/>
                <a:gd name="T103" fmla="*/ 2147483647 h 485"/>
                <a:gd name="T104" fmla="*/ 2147483647 w 590"/>
                <a:gd name="T105" fmla="*/ 2147483647 h 485"/>
                <a:gd name="T106" fmla="*/ 2147483647 w 590"/>
                <a:gd name="T107" fmla="*/ 2147483647 h 485"/>
                <a:gd name="T108" fmla="*/ 2147483647 w 590"/>
                <a:gd name="T109" fmla="*/ 2147483647 h 485"/>
                <a:gd name="T110" fmla="*/ 2147483647 w 590"/>
                <a:gd name="T111" fmla="*/ 2147483647 h 4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90"/>
                <a:gd name="T169" fmla="*/ 0 h 485"/>
                <a:gd name="T170" fmla="*/ 590 w 590"/>
                <a:gd name="T171" fmla="*/ 485 h 48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90" h="485">
                  <a:moveTo>
                    <a:pt x="381" y="471"/>
                  </a:moveTo>
                  <a:lnTo>
                    <a:pt x="376" y="471"/>
                  </a:lnTo>
                  <a:lnTo>
                    <a:pt x="365" y="468"/>
                  </a:lnTo>
                  <a:lnTo>
                    <a:pt x="336" y="467"/>
                  </a:lnTo>
                  <a:lnTo>
                    <a:pt x="333" y="465"/>
                  </a:lnTo>
                  <a:lnTo>
                    <a:pt x="300" y="463"/>
                  </a:lnTo>
                  <a:lnTo>
                    <a:pt x="296" y="463"/>
                  </a:lnTo>
                  <a:lnTo>
                    <a:pt x="274" y="461"/>
                  </a:lnTo>
                  <a:lnTo>
                    <a:pt x="252" y="459"/>
                  </a:lnTo>
                  <a:lnTo>
                    <a:pt x="231" y="456"/>
                  </a:lnTo>
                  <a:lnTo>
                    <a:pt x="180" y="452"/>
                  </a:lnTo>
                  <a:lnTo>
                    <a:pt x="160" y="449"/>
                  </a:lnTo>
                  <a:lnTo>
                    <a:pt x="124" y="445"/>
                  </a:lnTo>
                  <a:lnTo>
                    <a:pt x="121" y="445"/>
                  </a:lnTo>
                  <a:lnTo>
                    <a:pt x="84" y="441"/>
                  </a:lnTo>
                  <a:lnTo>
                    <a:pt x="80" y="441"/>
                  </a:lnTo>
                  <a:lnTo>
                    <a:pt x="62" y="439"/>
                  </a:lnTo>
                  <a:lnTo>
                    <a:pt x="0" y="431"/>
                  </a:lnTo>
                  <a:lnTo>
                    <a:pt x="2" y="403"/>
                  </a:lnTo>
                  <a:lnTo>
                    <a:pt x="5" y="382"/>
                  </a:lnTo>
                  <a:lnTo>
                    <a:pt x="6" y="375"/>
                  </a:lnTo>
                  <a:lnTo>
                    <a:pt x="8" y="367"/>
                  </a:lnTo>
                  <a:lnTo>
                    <a:pt x="9" y="349"/>
                  </a:lnTo>
                  <a:lnTo>
                    <a:pt x="12" y="341"/>
                  </a:lnTo>
                  <a:lnTo>
                    <a:pt x="13" y="321"/>
                  </a:lnTo>
                  <a:lnTo>
                    <a:pt x="15" y="309"/>
                  </a:lnTo>
                  <a:lnTo>
                    <a:pt x="20" y="271"/>
                  </a:lnTo>
                  <a:lnTo>
                    <a:pt x="20" y="267"/>
                  </a:lnTo>
                  <a:lnTo>
                    <a:pt x="24" y="241"/>
                  </a:lnTo>
                  <a:lnTo>
                    <a:pt x="27" y="214"/>
                  </a:lnTo>
                  <a:lnTo>
                    <a:pt x="29" y="213"/>
                  </a:lnTo>
                  <a:lnTo>
                    <a:pt x="29" y="208"/>
                  </a:lnTo>
                  <a:lnTo>
                    <a:pt x="31" y="188"/>
                  </a:lnTo>
                  <a:lnTo>
                    <a:pt x="31" y="181"/>
                  </a:lnTo>
                  <a:lnTo>
                    <a:pt x="34" y="166"/>
                  </a:lnTo>
                  <a:lnTo>
                    <a:pt x="34" y="160"/>
                  </a:lnTo>
                  <a:lnTo>
                    <a:pt x="38" y="134"/>
                  </a:lnTo>
                  <a:lnTo>
                    <a:pt x="40" y="120"/>
                  </a:lnTo>
                  <a:lnTo>
                    <a:pt x="41" y="108"/>
                  </a:lnTo>
                  <a:lnTo>
                    <a:pt x="42" y="92"/>
                  </a:lnTo>
                  <a:lnTo>
                    <a:pt x="45" y="80"/>
                  </a:lnTo>
                  <a:lnTo>
                    <a:pt x="48" y="56"/>
                  </a:lnTo>
                  <a:lnTo>
                    <a:pt x="48" y="54"/>
                  </a:lnTo>
                  <a:lnTo>
                    <a:pt x="51" y="36"/>
                  </a:lnTo>
                  <a:lnTo>
                    <a:pt x="55" y="0"/>
                  </a:lnTo>
                  <a:lnTo>
                    <a:pt x="105" y="6"/>
                  </a:lnTo>
                  <a:lnTo>
                    <a:pt x="135" y="9"/>
                  </a:lnTo>
                  <a:lnTo>
                    <a:pt x="145" y="11"/>
                  </a:lnTo>
                  <a:lnTo>
                    <a:pt x="151" y="11"/>
                  </a:lnTo>
                  <a:lnTo>
                    <a:pt x="202" y="16"/>
                  </a:lnTo>
                  <a:lnTo>
                    <a:pt x="212" y="19"/>
                  </a:lnTo>
                  <a:lnTo>
                    <a:pt x="241" y="22"/>
                  </a:lnTo>
                  <a:lnTo>
                    <a:pt x="249" y="23"/>
                  </a:lnTo>
                  <a:lnTo>
                    <a:pt x="259" y="23"/>
                  </a:lnTo>
                  <a:lnTo>
                    <a:pt x="268" y="24"/>
                  </a:lnTo>
                  <a:lnTo>
                    <a:pt x="295" y="27"/>
                  </a:lnTo>
                  <a:lnTo>
                    <a:pt x="354" y="33"/>
                  </a:lnTo>
                  <a:lnTo>
                    <a:pt x="364" y="34"/>
                  </a:lnTo>
                  <a:lnTo>
                    <a:pt x="419" y="40"/>
                  </a:lnTo>
                  <a:lnTo>
                    <a:pt x="421" y="40"/>
                  </a:lnTo>
                  <a:lnTo>
                    <a:pt x="431" y="40"/>
                  </a:lnTo>
                  <a:lnTo>
                    <a:pt x="439" y="40"/>
                  </a:lnTo>
                  <a:lnTo>
                    <a:pt x="440" y="40"/>
                  </a:lnTo>
                  <a:lnTo>
                    <a:pt x="447" y="40"/>
                  </a:lnTo>
                  <a:lnTo>
                    <a:pt x="511" y="45"/>
                  </a:lnTo>
                  <a:lnTo>
                    <a:pt x="514" y="45"/>
                  </a:lnTo>
                  <a:lnTo>
                    <a:pt x="529" y="47"/>
                  </a:lnTo>
                  <a:lnTo>
                    <a:pt x="537" y="47"/>
                  </a:lnTo>
                  <a:lnTo>
                    <a:pt x="589" y="51"/>
                  </a:lnTo>
                  <a:lnTo>
                    <a:pt x="587" y="77"/>
                  </a:lnTo>
                  <a:lnTo>
                    <a:pt x="587" y="97"/>
                  </a:lnTo>
                  <a:lnTo>
                    <a:pt x="586" y="104"/>
                  </a:lnTo>
                  <a:lnTo>
                    <a:pt x="584" y="131"/>
                  </a:lnTo>
                  <a:lnTo>
                    <a:pt x="584" y="140"/>
                  </a:lnTo>
                  <a:lnTo>
                    <a:pt x="584" y="142"/>
                  </a:lnTo>
                  <a:lnTo>
                    <a:pt x="583" y="158"/>
                  </a:lnTo>
                  <a:lnTo>
                    <a:pt x="582" y="174"/>
                  </a:lnTo>
                  <a:lnTo>
                    <a:pt x="582" y="185"/>
                  </a:lnTo>
                  <a:lnTo>
                    <a:pt x="580" y="198"/>
                  </a:lnTo>
                  <a:lnTo>
                    <a:pt x="579" y="212"/>
                  </a:lnTo>
                  <a:lnTo>
                    <a:pt x="579" y="213"/>
                  </a:lnTo>
                  <a:lnTo>
                    <a:pt x="579" y="214"/>
                  </a:lnTo>
                  <a:lnTo>
                    <a:pt x="579" y="226"/>
                  </a:lnTo>
                  <a:lnTo>
                    <a:pt x="577" y="253"/>
                  </a:lnTo>
                  <a:lnTo>
                    <a:pt x="577" y="266"/>
                  </a:lnTo>
                  <a:lnTo>
                    <a:pt x="576" y="271"/>
                  </a:lnTo>
                  <a:lnTo>
                    <a:pt x="575" y="285"/>
                  </a:lnTo>
                  <a:lnTo>
                    <a:pt x="575" y="310"/>
                  </a:lnTo>
                  <a:lnTo>
                    <a:pt x="572" y="348"/>
                  </a:lnTo>
                  <a:lnTo>
                    <a:pt x="570" y="361"/>
                  </a:lnTo>
                  <a:lnTo>
                    <a:pt x="570" y="374"/>
                  </a:lnTo>
                  <a:lnTo>
                    <a:pt x="569" y="388"/>
                  </a:lnTo>
                  <a:lnTo>
                    <a:pt x="568" y="402"/>
                  </a:lnTo>
                  <a:lnTo>
                    <a:pt x="568" y="407"/>
                  </a:lnTo>
                  <a:lnTo>
                    <a:pt x="568" y="416"/>
                  </a:lnTo>
                  <a:lnTo>
                    <a:pt x="568" y="422"/>
                  </a:lnTo>
                  <a:lnTo>
                    <a:pt x="568" y="429"/>
                  </a:lnTo>
                  <a:lnTo>
                    <a:pt x="566" y="441"/>
                  </a:lnTo>
                  <a:lnTo>
                    <a:pt x="565" y="450"/>
                  </a:lnTo>
                  <a:lnTo>
                    <a:pt x="565" y="470"/>
                  </a:lnTo>
                  <a:lnTo>
                    <a:pt x="564" y="484"/>
                  </a:lnTo>
                  <a:lnTo>
                    <a:pt x="516" y="479"/>
                  </a:lnTo>
                  <a:lnTo>
                    <a:pt x="497" y="479"/>
                  </a:lnTo>
                  <a:lnTo>
                    <a:pt x="491" y="479"/>
                  </a:lnTo>
                  <a:lnTo>
                    <a:pt x="476" y="478"/>
                  </a:lnTo>
                  <a:lnTo>
                    <a:pt x="467" y="478"/>
                  </a:lnTo>
                  <a:lnTo>
                    <a:pt x="465" y="478"/>
                  </a:lnTo>
                  <a:lnTo>
                    <a:pt x="451" y="477"/>
                  </a:lnTo>
                  <a:lnTo>
                    <a:pt x="400" y="472"/>
                  </a:lnTo>
                  <a:lnTo>
                    <a:pt x="392" y="471"/>
                  </a:lnTo>
                  <a:lnTo>
                    <a:pt x="389" y="471"/>
                  </a:lnTo>
                  <a:lnTo>
                    <a:pt x="383" y="471"/>
                  </a:lnTo>
                  <a:lnTo>
                    <a:pt x="381" y="471"/>
                  </a:lnTo>
                </a:path>
              </a:pathLst>
            </a:custGeom>
            <a:noFill/>
            <a:ln w="6350">
              <a:solidFill>
                <a:schemeClr val="tx1"/>
              </a:solidFill>
              <a:round/>
              <a:headEnd/>
              <a:tailEnd/>
            </a:ln>
          </p:spPr>
          <p:txBody>
            <a:bodyPr/>
            <a:lstStyle/>
            <a:p>
              <a:endParaRPr lang="en-US"/>
            </a:p>
          </p:txBody>
        </p:sp>
        <p:sp>
          <p:nvSpPr>
            <p:cNvPr id="280608" name="Freeform 244"/>
            <p:cNvSpPr>
              <a:spLocks/>
            </p:cNvSpPr>
            <p:nvPr/>
          </p:nvSpPr>
          <p:spPr bwMode="auto">
            <a:xfrm>
              <a:off x="4687888" y="2500313"/>
              <a:ext cx="625475" cy="598487"/>
            </a:xfrm>
            <a:custGeom>
              <a:avLst/>
              <a:gdLst>
                <a:gd name="T0" fmla="*/ 2147483647 w 454"/>
                <a:gd name="T1" fmla="*/ 2147483647 h 479"/>
                <a:gd name="T2" fmla="*/ 2147483647 w 454"/>
                <a:gd name="T3" fmla="*/ 2147483647 h 479"/>
                <a:gd name="T4" fmla="*/ 2147483647 w 454"/>
                <a:gd name="T5" fmla="*/ 2147483647 h 479"/>
                <a:gd name="T6" fmla="*/ 2147483647 w 454"/>
                <a:gd name="T7" fmla="*/ 2147483647 h 479"/>
                <a:gd name="T8" fmla="*/ 2147483647 w 454"/>
                <a:gd name="T9" fmla="*/ 2147483647 h 479"/>
                <a:gd name="T10" fmla="*/ 2147483647 w 454"/>
                <a:gd name="T11" fmla="*/ 2147483647 h 479"/>
                <a:gd name="T12" fmla="*/ 2147483647 w 454"/>
                <a:gd name="T13" fmla="*/ 2147483647 h 479"/>
                <a:gd name="T14" fmla="*/ 2147483647 w 454"/>
                <a:gd name="T15" fmla="*/ 2147483647 h 479"/>
                <a:gd name="T16" fmla="*/ 2147483647 w 454"/>
                <a:gd name="T17" fmla="*/ 2147483647 h 479"/>
                <a:gd name="T18" fmla="*/ 2147483647 w 454"/>
                <a:gd name="T19" fmla="*/ 2147483647 h 479"/>
                <a:gd name="T20" fmla="*/ 2147483647 w 454"/>
                <a:gd name="T21" fmla="*/ 2147483647 h 479"/>
                <a:gd name="T22" fmla="*/ 2147483647 w 454"/>
                <a:gd name="T23" fmla="*/ 2147483647 h 479"/>
                <a:gd name="T24" fmla="*/ 2147483647 w 454"/>
                <a:gd name="T25" fmla="*/ 2147483647 h 479"/>
                <a:gd name="T26" fmla="*/ 2147483647 w 454"/>
                <a:gd name="T27" fmla="*/ 2147483647 h 479"/>
                <a:gd name="T28" fmla="*/ 2147483647 w 454"/>
                <a:gd name="T29" fmla="*/ 2147483647 h 479"/>
                <a:gd name="T30" fmla="*/ 2147483647 w 454"/>
                <a:gd name="T31" fmla="*/ 2147483647 h 479"/>
                <a:gd name="T32" fmla="*/ 2147483647 w 454"/>
                <a:gd name="T33" fmla="*/ 2147483647 h 479"/>
                <a:gd name="T34" fmla="*/ 2147483647 w 454"/>
                <a:gd name="T35" fmla="*/ 2147483647 h 479"/>
                <a:gd name="T36" fmla="*/ 2147483647 w 454"/>
                <a:gd name="T37" fmla="*/ 2147483647 h 479"/>
                <a:gd name="T38" fmla="*/ 2147483647 w 454"/>
                <a:gd name="T39" fmla="*/ 2147483647 h 479"/>
                <a:gd name="T40" fmla="*/ 2147483647 w 454"/>
                <a:gd name="T41" fmla="*/ 2147483647 h 479"/>
                <a:gd name="T42" fmla="*/ 2147483647 w 454"/>
                <a:gd name="T43" fmla="*/ 2147483647 h 479"/>
                <a:gd name="T44" fmla="*/ 2147483647 w 454"/>
                <a:gd name="T45" fmla="*/ 2147483647 h 479"/>
                <a:gd name="T46" fmla="*/ 0 w 454"/>
                <a:gd name="T47" fmla="*/ 2147483647 h 479"/>
                <a:gd name="T48" fmla="*/ 2147483647 w 454"/>
                <a:gd name="T49" fmla="*/ 2147483647 h 479"/>
                <a:gd name="T50" fmla="*/ 2147483647 w 454"/>
                <a:gd name="T51" fmla="*/ 2147483647 h 479"/>
                <a:gd name="T52" fmla="*/ 2147483647 w 454"/>
                <a:gd name="T53" fmla="*/ 2147483647 h 479"/>
                <a:gd name="T54" fmla="*/ 2147483647 w 454"/>
                <a:gd name="T55" fmla="*/ 2147483647 h 479"/>
                <a:gd name="T56" fmla="*/ 2147483647 w 454"/>
                <a:gd name="T57" fmla="*/ 2147483647 h 479"/>
                <a:gd name="T58" fmla="*/ 2147483647 w 454"/>
                <a:gd name="T59" fmla="*/ 0 h 479"/>
                <a:gd name="T60" fmla="*/ 2147483647 w 454"/>
                <a:gd name="T61" fmla="*/ 2147483647 h 479"/>
                <a:gd name="T62" fmla="*/ 2147483647 w 454"/>
                <a:gd name="T63" fmla="*/ 2147483647 h 479"/>
                <a:gd name="T64" fmla="*/ 2147483647 w 454"/>
                <a:gd name="T65" fmla="*/ 2147483647 h 479"/>
                <a:gd name="T66" fmla="*/ 2147483647 w 454"/>
                <a:gd name="T67" fmla="*/ 2147483647 h 479"/>
                <a:gd name="T68" fmla="*/ 2147483647 w 454"/>
                <a:gd name="T69" fmla="*/ 2147483647 h 479"/>
                <a:gd name="T70" fmla="*/ 2147483647 w 454"/>
                <a:gd name="T71" fmla="*/ 2147483647 h 479"/>
                <a:gd name="T72" fmla="*/ 2147483647 w 454"/>
                <a:gd name="T73" fmla="*/ 2147483647 h 479"/>
                <a:gd name="T74" fmla="*/ 2147483647 w 454"/>
                <a:gd name="T75" fmla="*/ 2147483647 h 479"/>
                <a:gd name="T76" fmla="*/ 2147483647 w 454"/>
                <a:gd name="T77" fmla="*/ 2147483647 h 479"/>
                <a:gd name="T78" fmla="*/ 2147483647 w 454"/>
                <a:gd name="T79" fmla="*/ 2147483647 h 479"/>
                <a:gd name="T80" fmla="*/ 2147483647 w 454"/>
                <a:gd name="T81" fmla="*/ 2147483647 h 479"/>
                <a:gd name="T82" fmla="*/ 2147483647 w 454"/>
                <a:gd name="T83" fmla="*/ 2147483647 h 479"/>
                <a:gd name="T84" fmla="*/ 2147483647 w 454"/>
                <a:gd name="T85" fmla="*/ 2147483647 h 479"/>
                <a:gd name="T86" fmla="*/ 2147483647 w 454"/>
                <a:gd name="T87" fmla="*/ 2147483647 h 479"/>
                <a:gd name="T88" fmla="*/ 2147483647 w 454"/>
                <a:gd name="T89" fmla="*/ 2147483647 h 479"/>
                <a:gd name="T90" fmla="*/ 2147483647 w 454"/>
                <a:gd name="T91" fmla="*/ 2147483647 h 479"/>
                <a:gd name="T92" fmla="*/ 2147483647 w 454"/>
                <a:gd name="T93" fmla="*/ 2147483647 h 479"/>
                <a:gd name="T94" fmla="*/ 2147483647 w 454"/>
                <a:gd name="T95" fmla="*/ 2147483647 h 479"/>
                <a:gd name="T96" fmla="*/ 2147483647 w 454"/>
                <a:gd name="T97" fmla="*/ 2147483647 h 479"/>
                <a:gd name="T98" fmla="*/ 2147483647 w 454"/>
                <a:gd name="T99" fmla="*/ 2147483647 h 479"/>
                <a:gd name="T100" fmla="*/ 2147483647 w 454"/>
                <a:gd name="T101" fmla="*/ 2147483647 h 479"/>
                <a:gd name="T102" fmla="*/ 2147483647 w 454"/>
                <a:gd name="T103" fmla="*/ 2147483647 h 479"/>
                <a:gd name="T104" fmla="*/ 2147483647 w 454"/>
                <a:gd name="T105" fmla="*/ 2147483647 h 479"/>
                <a:gd name="T106" fmla="*/ 2147483647 w 454"/>
                <a:gd name="T107" fmla="*/ 2147483647 h 479"/>
                <a:gd name="T108" fmla="*/ 2147483647 w 454"/>
                <a:gd name="T109" fmla="*/ 2147483647 h 479"/>
                <a:gd name="T110" fmla="*/ 2147483647 w 454"/>
                <a:gd name="T111" fmla="*/ 2147483647 h 479"/>
                <a:gd name="T112" fmla="*/ 2147483647 w 454"/>
                <a:gd name="T113" fmla="*/ 2147483647 h 479"/>
                <a:gd name="T114" fmla="*/ 2147483647 w 454"/>
                <a:gd name="T115" fmla="*/ 2147483647 h 47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54"/>
                <a:gd name="T175" fmla="*/ 0 h 479"/>
                <a:gd name="T176" fmla="*/ 454 w 454"/>
                <a:gd name="T177" fmla="*/ 479 h 47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54" h="479">
                  <a:moveTo>
                    <a:pt x="343" y="466"/>
                  </a:moveTo>
                  <a:lnTo>
                    <a:pt x="340" y="466"/>
                  </a:lnTo>
                  <a:lnTo>
                    <a:pt x="335" y="468"/>
                  </a:lnTo>
                  <a:lnTo>
                    <a:pt x="329" y="468"/>
                  </a:lnTo>
                  <a:lnTo>
                    <a:pt x="321" y="468"/>
                  </a:lnTo>
                  <a:lnTo>
                    <a:pt x="304" y="469"/>
                  </a:lnTo>
                  <a:lnTo>
                    <a:pt x="295" y="471"/>
                  </a:lnTo>
                  <a:lnTo>
                    <a:pt x="293" y="471"/>
                  </a:lnTo>
                  <a:lnTo>
                    <a:pt x="285" y="471"/>
                  </a:lnTo>
                  <a:lnTo>
                    <a:pt x="275" y="472"/>
                  </a:lnTo>
                  <a:lnTo>
                    <a:pt x="259" y="472"/>
                  </a:lnTo>
                  <a:lnTo>
                    <a:pt x="254" y="473"/>
                  </a:lnTo>
                  <a:lnTo>
                    <a:pt x="252" y="473"/>
                  </a:lnTo>
                  <a:lnTo>
                    <a:pt x="242" y="473"/>
                  </a:lnTo>
                  <a:lnTo>
                    <a:pt x="235" y="473"/>
                  </a:lnTo>
                  <a:lnTo>
                    <a:pt x="211" y="476"/>
                  </a:lnTo>
                  <a:lnTo>
                    <a:pt x="207" y="476"/>
                  </a:lnTo>
                  <a:lnTo>
                    <a:pt x="199" y="476"/>
                  </a:lnTo>
                  <a:lnTo>
                    <a:pt x="195" y="478"/>
                  </a:lnTo>
                  <a:lnTo>
                    <a:pt x="189" y="465"/>
                  </a:lnTo>
                  <a:lnTo>
                    <a:pt x="185" y="462"/>
                  </a:lnTo>
                  <a:lnTo>
                    <a:pt x="174" y="461"/>
                  </a:lnTo>
                  <a:lnTo>
                    <a:pt x="159" y="453"/>
                  </a:lnTo>
                  <a:lnTo>
                    <a:pt x="157" y="440"/>
                  </a:lnTo>
                  <a:lnTo>
                    <a:pt x="151" y="429"/>
                  </a:lnTo>
                  <a:lnTo>
                    <a:pt x="149" y="426"/>
                  </a:lnTo>
                  <a:lnTo>
                    <a:pt x="148" y="419"/>
                  </a:lnTo>
                  <a:lnTo>
                    <a:pt x="148" y="418"/>
                  </a:lnTo>
                  <a:lnTo>
                    <a:pt x="156" y="399"/>
                  </a:lnTo>
                  <a:lnTo>
                    <a:pt x="144" y="383"/>
                  </a:lnTo>
                  <a:lnTo>
                    <a:pt x="144" y="382"/>
                  </a:lnTo>
                  <a:lnTo>
                    <a:pt x="142" y="374"/>
                  </a:lnTo>
                  <a:lnTo>
                    <a:pt x="142" y="372"/>
                  </a:lnTo>
                  <a:lnTo>
                    <a:pt x="139" y="364"/>
                  </a:lnTo>
                  <a:lnTo>
                    <a:pt x="137" y="361"/>
                  </a:lnTo>
                  <a:lnTo>
                    <a:pt x="137" y="349"/>
                  </a:lnTo>
                  <a:lnTo>
                    <a:pt x="138" y="346"/>
                  </a:lnTo>
                  <a:lnTo>
                    <a:pt x="138" y="343"/>
                  </a:lnTo>
                  <a:lnTo>
                    <a:pt x="134" y="336"/>
                  </a:lnTo>
                  <a:lnTo>
                    <a:pt x="132" y="335"/>
                  </a:lnTo>
                  <a:lnTo>
                    <a:pt x="126" y="326"/>
                  </a:lnTo>
                  <a:lnTo>
                    <a:pt x="121" y="322"/>
                  </a:lnTo>
                  <a:lnTo>
                    <a:pt x="121" y="321"/>
                  </a:lnTo>
                  <a:lnTo>
                    <a:pt x="116" y="318"/>
                  </a:lnTo>
                  <a:lnTo>
                    <a:pt x="112" y="318"/>
                  </a:lnTo>
                  <a:lnTo>
                    <a:pt x="106" y="315"/>
                  </a:lnTo>
                  <a:lnTo>
                    <a:pt x="99" y="308"/>
                  </a:lnTo>
                  <a:lnTo>
                    <a:pt x="88" y="302"/>
                  </a:lnTo>
                  <a:lnTo>
                    <a:pt x="85" y="296"/>
                  </a:lnTo>
                  <a:lnTo>
                    <a:pt x="76" y="282"/>
                  </a:lnTo>
                  <a:lnTo>
                    <a:pt x="69" y="279"/>
                  </a:lnTo>
                  <a:lnTo>
                    <a:pt x="65" y="278"/>
                  </a:lnTo>
                  <a:lnTo>
                    <a:pt x="58" y="277"/>
                  </a:lnTo>
                  <a:lnTo>
                    <a:pt x="56" y="275"/>
                  </a:lnTo>
                  <a:lnTo>
                    <a:pt x="51" y="271"/>
                  </a:lnTo>
                  <a:lnTo>
                    <a:pt x="49" y="267"/>
                  </a:lnTo>
                  <a:lnTo>
                    <a:pt x="49" y="266"/>
                  </a:lnTo>
                  <a:lnTo>
                    <a:pt x="36" y="264"/>
                  </a:lnTo>
                  <a:lnTo>
                    <a:pt x="19" y="252"/>
                  </a:lnTo>
                  <a:lnTo>
                    <a:pt x="16" y="249"/>
                  </a:lnTo>
                  <a:lnTo>
                    <a:pt x="12" y="246"/>
                  </a:lnTo>
                  <a:lnTo>
                    <a:pt x="13" y="232"/>
                  </a:lnTo>
                  <a:lnTo>
                    <a:pt x="12" y="218"/>
                  </a:lnTo>
                  <a:lnTo>
                    <a:pt x="13" y="205"/>
                  </a:lnTo>
                  <a:lnTo>
                    <a:pt x="12" y="196"/>
                  </a:lnTo>
                  <a:lnTo>
                    <a:pt x="12" y="195"/>
                  </a:lnTo>
                  <a:lnTo>
                    <a:pt x="12" y="192"/>
                  </a:lnTo>
                  <a:lnTo>
                    <a:pt x="12" y="187"/>
                  </a:lnTo>
                  <a:lnTo>
                    <a:pt x="13" y="164"/>
                  </a:lnTo>
                  <a:lnTo>
                    <a:pt x="11" y="159"/>
                  </a:lnTo>
                  <a:lnTo>
                    <a:pt x="0" y="151"/>
                  </a:lnTo>
                  <a:lnTo>
                    <a:pt x="2" y="141"/>
                  </a:lnTo>
                  <a:lnTo>
                    <a:pt x="9" y="128"/>
                  </a:lnTo>
                  <a:lnTo>
                    <a:pt x="42" y="101"/>
                  </a:lnTo>
                  <a:lnTo>
                    <a:pt x="41" y="92"/>
                  </a:lnTo>
                  <a:lnTo>
                    <a:pt x="40" y="65"/>
                  </a:lnTo>
                  <a:lnTo>
                    <a:pt x="40" y="55"/>
                  </a:lnTo>
                  <a:lnTo>
                    <a:pt x="38" y="42"/>
                  </a:lnTo>
                  <a:lnTo>
                    <a:pt x="38" y="38"/>
                  </a:lnTo>
                  <a:lnTo>
                    <a:pt x="42" y="38"/>
                  </a:lnTo>
                  <a:lnTo>
                    <a:pt x="54" y="27"/>
                  </a:lnTo>
                  <a:lnTo>
                    <a:pt x="59" y="31"/>
                  </a:lnTo>
                  <a:lnTo>
                    <a:pt x="60" y="33"/>
                  </a:lnTo>
                  <a:lnTo>
                    <a:pt x="76" y="33"/>
                  </a:lnTo>
                  <a:lnTo>
                    <a:pt x="94" y="24"/>
                  </a:lnTo>
                  <a:lnTo>
                    <a:pt x="106" y="20"/>
                  </a:lnTo>
                  <a:lnTo>
                    <a:pt x="119" y="11"/>
                  </a:lnTo>
                  <a:lnTo>
                    <a:pt x="124" y="12"/>
                  </a:lnTo>
                  <a:lnTo>
                    <a:pt x="142" y="0"/>
                  </a:lnTo>
                  <a:lnTo>
                    <a:pt x="151" y="8"/>
                  </a:lnTo>
                  <a:lnTo>
                    <a:pt x="142" y="22"/>
                  </a:lnTo>
                  <a:lnTo>
                    <a:pt x="145" y="30"/>
                  </a:lnTo>
                  <a:lnTo>
                    <a:pt x="141" y="36"/>
                  </a:lnTo>
                  <a:lnTo>
                    <a:pt x="141" y="40"/>
                  </a:lnTo>
                  <a:lnTo>
                    <a:pt x="151" y="34"/>
                  </a:lnTo>
                  <a:lnTo>
                    <a:pt x="153" y="27"/>
                  </a:lnTo>
                  <a:lnTo>
                    <a:pt x="169" y="38"/>
                  </a:lnTo>
                  <a:lnTo>
                    <a:pt x="174" y="37"/>
                  </a:lnTo>
                  <a:lnTo>
                    <a:pt x="178" y="40"/>
                  </a:lnTo>
                  <a:lnTo>
                    <a:pt x="180" y="38"/>
                  </a:lnTo>
                  <a:lnTo>
                    <a:pt x="195" y="45"/>
                  </a:lnTo>
                  <a:lnTo>
                    <a:pt x="203" y="59"/>
                  </a:lnTo>
                  <a:lnTo>
                    <a:pt x="218" y="65"/>
                  </a:lnTo>
                  <a:lnTo>
                    <a:pt x="224" y="66"/>
                  </a:lnTo>
                  <a:lnTo>
                    <a:pt x="283" y="77"/>
                  </a:lnTo>
                  <a:lnTo>
                    <a:pt x="290" y="81"/>
                  </a:lnTo>
                  <a:lnTo>
                    <a:pt x="295" y="83"/>
                  </a:lnTo>
                  <a:lnTo>
                    <a:pt x="302" y="87"/>
                  </a:lnTo>
                  <a:lnTo>
                    <a:pt x="310" y="87"/>
                  </a:lnTo>
                  <a:lnTo>
                    <a:pt x="314" y="87"/>
                  </a:lnTo>
                  <a:lnTo>
                    <a:pt x="320" y="90"/>
                  </a:lnTo>
                  <a:lnTo>
                    <a:pt x="328" y="88"/>
                  </a:lnTo>
                  <a:lnTo>
                    <a:pt x="347" y="90"/>
                  </a:lnTo>
                  <a:lnTo>
                    <a:pt x="358" y="94"/>
                  </a:lnTo>
                  <a:lnTo>
                    <a:pt x="361" y="98"/>
                  </a:lnTo>
                  <a:lnTo>
                    <a:pt x="360" y="105"/>
                  </a:lnTo>
                  <a:lnTo>
                    <a:pt x="364" y="108"/>
                  </a:lnTo>
                  <a:lnTo>
                    <a:pt x="369" y="106"/>
                  </a:lnTo>
                  <a:lnTo>
                    <a:pt x="369" y="108"/>
                  </a:lnTo>
                  <a:lnTo>
                    <a:pt x="378" y="110"/>
                  </a:lnTo>
                  <a:lnTo>
                    <a:pt x="380" y="112"/>
                  </a:lnTo>
                  <a:lnTo>
                    <a:pt x="400" y="175"/>
                  </a:lnTo>
                  <a:lnTo>
                    <a:pt x="407" y="178"/>
                  </a:lnTo>
                  <a:lnTo>
                    <a:pt x="405" y="185"/>
                  </a:lnTo>
                  <a:lnTo>
                    <a:pt x="405" y="188"/>
                  </a:lnTo>
                  <a:lnTo>
                    <a:pt x="394" y="192"/>
                  </a:lnTo>
                  <a:lnTo>
                    <a:pt x="382" y="218"/>
                  </a:lnTo>
                  <a:lnTo>
                    <a:pt x="382" y="220"/>
                  </a:lnTo>
                  <a:lnTo>
                    <a:pt x="380" y="225"/>
                  </a:lnTo>
                  <a:lnTo>
                    <a:pt x="380" y="232"/>
                  </a:lnTo>
                  <a:lnTo>
                    <a:pt x="390" y="232"/>
                  </a:lnTo>
                  <a:lnTo>
                    <a:pt x="398" y="228"/>
                  </a:lnTo>
                  <a:lnTo>
                    <a:pt x="400" y="225"/>
                  </a:lnTo>
                  <a:lnTo>
                    <a:pt x="400" y="224"/>
                  </a:lnTo>
                  <a:lnTo>
                    <a:pt x="403" y="216"/>
                  </a:lnTo>
                  <a:lnTo>
                    <a:pt x="416" y="202"/>
                  </a:lnTo>
                  <a:lnTo>
                    <a:pt x="430" y="178"/>
                  </a:lnTo>
                  <a:lnTo>
                    <a:pt x="433" y="171"/>
                  </a:lnTo>
                  <a:lnTo>
                    <a:pt x="441" y="162"/>
                  </a:lnTo>
                  <a:lnTo>
                    <a:pt x="441" y="157"/>
                  </a:lnTo>
                  <a:lnTo>
                    <a:pt x="450" y="151"/>
                  </a:lnTo>
                  <a:lnTo>
                    <a:pt x="453" y="157"/>
                  </a:lnTo>
                  <a:lnTo>
                    <a:pt x="429" y="221"/>
                  </a:lnTo>
                  <a:lnTo>
                    <a:pt x="422" y="241"/>
                  </a:lnTo>
                  <a:lnTo>
                    <a:pt x="419" y="260"/>
                  </a:lnTo>
                  <a:lnTo>
                    <a:pt x="422" y="268"/>
                  </a:lnTo>
                  <a:lnTo>
                    <a:pt x="412" y="296"/>
                  </a:lnTo>
                  <a:lnTo>
                    <a:pt x="410" y="308"/>
                  </a:lnTo>
                  <a:lnTo>
                    <a:pt x="414" y="322"/>
                  </a:lnTo>
                  <a:lnTo>
                    <a:pt x="411" y="338"/>
                  </a:lnTo>
                  <a:lnTo>
                    <a:pt x="408" y="346"/>
                  </a:lnTo>
                  <a:lnTo>
                    <a:pt x="410" y="351"/>
                  </a:lnTo>
                  <a:lnTo>
                    <a:pt x="404" y="365"/>
                  </a:lnTo>
                  <a:lnTo>
                    <a:pt x="403" y="379"/>
                  </a:lnTo>
                  <a:lnTo>
                    <a:pt x="404" y="385"/>
                  </a:lnTo>
                  <a:lnTo>
                    <a:pt x="404" y="392"/>
                  </a:lnTo>
                  <a:lnTo>
                    <a:pt x="407" y="405"/>
                  </a:lnTo>
                  <a:lnTo>
                    <a:pt x="414" y="422"/>
                  </a:lnTo>
                  <a:lnTo>
                    <a:pt x="418" y="432"/>
                  </a:lnTo>
                  <a:lnTo>
                    <a:pt x="416" y="441"/>
                  </a:lnTo>
                  <a:lnTo>
                    <a:pt x="416" y="446"/>
                  </a:lnTo>
                  <a:lnTo>
                    <a:pt x="419" y="459"/>
                  </a:lnTo>
                  <a:lnTo>
                    <a:pt x="404" y="461"/>
                  </a:lnTo>
                  <a:lnTo>
                    <a:pt x="393" y="462"/>
                  </a:lnTo>
                  <a:lnTo>
                    <a:pt x="387" y="462"/>
                  </a:lnTo>
                  <a:lnTo>
                    <a:pt x="383" y="462"/>
                  </a:lnTo>
                  <a:lnTo>
                    <a:pt x="379" y="464"/>
                  </a:lnTo>
                  <a:lnTo>
                    <a:pt x="354" y="465"/>
                  </a:lnTo>
                  <a:lnTo>
                    <a:pt x="350" y="466"/>
                  </a:lnTo>
                  <a:lnTo>
                    <a:pt x="347" y="466"/>
                  </a:lnTo>
                  <a:lnTo>
                    <a:pt x="344" y="466"/>
                  </a:lnTo>
                  <a:lnTo>
                    <a:pt x="343" y="466"/>
                  </a:lnTo>
                </a:path>
              </a:pathLst>
            </a:custGeom>
            <a:solidFill>
              <a:schemeClr val="accent2"/>
            </a:solidFill>
            <a:ln w="6350">
              <a:solidFill>
                <a:schemeClr val="tx1"/>
              </a:solidFill>
              <a:round/>
              <a:headEnd/>
              <a:tailEnd/>
            </a:ln>
          </p:spPr>
          <p:txBody>
            <a:bodyPr/>
            <a:lstStyle/>
            <a:p>
              <a:endParaRPr lang="en-US"/>
            </a:p>
          </p:txBody>
        </p:sp>
        <p:sp>
          <p:nvSpPr>
            <p:cNvPr id="280609" name="Freeform 245"/>
            <p:cNvSpPr>
              <a:spLocks/>
            </p:cNvSpPr>
            <p:nvPr/>
          </p:nvSpPr>
          <p:spPr bwMode="auto">
            <a:xfrm>
              <a:off x="4878388" y="3073400"/>
              <a:ext cx="474662" cy="763588"/>
            </a:xfrm>
            <a:custGeom>
              <a:avLst/>
              <a:gdLst>
                <a:gd name="T0" fmla="*/ 2147483647 w 346"/>
                <a:gd name="T1" fmla="*/ 2147483647 h 609"/>
                <a:gd name="T2" fmla="*/ 2147483647 w 346"/>
                <a:gd name="T3" fmla="*/ 2147483647 h 609"/>
                <a:gd name="T4" fmla="*/ 2147483647 w 346"/>
                <a:gd name="T5" fmla="*/ 2147483647 h 609"/>
                <a:gd name="T6" fmla="*/ 2147483647 w 346"/>
                <a:gd name="T7" fmla="*/ 2147483647 h 609"/>
                <a:gd name="T8" fmla="*/ 2147483647 w 346"/>
                <a:gd name="T9" fmla="*/ 2147483647 h 609"/>
                <a:gd name="T10" fmla="*/ 2147483647 w 346"/>
                <a:gd name="T11" fmla="*/ 2147483647 h 609"/>
                <a:gd name="T12" fmla="*/ 2147483647 w 346"/>
                <a:gd name="T13" fmla="*/ 2147483647 h 609"/>
                <a:gd name="T14" fmla="*/ 2147483647 w 346"/>
                <a:gd name="T15" fmla="*/ 2147483647 h 609"/>
                <a:gd name="T16" fmla="*/ 2147483647 w 346"/>
                <a:gd name="T17" fmla="*/ 2147483647 h 609"/>
                <a:gd name="T18" fmla="*/ 2147483647 w 346"/>
                <a:gd name="T19" fmla="*/ 2147483647 h 609"/>
                <a:gd name="T20" fmla="*/ 2147483647 w 346"/>
                <a:gd name="T21" fmla="*/ 2147483647 h 609"/>
                <a:gd name="T22" fmla="*/ 2147483647 w 346"/>
                <a:gd name="T23" fmla="*/ 2147483647 h 609"/>
                <a:gd name="T24" fmla="*/ 2147483647 w 346"/>
                <a:gd name="T25" fmla="*/ 2147483647 h 609"/>
                <a:gd name="T26" fmla="*/ 2147483647 w 346"/>
                <a:gd name="T27" fmla="*/ 2147483647 h 609"/>
                <a:gd name="T28" fmla="*/ 2147483647 w 346"/>
                <a:gd name="T29" fmla="*/ 2147483647 h 609"/>
                <a:gd name="T30" fmla="*/ 2147483647 w 346"/>
                <a:gd name="T31" fmla="*/ 2147483647 h 609"/>
                <a:gd name="T32" fmla="*/ 2147483647 w 346"/>
                <a:gd name="T33" fmla="*/ 2147483647 h 609"/>
                <a:gd name="T34" fmla="*/ 2147483647 w 346"/>
                <a:gd name="T35" fmla="*/ 2147483647 h 609"/>
                <a:gd name="T36" fmla="*/ 2147483647 w 346"/>
                <a:gd name="T37" fmla="*/ 2147483647 h 609"/>
                <a:gd name="T38" fmla="*/ 2147483647 w 346"/>
                <a:gd name="T39" fmla="*/ 2147483647 h 609"/>
                <a:gd name="T40" fmla="*/ 2147483647 w 346"/>
                <a:gd name="T41" fmla="*/ 2147483647 h 609"/>
                <a:gd name="T42" fmla="*/ 2147483647 w 346"/>
                <a:gd name="T43" fmla="*/ 2147483647 h 609"/>
                <a:gd name="T44" fmla="*/ 2147483647 w 346"/>
                <a:gd name="T45" fmla="*/ 2147483647 h 609"/>
                <a:gd name="T46" fmla="*/ 2147483647 w 346"/>
                <a:gd name="T47" fmla="*/ 2147483647 h 609"/>
                <a:gd name="T48" fmla="*/ 2147483647 w 346"/>
                <a:gd name="T49" fmla="*/ 2147483647 h 609"/>
                <a:gd name="T50" fmla="*/ 2147483647 w 346"/>
                <a:gd name="T51" fmla="*/ 2147483647 h 609"/>
                <a:gd name="T52" fmla="*/ 2147483647 w 346"/>
                <a:gd name="T53" fmla="*/ 2147483647 h 609"/>
                <a:gd name="T54" fmla="*/ 2147483647 w 346"/>
                <a:gd name="T55" fmla="*/ 2147483647 h 609"/>
                <a:gd name="T56" fmla="*/ 2147483647 w 346"/>
                <a:gd name="T57" fmla="*/ 2147483647 h 609"/>
                <a:gd name="T58" fmla="*/ 2147483647 w 346"/>
                <a:gd name="T59" fmla="*/ 2147483647 h 609"/>
                <a:gd name="T60" fmla="*/ 2147483647 w 346"/>
                <a:gd name="T61" fmla="*/ 2147483647 h 609"/>
                <a:gd name="T62" fmla="*/ 2147483647 w 346"/>
                <a:gd name="T63" fmla="*/ 2147483647 h 609"/>
                <a:gd name="T64" fmla="*/ 2147483647 w 346"/>
                <a:gd name="T65" fmla="*/ 2147483647 h 609"/>
                <a:gd name="T66" fmla="*/ 2147483647 w 346"/>
                <a:gd name="T67" fmla="*/ 2147483647 h 609"/>
                <a:gd name="T68" fmla="*/ 2147483647 w 346"/>
                <a:gd name="T69" fmla="*/ 2147483647 h 609"/>
                <a:gd name="T70" fmla="*/ 2147483647 w 346"/>
                <a:gd name="T71" fmla="*/ 2147483647 h 609"/>
                <a:gd name="T72" fmla="*/ 2147483647 w 346"/>
                <a:gd name="T73" fmla="*/ 2147483647 h 609"/>
                <a:gd name="T74" fmla="*/ 2147483647 w 346"/>
                <a:gd name="T75" fmla="*/ 2147483647 h 609"/>
                <a:gd name="T76" fmla="*/ 2147483647 w 346"/>
                <a:gd name="T77" fmla="*/ 2147483647 h 609"/>
                <a:gd name="T78" fmla="*/ 2147483647 w 346"/>
                <a:gd name="T79" fmla="*/ 2147483647 h 609"/>
                <a:gd name="T80" fmla="*/ 2147483647 w 346"/>
                <a:gd name="T81" fmla="*/ 2147483647 h 609"/>
                <a:gd name="T82" fmla="*/ 2147483647 w 346"/>
                <a:gd name="T83" fmla="*/ 2147483647 h 609"/>
                <a:gd name="T84" fmla="*/ 2147483647 w 346"/>
                <a:gd name="T85" fmla="*/ 2147483647 h 609"/>
                <a:gd name="T86" fmla="*/ 2147483647 w 346"/>
                <a:gd name="T87" fmla="*/ 2147483647 h 609"/>
                <a:gd name="T88" fmla="*/ 2147483647 w 346"/>
                <a:gd name="T89" fmla="*/ 2147483647 h 609"/>
                <a:gd name="T90" fmla="*/ 2147483647 w 346"/>
                <a:gd name="T91" fmla="*/ 2147483647 h 609"/>
                <a:gd name="T92" fmla="*/ 2147483647 w 346"/>
                <a:gd name="T93" fmla="*/ 2147483647 h 609"/>
                <a:gd name="T94" fmla="*/ 2147483647 w 346"/>
                <a:gd name="T95" fmla="*/ 2147483647 h 609"/>
                <a:gd name="T96" fmla="*/ 2147483647 w 346"/>
                <a:gd name="T97" fmla="*/ 2147483647 h 609"/>
                <a:gd name="T98" fmla="*/ 2147483647 w 346"/>
                <a:gd name="T99" fmla="*/ 2147483647 h 609"/>
                <a:gd name="T100" fmla="*/ 2147483647 w 346"/>
                <a:gd name="T101" fmla="*/ 2147483647 h 609"/>
                <a:gd name="T102" fmla="*/ 2147483647 w 346"/>
                <a:gd name="T103" fmla="*/ 2147483647 h 609"/>
                <a:gd name="T104" fmla="*/ 2147483647 w 346"/>
                <a:gd name="T105" fmla="*/ 2147483647 h 609"/>
                <a:gd name="T106" fmla="*/ 2147483647 w 346"/>
                <a:gd name="T107" fmla="*/ 2147483647 h 609"/>
                <a:gd name="T108" fmla="*/ 2147483647 w 346"/>
                <a:gd name="T109" fmla="*/ 2147483647 h 609"/>
                <a:gd name="T110" fmla="*/ 2147483647 w 346"/>
                <a:gd name="T111" fmla="*/ 2147483647 h 6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6"/>
                <a:gd name="T169" fmla="*/ 0 h 609"/>
                <a:gd name="T170" fmla="*/ 346 w 346"/>
                <a:gd name="T171" fmla="*/ 609 h 6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6" h="609">
                  <a:moveTo>
                    <a:pt x="0" y="272"/>
                  </a:moveTo>
                  <a:lnTo>
                    <a:pt x="0" y="267"/>
                  </a:lnTo>
                  <a:lnTo>
                    <a:pt x="4" y="254"/>
                  </a:lnTo>
                  <a:lnTo>
                    <a:pt x="5" y="253"/>
                  </a:lnTo>
                  <a:lnTo>
                    <a:pt x="9" y="250"/>
                  </a:lnTo>
                  <a:lnTo>
                    <a:pt x="8" y="231"/>
                  </a:lnTo>
                  <a:lnTo>
                    <a:pt x="23" y="224"/>
                  </a:lnTo>
                  <a:lnTo>
                    <a:pt x="26" y="220"/>
                  </a:lnTo>
                  <a:lnTo>
                    <a:pt x="27" y="220"/>
                  </a:lnTo>
                  <a:lnTo>
                    <a:pt x="29" y="217"/>
                  </a:lnTo>
                  <a:lnTo>
                    <a:pt x="29" y="210"/>
                  </a:lnTo>
                  <a:lnTo>
                    <a:pt x="38" y="182"/>
                  </a:lnTo>
                  <a:lnTo>
                    <a:pt x="38" y="175"/>
                  </a:lnTo>
                  <a:lnTo>
                    <a:pt x="33" y="166"/>
                  </a:lnTo>
                  <a:lnTo>
                    <a:pt x="23" y="156"/>
                  </a:lnTo>
                  <a:lnTo>
                    <a:pt x="26" y="146"/>
                  </a:lnTo>
                  <a:lnTo>
                    <a:pt x="27" y="142"/>
                  </a:lnTo>
                  <a:lnTo>
                    <a:pt x="31" y="137"/>
                  </a:lnTo>
                  <a:lnTo>
                    <a:pt x="48" y="132"/>
                  </a:lnTo>
                  <a:lnTo>
                    <a:pt x="72" y="124"/>
                  </a:lnTo>
                  <a:lnTo>
                    <a:pt x="82" y="117"/>
                  </a:lnTo>
                  <a:lnTo>
                    <a:pt x="84" y="99"/>
                  </a:lnTo>
                  <a:lnTo>
                    <a:pt x="86" y="96"/>
                  </a:lnTo>
                  <a:lnTo>
                    <a:pt x="89" y="94"/>
                  </a:lnTo>
                  <a:lnTo>
                    <a:pt x="90" y="94"/>
                  </a:lnTo>
                  <a:lnTo>
                    <a:pt x="95" y="83"/>
                  </a:lnTo>
                  <a:lnTo>
                    <a:pt x="95" y="77"/>
                  </a:lnTo>
                  <a:lnTo>
                    <a:pt x="95" y="69"/>
                  </a:lnTo>
                  <a:lnTo>
                    <a:pt x="95" y="66"/>
                  </a:lnTo>
                  <a:lnTo>
                    <a:pt x="93" y="56"/>
                  </a:lnTo>
                  <a:lnTo>
                    <a:pt x="83" y="51"/>
                  </a:lnTo>
                  <a:lnTo>
                    <a:pt x="80" y="49"/>
                  </a:lnTo>
                  <a:lnTo>
                    <a:pt x="75" y="47"/>
                  </a:lnTo>
                  <a:lnTo>
                    <a:pt x="72" y="44"/>
                  </a:lnTo>
                  <a:lnTo>
                    <a:pt x="66" y="30"/>
                  </a:lnTo>
                  <a:lnTo>
                    <a:pt x="54" y="23"/>
                  </a:lnTo>
                  <a:lnTo>
                    <a:pt x="52" y="19"/>
                  </a:lnTo>
                  <a:lnTo>
                    <a:pt x="52" y="18"/>
                  </a:lnTo>
                  <a:lnTo>
                    <a:pt x="57" y="16"/>
                  </a:lnTo>
                  <a:lnTo>
                    <a:pt x="65" y="16"/>
                  </a:lnTo>
                  <a:lnTo>
                    <a:pt x="69" y="16"/>
                  </a:lnTo>
                  <a:lnTo>
                    <a:pt x="93" y="13"/>
                  </a:lnTo>
                  <a:lnTo>
                    <a:pt x="100" y="13"/>
                  </a:lnTo>
                  <a:lnTo>
                    <a:pt x="109" y="13"/>
                  </a:lnTo>
                  <a:lnTo>
                    <a:pt x="112" y="13"/>
                  </a:lnTo>
                  <a:lnTo>
                    <a:pt x="116" y="12"/>
                  </a:lnTo>
                  <a:lnTo>
                    <a:pt x="133" y="12"/>
                  </a:lnTo>
                  <a:lnTo>
                    <a:pt x="143" y="11"/>
                  </a:lnTo>
                  <a:lnTo>
                    <a:pt x="151" y="11"/>
                  </a:lnTo>
                  <a:lnTo>
                    <a:pt x="153" y="11"/>
                  </a:lnTo>
                  <a:lnTo>
                    <a:pt x="162" y="9"/>
                  </a:lnTo>
                  <a:lnTo>
                    <a:pt x="179" y="8"/>
                  </a:lnTo>
                  <a:lnTo>
                    <a:pt x="187" y="8"/>
                  </a:lnTo>
                  <a:lnTo>
                    <a:pt x="193" y="8"/>
                  </a:lnTo>
                  <a:lnTo>
                    <a:pt x="198" y="6"/>
                  </a:lnTo>
                  <a:lnTo>
                    <a:pt x="201" y="6"/>
                  </a:lnTo>
                  <a:lnTo>
                    <a:pt x="203" y="6"/>
                  </a:lnTo>
                  <a:lnTo>
                    <a:pt x="205" y="6"/>
                  </a:lnTo>
                  <a:lnTo>
                    <a:pt x="208" y="6"/>
                  </a:lnTo>
                  <a:lnTo>
                    <a:pt x="212" y="5"/>
                  </a:lnTo>
                  <a:lnTo>
                    <a:pt x="237" y="4"/>
                  </a:lnTo>
                  <a:lnTo>
                    <a:pt x="242" y="2"/>
                  </a:lnTo>
                  <a:lnTo>
                    <a:pt x="246" y="2"/>
                  </a:lnTo>
                  <a:lnTo>
                    <a:pt x="251" y="2"/>
                  </a:lnTo>
                  <a:lnTo>
                    <a:pt x="262" y="1"/>
                  </a:lnTo>
                  <a:lnTo>
                    <a:pt x="278" y="0"/>
                  </a:lnTo>
                  <a:lnTo>
                    <a:pt x="278" y="12"/>
                  </a:lnTo>
                  <a:lnTo>
                    <a:pt x="279" y="26"/>
                  </a:lnTo>
                  <a:lnTo>
                    <a:pt x="285" y="36"/>
                  </a:lnTo>
                  <a:lnTo>
                    <a:pt x="294" y="52"/>
                  </a:lnTo>
                  <a:lnTo>
                    <a:pt x="300" y="65"/>
                  </a:lnTo>
                  <a:lnTo>
                    <a:pt x="308" y="81"/>
                  </a:lnTo>
                  <a:lnTo>
                    <a:pt x="311" y="99"/>
                  </a:lnTo>
                  <a:lnTo>
                    <a:pt x="311" y="102"/>
                  </a:lnTo>
                  <a:lnTo>
                    <a:pt x="311" y="108"/>
                  </a:lnTo>
                  <a:lnTo>
                    <a:pt x="313" y="119"/>
                  </a:lnTo>
                  <a:lnTo>
                    <a:pt x="313" y="123"/>
                  </a:lnTo>
                  <a:lnTo>
                    <a:pt x="313" y="127"/>
                  </a:lnTo>
                  <a:lnTo>
                    <a:pt x="313" y="128"/>
                  </a:lnTo>
                  <a:lnTo>
                    <a:pt x="313" y="132"/>
                  </a:lnTo>
                  <a:lnTo>
                    <a:pt x="315" y="141"/>
                  </a:lnTo>
                  <a:lnTo>
                    <a:pt x="315" y="145"/>
                  </a:lnTo>
                  <a:lnTo>
                    <a:pt x="315" y="149"/>
                  </a:lnTo>
                  <a:lnTo>
                    <a:pt x="317" y="157"/>
                  </a:lnTo>
                  <a:lnTo>
                    <a:pt x="317" y="159"/>
                  </a:lnTo>
                  <a:lnTo>
                    <a:pt x="317" y="164"/>
                  </a:lnTo>
                  <a:lnTo>
                    <a:pt x="319" y="186"/>
                  </a:lnTo>
                  <a:lnTo>
                    <a:pt x="321" y="199"/>
                  </a:lnTo>
                  <a:lnTo>
                    <a:pt x="321" y="206"/>
                  </a:lnTo>
                  <a:lnTo>
                    <a:pt x="322" y="214"/>
                  </a:lnTo>
                  <a:lnTo>
                    <a:pt x="322" y="216"/>
                  </a:lnTo>
                  <a:lnTo>
                    <a:pt x="322" y="224"/>
                  </a:lnTo>
                  <a:lnTo>
                    <a:pt x="324" y="234"/>
                  </a:lnTo>
                  <a:lnTo>
                    <a:pt x="325" y="250"/>
                  </a:lnTo>
                  <a:lnTo>
                    <a:pt x="325" y="253"/>
                  </a:lnTo>
                  <a:lnTo>
                    <a:pt x="326" y="260"/>
                  </a:lnTo>
                  <a:lnTo>
                    <a:pt x="328" y="279"/>
                  </a:lnTo>
                  <a:lnTo>
                    <a:pt x="329" y="288"/>
                  </a:lnTo>
                  <a:lnTo>
                    <a:pt x="331" y="300"/>
                  </a:lnTo>
                  <a:lnTo>
                    <a:pt x="332" y="310"/>
                  </a:lnTo>
                  <a:lnTo>
                    <a:pt x="332" y="321"/>
                  </a:lnTo>
                  <a:lnTo>
                    <a:pt x="333" y="324"/>
                  </a:lnTo>
                  <a:lnTo>
                    <a:pt x="335" y="337"/>
                  </a:lnTo>
                  <a:lnTo>
                    <a:pt x="331" y="347"/>
                  </a:lnTo>
                  <a:lnTo>
                    <a:pt x="331" y="350"/>
                  </a:lnTo>
                  <a:lnTo>
                    <a:pt x="332" y="349"/>
                  </a:lnTo>
                  <a:lnTo>
                    <a:pt x="329" y="360"/>
                  </a:lnTo>
                  <a:lnTo>
                    <a:pt x="331" y="365"/>
                  </a:lnTo>
                  <a:lnTo>
                    <a:pt x="335" y="376"/>
                  </a:lnTo>
                  <a:lnTo>
                    <a:pt x="340" y="386"/>
                  </a:lnTo>
                  <a:lnTo>
                    <a:pt x="339" y="387"/>
                  </a:lnTo>
                  <a:lnTo>
                    <a:pt x="339" y="390"/>
                  </a:lnTo>
                  <a:lnTo>
                    <a:pt x="340" y="391"/>
                  </a:lnTo>
                  <a:lnTo>
                    <a:pt x="345" y="404"/>
                  </a:lnTo>
                  <a:lnTo>
                    <a:pt x="335" y="421"/>
                  </a:lnTo>
                  <a:lnTo>
                    <a:pt x="333" y="423"/>
                  </a:lnTo>
                  <a:lnTo>
                    <a:pt x="332" y="432"/>
                  </a:lnTo>
                  <a:lnTo>
                    <a:pt x="326" y="434"/>
                  </a:lnTo>
                  <a:lnTo>
                    <a:pt x="328" y="441"/>
                  </a:lnTo>
                  <a:lnTo>
                    <a:pt x="325" y="447"/>
                  </a:lnTo>
                  <a:lnTo>
                    <a:pt x="311" y="461"/>
                  </a:lnTo>
                  <a:lnTo>
                    <a:pt x="308" y="461"/>
                  </a:lnTo>
                  <a:lnTo>
                    <a:pt x="310" y="461"/>
                  </a:lnTo>
                  <a:lnTo>
                    <a:pt x="310" y="463"/>
                  </a:lnTo>
                  <a:lnTo>
                    <a:pt x="311" y="475"/>
                  </a:lnTo>
                  <a:lnTo>
                    <a:pt x="310" y="483"/>
                  </a:lnTo>
                  <a:lnTo>
                    <a:pt x="304" y="501"/>
                  </a:lnTo>
                  <a:lnTo>
                    <a:pt x="306" y="502"/>
                  </a:lnTo>
                  <a:lnTo>
                    <a:pt x="311" y="511"/>
                  </a:lnTo>
                  <a:lnTo>
                    <a:pt x="304" y="520"/>
                  </a:lnTo>
                  <a:lnTo>
                    <a:pt x="301" y="530"/>
                  </a:lnTo>
                  <a:lnTo>
                    <a:pt x="304" y="535"/>
                  </a:lnTo>
                  <a:lnTo>
                    <a:pt x="304" y="537"/>
                  </a:lnTo>
                  <a:lnTo>
                    <a:pt x="311" y="542"/>
                  </a:lnTo>
                  <a:lnTo>
                    <a:pt x="306" y="547"/>
                  </a:lnTo>
                  <a:lnTo>
                    <a:pt x="296" y="549"/>
                  </a:lnTo>
                  <a:lnTo>
                    <a:pt x="287" y="555"/>
                  </a:lnTo>
                  <a:lnTo>
                    <a:pt x="286" y="556"/>
                  </a:lnTo>
                  <a:lnTo>
                    <a:pt x="285" y="555"/>
                  </a:lnTo>
                  <a:lnTo>
                    <a:pt x="282" y="553"/>
                  </a:lnTo>
                  <a:lnTo>
                    <a:pt x="276" y="573"/>
                  </a:lnTo>
                  <a:lnTo>
                    <a:pt x="283" y="587"/>
                  </a:lnTo>
                  <a:lnTo>
                    <a:pt x="279" y="594"/>
                  </a:lnTo>
                  <a:lnTo>
                    <a:pt x="278" y="594"/>
                  </a:lnTo>
                  <a:lnTo>
                    <a:pt x="272" y="594"/>
                  </a:lnTo>
                  <a:lnTo>
                    <a:pt x="267" y="588"/>
                  </a:lnTo>
                  <a:lnTo>
                    <a:pt x="255" y="587"/>
                  </a:lnTo>
                  <a:lnTo>
                    <a:pt x="240" y="580"/>
                  </a:lnTo>
                  <a:lnTo>
                    <a:pt x="239" y="580"/>
                  </a:lnTo>
                  <a:lnTo>
                    <a:pt x="235" y="580"/>
                  </a:lnTo>
                  <a:lnTo>
                    <a:pt x="223" y="595"/>
                  </a:lnTo>
                  <a:lnTo>
                    <a:pt x="221" y="599"/>
                  </a:lnTo>
                  <a:lnTo>
                    <a:pt x="219" y="601"/>
                  </a:lnTo>
                  <a:lnTo>
                    <a:pt x="222" y="606"/>
                  </a:lnTo>
                  <a:lnTo>
                    <a:pt x="214" y="599"/>
                  </a:lnTo>
                  <a:lnTo>
                    <a:pt x="214" y="608"/>
                  </a:lnTo>
                  <a:lnTo>
                    <a:pt x="210" y="606"/>
                  </a:lnTo>
                  <a:lnTo>
                    <a:pt x="204" y="603"/>
                  </a:lnTo>
                  <a:lnTo>
                    <a:pt x="194" y="581"/>
                  </a:lnTo>
                  <a:lnTo>
                    <a:pt x="191" y="581"/>
                  </a:lnTo>
                  <a:lnTo>
                    <a:pt x="190" y="574"/>
                  </a:lnTo>
                  <a:lnTo>
                    <a:pt x="191" y="571"/>
                  </a:lnTo>
                  <a:lnTo>
                    <a:pt x="194" y="571"/>
                  </a:lnTo>
                  <a:lnTo>
                    <a:pt x="196" y="567"/>
                  </a:lnTo>
                  <a:lnTo>
                    <a:pt x="186" y="547"/>
                  </a:lnTo>
                  <a:lnTo>
                    <a:pt x="187" y="541"/>
                  </a:lnTo>
                  <a:lnTo>
                    <a:pt x="172" y="527"/>
                  </a:lnTo>
                  <a:lnTo>
                    <a:pt x="172" y="523"/>
                  </a:lnTo>
                  <a:lnTo>
                    <a:pt x="159" y="515"/>
                  </a:lnTo>
                  <a:lnTo>
                    <a:pt x="154" y="515"/>
                  </a:lnTo>
                  <a:lnTo>
                    <a:pt x="148" y="516"/>
                  </a:lnTo>
                  <a:lnTo>
                    <a:pt x="143" y="506"/>
                  </a:lnTo>
                  <a:lnTo>
                    <a:pt x="132" y="497"/>
                  </a:lnTo>
                  <a:lnTo>
                    <a:pt x="125" y="494"/>
                  </a:lnTo>
                  <a:lnTo>
                    <a:pt x="121" y="491"/>
                  </a:lnTo>
                  <a:lnTo>
                    <a:pt x="119" y="491"/>
                  </a:lnTo>
                  <a:lnTo>
                    <a:pt x="109" y="481"/>
                  </a:lnTo>
                  <a:lnTo>
                    <a:pt x="109" y="477"/>
                  </a:lnTo>
                  <a:lnTo>
                    <a:pt x="109" y="463"/>
                  </a:lnTo>
                  <a:lnTo>
                    <a:pt x="115" y="451"/>
                  </a:lnTo>
                  <a:lnTo>
                    <a:pt x="115" y="448"/>
                  </a:lnTo>
                  <a:lnTo>
                    <a:pt x="116" y="447"/>
                  </a:lnTo>
                  <a:lnTo>
                    <a:pt x="116" y="445"/>
                  </a:lnTo>
                  <a:lnTo>
                    <a:pt x="122" y="436"/>
                  </a:lnTo>
                  <a:lnTo>
                    <a:pt x="122" y="433"/>
                  </a:lnTo>
                  <a:lnTo>
                    <a:pt x="121" y="423"/>
                  </a:lnTo>
                  <a:lnTo>
                    <a:pt x="122" y="421"/>
                  </a:lnTo>
                  <a:lnTo>
                    <a:pt x="125" y="418"/>
                  </a:lnTo>
                  <a:lnTo>
                    <a:pt x="125" y="416"/>
                  </a:lnTo>
                  <a:lnTo>
                    <a:pt x="125" y="411"/>
                  </a:lnTo>
                  <a:lnTo>
                    <a:pt x="114" y="404"/>
                  </a:lnTo>
                  <a:lnTo>
                    <a:pt x="111" y="404"/>
                  </a:lnTo>
                  <a:lnTo>
                    <a:pt x="107" y="404"/>
                  </a:lnTo>
                  <a:lnTo>
                    <a:pt x="102" y="401"/>
                  </a:lnTo>
                  <a:lnTo>
                    <a:pt x="95" y="401"/>
                  </a:lnTo>
                  <a:lnTo>
                    <a:pt x="89" y="411"/>
                  </a:lnTo>
                  <a:lnTo>
                    <a:pt x="86" y="412"/>
                  </a:lnTo>
                  <a:lnTo>
                    <a:pt x="79" y="405"/>
                  </a:lnTo>
                  <a:lnTo>
                    <a:pt x="76" y="398"/>
                  </a:lnTo>
                  <a:lnTo>
                    <a:pt x="75" y="386"/>
                  </a:lnTo>
                  <a:lnTo>
                    <a:pt x="72" y="375"/>
                  </a:lnTo>
                  <a:lnTo>
                    <a:pt x="69" y="371"/>
                  </a:lnTo>
                  <a:lnTo>
                    <a:pt x="61" y="362"/>
                  </a:lnTo>
                  <a:lnTo>
                    <a:pt x="52" y="357"/>
                  </a:lnTo>
                  <a:lnTo>
                    <a:pt x="47" y="354"/>
                  </a:lnTo>
                  <a:lnTo>
                    <a:pt x="37" y="343"/>
                  </a:lnTo>
                  <a:lnTo>
                    <a:pt x="33" y="342"/>
                  </a:lnTo>
                  <a:lnTo>
                    <a:pt x="31" y="336"/>
                  </a:lnTo>
                  <a:lnTo>
                    <a:pt x="23" y="331"/>
                  </a:lnTo>
                  <a:lnTo>
                    <a:pt x="22" y="329"/>
                  </a:lnTo>
                  <a:lnTo>
                    <a:pt x="19" y="328"/>
                  </a:lnTo>
                  <a:lnTo>
                    <a:pt x="15" y="321"/>
                  </a:lnTo>
                  <a:lnTo>
                    <a:pt x="15" y="319"/>
                  </a:lnTo>
                  <a:lnTo>
                    <a:pt x="13" y="314"/>
                  </a:lnTo>
                  <a:lnTo>
                    <a:pt x="6" y="307"/>
                  </a:lnTo>
                  <a:lnTo>
                    <a:pt x="6" y="300"/>
                  </a:lnTo>
                  <a:lnTo>
                    <a:pt x="4" y="294"/>
                  </a:lnTo>
                  <a:lnTo>
                    <a:pt x="0" y="281"/>
                  </a:lnTo>
                  <a:lnTo>
                    <a:pt x="0" y="272"/>
                  </a:lnTo>
                </a:path>
              </a:pathLst>
            </a:custGeom>
            <a:solidFill>
              <a:schemeClr val="accent2"/>
            </a:solidFill>
            <a:ln w="6350">
              <a:solidFill>
                <a:schemeClr val="tx1"/>
              </a:solidFill>
              <a:round/>
              <a:headEnd/>
              <a:tailEnd/>
            </a:ln>
          </p:spPr>
          <p:txBody>
            <a:bodyPr/>
            <a:lstStyle/>
            <a:p>
              <a:endParaRPr lang="en-US"/>
            </a:p>
          </p:txBody>
        </p:sp>
        <p:sp>
          <p:nvSpPr>
            <p:cNvPr id="233" name="Freeform 246"/>
            <p:cNvSpPr>
              <a:spLocks/>
            </p:cNvSpPr>
            <p:nvPr/>
          </p:nvSpPr>
          <p:spPr bwMode="auto">
            <a:xfrm>
              <a:off x="4301661" y="2967328"/>
              <a:ext cx="715008" cy="424213"/>
            </a:xfrm>
            <a:custGeom>
              <a:avLst/>
              <a:gdLst>
                <a:gd name="T0" fmla="*/ 2147483647 w 519"/>
                <a:gd name="T1" fmla="*/ 2147483647 h 341"/>
                <a:gd name="T2" fmla="*/ 2147483647 w 519"/>
                <a:gd name="T3" fmla="*/ 2147483647 h 341"/>
                <a:gd name="T4" fmla="*/ 2147483647 w 519"/>
                <a:gd name="T5" fmla="*/ 2147483647 h 341"/>
                <a:gd name="T6" fmla="*/ 2147483647 w 519"/>
                <a:gd name="T7" fmla="*/ 2147483647 h 341"/>
                <a:gd name="T8" fmla="*/ 2147483647 w 519"/>
                <a:gd name="T9" fmla="*/ 2147483647 h 341"/>
                <a:gd name="T10" fmla="*/ 2147483647 w 519"/>
                <a:gd name="T11" fmla="*/ 2147483647 h 341"/>
                <a:gd name="T12" fmla="*/ 2147483647 w 519"/>
                <a:gd name="T13" fmla="*/ 2147483647 h 341"/>
                <a:gd name="T14" fmla="*/ 2147483647 w 519"/>
                <a:gd name="T15" fmla="*/ 2147483647 h 341"/>
                <a:gd name="T16" fmla="*/ 2147483647 w 519"/>
                <a:gd name="T17" fmla="*/ 2147483647 h 341"/>
                <a:gd name="T18" fmla="*/ 2147483647 w 519"/>
                <a:gd name="T19" fmla="*/ 2147483647 h 341"/>
                <a:gd name="T20" fmla="*/ 2147483647 w 519"/>
                <a:gd name="T21" fmla="*/ 2147483647 h 341"/>
                <a:gd name="T22" fmla="*/ 2147483647 w 519"/>
                <a:gd name="T23" fmla="*/ 2147483647 h 341"/>
                <a:gd name="T24" fmla="*/ 0 w 519"/>
                <a:gd name="T25" fmla="*/ 2147483647 h 341"/>
                <a:gd name="T26" fmla="*/ 2147483647 w 519"/>
                <a:gd name="T27" fmla="*/ 2147483647 h 341"/>
                <a:gd name="T28" fmla="*/ 2147483647 w 519"/>
                <a:gd name="T29" fmla="*/ 2147483647 h 341"/>
                <a:gd name="T30" fmla="*/ 2147483647 w 519"/>
                <a:gd name="T31" fmla="*/ 2147483647 h 341"/>
                <a:gd name="T32" fmla="*/ 2147483647 w 519"/>
                <a:gd name="T33" fmla="*/ 2147483647 h 341"/>
                <a:gd name="T34" fmla="*/ 2147483647 w 519"/>
                <a:gd name="T35" fmla="*/ 2147483647 h 341"/>
                <a:gd name="T36" fmla="*/ 2147483647 w 519"/>
                <a:gd name="T37" fmla="*/ 2147483647 h 341"/>
                <a:gd name="T38" fmla="*/ 2147483647 w 519"/>
                <a:gd name="T39" fmla="*/ 2147483647 h 341"/>
                <a:gd name="T40" fmla="*/ 2147483647 w 519"/>
                <a:gd name="T41" fmla="*/ 2147483647 h 341"/>
                <a:gd name="T42" fmla="*/ 2147483647 w 519"/>
                <a:gd name="T43" fmla="*/ 2147483647 h 341"/>
                <a:gd name="T44" fmla="*/ 2147483647 w 519"/>
                <a:gd name="T45" fmla="*/ 2147483647 h 341"/>
                <a:gd name="T46" fmla="*/ 2147483647 w 519"/>
                <a:gd name="T47" fmla="*/ 2147483647 h 341"/>
                <a:gd name="T48" fmla="*/ 2147483647 w 519"/>
                <a:gd name="T49" fmla="*/ 2147483647 h 341"/>
                <a:gd name="T50" fmla="*/ 2147483647 w 519"/>
                <a:gd name="T51" fmla="*/ 2147483647 h 341"/>
                <a:gd name="T52" fmla="*/ 2147483647 w 519"/>
                <a:gd name="T53" fmla="*/ 2147483647 h 341"/>
                <a:gd name="T54" fmla="*/ 2147483647 w 519"/>
                <a:gd name="T55" fmla="*/ 2147483647 h 341"/>
                <a:gd name="T56" fmla="*/ 2147483647 w 519"/>
                <a:gd name="T57" fmla="*/ 2147483647 h 341"/>
                <a:gd name="T58" fmla="*/ 2147483647 w 519"/>
                <a:gd name="T59" fmla="*/ 2147483647 h 341"/>
                <a:gd name="T60" fmla="*/ 2147483647 w 519"/>
                <a:gd name="T61" fmla="*/ 2147483647 h 341"/>
                <a:gd name="T62" fmla="*/ 2147483647 w 519"/>
                <a:gd name="T63" fmla="*/ 2147483647 h 341"/>
                <a:gd name="T64" fmla="*/ 2147483647 w 519"/>
                <a:gd name="T65" fmla="*/ 2147483647 h 341"/>
                <a:gd name="T66" fmla="*/ 2147483647 w 519"/>
                <a:gd name="T67" fmla="*/ 2147483647 h 341"/>
                <a:gd name="T68" fmla="*/ 2147483647 w 519"/>
                <a:gd name="T69" fmla="*/ 2147483647 h 341"/>
                <a:gd name="T70" fmla="*/ 2147483647 w 519"/>
                <a:gd name="T71" fmla="*/ 2147483647 h 341"/>
                <a:gd name="T72" fmla="*/ 2147483647 w 519"/>
                <a:gd name="T73" fmla="*/ 2147483647 h 341"/>
                <a:gd name="T74" fmla="*/ 2147483647 w 519"/>
                <a:gd name="T75" fmla="*/ 2147483647 h 341"/>
                <a:gd name="T76" fmla="*/ 2147483647 w 519"/>
                <a:gd name="T77" fmla="*/ 2147483647 h 341"/>
                <a:gd name="T78" fmla="*/ 2147483647 w 519"/>
                <a:gd name="T79" fmla="*/ 2147483647 h 341"/>
                <a:gd name="T80" fmla="*/ 2147483647 w 519"/>
                <a:gd name="T81" fmla="*/ 2147483647 h 341"/>
                <a:gd name="T82" fmla="*/ 2147483647 w 519"/>
                <a:gd name="T83" fmla="*/ 2147483647 h 341"/>
                <a:gd name="T84" fmla="*/ 2147483647 w 519"/>
                <a:gd name="T85" fmla="*/ 2147483647 h 341"/>
                <a:gd name="T86" fmla="*/ 2147483647 w 519"/>
                <a:gd name="T87" fmla="*/ 2147483647 h 341"/>
                <a:gd name="T88" fmla="*/ 2147483647 w 519"/>
                <a:gd name="T89" fmla="*/ 2147483647 h 341"/>
                <a:gd name="T90" fmla="*/ 2147483647 w 519"/>
                <a:gd name="T91" fmla="*/ 2147483647 h 341"/>
                <a:gd name="T92" fmla="*/ 2147483647 w 519"/>
                <a:gd name="T93" fmla="*/ 2147483647 h 341"/>
                <a:gd name="T94" fmla="*/ 2147483647 w 519"/>
                <a:gd name="T95" fmla="*/ 2147483647 h 341"/>
                <a:gd name="T96" fmla="*/ 2147483647 w 519"/>
                <a:gd name="T97" fmla="*/ 2147483647 h 341"/>
                <a:gd name="T98" fmla="*/ 2147483647 w 519"/>
                <a:gd name="T99" fmla="*/ 2147483647 h 341"/>
                <a:gd name="T100" fmla="*/ 2147483647 w 519"/>
                <a:gd name="T101" fmla="*/ 2147483647 h 341"/>
                <a:gd name="T102" fmla="*/ 2147483647 w 519"/>
                <a:gd name="T103" fmla="*/ 2147483647 h 341"/>
                <a:gd name="T104" fmla="*/ 2147483647 w 519"/>
                <a:gd name="T105" fmla="*/ 2147483647 h 341"/>
                <a:gd name="T106" fmla="*/ 2147483647 w 519"/>
                <a:gd name="T107" fmla="*/ 2147483647 h 341"/>
                <a:gd name="T108" fmla="*/ 2147483647 w 519"/>
                <a:gd name="T109" fmla="*/ 2147483647 h 341"/>
                <a:gd name="T110" fmla="*/ 2147483647 w 519"/>
                <a:gd name="T111" fmla="*/ 2147483647 h 341"/>
                <a:gd name="T112" fmla="*/ 2147483647 w 519"/>
                <a:gd name="T113" fmla="*/ 2147483647 h 341"/>
                <a:gd name="T114" fmla="*/ 2147483647 w 519"/>
                <a:gd name="T115" fmla="*/ 2147483647 h 341"/>
                <a:gd name="T116" fmla="*/ 2147483647 w 519"/>
                <a:gd name="T117" fmla="*/ 2147483647 h 341"/>
                <a:gd name="T118" fmla="*/ 2147483647 w 519"/>
                <a:gd name="T119" fmla="*/ 2147483647 h 3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19"/>
                <a:gd name="T181" fmla="*/ 0 h 341"/>
                <a:gd name="T182" fmla="*/ 519 w 519"/>
                <a:gd name="T183" fmla="*/ 341 h 34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19" h="341">
                  <a:moveTo>
                    <a:pt x="243" y="11"/>
                  </a:moveTo>
                  <a:lnTo>
                    <a:pt x="232" y="11"/>
                  </a:lnTo>
                  <a:lnTo>
                    <a:pt x="216" y="12"/>
                  </a:lnTo>
                  <a:lnTo>
                    <a:pt x="214" y="12"/>
                  </a:lnTo>
                  <a:lnTo>
                    <a:pt x="206" y="12"/>
                  </a:lnTo>
                  <a:lnTo>
                    <a:pt x="203" y="12"/>
                  </a:lnTo>
                  <a:lnTo>
                    <a:pt x="184" y="13"/>
                  </a:lnTo>
                  <a:lnTo>
                    <a:pt x="174" y="13"/>
                  </a:lnTo>
                  <a:lnTo>
                    <a:pt x="170" y="13"/>
                  </a:lnTo>
                  <a:lnTo>
                    <a:pt x="153" y="13"/>
                  </a:lnTo>
                  <a:lnTo>
                    <a:pt x="145" y="13"/>
                  </a:lnTo>
                  <a:lnTo>
                    <a:pt x="137" y="13"/>
                  </a:lnTo>
                  <a:lnTo>
                    <a:pt x="135" y="13"/>
                  </a:lnTo>
                  <a:lnTo>
                    <a:pt x="132" y="13"/>
                  </a:lnTo>
                  <a:lnTo>
                    <a:pt x="116" y="15"/>
                  </a:lnTo>
                  <a:lnTo>
                    <a:pt x="106" y="15"/>
                  </a:lnTo>
                  <a:lnTo>
                    <a:pt x="96" y="16"/>
                  </a:lnTo>
                  <a:lnTo>
                    <a:pt x="91" y="16"/>
                  </a:lnTo>
                  <a:lnTo>
                    <a:pt x="70" y="16"/>
                  </a:lnTo>
                  <a:lnTo>
                    <a:pt x="67" y="16"/>
                  </a:lnTo>
                  <a:lnTo>
                    <a:pt x="58" y="16"/>
                  </a:lnTo>
                  <a:lnTo>
                    <a:pt x="54" y="16"/>
                  </a:lnTo>
                  <a:lnTo>
                    <a:pt x="48" y="16"/>
                  </a:lnTo>
                  <a:lnTo>
                    <a:pt x="44" y="16"/>
                  </a:lnTo>
                  <a:lnTo>
                    <a:pt x="27" y="16"/>
                  </a:lnTo>
                  <a:lnTo>
                    <a:pt x="18" y="17"/>
                  </a:lnTo>
                  <a:lnTo>
                    <a:pt x="12" y="17"/>
                  </a:lnTo>
                  <a:lnTo>
                    <a:pt x="8" y="17"/>
                  </a:lnTo>
                  <a:lnTo>
                    <a:pt x="1" y="17"/>
                  </a:lnTo>
                  <a:lnTo>
                    <a:pt x="6" y="30"/>
                  </a:lnTo>
                  <a:lnTo>
                    <a:pt x="5" y="44"/>
                  </a:lnTo>
                  <a:lnTo>
                    <a:pt x="9" y="46"/>
                  </a:lnTo>
                  <a:lnTo>
                    <a:pt x="13" y="58"/>
                  </a:lnTo>
                  <a:lnTo>
                    <a:pt x="12" y="62"/>
                  </a:lnTo>
                  <a:lnTo>
                    <a:pt x="9" y="66"/>
                  </a:lnTo>
                  <a:lnTo>
                    <a:pt x="9" y="76"/>
                  </a:lnTo>
                  <a:lnTo>
                    <a:pt x="6" y="81"/>
                  </a:lnTo>
                  <a:lnTo>
                    <a:pt x="0" y="103"/>
                  </a:lnTo>
                  <a:lnTo>
                    <a:pt x="11" y="116"/>
                  </a:lnTo>
                  <a:lnTo>
                    <a:pt x="11" y="118"/>
                  </a:lnTo>
                  <a:lnTo>
                    <a:pt x="12" y="125"/>
                  </a:lnTo>
                  <a:lnTo>
                    <a:pt x="15" y="127"/>
                  </a:lnTo>
                  <a:lnTo>
                    <a:pt x="22" y="149"/>
                  </a:lnTo>
                  <a:lnTo>
                    <a:pt x="24" y="153"/>
                  </a:lnTo>
                  <a:lnTo>
                    <a:pt x="22" y="156"/>
                  </a:lnTo>
                  <a:lnTo>
                    <a:pt x="27" y="165"/>
                  </a:lnTo>
                  <a:lnTo>
                    <a:pt x="29" y="174"/>
                  </a:lnTo>
                  <a:lnTo>
                    <a:pt x="31" y="179"/>
                  </a:lnTo>
                  <a:lnTo>
                    <a:pt x="37" y="179"/>
                  </a:lnTo>
                  <a:lnTo>
                    <a:pt x="40" y="193"/>
                  </a:lnTo>
                  <a:lnTo>
                    <a:pt x="41" y="194"/>
                  </a:lnTo>
                  <a:lnTo>
                    <a:pt x="44" y="207"/>
                  </a:lnTo>
                  <a:lnTo>
                    <a:pt x="41" y="214"/>
                  </a:lnTo>
                  <a:lnTo>
                    <a:pt x="42" y="219"/>
                  </a:lnTo>
                  <a:lnTo>
                    <a:pt x="52" y="229"/>
                  </a:lnTo>
                  <a:lnTo>
                    <a:pt x="52" y="233"/>
                  </a:lnTo>
                  <a:lnTo>
                    <a:pt x="51" y="233"/>
                  </a:lnTo>
                  <a:lnTo>
                    <a:pt x="52" y="236"/>
                  </a:lnTo>
                  <a:lnTo>
                    <a:pt x="58" y="246"/>
                  </a:lnTo>
                  <a:lnTo>
                    <a:pt x="62" y="257"/>
                  </a:lnTo>
                  <a:lnTo>
                    <a:pt x="59" y="259"/>
                  </a:lnTo>
                  <a:lnTo>
                    <a:pt x="59" y="266"/>
                  </a:lnTo>
                  <a:lnTo>
                    <a:pt x="62" y="266"/>
                  </a:lnTo>
                  <a:lnTo>
                    <a:pt x="63" y="269"/>
                  </a:lnTo>
                  <a:lnTo>
                    <a:pt x="62" y="270"/>
                  </a:lnTo>
                  <a:lnTo>
                    <a:pt x="63" y="273"/>
                  </a:lnTo>
                  <a:lnTo>
                    <a:pt x="62" y="280"/>
                  </a:lnTo>
                  <a:lnTo>
                    <a:pt x="62" y="281"/>
                  </a:lnTo>
                  <a:lnTo>
                    <a:pt x="63" y="287"/>
                  </a:lnTo>
                  <a:lnTo>
                    <a:pt x="67" y="298"/>
                  </a:lnTo>
                  <a:lnTo>
                    <a:pt x="69" y="298"/>
                  </a:lnTo>
                  <a:lnTo>
                    <a:pt x="67" y="301"/>
                  </a:lnTo>
                  <a:lnTo>
                    <a:pt x="67" y="310"/>
                  </a:lnTo>
                  <a:lnTo>
                    <a:pt x="63" y="315"/>
                  </a:lnTo>
                  <a:lnTo>
                    <a:pt x="74" y="330"/>
                  </a:lnTo>
                  <a:lnTo>
                    <a:pt x="73" y="333"/>
                  </a:lnTo>
                  <a:lnTo>
                    <a:pt x="74" y="333"/>
                  </a:lnTo>
                  <a:lnTo>
                    <a:pt x="94" y="333"/>
                  </a:lnTo>
                  <a:lnTo>
                    <a:pt x="105" y="333"/>
                  </a:lnTo>
                  <a:lnTo>
                    <a:pt x="114" y="333"/>
                  </a:lnTo>
                  <a:lnTo>
                    <a:pt x="119" y="333"/>
                  </a:lnTo>
                  <a:lnTo>
                    <a:pt x="135" y="331"/>
                  </a:lnTo>
                  <a:lnTo>
                    <a:pt x="142" y="331"/>
                  </a:lnTo>
                  <a:lnTo>
                    <a:pt x="156" y="331"/>
                  </a:lnTo>
                  <a:lnTo>
                    <a:pt x="164" y="331"/>
                  </a:lnTo>
                  <a:lnTo>
                    <a:pt x="175" y="331"/>
                  </a:lnTo>
                  <a:lnTo>
                    <a:pt x="178" y="330"/>
                  </a:lnTo>
                  <a:lnTo>
                    <a:pt x="196" y="330"/>
                  </a:lnTo>
                  <a:lnTo>
                    <a:pt x="198" y="330"/>
                  </a:lnTo>
                  <a:lnTo>
                    <a:pt x="216" y="330"/>
                  </a:lnTo>
                  <a:lnTo>
                    <a:pt x="217" y="328"/>
                  </a:lnTo>
                  <a:lnTo>
                    <a:pt x="235" y="327"/>
                  </a:lnTo>
                  <a:lnTo>
                    <a:pt x="236" y="327"/>
                  </a:lnTo>
                  <a:lnTo>
                    <a:pt x="253" y="327"/>
                  </a:lnTo>
                  <a:lnTo>
                    <a:pt x="257" y="327"/>
                  </a:lnTo>
                  <a:lnTo>
                    <a:pt x="263" y="326"/>
                  </a:lnTo>
                  <a:lnTo>
                    <a:pt x="267" y="326"/>
                  </a:lnTo>
                  <a:lnTo>
                    <a:pt x="277" y="326"/>
                  </a:lnTo>
                  <a:lnTo>
                    <a:pt x="290" y="324"/>
                  </a:lnTo>
                  <a:lnTo>
                    <a:pt x="299" y="324"/>
                  </a:lnTo>
                  <a:lnTo>
                    <a:pt x="318" y="323"/>
                  </a:lnTo>
                  <a:lnTo>
                    <a:pt x="321" y="323"/>
                  </a:lnTo>
                  <a:lnTo>
                    <a:pt x="326" y="322"/>
                  </a:lnTo>
                  <a:lnTo>
                    <a:pt x="339" y="320"/>
                  </a:lnTo>
                  <a:lnTo>
                    <a:pt x="351" y="320"/>
                  </a:lnTo>
                  <a:lnTo>
                    <a:pt x="358" y="319"/>
                  </a:lnTo>
                  <a:lnTo>
                    <a:pt x="360" y="319"/>
                  </a:lnTo>
                  <a:lnTo>
                    <a:pt x="365" y="319"/>
                  </a:lnTo>
                  <a:lnTo>
                    <a:pt x="375" y="319"/>
                  </a:lnTo>
                  <a:lnTo>
                    <a:pt x="378" y="319"/>
                  </a:lnTo>
                  <a:lnTo>
                    <a:pt x="385" y="317"/>
                  </a:lnTo>
                  <a:lnTo>
                    <a:pt x="401" y="316"/>
                  </a:lnTo>
                  <a:lnTo>
                    <a:pt x="403" y="317"/>
                  </a:lnTo>
                  <a:lnTo>
                    <a:pt x="411" y="323"/>
                  </a:lnTo>
                  <a:lnTo>
                    <a:pt x="421" y="337"/>
                  </a:lnTo>
                  <a:lnTo>
                    <a:pt x="427" y="340"/>
                  </a:lnTo>
                  <a:lnTo>
                    <a:pt x="432" y="337"/>
                  </a:lnTo>
                  <a:lnTo>
                    <a:pt x="430" y="317"/>
                  </a:lnTo>
                  <a:lnTo>
                    <a:pt x="445" y="310"/>
                  </a:lnTo>
                  <a:lnTo>
                    <a:pt x="448" y="306"/>
                  </a:lnTo>
                  <a:lnTo>
                    <a:pt x="450" y="306"/>
                  </a:lnTo>
                  <a:lnTo>
                    <a:pt x="451" y="304"/>
                  </a:lnTo>
                  <a:lnTo>
                    <a:pt x="451" y="297"/>
                  </a:lnTo>
                  <a:lnTo>
                    <a:pt x="461" y="269"/>
                  </a:lnTo>
                  <a:lnTo>
                    <a:pt x="461" y="262"/>
                  </a:lnTo>
                  <a:lnTo>
                    <a:pt x="455" y="252"/>
                  </a:lnTo>
                  <a:lnTo>
                    <a:pt x="445" y="243"/>
                  </a:lnTo>
                  <a:lnTo>
                    <a:pt x="448" y="233"/>
                  </a:lnTo>
                  <a:lnTo>
                    <a:pt x="450" y="229"/>
                  </a:lnTo>
                  <a:lnTo>
                    <a:pt x="454" y="223"/>
                  </a:lnTo>
                  <a:lnTo>
                    <a:pt x="470" y="219"/>
                  </a:lnTo>
                  <a:lnTo>
                    <a:pt x="494" y="211"/>
                  </a:lnTo>
                  <a:lnTo>
                    <a:pt x="504" y="204"/>
                  </a:lnTo>
                  <a:lnTo>
                    <a:pt x="506" y="186"/>
                  </a:lnTo>
                  <a:lnTo>
                    <a:pt x="508" y="183"/>
                  </a:lnTo>
                  <a:lnTo>
                    <a:pt x="511" y="181"/>
                  </a:lnTo>
                  <a:lnTo>
                    <a:pt x="512" y="181"/>
                  </a:lnTo>
                  <a:lnTo>
                    <a:pt x="518" y="170"/>
                  </a:lnTo>
                  <a:lnTo>
                    <a:pt x="518" y="164"/>
                  </a:lnTo>
                  <a:lnTo>
                    <a:pt x="518" y="156"/>
                  </a:lnTo>
                  <a:lnTo>
                    <a:pt x="518" y="153"/>
                  </a:lnTo>
                  <a:lnTo>
                    <a:pt x="515" y="143"/>
                  </a:lnTo>
                  <a:lnTo>
                    <a:pt x="505" y="138"/>
                  </a:lnTo>
                  <a:lnTo>
                    <a:pt x="502" y="136"/>
                  </a:lnTo>
                  <a:lnTo>
                    <a:pt x="497" y="134"/>
                  </a:lnTo>
                  <a:lnTo>
                    <a:pt x="494" y="131"/>
                  </a:lnTo>
                  <a:lnTo>
                    <a:pt x="488" y="117"/>
                  </a:lnTo>
                  <a:lnTo>
                    <a:pt x="476" y="110"/>
                  </a:lnTo>
                  <a:lnTo>
                    <a:pt x="475" y="106"/>
                  </a:lnTo>
                  <a:lnTo>
                    <a:pt x="475" y="105"/>
                  </a:lnTo>
                  <a:lnTo>
                    <a:pt x="469" y="92"/>
                  </a:lnTo>
                  <a:lnTo>
                    <a:pt x="465" y="89"/>
                  </a:lnTo>
                  <a:lnTo>
                    <a:pt x="454" y="88"/>
                  </a:lnTo>
                  <a:lnTo>
                    <a:pt x="439" y="80"/>
                  </a:lnTo>
                  <a:lnTo>
                    <a:pt x="437" y="67"/>
                  </a:lnTo>
                  <a:lnTo>
                    <a:pt x="430" y="56"/>
                  </a:lnTo>
                  <a:lnTo>
                    <a:pt x="429" y="53"/>
                  </a:lnTo>
                  <a:lnTo>
                    <a:pt x="427" y="46"/>
                  </a:lnTo>
                  <a:lnTo>
                    <a:pt x="427" y="45"/>
                  </a:lnTo>
                  <a:lnTo>
                    <a:pt x="436" y="26"/>
                  </a:lnTo>
                  <a:lnTo>
                    <a:pt x="423" y="11"/>
                  </a:lnTo>
                  <a:lnTo>
                    <a:pt x="423" y="9"/>
                  </a:lnTo>
                  <a:lnTo>
                    <a:pt x="422" y="1"/>
                  </a:lnTo>
                  <a:lnTo>
                    <a:pt x="422" y="0"/>
                  </a:lnTo>
                  <a:lnTo>
                    <a:pt x="419" y="1"/>
                  </a:lnTo>
                  <a:lnTo>
                    <a:pt x="412" y="1"/>
                  </a:lnTo>
                  <a:lnTo>
                    <a:pt x="391" y="2"/>
                  </a:lnTo>
                  <a:lnTo>
                    <a:pt x="390" y="2"/>
                  </a:lnTo>
                  <a:lnTo>
                    <a:pt x="382" y="2"/>
                  </a:lnTo>
                  <a:lnTo>
                    <a:pt x="354" y="5"/>
                  </a:lnTo>
                  <a:lnTo>
                    <a:pt x="325" y="6"/>
                  </a:lnTo>
                  <a:lnTo>
                    <a:pt x="318" y="6"/>
                  </a:lnTo>
                  <a:lnTo>
                    <a:pt x="282" y="9"/>
                  </a:lnTo>
                  <a:lnTo>
                    <a:pt x="281" y="9"/>
                  </a:lnTo>
                  <a:lnTo>
                    <a:pt x="278" y="9"/>
                  </a:lnTo>
                  <a:lnTo>
                    <a:pt x="253" y="9"/>
                  </a:lnTo>
                  <a:lnTo>
                    <a:pt x="250" y="11"/>
                  </a:lnTo>
                  <a:lnTo>
                    <a:pt x="243" y="11"/>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34" name="Freeform 247"/>
            <p:cNvSpPr>
              <a:spLocks/>
            </p:cNvSpPr>
            <p:nvPr/>
          </p:nvSpPr>
          <p:spPr bwMode="auto">
            <a:xfrm>
              <a:off x="3667738" y="3453729"/>
              <a:ext cx="879630" cy="419770"/>
            </a:xfrm>
            <a:custGeom>
              <a:avLst/>
              <a:gdLst>
                <a:gd name="T0" fmla="*/ 2147483647 w 639"/>
                <a:gd name="T1" fmla="*/ 2147483647 h 337"/>
                <a:gd name="T2" fmla="*/ 2147483647 w 639"/>
                <a:gd name="T3" fmla="*/ 2147483647 h 337"/>
                <a:gd name="T4" fmla="*/ 2147483647 w 639"/>
                <a:gd name="T5" fmla="*/ 2147483647 h 337"/>
                <a:gd name="T6" fmla="*/ 2147483647 w 639"/>
                <a:gd name="T7" fmla="*/ 2147483647 h 337"/>
                <a:gd name="T8" fmla="*/ 2147483647 w 639"/>
                <a:gd name="T9" fmla="*/ 2147483647 h 337"/>
                <a:gd name="T10" fmla="*/ 2147483647 w 639"/>
                <a:gd name="T11" fmla="*/ 2147483647 h 337"/>
                <a:gd name="T12" fmla="*/ 2147483647 w 639"/>
                <a:gd name="T13" fmla="*/ 2147483647 h 337"/>
                <a:gd name="T14" fmla="*/ 2147483647 w 639"/>
                <a:gd name="T15" fmla="*/ 2147483647 h 337"/>
                <a:gd name="T16" fmla="*/ 2147483647 w 639"/>
                <a:gd name="T17" fmla="*/ 2147483647 h 337"/>
                <a:gd name="T18" fmla="*/ 2147483647 w 639"/>
                <a:gd name="T19" fmla="*/ 2147483647 h 337"/>
                <a:gd name="T20" fmla="*/ 2147483647 w 639"/>
                <a:gd name="T21" fmla="*/ 2147483647 h 337"/>
                <a:gd name="T22" fmla="*/ 2147483647 w 639"/>
                <a:gd name="T23" fmla="*/ 2147483647 h 337"/>
                <a:gd name="T24" fmla="*/ 2147483647 w 639"/>
                <a:gd name="T25" fmla="*/ 2147483647 h 337"/>
                <a:gd name="T26" fmla="*/ 2147483647 w 639"/>
                <a:gd name="T27" fmla="*/ 2147483647 h 337"/>
                <a:gd name="T28" fmla="*/ 2147483647 w 639"/>
                <a:gd name="T29" fmla="*/ 2147483647 h 337"/>
                <a:gd name="T30" fmla="*/ 2147483647 w 639"/>
                <a:gd name="T31" fmla="*/ 2147483647 h 337"/>
                <a:gd name="T32" fmla="*/ 2147483647 w 639"/>
                <a:gd name="T33" fmla="*/ 2147483647 h 337"/>
                <a:gd name="T34" fmla="*/ 2147483647 w 639"/>
                <a:gd name="T35" fmla="*/ 2147483647 h 337"/>
                <a:gd name="T36" fmla="*/ 2147483647 w 639"/>
                <a:gd name="T37" fmla="*/ 2147483647 h 337"/>
                <a:gd name="T38" fmla="*/ 2147483647 w 639"/>
                <a:gd name="T39" fmla="*/ 2147483647 h 337"/>
                <a:gd name="T40" fmla="*/ 2147483647 w 639"/>
                <a:gd name="T41" fmla="*/ 2147483647 h 337"/>
                <a:gd name="T42" fmla="*/ 2147483647 w 639"/>
                <a:gd name="T43" fmla="*/ 2147483647 h 337"/>
                <a:gd name="T44" fmla="*/ 2147483647 w 639"/>
                <a:gd name="T45" fmla="*/ 2147483647 h 337"/>
                <a:gd name="T46" fmla="*/ 2147483647 w 639"/>
                <a:gd name="T47" fmla="*/ 2147483647 h 337"/>
                <a:gd name="T48" fmla="*/ 2147483647 w 639"/>
                <a:gd name="T49" fmla="*/ 2147483647 h 337"/>
                <a:gd name="T50" fmla="*/ 2147483647 w 639"/>
                <a:gd name="T51" fmla="*/ 2147483647 h 337"/>
                <a:gd name="T52" fmla="*/ 2147483647 w 639"/>
                <a:gd name="T53" fmla="*/ 2147483647 h 337"/>
                <a:gd name="T54" fmla="*/ 2147483647 w 639"/>
                <a:gd name="T55" fmla="*/ 2147483647 h 337"/>
                <a:gd name="T56" fmla="*/ 2147483647 w 639"/>
                <a:gd name="T57" fmla="*/ 2147483647 h 337"/>
                <a:gd name="T58" fmla="*/ 2147483647 w 639"/>
                <a:gd name="T59" fmla="*/ 2147483647 h 337"/>
                <a:gd name="T60" fmla="*/ 2147483647 w 639"/>
                <a:gd name="T61" fmla="*/ 2147483647 h 337"/>
                <a:gd name="T62" fmla="*/ 2147483647 w 639"/>
                <a:gd name="T63" fmla="*/ 2147483647 h 337"/>
                <a:gd name="T64" fmla="*/ 2147483647 w 639"/>
                <a:gd name="T65" fmla="*/ 2147483647 h 337"/>
                <a:gd name="T66" fmla="*/ 2147483647 w 639"/>
                <a:gd name="T67" fmla="*/ 2147483647 h 337"/>
                <a:gd name="T68" fmla="*/ 2147483647 w 639"/>
                <a:gd name="T69" fmla="*/ 2147483647 h 337"/>
                <a:gd name="T70" fmla="*/ 2147483647 w 639"/>
                <a:gd name="T71" fmla="*/ 2147483647 h 337"/>
                <a:gd name="T72" fmla="*/ 2147483647 w 639"/>
                <a:gd name="T73" fmla="*/ 2147483647 h 337"/>
                <a:gd name="T74" fmla="*/ 2147483647 w 639"/>
                <a:gd name="T75" fmla="*/ 2147483647 h 337"/>
                <a:gd name="T76" fmla="*/ 2147483647 w 639"/>
                <a:gd name="T77" fmla="*/ 2147483647 h 337"/>
                <a:gd name="T78" fmla="*/ 2147483647 w 639"/>
                <a:gd name="T79" fmla="*/ 2147483647 h 337"/>
                <a:gd name="T80" fmla="*/ 2147483647 w 639"/>
                <a:gd name="T81" fmla="*/ 2147483647 h 337"/>
                <a:gd name="T82" fmla="*/ 2147483647 w 639"/>
                <a:gd name="T83" fmla="*/ 2147483647 h 337"/>
                <a:gd name="T84" fmla="*/ 2147483647 w 639"/>
                <a:gd name="T85" fmla="*/ 2147483647 h 337"/>
                <a:gd name="T86" fmla="*/ 2147483647 w 639"/>
                <a:gd name="T87" fmla="*/ 2147483647 h 337"/>
                <a:gd name="T88" fmla="*/ 2147483647 w 639"/>
                <a:gd name="T89" fmla="*/ 2147483647 h 337"/>
                <a:gd name="T90" fmla="*/ 2147483647 w 639"/>
                <a:gd name="T91" fmla="*/ 2147483647 h 337"/>
                <a:gd name="T92" fmla="*/ 2147483647 w 639"/>
                <a:gd name="T93" fmla="*/ 2147483647 h 337"/>
                <a:gd name="T94" fmla="*/ 2147483647 w 639"/>
                <a:gd name="T95" fmla="*/ 2147483647 h 337"/>
                <a:gd name="T96" fmla="*/ 2147483647 w 639"/>
                <a:gd name="T97" fmla="*/ 2147483647 h 337"/>
                <a:gd name="T98" fmla="*/ 2147483647 w 639"/>
                <a:gd name="T99" fmla="*/ 2147483647 h 337"/>
                <a:gd name="T100" fmla="*/ 2147483647 w 639"/>
                <a:gd name="T101" fmla="*/ 2147483647 h 337"/>
                <a:gd name="T102" fmla="*/ 2147483647 w 639"/>
                <a:gd name="T103" fmla="*/ 2147483647 h 337"/>
                <a:gd name="T104" fmla="*/ 2147483647 w 639"/>
                <a:gd name="T105" fmla="*/ 2147483647 h 337"/>
                <a:gd name="T106" fmla="*/ 2147483647 w 639"/>
                <a:gd name="T107" fmla="*/ 2147483647 h 337"/>
                <a:gd name="T108" fmla="*/ 2147483647 w 639"/>
                <a:gd name="T109" fmla="*/ 2147483647 h 337"/>
                <a:gd name="T110" fmla="*/ 2147483647 w 639"/>
                <a:gd name="T111" fmla="*/ 2147483647 h 337"/>
                <a:gd name="T112" fmla="*/ 2147483647 w 639"/>
                <a:gd name="T113" fmla="*/ 2147483647 h 337"/>
                <a:gd name="T114" fmla="*/ 2147483647 w 639"/>
                <a:gd name="T115" fmla="*/ 2147483647 h 337"/>
                <a:gd name="T116" fmla="*/ 2147483647 w 639"/>
                <a:gd name="T117" fmla="*/ 2147483647 h 337"/>
                <a:gd name="T118" fmla="*/ 2147483647 w 639"/>
                <a:gd name="T119" fmla="*/ 2147483647 h 337"/>
                <a:gd name="T120" fmla="*/ 2147483647 w 639"/>
                <a:gd name="T121" fmla="*/ 2147483647 h 337"/>
                <a:gd name="T122" fmla="*/ 2147483647 w 639"/>
                <a:gd name="T123" fmla="*/ 2147483647 h 337"/>
                <a:gd name="T124" fmla="*/ 2147483647 w 639"/>
                <a:gd name="T125" fmla="*/ 2147483647 h 3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39"/>
                <a:gd name="T190" fmla="*/ 0 h 337"/>
                <a:gd name="T191" fmla="*/ 639 w 639"/>
                <a:gd name="T192" fmla="*/ 337 h 3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39" h="337">
                  <a:moveTo>
                    <a:pt x="631" y="106"/>
                  </a:moveTo>
                  <a:lnTo>
                    <a:pt x="631" y="113"/>
                  </a:lnTo>
                  <a:lnTo>
                    <a:pt x="631" y="122"/>
                  </a:lnTo>
                  <a:lnTo>
                    <a:pt x="632" y="129"/>
                  </a:lnTo>
                  <a:lnTo>
                    <a:pt x="632" y="138"/>
                  </a:lnTo>
                  <a:lnTo>
                    <a:pt x="632" y="140"/>
                  </a:lnTo>
                  <a:lnTo>
                    <a:pt x="632" y="152"/>
                  </a:lnTo>
                  <a:lnTo>
                    <a:pt x="632" y="166"/>
                  </a:lnTo>
                  <a:lnTo>
                    <a:pt x="632" y="169"/>
                  </a:lnTo>
                  <a:lnTo>
                    <a:pt x="632" y="179"/>
                  </a:lnTo>
                  <a:lnTo>
                    <a:pt x="633" y="194"/>
                  </a:lnTo>
                  <a:lnTo>
                    <a:pt x="633" y="204"/>
                  </a:lnTo>
                  <a:lnTo>
                    <a:pt x="633" y="213"/>
                  </a:lnTo>
                  <a:lnTo>
                    <a:pt x="633" y="216"/>
                  </a:lnTo>
                  <a:lnTo>
                    <a:pt x="635" y="227"/>
                  </a:lnTo>
                  <a:lnTo>
                    <a:pt x="635" y="244"/>
                  </a:lnTo>
                  <a:lnTo>
                    <a:pt x="635" y="256"/>
                  </a:lnTo>
                  <a:lnTo>
                    <a:pt x="635" y="259"/>
                  </a:lnTo>
                  <a:lnTo>
                    <a:pt x="635" y="276"/>
                  </a:lnTo>
                  <a:lnTo>
                    <a:pt x="636" y="290"/>
                  </a:lnTo>
                  <a:lnTo>
                    <a:pt x="636" y="294"/>
                  </a:lnTo>
                  <a:lnTo>
                    <a:pt x="638" y="312"/>
                  </a:lnTo>
                  <a:lnTo>
                    <a:pt x="638" y="320"/>
                  </a:lnTo>
                  <a:lnTo>
                    <a:pt x="638" y="324"/>
                  </a:lnTo>
                  <a:lnTo>
                    <a:pt x="638" y="327"/>
                  </a:lnTo>
                  <a:lnTo>
                    <a:pt x="638" y="330"/>
                  </a:lnTo>
                  <a:lnTo>
                    <a:pt x="625" y="330"/>
                  </a:lnTo>
                  <a:lnTo>
                    <a:pt x="604" y="331"/>
                  </a:lnTo>
                  <a:lnTo>
                    <a:pt x="598" y="331"/>
                  </a:lnTo>
                  <a:lnTo>
                    <a:pt x="583" y="331"/>
                  </a:lnTo>
                  <a:lnTo>
                    <a:pt x="578" y="331"/>
                  </a:lnTo>
                  <a:lnTo>
                    <a:pt x="569" y="331"/>
                  </a:lnTo>
                  <a:lnTo>
                    <a:pt x="561" y="331"/>
                  </a:lnTo>
                  <a:lnTo>
                    <a:pt x="559" y="331"/>
                  </a:lnTo>
                  <a:lnTo>
                    <a:pt x="551" y="333"/>
                  </a:lnTo>
                  <a:lnTo>
                    <a:pt x="547" y="333"/>
                  </a:lnTo>
                  <a:lnTo>
                    <a:pt x="537" y="333"/>
                  </a:lnTo>
                  <a:lnTo>
                    <a:pt x="529" y="333"/>
                  </a:lnTo>
                  <a:lnTo>
                    <a:pt x="522" y="333"/>
                  </a:lnTo>
                  <a:lnTo>
                    <a:pt x="519" y="333"/>
                  </a:lnTo>
                  <a:lnTo>
                    <a:pt x="508" y="334"/>
                  </a:lnTo>
                  <a:lnTo>
                    <a:pt x="481" y="334"/>
                  </a:lnTo>
                  <a:lnTo>
                    <a:pt x="475" y="334"/>
                  </a:lnTo>
                  <a:lnTo>
                    <a:pt x="465" y="334"/>
                  </a:lnTo>
                  <a:lnTo>
                    <a:pt x="455" y="334"/>
                  </a:lnTo>
                  <a:lnTo>
                    <a:pt x="444" y="334"/>
                  </a:lnTo>
                  <a:lnTo>
                    <a:pt x="433" y="334"/>
                  </a:lnTo>
                  <a:lnTo>
                    <a:pt x="420" y="334"/>
                  </a:lnTo>
                  <a:lnTo>
                    <a:pt x="406" y="334"/>
                  </a:lnTo>
                  <a:lnTo>
                    <a:pt x="401" y="334"/>
                  </a:lnTo>
                  <a:lnTo>
                    <a:pt x="392" y="334"/>
                  </a:lnTo>
                  <a:lnTo>
                    <a:pt x="391" y="334"/>
                  </a:lnTo>
                  <a:lnTo>
                    <a:pt x="374" y="334"/>
                  </a:lnTo>
                  <a:lnTo>
                    <a:pt x="364" y="334"/>
                  </a:lnTo>
                  <a:lnTo>
                    <a:pt x="348" y="334"/>
                  </a:lnTo>
                  <a:lnTo>
                    <a:pt x="344" y="334"/>
                  </a:lnTo>
                  <a:lnTo>
                    <a:pt x="338" y="336"/>
                  </a:lnTo>
                  <a:lnTo>
                    <a:pt x="337" y="334"/>
                  </a:lnTo>
                  <a:lnTo>
                    <a:pt x="321" y="334"/>
                  </a:lnTo>
                  <a:lnTo>
                    <a:pt x="317" y="334"/>
                  </a:lnTo>
                  <a:lnTo>
                    <a:pt x="316" y="334"/>
                  </a:lnTo>
                  <a:lnTo>
                    <a:pt x="305" y="334"/>
                  </a:lnTo>
                  <a:lnTo>
                    <a:pt x="300" y="334"/>
                  </a:lnTo>
                  <a:lnTo>
                    <a:pt x="282" y="334"/>
                  </a:lnTo>
                  <a:lnTo>
                    <a:pt x="278" y="334"/>
                  </a:lnTo>
                  <a:lnTo>
                    <a:pt x="261" y="334"/>
                  </a:lnTo>
                  <a:lnTo>
                    <a:pt x="232" y="334"/>
                  </a:lnTo>
                  <a:lnTo>
                    <a:pt x="229" y="334"/>
                  </a:lnTo>
                  <a:lnTo>
                    <a:pt x="222" y="334"/>
                  </a:lnTo>
                  <a:lnTo>
                    <a:pt x="218" y="334"/>
                  </a:lnTo>
                  <a:lnTo>
                    <a:pt x="215" y="334"/>
                  </a:lnTo>
                  <a:lnTo>
                    <a:pt x="182" y="334"/>
                  </a:lnTo>
                  <a:lnTo>
                    <a:pt x="175" y="333"/>
                  </a:lnTo>
                  <a:lnTo>
                    <a:pt x="172" y="333"/>
                  </a:lnTo>
                  <a:lnTo>
                    <a:pt x="168" y="333"/>
                  </a:lnTo>
                  <a:lnTo>
                    <a:pt x="165" y="333"/>
                  </a:lnTo>
                  <a:lnTo>
                    <a:pt x="126" y="331"/>
                  </a:lnTo>
                  <a:lnTo>
                    <a:pt x="122" y="331"/>
                  </a:lnTo>
                  <a:lnTo>
                    <a:pt x="94" y="331"/>
                  </a:lnTo>
                  <a:lnTo>
                    <a:pt x="90" y="331"/>
                  </a:lnTo>
                  <a:lnTo>
                    <a:pt x="83" y="331"/>
                  </a:lnTo>
                  <a:lnTo>
                    <a:pt x="79" y="331"/>
                  </a:lnTo>
                  <a:lnTo>
                    <a:pt x="58" y="330"/>
                  </a:lnTo>
                  <a:lnTo>
                    <a:pt x="43" y="330"/>
                  </a:lnTo>
                  <a:lnTo>
                    <a:pt x="26" y="330"/>
                  </a:lnTo>
                  <a:lnTo>
                    <a:pt x="20" y="330"/>
                  </a:lnTo>
                  <a:lnTo>
                    <a:pt x="2" y="329"/>
                  </a:lnTo>
                  <a:lnTo>
                    <a:pt x="0" y="329"/>
                  </a:lnTo>
                  <a:lnTo>
                    <a:pt x="1" y="315"/>
                  </a:lnTo>
                  <a:lnTo>
                    <a:pt x="2" y="301"/>
                  </a:lnTo>
                  <a:lnTo>
                    <a:pt x="2" y="286"/>
                  </a:lnTo>
                  <a:lnTo>
                    <a:pt x="2" y="273"/>
                  </a:lnTo>
                  <a:lnTo>
                    <a:pt x="4" y="259"/>
                  </a:lnTo>
                  <a:lnTo>
                    <a:pt x="4" y="258"/>
                  </a:lnTo>
                  <a:lnTo>
                    <a:pt x="4" y="247"/>
                  </a:lnTo>
                  <a:lnTo>
                    <a:pt x="5" y="219"/>
                  </a:lnTo>
                  <a:lnTo>
                    <a:pt x="5" y="205"/>
                  </a:lnTo>
                  <a:lnTo>
                    <a:pt x="6" y="190"/>
                  </a:lnTo>
                  <a:lnTo>
                    <a:pt x="6" y="179"/>
                  </a:lnTo>
                  <a:lnTo>
                    <a:pt x="6" y="170"/>
                  </a:lnTo>
                  <a:lnTo>
                    <a:pt x="6" y="152"/>
                  </a:lnTo>
                  <a:lnTo>
                    <a:pt x="6" y="149"/>
                  </a:lnTo>
                  <a:lnTo>
                    <a:pt x="8" y="143"/>
                  </a:lnTo>
                  <a:lnTo>
                    <a:pt x="8" y="131"/>
                  </a:lnTo>
                  <a:lnTo>
                    <a:pt x="9" y="109"/>
                  </a:lnTo>
                  <a:lnTo>
                    <a:pt x="9" y="105"/>
                  </a:lnTo>
                  <a:lnTo>
                    <a:pt x="9" y="101"/>
                  </a:lnTo>
                  <a:lnTo>
                    <a:pt x="9" y="95"/>
                  </a:lnTo>
                  <a:lnTo>
                    <a:pt x="11" y="69"/>
                  </a:lnTo>
                  <a:lnTo>
                    <a:pt x="11" y="55"/>
                  </a:lnTo>
                  <a:lnTo>
                    <a:pt x="12" y="48"/>
                  </a:lnTo>
                  <a:lnTo>
                    <a:pt x="12" y="47"/>
                  </a:lnTo>
                  <a:lnTo>
                    <a:pt x="13" y="0"/>
                  </a:lnTo>
                  <a:lnTo>
                    <a:pt x="66" y="2"/>
                  </a:lnTo>
                  <a:lnTo>
                    <a:pt x="69" y="2"/>
                  </a:lnTo>
                  <a:lnTo>
                    <a:pt x="73" y="2"/>
                  </a:lnTo>
                  <a:lnTo>
                    <a:pt x="89" y="2"/>
                  </a:lnTo>
                  <a:lnTo>
                    <a:pt x="110" y="2"/>
                  </a:lnTo>
                  <a:lnTo>
                    <a:pt x="119" y="4"/>
                  </a:lnTo>
                  <a:lnTo>
                    <a:pt x="122" y="4"/>
                  </a:lnTo>
                  <a:lnTo>
                    <a:pt x="136" y="4"/>
                  </a:lnTo>
                  <a:lnTo>
                    <a:pt x="151" y="4"/>
                  </a:lnTo>
                  <a:lnTo>
                    <a:pt x="167" y="5"/>
                  </a:lnTo>
                  <a:lnTo>
                    <a:pt x="168" y="5"/>
                  </a:lnTo>
                  <a:lnTo>
                    <a:pt x="172" y="5"/>
                  </a:lnTo>
                  <a:lnTo>
                    <a:pt x="197" y="5"/>
                  </a:lnTo>
                  <a:lnTo>
                    <a:pt x="213" y="5"/>
                  </a:lnTo>
                  <a:lnTo>
                    <a:pt x="234" y="5"/>
                  </a:lnTo>
                  <a:lnTo>
                    <a:pt x="239" y="5"/>
                  </a:lnTo>
                  <a:lnTo>
                    <a:pt x="250" y="5"/>
                  </a:lnTo>
                  <a:lnTo>
                    <a:pt x="254" y="5"/>
                  </a:lnTo>
                  <a:lnTo>
                    <a:pt x="259" y="6"/>
                  </a:lnTo>
                  <a:lnTo>
                    <a:pt x="275" y="6"/>
                  </a:lnTo>
                  <a:lnTo>
                    <a:pt x="285" y="6"/>
                  </a:lnTo>
                  <a:lnTo>
                    <a:pt x="288" y="6"/>
                  </a:lnTo>
                  <a:lnTo>
                    <a:pt x="295" y="6"/>
                  </a:lnTo>
                  <a:lnTo>
                    <a:pt x="306" y="6"/>
                  </a:lnTo>
                  <a:lnTo>
                    <a:pt x="316" y="6"/>
                  </a:lnTo>
                  <a:lnTo>
                    <a:pt x="324" y="6"/>
                  </a:lnTo>
                  <a:lnTo>
                    <a:pt x="337" y="6"/>
                  </a:lnTo>
                  <a:lnTo>
                    <a:pt x="348" y="6"/>
                  </a:lnTo>
                  <a:lnTo>
                    <a:pt x="352" y="6"/>
                  </a:lnTo>
                  <a:lnTo>
                    <a:pt x="358" y="6"/>
                  </a:lnTo>
                  <a:lnTo>
                    <a:pt x="362" y="6"/>
                  </a:lnTo>
                  <a:lnTo>
                    <a:pt x="378" y="6"/>
                  </a:lnTo>
                  <a:lnTo>
                    <a:pt x="399" y="6"/>
                  </a:lnTo>
                  <a:lnTo>
                    <a:pt x="409" y="6"/>
                  </a:lnTo>
                  <a:lnTo>
                    <a:pt x="419" y="6"/>
                  </a:lnTo>
                  <a:lnTo>
                    <a:pt x="437" y="6"/>
                  </a:lnTo>
                  <a:lnTo>
                    <a:pt x="440" y="6"/>
                  </a:lnTo>
                  <a:lnTo>
                    <a:pt x="445" y="5"/>
                  </a:lnTo>
                  <a:lnTo>
                    <a:pt x="451" y="5"/>
                  </a:lnTo>
                  <a:lnTo>
                    <a:pt x="472" y="5"/>
                  </a:lnTo>
                  <a:lnTo>
                    <a:pt x="475" y="5"/>
                  </a:lnTo>
                  <a:lnTo>
                    <a:pt x="481" y="5"/>
                  </a:lnTo>
                  <a:lnTo>
                    <a:pt x="491" y="5"/>
                  </a:lnTo>
                  <a:lnTo>
                    <a:pt x="493" y="5"/>
                  </a:lnTo>
                  <a:lnTo>
                    <a:pt x="502" y="5"/>
                  </a:lnTo>
                  <a:lnTo>
                    <a:pt x="511" y="5"/>
                  </a:lnTo>
                  <a:lnTo>
                    <a:pt x="512" y="5"/>
                  </a:lnTo>
                  <a:lnTo>
                    <a:pt x="522" y="5"/>
                  </a:lnTo>
                  <a:lnTo>
                    <a:pt x="529" y="5"/>
                  </a:lnTo>
                  <a:lnTo>
                    <a:pt x="566" y="4"/>
                  </a:lnTo>
                  <a:lnTo>
                    <a:pt x="569" y="4"/>
                  </a:lnTo>
                  <a:lnTo>
                    <a:pt x="585" y="16"/>
                  </a:lnTo>
                  <a:lnTo>
                    <a:pt x="593" y="16"/>
                  </a:lnTo>
                  <a:lnTo>
                    <a:pt x="596" y="15"/>
                  </a:lnTo>
                  <a:lnTo>
                    <a:pt x="601" y="16"/>
                  </a:lnTo>
                  <a:lnTo>
                    <a:pt x="605" y="22"/>
                  </a:lnTo>
                  <a:lnTo>
                    <a:pt x="605" y="31"/>
                  </a:lnTo>
                  <a:lnTo>
                    <a:pt x="596" y="38"/>
                  </a:lnTo>
                  <a:lnTo>
                    <a:pt x="592" y="44"/>
                  </a:lnTo>
                  <a:lnTo>
                    <a:pt x="587" y="55"/>
                  </a:lnTo>
                  <a:lnTo>
                    <a:pt x="592" y="58"/>
                  </a:lnTo>
                  <a:lnTo>
                    <a:pt x="596" y="63"/>
                  </a:lnTo>
                  <a:lnTo>
                    <a:pt x="598" y="66"/>
                  </a:lnTo>
                  <a:lnTo>
                    <a:pt x="607" y="72"/>
                  </a:lnTo>
                  <a:lnTo>
                    <a:pt x="608" y="81"/>
                  </a:lnTo>
                  <a:lnTo>
                    <a:pt x="615" y="90"/>
                  </a:lnTo>
                  <a:lnTo>
                    <a:pt x="618" y="93"/>
                  </a:lnTo>
                  <a:lnTo>
                    <a:pt x="629" y="94"/>
                  </a:lnTo>
                  <a:lnTo>
                    <a:pt x="631" y="94"/>
                  </a:lnTo>
                  <a:lnTo>
                    <a:pt x="631" y="97"/>
                  </a:lnTo>
                  <a:lnTo>
                    <a:pt x="631" y="98"/>
                  </a:lnTo>
                  <a:lnTo>
                    <a:pt x="631" y="99"/>
                  </a:lnTo>
                  <a:lnTo>
                    <a:pt x="631" y="106"/>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35" name="Freeform 248"/>
            <p:cNvSpPr>
              <a:spLocks/>
            </p:cNvSpPr>
            <p:nvPr/>
          </p:nvSpPr>
          <p:spPr bwMode="auto">
            <a:xfrm>
              <a:off x="4230407" y="2196639"/>
              <a:ext cx="781348" cy="790679"/>
            </a:xfrm>
            <a:custGeom>
              <a:avLst/>
              <a:gdLst>
                <a:gd name="T0" fmla="*/ 2147483647 w 568"/>
                <a:gd name="T1" fmla="*/ 2147483647 h 635"/>
                <a:gd name="T2" fmla="*/ 2147483647 w 568"/>
                <a:gd name="T3" fmla="*/ 2147483647 h 635"/>
                <a:gd name="T4" fmla="*/ 2147483647 w 568"/>
                <a:gd name="T5" fmla="*/ 2147483647 h 635"/>
                <a:gd name="T6" fmla="*/ 2147483647 w 568"/>
                <a:gd name="T7" fmla="*/ 2147483647 h 635"/>
                <a:gd name="T8" fmla="*/ 2147483647 w 568"/>
                <a:gd name="T9" fmla="*/ 2147483647 h 635"/>
                <a:gd name="T10" fmla="*/ 2147483647 w 568"/>
                <a:gd name="T11" fmla="*/ 2147483647 h 635"/>
                <a:gd name="T12" fmla="*/ 2147483647 w 568"/>
                <a:gd name="T13" fmla="*/ 2147483647 h 635"/>
                <a:gd name="T14" fmla="*/ 2147483647 w 568"/>
                <a:gd name="T15" fmla="*/ 2147483647 h 635"/>
                <a:gd name="T16" fmla="*/ 2147483647 w 568"/>
                <a:gd name="T17" fmla="*/ 2147483647 h 635"/>
                <a:gd name="T18" fmla="*/ 2147483647 w 568"/>
                <a:gd name="T19" fmla="*/ 2147483647 h 635"/>
                <a:gd name="T20" fmla="*/ 2147483647 w 568"/>
                <a:gd name="T21" fmla="*/ 2147483647 h 635"/>
                <a:gd name="T22" fmla="*/ 2147483647 w 568"/>
                <a:gd name="T23" fmla="*/ 2147483647 h 635"/>
                <a:gd name="T24" fmla="*/ 2147483647 w 568"/>
                <a:gd name="T25" fmla="*/ 2147483647 h 635"/>
                <a:gd name="T26" fmla="*/ 2147483647 w 568"/>
                <a:gd name="T27" fmla="*/ 2147483647 h 635"/>
                <a:gd name="T28" fmla="*/ 2147483647 w 568"/>
                <a:gd name="T29" fmla="*/ 2147483647 h 635"/>
                <a:gd name="T30" fmla="*/ 2147483647 w 568"/>
                <a:gd name="T31" fmla="*/ 2147483647 h 635"/>
                <a:gd name="T32" fmla="*/ 2147483647 w 568"/>
                <a:gd name="T33" fmla="*/ 2147483647 h 635"/>
                <a:gd name="T34" fmla="*/ 2147483647 w 568"/>
                <a:gd name="T35" fmla="*/ 2147483647 h 635"/>
                <a:gd name="T36" fmla="*/ 2147483647 w 568"/>
                <a:gd name="T37" fmla="*/ 2147483647 h 635"/>
                <a:gd name="T38" fmla="*/ 2147483647 w 568"/>
                <a:gd name="T39" fmla="*/ 2147483647 h 635"/>
                <a:gd name="T40" fmla="*/ 2147483647 w 568"/>
                <a:gd name="T41" fmla="*/ 2147483647 h 635"/>
                <a:gd name="T42" fmla="*/ 2147483647 w 568"/>
                <a:gd name="T43" fmla="*/ 2147483647 h 635"/>
                <a:gd name="T44" fmla="*/ 2147483647 w 568"/>
                <a:gd name="T45" fmla="*/ 2147483647 h 635"/>
                <a:gd name="T46" fmla="*/ 2147483647 w 568"/>
                <a:gd name="T47" fmla="*/ 2147483647 h 635"/>
                <a:gd name="T48" fmla="*/ 2147483647 w 568"/>
                <a:gd name="T49" fmla="*/ 2147483647 h 635"/>
                <a:gd name="T50" fmla="*/ 2147483647 w 568"/>
                <a:gd name="T51" fmla="*/ 2147483647 h 635"/>
                <a:gd name="T52" fmla="*/ 2147483647 w 568"/>
                <a:gd name="T53" fmla="*/ 2147483647 h 635"/>
                <a:gd name="T54" fmla="*/ 2147483647 w 568"/>
                <a:gd name="T55" fmla="*/ 2147483647 h 635"/>
                <a:gd name="T56" fmla="*/ 2147483647 w 568"/>
                <a:gd name="T57" fmla="*/ 2147483647 h 635"/>
                <a:gd name="T58" fmla="*/ 2147483647 w 568"/>
                <a:gd name="T59" fmla="*/ 2147483647 h 635"/>
                <a:gd name="T60" fmla="*/ 2147483647 w 568"/>
                <a:gd name="T61" fmla="*/ 2147483647 h 635"/>
                <a:gd name="T62" fmla="*/ 2147483647 w 568"/>
                <a:gd name="T63" fmla="*/ 2147483647 h 635"/>
                <a:gd name="T64" fmla="*/ 2147483647 w 568"/>
                <a:gd name="T65" fmla="*/ 2147483647 h 635"/>
                <a:gd name="T66" fmla="*/ 2147483647 w 568"/>
                <a:gd name="T67" fmla="*/ 2147483647 h 635"/>
                <a:gd name="T68" fmla="*/ 2147483647 w 568"/>
                <a:gd name="T69" fmla="*/ 2147483647 h 635"/>
                <a:gd name="T70" fmla="*/ 2147483647 w 568"/>
                <a:gd name="T71" fmla="*/ 2147483647 h 635"/>
                <a:gd name="T72" fmla="*/ 2147483647 w 568"/>
                <a:gd name="T73" fmla="*/ 2147483647 h 635"/>
                <a:gd name="T74" fmla="*/ 2147483647 w 568"/>
                <a:gd name="T75" fmla="*/ 2147483647 h 635"/>
                <a:gd name="T76" fmla="*/ 2147483647 w 568"/>
                <a:gd name="T77" fmla="*/ 2147483647 h 635"/>
                <a:gd name="T78" fmla="*/ 2147483647 w 568"/>
                <a:gd name="T79" fmla="*/ 2147483647 h 635"/>
                <a:gd name="T80" fmla="*/ 2147483647 w 568"/>
                <a:gd name="T81" fmla="*/ 2147483647 h 635"/>
                <a:gd name="T82" fmla="*/ 2147483647 w 568"/>
                <a:gd name="T83" fmla="*/ 2147483647 h 635"/>
                <a:gd name="T84" fmla="*/ 2147483647 w 568"/>
                <a:gd name="T85" fmla="*/ 2147483647 h 635"/>
                <a:gd name="T86" fmla="*/ 2147483647 w 568"/>
                <a:gd name="T87" fmla="*/ 2147483647 h 635"/>
                <a:gd name="T88" fmla="*/ 2147483647 w 568"/>
                <a:gd name="T89" fmla="*/ 2147483647 h 635"/>
                <a:gd name="T90" fmla="*/ 2147483647 w 568"/>
                <a:gd name="T91" fmla="*/ 2147483647 h 635"/>
                <a:gd name="T92" fmla="*/ 2147483647 w 568"/>
                <a:gd name="T93" fmla="*/ 2147483647 h 635"/>
                <a:gd name="T94" fmla="*/ 2147483647 w 568"/>
                <a:gd name="T95" fmla="*/ 2147483647 h 6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68"/>
                <a:gd name="T145" fmla="*/ 0 h 635"/>
                <a:gd name="T146" fmla="*/ 568 w 568"/>
                <a:gd name="T147" fmla="*/ 635 h 6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68" h="635">
                  <a:moveTo>
                    <a:pt x="63" y="492"/>
                  </a:moveTo>
                  <a:lnTo>
                    <a:pt x="63" y="474"/>
                  </a:lnTo>
                  <a:lnTo>
                    <a:pt x="62" y="442"/>
                  </a:lnTo>
                  <a:lnTo>
                    <a:pt x="60" y="435"/>
                  </a:lnTo>
                  <a:lnTo>
                    <a:pt x="58" y="431"/>
                  </a:lnTo>
                  <a:lnTo>
                    <a:pt x="48" y="427"/>
                  </a:lnTo>
                  <a:lnTo>
                    <a:pt x="31" y="407"/>
                  </a:lnTo>
                  <a:lnTo>
                    <a:pt x="31" y="405"/>
                  </a:lnTo>
                  <a:lnTo>
                    <a:pt x="47" y="391"/>
                  </a:lnTo>
                  <a:lnTo>
                    <a:pt x="52" y="370"/>
                  </a:lnTo>
                  <a:lnTo>
                    <a:pt x="51" y="363"/>
                  </a:lnTo>
                  <a:lnTo>
                    <a:pt x="51" y="360"/>
                  </a:lnTo>
                  <a:lnTo>
                    <a:pt x="51" y="362"/>
                  </a:lnTo>
                  <a:lnTo>
                    <a:pt x="47" y="326"/>
                  </a:lnTo>
                  <a:lnTo>
                    <a:pt x="38" y="310"/>
                  </a:lnTo>
                  <a:lnTo>
                    <a:pt x="36" y="296"/>
                  </a:lnTo>
                  <a:lnTo>
                    <a:pt x="34" y="296"/>
                  </a:lnTo>
                  <a:lnTo>
                    <a:pt x="34" y="270"/>
                  </a:lnTo>
                  <a:lnTo>
                    <a:pt x="31" y="256"/>
                  </a:lnTo>
                  <a:lnTo>
                    <a:pt x="30" y="240"/>
                  </a:lnTo>
                  <a:lnTo>
                    <a:pt x="30" y="237"/>
                  </a:lnTo>
                  <a:lnTo>
                    <a:pt x="30" y="231"/>
                  </a:lnTo>
                  <a:lnTo>
                    <a:pt x="30" y="221"/>
                  </a:lnTo>
                  <a:lnTo>
                    <a:pt x="30" y="220"/>
                  </a:lnTo>
                  <a:lnTo>
                    <a:pt x="29" y="217"/>
                  </a:lnTo>
                  <a:lnTo>
                    <a:pt x="30" y="216"/>
                  </a:lnTo>
                  <a:lnTo>
                    <a:pt x="29" y="203"/>
                  </a:lnTo>
                  <a:lnTo>
                    <a:pt x="29" y="202"/>
                  </a:lnTo>
                  <a:lnTo>
                    <a:pt x="27" y="190"/>
                  </a:lnTo>
                  <a:lnTo>
                    <a:pt x="26" y="184"/>
                  </a:lnTo>
                  <a:lnTo>
                    <a:pt x="15" y="163"/>
                  </a:lnTo>
                  <a:lnTo>
                    <a:pt x="8" y="133"/>
                  </a:lnTo>
                  <a:lnTo>
                    <a:pt x="5" y="131"/>
                  </a:lnTo>
                  <a:lnTo>
                    <a:pt x="6" y="129"/>
                  </a:lnTo>
                  <a:lnTo>
                    <a:pt x="8" y="127"/>
                  </a:lnTo>
                  <a:lnTo>
                    <a:pt x="6" y="105"/>
                  </a:lnTo>
                  <a:lnTo>
                    <a:pt x="5" y="92"/>
                  </a:lnTo>
                  <a:lnTo>
                    <a:pt x="2" y="58"/>
                  </a:lnTo>
                  <a:lnTo>
                    <a:pt x="4" y="56"/>
                  </a:lnTo>
                  <a:lnTo>
                    <a:pt x="0" y="43"/>
                  </a:lnTo>
                  <a:lnTo>
                    <a:pt x="59" y="43"/>
                  </a:lnTo>
                  <a:lnTo>
                    <a:pt x="138" y="41"/>
                  </a:lnTo>
                  <a:lnTo>
                    <a:pt x="149" y="40"/>
                  </a:lnTo>
                  <a:lnTo>
                    <a:pt x="149" y="0"/>
                  </a:lnTo>
                  <a:lnTo>
                    <a:pt x="163" y="1"/>
                  </a:lnTo>
                  <a:lnTo>
                    <a:pt x="173" y="5"/>
                  </a:lnTo>
                  <a:lnTo>
                    <a:pt x="184" y="62"/>
                  </a:lnTo>
                  <a:lnTo>
                    <a:pt x="192" y="69"/>
                  </a:lnTo>
                  <a:lnTo>
                    <a:pt x="203" y="70"/>
                  </a:lnTo>
                  <a:lnTo>
                    <a:pt x="216" y="70"/>
                  </a:lnTo>
                  <a:lnTo>
                    <a:pt x="217" y="74"/>
                  </a:lnTo>
                  <a:lnTo>
                    <a:pt x="246" y="76"/>
                  </a:lnTo>
                  <a:lnTo>
                    <a:pt x="250" y="88"/>
                  </a:lnTo>
                  <a:lnTo>
                    <a:pt x="268" y="87"/>
                  </a:lnTo>
                  <a:lnTo>
                    <a:pt x="275" y="83"/>
                  </a:lnTo>
                  <a:lnTo>
                    <a:pt x="274" y="80"/>
                  </a:lnTo>
                  <a:lnTo>
                    <a:pt x="292" y="73"/>
                  </a:lnTo>
                  <a:lnTo>
                    <a:pt x="302" y="74"/>
                  </a:lnTo>
                  <a:lnTo>
                    <a:pt x="311" y="73"/>
                  </a:lnTo>
                  <a:lnTo>
                    <a:pt x="328" y="83"/>
                  </a:lnTo>
                  <a:lnTo>
                    <a:pt x="335" y="81"/>
                  </a:lnTo>
                  <a:lnTo>
                    <a:pt x="336" y="92"/>
                  </a:lnTo>
                  <a:lnTo>
                    <a:pt x="346" y="92"/>
                  </a:lnTo>
                  <a:lnTo>
                    <a:pt x="356" y="115"/>
                  </a:lnTo>
                  <a:lnTo>
                    <a:pt x="363" y="110"/>
                  </a:lnTo>
                  <a:lnTo>
                    <a:pt x="361" y="102"/>
                  </a:lnTo>
                  <a:lnTo>
                    <a:pt x="377" y="99"/>
                  </a:lnTo>
                  <a:lnTo>
                    <a:pt x="382" y="102"/>
                  </a:lnTo>
                  <a:lnTo>
                    <a:pt x="385" y="110"/>
                  </a:lnTo>
                  <a:lnTo>
                    <a:pt x="399" y="115"/>
                  </a:lnTo>
                  <a:lnTo>
                    <a:pt x="421" y="127"/>
                  </a:lnTo>
                  <a:lnTo>
                    <a:pt x="438" y="126"/>
                  </a:lnTo>
                  <a:lnTo>
                    <a:pt x="454" y="112"/>
                  </a:lnTo>
                  <a:lnTo>
                    <a:pt x="468" y="105"/>
                  </a:lnTo>
                  <a:lnTo>
                    <a:pt x="475" y="120"/>
                  </a:lnTo>
                  <a:lnTo>
                    <a:pt x="485" y="119"/>
                  </a:lnTo>
                  <a:lnTo>
                    <a:pt x="506" y="119"/>
                  </a:lnTo>
                  <a:lnTo>
                    <a:pt x="519" y="116"/>
                  </a:lnTo>
                  <a:lnTo>
                    <a:pt x="540" y="127"/>
                  </a:lnTo>
                  <a:lnTo>
                    <a:pt x="550" y="123"/>
                  </a:lnTo>
                  <a:lnTo>
                    <a:pt x="567" y="123"/>
                  </a:lnTo>
                  <a:lnTo>
                    <a:pt x="532" y="145"/>
                  </a:lnTo>
                  <a:lnTo>
                    <a:pt x="497" y="160"/>
                  </a:lnTo>
                  <a:lnTo>
                    <a:pt x="479" y="172"/>
                  </a:lnTo>
                  <a:lnTo>
                    <a:pt x="461" y="190"/>
                  </a:lnTo>
                  <a:lnTo>
                    <a:pt x="445" y="209"/>
                  </a:lnTo>
                  <a:lnTo>
                    <a:pt x="436" y="220"/>
                  </a:lnTo>
                  <a:lnTo>
                    <a:pt x="407" y="249"/>
                  </a:lnTo>
                  <a:lnTo>
                    <a:pt x="392" y="260"/>
                  </a:lnTo>
                  <a:lnTo>
                    <a:pt x="388" y="270"/>
                  </a:lnTo>
                  <a:lnTo>
                    <a:pt x="392" y="274"/>
                  </a:lnTo>
                  <a:lnTo>
                    <a:pt x="386" y="270"/>
                  </a:lnTo>
                  <a:lnTo>
                    <a:pt x="375" y="281"/>
                  </a:lnTo>
                  <a:lnTo>
                    <a:pt x="371" y="281"/>
                  </a:lnTo>
                  <a:lnTo>
                    <a:pt x="371" y="285"/>
                  </a:lnTo>
                  <a:lnTo>
                    <a:pt x="372" y="298"/>
                  </a:lnTo>
                  <a:lnTo>
                    <a:pt x="372" y="307"/>
                  </a:lnTo>
                  <a:lnTo>
                    <a:pt x="374" y="335"/>
                  </a:lnTo>
                  <a:lnTo>
                    <a:pt x="375" y="344"/>
                  </a:lnTo>
                  <a:lnTo>
                    <a:pt x="342" y="371"/>
                  </a:lnTo>
                  <a:lnTo>
                    <a:pt x="335" y="384"/>
                  </a:lnTo>
                  <a:lnTo>
                    <a:pt x="332" y="393"/>
                  </a:lnTo>
                  <a:lnTo>
                    <a:pt x="343" y="402"/>
                  </a:lnTo>
                  <a:lnTo>
                    <a:pt x="346" y="407"/>
                  </a:lnTo>
                  <a:lnTo>
                    <a:pt x="345" y="430"/>
                  </a:lnTo>
                  <a:lnTo>
                    <a:pt x="345" y="435"/>
                  </a:lnTo>
                  <a:lnTo>
                    <a:pt x="345" y="438"/>
                  </a:lnTo>
                  <a:lnTo>
                    <a:pt x="345" y="439"/>
                  </a:lnTo>
                  <a:lnTo>
                    <a:pt x="346" y="448"/>
                  </a:lnTo>
                  <a:lnTo>
                    <a:pt x="345" y="461"/>
                  </a:lnTo>
                  <a:lnTo>
                    <a:pt x="346" y="475"/>
                  </a:lnTo>
                  <a:lnTo>
                    <a:pt x="345" y="489"/>
                  </a:lnTo>
                  <a:lnTo>
                    <a:pt x="349" y="492"/>
                  </a:lnTo>
                  <a:lnTo>
                    <a:pt x="352" y="495"/>
                  </a:lnTo>
                  <a:lnTo>
                    <a:pt x="368" y="507"/>
                  </a:lnTo>
                  <a:lnTo>
                    <a:pt x="382" y="509"/>
                  </a:lnTo>
                  <a:lnTo>
                    <a:pt x="382" y="510"/>
                  </a:lnTo>
                  <a:lnTo>
                    <a:pt x="384" y="514"/>
                  </a:lnTo>
                  <a:lnTo>
                    <a:pt x="389" y="518"/>
                  </a:lnTo>
                  <a:lnTo>
                    <a:pt x="390" y="520"/>
                  </a:lnTo>
                  <a:lnTo>
                    <a:pt x="397" y="521"/>
                  </a:lnTo>
                  <a:lnTo>
                    <a:pt x="402" y="523"/>
                  </a:lnTo>
                  <a:lnTo>
                    <a:pt x="408" y="525"/>
                  </a:lnTo>
                  <a:lnTo>
                    <a:pt x="418" y="539"/>
                  </a:lnTo>
                  <a:lnTo>
                    <a:pt x="421" y="545"/>
                  </a:lnTo>
                  <a:lnTo>
                    <a:pt x="432" y="552"/>
                  </a:lnTo>
                  <a:lnTo>
                    <a:pt x="439" y="559"/>
                  </a:lnTo>
                  <a:lnTo>
                    <a:pt x="445" y="561"/>
                  </a:lnTo>
                  <a:lnTo>
                    <a:pt x="449" y="561"/>
                  </a:lnTo>
                  <a:lnTo>
                    <a:pt x="454" y="564"/>
                  </a:lnTo>
                  <a:lnTo>
                    <a:pt x="454" y="566"/>
                  </a:lnTo>
                  <a:lnTo>
                    <a:pt x="458" y="570"/>
                  </a:lnTo>
                  <a:lnTo>
                    <a:pt x="465" y="578"/>
                  </a:lnTo>
                  <a:lnTo>
                    <a:pt x="467" y="579"/>
                  </a:lnTo>
                  <a:lnTo>
                    <a:pt x="471" y="586"/>
                  </a:lnTo>
                  <a:lnTo>
                    <a:pt x="471" y="589"/>
                  </a:lnTo>
                  <a:lnTo>
                    <a:pt x="469" y="592"/>
                  </a:lnTo>
                  <a:lnTo>
                    <a:pt x="469" y="604"/>
                  </a:lnTo>
                  <a:lnTo>
                    <a:pt x="472" y="607"/>
                  </a:lnTo>
                  <a:lnTo>
                    <a:pt x="475" y="615"/>
                  </a:lnTo>
                  <a:lnTo>
                    <a:pt x="472" y="617"/>
                  </a:lnTo>
                  <a:lnTo>
                    <a:pt x="465" y="617"/>
                  </a:lnTo>
                  <a:lnTo>
                    <a:pt x="445" y="618"/>
                  </a:lnTo>
                  <a:lnTo>
                    <a:pt x="443" y="618"/>
                  </a:lnTo>
                  <a:lnTo>
                    <a:pt x="435" y="618"/>
                  </a:lnTo>
                  <a:lnTo>
                    <a:pt x="407" y="621"/>
                  </a:lnTo>
                  <a:lnTo>
                    <a:pt x="378" y="622"/>
                  </a:lnTo>
                  <a:lnTo>
                    <a:pt x="371" y="622"/>
                  </a:lnTo>
                  <a:lnTo>
                    <a:pt x="335" y="625"/>
                  </a:lnTo>
                  <a:lnTo>
                    <a:pt x="334" y="625"/>
                  </a:lnTo>
                  <a:lnTo>
                    <a:pt x="331" y="625"/>
                  </a:lnTo>
                  <a:lnTo>
                    <a:pt x="306" y="625"/>
                  </a:lnTo>
                  <a:lnTo>
                    <a:pt x="303" y="627"/>
                  </a:lnTo>
                  <a:lnTo>
                    <a:pt x="296" y="627"/>
                  </a:lnTo>
                  <a:lnTo>
                    <a:pt x="285" y="627"/>
                  </a:lnTo>
                  <a:lnTo>
                    <a:pt x="268" y="628"/>
                  </a:lnTo>
                  <a:lnTo>
                    <a:pt x="267" y="628"/>
                  </a:lnTo>
                  <a:lnTo>
                    <a:pt x="259" y="628"/>
                  </a:lnTo>
                  <a:lnTo>
                    <a:pt x="256" y="628"/>
                  </a:lnTo>
                  <a:lnTo>
                    <a:pt x="237" y="629"/>
                  </a:lnTo>
                  <a:lnTo>
                    <a:pt x="227" y="629"/>
                  </a:lnTo>
                  <a:lnTo>
                    <a:pt x="223" y="629"/>
                  </a:lnTo>
                  <a:lnTo>
                    <a:pt x="206" y="629"/>
                  </a:lnTo>
                  <a:lnTo>
                    <a:pt x="198" y="629"/>
                  </a:lnTo>
                  <a:lnTo>
                    <a:pt x="189" y="629"/>
                  </a:lnTo>
                  <a:lnTo>
                    <a:pt x="188" y="629"/>
                  </a:lnTo>
                  <a:lnTo>
                    <a:pt x="185" y="629"/>
                  </a:lnTo>
                  <a:lnTo>
                    <a:pt x="169" y="631"/>
                  </a:lnTo>
                  <a:lnTo>
                    <a:pt x="159" y="631"/>
                  </a:lnTo>
                  <a:lnTo>
                    <a:pt x="149" y="632"/>
                  </a:lnTo>
                  <a:lnTo>
                    <a:pt x="144" y="632"/>
                  </a:lnTo>
                  <a:lnTo>
                    <a:pt x="123" y="632"/>
                  </a:lnTo>
                  <a:lnTo>
                    <a:pt x="120" y="632"/>
                  </a:lnTo>
                  <a:lnTo>
                    <a:pt x="110" y="632"/>
                  </a:lnTo>
                  <a:lnTo>
                    <a:pt x="106" y="632"/>
                  </a:lnTo>
                  <a:lnTo>
                    <a:pt x="101" y="632"/>
                  </a:lnTo>
                  <a:lnTo>
                    <a:pt x="97" y="632"/>
                  </a:lnTo>
                  <a:lnTo>
                    <a:pt x="80" y="632"/>
                  </a:lnTo>
                  <a:lnTo>
                    <a:pt x="70" y="634"/>
                  </a:lnTo>
                  <a:lnTo>
                    <a:pt x="65" y="634"/>
                  </a:lnTo>
                  <a:lnTo>
                    <a:pt x="65" y="620"/>
                  </a:lnTo>
                  <a:lnTo>
                    <a:pt x="65" y="606"/>
                  </a:lnTo>
                  <a:lnTo>
                    <a:pt x="65" y="595"/>
                  </a:lnTo>
                  <a:lnTo>
                    <a:pt x="63" y="579"/>
                  </a:lnTo>
                  <a:lnTo>
                    <a:pt x="63" y="566"/>
                  </a:lnTo>
                  <a:lnTo>
                    <a:pt x="63" y="557"/>
                  </a:lnTo>
                  <a:lnTo>
                    <a:pt x="63" y="521"/>
                  </a:lnTo>
                  <a:lnTo>
                    <a:pt x="63" y="511"/>
                  </a:lnTo>
                  <a:lnTo>
                    <a:pt x="63" y="492"/>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36" name="Freeform 249"/>
            <p:cNvSpPr>
              <a:spLocks/>
            </p:cNvSpPr>
            <p:nvPr/>
          </p:nvSpPr>
          <p:spPr bwMode="auto">
            <a:xfrm>
              <a:off x="4399944" y="3364889"/>
              <a:ext cx="793634" cy="615219"/>
            </a:xfrm>
            <a:custGeom>
              <a:avLst/>
              <a:gdLst>
                <a:gd name="T0" fmla="*/ 2147483647 w 578"/>
                <a:gd name="T1" fmla="*/ 2147483647 h 495"/>
                <a:gd name="T2" fmla="*/ 2147483647 w 578"/>
                <a:gd name="T3" fmla="*/ 2147483647 h 495"/>
                <a:gd name="T4" fmla="*/ 2147483647 w 578"/>
                <a:gd name="T5" fmla="*/ 2147483647 h 495"/>
                <a:gd name="T6" fmla="*/ 2147483647 w 578"/>
                <a:gd name="T7" fmla="*/ 2147483647 h 495"/>
                <a:gd name="T8" fmla="*/ 2147483647 w 578"/>
                <a:gd name="T9" fmla="*/ 0 h 495"/>
                <a:gd name="T10" fmla="*/ 2147483647 w 578"/>
                <a:gd name="T11" fmla="*/ 2147483647 h 495"/>
                <a:gd name="T12" fmla="*/ 2147483647 w 578"/>
                <a:gd name="T13" fmla="*/ 2147483647 h 495"/>
                <a:gd name="T14" fmla="*/ 2147483647 w 578"/>
                <a:gd name="T15" fmla="*/ 2147483647 h 495"/>
                <a:gd name="T16" fmla="*/ 2147483647 w 578"/>
                <a:gd name="T17" fmla="*/ 2147483647 h 495"/>
                <a:gd name="T18" fmla="*/ 2147483647 w 578"/>
                <a:gd name="T19" fmla="*/ 2147483647 h 495"/>
                <a:gd name="T20" fmla="*/ 2147483647 w 578"/>
                <a:gd name="T21" fmla="*/ 2147483647 h 495"/>
                <a:gd name="T22" fmla="*/ 2147483647 w 578"/>
                <a:gd name="T23" fmla="*/ 2147483647 h 495"/>
                <a:gd name="T24" fmla="*/ 2147483647 w 578"/>
                <a:gd name="T25" fmla="*/ 2147483647 h 495"/>
                <a:gd name="T26" fmla="*/ 2147483647 w 578"/>
                <a:gd name="T27" fmla="*/ 2147483647 h 495"/>
                <a:gd name="T28" fmla="*/ 2147483647 w 578"/>
                <a:gd name="T29" fmla="*/ 2147483647 h 495"/>
                <a:gd name="T30" fmla="*/ 2147483647 w 578"/>
                <a:gd name="T31" fmla="*/ 2147483647 h 495"/>
                <a:gd name="T32" fmla="*/ 2147483647 w 578"/>
                <a:gd name="T33" fmla="*/ 2147483647 h 495"/>
                <a:gd name="T34" fmla="*/ 2147483647 w 578"/>
                <a:gd name="T35" fmla="*/ 2147483647 h 495"/>
                <a:gd name="T36" fmla="*/ 2147483647 w 578"/>
                <a:gd name="T37" fmla="*/ 2147483647 h 495"/>
                <a:gd name="T38" fmla="*/ 2147483647 w 578"/>
                <a:gd name="T39" fmla="*/ 2147483647 h 495"/>
                <a:gd name="T40" fmla="*/ 2147483647 w 578"/>
                <a:gd name="T41" fmla="*/ 2147483647 h 495"/>
                <a:gd name="T42" fmla="*/ 2147483647 w 578"/>
                <a:gd name="T43" fmla="*/ 2147483647 h 495"/>
                <a:gd name="T44" fmla="*/ 2147483647 w 578"/>
                <a:gd name="T45" fmla="*/ 2147483647 h 495"/>
                <a:gd name="T46" fmla="*/ 2147483647 w 578"/>
                <a:gd name="T47" fmla="*/ 2147483647 h 495"/>
                <a:gd name="T48" fmla="*/ 2147483647 w 578"/>
                <a:gd name="T49" fmla="*/ 2147483647 h 495"/>
                <a:gd name="T50" fmla="*/ 2147483647 w 578"/>
                <a:gd name="T51" fmla="*/ 2147483647 h 495"/>
                <a:gd name="T52" fmla="*/ 2147483647 w 578"/>
                <a:gd name="T53" fmla="*/ 2147483647 h 495"/>
                <a:gd name="T54" fmla="*/ 2147483647 w 578"/>
                <a:gd name="T55" fmla="*/ 2147483647 h 495"/>
                <a:gd name="T56" fmla="*/ 2147483647 w 578"/>
                <a:gd name="T57" fmla="*/ 2147483647 h 495"/>
                <a:gd name="T58" fmla="*/ 2147483647 w 578"/>
                <a:gd name="T59" fmla="*/ 2147483647 h 495"/>
                <a:gd name="T60" fmla="*/ 2147483647 w 578"/>
                <a:gd name="T61" fmla="*/ 2147483647 h 495"/>
                <a:gd name="T62" fmla="*/ 2147483647 w 578"/>
                <a:gd name="T63" fmla="*/ 2147483647 h 495"/>
                <a:gd name="T64" fmla="*/ 2147483647 w 578"/>
                <a:gd name="T65" fmla="*/ 2147483647 h 495"/>
                <a:gd name="T66" fmla="*/ 2147483647 w 578"/>
                <a:gd name="T67" fmla="*/ 2147483647 h 495"/>
                <a:gd name="T68" fmla="*/ 2147483647 w 578"/>
                <a:gd name="T69" fmla="*/ 2147483647 h 495"/>
                <a:gd name="T70" fmla="*/ 2147483647 w 578"/>
                <a:gd name="T71" fmla="*/ 2147483647 h 495"/>
                <a:gd name="T72" fmla="*/ 2147483647 w 578"/>
                <a:gd name="T73" fmla="*/ 2147483647 h 495"/>
                <a:gd name="T74" fmla="*/ 2147483647 w 578"/>
                <a:gd name="T75" fmla="*/ 2147483647 h 495"/>
                <a:gd name="T76" fmla="*/ 2147483647 w 578"/>
                <a:gd name="T77" fmla="*/ 2147483647 h 495"/>
                <a:gd name="T78" fmla="*/ 2147483647 w 578"/>
                <a:gd name="T79" fmla="*/ 2147483647 h 495"/>
                <a:gd name="T80" fmla="*/ 2147483647 w 578"/>
                <a:gd name="T81" fmla="*/ 2147483647 h 495"/>
                <a:gd name="T82" fmla="*/ 2147483647 w 578"/>
                <a:gd name="T83" fmla="*/ 2147483647 h 495"/>
                <a:gd name="T84" fmla="*/ 2147483647 w 578"/>
                <a:gd name="T85" fmla="*/ 2147483647 h 495"/>
                <a:gd name="T86" fmla="*/ 2147483647 w 578"/>
                <a:gd name="T87" fmla="*/ 2147483647 h 495"/>
                <a:gd name="T88" fmla="*/ 2147483647 w 578"/>
                <a:gd name="T89" fmla="*/ 2147483647 h 495"/>
                <a:gd name="T90" fmla="*/ 2147483647 w 578"/>
                <a:gd name="T91" fmla="*/ 2147483647 h 495"/>
                <a:gd name="T92" fmla="*/ 2147483647 w 578"/>
                <a:gd name="T93" fmla="*/ 2147483647 h 495"/>
                <a:gd name="T94" fmla="*/ 2147483647 w 578"/>
                <a:gd name="T95" fmla="*/ 2147483647 h 495"/>
                <a:gd name="T96" fmla="*/ 2147483647 w 578"/>
                <a:gd name="T97" fmla="*/ 2147483647 h 495"/>
                <a:gd name="T98" fmla="*/ 0 w 578"/>
                <a:gd name="T99" fmla="*/ 2147483647 h 495"/>
                <a:gd name="T100" fmla="*/ 2147483647 w 578"/>
                <a:gd name="T101" fmla="*/ 2147483647 h 495"/>
                <a:gd name="T102" fmla="*/ 2147483647 w 578"/>
                <a:gd name="T103" fmla="*/ 2147483647 h 49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8"/>
                <a:gd name="T157" fmla="*/ 0 h 495"/>
                <a:gd name="T158" fmla="*/ 578 w 578"/>
                <a:gd name="T159" fmla="*/ 495 h 49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8" h="495">
                  <a:moveTo>
                    <a:pt x="125" y="13"/>
                  </a:moveTo>
                  <a:lnTo>
                    <a:pt x="143" y="13"/>
                  </a:lnTo>
                  <a:lnTo>
                    <a:pt x="145" y="12"/>
                  </a:lnTo>
                  <a:lnTo>
                    <a:pt x="163" y="11"/>
                  </a:lnTo>
                  <a:lnTo>
                    <a:pt x="164" y="11"/>
                  </a:lnTo>
                  <a:lnTo>
                    <a:pt x="181" y="11"/>
                  </a:lnTo>
                  <a:lnTo>
                    <a:pt x="185" y="11"/>
                  </a:lnTo>
                  <a:lnTo>
                    <a:pt x="190" y="9"/>
                  </a:lnTo>
                  <a:lnTo>
                    <a:pt x="195" y="9"/>
                  </a:lnTo>
                  <a:lnTo>
                    <a:pt x="204" y="9"/>
                  </a:lnTo>
                  <a:lnTo>
                    <a:pt x="218" y="8"/>
                  </a:lnTo>
                  <a:lnTo>
                    <a:pt x="226" y="8"/>
                  </a:lnTo>
                  <a:lnTo>
                    <a:pt x="246" y="6"/>
                  </a:lnTo>
                  <a:lnTo>
                    <a:pt x="249" y="6"/>
                  </a:lnTo>
                  <a:lnTo>
                    <a:pt x="254" y="5"/>
                  </a:lnTo>
                  <a:lnTo>
                    <a:pt x="267" y="4"/>
                  </a:lnTo>
                  <a:lnTo>
                    <a:pt x="279" y="4"/>
                  </a:lnTo>
                  <a:lnTo>
                    <a:pt x="286" y="2"/>
                  </a:lnTo>
                  <a:lnTo>
                    <a:pt x="287" y="2"/>
                  </a:lnTo>
                  <a:lnTo>
                    <a:pt x="293" y="2"/>
                  </a:lnTo>
                  <a:lnTo>
                    <a:pt x="303" y="2"/>
                  </a:lnTo>
                  <a:lnTo>
                    <a:pt x="305" y="2"/>
                  </a:lnTo>
                  <a:lnTo>
                    <a:pt x="312" y="1"/>
                  </a:lnTo>
                  <a:lnTo>
                    <a:pt x="329" y="0"/>
                  </a:lnTo>
                  <a:lnTo>
                    <a:pt x="330" y="1"/>
                  </a:lnTo>
                  <a:lnTo>
                    <a:pt x="339" y="6"/>
                  </a:lnTo>
                  <a:lnTo>
                    <a:pt x="348" y="20"/>
                  </a:lnTo>
                  <a:lnTo>
                    <a:pt x="355" y="23"/>
                  </a:lnTo>
                  <a:lnTo>
                    <a:pt x="354" y="24"/>
                  </a:lnTo>
                  <a:lnTo>
                    <a:pt x="350" y="37"/>
                  </a:lnTo>
                  <a:lnTo>
                    <a:pt x="350" y="42"/>
                  </a:lnTo>
                  <a:lnTo>
                    <a:pt x="350" y="51"/>
                  </a:lnTo>
                  <a:lnTo>
                    <a:pt x="354" y="65"/>
                  </a:lnTo>
                  <a:lnTo>
                    <a:pt x="356" y="70"/>
                  </a:lnTo>
                  <a:lnTo>
                    <a:pt x="356" y="77"/>
                  </a:lnTo>
                  <a:lnTo>
                    <a:pt x="363" y="84"/>
                  </a:lnTo>
                  <a:lnTo>
                    <a:pt x="365" y="89"/>
                  </a:lnTo>
                  <a:lnTo>
                    <a:pt x="365" y="91"/>
                  </a:lnTo>
                  <a:lnTo>
                    <a:pt x="369" y="98"/>
                  </a:lnTo>
                  <a:lnTo>
                    <a:pt x="372" y="99"/>
                  </a:lnTo>
                  <a:lnTo>
                    <a:pt x="373" y="101"/>
                  </a:lnTo>
                  <a:lnTo>
                    <a:pt x="381" y="106"/>
                  </a:lnTo>
                  <a:lnTo>
                    <a:pt x="383" y="112"/>
                  </a:lnTo>
                  <a:lnTo>
                    <a:pt x="387" y="113"/>
                  </a:lnTo>
                  <a:lnTo>
                    <a:pt x="397" y="124"/>
                  </a:lnTo>
                  <a:lnTo>
                    <a:pt x="402" y="127"/>
                  </a:lnTo>
                  <a:lnTo>
                    <a:pt x="410" y="132"/>
                  </a:lnTo>
                  <a:lnTo>
                    <a:pt x="419" y="141"/>
                  </a:lnTo>
                  <a:lnTo>
                    <a:pt x="422" y="145"/>
                  </a:lnTo>
                  <a:lnTo>
                    <a:pt x="424" y="156"/>
                  </a:lnTo>
                  <a:lnTo>
                    <a:pt x="426" y="168"/>
                  </a:lnTo>
                  <a:lnTo>
                    <a:pt x="428" y="175"/>
                  </a:lnTo>
                  <a:lnTo>
                    <a:pt x="435" y="182"/>
                  </a:lnTo>
                  <a:lnTo>
                    <a:pt x="438" y="181"/>
                  </a:lnTo>
                  <a:lnTo>
                    <a:pt x="445" y="171"/>
                  </a:lnTo>
                  <a:lnTo>
                    <a:pt x="452" y="171"/>
                  </a:lnTo>
                  <a:lnTo>
                    <a:pt x="456" y="174"/>
                  </a:lnTo>
                  <a:lnTo>
                    <a:pt x="460" y="174"/>
                  </a:lnTo>
                  <a:lnTo>
                    <a:pt x="463" y="174"/>
                  </a:lnTo>
                  <a:lnTo>
                    <a:pt x="474" y="181"/>
                  </a:lnTo>
                  <a:lnTo>
                    <a:pt x="474" y="186"/>
                  </a:lnTo>
                  <a:lnTo>
                    <a:pt x="474" y="188"/>
                  </a:lnTo>
                  <a:lnTo>
                    <a:pt x="471" y="190"/>
                  </a:lnTo>
                  <a:lnTo>
                    <a:pt x="470" y="193"/>
                  </a:lnTo>
                  <a:lnTo>
                    <a:pt x="471" y="203"/>
                  </a:lnTo>
                  <a:lnTo>
                    <a:pt x="471" y="206"/>
                  </a:lnTo>
                  <a:lnTo>
                    <a:pt x="466" y="215"/>
                  </a:lnTo>
                  <a:lnTo>
                    <a:pt x="466" y="217"/>
                  </a:lnTo>
                  <a:lnTo>
                    <a:pt x="464" y="218"/>
                  </a:lnTo>
                  <a:lnTo>
                    <a:pt x="464" y="221"/>
                  </a:lnTo>
                  <a:lnTo>
                    <a:pt x="459" y="233"/>
                  </a:lnTo>
                  <a:lnTo>
                    <a:pt x="459" y="247"/>
                  </a:lnTo>
                  <a:lnTo>
                    <a:pt x="459" y="251"/>
                  </a:lnTo>
                  <a:lnTo>
                    <a:pt x="469" y="261"/>
                  </a:lnTo>
                  <a:lnTo>
                    <a:pt x="470" y="261"/>
                  </a:lnTo>
                  <a:lnTo>
                    <a:pt x="474" y="264"/>
                  </a:lnTo>
                  <a:lnTo>
                    <a:pt x="481" y="267"/>
                  </a:lnTo>
                  <a:lnTo>
                    <a:pt x="492" y="276"/>
                  </a:lnTo>
                  <a:lnTo>
                    <a:pt x="498" y="286"/>
                  </a:lnTo>
                  <a:lnTo>
                    <a:pt x="503" y="285"/>
                  </a:lnTo>
                  <a:lnTo>
                    <a:pt x="509" y="285"/>
                  </a:lnTo>
                  <a:lnTo>
                    <a:pt x="521" y="293"/>
                  </a:lnTo>
                  <a:lnTo>
                    <a:pt x="521" y="297"/>
                  </a:lnTo>
                  <a:lnTo>
                    <a:pt x="536" y="311"/>
                  </a:lnTo>
                  <a:lnTo>
                    <a:pt x="535" y="316"/>
                  </a:lnTo>
                  <a:lnTo>
                    <a:pt x="545" y="337"/>
                  </a:lnTo>
                  <a:lnTo>
                    <a:pt x="543" y="341"/>
                  </a:lnTo>
                  <a:lnTo>
                    <a:pt x="541" y="341"/>
                  </a:lnTo>
                  <a:lnTo>
                    <a:pt x="539" y="344"/>
                  </a:lnTo>
                  <a:lnTo>
                    <a:pt x="541" y="351"/>
                  </a:lnTo>
                  <a:lnTo>
                    <a:pt x="543" y="351"/>
                  </a:lnTo>
                  <a:lnTo>
                    <a:pt x="553" y="373"/>
                  </a:lnTo>
                  <a:lnTo>
                    <a:pt x="559" y="376"/>
                  </a:lnTo>
                  <a:lnTo>
                    <a:pt x="563" y="377"/>
                  </a:lnTo>
                  <a:lnTo>
                    <a:pt x="563" y="369"/>
                  </a:lnTo>
                  <a:lnTo>
                    <a:pt x="571" y="376"/>
                  </a:lnTo>
                  <a:lnTo>
                    <a:pt x="574" y="377"/>
                  </a:lnTo>
                  <a:lnTo>
                    <a:pt x="577" y="380"/>
                  </a:lnTo>
                  <a:lnTo>
                    <a:pt x="577" y="381"/>
                  </a:lnTo>
                  <a:lnTo>
                    <a:pt x="577" y="387"/>
                  </a:lnTo>
                  <a:lnTo>
                    <a:pt x="575" y="390"/>
                  </a:lnTo>
                  <a:lnTo>
                    <a:pt x="577" y="398"/>
                  </a:lnTo>
                  <a:lnTo>
                    <a:pt x="577" y="402"/>
                  </a:lnTo>
                  <a:lnTo>
                    <a:pt x="571" y="404"/>
                  </a:lnTo>
                  <a:lnTo>
                    <a:pt x="574" y="413"/>
                  </a:lnTo>
                  <a:lnTo>
                    <a:pt x="568" y="424"/>
                  </a:lnTo>
                  <a:lnTo>
                    <a:pt x="560" y="417"/>
                  </a:lnTo>
                  <a:lnTo>
                    <a:pt x="557" y="417"/>
                  </a:lnTo>
                  <a:lnTo>
                    <a:pt x="557" y="419"/>
                  </a:lnTo>
                  <a:lnTo>
                    <a:pt x="554" y="431"/>
                  </a:lnTo>
                  <a:lnTo>
                    <a:pt x="547" y="433"/>
                  </a:lnTo>
                  <a:lnTo>
                    <a:pt x="546" y="424"/>
                  </a:lnTo>
                  <a:lnTo>
                    <a:pt x="543" y="433"/>
                  </a:lnTo>
                  <a:lnTo>
                    <a:pt x="547" y="446"/>
                  </a:lnTo>
                  <a:lnTo>
                    <a:pt x="545" y="451"/>
                  </a:lnTo>
                  <a:lnTo>
                    <a:pt x="546" y="460"/>
                  </a:lnTo>
                  <a:lnTo>
                    <a:pt x="532" y="462"/>
                  </a:lnTo>
                  <a:lnTo>
                    <a:pt x="539" y="467"/>
                  </a:lnTo>
                  <a:lnTo>
                    <a:pt x="542" y="474"/>
                  </a:lnTo>
                  <a:lnTo>
                    <a:pt x="541" y="477"/>
                  </a:lnTo>
                  <a:lnTo>
                    <a:pt x="531" y="488"/>
                  </a:lnTo>
                  <a:lnTo>
                    <a:pt x="517" y="491"/>
                  </a:lnTo>
                  <a:lnTo>
                    <a:pt x="511" y="491"/>
                  </a:lnTo>
                  <a:lnTo>
                    <a:pt x="495" y="492"/>
                  </a:lnTo>
                  <a:lnTo>
                    <a:pt x="488" y="494"/>
                  </a:lnTo>
                  <a:lnTo>
                    <a:pt x="484" y="494"/>
                  </a:lnTo>
                  <a:lnTo>
                    <a:pt x="475" y="494"/>
                  </a:lnTo>
                  <a:lnTo>
                    <a:pt x="482" y="480"/>
                  </a:lnTo>
                  <a:lnTo>
                    <a:pt x="485" y="478"/>
                  </a:lnTo>
                  <a:lnTo>
                    <a:pt x="491" y="470"/>
                  </a:lnTo>
                  <a:lnTo>
                    <a:pt x="495" y="464"/>
                  </a:lnTo>
                  <a:lnTo>
                    <a:pt x="491" y="437"/>
                  </a:lnTo>
                  <a:lnTo>
                    <a:pt x="485" y="438"/>
                  </a:lnTo>
                  <a:lnTo>
                    <a:pt x="482" y="438"/>
                  </a:lnTo>
                  <a:lnTo>
                    <a:pt x="478" y="438"/>
                  </a:lnTo>
                  <a:lnTo>
                    <a:pt x="455" y="440"/>
                  </a:lnTo>
                  <a:lnTo>
                    <a:pt x="444" y="441"/>
                  </a:lnTo>
                  <a:lnTo>
                    <a:pt x="442" y="441"/>
                  </a:lnTo>
                  <a:lnTo>
                    <a:pt x="438" y="441"/>
                  </a:lnTo>
                  <a:lnTo>
                    <a:pt x="430" y="442"/>
                  </a:lnTo>
                  <a:lnTo>
                    <a:pt x="419" y="442"/>
                  </a:lnTo>
                  <a:lnTo>
                    <a:pt x="408" y="444"/>
                  </a:lnTo>
                  <a:lnTo>
                    <a:pt x="402" y="444"/>
                  </a:lnTo>
                  <a:lnTo>
                    <a:pt x="399" y="444"/>
                  </a:lnTo>
                  <a:lnTo>
                    <a:pt x="384" y="445"/>
                  </a:lnTo>
                  <a:lnTo>
                    <a:pt x="383" y="445"/>
                  </a:lnTo>
                  <a:lnTo>
                    <a:pt x="380" y="445"/>
                  </a:lnTo>
                  <a:lnTo>
                    <a:pt x="376" y="446"/>
                  </a:lnTo>
                  <a:lnTo>
                    <a:pt x="372" y="446"/>
                  </a:lnTo>
                  <a:lnTo>
                    <a:pt x="362" y="446"/>
                  </a:lnTo>
                  <a:lnTo>
                    <a:pt x="355" y="446"/>
                  </a:lnTo>
                  <a:lnTo>
                    <a:pt x="333" y="448"/>
                  </a:lnTo>
                  <a:lnTo>
                    <a:pt x="323" y="448"/>
                  </a:lnTo>
                  <a:lnTo>
                    <a:pt x="322" y="448"/>
                  </a:lnTo>
                  <a:lnTo>
                    <a:pt x="321" y="448"/>
                  </a:lnTo>
                  <a:lnTo>
                    <a:pt x="301" y="451"/>
                  </a:lnTo>
                  <a:lnTo>
                    <a:pt x="296" y="451"/>
                  </a:lnTo>
                  <a:lnTo>
                    <a:pt x="287" y="451"/>
                  </a:lnTo>
                  <a:lnTo>
                    <a:pt x="271" y="452"/>
                  </a:lnTo>
                  <a:lnTo>
                    <a:pt x="269" y="452"/>
                  </a:lnTo>
                  <a:lnTo>
                    <a:pt x="267" y="452"/>
                  </a:lnTo>
                  <a:lnTo>
                    <a:pt x="260" y="452"/>
                  </a:lnTo>
                  <a:lnTo>
                    <a:pt x="243" y="453"/>
                  </a:lnTo>
                  <a:lnTo>
                    <a:pt x="235" y="453"/>
                  </a:lnTo>
                  <a:lnTo>
                    <a:pt x="222" y="453"/>
                  </a:lnTo>
                  <a:lnTo>
                    <a:pt x="221" y="453"/>
                  </a:lnTo>
                  <a:lnTo>
                    <a:pt x="215" y="455"/>
                  </a:lnTo>
                  <a:lnTo>
                    <a:pt x="210" y="455"/>
                  </a:lnTo>
                  <a:lnTo>
                    <a:pt x="197" y="455"/>
                  </a:lnTo>
                  <a:lnTo>
                    <a:pt x="188" y="455"/>
                  </a:lnTo>
                  <a:lnTo>
                    <a:pt x="179" y="455"/>
                  </a:lnTo>
                  <a:lnTo>
                    <a:pt x="174" y="456"/>
                  </a:lnTo>
                  <a:lnTo>
                    <a:pt x="168" y="456"/>
                  </a:lnTo>
                  <a:lnTo>
                    <a:pt x="161" y="456"/>
                  </a:lnTo>
                  <a:lnTo>
                    <a:pt x="154" y="458"/>
                  </a:lnTo>
                  <a:lnTo>
                    <a:pt x="130" y="458"/>
                  </a:lnTo>
                  <a:lnTo>
                    <a:pt x="118" y="458"/>
                  </a:lnTo>
                  <a:lnTo>
                    <a:pt x="109" y="458"/>
                  </a:lnTo>
                  <a:lnTo>
                    <a:pt x="109" y="448"/>
                  </a:lnTo>
                  <a:lnTo>
                    <a:pt x="109" y="442"/>
                  </a:lnTo>
                  <a:lnTo>
                    <a:pt x="109" y="440"/>
                  </a:lnTo>
                  <a:lnTo>
                    <a:pt x="109" y="438"/>
                  </a:lnTo>
                  <a:lnTo>
                    <a:pt x="107" y="433"/>
                  </a:lnTo>
                  <a:lnTo>
                    <a:pt x="107" y="430"/>
                  </a:lnTo>
                  <a:lnTo>
                    <a:pt x="107" y="419"/>
                  </a:lnTo>
                  <a:lnTo>
                    <a:pt x="107" y="408"/>
                  </a:lnTo>
                  <a:lnTo>
                    <a:pt x="107" y="404"/>
                  </a:lnTo>
                  <a:lnTo>
                    <a:pt x="107" y="401"/>
                  </a:lnTo>
                  <a:lnTo>
                    <a:pt x="107" y="398"/>
                  </a:lnTo>
                  <a:lnTo>
                    <a:pt x="107" y="394"/>
                  </a:lnTo>
                  <a:lnTo>
                    <a:pt x="107" y="386"/>
                  </a:lnTo>
                  <a:lnTo>
                    <a:pt x="106" y="368"/>
                  </a:lnTo>
                  <a:lnTo>
                    <a:pt x="106" y="363"/>
                  </a:lnTo>
                  <a:lnTo>
                    <a:pt x="105" y="350"/>
                  </a:lnTo>
                  <a:lnTo>
                    <a:pt x="105" y="333"/>
                  </a:lnTo>
                  <a:lnTo>
                    <a:pt x="105" y="330"/>
                  </a:lnTo>
                  <a:lnTo>
                    <a:pt x="105" y="318"/>
                  </a:lnTo>
                  <a:lnTo>
                    <a:pt x="105" y="301"/>
                  </a:lnTo>
                  <a:lnTo>
                    <a:pt x="103" y="290"/>
                  </a:lnTo>
                  <a:lnTo>
                    <a:pt x="103" y="287"/>
                  </a:lnTo>
                  <a:lnTo>
                    <a:pt x="103" y="278"/>
                  </a:lnTo>
                  <a:lnTo>
                    <a:pt x="103" y="268"/>
                  </a:lnTo>
                  <a:lnTo>
                    <a:pt x="102" y="253"/>
                  </a:lnTo>
                  <a:lnTo>
                    <a:pt x="102" y="243"/>
                  </a:lnTo>
                  <a:lnTo>
                    <a:pt x="102" y="240"/>
                  </a:lnTo>
                  <a:lnTo>
                    <a:pt x="102" y="226"/>
                  </a:lnTo>
                  <a:lnTo>
                    <a:pt x="102" y="214"/>
                  </a:lnTo>
                  <a:lnTo>
                    <a:pt x="102" y="213"/>
                  </a:lnTo>
                  <a:lnTo>
                    <a:pt x="102" y="203"/>
                  </a:lnTo>
                  <a:lnTo>
                    <a:pt x="101" y="196"/>
                  </a:lnTo>
                  <a:lnTo>
                    <a:pt x="101" y="188"/>
                  </a:lnTo>
                  <a:lnTo>
                    <a:pt x="101" y="181"/>
                  </a:lnTo>
                  <a:lnTo>
                    <a:pt x="101" y="174"/>
                  </a:lnTo>
                  <a:lnTo>
                    <a:pt x="101" y="172"/>
                  </a:lnTo>
                  <a:lnTo>
                    <a:pt x="101" y="171"/>
                  </a:lnTo>
                  <a:lnTo>
                    <a:pt x="101" y="168"/>
                  </a:lnTo>
                  <a:lnTo>
                    <a:pt x="99" y="168"/>
                  </a:lnTo>
                  <a:lnTo>
                    <a:pt x="88" y="167"/>
                  </a:lnTo>
                  <a:lnTo>
                    <a:pt x="85" y="164"/>
                  </a:lnTo>
                  <a:lnTo>
                    <a:pt x="78" y="156"/>
                  </a:lnTo>
                  <a:lnTo>
                    <a:pt x="77" y="146"/>
                  </a:lnTo>
                  <a:lnTo>
                    <a:pt x="69" y="141"/>
                  </a:lnTo>
                  <a:lnTo>
                    <a:pt x="66" y="138"/>
                  </a:lnTo>
                  <a:lnTo>
                    <a:pt x="62" y="132"/>
                  </a:lnTo>
                  <a:lnTo>
                    <a:pt x="58" y="130"/>
                  </a:lnTo>
                  <a:lnTo>
                    <a:pt x="62" y="119"/>
                  </a:lnTo>
                  <a:lnTo>
                    <a:pt x="66" y="113"/>
                  </a:lnTo>
                  <a:lnTo>
                    <a:pt x="76" y="106"/>
                  </a:lnTo>
                  <a:lnTo>
                    <a:pt x="76" y="96"/>
                  </a:lnTo>
                  <a:lnTo>
                    <a:pt x="71" y="91"/>
                  </a:lnTo>
                  <a:lnTo>
                    <a:pt x="66" y="89"/>
                  </a:lnTo>
                  <a:lnTo>
                    <a:pt x="63" y="91"/>
                  </a:lnTo>
                  <a:lnTo>
                    <a:pt x="55" y="91"/>
                  </a:lnTo>
                  <a:lnTo>
                    <a:pt x="40" y="78"/>
                  </a:lnTo>
                  <a:lnTo>
                    <a:pt x="34" y="76"/>
                  </a:lnTo>
                  <a:lnTo>
                    <a:pt x="23" y="51"/>
                  </a:lnTo>
                  <a:lnTo>
                    <a:pt x="19" y="51"/>
                  </a:lnTo>
                  <a:lnTo>
                    <a:pt x="13" y="45"/>
                  </a:lnTo>
                  <a:lnTo>
                    <a:pt x="8" y="19"/>
                  </a:lnTo>
                  <a:lnTo>
                    <a:pt x="5" y="23"/>
                  </a:lnTo>
                  <a:lnTo>
                    <a:pt x="2" y="23"/>
                  </a:lnTo>
                  <a:lnTo>
                    <a:pt x="0" y="16"/>
                  </a:lnTo>
                  <a:lnTo>
                    <a:pt x="1" y="16"/>
                  </a:lnTo>
                  <a:lnTo>
                    <a:pt x="2" y="16"/>
                  </a:lnTo>
                  <a:lnTo>
                    <a:pt x="22" y="16"/>
                  </a:lnTo>
                  <a:lnTo>
                    <a:pt x="33" y="16"/>
                  </a:lnTo>
                  <a:lnTo>
                    <a:pt x="42" y="16"/>
                  </a:lnTo>
                  <a:lnTo>
                    <a:pt x="47" y="16"/>
                  </a:lnTo>
                  <a:lnTo>
                    <a:pt x="63" y="15"/>
                  </a:lnTo>
                  <a:lnTo>
                    <a:pt x="70" y="15"/>
                  </a:lnTo>
                  <a:lnTo>
                    <a:pt x="84" y="15"/>
                  </a:lnTo>
                  <a:lnTo>
                    <a:pt x="92" y="15"/>
                  </a:lnTo>
                  <a:lnTo>
                    <a:pt x="103" y="15"/>
                  </a:lnTo>
                  <a:lnTo>
                    <a:pt x="106" y="13"/>
                  </a:lnTo>
                  <a:lnTo>
                    <a:pt x="124" y="13"/>
                  </a:lnTo>
                  <a:lnTo>
                    <a:pt x="125" y="13"/>
                  </a:lnTo>
                </a:path>
              </a:pathLst>
            </a:custGeom>
            <a:solidFill>
              <a:schemeClr val="accent5"/>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37" name="Freeform 250"/>
            <p:cNvSpPr>
              <a:spLocks/>
            </p:cNvSpPr>
            <p:nvPr/>
          </p:nvSpPr>
          <p:spPr bwMode="auto">
            <a:xfrm>
              <a:off x="3517857" y="2232175"/>
              <a:ext cx="786262" cy="430876"/>
            </a:xfrm>
            <a:custGeom>
              <a:avLst/>
              <a:gdLst>
                <a:gd name="T0" fmla="*/ 2147483647 w 569"/>
                <a:gd name="T1" fmla="*/ 2147483647 h 343"/>
                <a:gd name="T2" fmla="*/ 2147483647 w 569"/>
                <a:gd name="T3" fmla="*/ 2147483647 h 343"/>
                <a:gd name="T4" fmla="*/ 2147483647 w 569"/>
                <a:gd name="T5" fmla="*/ 2147483647 h 343"/>
                <a:gd name="T6" fmla="*/ 2147483647 w 569"/>
                <a:gd name="T7" fmla="*/ 2147483647 h 343"/>
                <a:gd name="T8" fmla="*/ 2147483647 w 569"/>
                <a:gd name="T9" fmla="*/ 2147483647 h 343"/>
                <a:gd name="T10" fmla="*/ 2147483647 w 569"/>
                <a:gd name="T11" fmla="*/ 2147483647 h 343"/>
                <a:gd name="T12" fmla="*/ 2147483647 w 569"/>
                <a:gd name="T13" fmla="*/ 2147483647 h 343"/>
                <a:gd name="T14" fmla="*/ 2147483647 w 569"/>
                <a:gd name="T15" fmla="*/ 2147483647 h 343"/>
                <a:gd name="T16" fmla="*/ 2147483647 w 569"/>
                <a:gd name="T17" fmla="*/ 2147483647 h 343"/>
                <a:gd name="T18" fmla="*/ 2147483647 w 569"/>
                <a:gd name="T19" fmla="*/ 2147483647 h 343"/>
                <a:gd name="T20" fmla="*/ 2147483647 w 569"/>
                <a:gd name="T21" fmla="*/ 2147483647 h 343"/>
                <a:gd name="T22" fmla="*/ 2147483647 w 569"/>
                <a:gd name="T23" fmla="*/ 2147483647 h 343"/>
                <a:gd name="T24" fmla="*/ 2147483647 w 569"/>
                <a:gd name="T25" fmla="*/ 2147483647 h 343"/>
                <a:gd name="T26" fmla="*/ 2147483647 w 569"/>
                <a:gd name="T27" fmla="*/ 2147483647 h 343"/>
                <a:gd name="T28" fmla="*/ 2147483647 w 569"/>
                <a:gd name="T29" fmla="*/ 2147483647 h 343"/>
                <a:gd name="T30" fmla="*/ 2147483647 w 569"/>
                <a:gd name="T31" fmla="*/ 2147483647 h 343"/>
                <a:gd name="T32" fmla="*/ 2147483647 w 569"/>
                <a:gd name="T33" fmla="*/ 2147483647 h 343"/>
                <a:gd name="T34" fmla="*/ 2147483647 w 569"/>
                <a:gd name="T35" fmla="*/ 2147483647 h 343"/>
                <a:gd name="T36" fmla="*/ 2147483647 w 569"/>
                <a:gd name="T37" fmla="*/ 2147483647 h 343"/>
                <a:gd name="T38" fmla="*/ 2147483647 w 569"/>
                <a:gd name="T39" fmla="*/ 2147483647 h 343"/>
                <a:gd name="T40" fmla="*/ 2147483647 w 569"/>
                <a:gd name="T41" fmla="*/ 2147483647 h 343"/>
                <a:gd name="T42" fmla="*/ 2147483647 w 569"/>
                <a:gd name="T43" fmla="*/ 2147483647 h 343"/>
                <a:gd name="T44" fmla="*/ 2147483647 w 569"/>
                <a:gd name="T45" fmla="*/ 2147483647 h 343"/>
                <a:gd name="T46" fmla="*/ 2147483647 w 569"/>
                <a:gd name="T47" fmla="*/ 2147483647 h 343"/>
                <a:gd name="T48" fmla="*/ 2147483647 w 569"/>
                <a:gd name="T49" fmla="*/ 2147483647 h 343"/>
                <a:gd name="T50" fmla="*/ 2147483647 w 569"/>
                <a:gd name="T51" fmla="*/ 2147483647 h 343"/>
                <a:gd name="T52" fmla="*/ 2147483647 w 569"/>
                <a:gd name="T53" fmla="*/ 2147483647 h 343"/>
                <a:gd name="T54" fmla="*/ 2147483647 w 569"/>
                <a:gd name="T55" fmla="*/ 2147483647 h 343"/>
                <a:gd name="T56" fmla="*/ 2147483647 w 569"/>
                <a:gd name="T57" fmla="*/ 2147483647 h 343"/>
                <a:gd name="T58" fmla="*/ 2147483647 w 569"/>
                <a:gd name="T59" fmla="*/ 2147483647 h 343"/>
                <a:gd name="T60" fmla="*/ 2147483647 w 569"/>
                <a:gd name="T61" fmla="*/ 2147483647 h 343"/>
                <a:gd name="T62" fmla="*/ 2147483647 w 569"/>
                <a:gd name="T63" fmla="*/ 2147483647 h 343"/>
                <a:gd name="T64" fmla="*/ 2147483647 w 569"/>
                <a:gd name="T65" fmla="*/ 2147483647 h 343"/>
                <a:gd name="T66" fmla="*/ 2147483647 w 569"/>
                <a:gd name="T67" fmla="*/ 2147483647 h 343"/>
                <a:gd name="T68" fmla="*/ 2147483647 w 569"/>
                <a:gd name="T69" fmla="*/ 2147483647 h 343"/>
                <a:gd name="T70" fmla="*/ 2147483647 w 569"/>
                <a:gd name="T71" fmla="*/ 2147483647 h 343"/>
                <a:gd name="T72" fmla="*/ 2147483647 w 569"/>
                <a:gd name="T73" fmla="*/ 2147483647 h 343"/>
                <a:gd name="T74" fmla="*/ 2147483647 w 569"/>
                <a:gd name="T75" fmla="*/ 2147483647 h 343"/>
                <a:gd name="T76" fmla="*/ 2147483647 w 569"/>
                <a:gd name="T77" fmla="*/ 2147483647 h 343"/>
                <a:gd name="T78" fmla="*/ 2147483647 w 569"/>
                <a:gd name="T79" fmla="*/ 2147483647 h 343"/>
                <a:gd name="T80" fmla="*/ 2147483647 w 569"/>
                <a:gd name="T81" fmla="*/ 2147483647 h 343"/>
                <a:gd name="T82" fmla="*/ 2147483647 w 569"/>
                <a:gd name="T83" fmla="*/ 2147483647 h 343"/>
                <a:gd name="T84" fmla="*/ 2147483647 w 569"/>
                <a:gd name="T85" fmla="*/ 2147483647 h 343"/>
                <a:gd name="T86" fmla="*/ 2147483647 w 569"/>
                <a:gd name="T87" fmla="*/ 2147483647 h 343"/>
                <a:gd name="T88" fmla="*/ 2147483647 w 569"/>
                <a:gd name="T89" fmla="*/ 2147483647 h 343"/>
                <a:gd name="T90" fmla="*/ 2147483647 w 569"/>
                <a:gd name="T91" fmla="*/ 2147483647 h 343"/>
                <a:gd name="T92" fmla="*/ 2147483647 w 569"/>
                <a:gd name="T93" fmla="*/ 2147483647 h 343"/>
                <a:gd name="T94" fmla="*/ 2147483647 w 569"/>
                <a:gd name="T95" fmla="*/ 2147483647 h 3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69"/>
                <a:gd name="T145" fmla="*/ 0 h 343"/>
                <a:gd name="T146" fmla="*/ 569 w 569"/>
                <a:gd name="T147" fmla="*/ 343 h 34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69" h="343">
                  <a:moveTo>
                    <a:pt x="155" y="335"/>
                  </a:moveTo>
                  <a:lnTo>
                    <a:pt x="212" y="336"/>
                  </a:lnTo>
                  <a:lnTo>
                    <a:pt x="222" y="337"/>
                  </a:lnTo>
                  <a:lnTo>
                    <a:pt x="268" y="337"/>
                  </a:lnTo>
                  <a:lnTo>
                    <a:pt x="269" y="337"/>
                  </a:lnTo>
                  <a:lnTo>
                    <a:pt x="270" y="337"/>
                  </a:lnTo>
                  <a:lnTo>
                    <a:pt x="306" y="339"/>
                  </a:lnTo>
                  <a:lnTo>
                    <a:pt x="306" y="340"/>
                  </a:lnTo>
                  <a:lnTo>
                    <a:pt x="316" y="340"/>
                  </a:lnTo>
                  <a:lnTo>
                    <a:pt x="329" y="340"/>
                  </a:lnTo>
                  <a:lnTo>
                    <a:pt x="336" y="340"/>
                  </a:lnTo>
                  <a:lnTo>
                    <a:pt x="363" y="340"/>
                  </a:lnTo>
                  <a:lnTo>
                    <a:pt x="383" y="340"/>
                  </a:lnTo>
                  <a:lnTo>
                    <a:pt x="401" y="340"/>
                  </a:lnTo>
                  <a:lnTo>
                    <a:pt x="404" y="340"/>
                  </a:lnTo>
                  <a:lnTo>
                    <a:pt x="430" y="342"/>
                  </a:lnTo>
                  <a:lnTo>
                    <a:pt x="440" y="342"/>
                  </a:lnTo>
                  <a:lnTo>
                    <a:pt x="458" y="342"/>
                  </a:lnTo>
                  <a:lnTo>
                    <a:pt x="459" y="342"/>
                  </a:lnTo>
                  <a:lnTo>
                    <a:pt x="461" y="342"/>
                  </a:lnTo>
                  <a:lnTo>
                    <a:pt x="497" y="342"/>
                  </a:lnTo>
                  <a:lnTo>
                    <a:pt x="516" y="342"/>
                  </a:lnTo>
                  <a:lnTo>
                    <a:pt x="518" y="342"/>
                  </a:lnTo>
                  <a:lnTo>
                    <a:pt x="534" y="342"/>
                  </a:lnTo>
                  <a:lnTo>
                    <a:pt x="554" y="340"/>
                  </a:lnTo>
                  <a:lnTo>
                    <a:pt x="568" y="340"/>
                  </a:lnTo>
                  <a:lnTo>
                    <a:pt x="566" y="333"/>
                  </a:lnTo>
                  <a:lnTo>
                    <a:pt x="566" y="330"/>
                  </a:lnTo>
                  <a:lnTo>
                    <a:pt x="566" y="332"/>
                  </a:lnTo>
                  <a:lnTo>
                    <a:pt x="562" y="296"/>
                  </a:lnTo>
                  <a:lnTo>
                    <a:pt x="554" y="280"/>
                  </a:lnTo>
                  <a:lnTo>
                    <a:pt x="551" y="266"/>
                  </a:lnTo>
                  <a:lnTo>
                    <a:pt x="549" y="266"/>
                  </a:lnTo>
                  <a:lnTo>
                    <a:pt x="549" y="240"/>
                  </a:lnTo>
                  <a:lnTo>
                    <a:pt x="547" y="226"/>
                  </a:lnTo>
                  <a:lnTo>
                    <a:pt x="545" y="209"/>
                  </a:lnTo>
                  <a:lnTo>
                    <a:pt x="545" y="207"/>
                  </a:lnTo>
                  <a:lnTo>
                    <a:pt x="545" y="201"/>
                  </a:lnTo>
                  <a:lnTo>
                    <a:pt x="545" y="191"/>
                  </a:lnTo>
                  <a:lnTo>
                    <a:pt x="545" y="190"/>
                  </a:lnTo>
                  <a:lnTo>
                    <a:pt x="544" y="187"/>
                  </a:lnTo>
                  <a:lnTo>
                    <a:pt x="545" y="186"/>
                  </a:lnTo>
                  <a:lnTo>
                    <a:pt x="544" y="173"/>
                  </a:lnTo>
                  <a:lnTo>
                    <a:pt x="544" y="172"/>
                  </a:lnTo>
                  <a:lnTo>
                    <a:pt x="543" y="159"/>
                  </a:lnTo>
                  <a:lnTo>
                    <a:pt x="541" y="154"/>
                  </a:lnTo>
                  <a:lnTo>
                    <a:pt x="530" y="133"/>
                  </a:lnTo>
                  <a:lnTo>
                    <a:pt x="523" y="102"/>
                  </a:lnTo>
                  <a:lnTo>
                    <a:pt x="520" y="101"/>
                  </a:lnTo>
                  <a:lnTo>
                    <a:pt x="522" y="98"/>
                  </a:lnTo>
                  <a:lnTo>
                    <a:pt x="523" y="97"/>
                  </a:lnTo>
                  <a:lnTo>
                    <a:pt x="522" y="75"/>
                  </a:lnTo>
                  <a:lnTo>
                    <a:pt x="520" y="62"/>
                  </a:lnTo>
                  <a:lnTo>
                    <a:pt x="518" y="27"/>
                  </a:lnTo>
                  <a:lnTo>
                    <a:pt x="519" y="26"/>
                  </a:lnTo>
                  <a:lnTo>
                    <a:pt x="515" y="12"/>
                  </a:lnTo>
                  <a:lnTo>
                    <a:pt x="462" y="12"/>
                  </a:lnTo>
                  <a:lnTo>
                    <a:pt x="386" y="12"/>
                  </a:lnTo>
                  <a:lnTo>
                    <a:pt x="348" y="12"/>
                  </a:lnTo>
                  <a:lnTo>
                    <a:pt x="299" y="12"/>
                  </a:lnTo>
                  <a:lnTo>
                    <a:pt x="215" y="9"/>
                  </a:lnTo>
                  <a:lnTo>
                    <a:pt x="205" y="9"/>
                  </a:lnTo>
                  <a:lnTo>
                    <a:pt x="166" y="8"/>
                  </a:lnTo>
                  <a:lnTo>
                    <a:pt x="101" y="5"/>
                  </a:lnTo>
                  <a:lnTo>
                    <a:pt x="19" y="0"/>
                  </a:lnTo>
                  <a:lnTo>
                    <a:pt x="18" y="26"/>
                  </a:lnTo>
                  <a:lnTo>
                    <a:pt x="18" y="36"/>
                  </a:lnTo>
                  <a:lnTo>
                    <a:pt x="18" y="38"/>
                  </a:lnTo>
                  <a:lnTo>
                    <a:pt x="18" y="40"/>
                  </a:lnTo>
                  <a:lnTo>
                    <a:pt x="16" y="52"/>
                  </a:lnTo>
                  <a:lnTo>
                    <a:pt x="16" y="65"/>
                  </a:lnTo>
                  <a:lnTo>
                    <a:pt x="15" y="93"/>
                  </a:lnTo>
                  <a:lnTo>
                    <a:pt x="13" y="107"/>
                  </a:lnTo>
                  <a:lnTo>
                    <a:pt x="12" y="119"/>
                  </a:lnTo>
                  <a:lnTo>
                    <a:pt x="12" y="133"/>
                  </a:lnTo>
                  <a:lnTo>
                    <a:pt x="9" y="171"/>
                  </a:lnTo>
                  <a:lnTo>
                    <a:pt x="9" y="173"/>
                  </a:lnTo>
                  <a:lnTo>
                    <a:pt x="9" y="177"/>
                  </a:lnTo>
                  <a:lnTo>
                    <a:pt x="8" y="200"/>
                  </a:lnTo>
                  <a:lnTo>
                    <a:pt x="5" y="240"/>
                  </a:lnTo>
                  <a:lnTo>
                    <a:pt x="5" y="251"/>
                  </a:lnTo>
                  <a:lnTo>
                    <a:pt x="4" y="262"/>
                  </a:lnTo>
                  <a:lnTo>
                    <a:pt x="4" y="266"/>
                  </a:lnTo>
                  <a:lnTo>
                    <a:pt x="2" y="290"/>
                  </a:lnTo>
                  <a:lnTo>
                    <a:pt x="2" y="294"/>
                  </a:lnTo>
                  <a:lnTo>
                    <a:pt x="1" y="311"/>
                  </a:lnTo>
                  <a:lnTo>
                    <a:pt x="0" y="326"/>
                  </a:lnTo>
                  <a:lnTo>
                    <a:pt x="4" y="328"/>
                  </a:lnTo>
                  <a:lnTo>
                    <a:pt x="31" y="328"/>
                  </a:lnTo>
                  <a:lnTo>
                    <a:pt x="80" y="330"/>
                  </a:lnTo>
                  <a:lnTo>
                    <a:pt x="84" y="330"/>
                  </a:lnTo>
                  <a:lnTo>
                    <a:pt x="118" y="332"/>
                  </a:lnTo>
                  <a:lnTo>
                    <a:pt x="145" y="335"/>
                  </a:lnTo>
                  <a:lnTo>
                    <a:pt x="155" y="335"/>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38" name="Freeform 251"/>
            <p:cNvSpPr>
              <a:spLocks/>
            </p:cNvSpPr>
            <p:nvPr/>
          </p:nvSpPr>
          <p:spPr bwMode="auto">
            <a:xfrm>
              <a:off x="3476086" y="3036180"/>
              <a:ext cx="980371" cy="430876"/>
            </a:xfrm>
            <a:custGeom>
              <a:avLst/>
              <a:gdLst>
                <a:gd name="T0" fmla="*/ 2147483647 w 711"/>
                <a:gd name="T1" fmla="*/ 2147483647 h 345"/>
                <a:gd name="T2" fmla="*/ 2147483647 w 711"/>
                <a:gd name="T3" fmla="*/ 2147483647 h 345"/>
                <a:gd name="T4" fmla="*/ 2147483647 w 711"/>
                <a:gd name="T5" fmla="*/ 2147483647 h 345"/>
                <a:gd name="T6" fmla="*/ 2147483647 w 711"/>
                <a:gd name="T7" fmla="*/ 2147483647 h 345"/>
                <a:gd name="T8" fmla="*/ 2147483647 w 711"/>
                <a:gd name="T9" fmla="*/ 2147483647 h 345"/>
                <a:gd name="T10" fmla="*/ 2147483647 w 711"/>
                <a:gd name="T11" fmla="*/ 2147483647 h 345"/>
                <a:gd name="T12" fmla="*/ 2147483647 w 711"/>
                <a:gd name="T13" fmla="*/ 2147483647 h 345"/>
                <a:gd name="T14" fmla="*/ 2147483647 w 711"/>
                <a:gd name="T15" fmla="*/ 2147483647 h 345"/>
                <a:gd name="T16" fmla="*/ 2147483647 w 711"/>
                <a:gd name="T17" fmla="*/ 2147483647 h 345"/>
                <a:gd name="T18" fmla="*/ 2147483647 w 711"/>
                <a:gd name="T19" fmla="*/ 2147483647 h 345"/>
                <a:gd name="T20" fmla="*/ 2147483647 w 711"/>
                <a:gd name="T21" fmla="*/ 2147483647 h 345"/>
                <a:gd name="T22" fmla="*/ 0 w 711"/>
                <a:gd name="T23" fmla="*/ 2147483647 h 345"/>
                <a:gd name="T24" fmla="*/ 2147483647 w 711"/>
                <a:gd name="T25" fmla="*/ 2147483647 h 345"/>
                <a:gd name="T26" fmla="*/ 2147483647 w 711"/>
                <a:gd name="T27" fmla="*/ 2147483647 h 345"/>
                <a:gd name="T28" fmla="*/ 2147483647 w 711"/>
                <a:gd name="T29" fmla="*/ 2147483647 h 345"/>
                <a:gd name="T30" fmla="*/ 2147483647 w 711"/>
                <a:gd name="T31" fmla="*/ 2147483647 h 345"/>
                <a:gd name="T32" fmla="*/ 2147483647 w 711"/>
                <a:gd name="T33" fmla="*/ 2147483647 h 345"/>
                <a:gd name="T34" fmla="*/ 2147483647 w 711"/>
                <a:gd name="T35" fmla="*/ 2147483647 h 345"/>
                <a:gd name="T36" fmla="*/ 2147483647 w 711"/>
                <a:gd name="T37" fmla="*/ 2147483647 h 345"/>
                <a:gd name="T38" fmla="*/ 2147483647 w 711"/>
                <a:gd name="T39" fmla="*/ 2147483647 h 345"/>
                <a:gd name="T40" fmla="*/ 2147483647 w 711"/>
                <a:gd name="T41" fmla="*/ 2147483647 h 345"/>
                <a:gd name="T42" fmla="*/ 2147483647 w 711"/>
                <a:gd name="T43" fmla="*/ 2147483647 h 345"/>
                <a:gd name="T44" fmla="*/ 2147483647 w 711"/>
                <a:gd name="T45" fmla="*/ 2147483647 h 345"/>
                <a:gd name="T46" fmla="*/ 2147483647 w 711"/>
                <a:gd name="T47" fmla="*/ 2147483647 h 345"/>
                <a:gd name="T48" fmla="*/ 2147483647 w 711"/>
                <a:gd name="T49" fmla="*/ 2147483647 h 345"/>
                <a:gd name="T50" fmla="*/ 2147483647 w 711"/>
                <a:gd name="T51" fmla="*/ 2147483647 h 345"/>
                <a:gd name="T52" fmla="*/ 2147483647 w 711"/>
                <a:gd name="T53" fmla="*/ 2147483647 h 345"/>
                <a:gd name="T54" fmla="*/ 2147483647 w 711"/>
                <a:gd name="T55" fmla="*/ 2147483647 h 345"/>
                <a:gd name="T56" fmla="*/ 2147483647 w 711"/>
                <a:gd name="T57" fmla="*/ 2147483647 h 345"/>
                <a:gd name="T58" fmla="*/ 2147483647 w 711"/>
                <a:gd name="T59" fmla="*/ 2147483647 h 345"/>
                <a:gd name="T60" fmla="*/ 2147483647 w 711"/>
                <a:gd name="T61" fmla="*/ 2147483647 h 345"/>
                <a:gd name="T62" fmla="*/ 2147483647 w 711"/>
                <a:gd name="T63" fmla="*/ 2147483647 h 345"/>
                <a:gd name="T64" fmla="*/ 2147483647 w 711"/>
                <a:gd name="T65" fmla="*/ 2147483647 h 345"/>
                <a:gd name="T66" fmla="*/ 2147483647 w 711"/>
                <a:gd name="T67" fmla="*/ 2147483647 h 345"/>
                <a:gd name="T68" fmla="*/ 2147483647 w 711"/>
                <a:gd name="T69" fmla="*/ 2147483647 h 345"/>
                <a:gd name="T70" fmla="*/ 2147483647 w 711"/>
                <a:gd name="T71" fmla="*/ 2147483647 h 345"/>
                <a:gd name="T72" fmla="*/ 2147483647 w 711"/>
                <a:gd name="T73" fmla="*/ 2147483647 h 345"/>
                <a:gd name="T74" fmla="*/ 2147483647 w 711"/>
                <a:gd name="T75" fmla="*/ 2147483647 h 345"/>
                <a:gd name="T76" fmla="*/ 2147483647 w 711"/>
                <a:gd name="T77" fmla="*/ 2147483647 h 345"/>
                <a:gd name="T78" fmla="*/ 2147483647 w 711"/>
                <a:gd name="T79" fmla="*/ 2147483647 h 345"/>
                <a:gd name="T80" fmla="*/ 2147483647 w 711"/>
                <a:gd name="T81" fmla="*/ 2147483647 h 345"/>
                <a:gd name="T82" fmla="*/ 2147483647 w 711"/>
                <a:gd name="T83" fmla="*/ 2147483647 h 345"/>
                <a:gd name="T84" fmla="*/ 2147483647 w 711"/>
                <a:gd name="T85" fmla="*/ 2147483647 h 345"/>
                <a:gd name="T86" fmla="*/ 2147483647 w 711"/>
                <a:gd name="T87" fmla="*/ 2147483647 h 345"/>
                <a:gd name="T88" fmla="*/ 2147483647 w 711"/>
                <a:gd name="T89" fmla="*/ 2147483647 h 345"/>
                <a:gd name="T90" fmla="*/ 2147483647 w 711"/>
                <a:gd name="T91" fmla="*/ 2147483647 h 345"/>
                <a:gd name="T92" fmla="*/ 2147483647 w 711"/>
                <a:gd name="T93" fmla="*/ 2147483647 h 345"/>
                <a:gd name="T94" fmla="*/ 2147483647 w 711"/>
                <a:gd name="T95" fmla="*/ 2147483647 h 345"/>
                <a:gd name="T96" fmla="*/ 2147483647 w 711"/>
                <a:gd name="T97" fmla="*/ 2147483647 h 345"/>
                <a:gd name="T98" fmla="*/ 2147483647 w 711"/>
                <a:gd name="T99" fmla="*/ 2147483647 h 345"/>
                <a:gd name="T100" fmla="*/ 2147483647 w 711"/>
                <a:gd name="T101" fmla="*/ 2147483647 h 345"/>
                <a:gd name="T102" fmla="*/ 2147483647 w 711"/>
                <a:gd name="T103" fmla="*/ 2147483647 h 345"/>
                <a:gd name="T104" fmla="*/ 2147483647 w 711"/>
                <a:gd name="T105" fmla="*/ 2147483647 h 345"/>
                <a:gd name="T106" fmla="*/ 2147483647 w 711"/>
                <a:gd name="T107" fmla="*/ 2147483647 h 345"/>
                <a:gd name="T108" fmla="*/ 2147483647 w 711"/>
                <a:gd name="T109" fmla="*/ 2147483647 h 34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11"/>
                <a:gd name="T166" fmla="*/ 0 h 345"/>
                <a:gd name="T167" fmla="*/ 711 w 711"/>
                <a:gd name="T168" fmla="*/ 345 h 34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11" h="345">
                  <a:moveTo>
                    <a:pt x="430" y="344"/>
                  </a:moveTo>
                  <a:lnTo>
                    <a:pt x="427" y="344"/>
                  </a:lnTo>
                  <a:lnTo>
                    <a:pt x="417" y="344"/>
                  </a:lnTo>
                  <a:lnTo>
                    <a:pt x="401" y="344"/>
                  </a:lnTo>
                  <a:lnTo>
                    <a:pt x="397" y="342"/>
                  </a:lnTo>
                  <a:lnTo>
                    <a:pt x="393" y="342"/>
                  </a:lnTo>
                  <a:lnTo>
                    <a:pt x="381" y="342"/>
                  </a:lnTo>
                  <a:lnTo>
                    <a:pt x="376" y="342"/>
                  </a:lnTo>
                  <a:lnTo>
                    <a:pt x="355" y="342"/>
                  </a:lnTo>
                  <a:lnTo>
                    <a:pt x="340" y="342"/>
                  </a:lnTo>
                  <a:lnTo>
                    <a:pt x="315" y="342"/>
                  </a:lnTo>
                  <a:lnTo>
                    <a:pt x="311" y="342"/>
                  </a:lnTo>
                  <a:lnTo>
                    <a:pt x="310" y="342"/>
                  </a:lnTo>
                  <a:lnTo>
                    <a:pt x="294" y="341"/>
                  </a:lnTo>
                  <a:lnTo>
                    <a:pt x="279" y="341"/>
                  </a:lnTo>
                  <a:lnTo>
                    <a:pt x="265" y="341"/>
                  </a:lnTo>
                  <a:lnTo>
                    <a:pt x="262" y="341"/>
                  </a:lnTo>
                  <a:lnTo>
                    <a:pt x="253" y="339"/>
                  </a:lnTo>
                  <a:lnTo>
                    <a:pt x="232" y="339"/>
                  </a:lnTo>
                  <a:lnTo>
                    <a:pt x="217" y="339"/>
                  </a:lnTo>
                  <a:lnTo>
                    <a:pt x="213" y="339"/>
                  </a:lnTo>
                  <a:lnTo>
                    <a:pt x="210" y="339"/>
                  </a:lnTo>
                  <a:lnTo>
                    <a:pt x="157" y="337"/>
                  </a:lnTo>
                  <a:lnTo>
                    <a:pt x="159" y="299"/>
                  </a:lnTo>
                  <a:lnTo>
                    <a:pt x="159" y="289"/>
                  </a:lnTo>
                  <a:lnTo>
                    <a:pt x="159" y="282"/>
                  </a:lnTo>
                  <a:lnTo>
                    <a:pt x="160" y="268"/>
                  </a:lnTo>
                  <a:lnTo>
                    <a:pt x="160" y="261"/>
                  </a:lnTo>
                  <a:lnTo>
                    <a:pt x="160" y="254"/>
                  </a:lnTo>
                  <a:lnTo>
                    <a:pt x="161" y="227"/>
                  </a:lnTo>
                  <a:lnTo>
                    <a:pt x="116" y="225"/>
                  </a:lnTo>
                  <a:lnTo>
                    <a:pt x="113" y="225"/>
                  </a:lnTo>
                  <a:lnTo>
                    <a:pt x="53" y="222"/>
                  </a:lnTo>
                  <a:lnTo>
                    <a:pt x="38" y="220"/>
                  </a:lnTo>
                  <a:lnTo>
                    <a:pt x="34" y="220"/>
                  </a:lnTo>
                  <a:lnTo>
                    <a:pt x="0" y="219"/>
                  </a:lnTo>
                  <a:lnTo>
                    <a:pt x="1" y="205"/>
                  </a:lnTo>
                  <a:lnTo>
                    <a:pt x="1" y="185"/>
                  </a:lnTo>
                  <a:lnTo>
                    <a:pt x="2" y="176"/>
                  </a:lnTo>
                  <a:lnTo>
                    <a:pt x="4" y="165"/>
                  </a:lnTo>
                  <a:lnTo>
                    <a:pt x="4" y="158"/>
                  </a:lnTo>
                  <a:lnTo>
                    <a:pt x="4" y="151"/>
                  </a:lnTo>
                  <a:lnTo>
                    <a:pt x="4" y="142"/>
                  </a:lnTo>
                  <a:lnTo>
                    <a:pt x="4" y="137"/>
                  </a:lnTo>
                  <a:lnTo>
                    <a:pt x="5" y="123"/>
                  </a:lnTo>
                  <a:lnTo>
                    <a:pt x="6" y="109"/>
                  </a:lnTo>
                  <a:lnTo>
                    <a:pt x="6" y="96"/>
                  </a:lnTo>
                  <a:lnTo>
                    <a:pt x="8" y="82"/>
                  </a:lnTo>
                  <a:lnTo>
                    <a:pt x="11" y="44"/>
                  </a:lnTo>
                  <a:lnTo>
                    <a:pt x="11" y="19"/>
                  </a:lnTo>
                  <a:lnTo>
                    <a:pt x="12" y="5"/>
                  </a:lnTo>
                  <a:lnTo>
                    <a:pt x="13" y="0"/>
                  </a:lnTo>
                  <a:lnTo>
                    <a:pt x="15" y="1"/>
                  </a:lnTo>
                  <a:lnTo>
                    <a:pt x="16" y="1"/>
                  </a:lnTo>
                  <a:lnTo>
                    <a:pt x="56" y="2"/>
                  </a:lnTo>
                  <a:lnTo>
                    <a:pt x="76" y="2"/>
                  </a:lnTo>
                  <a:lnTo>
                    <a:pt x="78" y="4"/>
                  </a:lnTo>
                  <a:lnTo>
                    <a:pt x="95" y="5"/>
                  </a:lnTo>
                  <a:lnTo>
                    <a:pt x="105" y="5"/>
                  </a:lnTo>
                  <a:lnTo>
                    <a:pt x="107" y="5"/>
                  </a:lnTo>
                  <a:lnTo>
                    <a:pt x="112" y="5"/>
                  </a:lnTo>
                  <a:lnTo>
                    <a:pt x="137" y="6"/>
                  </a:lnTo>
                  <a:lnTo>
                    <a:pt x="155" y="8"/>
                  </a:lnTo>
                  <a:lnTo>
                    <a:pt x="167" y="8"/>
                  </a:lnTo>
                  <a:lnTo>
                    <a:pt x="193" y="9"/>
                  </a:lnTo>
                  <a:lnTo>
                    <a:pt x="199" y="9"/>
                  </a:lnTo>
                  <a:lnTo>
                    <a:pt x="235" y="11"/>
                  </a:lnTo>
                  <a:lnTo>
                    <a:pt x="265" y="12"/>
                  </a:lnTo>
                  <a:lnTo>
                    <a:pt x="292" y="12"/>
                  </a:lnTo>
                  <a:lnTo>
                    <a:pt x="315" y="12"/>
                  </a:lnTo>
                  <a:lnTo>
                    <a:pt x="368" y="13"/>
                  </a:lnTo>
                  <a:lnTo>
                    <a:pt x="390" y="13"/>
                  </a:lnTo>
                  <a:lnTo>
                    <a:pt x="449" y="15"/>
                  </a:lnTo>
                  <a:lnTo>
                    <a:pt x="459" y="25"/>
                  </a:lnTo>
                  <a:lnTo>
                    <a:pt x="465" y="27"/>
                  </a:lnTo>
                  <a:lnTo>
                    <a:pt x="469" y="29"/>
                  </a:lnTo>
                  <a:lnTo>
                    <a:pt x="477" y="32"/>
                  </a:lnTo>
                  <a:lnTo>
                    <a:pt x="489" y="40"/>
                  </a:lnTo>
                  <a:lnTo>
                    <a:pt x="499" y="29"/>
                  </a:lnTo>
                  <a:lnTo>
                    <a:pt x="517" y="32"/>
                  </a:lnTo>
                  <a:lnTo>
                    <a:pt x="520" y="32"/>
                  </a:lnTo>
                  <a:lnTo>
                    <a:pt x="528" y="29"/>
                  </a:lnTo>
                  <a:lnTo>
                    <a:pt x="530" y="30"/>
                  </a:lnTo>
                  <a:lnTo>
                    <a:pt x="549" y="29"/>
                  </a:lnTo>
                  <a:lnTo>
                    <a:pt x="556" y="36"/>
                  </a:lnTo>
                  <a:lnTo>
                    <a:pt x="559" y="39"/>
                  </a:lnTo>
                  <a:lnTo>
                    <a:pt x="567" y="40"/>
                  </a:lnTo>
                  <a:lnTo>
                    <a:pt x="584" y="46"/>
                  </a:lnTo>
                  <a:lnTo>
                    <a:pt x="592" y="55"/>
                  </a:lnTo>
                  <a:lnTo>
                    <a:pt x="597" y="65"/>
                  </a:lnTo>
                  <a:lnTo>
                    <a:pt x="606" y="68"/>
                  </a:lnTo>
                  <a:lnTo>
                    <a:pt x="613" y="69"/>
                  </a:lnTo>
                  <a:lnTo>
                    <a:pt x="620" y="92"/>
                  </a:lnTo>
                  <a:lnTo>
                    <a:pt x="622" y="96"/>
                  </a:lnTo>
                  <a:lnTo>
                    <a:pt x="620" y="99"/>
                  </a:lnTo>
                  <a:lnTo>
                    <a:pt x="625" y="109"/>
                  </a:lnTo>
                  <a:lnTo>
                    <a:pt x="626" y="117"/>
                  </a:lnTo>
                  <a:lnTo>
                    <a:pt x="629" y="123"/>
                  </a:lnTo>
                  <a:lnTo>
                    <a:pt x="635" y="123"/>
                  </a:lnTo>
                  <a:lnTo>
                    <a:pt x="638" y="137"/>
                  </a:lnTo>
                  <a:lnTo>
                    <a:pt x="639" y="138"/>
                  </a:lnTo>
                  <a:lnTo>
                    <a:pt x="642" y="151"/>
                  </a:lnTo>
                  <a:lnTo>
                    <a:pt x="639" y="158"/>
                  </a:lnTo>
                  <a:lnTo>
                    <a:pt x="640" y="163"/>
                  </a:lnTo>
                  <a:lnTo>
                    <a:pt x="650" y="173"/>
                  </a:lnTo>
                  <a:lnTo>
                    <a:pt x="650" y="177"/>
                  </a:lnTo>
                  <a:lnTo>
                    <a:pt x="649" y="177"/>
                  </a:lnTo>
                  <a:lnTo>
                    <a:pt x="650" y="180"/>
                  </a:lnTo>
                  <a:lnTo>
                    <a:pt x="656" y="190"/>
                  </a:lnTo>
                  <a:lnTo>
                    <a:pt x="660" y="201"/>
                  </a:lnTo>
                  <a:lnTo>
                    <a:pt x="657" y="204"/>
                  </a:lnTo>
                  <a:lnTo>
                    <a:pt x="657" y="211"/>
                  </a:lnTo>
                  <a:lnTo>
                    <a:pt x="660" y="211"/>
                  </a:lnTo>
                  <a:lnTo>
                    <a:pt x="661" y="213"/>
                  </a:lnTo>
                  <a:lnTo>
                    <a:pt x="660" y="215"/>
                  </a:lnTo>
                  <a:lnTo>
                    <a:pt x="661" y="218"/>
                  </a:lnTo>
                  <a:lnTo>
                    <a:pt x="660" y="225"/>
                  </a:lnTo>
                  <a:lnTo>
                    <a:pt x="660" y="226"/>
                  </a:lnTo>
                  <a:lnTo>
                    <a:pt x="661" y="232"/>
                  </a:lnTo>
                  <a:lnTo>
                    <a:pt x="665" y="243"/>
                  </a:lnTo>
                  <a:lnTo>
                    <a:pt x="667" y="243"/>
                  </a:lnTo>
                  <a:lnTo>
                    <a:pt x="665" y="246"/>
                  </a:lnTo>
                  <a:lnTo>
                    <a:pt x="665" y="255"/>
                  </a:lnTo>
                  <a:lnTo>
                    <a:pt x="661" y="260"/>
                  </a:lnTo>
                  <a:lnTo>
                    <a:pt x="672" y="275"/>
                  </a:lnTo>
                  <a:lnTo>
                    <a:pt x="671" y="278"/>
                  </a:lnTo>
                  <a:lnTo>
                    <a:pt x="669" y="278"/>
                  </a:lnTo>
                  <a:lnTo>
                    <a:pt x="672" y="285"/>
                  </a:lnTo>
                  <a:lnTo>
                    <a:pt x="675" y="285"/>
                  </a:lnTo>
                  <a:lnTo>
                    <a:pt x="678" y="281"/>
                  </a:lnTo>
                  <a:lnTo>
                    <a:pt x="683" y="307"/>
                  </a:lnTo>
                  <a:lnTo>
                    <a:pt x="689" y="313"/>
                  </a:lnTo>
                  <a:lnTo>
                    <a:pt x="693" y="313"/>
                  </a:lnTo>
                  <a:lnTo>
                    <a:pt x="704" y="338"/>
                  </a:lnTo>
                  <a:lnTo>
                    <a:pt x="710" y="341"/>
                  </a:lnTo>
                  <a:lnTo>
                    <a:pt x="707" y="341"/>
                  </a:lnTo>
                  <a:lnTo>
                    <a:pt x="669" y="342"/>
                  </a:lnTo>
                  <a:lnTo>
                    <a:pt x="662" y="342"/>
                  </a:lnTo>
                  <a:lnTo>
                    <a:pt x="653" y="342"/>
                  </a:lnTo>
                  <a:lnTo>
                    <a:pt x="651" y="342"/>
                  </a:lnTo>
                  <a:lnTo>
                    <a:pt x="643" y="342"/>
                  </a:lnTo>
                  <a:lnTo>
                    <a:pt x="633" y="342"/>
                  </a:lnTo>
                  <a:lnTo>
                    <a:pt x="632" y="342"/>
                  </a:lnTo>
                  <a:lnTo>
                    <a:pt x="622" y="342"/>
                  </a:lnTo>
                  <a:lnTo>
                    <a:pt x="615" y="342"/>
                  </a:lnTo>
                  <a:lnTo>
                    <a:pt x="613" y="342"/>
                  </a:lnTo>
                  <a:lnTo>
                    <a:pt x="592" y="342"/>
                  </a:lnTo>
                  <a:lnTo>
                    <a:pt x="586" y="342"/>
                  </a:lnTo>
                  <a:lnTo>
                    <a:pt x="581" y="344"/>
                  </a:lnTo>
                  <a:lnTo>
                    <a:pt x="578" y="344"/>
                  </a:lnTo>
                  <a:lnTo>
                    <a:pt x="560" y="344"/>
                  </a:lnTo>
                  <a:lnTo>
                    <a:pt x="550" y="344"/>
                  </a:lnTo>
                  <a:lnTo>
                    <a:pt x="541" y="344"/>
                  </a:lnTo>
                  <a:lnTo>
                    <a:pt x="520" y="344"/>
                  </a:lnTo>
                  <a:lnTo>
                    <a:pt x="503" y="344"/>
                  </a:lnTo>
                  <a:lnTo>
                    <a:pt x="499" y="344"/>
                  </a:lnTo>
                  <a:lnTo>
                    <a:pt x="494" y="344"/>
                  </a:lnTo>
                  <a:lnTo>
                    <a:pt x="489" y="344"/>
                  </a:lnTo>
                  <a:lnTo>
                    <a:pt x="478" y="344"/>
                  </a:lnTo>
                  <a:lnTo>
                    <a:pt x="466" y="344"/>
                  </a:lnTo>
                  <a:lnTo>
                    <a:pt x="458" y="344"/>
                  </a:lnTo>
                  <a:lnTo>
                    <a:pt x="448" y="344"/>
                  </a:lnTo>
                  <a:lnTo>
                    <a:pt x="437" y="344"/>
                  </a:lnTo>
                  <a:lnTo>
                    <a:pt x="430" y="344"/>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80616" name="Freeform 252"/>
            <p:cNvSpPr>
              <a:spLocks/>
            </p:cNvSpPr>
            <p:nvPr/>
          </p:nvSpPr>
          <p:spPr bwMode="auto">
            <a:xfrm>
              <a:off x="3494088" y="2641600"/>
              <a:ext cx="830262" cy="484188"/>
            </a:xfrm>
            <a:custGeom>
              <a:avLst/>
              <a:gdLst>
                <a:gd name="T0" fmla="*/ 2147483647 w 601"/>
                <a:gd name="T1" fmla="*/ 2147483647 h 388"/>
                <a:gd name="T2" fmla="*/ 2147483647 w 601"/>
                <a:gd name="T3" fmla="*/ 2147483647 h 388"/>
                <a:gd name="T4" fmla="*/ 2147483647 w 601"/>
                <a:gd name="T5" fmla="*/ 2147483647 h 388"/>
                <a:gd name="T6" fmla="*/ 2147483647 w 601"/>
                <a:gd name="T7" fmla="*/ 2147483647 h 388"/>
                <a:gd name="T8" fmla="*/ 2147483647 w 601"/>
                <a:gd name="T9" fmla="*/ 2147483647 h 388"/>
                <a:gd name="T10" fmla="*/ 2147483647 w 601"/>
                <a:gd name="T11" fmla="*/ 2147483647 h 388"/>
                <a:gd name="T12" fmla="*/ 2147483647 w 601"/>
                <a:gd name="T13" fmla="*/ 2147483647 h 388"/>
                <a:gd name="T14" fmla="*/ 2147483647 w 601"/>
                <a:gd name="T15" fmla="*/ 2147483647 h 388"/>
                <a:gd name="T16" fmla="*/ 2147483647 w 601"/>
                <a:gd name="T17" fmla="*/ 2147483647 h 388"/>
                <a:gd name="T18" fmla="*/ 2147483647 w 601"/>
                <a:gd name="T19" fmla="*/ 2147483647 h 388"/>
                <a:gd name="T20" fmla="*/ 2147483647 w 601"/>
                <a:gd name="T21" fmla="*/ 2147483647 h 388"/>
                <a:gd name="T22" fmla="*/ 2147483647 w 601"/>
                <a:gd name="T23" fmla="*/ 2147483647 h 388"/>
                <a:gd name="T24" fmla="*/ 2147483647 w 601"/>
                <a:gd name="T25" fmla="*/ 2147483647 h 388"/>
                <a:gd name="T26" fmla="*/ 2147483647 w 601"/>
                <a:gd name="T27" fmla="*/ 2147483647 h 388"/>
                <a:gd name="T28" fmla="*/ 2147483647 w 601"/>
                <a:gd name="T29" fmla="*/ 2147483647 h 388"/>
                <a:gd name="T30" fmla="*/ 2147483647 w 601"/>
                <a:gd name="T31" fmla="*/ 2147483647 h 388"/>
                <a:gd name="T32" fmla="*/ 2147483647 w 601"/>
                <a:gd name="T33" fmla="*/ 2147483647 h 388"/>
                <a:gd name="T34" fmla="*/ 2147483647 w 601"/>
                <a:gd name="T35" fmla="*/ 2147483647 h 388"/>
                <a:gd name="T36" fmla="*/ 2147483647 w 601"/>
                <a:gd name="T37" fmla="*/ 2147483647 h 388"/>
                <a:gd name="T38" fmla="*/ 2147483647 w 601"/>
                <a:gd name="T39" fmla="*/ 2147483647 h 388"/>
                <a:gd name="T40" fmla="*/ 2147483647 w 601"/>
                <a:gd name="T41" fmla="*/ 2147483647 h 388"/>
                <a:gd name="T42" fmla="*/ 2147483647 w 601"/>
                <a:gd name="T43" fmla="*/ 2147483647 h 388"/>
                <a:gd name="T44" fmla="*/ 2147483647 w 601"/>
                <a:gd name="T45" fmla="*/ 2147483647 h 388"/>
                <a:gd name="T46" fmla="*/ 2147483647 w 601"/>
                <a:gd name="T47" fmla="*/ 2147483647 h 388"/>
                <a:gd name="T48" fmla="*/ 2147483647 w 601"/>
                <a:gd name="T49" fmla="*/ 0 h 388"/>
                <a:gd name="T50" fmla="*/ 2147483647 w 601"/>
                <a:gd name="T51" fmla="*/ 2147483647 h 388"/>
                <a:gd name="T52" fmla="*/ 2147483647 w 601"/>
                <a:gd name="T53" fmla="*/ 2147483647 h 388"/>
                <a:gd name="T54" fmla="*/ 2147483647 w 601"/>
                <a:gd name="T55" fmla="*/ 2147483647 h 388"/>
                <a:gd name="T56" fmla="*/ 2147483647 w 601"/>
                <a:gd name="T57" fmla="*/ 2147483647 h 388"/>
                <a:gd name="T58" fmla="*/ 2147483647 w 601"/>
                <a:gd name="T59" fmla="*/ 2147483647 h 388"/>
                <a:gd name="T60" fmla="*/ 2147483647 w 601"/>
                <a:gd name="T61" fmla="*/ 2147483647 h 388"/>
                <a:gd name="T62" fmla="*/ 2147483647 w 601"/>
                <a:gd name="T63" fmla="*/ 2147483647 h 388"/>
                <a:gd name="T64" fmla="*/ 2147483647 w 601"/>
                <a:gd name="T65" fmla="*/ 2147483647 h 388"/>
                <a:gd name="T66" fmla="*/ 2147483647 w 601"/>
                <a:gd name="T67" fmla="*/ 2147483647 h 388"/>
                <a:gd name="T68" fmla="*/ 2147483647 w 601"/>
                <a:gd name="T69" fmla="*/ 2147483647 h 388"/>
                <a:gd name="T70" fmla="*/ 2147483647 w 601"/>
                <a:gd name="T71" fmla="*/ 2147483647 h 388"/>
                <a:gd name="T72" fmla="*/ 2147483647 w 601"/>
                <a:gd name="T73" fmla="*/ 2147483647 h 388"/>
                <a:gd name="T74" fmla="*/ 2147483647 w 601"/>
                <a:gd name="T75" fmla="*/ 2147483647 h 388"/>
                <a:gd name="T76" fmla="*/ 2147483647 w 601"/>
                <a:gd name="T77" fmla="*/ 2147483647 h 388"/>
                <a:gd name="T78" fmla="*/ 2147483647 w 601"/>
                <a:gd name="T79" fmla="*/ 2147483647 h 388"/>
                <a:gd name="T80" fmla="*/ 2147483647 w 601"/>
                <a:gd name="T81" fmla="*/ 2147483647 h 388"/>
                <a:gd name="T82" fmla="*/ 2147483647 w 601"/>
                <a:gd name="T83" fmla="*/ 2147483647 h 388"/>
                <a:gd name="T84" fmla="*/ 2147483647 w 601"/>
                <a:gd name="T85" fmla="*/ 2147483647 h 3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01"/>
                <a:gd name="T130" fmla="*/ 0 h 388"/>
                <a:gd name="T131" fmla="*/ 601 w 601"/>
                <a:gd name="T132" fmla="*/ 388 h 38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01" h="388">
                  <a:moveTo>
                    <a:pt x="543" y="353"/>
                  </a:moveTo>
                  <a:lnTo>
                    <a:pt x="545" y="356"/>
                  </a:lnTo>
                  <a:lnTo>
                    <a:pt x="554" y="357"/>
                  </a:lnTo>
                  <a:lnTo>
                    <a:pt x="570" y="363"/>
                  </a:lnTo>
                  <a:lnTo>
                    <a:pt x="579" y="373"/>
                  </a:lnTo>
                  <a:lnTo>
                    <a:pt x="584" y="382"/>
                  </a:lnTo>
                  <a:lnTo>
                    <a:pt x="593" y="385"/>
                  </a:lnTo>
                  <a:lnTo>
                    <a:pt x="600" y="387"/>
                  </a:lnTo>
                  <a:lnTo>
                    <a:pt x="597" y="385"/>
                  </a:lnTo>
                  <a:lnTo>
                    <a:pt x="595" y="378"/>
                  </a:lnTo>
                  <a:lnTo>
                    <a:pt x="595" y="375"/>
                  </a:lnTo>
                  <a:lnTo>
                    <a:pt x="584" y="363"/>
                  </a:lnTo>
                  <a:lnTo>
                    <a:pt x="591" y="341"/>
                  </a:lnTo>
                  <a:lnTo>
                    <a:pt x="594" y="335"/>
                  </a:lnTo>
                  <a:lnTo>
                    <a:pt x="594" y="325"/>
                  </a:lnTo>
                  <a:lnTo>
                    <a:pt x="597" y="321"/>
                  </a:lnTo>
                  <a:lnTo>
                    <a:pt x="598" y="317"/>
                  </a:lnTo>
                  <a:lnTo>
                    <a:pt x="594" y="306"/>
                  </a:lnTo>
                  <a:lnTo>
                    <a:pt x="590" y="303"/>
                  </a:lnTo>
                  <a:lnTo>
                    <a:pt x="591" y="289"/>
                  </a:lnTo>
                  <a:lnTo>
                    <a:pt x="586" y="277"/>
                  </a:lnTo>
                  <a:lnTo>
                    <a:pt x="593" y="277"/>
                  </a:lnTo>
                  <a:lnTo>
                    <a:pt x="597" y="277"/>
                  </a:lnTo>
                  <a:lnTo>
                    <a:pt x="597" y="263"/>
                  </a:lnTo>
                  <a:lnTo>
                    <a:pt x="597" y="249"/>
                  </a:lnTo>
                  <a:lnTo>
                    <a:pt x="597" y="238"/>
                  </a:lnTo>
                  <a:lnTo>
                    <a:pt x="595" y="223"/>
                  </a:lnTo>
                  <a:lnTo>
                    <a:pt x="595" y="209"/>
                  </a:lnTo>
                  <a:lnTo>
                    <a:pt x="595" y="201"/>
                  </a:lnTo>
                  <a:lnTo>
                    <a:pt x="595" y="165"/>
                  </a:lnTo>
                  <a:lnTo>
                    <a:pt x="595" y="155"/>
                  </a:lnTo>
                  <a:lnTo>
                    <a:pt x="595" y="135"/>
                  </a:lnTo>
                  <a:lnTo>
                    <a:pt x="595" y="117"/>
                  </a:lnTo>
                  <a:lnTo>
                    <a:pt x="594" y="86"/>
                  </a:lnTo>
                  <a:lnTo>
                    <a:pt x="593" y="79"/>
                  </a:lnTo>
                  <a:lnTo>
                    <a:pt x="590" y="74"/>
                  </a:lnTo>
                  <a:lnTo>
                    <a:pt x="580" y="70"/>
                  </a:lnTo>
                  <a:lnTo>
                    <a:pt x="563" y="51"/>
                  </a:lnTo>
                  <a:lnTo>
                    <a:pt x="563" y="48"/>
                  </a:lnTo>
                  <a:lnTo>
                    <a:pt x="579" y="34"/>
                  </a:lnTo>
                  <a:lnTo>
                    <a:pt x="584" y="13"/>
                  </a:lnTo>
                  <a:lnTo>
                    <a:pt x="570" y="13"/>
                  </a:lnTo>
                  <a:lnTo>
                    <a:pt x="551" y="15"/>
                  </a:lnTo>
                  <a:lnTo>
                    <a:pt x="534" y="15"/>
                  </a:lnTo>
                  <a:lnTo>
                    <a:pt x="533" y="15"/>
                  </a:lnTo>
                  <a:lnTo>
                    <a:pt x="514" y="15"/>
                  </a:lnTo>
                  <a:lnTo>
                    <a:pt x="478" y="15"/>
                  </a:lnTo>
                  <a:lnTo>
                    <a:pt x="476" y="15"/>
                  </a:lnTo>
                  <a:lnTo>
                    <a:pt x="475" y="15"/>
                  </a:lnTo>
                  <a:lnTo>
                    <a:pt x="457" y="15"/>
                  </a:lnTo>
                  <a:lnTo>
                    <a:pt x="447" y="15"/>
                  </a:lnTo>
                  <a:lnTo>
                    <a:pt x="421" y="13"/>
                  </a:lnTo>
                  <a:lnTo>
                    <a:pt x="418" y="13"/>
                  </a:lnTo>
                  <a:lnTo>
                    <a:pt x="400" y="13"/>
                  </a:lnTo>
                  <a:lnTo>
                    <a:pt x="381" y="13"/>
                  </a:lnTo>
                  <a:lnTo>
                    <a:pt x="353" y="13"/>
                  </a:lnTo>
                  <a:lnTo>
                    <a:pt x="346" y="13"/>
                  </a:lnTo>
                  <a:lnTo>
                    <a:pt x="333" y="13"/>
                  </a:lnTo>
                  <a:lnTo>
                    <a:pt x="324" y="13"/>
                  </a:lnTo>
                  <a:lnTo>
                    <a:pt x="324" y="12"/>
                  </a:lnTo>
                  <a:lnTo>
                    <a:pt x="288" y="11"/>
                  </a:lnTo>
                  <a:lnTo>
                    <a:pt x="286" y="11"/>
                  </a:lnTo>
                  <a:lnTo>
                    <a:pt x="285" y="11"/>
                  </a:lnTo>
                  <a:lnTo>
                    <a:pt x="239" y="11"/>
                  </a:lnTo>
                  <a:lnTo>
                    <a:pt x="230" y="9"/>
                  </a:lnTo>
                  <a:lnTo>
                    <a:pt x="173" y="8"/>
                  </a:lnTo>
                  <a:lnTo>
                    <a:pt x="163" y="8"/>
                  </a:lnTo>
                  <a:lnTo>
                    <a:pt x="135" y="5"/>
                  </a:lnTo>
                  <a:lnTo>
                    <a:pt x="102" y="4"/>
                  </a:lnTo>
                  <a:lnTo>
                    <a:pt x="98" y="4"/>
                  </a:lnTo>
                  <a:lnTo>
                    <a:pt x="49" y="1"/>
                  </a:lnTo>
                  <a:lnTo>
                    <a:pt x="22" y="1"/>
                  </a:lnTo>
                  <a:lnTo>
                    <a:pt x="18" y="0"/>
                  </a:lnTo>
                  <a:lnTo>
                    <a:pt x="18" y="6"/>
                  </a:lnTo>
                  <a:lnTo>
                    <a:pt x="18" y="20"/>
                  </a:lnTo>
                  <a:lnTo>
                    <a:pt x="13" y="74"/>
                  </a:lnTo>
                  <a:lnTo>
                    <a:pt x="13" y="79"/>
                  </a:lnTo>
                  <a:lnTo>
                    <a:pt x="12" y="101"/>
                  </a:lnTo>
                  <a:lnTo>
                    <a:pt x="13" y="102"/>
                  </a:lnTo>
                  <a:lnTo>
                    <a:pt x="11" y="102"/>
                  </a:lnTo>
                  <a:lnTo>
                    <a:pt x="9" y="129"/>
                  </a:lnTo>
                  <a:lnTo>
                    <a:pt x="9" y="148"/>
                  </a:lnTo>
                  <a:lnTo>
                    <a:pt x="8" y="155"/>
                  </a:lnTo>
                  <a:lnTo>
                    <a:pt x="6" y="183"/>
                  </a:lnTo>
                  <a:lnTo>
                    <a:pt x="6" y="191"/>
                  </a:lnTo>
                  <a:lnTo>
                    <a:pt x="6" y="194"/>
                  </a:lnTo>
                  <a:lnTo>
                    <a:pt x="5" y="209"/>
                  </a:lnTo>
                  <a:lnTo>
                    <a:pt x="4" y="226"/>
                  </a:lnTo>
                  <a:lnTo>
                    <a:pt x="4" y="237"/>
                  </a:lnTo>
                  <a:lnTo>
                    <a:pt x="2" y="249"/>
                  </a:lnTo>
                  <a:lnTo>
                    <a:pt x="1" y="263"/>
                  </a:lnTo>
                  <a:lnTo>
                    <a:pt x="1" y="264"/>
                  </a:lnTo>
                  <a:lnTo>
                    <a:pt x="1" y="266"/>
                  </a:lnTo>
                  <a:lnTo>
                    <a:pt x="1" y="277"/>
                  </a:lnTo>
                  <a:lnTo>
                    <a:pt x="0" y="305"/>
                  </a:lnTo>
                  <a:lnTo>
                    <a:pt x="0" y="317"/>
                  </a:lnTo>
                  <a:lnTo>
                    <a:pt x="1" y="319"/>
                  </a:lnTo>
                  <a:lnTo>
                    <a:pt x="2" y="319"/>
                  </a:lnTo>
                  <a:lnTo>
                    <a:pt x="42" y="320"/>
                  </a:lnTo>
                  <a:lnTo>
                    <a:pt x="62" y="320"/>
                  </a:lnTo>
                  <a:lnTo>
                    <a:pt x="65" y="321"/>
                  </a:lnTo>
                  <a:lnTo>
                    <a:pt x="81" y="323"/>
                  </a:lnTo>
                  <a:lnTo>
                    <a:pt x="91" y="323"/>
                  </a:lnTo>
                  <a:lnTo>
                    <a:pt x="94" y="323"/>
                  </a:lnTo>
                  <a:lnTo>
                    <a:pt x="98" y="323"/>
                  </a:lnTo>
                  <a:lnTo>
                    <a:pt x="123" y="324"/>
                  </a:lnTo>
                  <a:lnTo>
                    <a:pt x="141" y="325"/>
                  </a:lnTo>
                  <a:lnTo>
                    <a:pt x="153" y="325"/>
                  </a:lnTo>
                  <a:lnTo>
                    <a:pt x="180" y="327"/>
                  </a:lnTo>
                  <a:lnTo>
                    <a:pt x="185" y="327"/>
                  </a:lnTo>
                  <a:lnTo>
                    <a:pt x="221" y="328"/>
                  </a:lnTo>
                  <a:lnTo>
                    <a:pt x="252" y="330"/>
                  </a:lnTo>
                  <a:lnTo>
                    <a:pt x="278" y="330"/>
                  </a:lnTo>
                  <a:lnTo>
                    <a:pt x="302" y="330"/>
                  </a:lnTo>
                  <a:lnTo>
                    <a:pt x="354" y="331"/>
                  </a:lnTo>
                  <a:lnTo>
                    <a:pt x="376" y="331"/>
                  </a:lnTo>
                  <a:lnTo>
                    <a:pt x="436" y="332"/>
                  </a:lnTo>
                  <a:lnTo>
                    <a:pt x="446" y="342"/>
                  </a:lnTo>
                  <a:lnTo>
                    <a:pt x="451" y="345"/>
                  </a:lnTo>
                  <a:lnTo>
                    <a:pt x="455" y="346"/>
                  </a:lnTo>
                  <a:lnTo>
                    <a:pt x="464" y="349"/>
                  </a:lnTo>
                  <a:lnTo>
                    <a:pt x="476" y="357"/>
                  </a:lnTo>
                  <a:lnTo>
                    <a:pt x="486" y="346"/>
                  </a:lnTo>
                  <a:lnTo>
                    <a:pt x="504" y="349"/>
                  </a:lnTo>
                  <a:lnTo>
                    <a:pt x="507" y="349"/>
                  </a:lnTo>
                  <a:lnTo>
                    <a:pt x="515" y="346"/>
                  </a:lnTo>
                  <a:lnTo>
                    <a:pt x="516" y="348"/>
                  </a:lnTo>
                  <a:lnTo>
                    <a:pt x="536" y="346"/>
                  </a:lnTo>
                  <a:lnTo>
                    <a:pt x="543" y="353"/>
                  </a:lnTo>
                </a:path>
              </a:pathLst>
            </a:custGeom>
            <a:noFill/>
            <a:ln w="6350">
              <a:solidFill>
                <a:schemeClr val="tx1"/>
              </a:solidFill>
              <a:round/>
              <a:headEnd/>
              <a:tailEnd/>
            </a:ln>
          </p:spPr>
          <p:txBody>
            <a:bodyPr/>
            <a:lstStyle/>
            <a:p>
              <a:endParaRPr lang="en-US"/>
            </a:p>
          </p:txBody>
        </p:sp>
        <p:sp>
          <p:nvSpPr>
            <p:cNvPr id="280617" name="Freeform 253"/>
            <p:cNvSpPr>
              <a:spLocks/>
            </p:cNvSpPr>
            <p:nvPr/>
          </p:nvSpPr>
          <p:spPr bwMode="auto">
            <a:xfrm>
              <a:off x="4638675" y="4395788"/>
              <a:ext cx="671513" cy="538162"/>
            </a:xfrm>
            <a:custGeom>
              <a:avLst/>
              <a:gdLst>
                <a:gd name="T0" fmla="*/ 2147483647 w 487"/>
                <a:gd name="T1" fmla="*/ 2147483647 h 430"/>
                <a:gd name="T2" fmla="*/ 2147483647 w 487"/>
                <a:gd name="T3" fmla="*/ 2147483647 h 430"/>
                <a:gd name="T4" fmla="*/ 2147483647 w 487"/>
                <a:gd name="T5" fmla="*/ 2147483647 h 430"/>
                <a:gd name="T6" fmla="*/ 2147483647 w 487"/>
                <a:gd name="T7" fmla="*/ 2147483647 h 430"/>
                <a:gd name="T8" fmla="*/ 2147483647 w 487"/>
                <a:gd name="T9" fmla="*/ 2147483647 h 430"/>
                <a:gd name="T10" fmla="*/ 2147483647 w 487"/>
                <a:gd name="T11" fmla="*/ 2147483647 h 430"/>
                <a:gd name="T12" fmla="*/ 2147483647 w 487"/>
                <a:gd name="T13" fmla="*/ 2147483647 h 430"/>
                <a:gd name="T14" fmla="*/ 2147483647 w 487"/>
                <a:gd name="T15" fmla="*/ 2147483647 h 430"/>
                <a:gd name="T16" fmla="*/ 2147483647 w 487"/>
                <a:gd name="T17" fmla="*/ 2147483647 h 430"/>
                <a:gd name="T18" fmla="*/ 2147483647 w 487"/>
                <a:gd name="T19" fmla="*/ 2147483647 h 430"/>
                <a:gd name="T20" fmla="*/ 2147483647 w 487"/>
                <a:gd name="T21" fmla="*/ 2147483647 h 430"/>
                <a:gd name="T22" fmla="*/ 2147483647 w 487"/>
                <a:gd name="T23" fmla="*/ 2147483647 h 430"/>
                <a:gd name="T24" fmla="*/ 2147483647 w 487"/>
                <a:gd name="T25" fmla="*/ 2147483647 h 430"/>
                <a:gd name="T26" fmla="*/ 2147483647 w 487"/>
                <a:gd name="T27" fmla="*/ 2147483647 h 430"/>
                <a:gd name="T28" fmla="*/ 2147483647 w 487"/>
                <a:gd name="T29" fmla="*/ 2147483647 h 430"/>
                <a:gd name="T30" fmla="*/ 2147483647 w 487"/>
                <a:gd name="T31" fmla="*/ 2147483647 h 430"/>
                <a:gd name="T32" fmla="*/ 2147483647 w 487"/>
                <a:gd name="T33" fmla="*/ 2147483647 h 430"/>
                <a:gd name="T34" fmla="*/ 2147483647 w 487"/>
                <a:gd name="T35" fmla="*/ 2147483647 h 430"/>
                <a:gd name="T36" fmla="*/ 2147483647 w 487"/>
                <a:gd name="T37" fmla="*/ 2147483647 h 430"/>
                <a:gd name="T38" fmla="*/ 2147483647 w 487"/>
                <a:gd name="T39" fmla="*/ 2147483647 h 430"/>
                <a:gd name="T40" fmla="*/ 2147483647 w 487"/>
                <a:gd name="T41" fmla="*/ 2147483647 h 430"/>
                <a:gd name="T42" fmla="*/ 2147483647 w 487"/>
                <a:gd name="T43" fmla="*/ 2147483647 h 430"/>
                <a:gd name="T44" fmla="*/ 2147483647 w 487"/>
                <a:gd name="T45" fmla="*/ 2147483647 h 430"/>
                <a:gd name="T46" fmla="*/ 2147483647 w 487"/>
                <a:gd name="T47" fmla="*/ 2147483647 h 430"/>
                <a:gd name="T48" fmla="*/ 2147483647 w 487"/>
                <a:gd name="T49" fmla="*/ 2147483647 h 430"/>
                <a:gd name="T50" fmla="*/ 2147483647 w 487"/>
                <a:gd name="T51" fmla="*/ 2147483647 h 430"/>
                <a:gd name="T52" fmla="*/ 2147483647 w 487"/>
                <a:gd name="T53" fmla="*/ 2147483647 h 430"/>
                <a:gd name="T54" fmla="*/ 2147483647 w 487"/>
                <a:gd name="T55" fmla="*/ 2147483647 h 430"/>
                <a:gd name="T56" fmla="*/ 2147483647 w 487"/>
                <a:gd name="T57" fmla="*/ 2147483647 h 430"/>
                <a:gd name="T58" fmla="*/ 2147483647 w 487"/>
                <a:gd name="T59" fmla="*/ 2147483647 h 430"/>
                <a:gd name="T60" fmla="*/ 2147483647 w 487"/>
                <a:gd name="T61" fmla="*/ 2147483647 h 430"/>
                <a:gd name="T62" fmla="*/ 2147483647 w 487"/>
                <a:gd name="T63" fmla="*/ 2147483647 h 430"/>
                <a:gd name="T64" fmla="*/ 2147483647 w 487"/>
                <a:gd name="T65" fmla="*/ 2147483647 h 430"/>
                <a:gd name="T66" fmla="*/ 2147483647 w 487"/>
                <a:gd name="T67" fmla="*/ 2147483647 h 430"/>
                <a:gd name="T68" fmla="*/ 2147483647 w 487"/>
                <a:gd name="T69" fmla="*/ 2147483647 h 430"/>
                <a:gd name="T70" fmla="*/ 0 w 487"/>
                <a:gd name="T71" fmla="*/ 2147483647 h 430"/>
                <a:gd name="T72" fmla="*/ 0 w 487"/>
                <a:gd name="T73" fmla="*/ 2147483647 h 430"/>
                <a:gd name="T74" fmla="*/ 2147483647 w 487"/>
                <a:gd name="T75" fmla="*/ 2147483647 h 430"/>
                <a:gd name="T76" fmla="*/ 2147483647 w 487"/>
                <a:gd name="T77" fmla="*/ 2147483647 h 430"/>
                <a:gd name="T78" fmla="*/ 2147483647 w 487"/>
                <a:gd name="T79" fmla="*/ 2147483647 h 430"/>
                <a:gd name="T80" fmla="*/ 2147483647 w 487"/>
                <a:gd name="T81" fmla="*/ 2147483647 h 430"/>
                <a:gd name="T82" fmla="*/ 2147483647 w 487"/>
                <a:gd name="T83" fmla="*/ 2147483647 h 430"/>
                <a:gd name="T84" fmla="*/ 2147483647 w 487"/>
                <a:gd name="T85" fmla="*/ 2147483647 h 430"/>
                <a:gd name="T86" fmla="*/ 2147483647 w 487"/>
                <a:gd name="T87" fmla="*/ 0 h 430"/>
                <a:gd name="T88" fmla="*/ 2147483647 w 487"/>
                <a:gd name="T89" fmla="*/ 2147483647 h 430"/>
                <a:gd name="T90" fmla="*/ 2147483647 w 487"/>
                <a:gd name="T91" fmla="*/ 2147483647 h 430"/>
                <a:gd name="T92" fmla="*/ 2147483647 w 487"/>
                <a:gd name="T93" fmla="*/ 2147483647 h 430"/>
                <a:gd name="T94" fmla="*/ 2147483647 w 487"/>
                <a:gd name="T95" fmla="*/ 2147483647 h 430"/>
                <a:gd name="T96" fmla="*/ 2147483647 w 487"/>
                <a:gd name="T97" fmla="*/ 2147483647 h 430"/>
                <a:gd name="T98" fmla="*/ 2147483647 w 487"/>
                <a:gd name="T99" fmla="*/ 2147483647 h 430"/>
                <a:gd name="T100" fmla="*/ 2147483647 w 487"/>
                <a:gd name="T101" fmla="*/ 2147483647 h 430"/>
                <a:gd name="T102" fmla="*/ 2147483647 w 487"/>
                <a:gd name="T103" fmla="*/ 2147483647 h 43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7"/>
                <a:gd name="T157" fmla="*/ 0 h 430"/>
                <a:gd name="T158" fmla="*/ 487 w 487"/>
                <a:gd name="T159" fmla="*/ 430 h 43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7" h="430">
                  <a:moveTo>
                    <a:pt x="272" y="217"/>
                  </a:moveTo>
                  <a:lnTo>
                    <a:pt x="281" y="217"/>
                  </a:lnTo>
                  <a:lnTo>
                    <a:pt x="287" y="217"/>
                  </a:lnTo>
                  <a:lnTo>
                    <a:pt x="302" y="216"/>
                  </a:lnTo>
                  <a:lnTo>
                    <a:pt x="309" y="215"/>
                  </a:lnTo>
                  <a:lnTo>
                    <a:pt x="315" y="215"/>
                  </a:lnTo>
                  <a:lnTo>
                    <a:pt x="327" y="215"/>
                  </a:lnTo>
                  <a:lnTo>
                    <a:pt x="329" y="213"/>
                  </a:lnTo>
                  <a:lnTo>
                    <a:pt x="333" y="213"/>
                  </a:lnTo>
                  <a:lnTo>
                    <a:pt x="344" y="212"/>
                  </a:lnTo>
                  <a:lnTo>
                    <a:pt x="347" y="212"/>
                  </a:lnTo>
                  <a:lnTo>
                    <a:pt x="355" y="212"/>
                  </a:lnTo>
                  <a:lnTo>
                    <a:pt x="367" y="211"/>
                  </a:lnTo>
                  <a:lnTo>
                    <a:pt x="394" y="208"/>
                  </a:lnTo>
                  <a:lnTo>
                    <a:pt x="401" y="208"/>
                  </a:lnTo>
                  <a:lnTo>
                    <a:pt x="404" y="208"/>
                  </a:lnTo>
                  <a:lnTo>
                    <a:pt x="402" y="216"/>
                  </a:lnTo>
                  <a:lnTo>
                    <a:pt x="397" y="236"/>
                  </a:lnTo>
                  <a:lnTo>
                    <a:pt x="395" y="245"/>
                  </a:lnTo>
                  <a:lnTo>
                    <a:pt x="405" y="262"/>
                  </a:lnTo>
                  <a:lnTo>
                    <a:pt x="406" y="262"/>
                  </a:lnTo>
                  <a:lnTo>
                    <a:pt x="412" y="267"/>
                  </a:lnTo>
                  <a:lnTo>
                    <a:pt x="420" y="288"/>
                  </a:lnTo>
                  <a:lnTo>
                    <a:pt x="430" y="295"/>
                  </a:lnTo>
                  <a:lnTo>
                    <a:pt x="420" y="299"/>
                  </a:lnTo>
                  <a:lnTo>
                    <a:pt x="411" y="313"/>
                  </a:lnTo>
                  <a:lnTo>
                    <a:pt x="401" y="316"/>
                  </a:lnTo>
                  <a:lnTo>
                    <a:pt x="411" y="323"/>
                  </a:lnTo>
                  <a:lnTo>
                    <a:pt x="416" y="330"/>
                  </a:lnTo>
                  <a:lnTo>
                    <a:pt x="423" y="330"/>
                  </a:lnTo>
                  <a:lnTo>
                    <a:pt x="429" y="315"/>
                  </a:lnTo>
                  <a:lnTo>
                    <a:pt x="434" y="312"/>
                  </a:lnTo>
                  <a:lnTo>
                    <a:pt x="445" y="308"/>
                  </a:lnTo>
                  <a:lnTo>
                    <a:pt x="462" y="295"/>
                  </a:lnTo>
                  <a:lnTo>
                    <a:pt x="462" y="319"/>
                  </a:lnTo>
                  <a:lnTo>
                    <a:pt x="458" y="322"/>
                  </a:lnTo>
                  <a:lnTo>
                    <a:pt x="458" y="327"/>
                  </a:lnTo>
                  <a:lnTo>
                    <a:pt x="444" y="341"/>
                  </a:lnTo>
                  <a:lnTo>
                    <a:pt x="442" y="351"/>
                  </a:lnTo>
                  <a:lnTo>
                    <a:pt x="437" y="345"/>
                  </a:lnTo>
                  <a:lnTo>
                    <a:pt x="437" y="355"/>
                  </a:lnTo>
                  <a:lnTo>
                    <a:pt x="424" y="351"/>
                  </a:lnTo>
                  <a:lnTo>
                    <a:pt x="437" y="355"/>
                  </a:lnTo>
                  <a:lnTo>
                    <a:pt x="424" y="356"/>
                  </a:lnTo>
                  <a:lnTo>
                    <a:pt x="436" y="369"/>
                  </a:lnTo>
                  <a:lnTo>
                    <a:pt x="429" y="369"/>
                  </a:lnTo>
                  <a:lnTo>
                    <a:pt x="438" y="381"/>
                  </a:lnTo>
                  <a:lnTo>
                    <a:pt x="451" y="381"/>
                  </a:lnTo>
                  <a:lnTo>
                    <a:pt x="465" y="388"/>
                  </a:lnTo>
                  <a:lnTo>
                    <a:pt x="470" y="385"/>
                  </a:lnTo>
                  <a:lnTo>
                    <a:pt x="480" y="394"/>
                  </a:lnTo>
                  <a:lnTo>
                    <a:pt x="486" y="395"/>
                  </a:lnTo>
                  <a:lnTo>
                    <a:pt x="484" y="413"/>
                  </a:lnTo>
                  <a:lnTo>
                    <a:pt x="477" y="413"/>
                  </a:lnTo>
                  <a:lnTo>
                    <a:pt x="476" y="423"/>
                  </a:lnTo>
                  <a:lnTo>
                    <a:pt x="476" y="422"/>
                  </a:lnTo>
                  <a:lnTo>
                    <a:pt x="466" y="412"/>
                  </a:lnTo>
                  <a:lnTo>
                    <a:pt x="455" y="427"/>
                  </a:lnTo>
                  <a:lnTo>
                    <a:pt x="454" y="426"/>
                  </a:lnTo>
                  <a:lnTo>
                    <a:pt x="455" y="423"/>
                  </a:lnTo>
                  <a:lnTo>
                    <a:pt x="454" y="413"/>
                  </a:lnTo>
                  <a:lnTo>
                    <a:pt x="451" y="413"/>
                  </a:lnTo>
                  <a:lnTo>
                    <a:pt x="441" y="399"/>
                  </a:lnTo>
                  <a:lnTo>
                    <a:pt x="417" y="392"/>
                  </a:lnTo>
                  <a:lnTo>
                    <a:pt x="402" y="395"/>
                  </a:lnTo>
                  <a:lnTo>
                    <a:pt x="387" y="410"/>
                  </a:lnTo>
                  <a:lnTo>
                    <a:pt x="372" y="420"/>
                  </a:lnTo>
                  <a:lnTo>
                    <a:pt x="361" y="423"/>
                  </a:lnTo>
                  <a:lnTo>
                    <a:pt x="369" y="420"/>
                  </a:lnTo>
                  <a:lnTo>
                    <a:pt x="373" y="416"/>
                  </a:lnTo>
                  <a:lnTo>
                    <a:pt x="365" y="402"/>
                  </a:lnTo>
                  <a:lnTo>
                    <a:pt x="358" y="402"/>
                  </a:lnTo>
                  <a:lnTo>
                    <a:pt x="355" y="409"/>
                  </a:lnTo>
                  <a:lnTo>
                    <a:pt x="348" y="406"/>
                  </a:lnTo>
                  <a:lnTo>
                    <a:pt x="331" y="419"/>
                  </a:lnTo>
                  <a:lnTo>
                    <a:pt x="320" y="429"/>
                  </a:lnTo>
                  <a:lnTo>
                    <a:pt x="317" y="429"/>
                  </a:lnTo>
                  <a:lnTo>
                    <a:pt x="308" y="417"/>
                  </a:lnTo>
                  <a:lnTo>
                    <a:pt x="291" y="419"/>
                  </a:lnTo>
                  <a:lnTo>
                    <a:pt x="265" y="401"/>
                  </a:lnTo>
                  <a:lnTo>
                    <a:pt x="272" y="402"/>
                  </a:lnTo>
                  <a:lnTo>
                    <a:pt x="277" y="395"/>
                  </a:lnTo>
                  <a:lnTo>
                    <a:pt x="274" y="384"/>
                  </a:lnTo>
                  <a:lnTo>
                    <a:pt x="251" y="379"/>
                  </a:lnTo>
                  <a:lnTo>
                    <a:pt x="247" y="381"/>
                  </a:lnTo>
                  <a:lnTo>
                    <a:pt x="245" y="369"/>
                  </a:lnTo>
                  <a:lnTo>
                    <a:pt x="238" y="370"/>
                  </a:lnTo>
                  <a:lnTo>
                    <a:pt x="238" y="358"/>
                  </a:lnTo>
                  <a:lnTo>
                    <a:pt x="226" y="356"/>
                  </a:lnTo>
                  <a:lnTo>
                    <a:pt x="215" y="362"/>
                  </a:lnTo>
                  <a:lnTo>
                    <a:pt x="216" y="359"/>
                  </a:lnTo>
                  <a:lnTo>
                    <a:pt x="215" y="358"/>
                  </a:lnTo>
                  <a:lnTo>
                    <a:pt x="215" y="349"/>
                  </a:lnTo>
                  <a:lnTo>
                    <a:pt x="205" y="349"/>
                  </a:lnTo>
                  <a:lnTo>
                    <a:pt x="202" y="355"/>
                  </a:lnTo>
                  <a:lnTo>
                    <a:pt x="188" y="360"/>
                  </a:lnTo>
                  <a:lnTo>
                    <a:pt x="204" y="373"/>
                  </a:lnTo>
                  <a:lnTo>
                    <a:pt x="219" y="372"/>
                  </a:lnTo>
                  <a:lnTo>
                    <a:pt x="227" y="376"/>
                  </a:lnTo>
                  <a:lnTo>
                    <a:pt x="227" y="385"/>
                  </a:lnTo>
                  <a:lnTo>
                    <a:pt x="216" y="385"/>
                  </a:lnTo>
                  <a:lnTo>
                    <a:pt x="199" y="377"/>
                  </a:lnTo>
                  <a:lnTo>
                    <a:pt x="191" y="377"/>
                  </a:lnTo>
                  <a:lnTo>
                    <a:pt x="181" y="383"/>
                  </a:lnTo>
                  <a:lnTo>
                    <a:pt x="147" y="381"/>
                  </a:lnTo>
                  <a:lnTo>
                    <a:pt x="113" y="367"/>
                  </a:lnTo>
                  <a:lnTo>
                    <a:pt x="86" y="362"/>
                  </a:lnTo>
                  <a:lnTo>
                    <a:pt x="40" y="369"/>
                  </a:lnTo>
                  <a:lnTo>
                    <a:pt x="33" y="379"/>
                  </a:lnTo>
                  <a:lnTo>
                    <a:pt x="29" y="369"/>
                  </a:lnTo>
                  <a:lnTo>
                    <a:pt x="26" y="356"/>
                  </a:lnTo>
                  <a:lnTo>
                    <a:pt x="30" y="355"/>
                  </a:lnTo>
                  <a:lnTo>
                    <a:pt x="37" y="340"/>
                  </a:lnTo>
                  <a:lnTo>
                    <a:pt x="40" y="335"/>
                  </a:lnTo>
                  <a:lnTo>
                    <a:pt x="41" y="334"/>
                  </a:lnTo>
                  <a:lnTo>
                    <a:pt x="43" y="326"/>
                  </a:lnTo>
                  <a:lnTo>
                    <a:pt x="43" y="313"/>
                  </a:lnTo>
                  <a:lnTo>
                    <a:pt x="37" y="305"/>
                  </a:lnTo>
                  <a:lnTo>
                    <a:pt x="37" y="297"/>
                  </a:lnTo>
                  <a:lnTo>
                    <a:pt x="37" y="295"/>
                  </a:lnTo>
                  <a:lnTo>
                    <a:pt x="40" y="286"/>
                  </a:lnTo>
                  <a:lnTo>
                    <a:pt x="48" y="258"/>
                  </a:lnTo>
                  <a:lnTo>
                    <a:pt x="52" y="244"/>
                  </a:lnTo>
                  <a:lnTo>
                    <a:pt x="49" y="230"/>
                  </a:lnTo>
                  <a:lnTo>
                    <a:pt x="52" y="211"/>
                  </a:lnTo>
                  <a:lnTo>
                    <a:pt x="47" y="211"/>
                  </a:lnTo>
                  <a:lnTo>
                    <a:pt x="33" y="177"/>
                  </a:lnTo>
                  <a:lnTo>
                    <a:pt x="34" y="176"/>
                  </a:lnTo>
                  <a:lnTo>
                    <a:pt x="23" y="167"/>
                  </a:lnTo>
                  <a:lnTo>
                    <a:pt x="23" y="149"/>
                  </a:lnTo>
                  <a:lnTo>
                    <a:pt x="19" y="138"/>
                  </a:lnTo>
                  <a:lnTo>
                    <a:pt x="6" y="127"/>
                  </a:lnTo>
                  <a:lnTo>
                    <a:pt x="6" y="124"/>
                  </a:lnTo>
                  <a:lnTo>
                    <a:pt x="5" y="124"/>
                  </a:lnTo>
                  <a:lnTo>
                    <a:pt x="4" y="122"/>
                  </a:lnTo>
                  <a:lnTo>
                    <a:pt x="2" y="101"/>
                  </a:lnTo>
                  <a:lnTo>
                    <a:pt x="2" y="95"/>
                  </a:lnTo>
                  <a:lnTo>
                    <a:pt x="2" y="81"/>
                  </a:lnTo>
                  <a:lnTo>
                    <a:pt x="2" y="80"/>
                  </a:lnTo>
                  <a:lnTo>
                    <a:pt x="1" y="68"/>
                  </a:lnTo>
                  <a:lnTo>
                    <a:pt x="1" y="54"/>
                  </a:lnTo>
                  <a:lnTo>
                    <a:pt x="0" y="47"/>
                  </a:lnTo>
                  <a:lnTo>
                    <a:pt x="0" y="43"/>
                  </a:lnTo>
                  <a:lnTo>
                    <a:pt x="0" y="41"/>
                  </a:lnTo>
                  <a:lnTo>
                    <a:pt x="0" y="26"/>
                  </a:lnTo>
                  <a:lnTo>
                    <a:pt x="0" y="13"/>
                  </a:lnTo>
                  <a:lnTo>
                    <a:pt x="0" y="11"/>
                  </a:lnTo>
                  <a:lnTo>
                    <a:pt x="2" y="11"/>
                  </a:lnTo>
                  <a:lnTo>
                    <a:pt x="9" y="11"/>
                  </a:lnTo>
                  <a:lnTo>
                    <a:pt x="20" y="11"/>
                  </a:lnTo>
                  <a:lnTo>
                    <a:pt x="31" y="11"/>
                  </a:lnTo>
                  <a:lnTo>
                    <a:pt x="33" y="11"/>
                  </a:lnTo>
                  <a:lnTo>
                    <a:pt x="45" y="9"/>
                  </a:lnTo>
                  <a:lnTo>
                    <a:pt x="47" y="9"/>
                  </a:lnTo>
                  <a:lnTo>
                    <a:pt x="48" y="9"/>
                  </a:lnTo>
                  <a:lnTo>
                    <a:pt x="62" y="9"/>
                  </a:lnTo>
                  <a:lnTo>
                    <a:pt x="69" y="9"/>
                  </a:lnTo>
                  <a:lnTo>
                    <a:pt x="72" y="9"/>
                  </a:lnTo>
                  <a:lnTo>
                    <a:pt x="73" y="9"/>
                  </a:lnTo>
                  <a:lnTo>
                    <a:pt x="76" y="9"/>
                  </a:lnTo>
                  <a:lnTo>
                    <a:pt x="93" y="8"/>
                  </a:lnTo>
                  <a:lnTo>
                    <a:pt x="109" y="6"/>
                  </a:lnTo>
                  <a:lnTo>
                    <a:pt x="116" y="6"/>
                  </a:lnTo>
                  <a:lnTo>
                    <a:pt x="137" y="6"/>
                  </a:lnTo>
                  <a:lnTo>
                    <a:pt x="166" y="4"/>
                  </a:lnTo>
                  <a:lnTo>
                    <a:pt x="176" y="4"/>
                  </a:lnTo>
                  <a:lnTo>
                    <a:pt x="219" y="1"/>
                  </a:lnTo>
                  <a:lnTo>
                    <a:pt x="220" y="1"/>
                  </a:lnTo>
                  <a:lnTo>
                    <a:pt x="231" y="1"/>
                  </a:lnTo>
                  <a:lnTo>
                    <a:pt x="233" y="1"/>
                  </a:lnTo>
                  <a:lnTo>
                    <a:pt x="236" y="1"/>
                  </a:lnTo>
                  <a:lnTo>
                    <a:pt x="248" y="0"/>
                  </a:lnTo>
                  <a:lnTo>
                    <a:pt x="252" y="0"/>
                  </a:lnTo>
                  <a:lnTo>
                    <a:pt x="254" y="0"/>
                  </a:lnTo>
                  <a:lnTo>
                    <a:pt x="258" y="0"/>
                  </a:lnTo>
                  <a:lnTo>
                    <a:pt x="263" y="44"/>
                  </a:lnTo>
                  <a:lnTo>
                    <a:pt x="274" y="40"/>
                  </a:lnTo>
                  <a:lnTo>
                    <a:pt x="272" y="45"/>
                  </a:lnTo>
                  <a:lnTo>
                    <a:pt x="269" y="47"/>
                  </a:lnTo>
                  <a:lnTo>
                    <a:pt x="276" y="55"/>
                  </a:lnTo>
                  <a:lnTo>
                    <a:pt x="265" y="54"/>
                  </a:lnTo>
                  <a:lnTo>
                    <a:pt x="276" y="58"/>
                  </a:lnTo>
                  <a:lnTo>
                    <a:pt x="279" y="87"/>
                  </a:lnTo>
                  <a:lnTo>
                    <a:pt x="267" y="86"/>
                  </a:lnTo>
                  <a:lnTo>
                    <a:pt x="267" y="95"/>
                  </a:lnTo>
                  <a:lnTo>
                    <a:pt x="273" y="94"/>
                  </a:lnTo>
                  <a:lnTo>
                    <a:pt x="274" y="94"/>
                  </a:lnTo>
                  <a:lnTo>
                    <a:pt x="276" y="94"/>
                  </a:lnTo>
                  <a:lnTo>
                    <a:pt x="276" y="95"/>
                  </a:lnTo>
                  <a:lnTo>
                    <a:pt x="267" y="101"/>
                  </a:lnTo>
                  <a:lnTo>
                    <a:pt x="272" y="108"/>
                  </a:lnTo>
                  <a:lnTo>
                    <a:pt x="259" y="123"/>
                  </a:lnTo>
                  <a:lnTo>
                    <a:pt x="258" y="123"/>
                  </a:lnTo>
                  <a:lnTo>
                    <a:pt x="258" y="137"/>
                  </a:lnTo>
                  <a:lnTo>
                    <a:pt x="252" y="137"/>
                  </a:lnTo>
                  <a:lnTo>
                    <a:pt x="249" y="137"/>
                  </a:lnTo>
                  <a:lnTo>
                    <a:pt x="248" y="138"/>
                  </a:lnTo>
                  <a:lnTo>
                    <a:pt x="247" y="138"/>
                  </a:lnTo>
                  <a:lnTo>
                    <a:pt x="236" y="149"/>
                  </a:lnTo>
                  <a:lnTo>
                    <a:pt x="238" y="180"/>
                  </a:lnTo>
                  <a:lnTo>
                    <a:pt x="231" y="199"/>
                  </a:lnTo>
                  <a:lnTo>
                    <a:pt x="229" y="206"/>
                  </a:lnTo>
                  <a:lnTo>
                    <a:pt x="231" y="219"/>
                  </a:lnTo>
                  <a:lnTo>
                    <a:pt x="229" y="220"/>
                  </a:lnTo>
                  <a:lnTo>
                    <a:pt x="252" y="219"/>
                  </a:lnTo>
                  <a:lnTo>
                    <a:pt x="265" y="219"/>
                  </a:lnTo>
                  <a:lnTo>
                    <a:pt x="272" y="217"/>
                  </a:lnTo>
                </a:path>
              </a:pathLst>
            </a:custGeom>
            <a:solidFill>
              <a:schemeClr val="accent2"/>
            </a:solidFill>
            <a:ln w="6350">
              <a:solidFill>
                <a:schemeClr val="tx1"/>
              </a:solidFill>
              <a:round/>
              <a:headEnd/>
              <a:tailEnd/>
            </a:ln>
          </p:spPr>
          <p:txBody>
            <a:bodyPr/>
            <a:lstStyle/>
            <a:p>
              <a:endParaRPr lang="en-US"/>
            </a:p>
          </p:txBody>
        </p:sp>
        <p:sp>
          <p:nvSpPr>
            <p:cNvPr id="280618" name="Freeform 254"/>
            <p:cNvSpPr>
              <a:spLocks/>
            </p:cNvSpPr>
            <p:nvPr/>
          </p:nvSpPr>
          <p:spPr bwMode="auto">
            <a:xfrm>
              <a:off x="4548188" y="3910013"/>
              <a:ext cx="598487" cy="501650"/>
            </a:xfrm>
            <a:custGeom>
              <a:avLst/>
              <a:gdLst>
                <a:gd name="T0" fmla="*/ 2147483647 w 434"/>
                <a:gd name="T1" fmla="*/ 2147483647 h 401"/>
                <a:gd name="T2" fmla="*/ 2147483647 w 434"/>
                <a:gd name="T3" fmla="*/ 2147483647 h 401"/>
                <a:gd name="T4" fmla="*/ 2147483647 w 434"/>
                <a:gd name="T5" fmla="*/ 2147483647 h 401"/>
                <a:gd name="T6" fmla="*/ 2147483647 w 434"/>
                <a:gd name="T7" fmla="*/ 2147483647 h 401"/>
                <a:gd name="T8" fmla="*/ 2147483647 w 434"/>
                <a:gd name="T9" fmla="*/ 2147483647 h 401"/>
                <a:gd name="T10" fmla="*/ 2147483647 w 434"/>
                <a:gd name="T11" fmla="*/ 2147483647 h 401"/>
                <a:gd name="T12" fmla="*/ 2147483647 w 434"/>
                <a:gd name="T13" fmla="*/ 2147483647 h 401"/>
                <a:gd name="T14" fmla="*/ 2147483647 w 434"/>
                <a:gd name="T15" fmla="*/ 2147483647 h 401"/>
                <a:gd name="T16" fmla="*/ 2147483647 w 434"/>
                <a:gd name="T17" fmla="*/ 2147483647 h 401"/>
                <a:gd name="T18" fmla="*/ 2147483647 w 434"/>
                <a:gd name="T19" fmla="*/ 2147483647 h 401"/>
                <a:gd name="T20" fmla="*/ 2147483647 w 434"/>
                <a:gd name="T21" fmla="*/ 2147483647 h 401"/>
                <a:gd name="T22" fmla="*/ 2147483647 w 434"/>
                <a:gd name="T23" fmla="*/ 2147483647 h 401"/>
                <a:gd name="T24" fmla="*/ 2147483647 w 434"/>
                <a:gd name="T25" fmla="*/ 2147483647 h 401"/>
                <a:gd name="T26" fmla="*/ 2147483647 w 434"/>
                <a:gd name="T27" fmla="*/ 2147483647 h 401"/>
                <a:gd name="T28" fmla="*/ 2147483647 w 434"/>
                <a:gd name="T29" fmla="*/ 2147483647 h 401"/>
                <a:gd name="T30" fmla="*/ 2147483647 w 434"/>
                <a:gd name="T31" fmla="*/ 2147483647 h 401"/>
                <a:gd name="T32" fmla="*/ 2147483647 w 434"/>
                <a:gd name="T33" fmla="*/ 2147483647 h 401"/>
                <a:gd name="T34" fmla="*/ 2147483647 w 434"/>
                <a:gd name="T35" fmla="*/ 2147483647 h 401"/>
                <a:gd name="T36" fmla="*/ 2147483647 w 434"/>
                <a:gd name="T37" fmla="*/ 2147483647 h 401"/>
                <a:gd name="T38" fmla="*/ 2147483647 w 434"/>
                <a:gd name="T39" fmla="*/ 2147483647 h 401"/>
                <a:gd name="T40" fmla="*/ 2147483647 w 434"/>
                <a:gd name="T41" fmla="*/ 2147483647 h 401"/>
                <a:gd name="T42" fmla="*/ 2147483647 w 434"/>
                <a:gd name="T43" fmla="*/ 2147483647 h 401"/>
                <a:gd name="T44" fmla="*/ 2147483647 w 434"/>
                <a:gd name="T45" fmla="*/ 2147483647 h 401"/>
                <a:gd name="T46" fmla="*/ 2147483647 w 434"/>
                <a:gd name="T47" fmla="*/ 2147483647 h 401"/>
                <a:gd name="T48" fmla="*/ 2147483647 w 434"/>
                <a:gd name="T49" fmla="*/ 2147483647 h 401"/>
                <a:gd name="T50" fmla="*/ 2147483647 w 434"/>
                <a:gd name="T51" fmla="*/ 2147483647 h 401"/>
                <a:gd name="T52" fmla="*/ 2147483647 w 434"/>
                <a:gd name="T53" fmla="*/ 2147483647 h 401"/>
                <a:gd name="T54" fmla="*/ 2147483647 w 434"/>
                <a:gd name="T55" fmla="*/ 2147483647 h 401"/>
                <a:gd name="T56" fmla="*/ 2147483647 w 434"/>
                <a:gd name="T57" fmla="*/ 2147483647 h 401"/>
                <a:gd name="T58" fmla="*/ 2147483647 w 434"/>
                <a:gd name="T59" fmla="*/ 2147483647 h 401"/>
                <a:gd name="T60" fmla="*/ 2147483647 w 434"/>
                <a:gd name="T61" fmla="*/ 2147483647 h 401"/>
                <a:gd name="T62" fmla="*/ 2147483647 w 434"/>
                <a:gd name="T63" fmla="*/ 2147483647 h 401"/>
                <a:gd name="T64" fmla="*/ 2147483647 w 434"/>
                <a:gd name="T65" fmla="*/ 2147483647 h 401"/>
                <a:gd name="T66" fmla="*/ 2147483647 w 434"/>
                <a:gd name="T67" fmla="*/ 2147483647 h 401"/>
                <a:gd name="T68" fmla="*/ 2147483647 w 434"/>
                <a:gd name="T69" fmla="*/ 2147483647 h 401"/>
                <a:gd name="T70" fmla="*/ 2147483647 w 434"/>
                <a:gd name="T71" fmla="*/ 2147483647 h 401"/>
                <a:gd name="T72" fmla="*/ 2147483647 w 434"/>
                <a:gd name="T73" fmla="*/ 2147483647 h 401"/>
                <a:gd name="T74" fmla="*/ 2147483647 w 434"/>
                <a:gd name="T75" fmla="*/ 2147483647 h 401"/>
                <a:gd name="T76" fmla="*/ 2147483647 w 434"/>
                <a:gd name="T77" fmla="*/ 2147483647 h 401"/>
                <a:gd name="T78" fmla="*/ 2147483647 w 434"/>
                <a:gd name="T79" fmla="*/ 2147483647 h 401"/>
                <a:gd name="T80" fmla="*/ 2147483647 w 434"/>
                <a:gd name="T81" fmla="*/ 2147483647 h 401"/>
                <a:gd name="T82" fmla="*/ 2147483647 w 434"/>
                <a:gd name="T83" fmla="*/ 2147483647 h 401"/>
                <a:gd name="T84" fmla="*/ 2147483647 w 434"/>
                <a:gd name="T85" fmla="*/ 2147483647 h 401"/>
                <a:gd name="T86" fmla="*/ 2147483647 w 434"/>
                <a:gd name="T87" fmla="*/ 2147483647 h 401"/>
                <a:gd name="T88" fmla="*/ 2147483647 w 434"/>
                <a:gd name="T89" fmla="*/ 2147483647 h 401"/>
                <a:gd name="T90" fmla="*/ 2147483647 w 434"/>
                <a:gd name="T91" fmla="*/ 2147483647 h 401"/>
                <a:gd name="T92" fmla="*/ 2147483647 w 434"/>
                <a:gd name="T93" fmla="*/ 2147483647 h 401"/>
                <a:gd name="T94" fmla="*/ 2147483647 w 434"/>
                <a:gd name="T95" fmla="*/ 2147483647 h 401"/>
                <a:gd name="T96" fmla="*/ 2147483647 w 434"/>
                <a:gd name="T97" fmla="*/ 2147483647 h 401"/>
                <a:gd name="T98" fmla="*/ 2147483647 w 434"/>
                <a:gd name="T99" fmla="*/ 2147483647 h 401"/>
                <a:gd name="T100" fmla="*/ 2147483647 w 434"/>
                <a:gd name="T101" fmla="*/ 2147483647 h 401"/>
                <a:gd name="T102" fmla="*/ 2147483647 w 434"/>
                <a:gd name="T103" fmla="*/ 2147483647 h 401"/>
                <a:gd name="T104" fmla="*/ 2147483647 w 434"/>
                <a:gd name="T105" fmla="*/ 2147483647 h 401"/>
                <a:gd name="T106" fmla="*/ 2147483647 w 434"/>
                <a:gd name="T107" fmla="*/ 2147483647 h 401"/>
                <a:gd name="T108" fmla="*/ 2147483647 w 434"/>
                <a:gd name="T109" fmla="*/ 2147483647 h 401"/>
                <a:gd name="T110" fmla="*/ 2147483647 w 434"/>
                <a:gd name="T111" fmla="*/ 2147483647 h 401"/>
                <a:gd name="T112" fmla="*/ 2147483647 w 434"/>
                <a:gd name="T113" fmla="*/ 2147483647 h 401"/>
                <a:gd name="T114" fmla="*/ 2147483647 w 434"/>
                <a:gd name="T115" fmla="*/ 2147483647 h 401"/>
                <a:gd name="T116" fmla="*/ 2147483647 w 434"/>
                <a:gd name="T117" fmla="*/ 2147483647 h 401"/>
                <a:gd name="T118" fmla="*/ 2147483647 w 434"/>
                <a:gd name="T119" fmla="*/ 2147483647 h 4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34"/>
                <a:gd name="T181" fmla="*/ 0 h 401"/>
                <a:gd name="T182" fmla="*/ 434 w 434"/>
                <a:gd name="T183" fmla="*/ 401 h 40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34" h="401">
                  <a:moveTo>
                    <a:pt x="13" y="102"/>
                  </a:moveTo>
                  <a:lnTo>
                    <a:pt x="15" y="108"/>
                  </a:lnTo>
                  <a:lnTo>
                    <a:pt x="15" y="111"/>
                  </a:lnTo>
                  <a:lnTo>
                    <a:pt x="15" y="115"/>
                  </a:lnTo>
                  <a:lnTo>
                    <a:pt x="18" y="129"/>
                  </a:lnTo>
                  <a:lnTo>
                    <a:pt x="18" y="130"/>
                  </a:lnTo>
                  <a:lnTo>
                    <a:pt x="19" y="141"/>
                  </a:lnTo>
                  <a:lnTo>
                    <a:pt x="20" y="141"/>
                  </a:lnTo>
                  <a:lnTo>
                    <a:pt x="19" y="141"/>
                  </a:lnTo>
                  <a:lnTo>
                    <a:pt x="19" y="143"/>
                  </a:lnTo>
                  <a:lnTo>
                    <a:pt x="19" y="144"/>
                  </a:lnTo>
                  <a:lnTo>
                    <a:pt x="20" y="158"/>
                  </a:lnTo>
                  <a:lnTo>
                    <a:pt x="20" y="193"/>
                  </a:lnTo>
                  <a:lnTo>
                    <a:pt x="20" y="198"/>
                  </a:lnTo>
                  <a:lnTo>
                    <a:pt x="20" y="215"/>
                  </a:lnTo>
                  <a:lnTo>
                    <a:pt x="20" y="219"/>
                  </a:lnTo>
                  <a:lnTo>
                    <a:pt x="20" y="225"/>
                  </a:lnTo>
                  <a:lnTo>
                    <a:pt x="20" y="238"/>
                  </a:lnTo>
                  <a:lnTo>
                    <a:pt x="22" y="244"/>
                  </a:lnTo>
                  <a:lnTo>
                    <a:pt x="22" y="268"/>
                  </a:lnTo>
                  <a:lnTo>
                    <a:pt x="22" y="275"/>
                  </a:lnTo>
                  <a:lnTo>
                    <a:pt x="22" y="281"/>
                  </a:lnTo>
                  <a:lnTo>
                    <a:pt x="22" y="298"/>
                  </a:lnTo>
                  <a:lnTo>
                    <a:pt x="22" y="301"/>
                  </a:lnTo>
                  <a:lnTo>
                    <a:pt x="22" y="304"/>
                  </a:lnTo>
                  <a:lnTo>
                    <a:pt x="22" y="306"/>
                  </a:lnTo>
                  <a:lnTo>
                    <a:pt x="22" y="334"/>
                  </a:lnTo>
                  <a:lnTo>
                    <a:pt x="31" y="344"/>
                  </a:lnTo>
                  <a:lnTo>
                    <a:pt x="43" y="338"/>
                  </a:lnTo>
                  <a:lnTo>
                    <a:pt x="62" y="343"/>
                  </a:lnTo>
                  <a:lnTo>
                    <a:pt x="62" y="345"/>
                  </a:lnTo>
                  <a:lnTo>
                    <a:pt x="62" y="362"/>
                  </a:lnTo>
                  <a:lnTo>
                    <a:pt x="62" y="373"/>
                  </a:lnTo>
                  <a:lnTo>
                    <a:pt x="63" y="375"/>
                  </a:lnTo>
                  <a:lnTo>
                    <a:pt x="63" y="388"/>
                  </a:lnTo>
                  <a:lnTo>
                    <a:pt x="65" y="400"/>
                  </a:lnTo>
                  <a:lnTo>
                    <a:pt x="68" y="400"/>
                  </a:lnTo>
                  <a:lnTo>
                    <a:pt x="74" y="400"/>
                  </a:lnTo>
                  <a:lnTo>
                    <a:pt x="86" y="400"/>
                  </a:lnTo>
                  <a:lnTo>
                    <a:pt x="97" y="400"/>
                  </a:lnTo>
                  <a:lnTo>
                    <a:pt x="98" y="400"/>
                  </a:lnTo>
                  <a:lnTo>
                    <a:pt x="111" y="398"/>
                  </a:lnTo>
                  <a:lnTo>
                    <a:pt x="112" y="398"/>
                  </a:lnTo>
                  <a:lnTo>
                    <a:pt x="113" y="398"/>
                  </a:lnTo>
                  <a:lnTo>
                    <a:pt x="127" y="398"/>
                  </a:lnTo>
                  <a:lnTo>
                    <a:pt x="134" y="398"/>
                  </a:lnTo>
                  <a:lnTo>
                    <a:pt x="137" y="398"/>
                  </a:lnTo>
                  <a:lnTo>
                    <a:pt x="138" y="398"/>
                  </a:lnTo>
                  <a:lnTo>
                    <a:pt x="141" y="398"/>
                  </a:lnTo>
                  <a:lnTo>
                    <a:pt x="158" y="397"/>
                  </a:lnTo>
                  <a:lnTo>
                    <a:pt x="174" y="395"/>
                  </a:lnTo>
                  <a:lnTo>
                    <a:pt x="181" y="395"/>
                  </a:lnTo>
                  <a:lnTo>
                    <a:pt x="202" y="395"/>
                  </a:lnTo>
                  <a:lnTo>
                    <a:pt x="231" y="393"/>
                  </a:lnTo>
                  <a:lnTo>
                    <a:pt x="241" y="393"/>
                  </a:lnTo>
                  <a:lnTo>
                    <a:pt x="284" y="390"/>
                  </a:lnTo>
                  <a:lnTo>
                    <a:pt x="285" y="390"/>
                  </a:lnTo>
                  <a:lnTo>
                    <a:pt x="296" y="390"/>
                  </a:lnTo>
                  <a:lnTo>
                    <a:pt x="298" y="390"/>
                  </a:lnTo>
                  <a:lnTo>
                    <a:pt x="301" y="390"/>
                  </a:lnTo>
                  <a:lnTo>
                    <a:pt x="313" y="388"/>
                  </a:lnTo>
                  <a:lnTo>
                    <a:pt x="317" y="388"/>
                  </a:lnTo>
                  <a:lnTo>
                    <a:pt x="319" y="388"/>
                  </a:lnTo>
                  <a:lnTo>
                    <a:pt x="323" y="388"/>
                  </a:lnTo>
                  <a:lnTo>
                    <a:pt x="323" y="345"/>
                  </a:lnTo>
                  <a:lnTo>
                    <a:pt x="319" y="347"/>
                  </a:lnTo>
                  <a:lnTo>
                    <a:pt x="323" y="337"/>
                  </a:lnTo>
                  <a:lnTo>
                    <a:pt x="313" y="341"/>
                  </a:lnTo>
                  <a:lnTo>
                    <a:pt x="316" y="333"/>
                  </a:lnTo>
                  <a:lnTo>
                    <a:pt x="313" y="331"/>
                  </a:lnTo>
                  <a:lnTo>
                    <a:pt x="312" y="327"/>
                  </a:lnTo>
                  <a:lnTo>
                    <a:pt x="320" y="311"/>
                  </a:lnTo>
                  <a:lnTo>
                    <a:pt x="320" y="302"/>
                  </a:lnTo>
                  <a:lnTo>
                    <a:pt x="331" y="304"/>
                  </a:lnTo>
                  <a:lnTo>
                    <a:pt x="323" y="281"/>
                  </a:lnTo>
                  <a:lnTo>
                    <a:pt x="330" y="276"/>
                  </a:lnTo>
                  <a:lnTo>
                    <a:pt x="333" y="265"/>
                  </a:lnTo>
                  <a:lnTo>
                    <a:pt x="341" y="251"/>
                  </a:lnTo>
                  <a:lnTo>
                    <a:pt x="349" y="245"/>
                  </a:lnTo>
                  <a:lnTo>
                    <a:pt x="346" y="238"/>
                  </a:lnTo>
                  <a:lnTo>
                    <a:pt x="355" y="236"/>
                  </a:lnTo>
                  <a:lnTo>
                    <a:pt x="353" y="241"/>
                  </a:lnTo>
                  <a:lnTo>
                    <a:pt x="356" y="243"/>
                  </a:lnTo>
                  <a:lnTo>
                    <a:pt x="363" y="219"/>
                  </a:lnTo>
                  <a:lnTo>
                    <a:pt x="360" y="205"/>
                  </a:lnTo>
                  <a:lnTo>
                    <a:pt x="364" y="204"/>
                  </a:lnTo>
                  <a:lnTo>
                    <a:pt x="366" y="208"/>
                  </a:lnTo>
                  <a:lnTo>
                    <a:pt x="371" y="201"/>
                  </a:lnTo>
                  <a:lnTo>
                    <a:pt x="362" y="195"/>
                  </a:lnTo>
                  <a:lnTo>
                    <a:pt x="364" y="194"/>
                  </a:lnTo>
                  <a:lnTo>
                    <a:pt x="367" y="195"/>
                  </a:lnTo>
                  <a:lnTo>
                    <a:pt x="371" y="194"/>
                  </a:lnTo>
                  <a:lnTo>
                    <a:pt x="370" y="191"/>
                  </a:lnTo>
                  <a:lnTo>
                    <a:pt x="374" y="184"/>
                  </a:lnTo>
                  <a:lnTo>
                    <a:pt x="376" y="184"/>
                  </a:lnTo>
                  <a:lnTo>
                    <a:pt x="377" y="181"/>
                  </a:lnTo>
                  <a:lnTo>
                    <a:pt x="384" y="180"/>
                  </a:lnTo>
                  <a:lnTo>
                    <a:pt x="388" y="175"/>
                  </a:lnTo>
                  <a:lnTo>
                    <a:pt x="388" y="170"/>
                  </a:lnTo>
                  <a:lnTo>
                    <a:pt x="383" y="165"/>
                  </a:lnTo>
                  <a:lnTo>
                    <a:pt x="395" y="150"/>
                  </a:lnTo>
                  <a:lnTo>
                    <a:pt x="401" y="150"/>
                  </a:lnTo>
                  <a:lnTo>
                    <a:pt x="398" y="125"/>
                  </a:lnTo>
                  <a:lnTo>
                    <a:pt x="395" y="118"/>
                  </a:lnTo>
                  <a:lnTo>
                    <a:pt x="394" y="122"/>
                  </a:lnTo>
                  <a:lnTo>
                    <a:pt x="391" y="122"/>
                  </a:lnTo>
                  <a:lnTo>
                    <a:pt x="394" y="116"/>
                  </a:lnTo>
                  <a:lnTo>
                    <a:pt x="401" y="108"/>
                  </a:lnTo>
                  <a:lnTo>
                    <a:pt x="403" y="101"/>
                  </a:lnTo>
                  <a:lnTo>
                    <a:pt x="413" y="104"/>
                  </a:lnTo>
                  <a:lnTo>
                    <a:pt x="413" y="80"/>
                  </a:lnTo>
                  <a:lnTo>
                    <a:pt x="423" y="62"/>
                  </a:lnTo>
                  <a:lnTo>
                    <a:pt x="433" y="61"/>
                  </a:lnTo>
                  <a:lnTo>
                    <a:pt x="423" y="51"/>
                  </a:lnTo>
                  <a:lnTo>
                    <a:pt x="409" y="54"/>
                  </a:lnTo>
                  <a:lnTo>
                    <a:pt x="403" y="54"/>
                  </a:lnTo>
                  <a:lnTo>
                    <a:pt x="387" y="55"/>
                  </a:lnTo>
                  <a:lnTo>
                    <a:pt x="380" y="56"/>
                  </a:lnTo>
                  <a:lnTo>
                    <a:pt x="376" y="56"/>
                  </a:lnTo>
                  <a:lnTo>
                    <a:pt x="367" y="56"/>
                  </a:lnTo>
                  <a:lnTo>
                    <a:pt x="374" y="43"/>
                  </a:lnTo>
                  <a:lnTo>
                    <a:pt x="377" y="41"/>
                  </a:lnTo>
                  <a:lnTo>
                    <a:pt x="383" y="33"/>
                  </a:lnTo>
                  <a:lnTo>
                    <a:pt x="387" y="27"/>
                  </a:lnTo>
                  <a:lnTo>
                    <a:pt x="383" y="0"/>
                  </a:lnTo>
                  <a:lnTo>
                    <a:pt x="377" y="1"/>
                  </a:lnTo>
                  <a:lnTo>
                    <a:pt x="374" y="1"/>
                  </a:lnTo>
                  <a:lnTo>
                    <a:pt x="370" y="1"/>
                  </a:lnTo>
                  <a:lnTo>
                    <a:pt x="346" y="2"/>
                  </a:lnTo>
                  <a:lnTo>
                    <a:pt x="335" y="4"/>
                  </a:lnTo>
                  <a:lnTo>
                    <a:pt x="334" y="4"/>
                  </a:lnTo>
                  <a:lnTo>
                    <a:pt x="330" y="4"/>
                  </a:lnTo>
                  <a:lnTo>
                    <a:pt x="321" y="5"/>
                  </a:lnTo>
                  <a:lnTo>
                    <a:pt x="310" y="5"/>
                  </a:lnTo>
                  <a:lnTo>
                    <a:pt x="299" y="6"/>
                  </a:lnTo>
                  <a:lnTo>
                    <a:pt x="294" y="6"/>
                  </a:lnTo>
                  <a:lnTo>
                    <a:pt x="291" y="6"/>
                  </a:lnTo>
                  <a:lnTo>
                    <a:pt x="276" y="8"/>
                  </a:lnTo>
                  <a:lnTo>
                    <a:pt x="274" y="8"/>
                  </a:lnTo>
                  <a:lnTo>
                    <a:pt x="272" y="8"/>
                  </a:lnTo>
                  <a:lnTo>
                    <a:pt x="267" y="9"/>
                  </a:lnTo>
                  <a:lnTo>
                    <a:pt x="263" y="9"/>
                  </a:lnTo>
                  <a:lnTo>
                    <a:pt x="253" y="9"/>
                  </a:lnTo>
                  <a:lnTo>
                    <a:pt x="247" y="9"/>
                  </a:lnTo>
                  <a:lnTo>
                    <a:pt x="224" y="11"/>
                  </a:lnTo>
                  <a:lnTo>
                    <a:pt x="215" y="11"/>
                  </a:lnTo>
                  <a:lnTo>
                    <a:pt x="213" y="11"/>
                  </a:lnTo>
                  <a:lnTo>
                    <a:pt x="212" y="11"/>
                  </a:lnTo>
                  <a:lnTo>
                    <a:pt x="192" y="13"/>
                  </a:lnTo>
                  <a:lnTo>
                    <a:pt x="187" y="13"/>
                  </a:lnTo>
                  <a:lnTo>
                    <a:pt x="179" y="13"/>
                  </a:lnTo>
                  <a:lnTo>
                    <a:pt x="162" y="15"/>
                  </a:lnTo>
                  <a:lnTo>
                    <a:pt x="160" y="15"/>
                  </a:lnTo>
                  <a:lnTo>
                    <a:pt x="158" y="15"/>
                  </a:lnTo>
                  <a:lnTo>
                    <a:pt x="151" y="15"/>
                  </a:lnTo>
                  <a:lnTo>
                    <a:pt x="134" y="16"/>
                  </a:lnTo>
                  <a:lnTo>
                    <a:pt x="126" y="16"/>
                  </a:lnTo>
                  <a:lnTo>
                    <a:pt x="113" y="16"/>
                  </a:lnTo>
                  <a:lnTo>
                    <a:pt x="112" y="16"/>
                  </a:lnTo>
                  <a:lnTo>
                    <a:pt x="106" y="18"/>
                  </a:lnTo>
                  <a:lnTo>
                    <a:pt x="101" y="18"/>
                  </a:lnTo>
                  <a:lnTo>
                    <a:pt x="88" y="18"/>
                  </a:lnTo>
                  <a:lnTo>
                    <a:pt x="79" y="18"/>
                  </a:lnTo>
                  <a:lnTo>
                    <a:pt x="70" y="18"/>
                  </a:lnTo>
                  <a:lnTo>
                    <a:pt x="65" y="19"/>
                  </a:lnTo>
                  <a:lnTo>
                    <a:pt x="59" y="19"/>
                  </a:lnTo>
                  <a:lnTo>
                    <a:pt x="52" y="19"/>
                  </a:lnTo>
                  <a:lnTo>
                    <a:pt x="45" y="20"/>
                  </a:lnTo>
                  <a:lnTo>
                    <a:pt x="20" y="20"/>
                  </a:lnTo>
                  <a:lnTo>
                    <a:pt x="9" y="20"/>
                  </a:lnTo>
                  <a:lnTo>
                    <a:pt x="0" y="20"/>
                  </a:lnTo>
                  <a:lnTo>
                    <a:pt x="2" y="34"/>
                  </a:lnTo>
                  <a:lnTo>
                    <a:pt x="2" y="41"/>
                  </a:lnTo>
                  <a:lnTo>
                    <a:pt x="5" y="58"/>
                  </a:lnTo>
                  <a:lnTo>
                    <a:pt x="6" y="62"/>
                  </a:lnTo>
                  <a:lnTo>
                    <a:pt x="8" y="65"/>
                  </a:lnTo>
                  <a:lnTo>
                    <a:pt x="11" y="90"/>
                  </a:lnTo>
                  <a:lnTo>
                    <a:pt x="12" y="97"/>
                  </a:lnTo>
                  <a:lnTo>
                    <a:pt x="13" y="102"/>
                  </a:lnTo>
                </a:path>
              </a:pathLst>
            </a:custGeom>
            <a:noFill/>
            <a:ln w="6350">
              <a:solidFill>
                <a:schemeClr val="tx1"/>
              </a:solidFill>
              <a:round/>
              <a:headEnd/>
              <a:tailEnd/>
            </a:ln>
          </p:spPr>
          <p:txBody>
            <a:bodyPr/>
            <a:lstStyle/>
            <a:p>
              <a:endParaRPr lang="en-US"/>
            </a:p>
          </p:txBody>
        </p:sp>
        <p:sp>
          <p:nvSpPr>
            <p:cNvPr id="280619" name="Freeform 255" descr="25%"/>
            <p:cNvSpPr>
              <a:spLocks/>
            </p:cNvSpPr>
            <p:nvPr/>
          </p:nvSpPr>
          <p:spPr bwMode="auto">
            <a:xfrm>
              <a:off x="3557588" y="3860800"/>
              <a:ext cx="1025525" cy="474663"/>
            </a:xfrm>
            <a:custGeom>
              <a:avLst/>
              <a:gdLst>
                <a:gd name="T0" fmla="*/ 2147483647 w 744"/>
                <a:gd name="T1" fmla="*/ 2147483647 h 379"/>
                <a:gd name="T2" fmla="*/ 2147483647 w 744"/>
                <a:gd name="T3" fmla="*/ 2147483647 h 379"/>
                <a:gd name="T4" fmla="*/ 2147483647 w 744"/>
                <a:gd name="T5" fmla="*/ 2147483647 h 379"/>
                <a:gd name="T6" fmla="*/ 2147483647 w 744"/>
                <a:gd name="T7" fmla="*/ 2147483647 h 379"/>
                <a:gd name="T8" fmla="*/ 2147483647 w 744"/>
                <a:gd name="T9" fmla="*/ 2147483647 h 379"/>
                <a:gd name="T10" fmla="*/ 2147483647 w 744"/>
                <a:gd name="T11" fmla="*/ 2147483647 h 379"/>
                <a:gd name="T12" fmla="*/ 2147483647 w 744"/>
                <a:gd name="T13" fmla="*/ 2147483647 h 379"/>
                <a:gd name="T14" fmla="*/ 2147483647 w 744"/>
                <a:gd name="T15" fmla="*/ 2147483647 h 379"/>
                <a:gd name="T16" fmla="*/ 2147483647 w 744"/>
                <a:gd name="T17" fmla="*/ 2147483647 h 379"/>
                <a:gd name="T18" fmla="*/ 2147483647 w 744"/>
                <a:gd name="T19" fmla="*/ 2147483647 h 379"/>
                <a:gd name="T20" fmla="*/ 2147483647 w 744"/>
                <a:gd name="T21" fmla="*/ 2147483647 h 379"/>
                <a:gd name="T22" fmla="*/ 2147483647 w 744"/>
                <a:gd name="T23" fmla="*/ 2147483647 h 379"/>
                <a:gd name="T24" fmla="*/ 2147483647 w 744"/>
                <a:gd name="T25" fmla="*/ 2147483647 h 379"/>
                <a:gd name="T26" fmla="*/ 2147483647 w 744"/>
                <a:gd name="T27" fmla="*/ 2147483647 h 379"/>
                <a:gd name="T28" fmla="*/ 2147483647 w 744"/>
                <a:gd name="T29" fmla="*/ 2147483647 h 379"/>
                <a:gd name="T30" fmla="*/ 2147483647 w 744"/>
                <a:gd name="T31" fmla="*/ 2147483647 h 379"/>
                <a:gd name="T32" fmla="*/ 2147483647 w 744"/>
                <a:gd name="T33" fmla="*/ 2147483647 h 379"/>
                <a:gd name="T34" fmla="*/ 2147483647 w 744"/>
                <a:gd name="T35" fmla="*/ 2147483647 h 379"/>
                <a:gd name="T36" fmla="*/ 2147483647 w 744"/>
                <a:gd name="T37" fmla="*/ 2147483647 h 379"/>
                <a:gd name="T38" fmla="*/ 0 w 744"/>
                <a:gd name="T39" fmla="*/ 2147483647 h 379"/>
                <a:gd name="T40" fmla="*/ 2147483647 w 744"/>
                <a:gd name="T41" fmla="*/ 2147483647 h 379"/>
                <a:gd name="T42" fmla="*/ 2147483647 w 744"/>
                <a:gd name="T43" fmla="*/ 2147483647 h 379"/>
                <a:gd name="T44" fmla="*/ 2147483647 w 744"/>
                <a:gd name="T45" fmla="*/ 2147483647 h 379"/>
                <a:gd name="T46" fmla="*/ 2147483647 w 744"/>
                <a:gd name="T47" fmla="*/ 2147483647 h 379"/>
                <a:gd name="T48" fmla="*/ 2147483647 w 744"/>
                <a:gd name="T49" fmla="*/ 2147483647 h 379"/>
                <a:gd name="T50" fmla="*/ 2147483647 w 744"/>
                <a:gd name="T51" fmla="*/ 2147483647 h 379"/>
                <a:gd name="T52" fmla="*/ 2147483647 w 744"/>
                <a:gd name="T53" fmla="*/ 2147483647 h 379"/>
                <a:gd name="T54" fmla="*/ 2147483647 w 744"/>
                <a:gd name="T55" fmla="*/ 2147483647 h 379"/>
                <a:gd name="T56" fmla="*/ 2147483647 w 744"/>
                <a:gd name="T57" fmla="*/ 2147483647 h 379"/>
                <a:gd name="T58" fmla="*/ 2147483647 w 744"/>
                <a:gd name="T59" fmla="*/ 2147483647 h 379"/>
                <a:gd name="T60" fmla="*/ 2147483647 w 744"/>
                <a:gd name="T61" fmla="*/ 2147483647 h 379"/>
                <a:gd name="T62" fmla="*/ 2147483647 w 744"/>
                <a:gd name="T63" fmla="*/ 2147483647 h 379"/>
                <a:gd name="T64" fmla="*/ 2147483647 w 744"/>
                <a:gd name="T65" fmla="*/ 2147483647 h 379"/>
                <a:gd name="T66" fmla="*/ 2147483647 w 744"/>
                <a:gd name="T67" fmla="*/ 2147483647 h 379"/>
                <a:gd name="T68" fmla="*/ 2147483647 w 744"/>
                <a:gd name="T69" fmla="*/ 2147483647 h 379"/>
                <a:gd name="T70" fmla="*/ 2147483647 w 744"/>
                <a:gd name="T71" fmla="*/ 2147483647 h 379"/>
                <a:gd name="T72" fmla="*/ 2147483647 w 744"/>
                <a:gd name="T73" fmla="*/ 2147483647 h 379"/>
                <a:gd name="T74" fmla="*/ 2147483647 w 744"/>
                <a:gd name="T75" fmla="*/ 2147483647 h 379"/>
                <a:gd name="T76" fmla="*/ 2147483647 w 744"/>
                <a:gd name="T77" fmla="*/ 2147483647 h 379"/>
                <a:gd name="T78" fmla="*/ 2147483647 w 744"/>
                <a:gd name="T79" fmla="*/ 2147483647 h 379"/>
                <a:gd name="T80" fmla="*/ 2147483647 w 744"/>
                <a:gd name="T81" fmla="*/ 2147483647 h 379"/>
                <a:gd name="T82" fmla="*/ 2147483647 w 744"/>
                <a:gd name="T83" fmla="*/ 2147483647 h 379"/>
                <a:gd name="T84" fmla="*/ 2147483647 w 744"/>
                <a:gd name="T85" fmla="*/ 2147483647 h 379"/>
                <a:gd name="T86" fmla="*/ 2147483647 w 744"/>
                <a:gd name="T87" fmla="*/ 2147483647 h 379"/>
                <a:gd name="T88" fmla="*/ 2147483647 w 744"/>
                <a:gd name="T89" fmla="*/ 2147483647 h 379"/>
                <a:gd name="T90" fmla="*/ 2147483647 w 744"/>
                <a:gd name="T91" fmla="*/ 2147483647 h 379"/>
                <a:gd name="T92" fmla="*/ 2147483647 w 744"/>
                <a:gd name="T93" fmla="*/ 2147483647 h 379"/>
                <a:gd name="T94" fmla="*/ 2147483647 w 744"/>
                <a:gd name="T95" fmla="*/ 2147483647 h 379"/>
                <a:gd name="T96" fmla="*/ 2147483647 w 744"/>
                <a:gd name="T97" fmla="*/ 2147483647 h 379"/>
                <a:gd name="T98" fmla="*/ 2147483647 w 744"/>
                <a:gd name="T99" fmla="*/ 2147483647 h 379"/>
                <a:gd name="T100" fmla="*/ 2147483647 w 744"/>
                <a:gd name="T101" fmla="*/ 2147483647 h 379"/>
                <a:gd name="T102" fmla="*/ 2147483647 w 744"/>
                <a:gd name="T103" fmla="*/ 2147483647 h 379"/>
                <a:gd name="T104" fmla="*/ 2147483647 w 744"/>
                <a:gd name="T105" fmla="*/ 2147483647 h 379"/>
                <a:gd name="T106" fmla="*/ 2147483647 w 744"/>
                <a:gd name="T107" fmla="*/ 2147483647 h 379"/>
                <a:gd name="T108" fmla="*/ 2147483647 w 744"/>
                <a:gd name="T109" fmla="*/ 2147483647 h 379"/>
                <a:gd name="T110" fmla="*/ 2147483647 w 744"/>
                <a:gd name="T111" fmla="*/ 2147483647 h 3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44"/>
                <a:gd name="T169" fmla="*/ 0 h 379"/>
                <a:gd name="T170" fmla="*/ 744 w 744"/>
                <a:gd name="T171" fmla="*/ 379 h 37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44" h="379">
                  <a:moveTo>
                    <a:pt x="726" y="97"/>
                  </a:moveTo>
                  <a:lnTo>
                    <a:pt x="723" y="80"/>
                  </a:lnTo>
                  <a:lnTo>
                    <a:pt x="723" y="73"/>
                  </a:lnTo>
                  <a:lnTo>
                    <a:pt x="720" y="59"/>
                  </a:lnTo>
                  <a:lnTo>
                    <a:pt x="720" y="50"/>
                  </a:lnTo>
                  <a:lnTo>
                    <a:pt x="720" y="44"/>
                  </a:lnTo>
                  <a:lnTo>
                    <a:pt x="720" y="41"/>
                  </a:lnTo>
                  <a:lnTo>
                    <a:pt x="720" y="40"/>
                  </a:lnTo>
                  <a:lnTo>
                    <a:pt x="719" y="34"/>
                  </a:lnTo>
                  <a:lnTo>
                    <a:pt x="719" y="32"/>
                  </a:lnTo>
                  <a:lnTo>
                    <a:pt x="719" y="20"/>
                  </a:lnTo>
                  <a:lnTo>
                    <a:pt x="719" y="9"/>
                  </a:lnTo>
                  <a:lnTo>
                    <a:pt x="719" y="5"/>
                  </a:lnTo>
                  <a:lnTo>
                    <a:pt x="706" y="5"/>
                  </a:lnTo>
                  <a:lnTo>
                    <a:pt x="686" y="6"/>
                  </a:lnTo>
                  <a:lnTo>
                    <a:pt x="680" y="6"/>
                  </a:lnTo>
                  <a:lnTo>
                    <a:pt x="665" y="6"/>
                  </a:lnTo>
                  <a:lnTo>
                    <a:pt x="659" y="6"/>
                  </a:lnTo>
                  <a:lnTo>
                    <a:pt x="651" y="6"/>
                  </a:lnTo>
                  <a:lnTo>
                    <a:pt x="643" y="6"/>
                  </a:lnTo>
                  <a:lnTo>
                    <a:pt x="641" y="6"/>
                  </a:lnTo>
                  <a:lnTo>
                    <a:pt x="633" y="8"/>
                  </a:lnTo>
                  <a:lnTo>
                    <a:pt x="629" y="8"/>
                  </a:lnTo>
                  <a:lnTo>
                    <a:pt x="619" y="8"/>
                  </a:lnTo>
                  <a:lnTo>
                    <a:pt x="611" y="8"/>
                  </a:lnTo>
                  <a:lnTo>
                    <a:pt x="604" y="8"/>
                  </a:lnTo>
                  <a:lnTo>
                    <a:pt x="601" y="8"/>
                  </a:lnTo>
                  <a:lnTo>
                    <a:pt x="590" y="9"/>
                  </a:lnTo>
                  <a:lnTo>
                    <a:pt x="563" y="9"/>
                  </a:lnTo>
                  <a:lnTo>
                    <a:pt x="556" y="9"/>
                  </a:lnTo>
                  <a:lnTo>
                    <a:pt x="547" y="9"/>
                  </a:lnTo>
                  <a:lnTo>
                    <a:pt x="537" y="9"/>
                  </a:lnTo>
                  <a:lnTo>
                    <a:pt x="526" y="9"/>
                  </a:lnTo>
                  <a:lnTo>
                    <a:pt x="515" y="9"/>
                  </a:lnTo>
                  <a:lnTo>
                    <a:pt x="502" y="9"/>
                  </a:lnTo>
                  <a:lnTo>
                    <a:pt x="488" y="9"/>
                  </a:lnTo>
                  <a:lnTo>
                    <a:pt x="483" y="9"/>
                  </a:lnTo>
                  <a:lnTo>
                    <a:pt x="474" y="9"/>
                  </a:lnTo>
                  <a:lnTo>
                    <a:pt x="473" y="9"/>
                  </a:lnTo>
                  <a:lnTo>
                    <a:pt x="456" y="9"/>
                  </a:lnTo>
                  <a:lnTo>
                    <a:pt x="447" y="9"/>
                  </a:lnTo>
                  <a:lnTo>
                    <a:pt x="430" y="9"/>
                  </a:lnTo>
                  <a:lnTo>
                    <a:pt x="426" y="9"/>
                  </a:lnTo>
                  <a:lnTo>
                    <a:pt x="420" y="11"/>
                  </a:lnTo>
                  <a:lnTo>
                    <a:pt x="419" y="9"/>
                  </a:lnTo>
                  <a:lnTo>
                    <a:pt x="404" y="9"/>
                  </a:lnTo>
                  <a:lnTo>
                    <a:pt x="399" y="9"/>
                  </a:lnTo>
                  <a:lnTo>
                    <a:pt x="398" y="9"/>
                  </a:lnTo>
                  <a:lnTo>
                    <a:pt x="387" y="9"/>
                  </a:lnTo>
                  <a:lnTo>
                    <a:pt x="383" y="9"/>
                  </a:lnTo>
                  <a:lnTo>
                    <a:pt x="365" y="9"/>
                  </a:lnTo>
                  <a:lnTo>
                    <a:pt x="361" y="9"/>
                  </a:lnTo>
                  <a:lnTo>
                    <a:pt x="344" y="9"/>
                  </a:lnTo>
                  <a:lnTo>
                    <a:pt x="315" y="9"/>
                  </a:lnTo>
                  <a:lnTo>
                    <a:pt x="312" y="9"/>
                  </a:lnTo>
                  <a:lnTo>
                    <a:pt x="305" y="9"/>
                  </a:lnTo>
                  <a:lnTo>
                    <a:pt x="301" y="9"/>
                  </a:lnTo>
                  <a:lnTo>
                    <a:pt x="298" y="9"/>
                  </a:lnTo>
                  <a:lnTo>
                    <a:pt x="265" y="9"/>
                  </a:lnTo>
                  <a:lnTo>
                    <a:pt x="258" y="8"/>
                  </a:lnTo>
                  <a:lnTo>
                    <a:pt x="255" y="8"/>
                  </a:lnTo>
                  <a:lnTo>
                    <a:pt x="251" y="8"/>
                  </a:lnTo>
                  <a:lnTo>
                    <a:pt x="248" y="8"/>
                  </a:lnTo>
                  <a:lnTo>
                    <a:pt x="209" y="6"/>
                  </a:lnTo>
                  <a:lnTo>
                    <a:pt x="205" y="6"/>
                  </a:lnTo>
                  <a:lnTo>
                    <a:pt x="177" y="6"/>
                  </a:lnTo>
                  <a:lnTo>
                    <a:pt x="173" y="6"/>
                  </a:lnTo>
                  <a:lnTo>
                    <a:pt x="166" y="6"/>
                  </a:lnTo>
                  <a:lnTo>
                    <a:pt x="162" y="6"/>
                  </a:lnTo>
                  <a:lnTo>
                    <a:pt x="141" y="5"/>
                  </a:lnTo>
                  <a:lnTo>
                    <a:pt x="126" y="5"/>
                  </a:lnTo>
                  <a:lnTo>
                    <a:pt x="109" y="5"/>
                  </a:lnTo>
                  <a:lnTo>
                    <a:pt x="104" y="5"/>
                  </a:lnTo>
                  <a:lnTo>
                    <a:pt x="86" y="4"/>
                  </a:lnTo>
                  <a:lnTo>
                    <a:pt x="83" y="4"/>
                  </a:lnTo>
                  <a:lnTo>
                    <a:pt x="34" y="2"/>
                  </a:lnTo>
                  <a:lnTo>
                    <a:pt x="23" y="0"/>
                  </a:lnTo>
                  <a:lnTo>
                    <a:pt x="2" y="0"/>
                  </a:lnTo>
                  <a:lnTo>
                    <a:pt x="1" y="13"/>
                  </a:lnTo>
                  <a:lnTo>
                    <a:pt x="0" y="30"/>
                  </a:lnTo>
                  <a:lnTo>
                    <a:pt x="0" y="55"/>
                  </a:lnTo>
                  <a:lnTo>
                    <a:pt x="33" y="55"/>
                  </a:lnTo>
                  <a:lnTo>
                    <a:pt x="52" y="57"/>
                  </a:lnTo>
                  <a:lnTo>
                    <a:pt x="72" y="57"/>
                  </a:lnTo>
                  <a:lnTo>
                    <a:pt x="74" y="58"/>
                  </a:lnTo>
                  <a:lnTo>
                    <a:pt x="76" y="58"/>
                  </a:lnTo>
                  <a:lnTo>
                    <a:pt x="83" y="58"/>
                  </a:lnTo>
                  <a:lnTo>
                    <a:pt x="94" y="58"/>
                  </a:lnTo>
                  <a:lnTo>
                    <a:pt x="98" y="59"/>
                  </a:lnTo>
                  <a:lnTo>
                    <a:pt x="118" y="59"/>
                  </a:lnTo>
                  <a:lnTo>
                    <a:pt x="138" y="59"/>
                  </a:lnTo>
                  <a:lnTo>
                    <a:pt x="149" y="61"/>
                  </a:lnTo>
                  <a:lnTo>
                    <a:pt x="165" y="61"/>
                  </a:lnTo>
                  <a:lnTo>
                    <a:pt x="172" y="62"/>
                  </a:lnTo>
                  <a:lnTo>
                    <a:pt x="176" y="62"/>
                  </a:lnTo>
                  <a:lnTo>
                    <a:pt x="181" y="62"/>
                  </a:lnTo>
                  <a:lnTo>
                    <a:pt x="204" y="62"/>
                  </a:lnTo>
                  <a:lnTo>
                    <a:pt x="211" y="62"/>
                  </a:lnTo>
                  <a:lnTo>
                    <a:pt x="224" y="62"/>
                  </a:lnTo>
                  <a:lnTo>
                    <a:pt x="226" y="62"/>
                  </a:lnTo>
                  <a:lnTo>
                    <a:pt x="258" y="64"/>
                  </a:lnTo>
                  <a:lnTo>
                    <a:pt x="258" y="78"/>
                  </a:lnTo>
                  <a:lnTo>
                    <a:pt x="256" y="112"/>
                  </a:lnTo>
                  <a:lnTo>
                    <a:pt x="256" y="118"/>
                  </a:lnTo>
                  <a:lnTo>
                    <a:pt x="256" y="128"/>
                  </a:lnTo>
                  <a:lnTo>
                    <a:pt x="256" y="131"/>
                  </a:lnTo>
                  <a:lnTo>
                    <a:pt x="255" y="138"/>
                  </a:lnTo>
                  <a:lnTo>
                    <a:pt x="255" y="146"/>
                  </a:lnTo>
                  <a:lnTo>
                    <a:pt x="255" y="160"/>
                  </a:lnTo>
                  <a:lnTo>
                    <a:pt x="255" y="174"/>
                  </a:lnTo>
                  <a:lnTo>
                    <a:pt x="255" y="177"/>
                  </a:lnTo>
                  <a:lnTo>
                    <a:pt x="255" y="182"/>
                  </a:lnTo>
                  <a:lnTo>
                    <a:pt x="255" y="196"/>
                  </a:lnTo>
                  <a:lnTo>
                    <a:pt x="255" y="200"/>
                  </a:lnTo>
                  <a:lnTo>
                    <a:pt x="255" y="209"/>
                  </a:lnTo>
                  <a:lnTo>
                    <a:pt x="255" y="214"/>
                  </a:lnTo>
                  <a:lnTo>
                    <a:pt x="254" y="225"/>
                  </a:lnTo>
                  <a:lnTo>
                    <a:pt x="254" y="242"/>
                  </a:lnTo>
                  <a:lnTo>
                    <a:pt x="254" y="249"/>
                  </a:lnTo>
                  <a:lnTo>
                    <a:pt x="254" y="256"/>
                  </a:lnTo>
                  <a:lnTo>
                    <a:pt x="252" y="277"/>
                  </a:lnTo>
                  <a:lnTo>
                    <a:pt x="256" y="276"/>
                  </a:lnTo>
                  <a:lnTo>
                    <a:pt x="268" y="283"/>
                  </a:lnTo>
                  <a:lnTo>
                    <a:pt x="274" y="292"/>
                  </a:lnTo>
                  <a:lnTo>
                    <a:pt x="297" y="295"/>
                  </a:lnTo>
                  <a:lnTo>
                    <a:pt x="299" y="295"/>
                  </a:lnTo>
                  <a:lnTo>
                    <a:pt x="319" y="299"/>
                  </a:lnTo>
                  <a:lnTo>
                    <a:pt x="322" y="302"/>
                  </a:lnTo>
                  <a:lnTo>
                    <a:pt x="323" y="315"/>
                  </a:lnTo>
                  <a:lnTo>
                    <a:pt x="330" y="319"/>
                  </a:lnTo>
                  <a:lnTo>
                    <a:pt x="336" y="318"/>
                  </a:lnTo>
                  <a:lnTo>
                    <a:pt x="345" y="319"/>
                  </a:lnTo>
                  <a:lnTo>
                    <a:pt x="363" y="326"/>
                  </a:lnTo>
                  <a:lnTo>
                    <a:pt x="374" y="323"/>
                  </a:lnTo>
                  <a:lnTo>
                    <a:pt x="374" y="324"/>
                  </a:lnTo>
                  <a:lnTo>
                    <a:pt x="380" y="326"/>
                  </a:lnTo>
                  <a:lnTo>
                    <a:pt x="386" y="331"/>
                  </a:lnTo>
                  <a:lnTo>
                    <a:pt x="391" y="333"/>
                  </a:lnTo>
                  <a:lnTo>
                    <a:pt x="408" y="326"/>
                  </a:lnTo>
                  <a:lnTo>
                    <a:pt x="413" y="327"/>
                  </a:lnTo>
                  <a:lnTo>
                    <a:pt x="418" y="326"/>
                  </a:lnTo>
                  <a:lnTo>
                    <a:pt x="422" y="324"/>
                  </a:lnTo>
                  <a:lnTo>
                    <a:pt x="423" y="341"/>
                  </a:lnTo>
                  <a:lnTo>
                    <a:pt x="431" y="341"/>
                  </a:lnTo>
                  <a:lnTo>
                    <a:pt x="431" y="352"/>
                  </a:lnTo>
                  <a:lnTo>
                    <a:pt x="441" y="357"/>
                  </a:lnTo>
                  <a:lnTo>
                    <a:pt x="463" y="343"/>
                  </a:lnTo>
                  <a:lnTo>
                    <a:pt x="468" y="351"/>
                  </a:lnTo>
                  <a:lnTo>
                    <a:pt x="472" y="350"/>
                  </a:lnTo>
                  <a:lnTo>
                    <a:pt x="474" y="350"/>
                  </a:lnTo>
                  <a:lnTo>
                    <a:pt x="484" y="359"/>
                  </a:lnTo>
                  <a:lnTo>
                    <a:pt x="502" y="354"/>
                  </a:lnTo>
                  <a:lnTo>
                    <a:pt x="501" y="366"/>
                  </a:lnTo>
                  <a:lnTo>
                    <a:pt x="508" y="371"/>
                  </a:lnTo>
                  <a:lnTo>
                    <a:pt x="523" y="345"/>
                  </a:lnTo>
                  <a:lnTo>
                    <a:pt x="524" y="345"/>
                  </a:lnTo>
                  <a:lnTo>
                    <a:pt x="541" y="359"/>
                  </a:lnTo>
                  <a:lnTo>
                    <a:pt x="554" y="351"/>
                  </a:lnTo>
                  <a:lnTo>
                    <a:pt x="555" y="351"/>
                  </a:lnTo>
                  <a:lnTo>
                    <a:pt x="554" y="354"/>
                  </a:lnTo>
                  <a:lnTo>
                    <a:pt x="563" y="365"/>
                  </a:lnTo>
                  <a:lnTo>
                    <a:pt x="570" y="365"/>
                  </a:lnTo>
                  <a:lnTo>
                    <a:pt x="573" y="369"/>
                  </a:lnTo>
                  <a:lnTo>
                    <a:pt x="584" y="365"/>
                  </a:lnTo>
                  <a:lnTo>
                    <a:pt x="606" y="352"/>
                  </a:lnTo>
                  <a:lnTo>
                    <a:pt x="620" y="355"/>
                  </a:lnTo>
                  <a:lnTo>
                    <a:pt x="629" y="352"/>
                  </a:lnTo>
                  <a:lnTo>
                    <a:pt x="630" y="350"/>
                  </a:lnTo>
                  <a:lnTo>
                    <a:pt x="643" y="347"/>
                  </a:lnTo>
                  <a:lnTo>
                    <a:pt x="643" y="344"/>
                  </a:lnTo>
                  <a:lnTo>
                    <a:pt x="645" y="345"/>
                  </a:lnTo>
                  <a:lnTo>
                    <a:pt x="648" y="350"/>
                  </a:lnTo>
                  <a:lnTo>
                    <a:pt x="647" y="350"/>
                  </a:lnTo>
                  <a:lnTo>
                    <a:pt x="669" y="350"/>
                  </a:lnTo>
                  <a:lnTo>
                    <a:pt x="672" y="350"/>
                  </a:lnTo>
                  <a:lnTo>
                    <a:pt x="673" y="344"/>
                  </a:lnTo>
                  <a:lnTo>
                    <a:pt x="683" y="343"/>
                  </a:lnTo>
                  <a:lnTo>
                    <a:pt x="686" y="344"/>
                  </a:lnTo>
                  <a:lnTo>
                    <a:pt x="686" y="347"/>
                  </a:lnTo>
                  <a:lnTo>
                    <a:pt x="697" y="351"/>
                  </a:lnTo>
                  <a:lnTo>
                    <a:pt x="708" y="364"/>
                  </a:lnTo>
                  <a:lnTo>
                    <a:pt x="712" y="365"/>
                  </a:lnTo>
                  <a:lnTo>
                    <a:pt x="712" y="362"/>
                  </a:lnTo>
                  <a:lnTo>
                    <a:pt x="719" y="364"/>
                  </a:lnTo>
                  <a:lnTo>
                    <a:pt x="719" y="366"/>
                  </a:lnTo>
                  <a:lnTo>
                    <a:pt x="720" y="366"/>
                  </a:lnTo>
                  <a:lnTo>
                    <a:pt x="719" y="368"/>
                  </a:lnTo>
                  <a:lnTo>
                    <a:pt x="730" y="371"/>
                  </a:lnTo>
                  <a:lnTo>
                    <a:pt x="740" y="378"/>
                  </a:lnTo>
                  <a:lnTo>
                    <a:pt x="743" y="375"/>
                  </a:lnTo>
                  <a:lnTo>
                    <a:pt x="743" y="347"/>
                  </a:lnTo>
                  <a:lnTo>
                    <a:pt x="743" y="344"/>
                  </a:lnTo>
                  <a:lnTo>
                    <a:pt x="743" y="341"/>
                  </a:lnTo>
                  <a:lnTo>
                    <a:pt x="743" y="338"/>
                  </a:lnTo>
                  <a:lnTo>
                    <a:pt x="743" y="322"/>
                  </a:lnTo>
                  <a:lnTo>
                    <a:pt x="743" y="315"/>
                  </a:lnTo>
                  <a:lnTo>
                    <a:pt x="743" y="308"/>
                  </a:lnTo>
                  <a:lnTo>
                    <a:pt x="743" y="284"/>
                  </a:lnTo>
                  <a:lnTo>
                    <a:pt x="741" y="278"/>
                  </a:lnTo>
                  <a:lnTo>
                    <a:pt x="741" y="265"/>
                  </a:lnTo>
                  <a:lnTo>
                    <a:pt x="741" y="259"/>
                  </a:lnTo>
                  <a:lnTo>
                    <a:pt x="741" y="255"/>
                  </a:lnTo>
                  <a:lnTo>
                    <a:pt x="741" y="238"/>
                  </a:lnTo>
                  <a:lnTo>
                    <a:pt x="741" y="232"/>
                  </a:lnTo>
                  <a:lnTo>
                    <a:pt x="741" y="198"/>
                  </a:lnTo>
                  <a:lnTo>
                    <a:pt x="740" y="184"/>
                  </a:lnTo>
                  <a:lnTo>
                    <a:pt x="740" y="182"/>
                  </a:lnTo>
                  <a:lnTo>
                    <a:pt x="740" y="181"/>
                  </a:lnTo>
                  <a:lnTo>
                    <a:pt x="741" y="181"/>
                  </a:lnTo>
                  <a:lnTo>
                    <a:pt x="740" y="181"/>
                  </a:lnTo>
                  <a:lnTo>
                    <a:pt x="738" y="170"/>
                  </a:lnTo>
                  <a:lnTo>
                    <a:pt x="738" y="168"/>
                  </a:lnTo>
                  <a:lnTo>
                    <a:pt x="736" y="154"/>
                  </a:lnTo>
                  <a:lnTo>
                    <a:pt x="736" y="150"/>
                  </a:lnTo>
                  <a:lnTo>
                    <a:pt x="736" y="147"/>
                  </a:lnTo>
                  <a:lnTo>
                    <a:pt x="734" y="142"/>
                  </a:lnTo>
                  <a:lnTo>
                    <a:pt x="733" y="136"/>
                  </a:lnTo>
                  <a:lnTo>
                    <a:pt x="731" y="129"/>
                  </a:lnTo>
                  <a:lnTo>
                    <a:pt x="729" y="104"/>
                  </a:lnTo>
                  <a:lnTo>
                    <a:pt x="727" y="101"/>
                  </a:lnTo>
                  <a:lnTo>
                    <a:pt x="726" y="97"/>
                  </a:lnTo>
                </a:path>
              </a:pathLst>
            </a:custGeom>
            <a:noFill/>
            <a:ln w="6350">
              <a:solidFill>
                <a:schemeClr val="tx1"/>
              </a:solidFill>
              <a:round/>
              <a:headEnd/>
              <a:tailEnd/>
            </a:ln>
          </p:spPr>
          <p:txBody>
            <a:bodyPr/>
            <a:lstStyle/>
            <a:p>
              <a:endParaRPr lang="en-US"/>
            </a:p>
          </p:txBody>
        </p:sp>
        <p:sp>
          <p:nvSpPr>
            <p:cNvPr id="280620" name="Freeform 256"/>
            <p:cNvSpPr>
              <a:spLocks/>
            </p:cNvSpPr>
            <p:nvPr/>
          </p:nvSpPr>
          <p:spPr bwMode="auto">
            <a:xfrm>
              <a:off x="3067050" y="3933825"/>
              <a:ext cx="1644650" cy="1458913"/>
            </a:xfrm>
            <a:custGeom>
              <a:avLst/>
              <a:gdLst>
                <a:gd name="T0" fmla="*/ 2147483647 w 1194"/>
                <a:gd name="T1" fmla="*/ 2147483647 h 1167"/>
                <a:gd name="T2" fmla="*/ 2147483647 w 1194"/>
                <a:gd name="T3" fmla="*/ 2147483647 h 1167"/>
                <a:gd name="T4" fmla="*/ 2147483647 w 1194"/>
                <a:gd name="T5" fmla="*/ 2147483647 h 1167"/>
                <a:gd name="T6" fmla="*/ 2147483647 w 1194"/>
                <a:gd name="T7" fmla="*/ 2147483647 h 1167"/>
                <a:gd name="T8" fmla="*/ 2147483647 w 1194"/>
                <a:gd name="T9" fmla="*/ 2147483647 h 1167"/>
                <a:gd name="T10" fmla="*/ 2147483647 w 1194"/>
                <a:gd name="T11" fmla="*/ 2147483647 h 1167"/>
                <a:gd name="T12" fmla="*/ 2147483647 w 1194"/>
                <a:gd name="T13" fmla="*/ 2147483647 h 1167"/>
                <a:gd name="T14" fmla="*/ 2147483647 w 1194"/>
                <a:gd name="T15" fmla="*/ 2147483647 h 1167"/>
                <a:gd name="T16" fmla="*/ 2147483647 w 1194"/>
                <a:gd name="T17" fmla="*/ 2147483647 h 1167"/>
                <a:gd name="T18" fmla="*/ 2147483647 w 1194"/>
                <a:gd name="T19" fmla="*/ 2147483647 h 1167"/>
                <a:gd name="T20" fmla="*/ 2147483647 w 1194"/>
                <a:gd name="T21" fmla="*/ 2147483647 h 1167"/>
                <a:gd name="T22" fmla="*/ 2147483647 w 1194"/>
                <a:gd name="T23" fmla="*/ 2147483647 h 1167"/>
                <a:gd name="T24" fmla="*/ 2147483647 w 1194"/>
                <a:gd name="T25" fmla="*/ 2147483647 h 1167"/>
                <a:gd name="T26" fmla="*/ 2147483647 w 1194"/>
                <a:gd name="T27" fmla="*/ 2147483647 h 1167"/>
                <a:gd name="T28" fmla="*/ 2147483647 w 1194"/>
                <a:gd name="T29" fmla="*/ 2147483647 h 1167"/>
                <a:gd name="T30" fmla="*/ 2147483647 w 1194"/>
                <a:gd name="T31" fmla="*/ 2147483647 h 1167"/>
                <a:gd name="T32" fmla="*/ 2147483647 w 1194"/>
                <a:gd name="T33" fmla="*/ 2147483647 h 1167"/>
                <a:gd name="T34" fmla="*/ 2147483647 w 1194"/>
                <a:gd name="T35" fmla="*/ 2147483647 h 1167"/>
                <a:gd name="T36" fmla="*/ 2147483647 w 1194"/>
                <a:gd name="T37" fmla="*/ 2147483647 h 1167"/>
                <a:gd name="T38" fmla="*/ 2147483647 w 1194"/>
                <a:gd name="T39" fmla="*/ 2147483647 h 1167"/>
                <a:gd name="T40" fmla="*/ 2147483647 w 1194"/>
                <a:gd name="T41" fmla="*/ 2147483647 h 1167"/>
                <a:gd name="T42" fmla="*/ 2147483647 w 1194"/>
                <a:gd name="T43" fmla="*/ 2147483647 h 1167"/>
                <a:gd name="T44" fmla="*/ 2147483647 w 1194"/>
                <a:gd name="T45" fmla="*/ 2147483647 h 1167"/>
                <a:gd name="T46" fmla="*/ 2147483647 w 1194"/>
                <a:gd name="T47" fmla="*/ 2147483647 h 1167"/>
                <a:gd name="T48" fmla="*/ 2147483647 w 1194"/>
                <a:gd name="T49" fmla="*/ 2147483647 h 1167"/>
                <a:gd name="T50" fmla="*/ 2147483647 w 1194"/>
                <a:gd name="T51" fmla="*/ 2147483647 h 1167"/>
                <a:gd name="T52" fmla="*/ 2147483647 w 1194"/>
                <a:gd name="T53" fmla="*/ 2147483647 h 1167"/>
                <a:gd name="T54" fmla="*/ 2147483647 w 1194"/>
                <a:gd name="T55" fmla="*/ 2147483647 h 1167"/>
                <a:gd name="T56" fmla="*/ 2147483647 w 1194"/>
                <a:gd name="T57" fmla="*/ 2147483647 h 1167"/>
                <a:gd name="T58" fmla="*/ 2147483647 w 1194"/>
                <a:gd name="T59" fmla="*/ 2147483647 h 1167"/>
                <a:gd name="T60" fmla="*/ 2147483647 w 1194"/>
                <a:gd name="T61" fmla="*/ 2147483647 h 1167"/>
                <a:gd name="T62" fmla="*/ 2147483647 w 1194"/>
                <a:gd name="T63" fmla="*/ 2147483647 h 1167"/>
                <a:gd name="T64" fmla="*/ 2147483647 w 1194"/>
                <a:gd name="T65" fmla="*/ 2147483647 h 1167"/>
                <a:gd name="T66" fmla="*/ 2147483647 w 1194"/>
                <a:gd name="T67" fmla="*/ 2147483647 h 1167"/>
                <a:gd name="T68" fmla="*/ 2147483647 w 1194"/>
                <a:gd name="T69" fmla="*/ 2147483647 h 1167"/>
                <a:gd name="T70" fmla="*/ 2147483647 w 1194"/>
                <a:gd name="T71" fmla="*/ 2147483647 h 1167"/>
                <a:gd name="T72" fmla="*/ 2147483647 w 1194"/>
                <a:gd name="T73" fmla="*/ 2147483647 h 1167"/>
                <a:gd name="T74" fmla="*/ 2147483647 w 1194"/>
                <a:gd name="T75" fmla="*/ 2147483647 h 1167"/>
                <a:gd name="T76" fmla="*/ 2147483647 w 1194"/>
                <a:gd name="T77" fmla="*/ 2147483647 h 1167"/>
                <a:gd name="T78" fmla="*/ 2147483647 w 1194"/>
                <a:gd name="T79" fmla="*/ 2147483647 h 1167"/>
                <a:gd name="T80" fmla="*/ 2147483647 w 1194"/>
                <a:gd name="T81" fmla="*/ 2147483647 h 1167"/>
                <a:gd name="T82" fmla="*/ 2147483647 w 1194"/>
                <a:gd name="T83" fmla="*/ 2147483647 h 1167"/>
                <a:gd name="T84" fmla="*/ 2147483647 w 1194"/>
                <a:gd name="T85" fmla="*/ 2147483647 h 1167"/>
                <a:gd name="T86" fmla="*/ 2147483647 w 1194"/>
                <a:gd name="T87" fmla="*/ 2147483647 h 1167"/>
                <a:gd name="T88" fmla="*/ 2147483647 w 1194"/>
                <a:gd name="T89" fmla="*/ 2147483647 h 1167"/>
                <a:gd name="T90" fmla="*/ 2147483647 w 1194"/>
                <a:gd name="T91" fmla="*/ 2147483647 h 1167"/>
                <a:gd name="T92" fmla="*/ 2147483647 w 1194"/>
                <a:gd name="T93" fmla="*/ 2147483647 h 1167"/>
                <a:gd name="T94" fmla="*/ 2147483647 w 1194"/>
                <a:gd name="T95" fmla="*/ 2147483647 h 1167"/>
                <a:gd name="T96" fmla="*/ 2147483647 w 1194"/>
                <a:gd name="T97" fmla="*/ 2147483647 h 1167"/>
                <a:gd name="T98" fmla="*/ 2147483647 w 1194"/>
                <a:gd name="T99" fmla="*/ 2147483647 h 1167"/>
                <a:gd name="T100" fmla="*/ 2147483647 w 1194"/>
                <a:gd name="T101" fmla="*/ 2147483647 h 1167"/>
                <a:gd name="T102" fmla="*/ 2147483647 w 1194"/>
                <a:gd name="T103" fmla="*/ 2147483647 h 1167"/>
                <a:gd name="T104" fmla="*/ 2147483647 w 1194"/>
                <a:gd name="T105" fmla="*/ 2147483647 h 1167"/>
                <a:gd name="T106" fmla="*/ 2147483647 w 1194"/>
                <a:gd name="T107" fmla="*/ 2147483647 h 1167"/>
                <a:gd name="T108" fmla="*/ 2147483647 w 1194"/>
                <a:gd name="T109" fmla="*/ 2147483647 h 1167"/>
                <a:gd name="T110" fmla="*/ 2147483647 w 1194"/>
                <a:gd name="T111" fmla="*/ 2147483647 h 116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94"/>
                <a:gd name="T169" fmla="*/ 0 h 1167"/>
                <a:gd name="T170" fmla="*/ 1194 w 1194"/>
                <a:gd name="T171" fmla="*/ 1167 h 116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94" h="1167">
                  <a:moveTo>
                    <a:pt x="615" y="964"/>
                  </a:moveTo>
                  <a:lnTo>
                    <a:pt x="606" y="951"/>
                  </a:lnTo>
                  <a:lnTo>
                    <a:pt x="593" y="934"/>
                  </a:lnTo>
                  <a:lnTo>
                    <a:pt x="574" y="913"/>
                  </a:lnTo>
                  <a:lnTo>
                    <a:pt x="570" y="906"/>
                  </a:lnTo>
                  <a:lnTo>
                    <a:pt x="561" y="881"/>
                  </a:lnTo>
                  <a:lnTo>
                    <a:pt x="563" y="880"/>
                  </a:lnTo>
                  <a:lnTo>
                    <a:pt x="539" y="836"/>
                  </a:lnTo>
                  <a:lnTo>
                    <a:pt x="534" y="816"/>
                  </a:lnTo>
                  <a:lnTo>
                    <a:pt x="524" y="806"/>
                  </a:lnTo>
                  <a:lnTo>
                    <a:pt x="521" y="798"/>
                  </a:lnTo>
                  <a:lnTo>
                    <a:pt x="502" y="783"/>
                  </a:lnTo>
                  <a:lnTo>
                    <a:pt x="498" y="773"/>
                  </a:lnTo>
                  <a:lnTo>
                    <a:pt x="491" y="772"/>
                  </a:lnTo>
                  <a:lnTo>
                    <a:pt x="488" y="768"/>
                  </a:lnTo>
                  <a:lnTo>
                    <a:pt x="481" y="766"/>
                  </a:lnTo>
                  <a:lnTo>
                    <a:pt x="479" y="755"/>
                  </a:lnTo>
                  <a:lnTo>
                    <a:pt x="475" y="755"/>
                  </a:lnTo>
                  <a:lnTo>
                    <a:pt x="464" y="740"/>
                  </a:lnTo>
                  <a:lnTo>
                    <a:pt x="455" y="740"/>
                  </a:lnTo>
                  <a:lnTo>
                    <a:pt x="455" y="737"/>
                  </a:lnTo>
                  <a:lnTo>
                    <a:pt x="434" y="737"/>
                  </a:lnTo>
                  <a:lnTo>
                    <a:pt x="413" y="732"/>
                  </a:lnTo>
                  <a:lnTo>
                    <a:pt x="412" y="734"/>
                  </a:lnTo>
                  <a:lnTo>
                    <a:pt x="407" y="733"/>
                  </a:lnTo>
                  <a:lnTo>
                    <a:pt x="407" y="736"/>
                  </a:lnTo>
                  <a:lnTo>
                    <a:pt x="381" y="723"/>
                  </a:lnTo>
                  <a:lnTo>
                    <a:pt x="362" y="737"/>
                  </a:lnTo>
                  <a:lnTo>
                    <a:pt x="355" y="737"/>
                  </a:lnTo>
                  <a:lnTo>
                    <a:pt x="339" y="752"/>
                  </a:lnTo>
                  <a:lnTo>
                    <a:pt x="325" y="790"/>
                  </a:lnTo>
                  <a:lnTo>
                    <a:pt x="305" y="809"/>
                  </a:lnTo>
                  <a:lnTo>
                    <a:pt x="299" y="819"/>
                  </a:lnTo>
                  <a:lnTo>
                    <a:pt x="278" y="812"/>
                  </a:lnTo>
                  <a:lnTo>
                    <a:pt x="266" y="799"/>
                  </a:lnTo>
                  <a:lnTo>
                    <a:pt x="245" y="788"/>
                  </a:lnTo>
                  <a:lnTo>
                    <a:pt x="241" y="784"/>
                  </a:lnTo>
                  <a:lnTo>
                    <a:pt x="221" y="777"/>
                  </a:lnTo>
                  <a:lnTo>
                    <a:pt x="212" y="770"/>
                  </a:lnTo>
                  <a:lnTo>
                    <a:pt x="199" y="755"/>
                  </a:lnTo>
                  <a:lnTo>
                    <a:pt x="177" y="740"/>
                  </a:lnTo>
                  <a:lnTo>
                    <a:pt x="163" y="698"/>
                  </a:lnTo>
                  <a:lnTo>
                    <a:pt x="162" y="671"/>
                  </a:lnTo>
                  <a:lnTo>
                    <a:pt x="148" y="640"/>
                  </a:lnTo>
                  <a:lnTo>
                    <a:pt x="140" y="629"/>
                  </a:lnTo>
                  <a:lnTo>
                    <a:pt x="138" y="623"/>
                  </a:lnTo>
                  <a:lnTo>
                    <a:pt x="106" y="603"/>
                  </a:lnTo>
                  <a:lnTo>
                    <a:pt x="86" y="573"/>
                  </a:lnTo>
                  <a:lnTo>
                    <a:pt x="73" y="565"/>
                  </a:lnTo>
                  <a:lnTo>
                    <a:pt x="54" y="539"/>
                  </a:lnTo>
                  <a:lnTo>
                    <a:pt x="43" y="533"/>
                  </a:lnTo>
                  <a:lnTo>
                    <a:pt x="33" y="525"/>
                  </a:lnTo>
                  <a:lnTo>
                    <a:pt x="19" y="496"/>
                  </a:lnTo>
                  <a:lnTo>
                    <a:pt x="11" y="496"/>
                  </a:lnTo>
                  <a:lnTo>
                    <a:pt x="9" y="492"/>
                  </a:lnTo>
                  <a:lnTo>
                    <a:pt x="0" y="479"/>
                  </a:lnTo>
                  <a:lnTo>
                    <a:pt x="2" y="476"/>
                  </a:lnTo>
                  <a:lnTo>
                    <a:pt x="0" y="470"/>
                  </a:lnTo>
                  <a:lnTo>
                    <a:pt x="2" y="468"/>
                  </a:lnTo>
                  <a:lnTo>
                    <a:pt x="24" y="470"/>
                  </a:lnTo>
                  <a:lnTo>
                    <a:pt x="36" y="470"/>
                  </a:lnTo>
                  <a:lnTo>
                    <a:pt x="47" y="471"/>
                  </a:lnTo>
                  <a:lnTo>
                    <a:pt x="59" y="472"/>
                  </a:lnTo>
                  <a:lnTo>
                    <a:pt x="115" y="478"/>
                  </a:lnTo>
                  <a:lnTo>
                    <a:pt x="140" y="479"/>
                  </a:lnTo>
                  <a:lnTo>
                    <a:pt x="156" y="479"/>
                  </a:lnTo>
                  <a:lnTo>
                    <a:pt x="163" y="479"/>
                  </a:lnTo>
                  <a:lnTo>
                    <a:pt x="206" y="483"/>
                  </a:lnTo>
                  <a:lnTo>
                    <a:pt x="216" y="483"/>
                  </a:lnTo>
                  <a:lnTo>
                    <a:pt x="238" y="485"/>
                  </a:lnTo>
                  <a:lnTo>
                    <a:pt x="241" y="485"/>
                  </a:lnTo>
                  <a:lnTo>
                    <a:pt x="262" y="486"/>
                  </a:lnTo>
                  <a:lnTo>
                    <a:pt x="263" y="486"/>
                  </a:lnTo>
                  <a:lnTo>
                    <a:pt x="264" y="486"/>
                  </a:lnTo>
                  <a:lnTo>
                    <a:pt x="274" y="486"/>
                  </a:lnTo>
                  <a:lnTo>
                    <a:pt x="298" y="489"/>
                  </a:lnTo>
                  <a:lnTo>
                    <a:pt x="301" y="489"/>
                  </a:lnTo>
                  <a:lnTo>
                    <a:pt x="319" y="489"/>
                  </a:lnTo>
                  <a:lnTo>
                    <a:pt x="324" y="489"/>
                  </a:lnTo>
                  <a:lnTo>
                    <a:pt x="324" y="479"/>
                  </a:lnTo>
                  <a:lnTo>
                    <a:pt x="325" y="463"/>
                  </a:lnTo>
                  <a:lnTo>
                    <a:pt x="327" y="438"/>
                  </a:lnTo>
                  <a:lnTo>
                    <a:pt x="327" y="432"/>
                  </a:lnTo>
                  <a:lnTo>
                    <a:pt x="328" y="421"/>
                  </a:lnTo>
                  <a:lnTo>
                    <a:pt x="328" y="400"/>
                  </a:lnTo>
                  <a:lnTo>
                    <a:pt x="330" y="385"/>
                  </a:lnTo>
                  <a:lnTo>
                    <a:pt x="331" y="367"/>
                  </a:lnTo>
                  <a:lnTo>
                    <a:pt x="332" y="339"/>
                  </a:lnTo>
                  <a:lnTo>
                    <a:pt x="332" y="338"/>
                  </a:lnTo>
                  <a:lnTo>
                    <a:pt x="334" y="325"/>
                  </a:lnTo>
                  <a:lnTo>
                    <a:pt x="334" y="323"/>
                  </a:lnTo>
                  <a:lnTo>
                    <a:pt x="334" y="318"/>
                  </a:lnTo>
                  <a:lnTo>
                    <a:pt x="335" y="307"/>
                  </a:lnTo>
                  <a:lnTo>
                    <a:pt x="335" y="303"/>
                  </a:lnTo>
                  <a:lnTo>
                    <a:pt x="335" y="291"/>
                  </a:lnTo>
                  <a:lnTo>
                    <a:pt x="337" y="271"/>
                  </a:lnTo>
                  <a:lnTo>
                    <a:pt x="338" y="245"/>
                  </a:lnTo>
                  <a:lnTo>
                    <a:pt x="338" y="238"/>
                  </a:lnTo>
                  <a:lnTo>
                    <a:pt x="339" y="225"/>
                  </a:lnTo>
                  <a:lnTo>
                    <a:pt x="341" y="217"/>
                  </a:lnTo>
                  <a:lnTo>
                    <a:pt x="341" y="191"/>
                  </a:lnTo>
                  <a:lnTo>
                    <a:pt x="342" y="177"/>
                  </a:lnTo>
                  <a:lnTo>
                    <a:pt x="342" y="167"/>
                  </a:lnTo>
                  <a:lnTo>
                    <a:pt x="344" y="162"/>
                  </a:lnTo>
                  <a:lnTo>
                    <a:pt x="344" y="148"/>
                  </a:lnTo>
                  <a:lnTo>
                    <a:pt x="344" y="142"/>
                  </a:lnTo>
                  <a:lnTo>
                    <a:pt x="345" y="133"/>
                  </a:lnTo>
                  <a:lnTo>
                    <a:pt x="345" y="127"/>
                  </a:lnTo>
                  <a:lnTo>
                    <a:pt x="346" y="94"/>
                  </a:lnTo>
                  <a:lnTo>
                    <a:pt x="346" y="81"/>
                  </a:lnTo>
                  <a:lnTo>
                    <a:pt x="348" y="80"/>
                  </a:lnTo>
                  <a:lnTo>
                    <a:pt x="348" y="77"/>
                  </a:lnTo>
                  <a:lnTo>
                    <a:pt x="349" y="47"/>
                  </a:lnTo>
                  <a:lnTo>
                    <a:pt x="350" y="0"/>
                  </a:lnTo>
                  <a:lnTo>
                    <a:pt x="355" y="0"/>
                  </a:lnTo>
                  <a:lnTo>
                    <a:pt x="388" y="0"/>
                  </a:lnTo>
                  <a:lnTo>
                    <a:pt x="407" y="1"/>
                  </a:lnTo>
                  <a:lnTo>
                    <a:pt x="427" y="1"/>
                  </a:lnTo>
                  <a:lnTo>
                    <a:pt x="430" y="2"/>
                  </a:lnTo>
                  <a:lnTo>
                    <a:pt x="431" y="2"/>
                  </a:lnTo>
                  <a:lnTo>
                    <a:pt x="438" y="2"/>
                  </a:lnTo>
                  <a:lnTo>
                    <a:pt x="449" y="2"/>
                  </a:lnTo>
                  <a:lnTo>
                    <a:pt x="453" y="4"/>
                  </a:lnTo>
                  <a:lnTo>
                    <a:pt x="473" y="4"/>
                  </a:lnTo>
                  <a:lnTo>
                    <a:pt x="493" y="4"/>
                  </a:lnTo>
                  <a:lnTo>
                    <a:pt x="504" y="5"/>
                  </a:lnTo>
                  <a:lnTo>
                    <a:pt x="520" y="5"/>
                  </a:lnTo>
                  <a:lnTo>
                    <a:pt x="527" y="6"/>
                  </a:lnTo>
                  <a:lnTo>
                    <a:pt x="531" y="6"/>
                  </a:lnTo>
                  <a:lnTo>
                    <a:pt x="536" y="6"/>
                  </a:lnTo>
                  <a:lnTo>
                    <a:pt x="559" y="6"/>
                  </a:lnTo>
                  <a:lnTo>
                    <a:pt x="565" y="6"/>
                  </a:lnTo>
                  <a:lnTo>
                    <a:pt x="579" y="6"/>
                  </a:lnTo>
                  <a:lnTo>
                    <a:pt x="581" y="6"/>
                  </a:lnTo>
                  <a:lnTo>
                    <a:pt x="613" y="8"/>
                  </a:lnTo>
                  <a:lnTo>
                    <a:pt x="613" y="22"/>
                  </a:lnTo>
                  <a:lnTo>
                    <a:pt x="611" y="56"/>
                  </a:lnTo>
                  <a:lnTo>
                    <a:pt x="611" y="62"/>
                  </a:lnTo>
                  <a:lnTo>
                    <a:pt x="611" y="72"/>
                  </a:lnTo>
                  <a:lnTo>
                    <a:pt x="611" y="74"/>
                  </a:lnTo>
                  <a:lnTo>
                    <a:pt x="610" y="81"/>
                  </a:lnTo>
                  <a:lnTo>
                    <a:pt x="610" y="90"/>
                  </a:lnTo>
                  <a:lnTo>
                    <a:pt x="610" y="103"/>
                  </a:lnTo>
                  <a:lnTo>
                    <a:pt x="610" y="117"/>
                  </a:lnTo>
                  <a:lnTo>
                    <a:pt x="610" y="120"/>
                  </a:lnTo>
                  <a:lnTo>
                    <a:pt x="610" y="126"/>
                  </a:lnTo>
                  <a:lnTo>
                    <a:pt x="610" y="140"/>
                  </a:lnTo>
                  <a:lnTo>
                    <a:pt x="610" y="144"/>
                  </a:lnTo>
                  <a:lnTo>
                    <a:pt x="610" y="152"/>
                  </a:lnTo>
                  <a:lnTo>
                    <a:pt x="610" y="158"/>
                  </a:lnTo>
                  <a:lnTo>
                    <a:pt x="608" y="169"/>
                  </a:lnTo>
                  <a:lnTo>
                    <a:pt x="608" y="185"/>
                  </a:lnTo>
                  <a:lnTo>
                    <a:pt x="608" y="192"/>
                  </a:lnTo>
                  <a:lnTo>
                    <a:pt x="608" y="199"/>
                  </a:lnTo>
                  <a:lnTo>
                    <a:pt x="607" y="220"/>
                  </a:lnTo>
                  <a:lnTo>
                    <a:pt x="611" y="219"/>
                  </a:lnTo>
                  <a:lnTo>
                    <a:pt x="622" y="225"/>
                  </a:lnTo>
                  <a:lnTo>
                    <a:pt x="629" y="235"/>
                  </a:lnTo>
                  <a:lnTo>
                    <a:pt x="651" y="238"/>
                  </a:lnTo>
                  <a:lnTo>
                    <a:pt x="654" y="238"/>
                  </a:lnTo>
                  <a:lnTo>
                    <a:pt x="674" y="242"/>
                  </a:lnTo>
                  <a:lnTo>
                    <a:pt x="676" y="245"/>
                  </a:lnTo>
                  <a:lnTo>
                    <a:pt x="678" y="257"/>
                  </a:lnTo>
                  <a:lnTo>
                    <a:pt x="685" y="262"/>
                  </a:lnTo>
                  <a:lnTo>
                    <a:pt x="690" y="260"/>
                  </a:lnTo>
                  <a:lnTo>
                    <a:pt x="700" y="262"/>
                  </a:lnTo>
                  <a:lnTo>
                    <a:pt x="718" y="268"/>
                  </a:lnTo>
                  <a:lnTo>
                    <a:pt x="729" y="266"/>
                  </a:lnTo>
                  <a:lnTo>
                    <a:pt x="729" y="267"/>
                  </a:lnTo>
                  <a:lnTo>
                    <a:pt x="735" y="268"/>
                  </a:lnTo>
                  <a:lnTo>
                    <a:pt x="740" y="274"/>
                  </a:lnTo>
                  <a:lnTo>
                    <a:pt x="746" y="275"/>
                  </a:lnTo>
                  <a:lnTo>
                    <a:pt x="762" y="268"/>
                  </a:lnTo>
                  <a:lnTo>
                    <a:pt x="768" y="270"/>
                  </a:lnTo>
                  <a:lnTo>
                    <a:pt x="772" y="268"/>
                  </a:lnTo>
                  <a:lnTo>
                    <a:pt x="776" y="267"/>
                  </a:lnTo>
                  <a:lnTo>
                    <a:pt x="778" y="284"/>
                  </a:lnTo>
                  <a:lnTo>
                    <a:pt x="786" y="284"/>
                  </a:lnTo>
                  <a:lnTo>
                    <a:pt x="786" y="295"/>
                  </a:lnTo>
                  <a:lnTo>
                    <a:pt x="796" y="299"/>
                  </a:lnTo>
                  <a:lnTo>
                    <a:pt x="818" y="285"/>
                  </a:lnTo>
                  <a:lnTo>
                    <a:pt x="822" y="293"/>
                  </a:lnTo>
                  <a:lnTo>
                    <a:pt x="826" y="292"/>
                  </a:lnTo>
                  <a:lnTo>
                    <a:pt x="829" y="292"/>
                  </a:lnTo>
                  <a:lnTo>
                    <a:pt x="839" y="302"/>
                  </a:lnTo>
                  <a:lnTo>
                    <a:pt x="857" y="296"/>
                  </a:lnTo>
                  <a:lnTo>
                    <a:pt x="855" y="309"/>
                  </a:lnTo>
                  <a:lnTo>
                    <a:pt x="862" y="313"/>
                  </a:lnTo>
                  <a:lnTo>
                    <a:pt x="878" y="288"/>
                  </a:lnTo>
                  <a:lnTo>
                    <a:pt x="879" y="288"/>
                  </a:lnTo>
                  <a:lnTo>
                    <a:pt x="896" y="302"/>
                  </a:lnTo>
                  <a:lnTo>
                    <a:pt x="908" y="293"/>
                  </a:lnTo>
                  <a:lnTo>
                    <a:pt x="910" y="293"/>
                  </a:lnTo>
                  <a:lnTo>
                    <a:pt x="908" y="296"/>
                  </a:lnTo>
                  <a:lnTo>
                    <a:pt x="918" y="307"/>
                  </a:lnTo>
                  <a:lnTo>
                    <a:pt x="925" y="307"/>
                  </a:lnTo>
                  <a:lnTo>
                    <a:pt x="928" y="311"/>
                  </a:lnTo>
                  <a:lnTo>
                    <a:pt x="939" y="307"/>
                  </a:lnTo>
                  <a:lnTo>
                    <a:pt x="961" y="295"/>
                  </a:lnTo>
                  <a:lnTo>
                    <a:pt x="975" y="298"/>
                  </a:lnTo>
                  <a:lnTo>
                    <a:pt x="983" y="295"/>
                  </a:lnTo>
                  <a:lnTo>
                    <a:pt x="984" y="292"/>
                  </a:lnTo>
                  <a:lnTo>
                    <a:pt x="997" y="289"/>
                  </a:lnTo>
                  <a:lnTo>
                    <a:pt x="997" y="286"/>
                  </a:lnTo>
                  <a:lnTo>
                    <a:pt x="1000" y="288"/>
                  </a:lnTo>
                  <a:lnTo>
                    <a:pt x="1002" y="292"/>
                  </a:lnTo>
                  <a:lnTo>
                    <a:pt x="1001" y="292"/>
                  </a:lnTo>
                  <a:lnTo>
                    <a:pt x="1023" y="292"/>
                  </a:lnTo>
                  <a:lnTo>
                    <a:pt x="1026" y="292"/>
                  </a:lnTo>
                  <a:lnTo>
                    <a:pt x="1027" y="286"/>
                  </a:lnTo>
                  <a:lnTo>
                    <a:pt x="1037" y="285"/>
                  </a:lnTo>
                  <a:lnTo>
                    <a:pt x="1040" y="286"/>
                  </a:lnTo>
                  <a:lnTo>
                    <a:pt x="1040" y="289"/>
                  </a:lnTo>
                  <a:lnTo>
                    <a:pt x="1051" y="293"/>
                  </a:lnTo>
                  <a:lnTo>
                    <a:pt x="1062" y="306"/>
                  </a:lnTo>
                  <a:lnTo>
                    <a:pt x="1066" y="307"/>
                  </a:lnTo>
                  <a:lnTo>
                    <a:pt x="1066" y="305"/>
                  </a:lnTo>
                  <a:lnTo>
                    <a:pt x="1073" y="306"/>
                  </a:lnTo>
                  <a:lnTo>
                    <a:pt x="1073" y="309"/>
                  </a:lnTo>
                  <a:lnTo>
                    <a:pt x="1075" y="309"/>
                  </a:lnTo>
                  <a:lnTo>
                    <a:pt x="1073" y="310"/>
                  </a:lnTo>
                  <a:lnTo>
                    <a:pt x="1084" y="313"/>
                  </a:lnTo>
                  <a:lnTo>
                    <a:pt x="1094" y="320"/>
                  </a:lnTo>
                  <a:lnTo>
                    <a:pt x="1097" y="317"/>
                  </a:lnTo>
                  <a:lnTo>
                    <a:pt x="1106" y="327"/>
                  </a:lnTo>
                  <a:lnTo>
                    <a:pt x="1118" y="321"/>
                  </a:lnTo>
                  <a:lnTo>
                    <a:pt x="1137" y="325"/>
                  </a:lnTo>
                  <a:lnTo>
                    <a:pt x="1137" y="328"/>
                  </a:lnTo>
                  <a:lnTo>
                    <a:pt x="1137" y="345"/>
                  </a:lnTo>
                  <a:lnTo>
                    <a:pt x="1137" y="356"/>
                  </a:lnTo>
                  <a:lnTo>
                    <a:pt x="1138" y="357"/>
                  </a:lnTo>
                  <a:lnTo>
                    <a:pt x="1138" y="371"/>
                  </a:lnTo>
                  <a:lnTo>
                    <a:pt x="1140" y="382"/>
                  </a:lnTo>
                  <a:lnTo>
                    <a:pt x="1140" y="385"/>
                  </a:lnTo>
                  <a:lnTo>
                    <a:pt x="1140" y="397"/>
                  </a:lnTo>
                  <a:lnTo>
                    <a:pt x="1140" y="413"/>
                  </a:lnTo>
                  <a:lnTo>
                    <a:pt x="1140" y="414"/>
                  </a:lnTo>
                  <a:lnTo>
                    <a:pt x="1140" y="418"/>
                  </a:lnTo>
                  <a:lnTo>
                    <a:pt x="1141" y="425"/>
                  </a:lnTo>
                  <a:lnTo>
                    <a:pt x="1141" y="439"/>
                  </a:lnTo>
                  <a:lnTo>
                    <a:pt x="1143" y="451"/>
                  </a:lnTo>
                  <a:lnTo>
                    <a:pt x="1143" y="453"/>
                  </a:lnTo>
                  <a:lnTo>
                    <a:pt x="1143" y="467"/>
                  </a:lnTo>
                  <a:lnTo>
                    <a:pt x="1143" y="472"/>
                  </a:lnTo>
                  <a:lnTo>
                    <a:pt x="1144" y="493"/>
                  </a:lnTo>
                  <a:lnTo>
                    <a:pt x="1145" y="496"/>
                  </a:lnTo>
                  <a:lnTo>
                    <a:pt x="1147" y="496"/>
                  </a:lnTo>
                  <a:lnTo>
                    <a:pt x="1147" y="499"/>
                  </a:lnTo>
                  <a:lnTo>
                    <a:pt x="1159" y="510"/>
                  </a:lnTo>
                  <a:lnTo>
                    <a:pt x="1163" y="521"/>
                  </a:lnTo>
                  <a:lnTo>
                    <a:pt x="1163" y="539"/>
                  </a:lnTo>
                  <a:lnTo>
                    <a:pt x="1174" y="547"/>
                  </a:lnTo>
                  <a:lnTo>
                    <a:pt x="1173" y="549"/>
                  </a:lnTo>
                  <a:lnTo>
                    <a:pt x="1187" y="582"/>
                  </a:lnTo>
                  <a:lnTo>
                    <a:pt x="1193" y="582"/>
                  </a:lnTo>
                  <a:lnTo>
                    <a:pt x="1190" y="601"/>
                  </a:lnTo>
                  <a:lnTo>
                    <a:pt x="1193" y="615"/>
                  </a:lnTo>
                  <a:lnTo>
                    <a:pt x="1188" y="629"/>
                  </a:lnTo>
                  <a:lnTo>
                    <a:pt x="1180" y="657"/>
                  </a:lnTo>
                  <a:lnTo>
                    <a:pt x="1177" y="666"/>
                  </a:lnTo>
                  <a:lnTo>
                    <a:pt x="1177" y="668"/>
                  </a:lnTo>
                  <a:lnTo>
                    <a:pt x="1177" y="676"/>
                  </a:lnTo>
                  <a:lnTo>
                    <a:pt x="1183" y="684"/>
                  </a:lnTo>
                  <a:lnTo>
                    <a:pt x="1183" y="697"/>
                  </a:lnTo>
                  <a:lnTo>
                    <a:pt x="1181" y="705"/>
                  </a:lnTo>
                  <a:lnTo>
                    <a:pt x="1180" y="707"/>
                  </a:lnTo>
                  <a:lnTo>
                    <a:pt x="1177" y="711"/>
                  </a:lnTo>
                  <a:lnTo>
                    <a:pt x="1170" y="726"/>
                  </a:lnTo>
                  <a:lnTo>
                    <a:pt x="1166" y="727"/>
                  </a:lnTo>
                  <a:lnTo>
                    <a:pt x="1169" y="740"/>
                  </a:lnTo>
                  <a:lnTo>
                    <a:pt x="1173" y="750"/>
                  </a:lnTo>
                  <a:lnTo>
                    <a:pt x="1169" y="747"/>
                  </a:lnTo>
                  <a:lnTo>
                    <a:pt x="1154" y="747"/>
                  </a:lnTo>
                  <a:lnTo>
                    <a:pt x="1125" y="761"/>
                  </a:lnTo>
                  <a:lnTo>
                    <a:pt x="1123" y="761"/>
                  </a:lnTo>
                  <a:lnTo>
                    <a:pt x="1090" y="784"/>
                  </a:lnTo>
                  <a:lnTo>
                    <a:pt x="1084" y="783"/>
                  </a:lnTo>
                  <a:lnTo>
                    <a:pt x="1102" y="768"/>
                  </a:lnTo>
                  <a:lnTo>
                    <a:pt x="1111" y="765"/>
                  </a:lnTo>
                  <a:lnTo>
                    <a:pt x="1111" y="763"/>
                  </a:lnTo>
                  <a:lnTo>
                    <a:pt x="1100" y="762"/>
                  </a:lnTo>
                  <a:lnTo>
                    <a:pt x="1087" y="766"/>
                  </a:lnTo>
                  <a:lnTo>
                    <a:pt x="1087" y="738"/>
                  </a:lnTo>
                  <a:lnTo>
                    <a:pt x="1080" y="741"/>
                  </a:lnTo>
                  <a:lnTo>
                    <a:pt x="1076" y="751"/>
                  </a:lnTo>
                  <a:lnTo>
                    <a:pt x="1070" y="750"/>
                  </a:lnTo>
                  <a:lnTo>
                    <a:pt x="1068" y="750"/>
                  </a:lnTo>
                  <a:lnTo>
                    <a:pt x="1066" y="750"/>
                  </a:lnTo>
                  <a:lnTo>
                    <a:pt x="1063" y="755"/>
                  </a:lnTo>
                  <a:lnTo>
                    <a:pt x="1065" y="761"/>
                  </a:lnTo>
                  <a:lnTo>
                    <a:pt x="1063" y="763"/>
                  </a:lnTo>
                  <a:lnTo>
                    <a:pt x="1065" y="766"/>
                  </a:lnTo>
                  <a:lnTo>
                    <a:pt x="1073" y="769"/>
                  </a:lnTo>
                  <a:lnTo>
                    <a:pt x="1077" y="781"/>
                  </a:lnTo>
                  <a:lnTo>
                    <a:pt x="1090" y="787"/>
                  </a:lnTo>
                  <a:lnTo>
                    <a:pt x="1054" y="816"/>
                  </a:lnTo>
                  <a:lnTo>
                    <a:pt x="1030" y="838"/>
                  </a:lnTo>
                  <a:lnTo>
                    <a:pt x="1020" y="844"/>
                  </a:lnTo>
                  <a:lnTo>
                    <a:pt x="1019" y="844"/>
                  </a:lnTo>
                  <a:lnTo>
                    <a:pt x="982" y="866"/>
                  </a:lnTo>
                  <a:lnTo>
                    <a:pt x="950" y="884"/>
                  </a:lnTo>
                  <a:lnTo>
                    <a:pt x="937" y="894"/>
                  </a:lnTo>
                  <a:lnTo>
                    <a:pt x="926" y="903"/>
                  </a:lnTo>
                  <a:lnTo>
                    <a:pt x="915" y="910"/>
                  </a:lnTo>
                  <a:lnTo>
                    <a:pt x="893" y="930"/>
                  </a:lnTo>
                  <a:lnTo>
                    <a:pt x="876" y="951"/>
                  </a:lnTo>
                  <a:lnTo>
                    <a:pt x="875" y="953"/>
                  </a:lnTo>
                  <a:lnTo>
                    <a:pt x="876" y="953"/>
                  </a:lnTo>
                  <a:lnTo>
                    <a:pt x="867" y="964"/>
                  </a:lnTo>
                  <a:lnTo>
                    <a:pt x="858" y="981"/>
                  </a:lnTo>
                  <a:lnTo>
                    <a:pt x="846" y="1014"/>
                  </a:lnTo>
                  <a:lnTo>
                    <a:pt x="846" y="1017"/>
                  </a:lnTo>
                  <a:lnTo>
                    <a:pt x="844" y="1043"/>
                  </a:lnTo>
                  <a:lnTo>
                    <a:pt x="853" y="1088"/>
                  </a:lnTo>
                  <a:lnTo>
                    <a:pt x="860" y="1107"/>
                  </a:lnTo>
                  <a:lnTo>
                    <a:pt x="867" y="1152"/>
                  </a:lnTo>
                  <a:lnTo>
                    <a:pt x="846" y="1166"/>
                  </a:lnTo>
                  <a:lnTo>
                    <a:pt x="833" y="1164"/>
                  </a:lnTo>
                  <a:lnTo>
                    <a:pt x="821" y="1152"/>
                  </a:lnTo>
                  <a:lnTo>
                    <a:pt x="797" y="1145"/>
                  </a:lnTo>
                  <a:lnTo>
                    <a:pt x="760" y="1145"/>
                  </a:lnTo>
                  <a:lnTo>
                    <a:pt x="757" y="1139"/>
                  </a:lnTo>
                  <a:lnTo>
                    <a:pt x="753" y="1139"/>
                  </a:lnTo>
                  <a:lnTo>
                    <a:pt x="726" y="1124"/>
                  </a:lnTo>
                  <a:lnTo>
                    <a:pt x="718" y="1125"/>
                  </a:lnTo>
                  <a:lnTo>
                    <a:pt x="711" y="1120"/>
                  </a:lnTo>
                  <a:lnTo>
                    <a:pt x="711" y="1116"/>
                  </a:lnTo>
                  <a:lnTo>
                    <a:pt x="688" y="1109"/>
                  </a:lnTo>
                  <a:lnTo>
                    <a:pt x="671" y="1091"/>
                  </a:lnTo>
                  <a:lnTo>
                    <a:pt x="663" y="1062"/>
                  </a:lnTo>
                  <a:lnTo>
                    <a:pt x="649" y="1043"/>
                  </a:lnTo>
                  <a:lnTo>
                    <a:pt x="645" y="1014"/>
                  </a:lnTo>
                  <a:lnTo>
                    <a:pt x="640" y="989"/>
                  </a:lnTo>
                  <a:lnTo>
                    <a:pt x="629" y="974"/>
                  </a:lnTo>
                  <a:lnTo>
                    <a:pt x="617" y="967"/>
                  </a:lnTo>
                  <a:lnTo>
                    <a:pt x="615" y="964"/>
                  </a:lnTo>
                </a:path>
              </a:pathLst>
            </a:custGeom>
            <a:noFill/>
            <a:ln w="6350">
              <a:solidFill>
                <a:schemeClr val="tx1"/>
              </a:solidFill>
              <a:round/>
              <a:headEnd/>
              <a:tailEnd/>
            </a:ln>
          </p:spPr>
          <p:txBody>
            <a:bodyPr/>
            <a:lstStyle/>
            <a:p>
              <a:endParaRPr lang="en-US"/>
            </a:p>
          </p:txBody>
        </p:sp>
        <p:sp>
          <p:nvSpPr>
            <p:cNvPr id="280621" name="Freeform 257"/>
            <p:cNvSpPr>
              <a:spLocks/>
            </p:cNvSpPr>
            <p:nvPr/>
          </p:nvSpPr>
          <p:spPr bwMode="auto">
            <a:xfrm>
              <a:off x="2068513" y="3740150"/>
              <a:ext cx="785812" cy="842963"/>
            </a:xfrm>
            <a:custGeom>
              <a:avLst/>
              <a:gdLst>
                <a:gd name="T0" fmla="*/ 2147483647 w 570"/>
                <a:gd name="T1" fmla="*/ 2147483647 h 673"/>
                <a:gd name="T2" fmla="*/ 2147483647 w 570"/>
                <a:gd name="T3" fmla="*/ 2147483647 h 673"/>
                <a:gd name="T4" fmla="*/ 2147483647 w 570"/>
                <a:gd name="T5" fmla="*/ 2147483647 h 673"/>
                <a:gd name="T6" fmla="*/ 2147483647 w 570"/>
                <a:gd name="T7" fmla="*/ 2147483647 h 673"/>
                <a:gd name="T8" fmla="*/ 2147483647 w 570"/>
                <a:gd name="T9" fmla="*/ 2147483647 h 673"/>
                <a:gd name="T10" fmla="*/ 2147483647 w 570"/>
                <a:gd name="T11" fmla="*/ 2147483647 h 673"/>
                <a:gd name="T12" fmla="*/ 2147483647 w 570"/>
                <a:gd name="T13" fmla="*/ 2147483647 h 673"/>
                <a:gd name="T14" fmla="*/ 2147483647 w 570"/>
                <a:gd name="T15" fmla="*/ 2147483647 h 673"/>
                <a:gd name="T16" fmla="*/ 2147483647 w 570"/>
                <a:gd name="T17" fmla="*/ 2147483647 h 673"/>
                <a:gd name="T18" fmla="*/ 2147483647 w 570"/>
                <a:gd name="T19" fmla="*/ 2147483647 h 673"/>
                <a:gd name="T20" fmla="*/ 2147483647 w 570"/>
                <a:gd name="T21" fmla="*/ 2147483647 h 673"/>
                <a:gd name="T22" fmla="*/ 2147483647 w 570"/>
                <a:gd name="T23" fmla="*/ 2147483647 h 673"/>
                <a:gd name="T24" fmla="*/ 2147483647 w 570"/>
                <a:gd name="T25" fmla="*/ 2147483647 h 673"/>
                <a:gd name="T26" fmla="*/ 2147483647 w 570"/>
                <a:gd name="T27" fmla="*/ 2147483647 h 673"/>
                <a:gd name="T28" fmla="*/ 2147483647 w 570"/>
                <a:gd name="T29" fmla="*/ 2147483647 h 673"/>
                <a:gd name="T30" fmla="*/ 2147483647 w 570"/>
                <a:gd name="T31" fmla="*/ 2147483647 h 673"/>
                <a:gd name="T32" fmla="*/ 2147483647 w 570"/>
                <a:gd name="T33" fmla="*/ 2147483647 h 673"/>
                <a:gd name="T34" fmla="*/ 2147483647 w 570"/>
                <a:gd name="T35" fmla="*/ 2147483647 h 673"/>
                <a:gd name="T36" fmla="*/ 2147483647 w 570"/>
                <a:gd name="T37" fmla="*/ 2147483647 h 673"/>
                <a:gd name="T38" fmla="*/ 2147483647 w 570"/>
                <a:gd name="T39" fmla="*/ 2147483647 h 673"/>
                <a:gd name="T40" fmla="*/ 2147483647 w 570"/>
                <a:gd name="T41" fmla="*/ 2147483647 h 673"/>
                <a:gd name="T42" fmla="*/ 2147483647 w 570"/>
                <a:gd name="T43" fmla="*/ 2147483647 h 673"/>
                <a:gd name="T44" fmla="*/ 2147483647 w 570"/>
                <a:gd name="T45" fmla="*/ 2147483647 h 673"/>
                <a:gd name="T46" fmla="*/ 2147483647 w 570"/>
                <a:gd name="T47" fmla="*/ 2147483647 h 673"/>
                <a:gd name="T48" fmla="*/ 2147483647 w 570"/>
                <a:gd name="T49" fmla="*/ 2147483647 h 673"/>
                <a:gd name="T50" fmla="*/ 2147483647 w 570"/>
                <a:gd name="T51" fmla="*/ 2147483647 h 673"/>
                <a:gd name="T52" fmla="*/ 2147483647 w 570"/>
                <a:gd name="T53" fmla="*/ 2147483647 h 673"/>
                <a:gd name="T54" fmla="*/ 2147483647 w 570"/>
                <a:gd name="T55" fmla="*/ 2147483647 h 673"/>
                <a:gd name="T56" fmla="*/ 2147483647 w 570"/>
                <a:gd name="T57" fmla="*/ 2147483647 h 673"/>
                <a:gd name="T58" fmla="*/ 2147483647 w 570"/>
                <a:gd name="T59" fmla="*/ 2147483647 h 673"/>
                <a:gd name="T60" fmla="*/ 2147483647 w 570"/>
                <a:gd name="T61" fmla="*/ 2147483647 h 673"/>
                <a:gd name="T62" fmla="*/ 2147483647 w 570"/>
                <a:gd name="T63" fmla="*/ 2147483647 h 673"/>
                <a:gd name="T64" fmla="*/ 2147483647 w 570"/>
                <a:gd name="T65" fmla="*/ 2147483647 h 673"/>
                <a:gd name="T66" fmla="*/ 2147483647 w 570"/>
                <a:gd name="T67" fmla="*/ 2147483647 h 673"/>
                <a:gd name="T68" fmla="*/ 2147483647 w 570"/>
                <a:gd name="T69" fmla="*/ 2147483647 h 673"/>
                <a:gd name="T70" fmla="*/ 2147483647 w 570"/>
                <a:gd name="T71" fmla="*/ 2147483647 h 673"/>
                <a:gd name="T72" fmla="*/ 2147483647 w 570"/>
                <a:gd name="T73" fmla="*/ 2147483647 h 673"/>
                <a:gd name="T74" fmla="*/ 2147483647 w 570"/>
                <a:gd name="T75" fmla="*/ 2147483647 h 673"/>
                <a:gd name="T76" fmla="*/ 2147483647 w 570"/>
                <a:gd name="T77" fmla="*/ 2147483647 h 67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70"/>
                <a:gd name="T118" fmla="*/ 0 h 673"/>
                <a:gd name="T119" fmla="*/ 570 w 570"/>
                <a:gd name="T120" fmla="*/ 673 h 67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70" h="673">
                  <a:moveTo>
                    <a:pt x="0" y="465"/>
                  </a:moveTo>
                  <a:lnTo>
                    <a:pt x="11" y="451"/>
                  </a:lnTo>
                  <a:lnTo>
                    <a:pt x="27" y="451"/>
                  </a:lnTo>
                  <a:lnTo>
                    <a:pt x="36" y="423"/>
                  </a:lnTo>
                  <a:lnTo>
                    <a:pt x="29" y="421"/>
                  </a:lnTo>
                  <a:lnTo>
                    <a:pt x="19" y="411"/>
                  </a:lnTo>
                  <a:lnTo>
                    <a:pt x="23" y="381"/>
                  </a:lnTo>
                  <a:lnTo>
                    <a:pt x="31" y="376"/>
                  </a:lnTo>
                  <a:lnTo>
                    <a:pt x="47" y="350"/>
                  </a:lnTo>
                  <a:lnTo>
                    <a:pt x="52" y="321"/>
                  </a:lnTo>
                  <a:lnTo>
                    <a:pt x="56" y="318"/>
                  </a:lnTo>
                  <a:lnTo>
                    <a:pt x="61" y="308"/>
                  </a:lnTo>
                  <a:lnTo>
                    <a:pt x="77" y="302"/>
                  </a:lnTo>
                  <a:lnTo>
                    <a:pt x="87" y="295"/>
                  </a:lnTo>
                  <a:lnTo>
                    <a:pt x="90" y="289"/>
                  </a:lnTo>
                  <a:lnTo>
                    <a:pt x="72" y="270"/>
                  </a:lnTo>
                  <a:lnTo>
                    <a:pt x="72" y="264"/>
                  </a:lnTo>
                  <a:lnTo>
                    <a:pt x="66" y="238"/>
                  </a:lnTo>
                  <a:lnTo>
                    <a:pt x="58" y="223"/>
                  </a:lnTo>
                  <a:lnTo>
                    <a:pt x="59" y="206"/>
                  </a:lnTo>
                  <a:lnTo>
                    <a:pt x="68" y="181"/>
                  </a:lnTo>
                  <a:lnTo>
                    <a:pt x="68" y="126"/>
                  </a:lnTo>
                  <a:lnTo>
                    <a:pt x="72" y="112"/>
                  </a:lnTo>
                  <a:lnTo>
                    <a:pt x="69" y="88"/>
                  </a:lnTo>
                  <a:lnTo>
                    <a:pt x="91" y="85"/>
                  </a:lnTo>
                  <a:lnTo>
                    <a:pt x="111" y="102"/>
                  </a:lnTo>
                  <a:lnTo>
                    <a:pt x="130" y="87"/>
                  </a:lnTo>
                  <a:lnTo>
                    <a:pt x="141" y="16"/>
                  </a:lnTo>
                  <a:lnTo>
                    <a:pt x="145" y="0"/>
                  </a:lnTo>
                  <a:lnTo>
                    <a:pt x="172" y="4"/>
                  </a:lnTo>
                  <a:lnTo>
                    <a:pt x="201" y="8"/>
                  </a:lnTo>
                  <a:lnTo>
                    <a:pt x="241" y="15"/>
                  </a:lnTo>
                  <a:lnTo>
                    <a:pt x="244" y="15"/>
                  </a:lnTo>
                  <a:lnTo>
                    <a:pt x="255" y="16"/>
                  </a:lnTo>
                  <a:lnTo>
                    <a:pt x="272" y="19"/>
                  </a:lnTo>
                  <a:lnTo>
                    <a:pt x="338" y="27"/>
                  </a:lnTo>
                  <a:lnTo>
                    <a:pt x="360" y="31"/>
                  </a:lnTo>
                  <a:lnTo>
                    <a:pt x="367" y="31"/>
                  </a:lnTo>
                  <a:lnTo>
                    <a:pt x="381" y="33"/>
                  </a:lnTo>
                  <a:lnTo>
                    <a:pt x="403" y="36"/>
                  </a:lnTo>
                  <a:lnTo>
                    <a:pt x="424" y="38"/>
                  </a:lnTo>
                  <a:lnTo>
                    <a:pt x="446" y="41"/>
                  </a:lnTo>
                  <a:lnTo>
                    <a:pt x="448" y="42"/>
                  </a:lnTo>
                  <a:lnTo>
                    <a:pt x="487" y="47"/>
                  </a:lnTo>
                  <a:lnTo>
                    <a:pt x="519" y="51"/>
                  </a:lnTo>
                  <a:lnTo>
                    <a:pt x="530" y="52"/>
                  </a:lnTo>
                  <a:lnTo>
                    <a:pt x="569" y="56"/>
                  </a:lnTo>
                  <a:lnTo>
                    <a:pt x="566" y="83"/>
                  </a:lnTo>
                  <a:lnTo>
                    <a:pt x="563" y="110"/>
                  </a:lnTo>
                  <a:lnTo>
                    <a:pt x="556" y="164"/>
                  </a:lnTo>
                  <a:lnTo>
                    <a:pt x="550" y="216"/>
                  </a:lnTo>
                  <a:lnTo>
                    <a:pt x="550" y="218"/>
                  </a:lnTo>
                  <a:lnTo>
                    <a:pt x="544" y="277"/>
                  </a:lnTo>
                  <a:lnTo>
                    <a:pt x="541" y="296"/>
                  </a:lnTo>
                  <a:lnTo>
                    <a:pt x="541" y="297"/>
                  </a:lnTo>
                  <a:lnTo>
                    <a:pt x="539" y="320"/>
                  </a:lnTo>
                  <a:lnTo>
                    <a:pt x="537" y="340"/>
                  </a:lnTo>
                  <a:lnTo>
                    <a:pt x="532" y="382"/>
                  </a:lnTo>
                  <a:lnTo>
                    <a:pt x="530" y="405"/>
                  </a:lnTo>
                  <a:lnTo>
                    <a:pt x="530" y="408"/>
                  </a:lnTo>
                  <a:lnTo>
                    <a:pt x="530" y="410"/>
                  </a:lnTo>
                  <a:lnTo>
                    <a:pt x="523" y="468"/>
                  </a:lnTo>
                  <a:lnTo>
                    <a:pt x="523" y="473"/>
                  </a:lnTo>
                  <a:lnTo>
                    <a:pt x="520" y="490"/>
                  </a:lnTo>
                  <a:lnTo>
                    <a:pt x="517" y="515"/>
                  </a:lnTo>
                  <a:lnTo>
                    <a:pt x="517" y="518"/>
                  </a:lnTo>
                  <a:lnTo>
                    <a:pt x="514" y="544"/>
                  </a:lnTo>
                  <a:lnTo>
                    <a:pt x="513" y="552"/>
                  </a:lnTo>
                  <a:lnTo>
                    <a:pt x="503" y="648"/>
                  </a:lnTo>
                  <a:lnTo>
                    <a:pt x="503" y="651"/>
                  </a:lnTo>
                  <a:lnTo>
                    <a:pt x="500" y="672"/>
                  </a:lnTo>
                  <a:lnTo>
                    <a:pt x="371" y="656"/>
                  </a:lnTo>
                  <a:lnTo>
                    <a:pt x="316" y="649"/>
                  </a:lnTo>
                  <a:lnTo>
                    <a:pt x="294" y="637"/>
                  </a:lnTo>
                  <a:lnTo>
                    <a:pt x="291" y="635"/>
                  </a:lnTo>
                  <a:lnTo>
                    <a:pt x="278" y="630"/>
                  </a:lnTo>
                  <a:lnTo>
                    <a:pt x="123" y="544"/>
                  </a:lnTo>
                  <a:lnTo>
                    <a:pt x="11" y="480"/>
                  </a:lnTo>
                  <a:lnTo>
                    <a:pt x="0" y="465"/>
                  </a:lnTo>
                </a:path>
              </a:pathLst>
            </a:custGeom>
            <a:solidFill>
              <a:schemeClr val="accent2"/>
            </a:solidFill>
            <a:ln w="6350">
              <a:solidFill>
                <a:schemeClr val="tx1"/>
              </a:solidFill>
              <a:round/>
              <a:headEnd/>
              <a:tailEnd/>
            </a:ln>
          </p:spPr>
          <p:txBody>
            <a:bodyPr/>
            <a:lstStyle/>
            <a:p>
              <a:endParaRPr lang="en-US"/>
            </a:p>
          </p:txBody>
        </p:sp>
        <p:grpSp>
          <p:nvGrpSpPr>
            <p:cNvPr id="6" name="Group 258"/>
            <p:cNvGrpSpPr>
              <a:grpSpLocks/>
            </p:cNvGrpSpPr>
            <p:nvPr/>
          </p:nvGrpSpPr>
          <p:grpSpPr bwMode="auto">
            <a:xfrm>
              <a:off x="1209675" y="2852737"/>
              <a:ext cx="987425" cy="1454150"/>
              <a:chOff x="514" y="1479"/>
              <a:chExt cx="717" cy="1163"/>
            </a:xfrm>
            <a:solidFill>
              <a:schemeClr val="accent5"/>
            </a:solidFill>
          </p:grpSpPr>
          <p:sp>
            <p:nvSpPr>
              <p:cNvPr id="291" name="Freeform 259" descr="Outlined diamond"/>
              <p:cNvSpPr>
                <a:spLocks/>
              </p:cNvSpPr>
              <p:nvPr/>
            </p:nvSpPr>
            <p:spPr bwMode="auto">
              <a:xfrm>
                <a:off x="514" y="1479"/>
                <a:ext cx="717" cy="1163"/>
              </a:xfrm>
              <a:custGeom>
                <a:avLst/>
                <a:gdLst>
                  <a:gd name="T0" fmla="*/ 637 w 717"/>
                  <a:gd name="T1" fmla="*/ 1162 h 1163"/>
                  <a:gd name="T2" fmla="*/ 661 w 717"/>
                  <a:gd name="T3" fmla="*/ 1134 h 1163"/>
                  <a:gd name="T4" fmla="*/ 649 w 717"/>
                  <a:gd name="T5" fmla="*/ 1091 h 1163"/>
                  <a:gd name="T6" fmla="*/ 678 w 717"/>
                  <a:gd name="T7" fmla="*/ 1031 h 1163"/>
                  <a:gd name="T8" fmla="*/ 703 w 717"/>
                  <a:gd name="T9" fmla="*/ 1011 h 1163"/>
                  <a:gd name="T10" fmla="*/ 697 w 717"/>
                  <a:gd name="T11" fmla="*/ 979 h 1163"/>
                  <a:gd name="T12" fmla="*/ 684 w 717"/>
                  <a:gd name="T13" fmla="*/ 932 h 1163"/>
                  <a:gd name="T14" fmla="*/ 641 w 717"/>
                  <a:gd name="T15" fmla="*/ 854 h 1163"/>
                  <a:gd name="T16" fmla="*/ 596 w 717"/>
                  <a:gd name="T17" fmla="*/ 789 h 1163"/>
                  <a:gd name="T18" fmla="*/ 551 w 717"/>
                  <a:gd name="T19" fmla="*/ 725 h 1163"/>
                  <a:gd name="T20" fmla="*/ 477 w 717"/>
                  <a:gd name="T21" fmla="*/ 622 h 1163"/>
                  <a:gd name="T22" fmla="*/ 448 w 717"/>
                  <a:gd name="T23" fmla="*/ 581 h 1163"/>
                  <a:gd name="T24" fmla="*/ 390 w 717"/>
                  <a:gd name="T25" fmla="*/ 498 h 1163"/>
                  <a:gd name="T26" fmla="*/ 367 w 717"/>
                  <a:gd name="T27" fmla="*/ 465 h 1163"/>
                  <a:gd name="T28" fmla="*/ 346 w 717"/>
                  <a:gd name="T29" fmla="*/ 437 h 1163"/>
                  <a:gd name="T30" fmla="*/ 325 w 717"/>
                  <a:gd name="T31" fmla="*/ 408 h 1163"/>
                  <a:gd name="T32" fmla="*/ 321 w 717"/>
                  <a:gd name="T33" fmla="*/ 391 h 1163"/>
                  <a:gd name="T34" fmla="*/ 322 w 717"/>
                  <a:gd name="T35" fmla="*/ 382 h 1163"/>
                  <a:gd name="T36" fmla="*/ 328 w 717"/>
                  <a:gd name="T37" fmla="*/ 359 h 1163"/>
                  <a:gd name="T38" fmla="*/ 333 w 717"/>
                  <a:gd name="T39" fmla="*/ 332 h 1163"/>
                  <a:gd name="T40" fmla="*/ 354 w 717"/>
                  <a:gd name="T41" fmla="*/ 239 h 1163"/>
                  <a:gd name="T42" fmla="*/ 385 w 717"/>
                  <a:gd name="T43" fmla="*/ 104 h 1163"/>
                  <a:gd name="T44" fmla="*/ 369 w 717"/>
                  <a:gd name="T45" fmla="*/ 76 h 1163"/>
                  <a:gd name="T46" fmla="*/ 288 w 717"/>
                  <a:gd name="T47" fmla="*/ 56 h 1163"/>
                  <a:gd name="T48" fmla="*/ 221 w 717"/>
                  <a:gd name="T49" fmla="*/ 40 h 1163"/>
                  <a:gd name="T50" fmla="*/ 145 w 717"/>
                  <a:gd name="T51" fmla="*/ 20 h 1163"/>
                  <a:gd name="T52" fmla="*/ 123 w 717"/>
                  <a:gd name="T53" fmla="*/ 15 h 1163"/>
                  <a:gd name="T54" fmla="*/ 105 w 717"/>
                  <a:gd name="T55" fmla="*/ 11 h 1163"/>
                  <a:gd name="T56" fmla="*/ 69 w 717"/>
                  <a:gd name="T57" fmla="*/ 2 h 1163"/>
                  <a:gd name="T58" fmla="*/ 59 w 717"/>
                  <a:gd name="T59" fmla="*/ 33 h 1163"/>
                  <a:gd name="T60" fmla="*/ 44 w 717"/>
                  <a:gd name="T61" fmla="*/ 93 h 1163"/>
                  <a:gd name="T62" fmla="*/ 42 w 717"/>
                  <a:gd name="T63" fmla="*/ 101 h 1163"/>
                  <a:gd name="T64" fmla="*/ 6 w 717"/>
                  <a:gd name="T65" fmla="*/ 154 h 1163"/>
                  <a:gd name="T66" fmla="*/ 16 w 717"/>
                  <a:gd name="T67" fmla="*/ 201 h 1163"/>
                  <a:gd name="T68" fmla="*/ 30 w 717"/>
                  <a:gd name="T69" fmla="*/ 259 h 1163"/>
                  <a:gd name="T70" fmla="*/ 26 w 717"/>
                  <a:gd name="T71" fmla="*/ 355 h 1163"/>
                  <a:gd name="T72" fmla="*/ 52 w 717"/>
                  <a:gd name="T73" fmla="*/ 415 h 1163"/>
                  <a:gd name="T74" fmla="*/ 56 w 717"/>
                  <a:gd name="T75" fmla="*/ 422 h 1163"/>
                  <a:gd name="T76" fmla="*/ 56 w 717"/>
                  <a:gd name="T77" fmla="*/ 447 h 1163"/>
                  <a:gd name="T78" fmla="*/ 76 w 717"/>
                  <a:gd name="T79" fmla="*/ 467 h 1163"/>
                  <a:gd name="T80" fmla="*/ 85 w 717"/>
                  <a:gd name="T81" fmla="*/ 480 h 1163"/>
                  <a:gd name="T82" fmla="*/ 77 w 717"/>
                  <a:gd name="T83" fmla="*/ 512 h 1163"/>
                  <a:gd name="T84" fmla="*/ 77 w 717"/>
                  <a:gd name="T85" fmla="*/ 540 h 1163"/>
                  <a:gd name="T86" fmla="*/ 90 w 717"/>
                  <a:gd name="T87" fmla="*/ 571 h 1163"/>
                  <a:gd name="T88" fmla="*/ 117 w 717"/>
                  <a:gd name="T89" fmla="*/ 594 h 1163"/>
                  <a:gd name="T90" fmla="*/ 102 w 717"/>
                  <a:gd name="T91" fmla="*/ 615 h 1163"/>
                  <a:gd name="T92" fmla="*/ 106 w 717"/>
                  <a:gd name="T93" fmla="*/ 664 h 1163"/>
                  <a:gd name="T94" fmla="*/ 130 w 717"/>
                  <a:gd name="T95" fmla="*/ 717 h 1163"/>
                  <a:gd name="T96" fmla="*/ 148 w 717"/>
                  <a:gd name="T97" fmla="*/ 754 h 1163"/>
                  <a:gd name="T98" fmla="*/ 155 w 717"/>
                  <a:gd name="T99" fmla="*/ 783 h 1163"/>
                  <a:gd name="T100" fmla="*/ 168 w 717"/>
                  <a:gd name="T101" fmla="*/ 818 h 1163"/>
                  <a:gd name="T102" fmla="*/ 180 w 717"/>
                  <a:gd name="T103" fmla="*/ 878 h 1163"/>
                  <a:gd name="T104" fmla="*/ 243 w 717"/>
                  <a:gd name="T105" fmla="*/ 896 h 1163"/>
                  <a:gd name="T106" fmla="*/ 275 w 717"/>
                  <a:gd name="T107" fmla="*/ 936 h 1163"/>
                  <a:gd name="T108" fmla="*/ 330 w 717"/>
                  <a:gd name="T109" fmla="*/ 961 h 1163"/>
                  <a:gd name="T110" fmla="*/ 344 w 717"/>
                  <a:gd name="T111" fmla="*/ 999 h 1163"/>
                  <a:gd name="T112" fmla="*/ 376 w 717"/>
                  <a:gd name="T113" fmla="*/ 1017 h 1163"/>
                  <a:gd name="T114" fmla="*/ 414 w 717"/>
                  <a:gd name="T115" fmla="*/ 1077 h 1163"/>
                  <a:gd name="T116" fmla="*/ 421 w 717"/>
                  <a:gd name="T117" fmla="*/ 1143 h 11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7"/>
                  <a:gd name="T178" fmla="*/ 0 h 1163"/>
                  <a:gd name="T179" fmla="*/ 717 w 717"/>
                  <a:gd name="T180" fmla="*/ 1163 h 116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7" h="1163">
                    <a:moveTo>
                      <a:pt x="634" y="1162"/>
                    </a:moveTo>
                    <a:lnTo>
                      <a:pt x="637" y="1162"/>
                    </a:lnTo>
                    <a:lnTo>
                      <a:pt x="653" y="1162"/>
                    </a:lnTo>
                    <a:lnTo>
                      <a:pt x="661" y="1134"/>
                    </a:lnTo>
                    <a:lnTo>
                      <a:pt x="655" y="1131"/>
                    </a:lnTo>
                    <a:lnTo>
                      <a:pt x="645" y="1121"/>
                    </a:lnTo>
                    <a:lnTo>
                      <a:pt x="649" y="1091"/>
                    </a:lnTo>
                    <a:lnTo>
                      <a:pt x="657" y="1086"/>
                    </a:lnTo>
                    <a:lnTo>
                      <a:pt x="673" y="1060"/>
                    </a:lnTo>
                    <a:lnTo>
                      <a:pt x="678" y="1031"/>
                    </a:lnTo>
                    <a:lnTo>
                      <a:pt x="682" y="1028"/>
                    </a:lnTo>
                    <a:lnTo>
                      <a:pt x="686" y="1018"/>
                    </a:lnTo>
                    <a:lnTo>
                      <a:pt x="703" y="1011"/>
                    </a:lnTo>
                    <a:lnTo>
                      <a:pt x="713" y="1004"/>
                    </a:lnTo>
                    <a:lnTo>
                      <a:pt x="716" y="999"/>
                    </a:lnTo>
                    <a:lnTo>
                      <a:pt x="697" y="979"/>
                    </a:lnTo>
                    <a:lnTo>
                      <a:pt x="697" y="974"/>
                    </a:lnTo>
                    <a:lnTo>
                      <a:pt x="692" y="947"/>
                    </a:lnTo>
                    <a:lnTo>
                      <a:pt x="684" y="932"/>
                    </a:lnTo>
                    <a:lnTo>
                      <a:pt x="685" y="915"/>
                    </a:lnTo>
                    <a:lnTo>
                      <a:pt x="664" y="886"/>
                    </a:lnTo>
                    <a:lnTo>
                      <a:pt x="641" y="854"/>
                    </a:lnTo>
                    <a:lnTo>
                      <a:pt x="614" y="815"/>
                    </a:lnTo>
                    <a:lnTo>
                      <a:pt x="606" y="804"/>
                    </a:lnTo>
                    <a:lnTo>
                      <a:pt x="596" y="789"/>
                    </a:lnTo>
                    <a:lnTo>
                      <a:pt x="595" y="789"/>
                    </a:lnTo>
                    <a:lnTo>
                      <a:pt x="570" y="754"/>
                    </a:lnTo>
                    <a:lnTo>
                      <a:pt x="551" y="725"/>
                    </a:lnTo>
                    <a:lnTo>
                      <a:pt x="508" y="665"/>
                    </a:lnTo>
                    <a:lnTo>
                      <a:pt x="483" y="629"/>
                    </a:lnTo>
                    <a:lnTo>
                      <a:pt x="477" y="622"/>
                    </a:lnTo>
                    <a:lnTo>
                      <a:pt x="462" y="601"/>
                    </a:lnTo>
                    <a:lnTo>
                      <a:pt x="459" y="597"/>
                    </a:lnTo>
                    <a:lnTo>
                      <a:pt x="448" y="581"/>
                    </a:lnTo>
                    <a:lnTo>
                      <a:pt x="423" y="546"/>
                    </a:lnTo>
                    <a:lnTo>
                      <a:pt x="401" y="514"/>
                    </a:lnTo>
                    <a:lnTo>
                      <a:pt x="390" y="498"/>
                    </a:lnTo>
                    <a:lnTo>
                      <a:pt x="373" y="476"/>
                    </a:lnTo>
                    <a:lnTo>
                      <a:pt x="368" y="468"/>
                    </a:lnTo>
                    <a:lnTo>
                      <a:pt x="367" y="465"/>
                    </a:lnTo>
                    <a:lnTo>
                      <a:pt x="362" y="461"/>
                    </a:lnTo>
                    <a:lnTo>
                      <a:pt x="351" y="446"/>
                    </a:lnTo>
                    <a:lnTo>
                      <a:pt x="346" y="437"/>
                    </a:lnTo>
                    <a:lnTo>
                      <a:pt x="342" y="432"/>
                    </a:lnTo>
                    <a:lnTo>
                      <a:pt x="329" y="414"/>
                    </a:lnTo>
                    <a:lnTo>
                      <a:pt x="325" y="408"/>
                    </a:lnTo>
                    <a:lnTo>
                      <a:pt x="324" y="405"/>
                    </a:lnTo>
                    <a:lnTo>
                      <a:pt x="318" y="400"/>
                    </a:lnTo>
                    <a:lnTo>
                      <a:pt x="321" y="391"/>
                    </a:lnTo>
                    <a:lnTo>
                      <a:pt x="321" y="387"/>
                    </a:lnTo>
                    <a:lnTo>
                      <a:pt x="321" y="386"/>
                    </a:lnTo>
                    <a:lnTo>
                      <a:pt x="322" y="382"/>
                    </a:lnTo>
                    <a:lnTo>
                      <a:pt x="325" y="372"/>
                    </a:lnTo>
                    <a:lnTo>
                      <a:pt x="325" y="365"/>
                    </a:lnTo>
                    <a:lnTo>
                      <a:pt x="328" y="359"/>
                    </a:lnTo>
                    <a:lnTo>
                      <a:pt x="329" y="351"/>
                    </a:lnTo>
                    <a:lnTo>
                      <a:pt x="330" y="346"/>
                    </a:lnTo>
                    <a:lnTo>
                      <a:pt x="333" y="332"/>
                    </a:lnTo>
                    <a:lnTo>
                      <a:pt x="336" y="322"/>
                    </a:lnTo>
                    <a:lnTo>
                      <a:pt x="342" y="297"/>
                    </a:lnTo>
                    <a:lnTo>
                      <a:pt x="354" y="239"/>
                    </a:lnTo>
                    <a:lnTo>
                      <a:pt x="371" y="165"/>
                    </a:lnTo>
                    <a:lnTo>
                      <a:pt x="373" y="148"/>
                    </a:lnTo>
                    <a:lnTo>
                      <a:pt x="385" y="104"/>
                    </a:lnTo>
                    <a:lnTo>
                      <a:pt x="390" y="80"/>
                    </a:lnTo>
                    <a:lnTo>
                      <a:pt x="373" y="76"/>
                    </a:lnTo>
                    <a:lnTo>
                      <a:pt x="369" y="76"/>
                    </a:lnTo>
                    <a:lnTo>
                      <a:pt x="321" y="63"/>
                    </a:lnTo>
                    <a:lnTo>
                      <a:pt x="306" y="61"/>
                    </a:lnTo>
                    <a:lnTo>
                      <a:pt x="288" y="56"/>
                    </a:lnTo>
                    <a:lnTo>
                      <a:pt x="276" y="54"/>
                    </a:lnTo>
                    <a:lnTo>
                      <a:pt x="234" y="43"/>
                    </a:lnTo>
                    <a:lnTo>
                      <a:pt x="221" y="40"/>
                    </a:lnTo>
                    <a:lnTo>
                      <a:pt x="211" y="37"/>
                    </a:lnTo>
                    <a:lnTo>
                      <a:pt x="153" y="23"/>
                    </a:lnTo>
                    <a:lnTo>
                      <a:pt x="145" y="20"/>
                    </a:lnTo>
                    <a:lnTo>
                      <a:pt x="138" y="19"/>
                    </a:lnTo>
                    <a:lnTo>
                      <a:pt x="130" y="18"/>
                    </a:lnTo>
                    <a:lnTo>
                      <a:pt x="123" y="15"/>
                    </a:lnTo>
                    <a:lnTo>
                      <a:pt x="116" y="13"/>
                    </a:lnTo>
                    <a:lnTo>
                      <a:pt x="108" y="11"/>
                    </a:lnTo>
                    <a:lnTo>
                      <a:pt x="105" y="11"/>
                    </a:lnTo>
                    <a:lnTo>
                      <a:pt x="92" y="8"/>
                    </a:lnTo>
                    <a:lnTo>
                      <a:pt x="78" y="4"/>
                    </a:lnTo>
                    <a:lnTo>
                      <a:pt x="69" y="2"/>
                    </a:lnTo>
                    <a:lnTo>
                      <a:pt x="62" y="0"/>
                    </a:lnTo>
                    <a:lnTo>
                      <a:pt x="52" y="23"/>
                    </a:lnTo>
                    <a:lnTo>
                      <a:pt x="59" y="33"/>
                    </a:lnTo>
                    <a:lnTo>
                      <a:pt x="59" y="59"/>
                    </a:lnTo>
                    <a:lnTo>
                      <a:pt x="56" y="68"/>
                    </a:lnTo>
                    <a:lnTo>
                      <a:pt x="44" y="93"/>
                    </a:lnTo>
                    <a:lnTo>
                      <a:pt x="40" y="93"/>
                    </a:lnTo>
                    <a:lnTo>
                      <a:pt x="40" y="101"/>
                    </a:lnTo>
                    <a:lnTo>
                      <a:pt x="42" y="101"/>
                    </a:lnTo>
                    <a:lnTo>
                      <a:pt x="42" y="107"/>
                    </a:lnTo>
                    <a:lnTo>
                      <a:pt x="36" y="119"/>
                    </a:lnTo>
                    <a:lnTo>
                      <a:pt x="6" y="154"/>
                    </a:lnTo>
                    <a:lnTo>
                      <a:pt x="5" y="168"/>
                    </a:lnTo>
                    <a:lnTo>
                      <a:pt x="0" y="179"/>
                    </a:lnTo>
                    <a:lnTo>
                      <a:pt x="16" y="201"/>
                    </a:lnTo>
                    <a:lnTo>
                      <a:pt x="22" y="215"/>
                    </a:lnTo>
                    <a:lnTo>
                      <a:pt x="30" y="246"/>
                    </a:lnTo>
                    <a:lnTo>
                      <a:pt x="30" y="259"/>
                    </a:lnTo>
                    <a:lnTo>
                      <a:pt x="20" y="284"/>
                    </a:lnTo>
                    <a:lnTo>
                      <a:pt x="19" y="341"/>
                    </a:lnTo>
                    <a:lnTo>
                      <a:pt x="26" y="355"/>
                    </a:lnTo>
                    <a:lnTo>
                      <a:pt x="42" y="389"/>
                    </a:lnTo>
                    <a:lnTo>
                      <a:pt x="51" y="400"/>
                    </a:lnTo>
                    <a:lnTo>
                      <a:pt x="52" y="415"/>
                    </a:lnTo>
                    <a:lnTo>
                      <a:pt x="56" y="416"/>
                    </a:lnTo>
                    <a:lnTo>
                      <a:pt x="59" y="422"/>
                    </a:lnTo>
                    <a:lnTo>
                      <a:pt x="56" y="422"/>
                    </a:lnTo>
                    <a:lnTo>
                      <a:pt x="56" y="436"/>
                    </a:lnTo>
                    <a:lnTo>
                      <a:pt x="52" y="450"/>
                    </a:lnTo>
                    <a:lnTo>
                      <a:pt x="56" y="447"/>
                    </a:lnTo>
                    <a:lnTo>
                      <a:pt x="60" y="448"/>
                    </a:lnTo>
                    <a:lnTo>
                      <a:pt x="69" y="460"/>
                    </a:lnTo>
                    <a:lnTo>
                      <a:pt x="76" y="467"/>
                    </a:lnTo>
                    <a:lnTo>
                      <a:pt x="83" y="478"/>
                    </a:lnTo>
                    <a:lnTo>
                      <a:pt x="87" y="478"/>
                    </a:lnTo>
                    <a:lnTo>
                      <a:pt x="85" y="480"/>
                    </a:lnTo>
                    <a:lnTo>
                      <a:pt x="83" y="480"/>
                    </a:lnTo>
                    <a:lnTo>
                      <a:pt x="83" y="489"/>
                    </a:lnTo>
                    <a:lnTo>
                      <a:pt x="77" y="512"/>
                    </a:lnTo>
                    <a:lnTo>
                      <a:pt x="80" y="512"/>
                    </a:lnTo>
                    <a:lnTo>
                      <a:pt x="81" y="526"/>
                    </a:lnTo>
                    <a:lnTo>
                      <a:pt x="77" y="540"/>
                    </a:lnTo>
                    <a:lnTo>
                      <a:pt x="81" y="554"/>
                    </a:lnTo>
                    <a:lnTo>
                      <a:pt x="84" y="557"/>
                    </a:lnTo>
                    <a:lnTo>
                      <a:pt x="90" y="571"/>
                    </a:lnTo>
                    <a:lnTo>
                      <a:pt x="101" y="579"/>
                    </a:lnTo>
                    <a:lnTo>
                      <a:pt x="113" y="581"/>
                    </a:lnTo>
                    <a:lnTo>
                      <a:pt x="117" y="594"/>
                    </a:lnTo>
                    <a:lnTo>
                      <a:pt x="112" y="614"/>
                    </a:lnTo>
                    <a:lnTo>
                      <a:pt x="106" y="619"/>
                    </a:lnTo>
                    <a:lnTo>
                      <a:pt x="102" y="615"/>
                    </a:lnTo>
                    <a:lnTo>
                      <a:pt x="96" y="619"/>
                    </a:lnTo>
                    <a:lnTo>
                      <a:pt x="99" y="658"/>
                    </a:lnTo>
                    <a:lnTo>
                      <a:pt x="106" y="664"/>
                    </a:lnTo>
                    <a:lnTo>
                      <a:pt x="121" y="692"/>
                    </a:lnTo>
                    <a:lnTo>
                      <a:pt x="123" y="706"/>
                    </a:lnTo>
                    <a:lnTo>
                      <a:pt x="130" y="717"/>
                    </a:lnTo>
                    <a:lnTo>
                      <a:pt x="131" y="728"/>
                    </a:lnTo>
                    <a:lnTo>
                      <a:pt x="141" y="738"/>
                    </a:lnTo>
                    <a:lnTo>
                      <a:pt x="148" y="754"/>
                    </a:lnTo>
                    <a:lnTo>
                      <a:pt x="159" y="764"/>
                    </a:lnTo>
                    <a:lnTo>
                      <a:pt x="160" y="771"/>
                    </a:lnTo>
                    <a:lnTo>
                      <a:pt x="155" y="783"/>
                    </a:lnTo>
                    <a:lnTo>
                      <a:pt x="164" y="797"/>
                    </a:lnTo>
                    <a:lnTo>
                      <a:pt x="173" y="802"/>
                    </a:lnTo>
                    <a:lnTo>
                      <a:pt x="168" y="818"/>
                    </a:lnTo>
                    <a:lnTo>
                      <a:pt x="168" y="829"/>
                    </a:lnTo>
                    <a:lnTo>
                      <a:pt x="160" y="863"/>
                    </a:lnTo>
                    <a:lnTo>
                      <a:pt x="180" y="878"/>
                    </a:lnTo>
                    <a:lnTo>
                      <a:pt x="211" y="885"/>
                    </a:lnTo>
                    <a:lnTo>
                      <a:pt x="221" y="893"/>
                    </a:lnTo>
                    <a:lnTo>
                      <a:pt x="243" y="896"/>
                    </a:lnTo>
                    <a:lnTo>
                      <a:pt x="254" y="904"/>
                    </a:lnTo>
                    <a:lnTo>
                      <a:pt x="270" y="921"/>
                    </a:lnTo>
                    <a:lnTo>
                      <a:pt x="275" y="936"/>
                    </a:lnTo>
                    <a:lnTo>
                      <a:pt x="293" y="949"/>
                    </a:lnTo>
                    <a:lnTo>
                      <a:pt x="321" y="956"/>
                    </a:lnTo>
                    <a:lnTo>
                      <a:pt x="330" y="961"/>
                    </a:lnTo>
                    <a:lnTo>
                      <a:pt x="335" y="975"/>
                    </a:lnTo>
                    <a:lnTo>
                      <a:pt x="336" y="992"/>
                    </a:lnTo>
                    <a:lnTo>
                      <a:pt x="344" y="999"/>
                    </a:lnTo>
                    <a:lnTo>
                      <a:pt x="358" y="997"/>
                    </a:lnTo>
                    <a:lnTo>
                      <a:pt x="367" y="1007"/>
                    </a:lnTo>
                    <a:lnTo>
                      <a:pt x="376" y="1017"/>
                    </a:lnTo>
                    <a:lnTo>
                      <a:pt x="397" y="1043"/>
                    </a:lnTo>
                    <a:lnTo>
                      <a:pt x="404" y="1052"/>
                    </a:lnTo>
                    <a:lnTo>
                      <a:pt x="414" y="1077"/>
                    </a:lnTo>
                    <a:lnTo>
                      <a:pt x="414" y="1118"/>
                    </a:lnTo>
                    <a:lnTo>
                      <a:pt x="421" y="1134"/>
                    </a:lnTo>
                    <a:lnTo>
                      <a:pt x="421" y="1143"/>
                    </a:lnTo>
                    <a:lnTo>
                      <a:pt x="512" y="1150"/>
                    </a:lnTo>
                    <a:lnTo>
                      <a:pt x="634" y="1162"/>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92" name="Freeform 260" descr="Outlined diamond"/>
              <p:cNvSpPr>
                <a:spLocks/>
              </p:cNvSpPr>
              <p:nvPr/>
            </p:nvSpPr>
            <p:spPr bwMode="auto">
              <a:xfrm>
                <a:off x="722" y="2406"/>
                <a:ext cx="32" cy="23"/>
              </a:xfrm>
              <a:custGeom>
                <a:avLst/>
                <a:gdLst>
                  <a:gd name="T0" fmla="*/ 0 w 32"/>
                  <a:gd name="T1" fmla="*/ 0 h 23"/>
                  <a:gd name="T2" fmla="*/ 22 w 32"/>
                  <a:gd name="T3" fmla="*/ 16 h 23"/>
                  <a:gd name="T4" fmla="*/ 28 w 32"/>
                  <a:gd name="T5" fmla="*/ 12 h 23"/>
                  <a:gd name="T6" fmla="*/ 31 w 32"/>
                  <a:gd name="T7" fmla="*/ 20 h 23"/>
                  <a:gd name="T8" fmla="*/ 28 w 32"/>
                  <a:gd name="T9" fmla="*/ 22 h 23"/>
                  <a:gd name="T10" fmla="*/ 4 w 32"/>
                  <a:gd name="T11" fmla="*/ 18 h 23"/>
                  <a:gd name="T12" fmla="*/ 0 w 32"/>
                  <a:gd name="T13" fmla="*/ 0 h 23"/>
                  <a:gd name="T14" fmla="*/ 0 60000 65536"/>
                  <a:gd name="T15" fmla="*/ 0 60000 65536"/>
                  <a:gd name="T16" fmla="*/ 0 60000 65536"/>
                  <a:gd name="T17" fmla="*/ 0 60000 65536"/>
                  <a:gd name="T18" fmla="*/ 0 60000 65536"/>
                  <a:gd name="T19" fmla="*/ 0 60000 65536"/>
                  <a:gd name="T20" fmla="*/ 0 60000 65536"/>
                  <a:gd name="T21" fmla="*/ 0 w 32"/>
                  <a:gd name="T22" fmla="*/ 0 h 23"/>
                  <a:gd name="T23" fmla="*/ 32 w 32"/>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3">
                    <a:moveTo>
                      <a:pt x="0" y="0"/>
                    </a:moveTo>
                    <a:lnTo>
                      <a:pt x="22" y="16"/>
                    </a:lnTo>
                    <a:lnTo>
                      <a:pt x="28" y="12"/>
                    </a:lnTo>
                    <a:lnTo>
                      <a:pt x="31" y="20"/>
                    </a:lnTo>
                    <a:lnTo>
                      <a:pt x="28" y="22"/>
                    </a:lnTo>
                    <a:lnTo>
                      <a:pt x="4" y="18"/>
                    </a:lnTo>
                    <a:lnTo>
                      <a:pt x="0" y="0"/>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93" name="Freeform 261" descr="Outlined diamond"/>
              <p:cNvSpPr>
                <a:spLocks/>
              </p:cNvSpPr>
              <p:nvPr/>
            </p:nvSpPr>
            <p:spPr bwMode="auto">
              <a:xfrm>
                <a:off x="695" y="2409"/>
                <a:ext cx="24" cy="22"/>
              </a:xfrm>
              <a:custGeom>
                <a:avLst/>
                <a:gdLst>
                  <a:gd name="T0" fmla="*/ 0 w 24"/>
                  <a:gd name="T1" fmla="*/ 4 h 22"/>
                  <a:gd name="T2" fmla="*/ 3 w 24"/>
                  <a:gd name="T3" fmla="*/ 18 h 22"/>
                  <a:gd name="T4" fmla="*/ 23 w 24"/>
                  <a:gd name="T5" fmla="*/ 21 h 22"/>
                  <a:gd name="T6" fmla="*/ 16 w 24"/>
                  <a:gd name="T7" fmla="*/ 9 h 22"/>
                  <a:gd name="T8" fmla="*/ 18 w 24"/>
                  <a:gd name="T9" fmla="*/ 0 h 22"/>
                  <a:gd name="T10" fmla="*/ 0 w 24"/>
                  <a:gd name="T11" fmla="*/ 4 h 22"/>
                  <a:gd name="T12" fmla="*/ 0 60000 65536"/>
                  <a:gd name="T13" fmla="*/ 0 60000 65536"/>
                  <a:gd name="T14" fmla="*/ 0 60000 65536"/>
                  <a:gd name="T15" fmla="*/ 0 60000 65536"/>
                  <a:gd name="T16" fmla="*/ 0 60000 65536"/>
                  <a:gd name="T17" fmla="*/ 0 60000 65536"/>
                  <a:gd name="T18" fmla="*/ 0 w 24"/>
                  <a:gd name="T19" fmla="*/ 0 h 22"/>
                  <a:gd name="T20" fmla="*/ 24 w 24"/>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4" h="22">
                    <a:moveTo>
                      <a:pt x="0" y="4"/>
                    </a:moveTo>
                    <a:lnTo>
                      <a:pt x="3" y="18"/>
                    </a:lnTo>
                    <a:lnTo>
                      <a:pt x="23" y="21"/>
                    </a:lnTo>
                    <a:lnTo>
                      <a:pt x="16" y="9"/>
                    </a:lnTo>
                    <a:lnTo>
                      <a:pt x="18" y="0"/>
                    </a:lnTo>
                    <a:lnTo>
                      <a:pt x="0" y="4"/>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94" name="Freeform 262" descr="Outlined diamond"/>
              <p:cNvSpPr>
                <a:spLocks/>
              </p:cNvSpPr>
              <p:nvPr/>
            </p:nvSpPr>
            <p:spPr bwMode="auto">
              <a:xfrm>
                <a:off x="826" y="2496"/>
                <a:ext cx="23" cy="23"/>
              </a:xfrm>
              <a:custGeom>
                <a:avLst/>
                <a:gdLst>
                  <a:gd name="T0" fmla="*/ 1 w 23"/>
                  <a:gd name="T1" fmla="*/ 0 h 23"/>
                  <a:gd name="T2" fmla="*/ 0 w 23"/>
                  <a:gd name="T3" fmla="*/ 6 h 23"/>
                  <a:gd name="T4" fmla="*/ 6 w 23"/>
                  <a:gd name="T5" fmla="*/ 7 h 23"/>
                  <a:gd name="T6" fmla="*/ 11 w 23"/>
                  <a:gd name="T7" fmla="*/ 22 h 23"/>
                  <a:gd name="T8" fmla="*/ 22 w 23"/>
                  <a:gd name="T9" fmla="*/ 20 h 23"/>
                  <a:gd name="T10" fmla="*/ 18 w 23"/>
                  <a:gd name="T11" fmla="*/ 12 h 23"/>
                  <a:gd name="T12" fmla="*/ 1 w 23"/>
                  <a:gd name="T13" fmla="*/ 0 h 23"/>
                  <a:gd name="T14" fmla="*/ 0 60000 65536"/>
                  <a:gd name="T15" fmla="*/ 0 60000 65536"/>
                  <a:gd name="T16" fmla="*/ 0 60000 65536"/>
                  <a:gd name="T17" fmla="*/ 0 60000 65536"/>
                  <a:gd name="T18" fmla="*/ 0 60000 65536"/>
                  <a:gd name="T19" fmla="*/ 0 60000 65536"/>
                  <a:gd name="T20" fmla="*/ 0 60000 65536"/>
                  <a:gd name="T21" fmla="*/ 0 w 23"/>
                  <a:gd name="T22" fmla="*/ 0 h 23"/>
                  <a:gd name="T23" fmla="*/ 23 w 23"/>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3">
                    <a:moveTo>
                      <a:pt x="1" y="0"/>
                    </a:moveTo>
                    <a:lnTo>
                      <a:pt x="0" y="6"/>
                    </a:lnTo>
                    <a:lnTo>
                      <a:pt x="6" y="7"/>
                    </a:lnTo>
                    <a:lnTo>
                      <a:pt x="11" y="22"/>
                    </a:lnTo>
                    <a:lnTo>
                      <a:pt x="22" y="20"/>
                    </a:lnTo>
                    <a:lnTo>
                      <a:pt x="18" y="12"/>
                    </a:lnTo>
                    <a:lnTo>
                      <a:pt x="1" y="0"/>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95" name="Freeform 263" descr="Outlined diamond"/>
              <p:cNvSpPr>
                <a:spLocks/>
              </p:cNvSpPr>
              <p:nvPr/>
            </p:nvSpPr>
            <p:spPr bwMode="auto">
              <a:xfrm>
                <a:off x="815" y="2544"/>
                <a:ext cx="23" cy="25"/>
              </a:xfrm>
              <a:custGeom>
                <a:avLst/>
                <a:gdLst>
                  <a:gd name="T0" fmla="*/ 0 w 23"/>
                  <a:gd name="T1" fmla="*/ 0 h 25"/>
                  <a:gd name="T2" fmla="*/ 10 w 23"/>
                  <a:gd name="T3" fmla="*/ 24 h 25"/>
                  <a:gd name="T4" fmla="*/ 22 w 23"/>
                  <a:gd name="T5" fmla="*/ 24 h 25"/>
                  <a:gd name="T6" fmla="*/ 0 w 23"/>
                  <a:gd name="T7" fmla="*/ 0 h 25"/>
                  <a:gd name="T8" fmla="*/ 0 60000 65536"/>
                  <a:gd name="T9" fmla="*/ 0 60000 65536"/>
                  <a:gd name="T10" fmla="*/ 0 60000 65536"/>
                  <a:gd name="T11" fmla="*/ 0 60000 65536"/>
                  <a:gd name="T12" fmla="*/ 0 w 23"/>
                  <a:gd name="T13" fmla="*/ 0 h 25"/>
                  <a:gd name="T14" fmla="*/ 23 w 23"/>
                  <a:gd name="T15" fmla="*/ 25 h 25"/>
                </a:gdLst>
                <a:ahLst/>
                <a:cxnLst>
                  <a:cxn ang="T8">
                    <a:pos x="T0" y="T1"/>
                  </a:cxn>
                  <a:cxn ang="T9">
                    <a:pos x="T2" y="T3"/>
                  </a:cxn>
                  <a:cxn ang="T10">
                    <a:pos x="T4" y="T5"/>
                  </a:cxn>
                  <a:cxn ang="T11">
                    <a:pos x="T6" y="T7"/>
                  </a:cxn>
                </a:cxnLst>
                <a:rect l="T12" t="T13" r="T14" b="T15"/>
                <a:pathLst>
                  <a:path w="23" h="25">
                    <a:moveTo>
                      <a:pt x="0" y="0"/>
                    </a:moveTo>
                    <a:lnTo>
                      <a:pt x="10" y="24"/>
                    </a:lnTo>
                    <a:lnTo>
                      <a:pt x="22" y="24"/>
                    </a:lnTo>
                    <a:lnTo>
                      <a:pt x="0" y="0"/>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grpSp>
        <p:sp>
          <p:nvSpPr>
            <p:cNvPr id="246" name="Freeform 264" descr="Outlined diamond"/>
            <p:cNvSpPr>
              <a:spLocks/>
            </p:cNvSpPr>
            <p:nvPr/>
          </p:nvSpPr>
          <p:spPr bwMode="auto">
            <a:xfrm>
              <a:off x="2854449" y="3267165"/>
              <a:ext cx="845232" cy="601893"/>
            </a:xfrm>
            <a:custGeom>
              <a:avLst/>
              <a:gdLst>
                <a:gd name="T0" fmla="*/ 2147483647 w 613"/>
                <a:gd name="T1" fmla="*/ 2147483647 h 481"/>
                <a:gd name="T2" fmla="*/ 2147483647 w 613"/>
                <a:gd name="T3" fmla="*/ 2147483647 h 481"/>
                <a:gd name="T4" fmla="*/ 2147483647 w 613"/>
                <a:gd name="T5" fmla="*/ 2147483647 h 481"/>
                <a:gd name="T6" fmla="*/ 2147483647 w 613"/>
                <a:gd name="T7" fmla="*/ 2147483647 h 481"/>
                <a:gd name="T8" fmla="*/ 2147483647 w 613"/>
                <a:gd name="T9" fmla="*/ 2147483647 h 481"/>
                <a:gd name="T10" fmla="*/ 2147483647 w 613"/>
                <a:gd name="T11" fmla="*/ 2147483647 h 481"/>
                <a:gd name="T12" fmla="*/ 2147483647 w 613"/>
                <a:gd name="T13" fmla="*/ 2147483647 h 481"/>
                <a:gd name="T14" fmla="*/ 2147483647 w 613"/>
                <a:gd name="T15" fmla="*/ 2147483647 h 481"/>
                <a:gd name="T16" fmla="*/ 2147483647 w 613"/>
                <a:gd name="T17" fmla="*/ 2147483647 h 481"/>
                <a:gd name="T18" fmla="*/ 2147483647 w 613"/>
                <a:gd name="T19" fmla="*/ 2147483647 h 481"/>
                <a:gd name="T20" fmla="*/ 2147483647 w 613"/>
                <a:gd name="T21" fmla="*/ 2147483647 h 481"/>
                <a:gd name="T22" fmla="*/ 2147483647 w 613"/>
                <a:gd name="T23" fmla="*/ 2147483647 h 481"/>
                <a:gd name="T24" fmla="*/ 2147483647 w 613"/>
                <a:gd name="T25" fmla="*/ 2147483647 h 481"/>
                <a:gd name="T26" fmla="*/ 2147483647 w 613"/>
                <a:gd name="T27" fmla="*/ 2147483647 h 481"/>
                <a:gd name="T28" fmla="*/ 2147483647 w 613"/>
                <a:gd name="T29" fmla="*/ 2147483647 h 481"/>
                <a:gd name="T30" fmla="*/ 2147483647 w 613"/>
                <a:gd name="T31" fmla="*/ 2147483647 h 481"/>
                <a:gd name="T32" fmla="*/ 2147483647 w 613"/>
                <a:gd name="T33" fmla="*/ 2147483647 h 481"/>
                <a:gd name="T34" fmla="*/ 2147483647 w 613"/>
                <a:gd name="T35" fmla="*/ 2147483647 h 481"/>
                <a:gd name="T36" fmla="*/ 2147483647 w 613"/>
                <a:gd name="T37" fmla="*/ 2147483647 h 481"/>
                <a:gd name="T38" fmla="*/ 2147483647 w 613"/>
                <a:gd name="T39" fmla="*/ 2147483647 h 481"/>
                <a:gd name="T40" fmla="*/ 2147483647 w 613"/>
                <a:gd name="T41" fmla="*/ 2147483647 h 481"/>
                <a:gd name="T42" fmla="*/ 2147483647 w 613"/>
                <a:gd name="T43" fmla="*/ 2147483647 h 481"/>
                <a:gd name="T44" fmla="*/ 2147483647 w 613"/>
                <a:gd name="T45" fmla="*/ 2147483647 h 481"/>
                <a:gd name="T46" fmla="*/ 2147483647 w 613"/>
                <a:gd name="T47" fmla="*/ 2147483647 h 481"/>
                <a:gd name="T48" fmla="*/ 2147483647 w 613"/>
                <a:gd name="T49" fmla="*/ 2147483647 h 481"/>
                <a:gd name="T50" fmla="*/ 0 w 613"/>
                <a:gd name="T51" fmla="*/ 2147483647 h 481"/>
                <a:gd name="T52" fmla="*/ 2147483647 w 613"/>
                <a:gd name="T53" fmla="*/ 2147483647 h 481"/>
                <a:gd name="T54" fmla="*/ 2147483647 w 613"/>
                <a:gd name="T55" fmla="*/ 2147483647 h 481"/>
                <a:gd name="T56" fmla="*/ 2147483647 w 613"/>
                <a:gd name="T57" fmla="*/ 2147483647 h 481"/>
                <a:gd name="T58" fmla="*/ 2147483647 w 613"/>
                <a:gd name="T59" fmla="*/ 2147483647 h 481"/>
                <a:gd name="T60" fmla="*/ 2147483647 w 613"/>
                <a:gd name="T61" fmla="*/ 2147483647 h 481"/>
                <a:gd name="T62" fmla="*/ 2147483647 w 613"/>
                <a:gd name="T63" fmla="*/ 2147483647 h 481"/>
                <a:gd name="T64" fmla="*/ 2147483647 w 613"/>
                <a:gd name="T65" fmla="*/ 2147483647 h 481"/>
                <a:gd name="T66" fmla="*/ 2147483647 w 613"/>
                <a:gd name="T67" fmla="*/ 2147483647 h 481"/>
                <a:gd name="T68" fmla="*/ 2147483647 w 613"/>
                <a:gd name="T69" fmla="*/ 2147483647 h 481"/>
                <a:gd name="T70" fmla="*/ 2147483647 w 613"/>
                <a:gd name="T71" fmla="*/ 2147483647 h 481"/>
                <a:gd name="T72" fmla="*/ 2147483647 w 613"/>
                <a:gd name="T73" fmla="*/ 2147483647 h 481"/>
                <a:gd name="T74" fmla="*/ 2147483647 w 613"/>
                <a:gd name="T75" fmla="*/ 2147483647 h 481"/>
                <a:gd name="T76" fmla="*/ 2147483647 w 613"/>
                <a:gd name="T77" fmla="*/ 2147483647 h 481"/>
                <a:gd name="T78" fmla="*/ 2147483647 w 613"/>
                <a:gd name="T79" fmla="*/ 2147483647 h 481"/>
                <a:gd name="T80" fmla="*/ 2147483647 w 613"/>
                <a:gd name="T81" fmla="*/ 2147483647 h 481"/>
                <a:gd name="T82" fmla="*/ 2147483647 w 613"/>
                <a:gd name="T83" fmla="*/ 2147483647 h 481"/>
                <a:gd name="T84" fmla="*/ 2147483647 w 613"/>
                <a:gd name="T85" fmla="*/ 2147483647 h 481"/>
                <a:gd name="T86" fmla="*/ 2147483647 w 613"/>
                <a:gd name="T87" fmla="*/ 2147483647 h 481"/>
                <a:gd name="T88" fmla="*/ 2147483647 w 613"/>
                <a:gd name="T89" fmla="*/ 2147483647 h 481"/>
                <a:gd name="T90" fmla="*/ 2147483647 w 613"/>
                <a:gd name="T91" fmla="*/ 2147483647 h 481"/>
                <a:gd name="T92" fmla="*/ 2147483647 w 613"/>
                <a:gd name="T93" fmla="*/ 2147483647 h 481"/>
                <a:gd name="T94" fmla="*/ 2147483647 w 613"/>
                <a:gd name="T95" fmla="*/ 2147483647 h 481"/>
                <a:gd name="T96" fmla="*/ 2147483647 w 613"/>
                <a:gd name="T97" fmla="*/ 2147483647 h 481"/>
                <a:gd name="T98" fmla="*/ 2147483647 w 613"/>
                <a:gd name="T99" fmla="*/ 2147483647 h 481"/>
                <a:gd name="T100" fmla="*/ 2147483647 w 613"/>
                <a:gd name="T101" fmla="*/ 2147483647 h 481"/>
                <a:gd name="T102" fmla="*/ 2147483647 w 613"/>
                <a:gd name="T103" fmla="*/ 2147483647 h 481"/>
                <a:gd name="T104" fmla="*/ 2147483647 w 613"/>
                <a:gd name="T105" fmla="*/ 2147483647 h 481"/>
                <a:gd name="T106" fmla="*/ 2147483647 w 613"/>
                <a:gd name="T107" fmla="*/ 2147483647 h 481"/>
                <a:gd name="T108" fmla="*/ 2147483647 w 613"/>
                <a:gd name="T109" fmla="*/ 2147483647 h 481"/>
                <a:gd name="T110" fmla="*/ 2147483647 w 613"/>
                <a:gd name="T111" fmla="*/ 2147483647 h 481"/>
                <a:gd name="T112" fmla="*/ 2147483647 w 613"/>
                <a:gd name="T113" fmla="*/ 2147483647 h 48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3"/>
                <a:gd name="T172" fmla="*/ 0 h 481"/>
                <a:gd name="T173" fmla="*/ 613 w 613"/>
                <a:gd name="T174" fmla="*/ 481 h 48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3" h="481">
                  <a:moveTo>
                    <a:pt x="606" y="198"/>
                  </a:moveTo>
                  <a:lnTo>
                    <a:pt x="606" y="199"/>
                  </a:lnTo>
                  <a:lnTo>
                    <a:pt x="605" y="206"/>
                  </a:lnTo>
                  <a:lnTo>
                    <a:pt x="605" y="220"/>
                  </a:lnTo>
                  <a:lnTo>
                    <a:pt x="603" y="246"/>
                  </a:lnTo>
                  <a:lnTo>
                    <a:pt x="603" y="252"/>
                  </a:lnTo>
                  <a:lnTo>
                    <a:pt x="603" y="256"/>
                  </a:lnTo>
                  <a:lnTo>
                    <a:pt x="603" y="260"/>
                  </a:lnTo>
                  <a:lnTo>
                    <a:pt x="602" y="283"/>
                  </a:lnTo>
                  <a:lnTo>
                    <a:pt x="602" y="294"/>
                  </a:lnTo>
                  <a:lnTo>
                    <a:pt x="600" y="301"/>
                  </a:lnTo>
                  <a:lnTo>
                    <a:pt x="600" y="303"/>
                  </a:lnTo>
                  <a:lnTo>
                    <a:pt x="600" y="321"/>
                  </a:lnTo>
                  <a:lnTo>
                    <a:pt x="600" y="330"/>
                  </a:lnTo>
                  <a:lnTo>
                    <a:pt x="600" y="341"/>
                  </a:lnTo>
                  <a:lnTo>
                    <a:pt x="599" y="356"/>
                  </a:lnTo>
                  <a:lnTo>
                    <a:pt x="599" y="370"/>
                  </a:lnTo>
                  <a:lnTo>
                    <a:pt x="598" y="398"/>
                  </a:lnTo>
                  <a:lnTo>
                    <a:pt x="598" y="409"/>
                  </a:lnTo>
                  <a:lnTo>
                    <a:pt x="598" y="410"/>
                  </a:lnTo>
                  <a:lnTo>
                    <a:pt x="596" y="424"/>
                  </a:lnTo>
                  <a:lnTo>
                    <a:pt x="596" y="436"/>
                  </a:lnTo>
                  <a:lnTo>
                    <a:pt x="596" y="452"/>
                  </a:lnTo>
                  <a:lnTo>
                    <a:pt x="595" y="466"/>
                  </a:lnTo>
                  <a:lnTo>
                    <a:pt x="594" y="480"/>
                  </a:lnTo>
                  <a:lnTo>
                    <a:pt x="545" y="478"/>
                  </a:lnTo>
                  <a:lnTo>
                    <a:pt x="534" y="475"/>
                  </a:lnTo>
                  <a:lnTo>
                    <a:pt x="513" y="475"/>
                  </a:lnTo>
                  <a:lnTo>
                    <a:pt x="506" y="475"/>
                  </a:lnTo>
                  <a:lnTo>
                    <a:pt x="487" y="474"/>
                  </a:lnTo>
                  <a:lnTo>
                    <a:pt x="481" y="474"/>
                  </a:lnTo>
                  <a:lnTo>
                    <a:pt x="427" y="471"/>
                  </a:lnTo>
                  <a:lnTo>
                    <a:pt x="397" y="470"/>
                  </a:lnTo>
                  <a:lnTo>
                    <a:pt x="348" y="467"/>
                  </a:lnTo>
                  <a:lnTo>
                    <a:pt x="329" y="464"/>
                  </a:lnTo>
                  <a:lnTo>
                    <a:pt x="324" y="464"/>
                  </a:lnTo>
                  <a:lnTo>
                    <a:pt x="282" y="461"/>
                  </a:lnTo>
                  <a:lnTo>
                    <a:pt x="279" y="461"/>
                  </a:lnTo>
                  <a:lnTo>
                    <a:pt x="268" y="460"/>
                  </a:lnTo>
                  <a:lnTo>
                    <a:pt x="257" y="459"/>
                  </a:lnTo>
                  <a:lnTo>
                    <a:pt x="218" y="457"/>
                  </a:lnTo>
                  <a:lnTo>
                    <a:pt x="137" y="449"/>
                  </a:lnTo>
                  <a:lnTo>
                    <a:pt x="134" y="448"/>
                  </a:lnTo>
                  <a:lnTo>
                    <a:pt x="132" y="448"/>
                  </a:lnTo>
                  <a:lnTo>
                    <a:pt x="131" y="448"/>
                  </a:lnTo>
                  <a:lnTo>
                    <a:pt x="77" y="442"/>
                  </a:lnTo>
                  <a:lnTo>
                    <a:pt x="56" y="441"/>
                  </a:lnTo>
                  <a:lnTo>
                    <a:pt x="31" y="438"/>
                  </a:lnTo>
                  <a:lnTo>
                    <a:pt x="24" y="438"/>
                  </a:lnTo>
                  <a:lnTo>
                    <a:pt x="0" y="435"/>
                  </a:lnTo>
                  <a:lnTo>
                    <a:pt x="5" y="382"/>
                  </a:lnTo>
                  <a:lnTo>
                    <a:pt x="6" y="381"/>
                  </a:lnTo>
                  <a:lnTo>
                    <a:pt x="8" y="353"/>
                  </a:lnTo>
                  <a:lnTo>
                    <a:pt x="11" y="338"/>
                  </a:lnTo>
                  <a:lnTo>
                    <a:pt x="11" y="326"/>
                  </a:lnTo>
                  <a:lnTo>
                    <a:pt x="13" y="309"/>
                  </a:lnTo>
                  <a:lnTo>
                    <a:pt x="13" y="307"/>
                  </a:lnTo>
                  <a:lnTo>
                    <a:pt x="13" y="296"/>
                  </a:lnTo>
                  <a:lnTo>
                    <a:pt x="16" y="271"/>
                  </a:lnTo>
                  <a:lnTo>
                    <a:pt x="19" y="244"/>
                  </a:lnTo>
                  <a:lnTo>
                    <a:pt x="23" y="217"/>
                  </a:lnTo>
                  <a:lnTo>
                    <a:pt x="27" y="177"/>
                  </a:lnTo>
                  <a:lnTo>
                    <a:pt x="29" y="163"/>
                  </a:lnTo>
                  <a:lnTo>
                    <a:pt x="30" y="149"/>
                  </a:lnTo>
                  <a:lnTo>
                    <a:pt x="30" y="145"/>
                  </a:lnTo>
                  <a:lnTo>
                    <a:pt x="33" y="122"/>
                  </a:lnTo>
                  <a:lnTo>
                    <a:pt x="34" y="109"/>
                  </a:lnTo>
                  <a:lnTo>
                    <a:pt x="37" y="84"/>
                  </a:lnTo>
                  <a:lnTo>
                    <a:pt x="40" y="61"/>
                  </a:lnTo>
                  <a:lnTo>
                    <a:pt x="42" y="40"/>
                  </a:lnTo>
                  <a:lnTo>
                    <a:pt x="42" y="38"/>
                  </a:lnTo>
                  <a:lnTo>
                    <a:pt x="44" y="27"/>
                  </a:lnTo>
                  <a:lnTo>
                    <a:pt x="45" y="13"/>
                  </a:lnTo>
                  <a:lnTo>
                    <a:pt x="47" y="0"/>
                  </a:lnTo>
                  <a:lnTo>
                    <a:pt x="66" y="2"/>
                  </a:lnTo>
                  <a:lnTo>
                    <a:pt x="117" y="6"/>
                  </a:lnTo>
                  <a:lnTo>
                    <a:pt x="138" y="9"/>
                  </a:lnTo>
                  <a:lnTo>
                    <a:pt x="160" y="12"/>
                  </a:lnTo>
                  <a:lnTo>
                    <a:pt x="182" y="13"/>
                  </a:lnTo>
                  <a:lnTo>
                    <a:pt x="186" y="13"/>
                  </a:lnTo>
                  <a:lnTo>
                    <a:pt x="220" y="16"/>
                  </a:lnTo>
                  <a:lnTo>
                    <a:pt x="222" y="18"/>
                  </a:lnTo>
                  <a:lnTo>
                    <a:pt x="252" y="19"/>
                  </a:lnTo>
                  <a:lnTo>
                    <a:pt x="263" y="22"/>
                  </a:lnTo>
                  <a:lnTo>
                    <a:pt x="267" y="22"/>
                  </a:lnTo>
                  <a:lnTo>
                    <a:pt x="270" y="22"/>
                  </a:lnTo>
                  <a:lnTo>
                    <a:pt x="275" y="22"/>
                  </a:lnTo>
                  <a:lnTo>
                    <a:pt x="278" y="22"/>
                  </a:lnTo>
                  <a:lnTo>
                    <a:pt x="286" y="23"/>
                  </a:lnTo>
                  <a:lnTo>
                    <a:pt x="337" y="27"/>
                  </a:lnTo>
                  <a:lnTo>
                    <a:pt x="351" y="29"/>
                  </a:lnTo>
                  <a:lnTo>
                    <a:pt x="353" y="29"/>
                  </a:lnTo>
                  <a:lnTo>
                    <a:pt x="362" y="29"/>
                  </a:lnTo>
                  <a:lnTo>
                    <a:pt x="378" y="30"/>
                  </a:lnTo>
                  <a:lnTo>
                    <a:pt x="383" y="30"/>
                  </a:lnTo>
                  <a:lnTo>
                    <a:pt x="402" y="30"/>
                  </a:lnTo>
                  <a:lnTo>
                    <a:pt x="450" y="34"/>
                  </a:lnTo>
                  <a:lnTo>
                    <a:pt x="484" y="36"/>
                  </a:lnTo>
                  <a:lnTo>
                    <a:pt x="488" y="36"/>
                  </a:lnTo>
                  <a:lnTo>
                    <a:pt x="504" y="37"/>
                  </a:lnTo>
                  <a:lnTo>
                    <a:pt x="563" y="40"/>
                  </a:lnTo>
                  <a:lnTo>
                    <a:pt x="566" y="40"/>
                  </a:lnTo>
                  <a:lnTo>
                    <a:pt x="612" y="43"/>
                  </a:lnTo>
                  <a:lnTo>
                    <a:pt x="610" y="69"/>
                  </a:lnTo>
                  <a:lnTo>
                    <a:pt x="610" y="76"/>
                  </a:lnTo>
                  <a:lnTo>
                    <a:pt x="610" y="83"/>
                  </a:lnTo>
                  <a:lnTo>
                    <a:pt x="609" y="97"/>
                  </a:lnTo>
                  <a:lnTo>
                    <a:pt x="609" y="104"/>
                  </a:lnTo>
                  <a:lnTo>
                    <a:pt x="609" y="113"/>
                  </a:lnTo>
                  <a:lnTo>
                    <a:pt x="607" y="151"/>
                  </a:lnTo>
                  <a:lnTo>
                    <a:pt x="606" y="198"/>
                  </a:lnTo>
                </a:path>
              </a:pathLst>
            </a:custGeom>
            <a:solidFill>
              <a:schemeClr val="accent5"/>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47" name="Freeform 265"/>
            <p:cNvSpPr>
              <a:spLocks/>
            </p:cNvSpPr>
            <p:nvPr/>
          </p:nvSpPr>
          <p:spPr bwMode="auto">
            <a:xfrm>
              <a:off x="2068187" y="2090030"/>
              <a:ext cx="700264" cy="1017222"/>
            </a:xfrm>
            <a:custGeom>
              <a:avLst/>
              <a:gdLst>
                <a:gd name="T0" fmla="*/ 2147483647 w 507"/>
                <a:gd name="T1" fmla="*/ 2147483647 h 815"/>
                <a:gd name="T2" fmla="*/ 2147483647 w 507"/>
                <a:gd name="T3" fmla="*/ 2147483647 h 815"/>
                <a:gd name="T4" fmla="*/ 2147483647 w 507"/>
                <a:gd name="T5" fmla="*/ 2147483647 h 815"/>
                <a:gd name="T6" fmla="*/ 2147483647 w 507"/>
                <a:gd name="T7" fmla="*/ 2147483647 h 815"/>
                <a:gd name="T8" fmla="*/ 2147483647 w 507"/>
                <a:gd name="T9" fmla="*/ 2147483647 h 815"/>
                <a:gd name="T10" fmla="*/ 2147483647 w 507"/>
                <a:gd name="T11" fmla="*/ 2147483647 h 815"/>
                <a:gd name="T12" fmla="*/ 2147483647 w 507"/>
                <a:gd name="T13" fmla="*/ 2147483647 h 815"/>
                <a:gd name="T14" fmla="*/ 2147483647 w 507"/>
                <a:gd name="T15" fmla="*/ 2147483647 h 815"/>
                <a:gd name="T16" fmla="*/ 2147483647 w 507"/>
                <a:gd name="T17" fmla="*/ 2147483647 h 815"/>
                <a:gd name="T18" fmla="*/ 2147483647 w 507"/>
                <a:gd name="T19" fmla="*/ 2147483647 h 815"/>
                <a:gd name="T20" fmla="*/ 2147483647 w 507"/>
                <a:gd name="T21" fmla="*/ 2147483647 h 815"/>
                <a:gd name="T22" fmla="*/ 2147483647 w 507"/>
                <a:gd name="T23" fmla="*/ 2147483647 h 815"/>
                <a:gd name="T24" fmla="*/ 2147483647 w 507"/>
                <a:gd name="T25" fmla="*/ 2147483647 h 815"/>
                <a:gd name="T26" fmla="*/ 2147483647 w 507"/>
                <a:gd name="T27" fmla="*/ 2147483647 h 815"/>
                <a:gd name="T28" fmla="*/ 2147483647 w 507"/>
                <a:gd name="T29" fmla="*/ 2147483647 h 815"/>
                <a:gd name="T30" fmla="*/ 2147483647 w 507"/>
                <a:gd name="T31" fmla="*/ 2147483647 h 815"/>
                <a:gd name="T32" fmla="*/ 2147483647 w 507"/>
                <a:gd name="T33" fmla="*/ 2147483647 h 815"/>
                <a:gd name="T34" fmla="*/ 2147483647 w 507"/>
                <a:gd name="T35" fmla="*/ 2147483647 h 815"/>
                <a:gd name="T36" fmla="*/ 2147483647 w 507"/>
                <a:gd name="T37" fmla="*/ 2147483647 h 815"/>
                <a:gd name="T38" fmla="*/ 2147483647 w 507"/>
                <a:gd name="T39" fmla="*/ 2147483647 h 815"/>
                <a:gd name="T40" fmla="*/ 2147483647 w 507"/>
                <a:gd name="T41" fmla="*/ 2147483647 h 815"/>
                <a:gd name="T42" fmla="*/ 2147483647 w 507"/>
                <a:gd name="T43" fmla="*/ 2147483647 h 815"/>
                <a:gd name="T44" fmla="*/ 2147483647 w 507"/>
                <a:gd name="T45" fmla="*/ 2147483647 h 815"/>
                <a:gd name="T46" fmla="*/ 2147483647 w 507"/>
                <a:gd name="T47" fmla="*/ 2147483647 h 815"/>
                <a:gd name="T48" fmla="*/ 2147483647 w 507"/>
                <a:gd name="T49" fmla="*/ 2147483647 h 815"/>
                <a:gd name="T50" fmla="*/ 2147483647 w 507"/>
                <a:gd name="T51" fmla="*/ 2147483647 h 815"/>
                <a:gd name="T52" fmla="*/ 2147483647 w 507"/>
                <a:gd name="T53" fmla="*/ 2147483647 h 815"/>
                <a:gd name="T54" fmla="*/ 2147483647 w 507"/>
                <a:gd name="T55" fmla="*/ 2147483647 h 815"/>
                <a:gd name="T56" fmla="*/ 2147483647 w 507"/>
                <a:gd name="T57" fmla="*/ 2147483647 h 815"/>
                <a:gd name="T58" fmla="*/ 2147483647 w 507"/>
                <a:gd name="T59" fmla="*/ 2147483647 h 815"/>
                <a:gd name="T60" fmla="*/ 2147483647 w 507"/>
                <a:gd name="T61" fmla="*/ 2147483647 h 815"/>
                <a:gd name="T62" fmla="*/ 2147483647 w 507"/>
                <a:gd name="T63" fmla="*/ 2147483647 h 815"/>
                <a:gd name="T64" fmla="*/ 2147483647 w 507"/>
                <a:gd name="T65" fmla="*/ 2147483647 h 815"/>
                <a:gd name="T66" fmla="*/ 2147483647 w 507"/>
                <a:gd name="T67" fmla="*/ 2147483647 h 815"/>
                <a:gd name="T68" fmla="*/ 2147483647 w 507"/>
                <a:gd name="T69" fmla="*/ 2147483647 h 815"/>
                <a:gd name="T70" fmla="*/ 2147483647 w 507"/>
                <a:gd name="T71" fmla="*/ 0 h 815"/>
                <a:gd name="T72" fmla="*/ 2147483647 w 507"/>
                <a:gd name="T73" fmla="*/ 2147483647 h 815"/>
                <a:gd name="T74" fmla="*/ 2147483647 w 507"/>
                <a:gd name="T75" fmla="*/ 2147483647 h 815"/>
                <a:gd name="T76" fmla="*/ 2147483647 w 507"/>
                <a:gd name="T77" fmla="*/ 2147483647 h 815"/>
                <a:gd name="T78" fmla="*/ 2147483647 w 507"/>
                <a:gd name="T79" fmla="*/ 2147483647 h 815"/>
                <a:gd name="T80" fmla="*/ 2147483647 w 507"/>
                <a:gd name="T81" fmla="*/ 2147483647 h 815"/>
                <a:gd name="T82" fmla="*/ 2147483647 w 507"/>
                <a:gd name="T83" fmla="*/ 2147483647 h 815"/>
                <a:gd name="T84" fmla="*/ 2147483647 w 507"/>
                <a:gd name="T85" fmla="*/ 2147483647 h 815"/>
                <a:gd name="T86" fmla="*/ 2147483647 w 507"/>
                <a:gd name="T87" fmla="*/ 2147483647 h 815"/>
                <a:gd name="T88" fmla="*/ 2147483647 w 507"/>
                <a:gd name="T89" fmla="*/ 2147483647 h 815"/>
                <a:gd name="T90" fmla="*/ 2147483647 w 507"/>
                <a:gd name="T91" fmla="*/ 2147483647 h 815"/>
                <a:gd name="T92" fmla="*/ 2147483647 w 507"/>
                <a:gd name="T93" fmla="*/ 2147483647 h 815"/>
                <a:gd name="T94" fmla="*/ 2147483647 w 507"/>
                <a:gd name="T95" fmla="*/ 2147483647 h 815"/>
                <a:gd name="T96" fmla="*/ 2147483647 w 507"/>
                <a:gd name="T97" fmla="*/ 2147483647 h 81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7"/>
                <a:gd name="T148" fmla="*/ 0 h 815"/>
                <a:gd name="T149" fmla="*/ 507 w 507"/>
                <a:gd name="T150" fmla="*/ 815 h 81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7" h="815">
                  <a:moveTo>
                    <a:pt x="52" y="511"/>
                  </a:moveTo>
                  <a:lnTo>
                    <a:pt x="49" y="515"/>
                  </a:lnTo>
                  <a:lnTo>
                    <a:pt x="41" y="539"/>
                  </a:lnTo>
                  <a:lnTo>
                    <a:pt x="38" y="542"/>
                  </a:lnTo>
                  <a:lnTo>
                    <a:pt x="36" y="546"/>
                  </a:lnTo>
                  <a:lnTo>
                    <a:pt x="33" y="560"/>
                  </a:lnTo>
                  <a:lnTo>
                    <a:pt x="31" y="571"/>
                  </a:lnTo>
                  <a:lnTo>
                    <a:pt x="22" y="615"/>
                  </a:lnTo>
                  <a:lnTo>
                    <a:pt x="0" y="739"/>
                  </a:lnTo>
                  <a:lnTo>
                    <a:pt x="4" y="740"/>
                  </a:lnTo>
                  <a:lnTo>
                    <a:pt x="76" y="754"/>
                  </a:lnTo>
                  <a:lnTo>
                    <a:pt x="156" y="768"/>
                  </a:lnTo>
                  <a:lnTo>
                    <a:pt x="178" y="771"/>
                  </a:lnTo>
                  <a:lnTo>
                    <a:pt x="191" y="773"/>
                  </a:lnTo>
                  <a:lnTo>
                    <a:pt x="214" y="777"/>
                  </a:lnTo>
                  <a:lnTo>
                    <a:pt x="217" y="777"/>
                  </a:lnTo>
                  <a:lnTo>
                    <a:pt x="219" y="779"/>
                  </a:lnTo>
                  <a:lnTo>
                    <a:pt x="234" y="780"/>
                  </a:lnTo>
                  <a:lnTo>
                    <a:pt x="257" y="786"/>
                  </a:lnTo>
                  <a:lnTo>
                    <a:pt x="296" y="790"/>
                  </a:lnTo>
                  <a:lnTo>
                    <a:pt x="317" y="793"/>
                  </a:lnTo>
                  <a:lnTo>
                    <a:pt x="381" y="801"/>
                  </a:lnTo>
                  <a:lnTo>
                    <a:pt x="381" y="802"/>
                  </a:lnTo>
                  <a:lnTo>
                    <a:pt x="382" y="802"/>
                  </a:lnTo>
                  <a:lnTo>
                    <a:pt x="386" y="804"/>
                  </a:lnTo>
                  <a:lnTo>
                    <a:pt x="396" y="804"/>
                  </a:lnTo>
                  <a:lnTo>
                    <a:pt x="415" y="807"/>
                  </a:lnTo>
                  <a:lnTo>
                    <a:pt x="433" y="809"/>
                  </a:lnTo>
                  <a:lnTo>
                    <a:pt x="439" y="811"/>
                  </a:lnTo>
                  <a:lnTo>
                    <a:pt x="440" y="811"/>
                  </a:lnTo>
                  <a:lnTo>
                    <a:pt x="471" y="814"/>
                  </a:lnTo>
                  <a:lnTo>
                    <a:pt x="472" y="801"/>
                  </a:lnTo>
                  <a:lnTo>
                    <a:pt x="478" y="764"/>
                  </a:lnTo>
                  <a:lnTo>
                    <a:pt x="478" y="759"/>
                  </a:lnTo>
                  <a:lnTo>
                    <a:pt x="482" y="733"/>
                  </a:lnTo>
                  <a:lnTo>
                    <a:pt x="485" y="707"/>
                  </a:lnTo>
                  <a:lnTo>
                    <a:pt x="486" y="705"/>
                  </a:lnTo>
                  <a:lnTo>
                    <a:pt x="486" y="700"/>
                  </a:lnTo>
                  <a:lnTo>
                    <a:pt x="489" y="680"/>
                  </a:lnTo>
                  <a:lnTo>
                    <a:pt x="489" y="673"/>
                  </a:lnTo>
                  <a:lnTo>
                    <a:pt x="492" y="658"/>
                  </a:lnTo>
                  <a:lnTo>
                    <a:pt x="492" y="653"/>
                  </a:lnTo>
                  <a:lnTo>
                    <a:pt x="496" y="626"/>
                  </a:lnTo>
                  <a:lnTo>
                    <a:pt x="497" y="612"/>
                  </a:lnTo>
                  <a:lnTo>
                    <a:pt x="499" y="600"/>
                  </a:lnTo>
                  <a:lnTo>
                    <a:pt x="500" y="585"/>
                  </a:lnTo>
                  <a:lnTo>
                    <a:pt x="503" y="572"/>
                  </a:lnTo>
                  <a:lnTo>
                    <a:pt x="506" y="549"/>
                  </a:lnTo>
                  <a:lnTo>
                    <a:pt x="503" y="546"/>
                  </a:lnTo>
                  <a:lnTo>
                    <a:pt x="501" y="546"/>
                  </a:lnTo>
                  <a:lnTo>
                    <a:pt x="500" y="544"/>
                  </a:lnTo>
                  <a:lnTo>
                    <a:pt x="492" y="528"/>
                  </a:lnTo>
                  <a:lnTo>
                    <a:pt x="483" y="515"/>
                  </a:lnTo>
                  <a:lnTo>
                    <a:pt x="476" y="520"/>
                  </a:lnTo>
                  <a:lnTo>
                    <a:pt x="472" y="525"/>
                  </a:lnTo>
                  <a:lnTo>
                    <a:pt x="472" y="536"/>
                  </a:lnTo>
                  <a:lnTo>
                    <a:pt x="463" y="535"/>
                  </a:lnTo>
                  <a:lnTo>
                    <a:pt x="424" y="532"/>
                  </a:lnTo>
                  <a:lnTo>
                    <a:pt x="415" y="526"/>
                  </a:lnTo>
                  <a:lnTo>
                    <a:pt x="406" y="532"/>
                  </a:lnTo>
                  <a:lnTo>
                    <a:pt x="393" y="535"/>
                  </a:lnTo>
                  <a:lnTo>
                    <a:pt x="377" y="528"/>
                  </a:lnTo>
                  <a:lnTo>
                    <a:pt x="367" y="535"/>
                  </a:lnTo>
                  <a:lnTo>
                    <a:pt x="368" y="540"/>
                  </a:lnTo>
                  <a:lnTo>
                    <a:pt x="365" y="542"/>
                  </a:lnTo>
                  <a:lnTo>
                    <a:pt x="356" y="531"/>
                  </a:lnTo>
                  <a:lnTo>
                    <a:pt x="350" y="496"/>
                  </a:lnTo>
                  <a:lnTo>
                    <a:pt x="328" y="479"/>
                  </a:lnTo>
                  <a:lnTo>
                    <a:pt x="331" y="465"/>
                  </a:lnTo>
                  <a:lnTo>
                    <a:pt x="304" y="386"/>
                  </a:lnTo>
                  <a:lnTo>
                    <a:pt x="278" y="402"/>
                  </a:lnTo>
                  <a:lnTo>
                    <a:pt x="268" y="402"/>
                  </a:lnTo>
                  <a:lnTo>
                    <a:pt x="255" y="393"/>
                  </a:lnTo>
                  <a:lnTo>
                    <a:pt x="284" y="295"/>
                  </a:lnTo>
                  <a:lnTo>
                    <a:pt x="286" y="295"/>
                  </a:lnTo>
                  <a:lnTo>
                    <a:pt x="292" y="284"/>
                  </a:lnTo>
                  <a:lnTo>
                    <a:pt x="292" y="280"/>
                  </a:lnTo>
                  <a:lnTo>
                    <a:pt x="288" y="278"/>
                  </a:lnTo>
                  <a:lnTo>
                    <a:pt x="280" y="280"/>
                  </a:lnTo>
                  <a:lnTo>
                    <a:pt x="271" y="278"/>
                  </a:lnTo>
                  <a:lnTo>
                    <a:pt x="270" y="275"/>
                  </a:lnTo>
                  <a:lnTo>
                    <a:pt x="271" y="270"/>
                  </a:lnTo>
                  <a:lnTo>
                    <a:pt x="268" y="267"/>
                  </a:lnTo>
                  <a:lnTo>
                    <a:pt x="260" y="270"/>
                  </a:lnTo>
                  <a:lnTo>
                    <a:pt x="259" y="269"/>
                  </a:lnTo>
                  <a:lnTo>
                    <a:pt x="262" y="264"/>
                  </a:lnTo>
                  <a:lnTo>
                    <a:pt x="250" y="244"/>
                  </a:lnTo>
                  <a:lnTo>
                    <a:pt x="243" y="234"/>
                  </a:lnTo>
                  <a:lnTo>
                    <a:pt x="228" y="205"/>
                  </a:lnTo>
                  <a:lnTo>
                    <a:pt x="219" y="199"/>
                  </a:lnTo>
                  <a:lnTo>
                    <a:pt x="202" y="180"/>
                  </a:lnTo>
                  <a:lnTo>
                    <a:pt x="212" y="177"/>
                  </a:lnTo>
                  <a:lnTo>
                    <a:pt x="203" y="169"/>
                  </a:lnTo>
                  <a:lnTo>
                    <a:pt x="207" y="151"/>
                  </a:lnTo>
                  <a:lnTo>
                    <a:pt x="191" y="119"/>
                  </a:lnTo>
                  <a:lnTo>
                    <a:pt x="191" y="117"/>
                  </a:lnTo>
                  <a:lnTo>
                    <a:pt x="195" y="94"/>
                  </a:lnTo>
                  <a:lnTo>
                    <a:pt x="199" y="67"/>
                  </a:lnTo>
                  <a:lnTo>
                    <a:pt x="201" y="65"/>
                  </a:lnTo>
                  <a:lnTo>
                    <a:pt x="201" y="63"/>
                  </a:lnTo>
                  <a:lnTo>
                    <a:pt x="207" y="26"/>
                  </a:lnTo>
                  <a:lnTo>
                    <a:pt x="209" y="15"/>
                  </a:lnTo>
                  <a:lnTo>
                    <a:pt x="210" y="12"/>
                  </a:lnTo>
                  <a:lnTo>
                    <a:pt x="140" y="0"/>
                  </a:lnTo>
                  <a:lnTo>
                    <a:pt x="138" y="4"/>
                  </a:lnTo>
                  <a:lnTo>
                    <a:pt x="138" y="8"/>
                  </a:lnTo>
                  <a:lnTo>
                    <a:pt x="135" y="15"/>
                  </a:lnTo>
                  <a:lnTo>
                    <a:pt x="124" y="74"/>
                  </a:lnTo>
                  <a:lnTo>
                    <a:pt x="121" y="91"/>
                  </a:lnTo>
                  <a:lnTo>
                    <a:pt x="119" y="98"/>
                  </a:lnTo>
                  <a:lnTo>
                    <a:pt x="119" y="102"/>
                  </a:lnTo>
                  <a:lnTo>
                    <a:pt x="119" y="104"/>
                  </a:lnTo>
                  <a:lnTo>
                    <a:pt x="119" y="106"/>
                  </a:lnTo>
                  <a:lnTo>
                    <a:pt x="115" y="130"/>
                  </a:lnTo>
                  <a:lnTo>
                    <a:pt x="112" y="142"/>
                  </a:lnTo>
                  <a:lnTo>
                    <a:pt x="106" y="170"/>
                  </a:lnTo>
                  <a:lnTo>
                    <a:pt x="105" y="181"/>
                  </a:lnTo>
                  <a:lnTo>
                    <a:pt x="103" y="183"/>
                  </a:lnTo>
                  <a:lnTo>
                    <a:pt x="102" y="195"/>
                  </a:lnTo>
                  <a:lnTo>
                    <a:pt x="94" y="235"/>
                  </a:lnTo>
                  <a:lnTo>
                    <a:pt x="92" y="241"/>
                  </a:lnTo>
                  <a:lnTo>
                    <a:pt x="90" y="257"/>
                  </a:lnTo>
                  <a:lnTo>
                    <a:pt x="88" y="262"/>
                  </a:lnTo>
                  <a:lnTo>
                    <a:pt x="87" y="269"/>
                  </a:lnTo>
                  <a:lnTo>
                    <a:pt x="85" y="274"/>
                  </a:lnTo>
                  <a:lnTo>
                    <a:pt x="90" y="288"/>
                  </a:lnTo>
                  <a:lnTo>
                    <a:pt x="88" y="317"/>
                  </a:lnTo>
                  <a:lnTo>
                    <a:pt x="91" y="321"/>
                  </a:lnTo>
                  <a:lnTo>
                    <a:pt x="92" y="331"/>
                  </a:lnTo>
                  <a:lnTo>
                    <a:pt x="94" y="332"/>
                  </a:lnTo>
                  <a:lnTo>
                    <a:pt x="110" y="348"/>
                  </a:lnTo>
                  <a:lnTo>
                    <a:pt x="113" y="361"/>
                  </a:lnTo>
                  <a:lnTo>
                    <a:pt x="91" y="396"/>
                  </a:lnTo>
                  <a:lnTo>
                    <a:pt x="90" y="397"/>
                  </a:lnTo>
                  <a:lnTo>
                    <a:pt x="83" y="411"/>
                  </a:lnTo>
                  <a:lnTo>
                    <a:pt x="80" y="416"/>
                  </a:lnTo>
                  <a:lnTo>
                    <a:pt x="73" y="422"/>
                  </a:lnTo>
                  <a:lnTo>
                    <a:pt x="66" y="439"/>
                  </a:lnTo>
                  <a:lnTo>
                    <a:pt x="55" y="446"/>
                  </a:lnTo>
                  <a:lnTo>
                    <a:pt x="31" y="483"/>
                  </a:lnTo>
                  <a:lnTo>
                    <a:pt x="31" y="492"/>
                  </a:lnTo>
                  <a:lnTo>
                    <a:pt x="41" y="499"/>
                  </a:lnTo>
                  <a:lnTo>
                    <a:pt x="47" y="500"/>
                  </a:lnTo>
                  <a:lnTo>
                    <a:pt x="52" y="511"/>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48" name="Freeform 266"/>
            <p:cNvSpPr>
              <a:spLocks/>
            </p:cNvSpPr>
            <p:nvPr/>
          </p:nvSpPr>
          <p:spPr bwMode="auto">
            <a:xfrm>
              <a:off x="2331092" y="2107798"/>
              <a:ext cx="1216250" cy="668523"/>
            </a:xfrm>
            <a:custGeom>
              <a:avLst/>
              <a:gdLst>
                <a:gd name="T0" fmla="*/ 2147483647 w 883"/>
                <a:gd name="T1" fmla="*/ 2147483647 h 536"/>
                <a:gd name="T2" fmla="*/ 2147483647 w 883"/>
                <a:gd name="T3" fmla="*/ 2147483647 h 536"/>
                <a:gd name="T4" fmla="*/ 2147483647 w 883"/>
                <a:gd name="T5" fmla="*/ 2147483647 h 536"/>
                <a:gd name="T6" fmla="*/ 2147483647 w 883"/>
                <a:gd name="T7" fmla="*/ 2147483647 h 536"/>
                <a:gd name="T8" fmla="*/ 2147483647 w 883"/>
                <a:gd name="T9" fmla="*/ 2147483647 h 536"/>
                <a:gd name="T10" fmla="*/ 2147483647 w 883"/>
                <a:gd name="T11" fmla="*/ 2147483647 h 536"/>
                <a:gd name="T12" fmla="*/ 2147483647 w 883"/>
                <a:gd name="T13" fmla="*/ 2147483647 h 536"/>
                <a:gd name="T14" fmla="*/ 2147483647 w 883"/>
                <a:gd name="T15" fmla="*/ 2147483647 h 536"/>
                <a:gd name="T16" fmla="*/ 2147483647 w 883"/>
                <a:gd name="T17" fmla="*/ 2147483647 h 536"/>
                <a:gd name="T18" fmla="*/ 2147483647 w 883"/>
                <a:gd name="T19" fmla="*/ 2147483647 h 536"/>
                <a:gd name="T20" fmla="*/ 2147483647 w 883"/>
                <a:gd name="T21" fmla="*/ 2147483647 h 536"/>
                <a:gd name="T22" fmla="*/ 2147483647 w 883"/>
                <a:gd name="T23" fmla="*/ 2147483647 h 536"/>
                <a:gd name="T24" fmla="*/ 0 w 883"/>
                <a:gd name="T25" fmla="*/ 2147483647 h 536"/>
                <a:gd name="T26" fmla="*/ 2147483647 w 883"/>
                <a:gd name="T27" fmla="*/ 2147483647 h 536"/>
                <a:gd name="T28" fmla="*/ 2147483647 w 883"/>
                <a:gd name="T29" fmla="*/ 2147483647 h 536"/>
                <a:gd name="T30" fmla="*/ 2147483647 w 883"/>
                <a:gd name="T31" fmla="*/ 2147483647 h 536"/>
                <a:gd name="T32" fmla="*/ 2147483647 w 883"/>
                <a:gd name="T33" fmla="*/ 0 h 536"/>
                <a:gd name="T34" fmla="*/ 2147483647 w 883"/>
                <a:gd name="T35" fmla="*/ 2147483647 h 536"/>
                <a:gd name="T36" fmla="*/ 2147483647 w 883"/>
                <a:gd name="T37" fmla="*/ 2147483647 h 536"/>
                <a:gd name="T38" fmla="*/ 2147483647 w 883"/>
                <a:gd name="T39" fmla="*/ 2147483647 h 536"/>
                <a:gd name="T40" fmla="*/ 2147483647 w 883"/>
                <a:gd name="T41" fmla="*/ 2147483647 h 536"/>
                <a:gd name="T42" fmla="*/ 2147483647 w 883"/>
                <a:gd name="T43" fmla="*/ 2147483647 h 536"/>
                <a:gd name="T44" fmla="*/ 2147483647 w 883"/>
                <a:gd name="T45" fmla="*/ 2147483647 h 536"/>
                <a:gd name="T46" fmla="*/ 2147483647 w 883"/>
                <a:gd name="T47" fmla="*/ 2147483647 h 536"/>
                <a:gd name="T48" fmla="*/ 2147483647 w 883"/>
                <a:gd name="T49" fmla="*/ 2147483647 h 536"/>
                <a:gd name="T50" fmla="*/ 2147483647 w 883"/>
                <a:gd name="T51" fmla="*/ 2147483647 h 536"/>
                <a:gd name="T52" fmla="*/ 2147483647 w 883"/>
                <a:gd name="T53" fmla="*/ 2147483647 h 536"/>
                <a:gd name="T54" fmla="*/ 2147483647 w 883"/>
                <a:gd name="T55" fmla="*/ 2147483647 h 536"/>
                <a:gd name="T56" fmla="*/ 2147483647 w 883"/>
                <a:gd name="T57" fmla="*/ 2147483647 h 536"/>
                <a:gd name="T58" fmla="*/ 2147483647 w 883"/>
                <a:gd name="T59" fmla="*/ 2147483647 h 536"/>
                <a:gd name="T60" fmla="*/ 2147483647 w 883"/>
                <a:gd name="T61" fmla="*/ 2147483647 h 536"/>
                <a:gd name="T62" fmla="*/ 2147483647 w 883"/>
                <a:gd name="T63" fmla="*/ 2147483647 h 536"/>
                <a:gd name="T64" fmla="*/ 2147483647 w 883"/>
                <a:gd name="T65" fmla="*/ 2147483647 h 536"/>
                <a:gd name="T66" fmla="*/ 2147483647 w 883"/>
                <a:gd name="T67" fmla="*/ 2147483647 h 536"/>
                <a:gd name="T68" fmla="*/ 2147483647 w 883"/>
                <a:gd name="T69" fmla="*/ 2147483647 h 536"/>
                <a:gd name="T70" fmla="*/ 2147483647 w 883"/>
                <a:gd name="T71" fmla="*/ 2147483647 h 536"/>
                <a:gd name="T72" fmla="*/ 2147483647 w 883"/>
                <a:gd name="T73" fmla="*/ 2147483647 h 536"/>
                <a:gd name="T74" fmla="*/ 2147483647 w 883"/>
                <a:gd name="T75" fmla="*/ 2147483647 h 536"/>
                <a:gd name="T76" fmla="*/ 2147483647 w 883"/>
                <a:gd name="T77" fmla="*/ 2147483647 h 536"/>
                <a:gd name="T78" fmla="*/ 2147483647 w 883"/>
                <a:gd name="T79" fmla="*/ 2147483647 h 536"/>
                <a:gd name="T80" fmla="*/ 2147483647 w 883"/>
                <a:gd name="T81" fmla="*/ 2147483647 h 536"/>
                <a:gd name="T82" fmla="*/ 2147483647 w 883"/>
                <a:gd name="T83" fmla="*/ 2147483647 h 536"/>
                <a:gd name="T84" fmla="*/ 2147483647 w 883"/>
                <a:gd name="T85" fmla="*/ 2147483647 h 536"/>
                <a:gd name="T86" fmla="*/ 2147483647 w 883"/>
                <a:gd name="T87" fmla="*/ 2147483647 h 536"/>
                <a:gd name="T88" fmla="*/ 2147483647 w 883"/>
                <a:gd name="T89" fmla="*/ 2147483647 h 536"/>
                <a:gd name="T90" fmla="*/ 2147483647 w 883"/>
                <a:gd name="T91" fmla="*/ 2147483647 h 536"/>
                <a:gd name="T92" fmla="*/ 2147483647 w 883"/>
                <a:gd name="T93" fmla="*/ 2147483647 h 536"/>
                <a:gd name="T94" fmla="*/ 2147483647 w 883"/>
                <a:gd name="T95" fmla="*/ 2147483647 h 536"/>
                <a:gd name="T96" fmla="*/ 2147483647 w 883"/>
                <a:gd name="T97" fmla="*/ 2147483647 h 536"/>
                <a:gd name="T98" fmla="*/ 2147483647 w 883"/>
                <a:gd name="T99" fmla="*/ 2147483647 h 536"/>
                <a:gd name="T100" fmla="*/ 2147483647 w 883"/>
                <a:gd name="T101" fmla="*/ 2147483647 h 536"/>
                <a:gd name="T102" fmla="*/ 2147483647 w 883"/>
                <a:gd name="T103" fmla="*/ 2147483647 h 536"/>
                <a:gd name="T104" fmla="*/ 2147483647 w 883"/>
                <a:gd name="T105" fmla="*/ 2147483647 h 536"/>
                <a:gd name="T106" fmla="*/ 2147483647 w 883"/>
                <a:gd name="T107" fmla="*/ 2147483647 h 536"/>
                <a:gd name="T108" fmla="*/ 2147483647 w 883"/>
                <a:gd name="T109" fmla="*/ 2147483647 h 536"/>
                <a:gd name="T110" fmla="*/ 2147483647 w 883"/>
                <a:gd name="T111" fmla="*/ 2147483647 h 536"/>
                <a:gd name="T112" fmla="*/ 2147483647 w 883"/>
                <a:gd name="T113" fmla="*/ 2147483647 h 536"/>
                <a:gd name="T114" fmla="*/ 2147483647 w 883"/>
                <a:gd name="T115" fmla="*/ 2147483647 h 536"/>
                <a:gd name="T116" fmla="*/ 2147483647 w 883"/>
                <a:gd name="T117" fmla="*/ 2147483647 h 536"/>
                <a:gd name="T118" fmla="*/ 2147483647 w 883"/>
                <a:gd name="T119" fmla="*/ 2147483647 h 536"/>
                <a:gd name="T120" fmla="*/ 2147483647 w 883"/>
                <a:gd name="T121" fmla="*/ 2147483647 h 536"/>
                <a:gd name="T122" fmla="*/ 2147483647 w 883"/>
                <a:gd name="T123" fmla="*/ 2147483647 h 536"/>
                <a:gd name="T124" fmla="*/ 2147483647 w 883"/>
                <a:gd name="T125" fmla="*/ 2147483647 h 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83"/>
                <a:gd name="T190" fmla="*/ 0 h 536"/>
                <a:gd name="T191" fmla="*/ 883 w 883"/>
                <a:gd name="T192" fmla="*/ 536 h 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83" h="536">
                  <a:moveTo>
                    <a:pt x="113" y="373"/>
                  </a:moveTo>
                  <a:lnTo>
                    <a:pt x="87" y="388"/>
                  </a:lnTo>
                  <a:lnTo>
                    <a:pt x="77" y="388"/>
                  </a:lnTo>
                  <a:lnTo>
                    <a:pt x="63" y="380"/>
                  </a:lnTo>
                  <a:lnTo>
                    <a:pt x="92" y="282"/>
                  </a:lnTo>
                  <a:lnTo>
                    <a:pt x="95" y="282"/>
                  </a:lnTo>
                  <a:lnTo>
                    <a:pt x="101" y="270"/>
                  </a:lnTo>
                  <a:lnTo>
                    <a:pt x="101" y="266"/>
                  </a:lnTo>
                  <a:lnTo>
                    <a:pt x="97" y="265"/>
                  </a:lnTo>
                  <a:lnTo>
                    <a:pt x="88" y="266"/>
                  </a:lnTo>
                  <a:lnTo>
                    <a:pt x="80" y="265"/>
                  </a:lnTo>
                  <a:lnTo>
                    <a:pt x="79" y="262"/>
                  </a:lnTo>
                  <a:lnTo>
                    <a:pt x="80" y="257"/>
                  </a:lnTo>
                  <a:lnTo>
                    <a:pt x="77" y="254"/>
                  </a:lnTo>
                  <a:lnTo>
                    <a:pt x="69" y="257"/>
                  </a:lnTo>
                  <a:lnTo>
                    <a:pt x="67" y="255"/>
                  </a:lnTo>
                  <a:lnTo>
                    <a:pt x="70" y="251"/>
                  </a:lnTo>
                  <a:lnTo>
                    <a:pt x="59" y="230"/>
                  </a:lnTo>
                  <a:lnTo>
                    <a:pt x="52" y="221"/>
                  </a:lnTo>
                  <a:lnTo>
                    <a:pt x="37" y="192"/>
                  </a:lnTo>
                  <a:lnTo>
                    <a:pt x="27" y="186"/>
                  </a:lnTo>
                  <a:lnTo>
                    <a:pt x="11" y="167"/>
                  </a:lnTo>
                  <a:lnTo>
                    <a:pt x="20" y="164"/>
                  </a:lnTo>
                  <a:lnTo>
                    <a:pt x="12" y="156"/>
                  </a:lnTo>
                  <a:lnTo>
                    <a:pt x="16" y="138"/>
                  </a:lnTo>
                  <a:lnTo>
                    <a:pt x="0" y="106"/>
                  </a:lnTo>
                  <a:lnTo>
                    <a:pt x="0" y="105"/>
                  </a:lnTo>
                  <a:lnTo>
                    <a:pt x="4" y="81"/>
                  </a:lnTo>
                  <a:lnTo>
                    <a:pt x="8" y="55"/>
                  </a:lnTo>
                  <a:lnTo>
                    <a:pt x="9" y="52"/>
                  </a:lnTo>
                  <a:lnTo>
                    <a:pt x="9" y="51"/>
                  </a:lnTo>
                  <a:lnTo>
                    <a:pt x="16" y="13"/>
                  </a:lnTo>
                  <a:lnTo>
                    <a:pt x="18" y="2"/>
                  </a:lnTo>
                  <a:lnTo>
                    <a:pt x="19" y="0"/>
                  </a:lnTo>
                  <a:lnTo>
                    <a:pt x="113" y="16"/>
                  </a:lnTo>
                  <a:lnTo>
                    <a:pt x="159" y="24"/>
                  </a:lnTo>
                  <a:lnTo>
                    <a:pt x="295" y="44"/>
                  </a:lnTo>
                  <a:lnTo>
                    <a:pt x="360" y="53"/>
                  </a:lnTo>
                  <a:lnTo>
                    <a:pt x="399" y="58"/>
                  </a:lnTo>
                  <a:lnTo>
                    <a:pt x="453" y="64"/>
                  </a:lnTo>
                  <a:lnTo>
                    <a:pt x="489" y="69"/>
                  </a:lnTo>
                  <a:lnTo>
                    <a:pt x="579" y="78"/>
                  </a:lnTo>
                  <a:lnTo>
                    <a:pt x="655" y="85"/>
                  </a:lnTo>
                  <a:lnTo>
                    <a:pt x="733" y="92"/>
                  </a:lnTo>
                  <a:lnTo>
                    <a:pt x="809" y="98"/>
                  </a:lnTo>
                  <a:lnTo>
                    <a:pt x="882" y="102"/>
                  </a:lnTo>
                  <a:lnTo>
                    <a:pt x="880" y="128"/>
                  </a:lnTo>
                  <a:lnTo>
                    <a:pt x="880" y="138"/>
                  </a:lnTo>
                  <a:lnTo>
                    <a:pt x="880" y="141"/>
                  </a:lnTo>
                  <a:lnTo>
                    <a:pt x="880" y="142"/>
                  </a:lnTo>
                  <a:lnTo>
                    <a:pt x="879" y="154"/>
                  </a:lnTo>
                  <a:lnTo>
                    <a:pt x="879" y="167"/>
                  </a:lnTo>
                  <a:lnTo>
                    <a:pt x="877" y="194"/>
                  </a:lnTo>
                  <a:lnTo>
                    <a:pt x="876" y="208"/>
                  </a:lnTo>
                  <a:lnTo>
                    <a:pt x="875" y="221"/>
                  </a:lnTo>
                  <a:lnTo>
                    <a:pt x="875" y="235"/>
                  </a:lnTo>
                  <a:lnTo>
                    <a:pt x="872" y="272"/>
                  </a:lnTo>
                  <a:lnTo>
                    <a:pt x="872" y="275"/>
                  </a:lnTo>
                  <a:lnTo>
                    <a:pt x="872" y="279"/>
                  </a:lnTo>
                  <a:lnTo>
                    <a:pt x="870" y="301"/>
                  </a:lnTo>
                  <a:lnTo>
                    <a:pt x="868" y="341"/>
                  </a:lnTo>
                  <a:lnTo>
                    <a:pt x="868" y="352"/>
                  </a:lnTo>
                  <a:lnTo>
                    <a:pt x="866" y="363"/>
                  </a:lnTo>
                  <a:lnTo>
                    <a:pt x="866" y="367"/>
                  </a:lnTo>
                  <a:lnTo>
                    <a:pt x="865" y="391"/>
                  </a:lnTo>
                  <a:lnTo>
                    <a:pt x="865" y="395"/>
                  </a:lnTo>
                  <a:lnTo>
                    <a:pt x="863" y="411"/>
                  </a:lnTo>
                  <a:lnTo>
                    <a:pt x="862" y="427"/>
                  </a:lnTo>
                  <a:lnTo>
                    <a:pt x="862" y="434"/>
                  </a:lnTo>
                  <a:lnTo>
                    <a:pt x="862" y="447"/>
                  </a:lnTo>
                  <a:lnTo>
                    <a:pt x="858" y="501"/>
                  </a:lnTo>
                  <a:lnTo>
                    <a:pt x="858" y="505"/>
                  </a:lnTo>
                  <a:lnTo>
                    <a:pt x="857" y="528"/>
                  </a:lnTo>
                  <a:lnTo>
                    <a:pt x="858" y="529"/>
                  </a:lnTo>
                  <a:lnTo>
                    <a:pt x="855" y="529"/>
                  </a:lnTo>
                  <a:lnTo>
                    <a:pt x="804" y="525"/>
                  </a:lnTo>
                  <a:lnTo>
                    <a:pt x="796" y="525"/>
                  </a:lnTo>
                  <a:lnTo>
                    <a:pt x="780" y="523"/>
                  </a:lnTo>
                  <a:lnTo>
                    <a:pt x="777" y="523"/>
                  </a:lnTo>
                  <a:lnTo>
                    <a:pt x="714" y="518"/>
                  </a:lnTo>
                  <a:lnTo>
                    <a:pt x="707" y="518"/>
                  </a:lnTo>
                  <a:lnTo>
                    <a:pt x="705" y="518"/>
                  </a:lnTo>
                  <a:lnTo>
                    <a:pt x="697" y="518"/>
                  </a:lnTo>
                  <a:lnTo>
                    <a:pt x="687" y="518"/>
                  </a:lnTo>
                  <a:lnTo>
                    <a:pt x="686" y="518"/>
                  </a:lnTo>
                  <a:lnTo>
                    <a:pt x="630" y="512"/>
                  </a:lnTo>
                  <a:lnTo>
                    <a:pt x="621" y="511"/>
                  </a:lnTo>
                  <a:lnTo>
                    <a:pt x="561" y="505"/>
                  </a:lnTo>
                  <a:lnTo>
                    <a:pt x="535" y="503"/>
                  </a:lnTo>
                  <a:lnTo>
                    <a:pt x="525" y="501"/>
                  </a:lnTo>
                  <a:lnTo>
                    <a:pt x="515" y="501"/>
                  </a:lnTo>
                  <a:lnTo>
                    <a:pt x="507" y="500"/>
                  </a:lnTo>
                  <a:lnTo>
                    <a:pt x="478" y="497"/>
                  </a:lnTo>
                  <a:lnTo>
                    <a:pt x="468" y="494"/>
                  </a:lnTo>
                  <a:lnTo>
                    <a:pt x="417" y="489"/>
                  </a:lnTo>
                  <a:lnTo>
                    <a:pt x="411" y="489"/>
                  </a:lnTo>
                  <a:lnTo>
                    <a:pt x="402" y="487"/>
                  </a:lnTo>
                  <a:lnTo>
                    <a:pt x="371" y="485"/>
                  </a:lnTo>
                  <a:lnTo>
                    <a:pt x="321" y="478"/>
                  </a:lnTo>
                  <a:lnTo>
                    <a:pt x="317" y="514"/>
                  </a:lnTo>
                  <a:lnTo>
                    <a:pt x="314" y="532"/>
                  </a:lnTo>
                  <a:lnTo>
                    <a:pt x="314" y="535"/>
                  </a:lnTo>
                  <a:lnTo>
                    <a:pt x="312" y="532"/>
                  </a:lnTo>
                  <a:lnTo>
                    <a:pt x="310" y="532"/>
                  </a:lnTo>
                  <a:lnTo>
                    <a:pt x="309" y="530"/>
                  </a:lnTo>
                  <a:lnTo>
                    <a:pt x="300" y="514"/>
                  </a:lnTo>
                  <a:lnTo>
                    <a:pt x="292" y="501"/>
                  </a:lnTo>
                  <a:lnTo>
                    <a:pt x="285" y="505"/>
                  </a:lnTo>
                  <a:lnTo>
                    <a:pt x="281" y="511"/>
                  </a:lnTo>
                  <a:lnTo>
                    <a:pt x="281" y="522"/>
                  </a:lnTo>
                  <a:lnTo>
                    <a:pt x="271" y="521"/>
                  </a:lnTo>
                  <a:lnTo>
                    <a:pt x="232" y="518"/>
                  </a:lnTo>
                  <a:lnTo>
                    <a:pt x="224" y="512"/>
                  </a:lnTo>
                  <a:lnTo>
                    <a:pt x="214" y="518"/>
                  </a:lnTo>
                  <a:lnTo>
                    <a:pt x="202" y="521"/>
                  </a:lnTo>
                  <a:lnTo>
                    <a:pt x="185" y="514"/>
                  </a:lnTo>
                  <a:lnTo>
                    <a:pt x="176" y="521"/>
                  </a:lnTo>
                  <a:lnTo>
                    <a:pt x="177" y="526"/>
                  </a:lnTo>
                  <a:lnTo>
                    <a:pt x="174" y="528"/>
                  </a:lnTo>
                  <a:lnTo>
                    <a:pt x="165" y="517"/>
                  </a:lnTo>
                  <a:lnTo>
                    <a:pt x="159" y="482"/>
                  </a:lnTo>
                  <a:lnTo>
                    <a:pt x="137" y="465"/>
                  </a:lnTo>
                  <a:lnTo>
                    <a:pt x="140" y="452"/>
                  </a:lnTo>
                  <a:lnTo>
                    <a:pt x="113" y="373"/>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49" name="Freeform 267" descr="Outlined diamond"/>
            <p:cNvSpPr>
              <a:spLocks/>
            </p:cNvSpPr>
            <p:nvPr/>
          </p:nvSpPr>
          <p:spPr bwMode="auto">
            <a:xfrm>
              <a:off x="2761080" y="3813533"/>
              <a:ext cx="801004" cy="777353"/>
            </a:xfrm>
            <a:custGeom>
              <a:avLst/>
              <a:gdLst>
                <a:gd name="T0" fmla="*/ 2147483647 w 582"/>
                <a:gd name="T1" fmla="*/ 2147483647 h 622"/>
                <a:gd name="T2" fmla="*/ 2147483647 w 582"/>
                <a:gd name="T3" fmla="*/ 2147483647 h 622"/>
                <a:gd name="T4" fmla="*/ 2147483647 w 582"/>
                <a:gd name="T5" fmla="*/ 2147483647 h 622"/>
                <a:gd name="T6" fmla="*/ 2147483647 w 582"/>
                <a:gd name="T7" fmla="*/ 2147483647 h 622"/>
                <a:gd name="T8" fmla="*/ 2147483647 w 582"/>
                <a:gd name="T9" fmla="*/ 2147483647 h 622"/>
                <a:gd name="T10" fmla="*/ 2147483647 w 582"/>
                <a:gd name="T11" fmla="*/ 2147483647 h 622"/>
                <a:gd name="T12" fmla="*/ 2147483647 w 582"/>
                <a:gd name="T13" fmla="*/ 2147483647 h 622"/>
                <a:gd name="T14" fmla="*/ 2147483647 w 582"/>
                <a:gd name="T15" fmla="*/ 2147483647 h 622"/>
                <a:gd name="T16" fmla="*/ 2147483647 w 582"/>
                <a:gd name="T17" fmla="*/ 2147483647 h 622"/>
                <a:gd name="T18" fmla="*/ 2147483647 w 582"/>
                <a:gd name="T19" fmla="*/ 2147483647 h 622"/>
                <a:gd name="T20" fmla="*/ 2147483647 w 582"/>
                <a:gd name="T21" fmla="*/ 2147483647 h 622"/>
                <a:gd name="T22" fmla="*/ 2147483647 w 582"/>
                <a:gd name="T23" fmla="*/ 2147483647 h 622"/>
                <a:gd name="T24" fmla="*/ 2147483647 w 582"/>
                <a:gd name="T25" fmla="*/ 2147483647 h 622"/>
                <a:gd name="T26" fmla="*/ 2147483647 w 582"/>
                <a:gd name="T27" fmla="*/ 2147483647 h 622"/>
                <a:gd name="T28" fmla="*/ 2147483647 w 582"/>
                <a:gd name="T29" fmla="*/ 2147483647 h 622"/>
                <a:gd name="T30" fmla="*/ 2147483647 w 582"/>
                <a:gd name="T31" fmla="*/ 2147483647 h 622"/>
                <a:gd name="T32" fmla="*/ 2147483647 w 582"/>
                <a:gd name="T33" fmla="*/ 2147483647 h 622"/>
                <a:gd name="T34" fmla="*/ 2147483647 w 582"/>
                <a:gd name="T35" fmla="*/ 2147483647 h 622"/>
                <a:gd name="T36" fmla="*/ 2147483647 w 582"/>
                <a:gd name="T37" fmla="*/ 2147483647 h 622"/>
                <a:gd name="T38" fmla="*/ 2147483647 w 582"/>
                <a:gd name="T39" fmla="*/ 2147483647 h 622"/>
                <a:gd name="T40" fmla="*/ 2147483647 w 582"/>
                <a:gd name="T41" fmla="*/ 2147483647 h 622"/>
                <a:gd name="T42" fmla="*/ 2147483647 w 582"/>
                <a:gd name="T43" fmla="*/ 2147483647 h 622"/>
                <a:gd name="T44" fmla="*/ 2147483647 w 582"/>
                <a:gd name="T45" fmla="*/ 2147483647 h 622"/>
                <a:gd name="T46" fmla="*/ 2147483647 w 582"/>
                <a:gd name="T47" fmla="*/ 2147483647 h 622"/>
                <a:gd name="T48" fmla="*/ 2147483647 w 582"/>
                <a:gd name="T49" fmla="*/ 2147483647 h 622"/>
                <a:gd name="T50" fmla="*/ 2147483647 w 582"/>
                <a:gd name="T51" fmla="*/ 2147483647 h 622"/>
                <a:gd name="T52" fmla="*/ 2147483647 w 582"/>
                <a:gd name="T53" fmla="*/ 2147483647 h 622"/>
                <a:gd name="T54" fmla="*/ 2147483647 w 582"/>
                <a:gd name="T55" fmla="*/ 2147483647 h 622"/>
                <a:gd name="T56" fmla="*/ 2147483647 w 582"/>
                <a:gd name="T57" fmla="*/ 2147483647 h 622"/>
                <a:gd name="T58" fmla="*/ 2147483647 w 582"/>
                <a:gd name="T59" fmla="*/ 2147483647 h 622"/>
                <a:gd name="T60" fmla="*/ 2147483647 w 582"/>
                <a:gd name="T61" fmla="*/ 2147483647 h 622"/>
                <a:gd name="T62" fmla="*/ 2147483647 w 582"/>
                <a:gd name="T63" fmla="*/ 2147483647 h 622"/>
                <a:gd name="T64" fmla="*/ 2147483647 w 582"/>
                <a:gd name="T65" fmla="*/ 2147483647 h 622"/>
                <a:gd name="T66" fmla="*/ 2147483647 w 582"/>
                <a:gd name="T67" fmla="*/ 2147483647 h 622"/>
                <a:gd name="T68" fmla="*/ 2147483647 w 582"/>
                <a:gd name="T69" fmla="*/ 2147483647 h 622"/>
                <a:gd name="T70" fmla="*/ 2147483647 w 582"/>
                <a:gd name="T71" fmla="*/ 2147483647 h 622"/>
                <a:gd name="T72" fmla="*/ 2147483647 w 582"/>
                <a:gd name="T73" fmla="*/ 2147483647 h 622"/>
                <a:gd name="T74" fmla="*/ 2147483647 w 582"/>
                <a:gd name="T75" fmla="*/ 2147483647 h 622"/>
                <a:gd name="T76" fmla="*/ 2147483647 w 582"/>
                <a:gd name="T77" fmla="*/ 2147483647 h 622"/>
                <a:gd name="T78" fmla="*/ 2147483647 w 582"/>
                <a:gd name="T79" fmla="*/ 2147483647 h 622"/>
                <a:gd name="T80" fmla="*/ 2147483647 w 582"/>
                <a:gd name="T81" fmla="*/ 2147483647 h 622"/>
                <a:gd name="T82" fmla="*/ 2147483647 w 582"/>
                <a:gd name="T83" fmla="*/ 2147483647 h 622"/>
                <a:gd name="T84" fmla="*/ 2147483647 w 582"/>
                <a:gd name="T85" fmla="*/ 2147483647 h 622"/>
                <a:gd name="T86" fmla="*/ 2147483647 w 582"/>
                <a:gd name="T87" fmla="*/ 2147483647 h 622"/>
                <a:gd name="T88" fmla="*/ 2147483647 w 582"/>
                <a:gd name="T89" fmla="*/ 2147483647 h 622"/>
                <a:gd name="T90" fmla="*/ 2147483647 w 582"/>
                <a:gd name="T91" fmla="*/ 0 h 622"/>
                <a:gd name="T92" fmla="*/ 2147483647 w 582"/>
                <a:gd name="T93" fmla="*/ 2147483647 h 622"/>
                <a:gd name="T94" fmla="*/ 2147483647 w 582"/>
                <a:gd name="T95" fmla="*/ 2147483647 h 622"/>
                <a:gd name="T96" fmla="*/ 2147483647 w 582"/>
                <a:gd name="T97" fmla="*/ 2147483647 h 622"/>
                <a:gd name="T98" fmla="*/ 2147483647 w 582"/>
                <a:gd name="T99" fmla="*/ 2147483647 h 622"/>
                <a:gd name="T100" fmla="*/ 2147483647 w 582"/>
                <a:gd name="T101" fmla="*/ 2147483647 h 622"/>
                <a:gd name="T102" fmla="*/ 2147483647 w 582"/>
                <a:gd name="T103" fmla="*/ 2147483647 h 622"/>
                <a:gd name="T104" fmla="*/ 2147483647 w 582"/>
                <a:gd name="T105" fmla="*/ 2147483647 h 622"/>
                <a:gd name="T106" fmla="*/ 2147483647 w 582"/>
                <a:gd name="T107" fmla="*/ 2147483647 h 622"/>
                <a:gd name="T108" fmla="*/ 2147483647 w 582"/>
                <a:gd name="T109" fmla="*/ 2147483647 h 622"/>
                <a:gd name="T110" fmla="*/ 2147483647 w 582"/>
                <a:gd name="T111" fmla="*/ 2147483647 h 622"/>
                <a:gd name="T112" fmla="*/ 2147483647 w 582"/>
                <a:gd name="T113" fmla="*/ 2147483647 h 622"/>
                <a:gd name="T114" fmla="*/ 0 w 582"/>
                <a:gd name="T115" fmla="*/ 2147483647 h 62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82"/>
                <a:gd name="T175" fmla="*/ 0 h 622"/>
                <a:gd name="T176" fmla="*/ 582 w 582"/>
                <a:gd name="T177" fmla="*/ 622 h 62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82" h="622">
                  <a:moveTo>
                    <a:pt x="16" y="615"/>
                  </a:moveTo>
                  <a:lnTo>
                    <a:pt x="76" y="621"/>
                  </a:lnTo>
                  <a:lnTo>
                    <a:pt x="81" y="572"/>
                  </a:lnTo>
                  <a:lnTo>
                    <a:pt x="163" y="580"/>
                  </a:lnTo>
                  <a:lnTo>
                    <a:pt x="233" y="586"/>
                  </a:lnTo>
                  <a:lnTo>
                    <a:pt x="224" y="573"/>
                  </a:lnTo>
                  <a:lnTo>
                    <a:pt x="226" y="571"/>
                  </a:lnTo>
                  <a:lnTo>
                    <a:pt x="224" y="564"/>
                  </a:lnTo>
                  <a:lnTo>
                    <a:pt x="226" y="562"/>
                  </a:lnTo>
                  <a:lnTo>
                    <a:pt x="249" y="564"/>
                  </a:lnTo>
                  <a:lnTo>
                    <a:pt x="260" y="564"/>
                  </a:lnTo>
                  <a:lnTo>
                    <a:pt x="271" y="565"/>
                  </a:lnTo>
                  <a:lnTo>
                    <a:pt x="283" y="567"/>
                  </a:lnTo>
                  <a:lnTo>
                    <a:pt x="338" y="572"/>
                  </a:lnTo>
                  <a:lnTo>
                    <a:pt x="363" y="573"/>
                  </a:lnTo>
                  <a:lnTo>
                    <a:pt x="380" y="573"/>
                  </a:lnTo>
                  <a:lnTo>
                    <a:pt x="387" y="573"/>
                  </a:lnTo>
                  <a:lnTo>
                    <a:pt x="430" y="578"/>
                  </a:lnTo>
                  <a:lnTo>
                    <a:pt x="439" y="578"/>
                  </a:lnTo>
                  <a:lnTo>
                    <a:pt x="462" y="579"/>
                  </a:lnTo>
                  <a:lnTo>
                    <a:pt x="464" y="579"/>
                  </a:lnTo>
                  <a:lnTo>
                    <a:pt x="485" y="580"/>
                  </a:lnTo>
                  <a:lnTo>
                    <a:pt x="486" y="580"/>
                  </a:lnTo>
                  <a:lnTo>
                    <a:pt x="488" y="580"/>
                  </a:lnTo>
                  <a:lnTo>
                    <a:pt x="498" y="580"/>
                  </a:lnTo>
                  <a:lnTo>
                    <a:pt x="521" y="583"/>
                  </a:lnTo>
                  <a:lnTo>
                    <a:pt x="524" y="583"/>
                  </a:lnTo>
                  <a:lnTo>
                    <a:pt x="542" y="583"/>
                  </a:lnTo>
                  <a:lnTo>
                    <a:pt x="547" y="583"/>
                  </a:lnTo>
                  <a:lnTo>
                    <a:pt x="547" y="573"/>
                  </a:lnTo>
                  <a:lnTo>
                    <a:pt x="549" y="557"/>
                  </a:lnTo>
                  <a:lnTo>
                    <a:pt x="550" y="532"/>
                  </a:lnTo>
                  <a:lnTo>
                    <a:pt x="550" y="526"/>
                  </a:lnTo>
                  <a:lnTo>
                    <a:pt x="551" y="515"/>
                  </a:lnTo>
                  <a:lnTo>
                    <a:pt x="551" y="495"/>
                  </a:lnTo>
                  <a:lnTo>
                    <a:pt x="553" y="479"/>
                  </a:lnTo>
                  <a:lnTo>
                    <a:pt x="554" y="461"/>
                  </a:lnTo>
                  <a:lnTo>
                    <a:pt x="556" y="434"/>
                  </a:lnTo>
                  <a:lnTo>
                    <a:pt x="556" y="432"/>
                  </a:lnTo>
                  <a:lnTo>
                    <a:pt x="557" y="420"/>
                  </a:lnTo>
                  <a:lnTo>
                    <a:pt x="557" y="417"/>
                  </a:lnTo>
                  <a:lnTo>
                    <a:pt x="557" y="413"/>
                  </a:lnTo>
                  <a:lnTo>
                    <a:pt x="558" y="402"/>
                  </a:lnTo>
                  <a:lnTo>
                    <a:pt x="558" y="398"/>
                  </a:lnTo>
                  <a:lnTo>
                    <a:pt x="558" y="385"/>
                  </a:lnTo>
                  <a:lnTo>
                    <a:pt x="560" y="366"/>
                  </a:lnTo>
                  <a:lnTo>
                    <a:pt x="561" y="340"/>
                  </a:lnTo>
                  <a:lnTo>
                    <a:pt x="561" y="333"/>
                  </a:lnTo>
                  <a:lnTo>
                    <a:pt x="563" y="320"/>
                  </a:lnTo>
                  <a:lnTo>
                    <a:pt x="564" y="312"/>
                  </a:lnTo>
                  <a:lnTo>
                    <a:pt x="564" y="286"/>
                  </a:lnTo>
                  <a:lnTo>
                    <a:pt x="565" y="272"/>
                  </a:lnTo>
                  <a:lnTo>
                    <a:pt x="565" y="262"/>
                  </a:lnTo>
                  <a:lnTo>
                    <a:pt x="567" y="257"/>
                  </a:lnTo>
                  <a:lnTo>
                    <a:pt x="567" y="243"/>
                  </a:lnTo>
                  <a:lnTo>
                    <a:pt x="567" y="237"/>
                  </a:lnTo>
                  <a:lnTo>
                    <a:pt x="568" y="228"/>
                  </a:lnTo>
                  <a:lnTo>
                    <a:pt x="568" y="222"/>
                  </a:lnTo>
                  <a:lnTo>
                    <a:pt x="569" y="189"/>
                  </a:lnTo>
                  <a:lnTo>
                    <a:pt x="569" y="177"/>
                  </a:lnTo>
                  <a:lnTo>
                    <a:pt x="571" y="175"/>
                  </a:lnTo>
                  <a:lnTo>
                    <a:pt x="571" y="172"/>
                  </a:lnTo>
                  <a:lnTo>
                    <a:pt x="572" y="142"/>
                  </a:lnTo>
                  <a:lnTo>
                    <a:pt x="574" y="95"/>
                  </a:lnTo>
                  <a:lnTo>
                    <a:pt x="578" y="95"/>
                  </a:lnTo>
                  <a:lnTo>
                    <a:pt x="578" y="70"/>
                  </a:lnTo>
                  <a:lnTo>
                    <a:pt x="579" y="53"/>
                  </a:lnTo>
                  <a:lnTo>
                    <a:pt x="581" y="40"/>
                  </a:lnTo>
                  <a:lnTo>
                    <a:pt x="574" y="40"/>
                  </a:lnTo>
                  <a:lnTo>
                    <a:pt x="554" y="38"/>
                  </a:lnTo>
                  <a:lnTo>
                    <a:pt x="549" y="38"/>
                  </a:lnTo>
                  <a:lnTo>
                    <a:pt x="495" y="35"/>
                  </a:lnTo>
                  <a:lnTo>
                    <a:pt x="464" y="34"/>
                  </a:lnTo>
                  <a:lnTo>
                    <a:pt x="416" y="31"/>
                  </a:lnTo>
                  <a:lnTo>
                    <a:pt x="397" y="29"/>
                  </a:lnTo>
                  <a:lnTo>
                    <a:pt x="391" y="29"/>
                  </a:lnTo>
                  <a:lnTo>
                    <a:pt x="349" y="26"/>
                  </a:lnTo>
                  <a:lnTo>
                    <a:pt x="347" y="26"/>
                  </a:lnTo>
                  <a:lnTo>
                    <a:pt x="336" y="24"/>
                  </a:lnTo>
                  <a:lnTo>
                    <a:pt x="325" y="23"/>
                  </a:lnTo>
                  <a:lnTo>
                    <a:pt x="286" y="22"/>
                  </a:lnTo>
                  <a:lnTo>
                    <a:pt x="204" y="13"/>
                  </a:lnTo>
                  <a:lnTo>
                    <a:pt x="201" y="12"/>
                  </a:lnTo>
                  <a:lnTo>
                    <a:pt x="200" y="12"/>
                  </a:lnTo>
                  <a:lnTo>
                    <a:pt x="199" y="12"/>
                  </a:lnTo>
                  <a:lnTo>
                    <a:pt x="145" y="6"/>
                  </a:lnTo>
                  <a:lnTo>
                    <a:pt x="124" y="5"/>
                  </a:lnTo>
                  <a:lnTo>
                    <a:pt x="99" y="2"/>
                  </a:lnTo>
                  <a:lnTo>
                    <a:pt x="92" y="2"/>
                  </a:lnTo>
                  <a:lnTo>
                    <a:pt x="67" y="0"/>
                  </a:lnTo>
                  <a:lnTo>
                    <a:pt x="65" y="26"/>
                  </a:lnTo>
                  <a:lnTo>
                    <a:pt x="62" y="53"/>
                  </a:lnTo>
                  <a:lnTo>
                    <a:pt x="55" y="107"/>
                  </a:lnTo>
                  <a:lnTo>
                    <a:pt x="49" y="159"/>
                  </a:lnTo>
                  <a:lnTo>
                    <a:pt x="49" y="161"/>
                  </a:lnTo>
                  <a:lnTo>
                    <a:pt x="42" y="219"/>
                  </a:lnTo>
                  <a:lnTo>
                    <a:pt x="40" y="239"/>
                  </a:lnTo>
                  <a:lnTo>
                    <a:pt x="40" y="240"/>
                  </a:lnTo>
                  <a:lnTo>
                    <a:pt x="38" y="262"/>
                  </a:lnTo>
                  <a:lnTo>
                    <a:pt x="35" y="283"/>
                  </a:lnTo>
                  <a:lnTo>
                    <a:pt x="31" y="325"/>
                  </a:lnTo>
                  <a:lnTo>
                    <a:pt x="29" y="348"/>
                  </a:lnTo>
                  <a:lnTo>
                    <a:pt x="29" y="351"/>
                  </a:lnTo>
                  <a:lnTo>
                    <a:pt x="29" y="352"/>
                  </a:lnTo>
                  <a:lnTo>
                    <a:pt x="22" y="410"/>
                  </a:lnTo>
                  <a:lnTo>
                    <a:pt x="22" y="416"/>
                  </a:lnTo>
                  <a:lnTo>
                    <a:pt x="19" y="432"/>
                  </a:lnTo>
                  <a:lnTo>
                    <a:pt x="16" y="457"/>
                  </a:lnTo>
                  <a:lnTo>
                    <a:pt x="16" y="460"/>
                  </a:lnTo>
                  <a:lnTo>
                    <a:pt x="13" y="486"/>
                  </a:lnTo>
                  <a:lnTo>
                    <a:pt x="12" y="495"/>
                  </a:lnTo>
                  <a:lnTo>
                    <a:pt x="2" y="590"/>
                  </a:lnTo>
                  <a:lnTo>
                    <a:pt x="2" y="593"/>
                  </a:lnTo>
                  <a:lnTo>
                    <a:pt x="0" y="614"/>
                  </a:lnTo>
                  <a:lnTo>
                    <a:pt x="16" y="615"/>
                  </a:lnTo>
                </a:path>
              </a:pathLst>
            </a:custGeom>
            <a:solidFill>
              <a:schemeClr val="accent5"/>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50" name="Freeform 268" descr="Outlined diamond"/>
            <p:cNvSpPr>
              <a:spLocks/>
            </p:cNvSpPr>
            <p:nvPr/>
          </p:nvSpPr>
          <p:spPr bwMode="auto">
            <a:xfrm>
              <a:off x="1648027" y="2954002"/>
              <a:ext cx="744492" cy="1046096"/>
            </a:xfrm>
            <a:custGeom>
              <a:avLst/>
              <a:gdLst>
                <a:gd name="T0" fmla="*/ 2147483647 w 540"/>
                <a:gd name="T1" fmla="*/ 2147483647 h 834"/>
                <a:gd name="T2" fmla="*/ 2147483647 w 540"/>
                <a:gd name="T3" fmla="*/ 2147483647 h 834"/>
                <a:gd name="T4" fmla="*/ 2147483647 w 540"/>
                <a:gd name="T5" fmla="*/ 2147483647 h 834"/>
                <a:gd name="T6" fmla="*/ 2147483647 w 540"/>
                <a:gd name="T7" fmla="*/ 2147483647 h 834"/>
                <a:gd name="T8" fmla="*/ 2147483647 w 540"/>
                <a:gd name="T9" fmla="*/ 2147483647 h 834"/>
                <a:gd name="T10" fmla="*/ 2147483647 w 540"/>
                <a:gd name="T11" fmla="*/ 2147483647 h 834"/>
                <a:gd name="T12" fmla="*/ 2147483647 w 540"/>
                <a:gd name="T13" fmla="*/ 2147483647 h 834"/>
                <a:gd name="T14" fmla="*/ 2147483647 w 540"/>
                <a:gd name="T15" fmla="*/ 2147483647 h 834"/>
                <a:gd name="T16" fmla="*/ 2147483647 w 540"/>
                <a:gd name="T17" fmla="*/ 2147483647 h 834"/>
                <a:gd name="T18" fmla="*/ 2147483647 w 540"/>
                <a:gd name="T19" fmla="*/ 2147483647 h 834"/>
                <a:gd name="T20" fmla="*/ 2147483647 w 540"/>
                <a:gd name="T21" fmla="*/ 2147483647 h 834"/>
                <a:gd name="T22" fmla="*/ 2147483647 w 540"/>
                <a:gd name="T23" fmla="*/ 2147483647 h 834"/>
                <a:gd name="T24" fmla="*/ 2147483647 w 540"/>
                <a:gd name="T25" fmla="*/ 2147483647 h 834"/>
                <a:gd name="T26" fmla="*/ 2147483647 w 540"/>
                <a:gd name="T27" fmla="*/ 2147483647 h 834"/>
                <a:gd name="T28" fmla="*/ 2147483647 w 540"/>
                <a:gd name="T29" fmla="*/ 2147483647 h 834"/>
                <a:gd name="T30" fmla="*/ 2147483647 w 540"/>
                <a:gd name="T31" fmla="*/ 2147483647 h 834"/>
                <a:gd name="T32" fmla="*/ 2147483647 w 540"/>
                <a:gd name="T33" fmla="*/ 2147483647 h 834"/>
                <a:gd name="T34" fmla="*/ 2147483647 w 540"/>
                <a:gd name="T35" fmla="*/ 2147483647 h 834"/>
                <a:gd name="T36" fmla="*/ 2147483647 w 540"/>
                <a:gd name="T37" fmla="*/ 2147483647 h 834"/>
                <a:gd name="T38" fmla="*/ 2147483647 w 540"/>
                <a:gd name="T39" fmla="*/ 2147483647 h 834"/>
                <a:gd name="T40" fmla="*/ 2147483647 w 540"/>
                <a:gd name="T41" fmla="*/ 2147483647 h 834"/>
                <a:gd name="T42" fmla="*/ 2147483647 w 540"/>
                <a:gd name="T43" fmla="*/ 2147483647 h 834"/>
                <a:gd name="T44" fmla="*/ 2147483647 w 540"/>
                <a:gd name="T45" fmla="*/ 2147483647 h 834"/>
                <a:gd name="T46" fmla="*/ 2147483647 w 540"/>
                <a:gd name="T47" fmla="*/ 2147483647 h 834"/>
                <a:gd name="T48" fmla="*/ 2147483647 w 540"/>
                <a:gd name="T49" fmla="*/ 2147483647 h 834"/>
                <a:gd name="T50" fmla="*/ 2147483647 w 540"/>
                <a:gd name="T51" fmla="*/ 2147483647 h 834"/>
                <a:gd name="T52" fmla="*/ 2147483647 w 540"/>
                <a:gd name="T53" fmla="*/ 2147483647 h 834"/>
                <a:gd name="T54" fmla="*/ 2147483647 w 540"/>
                <a:gd name="T55" fmla="*/ 2147483647 h 834"/>
                <a:gd name="T56" fmla="*/ 2147483647 w 540"/>
                <a:gd name="T57" fmla="*/ 2147483647 h 834"/>
                <a:gd name="T58" fmla="*/ 2147483647 w 540"/>
                <a:gd name="T59" fmla="*/ 2147483647 h 834"/>
                <a:gd name="T60" fmla="*/ 2147483647 w 540"/>
                <a:gd name="T61" fmla="*/ 2147483647 h 834"/>
                <a:gd name="T62" fmla="*/ 2147483647 w 540"/>
                <a:gd name="T63" fmla="*/ 2147483647 h 834"/>
                <a:gd name="T64" fmla="*/ 2147483647 w 540"/>
                <a:gd name="T65" fmla="*/ 2147483647 h 834"/>
                <a:gd name="T66" fmla="*/ 2147483647 w 540"/>
                <a:gd name="T67" fmla="*/ 2147483647 h 834"/>
                <a:gd name="T68" fmla="*/ 2147483647 w 540"/>
                <a:gd name="T69" fmla="*/ 2147483647 h 834"/>
                <a:gd name="T70" fmla="*/ 2147483647 w 540"/>
                <a:gd name="T71" fmla="*/ 2147483647 h 834"/>
                <a:gd name="T72" fmla="*/ 2147483647 w 540"/>
                <a:gd name="T73" fmla="*/ 2147483647 h 834"/>
                <a:gd name="T74" fmla="*/ 2147483647 w 540"/>
                <a:gd name="T75" fmla="*/ 2147483647 h 834"/>
                <a:gd name="T76" fmla="*/ 2147483647 w 540"/>
                <a:gd name="T77" fmla="*/ 2147483647 h 834"/>
                <a:gd name="T78" fmla="*/ 2147483647 w 540"/>
                <a:gd name="T79" fmla="*/ 2147483647 h 834"/>
                <a:gd name="T80" fmla="*/ 2147483647 w 540"/>
                <a:gd name="T81" fmla="*/ 2147483647 h 834"/>
                <a:gd name="T82" fmla="*/ 2147483647 w 540"/>
                <a:gd name="T83" fmla="*/ 2147483647 h 834"/>
                <a:gd name="T84" fmla="*/ 2147483647 w 540"/>
                <a:gd name="T85" fmla="*/ 2147483647 h 834"/>
                <a:gd name="T86" fmla="*/ 2147483647 w 540"/>
                <a:gd name="T87" fmla="*/ 2147483647 h 834"/>
                <a:gd name="T88" fmla="*/ 2147483647 w 540"/>
                <a:gd name="T89" fmla="*/ 2147483647 h 834"/>
                <a:gd name="T90" fmla="*/ 2147483647 w 540"/>
                <a:gd name="T91" fmla="*/ 2147483647 h 834"/>
                <a:gd name="T92" fmla="*/ 2147483647 w 540"/>
                <a:gd name="T93" fmla="*/ 2147483647 h 834"/>
                <a:gd name="T94" fmla="*/ 2147483647 w 540"/>
                <a:gd name="T95" fmla="*/ 2147483647 h 834"/>
                <a:gd name="T96" fmla="*/ 2147483647 w 540"/>
                <a:gd name="T97" fmla="*/ 2147483647 h 8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0"/>
                <a:gd name="T148" fmla="*/ 0 h 834"/>
                <a:gd name="T149" fmla="*/ 540 w 540"/>
                <a:gd name="T150" fmla="*/ 834 h 8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0" h="834">
                  <a:moveTo>
                    <a:pt x="2" y="306"/>
                  </a:moveTo>
                  <a:lnTo>
                    <a:pt x="2" y="310"/>
                  </a:lnTo>
                  <a:lnTo>
                    <a:pt x="0" y="318"/>
                  </a:lnTo>
                  <a:lnTo>
                    <a:pt x="5" y="324"/>
                  </a:lnTo>
                  <a:lnTo>
                    <a:pt x="6" y="327"/>
                  </a:lnTo>
                  <a:lnTo>
                    <a:pt x="11" y="332"/>
                  </a:lnTo>
                  <a:lnTo>
                    <a:pt x="23" y="350"/>
                  </a:lnTo>
                  <a:lnTo>
                    <a:pt x="27" y="356"/>
                  </a:lnTo>
                  <a:lnTo>
                    <a:pt x="33" y="364"/>
                  </a:lnTo>
                  <a:lnTo>
                    <a:pt x="44" y="379"/>
                  </a:lnTo>
                  <a:lnTo>
                    <a:pt x="48" y="383"/>
                  </a:lnTo>
                  <a:lnTo>
                    <a:pt x="49" y="386"/>
                  </a:lnTo>
                  <a:lnTo>
                    <a:pt x="55" y="395"/>
                  </a:lnTo>
                  <a:lnTo>
                    <a:pt x="72" y="417"/>
                  </a:lnTo>
                  <a:lnTo>
                    <a:pt x="83" y="432"/>
                  </a:lnTo>
                  <a:lnTo>
                    <a:pt x="105" y="464"/>
                  </a:lnTo>
                  <a:lnTo>
                    <a:pt x="130" y="498"/>
                  </a:lnTo>
                  <a:lnTo>
                    <a:pt x="141" y="515"/>
                  </a:lnTo>
                  <a:lnTo>
                    <a:pt x="144" y="519"/>
                  </a:lnTo>
                  <a:lnTo>
                    <a:pt x="159" y="540"/>
                  </a:lnTo>
                  <a:lnTo>
                    <a:pt x="164" y="547"/>
                  </a:lnTo>
                  <a:lnTo>
                    <a:pt x="189" y="583"/>
                  </a:lnTo>
                  <a:lnTo>
                    <a:pt x="232" y="643"/>
                  </a:lnTo>
                  <a:lnTo>
                    <a:pt x="252" y="672"/>
                  </a:lnTo>
                  <a:lnTo>
                    <a:pt x="277" y="706"/>
                  </a:lnTo>
                  <a:lnTo>
                    <a:pt x="278" y="706"/>
                  </a:lnTo>
                  <a:lnTo>
                    <a:pt x="288" y="722"/>
                  </a:lnTo>
                  <a:lnTo>
                    <a:pt x="296" y="733"/>
                  </a:lnTo>
                  <a:lnTo>
                    <a:pt x="322" y="772"/>
                  </a:lnTo>
                  <a:lnTo>
                    <a:pt x="346" y="803"/>
                  </a:lnTo>
                  <a:lnTo>
                    <a:pt x="367" y="833"/>
                  </a:lnTo>
                  <a:lnTo>
                    <a:pt x="375" y="808"/>
                  </a:lnTo>
                  <a:lnTo>
                    <a:pt x="375" y="752"/>
                  </a:lnTo>
                  <a:lnTo>
                    <a:pt x="379" y="738"/>
                  </a:lnTo>
                  <a:lnTo>
                    <a:pt x="376" y="715"/>
                  </a:lnTo>
                  <a:lnTo>
                    <a:pt x="399" y="712"/>
                  </a:lnTo>
                  <a:lnTo>
                    <a:pt x="418" y="729"/>
                  </a:lnTo>
                  <a:lnTo>
                    <a:pt x="437" y="713"/>
                  </a:lnTo>
                  <a:lnTo>
                    <a:pt x="448" y="643"/>
                  </a:lnTo>
                  <a:lnTo>
                    <a:pt x="453" y="626"/>
                  </a:lnTo>
                  <a:lnTo>
                    <a:pt x="453" y="615"/>
                  </a:lnTo>
                  <a:lnTo>
                    <a:pt x="460" y="579"/>
                  </a:lnTo>
                  <a:lnTo>
                    <a:pt x="462" y="561"/>
                  </a:lnTo>
                  <a:lnTo>
                    <a:pt x="465" y="544"/>
                  </a:lnTo>
                  <a:lnTo>
                    <a:pt x="465" y="543"/>
                  </a:lnTo>
                  <a:lnTo>
                    <a:pt x="472" y="501"/>
                  </a:lnTo>
                  <a:lnTo>
                    <a:pt x="473" y="486"/>
                  </a:lnTo>
                  <a:lnTo>
                    <a:pt x="478" y="464"/>
                  </a:lnTo>
                  <a:lnTo>
                    <a:pt x="479" y="456"/>
                  </a:lnTo>
                  <a:lnTo>
                    <a:pt x="480" y="450"/>
                  </a:lnTo>
                  <a:lnTo>
                    <a:pt x="482" y="444"/>
                  </a:lnTo>
                  <a:lnTo>
                    <a:pt x="483" y="425"/>
                  </a:lnTo>
                  <a:lnTo>
                    <a:pt x="496" y="356"/>
                  </a:lnTo>
                  <a:lnTo>
                    <a:pt x="496" y="352"/>
                  </a:lnTo>
                  <a:lnTo>
                    <a:pt x="500" y="328"/>
                  </a:lnTo>
                  <a:lnTo>
                    <a:pt x="502" y="311"/>
                  </a:lnTo>
                  <a:lnTo>
                    <a:pt x="504" y="302"/>
                  </a:lnTo>
                  <a:lnTo>
                    <a:pt x="505" y="289"/>
                  </a:lnTo>
                  <a:lnTo>
                    <a:pt x="509" y="264"/>
                  </a:lnTo>
                  <a:lnTo>
                    <a:pt x="515" y="235"/>
                  </a:lnTo>
                  <a:lnTo>
                    <a:pt x="522" y="195"/>
                  </a:lnTo>
                  <a:lnTo>
                    <a:pt x="527" y="159"/>
                  </a:lnTo>
                  <a:lnTo>
                    <a:pt x="537" y="99"/>
                  </a:lnTo>
                  <a:lnTo>
                    <a:pt x="539" y="87"/>
                  </a:lnTo>
                  <a:lnTo>
                    <a:pt x="523" y="85"/>
                  </a:lnTo>
                  <a:lnTo>
                    <a:pt x="522" y="84"/>
                  </a:lnTo>
                  <a:lnTo>
                    <a:pt x="519" y="84"/>
                  </a:lnTo>
                  <a:lnTo>
                    <a:pt x="496" y="80"/>
                  </a:lnTo>
                  <a:lnTo>
                    <a:pt x="483" y="77"/>
                  </a:lnTo>
                  <a:lnTo>
                    <a:pt x="461" y="74"/>
                  </a:lnTo>
                  <a:lnTo>
                    <a:pt x="381" y="60"/>
                  </a:lnTo>
                  <a:lnTo>
                    <a:pt x="308" y="47"/>
                  </a:lnTo>
                  <a:lnTo>
                    <a:pt x="304" y="45"/>
                  </a:lnTo>
                  <a:lnTo>
                    <a:pt x="286" y="42"/>
                  </a:lnTo>
                  <a:lnTo>
                    <a:pt x="282" y="42"/>
                  </a:lnTo>
                  <a:lnTo>
                    <a:pt x="211" y="29"/>
                  </a:lnTo>
                  <a:lnTo>
                    <a:pt x="188" y="23"/>
                  </a:lnTo>
                  <a:lnTo>
                    <a:pt x="173" y="20"/>
                  </a:lnTo>
                  <a:lnTo>
                    <a:pt x="124" y="11"/>
                  </a:lnTo>
                  <a:lnTo>
                    <a:pt x="121" y="9"/>
                  </a:lnTo>
                  <a:lnTo>
                    <a:pt x="109" y="6"/>
                  </a:lnTo>
                  <a:lnTo>
                    <a:pt x="81" y="1"/>
                  </a:lnTo>
                  <a:lnTo>
                    <a:pt x="72" y="0"/>
                  </a:lnTo>
                  <a:lnTo>
                    <a:pt x="66" y="23"/>
                  </a:lnTo>
                  <a:lnTo>
                    <a:pt x="55" y="67"/>
                  </a:lnTo>
                  <a:lnTo>
                    <a:pt x="52" y="84"/>
                  </a:lnTo>
                  <a:lnTo>
                    <a:pt x="36" y="158"/>
                  </a:lnTo>
                  <a:lnTo>
                    <a:pt x="23" y="216"/>
                  </a:lnTo>
                  <a:lnTo>
                    <a:pt x="18" y="241"/>
                  </a:lnTo>
                  <a:lnTo>
                    <a:pt x="15" y="250"/>
                  </a:lnTo>
                  <a:lnTo>
                    <a:pt x="12" y="264"/>
                  </a:lnTo>
                  <a:lnTo>
                    <a:pt x="11" y="270"/>
                  </a:lnTo>
                  <a:lnTo>
                    <a:pt x="9" y="278"/>
                  </a:lnTo>
                  <a:lnTo>
                    <a:pt x="6" y="284"/>
                  </a:lnTo>
                  <a:lnTo>
                    <a:pt x="6" y="291"/>
                  </a:lnTo>
                  <a:lnTo>
                    <a:pt x="4" y="300"/>
                  </a:lnTo>
                  <a:lnTo>
                    <a:pt x="2" y="304"/>
                  </a:lnTo>
                  <a:lnTo>
                    <a:pt x="2" y="306"/>
                  </a:lnTo>
                </a:path>
              </a:pathLst>
            </a:custGeom>
            <a:solidFill>
              <a:schemeClr val="accent5"/>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51" name="Freeform 269" descr="Outlined diamond"/>
            <p:cNvSpPr>
              <a:spLocks/>
            </p:cNvSpPr>
            <p:nvPr/>
          </p:nvSpPr>
          <p:spPr bwMode="auto">
            <a:xfrm>
              <a:off x="1286839" y="2309909"/>
              <a:ext cx="941056" cy="701839"/>
            </a:xfrm>
            <a:custGeom>
              <a:avLst/>
              <a:gdLst>
                <a:gd name="T0" fmla="*/ 2147483647 w 683"/>
                <a:gd name="T1" fmla="*/ 2147483647 h 564"/>
                <a:gd name="T2" fmla="*/ 2147483647 w 683"/>
                <a:gd name="T3" fmla="*/ 2147483647 h 564"/>
                <a:gd name="T4" fmla="*/ 2147483647 w 683"/>
                <a:gd name="T5" fmla="*/ 2147483647 h 564"/>
                <a:gd name="T6" fmla="*/ 2147483647 w 683"/>
                <a:gd name="T7" fmla="*/ 2147483647 h 564"/>
                <a:gd name="T8" fmla="*/ 2147483647 w 683"/>
                <a:gd name="T9" fmla="*/ 2147483647 h 564"/>
                <a:gd name="T10" fmla="*/ 2147483647 w 683"/>
                <a:gd name="T11" fmla="*/ 2147483647 h 564"/>
                <a:gd name="T12" fmla="*/ 2147483647 w 683"/>
                <a:gd name="T13" fmla="*/ 2147483647 h 564"/>
                <a:gd name="T14" fmla="*/ 2147483647 w 683"/>
                <a:gd name="T15" fmla="*/ 2147483647 h 564"/>
                <a:gd name="T16" fmla="*/ 2147483647 w 683"/>
                <a:gd name="T17" fmla="*/ 2147483647 h 564"/>
                <a:gd name="T18" fmla="*/ 2147483647 w 683"/>
                <a:gd name="T19" fmla="*/ 2147483647 h 564"/>
                <a:gd name="T20" fmla="*/ 2147483647 w 683"/>
                <a:gd name="T21" fmla="*/ 2147483647 h 564"/>
                <a:gd name="T22" fmla="*/ 2147483647 w 683"/>
                <a:gd name="T23" fmla="*/ 2147483647 h 564"/>
                <a:gd name="T24" fmla="*/ 2147483647 w 683"/>
                <a:gd name="T25" fmla="*/ 2147483647 h 564"/>
                <a:gd name="T26" fmla="*/ 2147483647 w 683"/>
                <a:gd name="T27" fmla="*/ 2147483647 h 564"/>
                <a:gd name="T28" fmla="*/ 0 w 683"/>
                <a:gd name="T29" fmla="*/ 2147483647 h 564"/>
                <a:gd name="T30" fmla="*/ 2147483647 w 683"/>
                <a:gd name="T31" fmla="*/ 2147483647 h 564"/>
                <a:gd name="T32" fmla="*/ 2147483647 w 683"/>
                <a:gd name="T33" fmla="*/ 2147483647 h 564"/>
                <a:gd name="T34" fmla="*/ 2147483647 w 683"/>
                <a:gd name="T35" fmla="*/ 2147483647 h 564"/>
                <a:gd name="T36" fmla="*/ 2147483647 w 683"/>
                <a:gd name="T37" fmla="*/ 2147483647 h 564"/>
                <a:gd name="T38" fmla="*/ 2147483647 w 683"/>
                <a:gd name="T39" fmla="*/ 2147483647 h 564"/>
                <a:gd name="T40" fmla="*/ 2147483647 w 683"/>
                <a:gd name="T41" fmla="*/ 0 h 564"/>
                <a:gd name="T42" fmla="*/ 2147483647 w 683"/>
                <a:gd name="T43" fmla="*/ 2147483647 h 564"/>
                <a:gd name="T44" fmla="*/ 2147483647 w 683"/>
                <a:gd name="T45" fmla="*/ 2147483647 h 564"/>
                <a:gd name="T46" fmla="*/ 2147483647 w 683"/>
                <a:gd name="T47" fmla="*/ 2147483647 h 564"/>
                <a:gd name="T48" fmla="*/ 2147483647 w 683"/>
                <a:gd name="T49" fmla="*/ 2147483647 h 564"/>
                <a:gd name="T50" fmla="*/ 2147483647 w 683"/>
                <a:gd name="T51" fmla="*/ 2147483647 h 564"/>
                <a:gd name="T52" fmla="*/ 2147483647 w 683"/>
                <a:gd name="T53" fmla="*/ 2147483647 h 564"/>
                <a:gd name="T54" fmla="*/ 2147483647 w 683"/>
                <a:gd name="T55" fmla="*/ 2147483647 h 564"/>
                <a:gd name="T56" fmla="*/ 2147483647 w 683"/>
                <a:gd name="T57" fmla="*/ 2147483647 h 564"/>
                <a:gd name="T58" fmla="*/ 2147483647 w 683"/>
                <a:gd name="T59" fmla="*/ 2147483647 h 564"/>
                <a:gd name="T60" fmla="*/ 2147483647 w 683"/>
                <a:gd name="T61" fmla="*/ 2147483647 h 564"/>
                <a:gd name="T62" fmla="*/ 2147483647 w 683"/>
                <a:gd name="T63" fmla="*/ 2147483647 h 564"/>
                <a:gd name="T64" fmla="*/ 2147483647 w 683"/>
                <a:gd name="T65" fmla="*/ 2147483647 h 564"/>
                <a:gd name="T66" fmla="*/ 2147483647 w 683"/>
                <a:gd name="T67" fmla="*/ 2147483647 h 564"/>
                <a:gd name="T68" fmla="*/ 2147483647 w 683"/>
                <a:gd name="T69" fmla="*/ 2147483647 h 564"/>
                <a:gd name="T70" fmla="*/ 2147483647 w 683"/>
                <a:gd name="T71" fmla="*/ 2147483647 h 564"/>
                <a:gd name="T72" fmla="*/ 2147483647 w 683"/>
                <a:gd name="T73" fmla="*/ 2147483647 h 564"/>
                <a:gd name="T74" fmla="*/ 2147483647 w 683"/>
                <a:gd name="T75" fmla="*/ 2147483647 h 564"/>
                <a:gd name="T76" fmla="*/ 2147483647 w 683"/>
                <a:gd name="T77" fmla="*/ 2147483647 h 564"/>
                <a:gd name="T78" fmla="*/ 2147483647 w 683"/>
                <a:gd name="T79" fmla="*/ 2147483647 h 564"/>
                <a:gd name="T80" fmla="*/ 2147483647 w 683"/>
                <a:gd name="T81" fmla="*/ 2147483647 h 564"/>
                <a:gd name="T82" fmla="*/ 2147483647 w 683"/>
                <a:gd name="T83" fmla="*/ 2147483647 h 564"/>
                <a:gd name="T84" fmla="*/ 2147483647 w 683"/>
                <a:gd name="T85" fmla="*/ 2147483647 h 564"/>
                <a:gd name="T86" fmla="*/ 2147483647 w 683"/>
                <a:gd name="T87" fmla="*/ 2147483647 h 5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3"/>
                <a:gd name="T133" fmla="*/ 0 h 564"/>
                <a:gd name="T134" fmla="*/ 683 w 683"/>
                <a:gd name="T135" fmla="*/ 564 h 56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3" h="564">
                  <a:moveTo>
                    <a:pt x="600" y="316"/>
                  </a:moveTo>
                  <a:lnTo>
                    <a:pt x="610" y="323"/>
                  </a:lnTo>
                  <a:lnTo>
                    <a:pt x="615" y="325"/>
                  </a:lnTo>
                  <a:lnTo>
                    <a:pt x="621" y="336"/>
                  </a:lnTo>
                  <a:lnTo>
                    <a:pt x="618" y="340"/>
                  </a:lnTo>
                  <a:lnTo>
                    <a:pt x="610" y="363"/>
                  </a:lnTo>
                  <a:lnTo>
                    <a:pt x="607" y="366"/>
                  </a:lnTo>
                  <a:lnTo>
                    <a:pt x="604" y="370"/>
                  </a:lnTo>
                  <a:lnTo>
                    <a:pt x="601" y="384"/>
                  </a:lnTo>
                  <a:lnTo>
                    <a:pt x="600" y="395"/>
                  </a:lnTo>
                  <a:lnTo>
                    <a:pt x="590" y="439"/>
                  </a:lnTo>
                  <a:lnTo>
                    <a:pt x="568" y="563"/>
                  </a:lnTo>
                  <a:lnTo>
                    <a:pt x="550" y="560"/>
                  </a:lnTo>
                  <a:lnTo>
                    <a:pt x="546" y="560"/>
                  </a:lnTo>
                  <a:lnTo>
                    <a:pt x="475" y="546"/>
                  </a:lnTo>
                  <a:lnTo>
                    <a:pt x="452" y="540"/>
                  </a:lnTo>
                  <a:lnTo>
                    <a:pt x="437" y="538"/>
                  </a:lnTo>
                  <a:lnTo>
                    <a:pt x="388" y="528"/>
                  </a:lnTo>
                  <a:lnTo>
                    <a:pt x="385" y="527"/>
                  </a:lnTo>
                  <a:lnTo>
                    <a:pt x="373" y="524"/>
                  </a:lnTo>
                  <a:lnTo>
                    <a:pt x="345" y="518"/>
                  </a:lnTo>
                  <a:lnTo>
                    <a:pt x="336" y="517"/>
                  </a:lnTo>
                  <a:lnTo>
                    <a:pt x="319" y="513"/>
                  </a:lnTo>
                  <a:lnTo>
                    <a:pt x="315" y="513"/>
                  </a:lnTo>
                  <a:lnTo>
                    <a:pt x="266" y="500"/>
                  </a:lnTo>
                  <a:lnTo>
                    <a:pt x="251" y="497"/>
                  </a:lnTo>
                  <a:lnTo>
                    <a:pt x="233" y="493"/>
                  </a:lnTo>
                  <a:lnTo>
                    <a:pt x="222" y="491"/>
                  </a:lnTo>
                  <a:lnTo>
                    <a:pt x="179" y="480"/>
                  </a:lnTo>
                  <a:lnTo>
                    <a:pt x="167" y="477"/>
                  </a:lnTo>
                  <a:lnTo>
                    <a:pt x="157" y="474"/>
                  </a:lnTo>
                  <a:lnTo>
                    <a:pt x="99" y="460"/>
                  </a:lnTo>
                  <a:lnTo>
                    <a:pt x="91" y="457"/>
                  </a:lnTo>
                  <a:lnTo>
                    <a:pt x="84" y="456"/>
                  </a:lnTo>
                  <a:lnTo>
                    <a:pt x="76" y="455"/>
                  </a:lnTo>
                  <a:lnTo>
                    <a:pt x="69" y="452"/>
                  </a:lnTo>
                  <a:lnTo>
                    <a:pt x="62" y="450"/>
                  </a:lnTo>
                  <a:lnTo>
                    <a:pt x="53" y="448"/>
                  </a:lnTo>
                  <a:lnTo>
                    <a:pt x="51" y="448"/>
                  </a:lnTo>
                  <a:lnTo>
                    <a:pt x="38" y="445"/>
                  </a:lnTo>
                  <a:lnTo>
                    <a:pt x="24" y="441"/>
                  </a:lnTo>
                  <a:lnTo>
                    <a:pt x="15" y="439"/>
                  </a:lnTo>
                  <a:lnTo>
                    <a:pt x="8" y="437"/>
                  </a:lnTo>
                  <a:lnTo>
                    <a:pt x="0" y="423"/>
                  </a:lnTo>
                  <a:lnTo>
                    <a:pt x="11" y="366"/>
                  </a:lnTo>
                  <a:lnTo>
                    <a:pt x="2" y="343"/>
                  </a:lnTo>
                  <a:lnTo>
                    <a:pt x="15" y="331"/>
                  </a:lnTo>
                  <a:lnTo>
                    <a:pt x="33" y="293"/>
                  </a:lnTo>
                  <a:lnTo>
                    <a:pt x="38" y="290"/>
                  </a:lnTo>
                  <a:lnTo>
                    <a:pt x="52" y="268"/>
                  </a:lnTo>
                  <a:lnTo>
                    <a:pt x="65" y="243"/>
                  </a:lnTo>
                  <a:lnTo>
                    <a:pt x="78" y="200"/>
                  </a:lnTo>
                  <a:lnTo>
                    <a:pt x="107" y="125"/>
                  </a:lnTo>
                  <a:lnTo>
                    <a:pt x="107" y="124"/>
                  </a:lnTo>
                  <a:lnTo>
                    <a:pt x="107" y="123"/>
                  </a:lnTo>
                  <a:lnTo>
                    <a:pt x="117" y="102"/>
                  </a:lnTo>
                  <a:lnTo>
                    <a:pt x="131" y="51"/>
                  </a:lnTo>
                  <a:lnTo>
                    <a:pt x="131" y="47"/>
                  </a:lnTo>
                  <a:lnTo>
                    <a:pt x="142" y="12"/>
                  </a:lnTo>
                  <a:lnTo>
                    <a:pt x="139" y="0"/>
                  </a:lnTo>
                  <a:lnTo>
                    <a:pt x="141" y="0"/>
                  </a:lnTo>
                  <a:lnTo>
                    <a:pt x="148" y="8"/>
                  </a:lnTo>
                  <a:lnTo>
                    <a:pt x="159" y="6"/>
                  </a:lnTo>
                  <a:lnTo>
                    <a:pt x="167" y="2"/>
                  </a:lnTo>
                  <a:lnTo>
                    <a:pt x="179" y="5"/>
                  </a:lnTo>
                  <a:lnTo>
                    <a:pt x="181" y="8"/>
                  </a:lnTo>
                  <a:lnTo>
                    <a:pt x="185" y="20"/>
                  </a:lnTo>
                  <a:lnTo>
                    <a:pt x="193" y="22"/>
                  </a:lnTo>
                  <a:lnTo>
                    <a:pt x="197" y="20"/>
                  </a:lnTo>
                  <a:lnTo>
                    <a:pt x="211" y="29"/>
                  </a:lnTo>
                  <a:lnTo>
                    <a:pt x="221" y="49"/>
                  </a:lnTo>
                  <a:lnTo>
                    <a:pt x="219" y="62"/>
                  </a:lnTo>
                  <a:lnTo>
                    <a:pt x="219" y="73"/>
                  </a:lnTo>
                  <a:lnTo>
                    <a:pt x="218" y="74"/>
                  </a:lnTo>
                  <a:lnTo>
                    <a:pt x="218" y="76"/>
                  </a:lnTo>
                  <a:lnTo>
                    <a:pt x="217" y="82"/>
                  </a:lnTo>
                  <a:lnTo>
                    <a:pt x="237" y="98"/>
                  </a:lnTo>
                  <a:lnTo>
                    <a:pt x="251" y="103"/>
                  </a:lnTo>
                  <a:lnTo>
                    <a:pt x="257" y="100"/>
                  </a:lnTo>
                  <a:lnTo>
                    <a:pt x="262" y="102"/>
                  </a:lnTo>
                  <a:lnTo>
                    <a:pt x="279" y="99"/>
                  </a:lnTo>
                  <a:lnTo>
                    <a:pt x="287" y="94"/>
                  </a:lnTo>
                  <a:lnTo>
                    <a:pt x="293" y="96"/>
                  </a:lnTo>
                  <a:lnTo>
                    <a:pt x="309" y="96"/>
                  </a:lnTo>
                  <a:lnTo>
                    <a:pt x="311" y="98"/>
                  </a:lnTo>
                  <a:lnTo>
                    <a:pt x="314" y="100"/>
                  </a:lnTo>
                  <a:lnTo>
                    <a:pt x="330" y="109"/>
                  </a:lnTo>
                  <a:lnTo>
                    <a:pt x="332" y="116"/>
                  </a:lnTo>
                  <a:lnTo>
                    <a:pt x="352" y="116"/>
                  </a:lnTo>
                  <a:lnTo>
                    <a:pt x="356" y="114"/>
                  </a:lnTo>
                  <a:lnTo>
                    <a:pt x="372" y="113"/>
                  </a:lnTo>
                  <a:lnTo>
                    <a:pt x="373" y="110"/>
                  </a:lnTo>
                  <a:lnTo>
                    <a:pt x="385" y="117"/>
                  </a:lnTo>
                  <a:lnTo>
                    <a:pt x="406" y="120"/>
                  </a:lnTo>
                  <a:lnTo>
                    <a:pt x="423" y="113"/>
                  </a:lnTo>
                  <a:lnTo>
                    <a:pt x="427" y="113"/>
                  </a:lnTo>
                  <a:lnTo>
                    <a:pt x="431" y="113"/>
                  </a:lnTo>
                  <a:lnTo>
                    <a:pt x="434" y="113"/>
                  </a:lnTo>
                  <a:lnTo>
                    <a:pt x="449" y="114"/>
                  </a:lnTo>
                  <a:lnTo>
                    <a:pt x="459" y="109"/>
                  </a:lnTo>
                  <a:lnTo>
                    <a:pt x="468" y="112"/>
                  </a:lnTo>
                  <a:lnTo>
                    <a:pt x="482" y="113"/>
                  </a:lnTo>
                  <a:lnTo>
                    <a:pt x="491" y="116"/>
                  </a:lnTo>
                  <a:lnTo>
                    <a:pt x="503" y="110"/>
                  </a:lnTo>
                  <a:lnTo>
                    <a:pt x="518" y="113"/>
                  </a:lnTo>
                  <a:lnTo>
                    <a:pt x="557" y="121"/>
                  </a:lnTo>
                  <a:lnTo>
                    <a:pt x="576" y="125"/>
                  </a:lnTo>
                  <a:lnTo>
                    <a:pt x="578" y="125"/>
                  </a:lnTo>
                  <a:lnTo>
                    <a:pt x="597" y="130"/>
                  </a:lnTo>
                  <a:lnTo>
                    <a:pt x="604" y="131"/>
                  </a:lnTo>
                  <a:lnTo>
                    <a:pt x="605" y="131"/>
                  </a:lnTo>
                  <a:lnTo>
                    <a:pt x="614" y="132"/>
                  </a:lnTo>
                  <a:lnTo>
                    <a:pt x="623" y="134"/>
                  </a:lnTo>
                  <a:lnTo>
                    <a:pt x="625" y="134"/>
                  </a:lnTo>
                  <a:lnTo>
                    <a:pt x="657" y="142"/>
                  </a:lnTo>
                  <a:lnTo>
                    <a:pt x="659" y="146"/>
                  </a:lnTo>
                  <a:lnTo>
                    <a:pt x="661" y="156"/>
                  </a:lnTo>
                  <a:lnTo>
                    <a:pt x="662" y="157"/>
                  </a:lnTo>
                  <a:lnTo>
                    <a:pt x="679" y="172"/>
                  </a:lnTo>
                  <a:lnTo>
                    <a:pt x="682" y="186"/>
                  </a:lnTo>
                  <a:lnTo>
                    <a:pt x="659" y="221"/>
                  </a:lnTo>
                  <a:lnTo>
                    <a:pt x="658" y="222"/>
                  </a:lnTo>
                  <a:lnTo>
                    <a:pt x="651" y="236"/>
                  </a:lnTo>
                  <a:lnTo>
                    <a:pt x="648" y="240"/>
                  </a:lnTo>
                  <a:lnTo>
                    <a:pt x="641" y="247"/>
                  </a:lnTo>
                  <a:lnTo>
                    <a:pt x="634" y="264"/>
                  </a:lnTo>
                  <a:lnTo>
                    <a:pt x="623" y="271"/>
                  </a:lnTo>
                  <a:lnTo>
                    <a:pt x="600" y="308"/>
                  </a:lnTo>
                  <a:lnTo>
                    <a:pt x="600" y="316"/>
                  </a:lnTo>
                </a:path>
              </a:pathLst>
            </a:custGeom>
            <a:solidFill>
              <a:schemeClr val="accent5"/>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52" name="Freeform 270" descr="Outlined diamond"/>
            <p:cNvSpPr>
              <a:spLocks/>
            </p:cNvSpPr>
            <p:nvPr/>
          </p:nvSpPr>
          <p:spPr bwMode="auto">
            <a:xfrm>
              <a:off x="5299231" y="3138346"/>
              <a:ext cx="366104" cy="575240"/>
            </a:xfrm>
            <a:custGeom>
              <a:avLst/>
              <a:gdLst>
                <a:gd name="T0" fmla="*/ 2147483647 w 264"/>
                <a:gd name="T1" fmla="*/ 2147483647 h 461"/>
                <a:gd name="T2" fmla="*/ 2147483647 w 264"/>
                <a:gd name="T3" fmla="*/ 2147483647 h 461"/>
                <a:gd name="T4" fmla="*/ 2147483647 w 264"/>
                <a:gd name="T5" fmla="*/ 2147483647 h 461"/>
                <a:gd name="T6" fmla="*/ 2147483647 w 264"/>
                <a:gd name="T7" fmla="*/ 2147483647 h 461"/>
                <a:gd name="T8" fmla="*/ 2147483647 w 264"/>
                <a:gd name="T9" fmla="*/ 2147483647 h 461"/>
                <a:gd name="T10" fmla="*/ 2147483647 w 264"/>
                <a:gd name="T11" fmla="*/ 2147483647 h 461"/>
                <a:gd name="T12" fmla="*/ 2147483647 w 264"/>
                <a:gd name="T13" fmla="*/ 2147483647 h 461"/>
                <a:gd name="T14" fmla="*/ 2147483647 w 264"/>
                <a:gd name="T15" fmla="*/ 2147483647 h 461"/>
                <a:gd name="T16" fmla="*/ 2147483647 w 264"/>
                <a:gd name="T17" fmla="*/ 2147483647 h 461"/>
                <a:gd name="T18" fmla="*/ 2147483647 w 264"/>
                <a:gd name="T19" fmla="*/ 2147483647 h 461"/>
                <a:gd name="T20" fmla="*/ 2147483647 w 264"/>
                <a:gd name="T21" fmla="*/ 2147483647 h 461"/>
                <a:gd name="T22" fmla="*/ 2147483647 w 264"/>
                <a:gd name="T23" fmla="*/ 2147483647 h 461"/>
                <a:gd name="T24" fmla="*/ 2147483647 w 264"/>
                <a:gd name="T25" fmla="*/ 2147483647 h 461"/>
                <a:gd name="T26" fmla="*/ 2147483647 w 264"/>
                <a:gd name="T27" fmla="*/ 2147483647 h 461"/>
                <a:gd name="T28" fmla="*/ 2147483647 w 264"/>
                <a:gd name="T29" fmla="*/ 2147483647 h 461"/>
                <a:gd name="T30" fmla="*/ 2147483647 w 264"/>
                <a:gd name="T31" fmla="*/ 2147483647 h 461"/>
                <a:gd name="T32" fmla="*/ 2147483647 w 264"/>
                <a:gd name="T33" fmla="*/ 2147483647 h 461"/>
                <a:gd name="T34" fmla="*/ 2147483647 w 264"/>
                <a:gd name="T35" fmla="*/ 2147483647 h 461"/>
                <a:gd name="T36" fmla="*/ 2147483647 w 264"/>
                <a:gd name="T37" fmla="*/ 2147483647 h 461"/>
                <a:gd name="T38" fmla="*/ 2147483647 w 264"/>
                <a:gd name="T39" fmla="*/ 2147483647 h 461"/>
                <a:gd name="T40" fmla="*/ 2147483647 w 264"/>
                <a:gd name="T41" fmla="*/ 2147483647 h 461"/>
                <a:gd name="T42" fmla="*/ 2147483647 w 264"/>
                <a:gd name="T43" fmla="*/ 2147483647 h 461"/>
                <a:gd name="T44" fmla="*/ 2147483647 w 264"/>
                <a:gd name="T45" fmla="*/ 2147483647 h 461"/>
                <a:gd name="T46" fmla="*/ 2147483647 w 264"/>
                <a:gd name="T47" fmla="*/ 2147483647 h 461"/>
                <a:gd name="T48" fmla="*/ 2147483647 w 264"/>
                <a:gd name="T49" fmla="*/ 2147483647 h 461"/>
                <a:gd name="T50" fmla="*/ 2147483647 w 264"/>
                <a:gd name="T51" fmla="*/ 2147483647 h 461"/>
                <a:gd name="T52" fmla="*/ 2147483647 w 264"/>
                <a:gd name="T53" fmla="*/ 2147483647 h 461"/>
                <a:gd name="T54" fmla="*/ 2147483647 w 264"/>
                <a:gd name="T55" fmla="*/ 2147483647 h 461"/>
                <a:gd name="T56" fmla="*/ 2147483647 w 264"/>
                <a:gd name="T57" fmla="*/ 2147483647 h 461"/>
                <a:gd name="T58" fmla="*/ 2147483647 w 264"/>
                <a:gd name="T59" fmla="*/ 2147483647 h 461"/>
                <a:gd name="T60" fmla="*/ 2147483647 w 264"/>
                <a:gd name="T61" fmla="*/ 2147483647 h 461"/>
                <a:gd name="T62" fmla="*/ 2147483647 w 264"/>
                <a:gd name="T63" fmla="*/ 2147483647 h 461"/>
                <a:gd name="T64" fmla="*/ 2147483647 w 264"/>
                <a:gd name="T65" fmla="*/ 2147483647 h 461"/>
                <a:gd name="T66" fmla="*/ 2147483647 w 264"/>
                <a:gd name="T67" fmla="*/ 2147483647 h 461"/>
                <a:gd name="T68" fmla="*/ 2147483647 w 264"/>
                <a:gd name="T69" fmla="*/ 2147483647 h 461"/>
                <a:gd name="T70" fmla="*/ 2147483647 w 264"/>
                <a:gd name="T71" fmla="*/ 2147483647 h 461"/>
                <a:gd name="T72" fmla="*/ 2147483647 w 264"/>
                <a:gd name="T73" fmla="*/ 2147483647 h 461"/>
                <a:gd name="T74" fmla="*/ 2147483647 w 264"/>
                <a:gd name="T75" fmla="*/ 2147483647 h 461"/>
                <a:gd name="T76" fmla="*/ 2147483647 w 264"/>
                <a:gd name="T77" fmla="*/ 2147483647 h 461"/>
                <a:gd name="T78" fmla="*/ 2147483647 w 264"/>
                <a:gd name="T79" fmla="*/ 2147483647 h 461"/>
                <a:gd name="T80" fmla="*/ 2147483647 w 264"/>
                <a:gd name="T81" fmla="*/ 2147483647 h 461"/>
                <a:gd name="T82" fmla="*/ 2147483647 w 264"/>
                <a:gd name="T83" fmla="*/ 2147483647 h 461"/>
                <a:gd name="T84" fmla="*/ 2147483647 w 264"/>
                <a:gd name="T85" fmla="*/ 2147483647 h 461"/>
                <a:gd name="T86" fmla="*/ 2147483647 w 264"/>
                <a:gd name="T87" fmla="*/ 2147483647 h 461"/>
                <a:gd name="T88" fmla="*/ 2147483647 w 264"/>
                <a:gd name="T89" fmla="*/ 2147483647 h 461"/>
                <a:gd name="T90" fmla="*/ 2147483647 w 264"/>
                <a:gd name="T91" fmla="*/ 2147483647 h 461"/>
                <a:gd name="T92" fmla="*/ 2147483647 w 264"/>
                <a:gd name="T93" fmla="*/ 2147483647 h 461"/>
                <a:gd name="T94" fmla="*/ 2147483647 w 264"/>
                <a:gd name="T95" fmla="*/ 2147483647 h 461"/>
                <a:gd name="T96" fmla="*/ 2147483647 w 264"/>
                <a:gd name="T97" fmla="*/ 2147483647 h 461"/>
                <a:gd name="T98" fmla="*/ 2147483647 w 264"/>
                <a:gd name="T99" fmla="*/ 2147483647 h 461"/>
                <a:gd name="T100" fmla="*/ 2147483647 w 264"/>
                <a:gd name="T101" fmla="*/ 2147483647 h 461"/>
                <a:gd name="T102" fmla="*/ 2147483647 w 264"/>
                <a:gd name="T103" fmla="*/ 2147483647 h 461"/>
                <a:gd name="T104" fmla="*/ 2147483647 w 264"/>
                <a:gd name="T105" fmla="*/ 2147483647 h 461"/>
                <a:gd name="T106" fmla="*/ 2147483647 w 264"/>
                <a:gd name="T107" fmla="*/ 2147483647 h 461"/>
                <a:gd name="T108" fmla="*/ 2147483647 w 264"/>
                <a:gd name="T109" fmla="*/ 2147483647 h 461"/>
                <a:gd name="T110" fmla="*/ 2147483647 w 264"/>
                <a:gd name="T111" fmla="*/ 2147483647 h 461"/>
                <a:gd name="T112" fmla="*/ 2147483647 w 264"/>
                <a:gd name="T113" fmla="*/ 2147483647 h 461"/>
                <a:gd name="T114" fmla="*/ 2147483647 w 264"/>
                <a:gd name="T115" fmla="*/ 2147483647 h 461"/>
                <a:gd name="T116" fmla="*/ 2147483647 w 264"/>
                <a:gd name="T117" fmla="*/ 2147483647 h 461"/>
                <a:gd name="T118" fmla="*/ 2147483647 w 264"/>
                <a:gd name="T119" fmla="*/ 2147483647 h 461"/>
                <a:gd name="T120" fmla="*/ 2147483647 w 264"/>
                <a:gd name="T121" fmla="*/ 2147483647 h 461"/>
                <a:gd name="T122" fmla="*/ 2147483647 w 264"/>
                <a:gd name="T123" fmla="*/ 2147483647 h 461"/>
                <a:gd name="T124" fmla="*/ 2147483647 w 264"/>
                <a:gd name="T125" fmla="*/ 2147483647 h 46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4"/>
                <a:gd name="T190" fmla="*/ 0 h 461"/>
                <a:gd name="T191" fmla="*/ 264 w 264"/>
                <a:gd name="T192" fmla="*/ 461 h 46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4" h="461">
                  <a:moveTo>
                    <a:pt x="238" y="128"/>
                  </a:moveTo>
                  <a:lnTo>
                    <a:pt x="238" y="135"/>
                  </a:lnTo>
                  <a:lnTo>
                    <a:pt x="239" y="145"/>
                  </a:lnTo>
                  <a:lnTo>
                    <a:pt x="239" y="152"/>
                  </a:lnTo>
                  <a:lnTo>
                    <a:pt x="240" y="156"/>
                  </a:lnTo>
                  <a:lnTo>
                    <a:pt x="242" y="163"/>
                  </a:lnTo>
                  <a:lnTo>
                    <a:pt x="242" y="177"/>
                  </a:lnTo>
                  <a:lnTo>
                    <a:pt x="245" y="189"/>
                  </a:lnTo>
                  <a:lnTo>
                    <a:pt x="245" y="199"/>
                  </a:lnTo>
                  <a:lnTo>
                    <a:pt x="246" y="205"/>
                  </a:lnTo>
                  <a:lnTo>
                    <a:pt x="246" y="209"/>
                  </a:lnTo>
                  <a:lnTo>
                    <a:pt x="247" y="220"/>
                  </a:lnTo>
                  <a:lnTo>
                    <a:pt x="249" y="232"/>
                  </a:lnTo>
                  <a:lnTo>
                    <a:pt x="249" y="234"/>
                  </a:lnTo>
                  <a:lnTo>
                    <a:pt x="250" y="238"/>
                  </a:lnTo>
                  <a:lnTo>
                    <a:pt x="250" y="242"/>
                  </a:lnTo>
                  <a:lnTo>
                    <a:pt x="251" y="245"/>
                  </a:lnTo>
                  <a:lnTo>
                    <a:pt x="251" y="249"/>
                  </a:lnTo>
                  <a:lnTo>
                    <a:pt x="254" y="266"/>
                  </a:lnTo>
                  <a:lnTo>
                    <a:pt x="256" y="279"/>
                  </a:lnTo>
                  <a:lnTo>
                    <a:pt x="256" y="285"/>
                  </a:lnTo>
                  <a:lnTo>
                    <a:pt x="256" y="286"/>
                  </a:lnTo>
                  <a:lnTo>
                    <a:pt x="251" y="292"/>
                  </a:lnTo>
                  <a:lnTo>
                    <a:pt x="253" y="296"/>
                  </a:lnTo>
                  <a:lnTo>
                    <a:pt x="256" y="299"/>
                  </a:lnTo>
                  <a:lnTo>
                    <a:pt x="254" y="307"/>
                  </a:lnTo>
                  <a:lnTo>
                    <a:pt x="254" y="310"/>
                  </a:lnTo>
                  <a:lnTo>
                    <a:pt x="263" y="311"/>
                  </a:lnTo>
                  <a:lnTo>
                    <a:pt x="261" y="313"/>
                  </a:lnTo>
                  <a:lnTo>
                    <a:pt x="256" y="321"/>
                  </a:lnTo>
                  <a:lnTo>
                    <a:pt x="246" y="325"/>
                  </a:lnTo>
                  <a:lnTo>
                    <a:pt x="245" y="326"/>
                  </a:lnTo>
                  <a:lnTo>
                    <a:pt x="242" y="328"/>
                  </a:lnTo>
                  <a:lnTo>
                    <a:pt x="236" y="333"/>
                  </a:lnTo>
                  <a:lnTo>
                    <a:pt x="229" y="336"/>
                  </a:lnTo>
                  <a:lnTo>
                    <a:pt x="225" y="332"/>
                  </a:lnTo>
                  <a:lnTo>
                    <a:pt x="218" y="332"/>
                  </a:lnTo>
                  <a:lnTo>
                    <a:pt x="215" y="333"/>
                  </a:lnTo>
                  <a:lnTo>
                    <a:pt x="211" y="346"/>
                  </a:lnTo>
                  <a:lnTo>
                    <a:pt x="213" y="350"/>
                  </a:lnTo>
                  <a:lnTo>
                    <a:pt x="213" y="356"/>
                  </a:lnTo>
                  <a:lnTo>
                    <a:pt x="209" y="363"/>
                  </a:lnTo>
                  <a:lnTo>
                    <a:pt x="199" y="371"/>
                  </a:lnTo>
                  <a:lnTo>
                    <a:pt x="199" y="375"/>
                  </a:lnTo>
                  <a:lnTo>
                    <a:pt x="191" y="387"/>
                  </a:lnTo>
                  <a:lnTo>
                    <a:pt x="189" y="386"/>
                  </a:lnTo>
                  <a:lnTo>
                    <a:pt x="186" y="386"/>
                  </a:lnTo>
                  <a:lnTo>
                    <a:pt x="184" y="390"/>
                  </a:lnTo>
                  <a:lnTo>
                    <a:pt x="179" y="399"/>
                  </a:lnTo>
                  <a:lnTo>
                    <a:pt x="179" y="404"/>
                  </a:lnTo>
                  <a:lnTo>
                    <a:pt x="178" y="418"/>
                  </a:lnTo>
                  <a:lnTo>
                    <a:pt x="173" y="419"/>
                  </a:lnTo>
                  <a:lnTo>
                    <a:pt x="152" y="417"/>
                  </a:lnTo>
                  <a:lnTo>
                    <a:pt x="149" y="408"/>
                  </a:lnTo>
                  <a:lnTo>
                    <a:pt x="143" y="403"/>
                  </a:lnTo>
                  <a:lnTo>
                    <a:pt x="139" y="401"/>
                  </a:lnTo>
                  <a:lnTo>
                    <a:pt x="139" y="408"/>
                  </a:lnTo>
                  <a:lnTo>
                    <a:pt x="132" y="410"/>
                  </a:lnTo>
                  <a:lnTo>
                    <a:pt x="132" y="411"/>
                  </a:lnTo>
                  <a:lnTo>
                    <a:pt x="134" y="412"/>
                  </a:lnTo>
                  <a:lnTo>
                    <a:pt x="132" y="419"/>
                  </a:lnTo>
                  <a:lnTo>
                    <a:pt x="130" y="419"/>
                  </a:lnTo>
                  <a:lnTo>
                    <a:pt x="125" y="439"/>
                  </a:lnTo>
                  <a:lnTo>
                    <a:pt x="120" y="443"/>
                  </a:lnTo>
                  <a:lnTo>
                    <a:pt x="120" y="439"/>
                  </a:lnTo>
                  <a:lnTo>
                    <a:pt x="112" y="436"/>
                  </a:lnTo>
                  <a:lnTo>
                    <a:pt x="105" y="426"/>
                  </a:lnTo>
                  <a:lnTo>
                    <a:pt x="101" y="430"/>
                  </a:lnTo>
                  <a:lnTo>
                    <a:pt x="92" y="436"/>
                  </a:lnTo>
                  <a:lnTo>
                    <a:pt x="91" y="436"/>
                  </a:lnTo>
                  <a:lnTo>
                    <a:pt x="83" y="453"/>
                  </a:lnTo>
                  <a:lnTo>
                    <a:pt x="69" y="444"/>
                  </a:lnTo>
                  <a:lnTo>
                    <a:pt x="66" y="443"/>
                  </a:lnTo>
                  <a:lnTo>
                    <a:pt x="59" y="439"/>
                  </a:lnTo>
                  <a:lnTo>
                    <a:pt x="56" y="439"/>
                  </a:lnTo>
                  <a:lnTo>
                    <a:pt x="52" y="439"/>
                  </a:lnTo>
                  <a:lnTo>
                    <a:pt x="38" y="441"/>
                  </a:lnTo>
                  <a:lnTo>
                    <a:pt x="40" y="453"/>
                  </a:lnTo>
                  <a:lnTo>
                    <a:pt x="33" y="446"/>
                  </a:lnTo>
                  <a:lnTo>
                    <a:pt x="27" y="447"/>
                  </a:lnTo>
                  <a:lnTo>
                    <a:pt x="17" y="444"/>
                  </a:lnTo>
                  <a:lnTo>
                    <a:pt x="13" y="447"/>
                  </a:lnTo>
                  <a:lnTo>
                    <a:pt x="12" y="450"/>
                  </a:lnTo>
                  <a:lnTo>
                    <a:pt x="8" y="460"/>
                  </a:lnTo>
                  <a:lnTo>
                    <a:pt x="6" y="460"/>
                  </a:lnTo>
                  <a:lnTo>
                    <a:pt x="1" y="451"/>
                  </a:lnTo>
                  <a:lnTo>
                    <a:pt x="0" y="450"/>
                  </a:lnTo>
                  <a:lnTo>
                    <a:pt x="5" y="432"/>
                  </a:lnTo>
                  <a:lnTo>
                    <a:pt x="6" y="423"/>
                  </a:lnTo>
                  <a:lnTo>
                    <a:pt x="5" y="412"/>
                  </a:lnTo>
                  <a:lnTo>
                    <a:pt x="5" y="410"/>
                  </a:lnTo>
                  <a:lnTo>
                    <a:pt x="4" y="410"/>
                  </a:lnTo>
                  <a:lnTo>
                    <a:pt x="6" y="410"/>
                  </a:lnTo>
                  <a:lnTo>
                    <a:pt x="20" y="396"/>
                  </a:lnTo>
                  <a:lnTo>
                    <a:pt x="23" y="390"/>
                  </a:lnTo>
                  <a:lnTo>
                    <a:pt x="22" y="383"/>
                  </a:lnTo>
                  <a:lnTo>
                    <a:pt x="27" y="381"/>
                  </a:lnTo>
                  <a:lnTo>
                    <a:pt x="29" y="372"/>
                  </a:lnTo>
                  <a:lnTo>
                    <a:pt x="30" y="369"/>
                  </a:lnTo>
                  <a:lnTo>
                    <a:pt x="40" y="353"/>
                  </a:lnTo>
                  <a:lnTo>
                    <a:pt x="35" y="340"/>
                  </a:lnTo>
                  <a:lnTo>
                    <a:pt x="34" y="339"/>
                  </a:lnTo>
                  <a:lnTo>
                    <a:pt x="34" y="336"/>
                  </a:lnTo>
                  <a:lnTo>
                    <a:pt x="35" y="335"/>
                  </a:lnTo>
                  <a:lnTo>
                    <a:pt x="30" y="325"/>
                  </a:lnTo>
                  <a:lnTo>
                    <a:pt x="26" y="314"/>
                  </a:lnTo>
                  <a:lnTo>
                    <a:pt x="24" y="308"/>
                  </a:lnTo>
                  <a:lnTo>
                    <a:pt x="27" y="297"/>
                  </a:lnTo>
                  <a:lnTo>
                    <a:pt x="26" y="299"/>
                  </a:lnTo>
                  <a:lnTo>
                    <a:pt x="26" y="296"/>
                  </a:lnTo>
                  <a:lnTo>
                    <a:pt x="30" y="286"/>
                  </a:lnTo>
                  <a:lnTo>
                    <a:pt x="29" y="272"/>
                  </a:lnTo>
                  <a:lnTo>
                    <a:pt x="27" y="270"/>
                  </a:lnTo>
                  <a:lnTo>
                    <a:pt x="27" y="259"/>
                  </a:lnTo>
                  <a:lnTo>
                    <a:pt x="26" y="249"/>
                  </a:lnTo>
                  <a:lnTo>
                    <a:pt x="24" y="236"/>
                  </a:lnTo>
                  <a:lnTo>
                    <a:pt x="23" y="228"/>
                  </a:lnTo>
                  <a:lnTo>
                    <a:pt x="22" y="209"/>
                  </a:lnTo>
                  <a:lnTo>
                    <a:pt x="20" y="202"/>
                  </a:lnTo>
                  <a:lnTo>
                    <a:pt x="20" y="199"/>
                  </a:lnTo>
                  <a:lnTo>
                    <a:pt x="19" y="182"/>
                  </a:lnTo>
                  <a:lnTo>
                    <a:pt x="17" y="173"/>
                  </a:lnTo>
                  <a:lnTo>
                    <a:pt x="17" y="164"/>
                  </a:lnTo>
                  <a:lnTo>
                    <a:pt x="17" y="163"/>
                  </a:lnTo>
                  <a:lnTo>
                    <a:pt x="16" y="155"/>
                  </a:lnTo>
                  <a:lnTo>
                    <a:pt x="16" y="148"/>
                  </a:lnTo>
                  <a:lnTo>
                    <a:pt x="15" y="135"/>
                  </a:lnTo>
                  <a:lnTo>
                    <a:pt x="12" y="113"/>
                  </a:lnTo>
                  <a:lnTo>
                    <a:pt x="12" y="108"/>
                  </a:lnTo>
                  <a:lnTo>
                    <a:pt x="12" y="106"/>
                  </a:lnTo>
                  <a:lnTo>
                    <a:pt x="11" y="98"/>
                  </a:lnTo>
                  <a:lnTo>
                    <a:pt x="11" y="94"/>
                  </a:lnTo>
                  <a:lnTo>
                    <a:pt x="11" y="90"/>
                  </a:lnTo>
                  <a:lnTo>
                    <a:pt x="8" y="81"/>
                  </a:lnTo>
                  <a:lnTo>
                    <a:pt x="8" y="77"/>
                  </a:lnTo>
                  <a:lnTo>
                    <a:pt x="8" y="76"/>
                  </a:lnTo>
                  <a:lnTo>
                    <a:pt x="8" y="72"/>
                  </a:lnTo>
                  <a:lnTo>
                    <a:pt x="8" y="67"/>
                  </a:lnTo>
                  <a:lnTo>
                    <a:pt x="6" y="56"/>
                  </a:lnTo>
                  <a:lnTo>
                    <a:pt x="6" y="51"/>
                  </a:lnTo>
                  <a:lnTo>
                    <a:pt x="6" y="48"/>
                  </a:lnTo>
                  <a:lnTo>
                    <a:pt x="4" y="30"/>
                  </a:lnTo>
                  <a:lnTo>
                    <a:pt x="5" y="31"/>
                  </a:lnTo>
                  <a:lnTo>
                    <a:pt x="16" y="38"/>
                  </a:lnTo>
                  <a:lnTo>
                    <a:pt x="29" y="37"/>
                  </a:lnTo>
                  <a:lnTo>
                    <a:pt x="33" y="36"/>
                  </a:lnTo>
                  <a:lnTo>
                    <a:pt x="34" y="36"/>
                  </a:lnTo>
                  <a:lnTo>
                    <a:pt x="51" y="26"/>
                  </a:lnTo>
                  <a:lnTo>
                    <a:pt x="53" y="23"/>
                  </a:lnTo>
                  <a:lnTo>
                    <a:pt x="55" y="22"/>
                  </a:lnTo>
                  <a:lnTo>
                    <a:pt x="59" y="19"/>
                  </a:lnTo>
                  <a:lnTo>
                    <a:pt x="66" y="19"/>
                  </a:lnTo>
                  <a:lnTo>
                    <a:pt x="76" y="18"/>
                  </a:lnTo>
                  <a:lnTo>
                    <a:pt x="83" y="18"/>
                  </a:lnTo>
                  <a:lnTo>
                    <a:pt x="95" y="15"/>
                  </a:lnTo>
                  <a:lnTo>
                    <a:pt x="105" y="15"/>
                  </a:lnTo>
                  <a:lnTo>
                    <a:pt x="106" y="13"/>
                  </a:lnTo>
                  <a:lnTo>
                    <a:pt x="120" y="12"/>
                  </a:lnTo>
                  <a:lnTo>
                    <a:pt x="125" y="12"/>
                  </a:lnTo>
                  <a:lnTo>
                    <a:pt x="145" y="9"/>
                  </a:lnTo>
                  <a:lnTo>
                    <a:pt x="152" y="8"/>
                  </a:lnTo>
                  <a:lnTo>
                    <a:pt x="164" y="8"/>
                  </a:lnTo>
                  <a:lnTo>
                    <a:pt x="175" y="5"/>
                  </a:lnTo>
                  <a:lnTo>
                    <a:pt x="181" y="5"/>
                  </a:lnTo>
                  <a:lnTo>
                    <a:pt x="185" y="5"/>
                  </a:lnTo>
                  <a:lnTo>
                    <a:pt x="186" y="4"/>
                  </a:lnTo>
                  <a:lnTo>
                    <a:pt x="189" y="4"/>
                  </a:lnTo>
                  <a:lnTo>
                    <a:pt x="195" y="4"/>
                  </a:lnTo>
                  <a:lnTo>
                    <a:pt x="204" y="2"/>
                  </a:lnTo>
                  <a:lnTo>
                    <a:pt x="218" y="1"/>
                  </a:lnTo>
                  <a:lnTo>
                    <a:pt x="220" y="0"/>
                  </a:lnTo>
                  <a:lnTo>
                    <a:pt x="221" y="6"/>
                  </a:lnTo>
                  <a:lnTo>
                    <a:pt x="222" y="24"/>
                  </a:lnTo>
                  <a:lnTo>
                    <a:pt x="225" y="36"/>
                  </a:lnTo>
                  <a:lnTo>
                    <a:pt x="225" y="41"/>
                  </a:lnTo>
                  <a:lnTo>
                    <a:pt x="225" y="44"/>
                  </a:lnTo>
                  <a:lnTo>
                    <a:pt x="227" y="52"/>
                  </a:lnTo>
                  <a:lnTo>
                    <a:pt x="228" y="55"/>
                  </a:lnTo>
                  <a:lnTo>
                    <a:pt x="229" y="69"/>
                  </a:lnTo>
                  <a:lnTo>
                    <a:pt x="231" y="81"/>
                  </a:lnTo>
                  <a:lnTo>
                    <a:pt x="231" y="84"/>
                  </a:lnTo>
                  <a:lnTo>
                    <a:pt x="232" y="91"/>
                  </a:lnTo>
                  <a:lnTo>
                    <a:pt x="232" y="95"/>
                  </a:lnTo>
                  <a:lnTo>
                    <a:pt x="235" y="109"/>
                  </a:lnTo>
                  <a:lnTo>
                    <a:pt x="235" y="112"/>
                  </a:lnTo>
                  <a:lnTo>
                    <a:pt x="236" y="123"/>
                  </a:lnTo>
                  <a:lnTo>
                    <a:pt x="238" y="128"/>
                  </a:lnTo>
                </a:path>
              </a:pathLst>
            </a:custGeom>
            <a:solidFill>
              <a:schemeClr val="accent5"/>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80630" name="Freeform 273"/>
            <p:cNvSpPr>
              <a:spLocks/>
            </p:cNvSpPr>
            <p:nvPr/>
          </p:nvSpPr>
          <p:spPr bwMode="auto">
            <a:xfrm>
              <a:off x="5541963" y="2584450"/>
              <a:ext cx="34925" cy="28575"/>
            </a:xfrm>
            <a:custGeom>
              <a:avLst/>
              <a:gdLst>
                <a:gd name="T0" fmla="*/ 0 w 24"/>
                <a:gd name="T1" fmla="*/ 2147483647 h 23"/>
                <a:gd name="T2" fmla="*/ 0 w 24"/>
                <a:gd name="T3" fmla="*/ 0 h 23"/>
                <a:gd name="T4" fmla="*/ 2147483647 w 24"/>
                <a:gd name="T5" fmla="*/ 2147483647 h 23"/>
                <a:gd name="T6" fmla="*/ 2147483647 w 24"/>
                <a:gd name="T7" fmla="*/ 2147483647 h 23"/>
                <a:gd name="T8" fmla="*/ 0 w 24"/>
                <a:gd name="T9" fmla="*/ 2147483647 h 23"/>
                <a:gd name="T10" fmla="*/ 0 60000 65536"/>
                <a:gd name="T11" fmla="*/ 0 60000 65536"/>
                <a:gd name="T12" fmla="*/ 0 60000 65536"/>
                <a:gd name="T13" fmla="*/ 0 60000 65536"/>
                <a:gd name="T14" fmla="*/ 0 60000 65536"/>
                <a:gd name="T15" fmla="*/ 0 w 24"/>
                <a:gd name="T16" fmla="*/ 0 h 23"/>
                <a:gd name="T17" fmla="*/ 24 w 24"/>
                <a:gd name="T18" fmla="*/ 23 h 23"/>
              </a:gdLst>
              <a:ahLst/>
              <a:cxnLst>
                <a:cxn ang="T10">
                  <a:pos x="T0" y="T1"/>
                </a:cxn>
                <a:cxn ang="T11">
                  <a:pos x="T2" y="T3"/>
                </a:cxn>
                <a:cxn ang="T12">
                  <a:pos x="T4" y="T5"/>
                </a:cxn>
                <a:cxn ang="T13">
                  <a:pos x="T6" y="T7"/>
                </a:cxn>
                <a:cxn ang="T14">
                  <a:pos x="T8" y="T9"/>
                </a:cxn>
              </a:cxnLst>
              <a:rect l="T15" t="T16" r="T17" b="T18"/>
              <a:pathLst>
                <a:path w="24" h="23">
                  <a:moveTo>
                    <a:pt x="0" y="6"/>
                  </a:moveTo>
                  <a:lnTo>
                    <a:pt x="0" y="0"/>
                  </a:lnTo>
                  <a:lnTo>
                    <a:pt x="23" y="17"/>
                  </a:lnTo>
                  <a:lnTo>
                    <a:pt x="13" y="22"/>
                  </a:lnTo>
                  <a:lnTo>
                    <a:pt x="0" y="6"/>
                  </a:lnTo>
                </a:path>
              </a:pathLst>
            </a:custGeom>
            <a:noFill/>
            <a:ln w="6350">
              <a:solidFill>
                <a:schemeClr val="tx1"/>
              </a:solidFill>
              <a:round/>
              <a:headEnd/>
              <a:tailEnd/>
            </a:ln>
          </p:spPr>
          <p:txBody>
            <a:bodyPr/>
            <a:lstStyle/>
            <a:p>
              <a:endParaRPr lang="en-US"/>
            </a:p>
          </p:txBody>
        </p:sp>
        <p:grpSp>
          <p:nvGrpSpPr>
            <p:cNvPr id="280631" name="Group 101"/>
            <p:cNvGrpSpPr>
              <a:grpSpLocks/>
            </p:cNvGrpSpPr>
            <p:nvPr/>
          </p:nvGrpSpPr>
          <p:grpSpPr bwMode="auto">
            <a:xfrm>
              <a:off x="4938713" y="2343152"/>
              <a:ext cx="901700" cy="820738"/>
              <a:chOff x="5195888" y="2278063"/>
              <a:chExt cx="901700" cy="820737"/>
            </a:xfrm>
          </p:grpSpPr>
          <p:sp>
            <p:nvSpPr>
              <p:cNvPr id="280651" name="Freeform 271"/>
              <p:cNvSpPr>
                <a:spLocks/>
              </p:cNvSpPr>
              <p:nvPr/>
            </p:nvSpPr>
            <p:spPr bwMode="auto">
              <a:xfrm>
                <a:off x="5635625" y="2528888"/>
                <a:ext cx="461963" cy="569912"/>
              </a:xfrm>
              <a:custGeom>
                <a:avLst/>
                <a:gdLst>
                  <a:gd name="T0" fmla="*/ 2147483647 w 335"/>
                  <a:gd name="T1" fmla="*/ 2147483647 h 455"/>
                  <a:gd name="T2" fmla="*/ 2147483647 w 335"/>
                  <a:gd name="T3" fmla="*/ 2147483647 h 455"/>
                  <a:gd name="T4" fmla="*/ 2147483647 w 335"/>
                  <a:gd name="T5" fmla="*/ 2147483647 h 455"/>
                  <a:gd name="T6" fmla="*/ 2147483647 w 335"/>
                  <a:gd name="T7" fmla="*/ 2147483647 h 455"/>
                  <a:gd name="T8" fmla="*/ 2147483647 w 335"/>
                  <a:gd name="T9" fmla="*/ 2147483647 h 455"/>
                  <a:gd name="T10" fmla="*/ 2147483647 w 335"/>
                  <a:gd name="T11" fmla="*/ 2147483647 h 455"/>
                  <a:gd name="T12" fmla="*/ 2147483647 w 335"/>
                  <a:gd name="T13" fmla="*/ 2147483647 h 455"/>
                  <a:gd name="T14" fmla="*/ 2147483647 w 335"/>
                  <a:gd name="T15" fmla="*/ 2147483647 h 455"/>
                  <a:gd name="T16" fmla="*/ 2147483647 w 335"/>
                  <a:gd name="T17" fmla="*/ 2147483647 h 455"/>
                  <a:gd name="T18" fmla="*/ 2147483647 w 335"/>
                  <a:gd name="T19" fmla="*/ 2147483647 h 455"/>
                  <a:gd name="T20" fmla="*/ 2147483647 w 335"/>
                  <a:gd name="T21" fmla="*/ 2147483647 h 455"/>
                  <a:gd name="T22" fmla="*/ 2147483647 w 335"/>
                  <a:gd name="T23" fmla="*/ 2147483647 h 455"/>
                  <a:gd name="T24" fmla="*/ 2147483647 w 335"/>
                  <a:gd name="T25" fmla="*/ 2147483647 h 455"/>
                  <a:gd name="T26" fmla="*/ 2147483647 w 335"/>
                  <a:gd name="T27" fmla="*/ 2147483647 h 455"/>
                  <a:gd name="T28" fmla="*/ 2147483647 w 335"/>
                  <a:gd name="T29" fmla="*/ 2147483647 h 455"/>
                  <a:gd name="T30" fmla="*/ 2147483647 w 335"/>
                  <a:gd name="T31" fmla="*/ 2147483647 h 455"/>
                  <a:gd name="T32" fmla="*/ 2147483647 w 335"/>
                  <a:gd name="T33" fmla="*/ 2147483647 h 455"/>
                  <a:gd name="T34" fmla="*/ 2147483647 w 335"/>
                  <a:gd name="T35" fmla="*/ 2147483647 h 455"/>
                  <a:gd name="T36" fmla="*/ 2147483647 w 335"/>
                  <a:gd name="T37" fmla="*/ 2147483647 h 455"/>
                  <a:gd name="T38" fmla="*/ 2147483647 w 335"/>
                  <a:gd name="T39" fmla="*/ 2147483647 h 455"/>
                  <a:gd name="T40" fmla="*/ 2147483647 w 335"/>
                  <a:gd name="T41" fmla="*/ 2147483647 h 455"/>
                  <a:gd name="T42" fmla="*/ 2147483647 w 335"/>
                  <a:gd name="T43" fmla="*/ 2147483647 h 455"/>
                  <a:gd name="T44" fmla="*/ 2147483647 w 335"/>
                  <a:gd name="T45" fmla="*/ 2147483647 h 455"/>
                  <a:gd name="T46" fmla="*/ 2147483647 w 335"/>
                  <a:gd name="T47" fmla="*/ 2147483647 h 455"/>
                  <a:gd name="T48" fmla="*/ 2147483647 w 335"/>
                  <a:gd name="T49" fmla="*/ 2147483647 h 455"/>
                  <a:gd name="T50" fmla="*/ 2147483647 w 335"/>
                  <a:gd name="T51" fmla="*/ 2147483647 h 455"/>
                  <a:gd name="T52" fmla="*/ 2147483647 w 335"/>
                  <a:gd name="T53" fmla="*/ 2147483647 h 455"/>
                  <a:gd name="T54" fmla="*/ 2147483647 w 335"/>
                  <a:gd name="T55" fmla="*/ 2147483647 h 455"/>
                  <a:gd name="T56" fmla="*/ 2147483647 w 335"/>
                  <a:gd name="T57" fmla="*/ 2147483647 h 455"/>
                  <a:gd name="T58" fmla="*/ 2147483647 w 335"/>
                  <a:gd name="T59" fmla="*/ 2147483647 h 455"/>
                  <a:gd name="T60" fmla="*/ 2147483647 w 335"/>
                  <a:gd name="T61" fmla="*/ 2147483647 h 455"/>
                  <a:gd name="T62" fmla="*/ 2147483647 w 335"/>
                  <a:gd name="T63" fmla="*/ 2147483647 h 455"/>
                  <a:gd name="T64" fmla="*/ 2147483647 w 335"/>
                  <a:gd name="T65" fmla="*/ 2147483647 h 455"/>
                  <a:gd name="T66" fmla="*/ 2147483647 w 335"/>
                  <a:gd name="T67" fmla="*/ 2147483647 h 455"/>
                  <a:gd name="T68" fmla="*/ 2147483647 w 335"/>
                  <a:gd name="T69" fmla="*/ 2147483647 h 455"/>
                  <a:gd name="T70" fmla="*/ 2147483647 w 335"/>
                  <a:gd name="T71" fmla="*/ 2147483647 h 455"/>
                  <a:gd name="T72" fmla="*/ 2147483647 w 335"/>
                  <a:gd name="T73" fmla="*/ 2147483647 h 455"/>
                  <a:gd name="T74" fmla="*/ 2147483647 w 335"/>
                  <a:gd name="T75" fmla="*/ 2147483647 h 455"/>
                  <a:gd name="T76" fmla="*/ 2147483647 w 335"/>
                  <a:gd name="T77" fmla="*/ 2147483647 h 455"/>
                  <a:gd name="T78" fmla="*/ 2147483647 w 335"/>
                  <a:gd name="T79" fmla="*/ 2147483647 h 455"/>
                  <a:gd name="T80" fmla="*/ 2147483647 w 335"/>
                  <a:gd name="T81" fmla="*/ 0 h 455"/>
                  <a:gd name="T82" fmla="*/ 2147483647 w 335"/>
                  <a:gd name="T83" fmla="*/ 2147483647 h 455"/>
                  <a:gd name="T84" fmla="*/ 2147483647 w 335"/>
                  <a:gd name="T85" fmla="*/ 2147483647 h 455"/>
                  <a:gd name="T86" fmla="*/ 2147483647 w 335"/>
                  <a:gd name="T87" fmla="*/ 2147483647 h 455"/>
                  <a:gd name="T88" fmla="*/ 2147483647 w 335"/>
                  <a:gd name="T89" fmla="*/ 2147483647 h 455"/>
                  <a:gd name="T90" fmla="*/ 2147483647 w 335"/>
                  <a:gd name="T91" fmla="*/ 2147483647 h 45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35"/>
                  <a:gd name="T139" fmla="*/ 0 h 455"/>
                  <a:gd name="T140" fmla="*/ 335 w 335"/>
                  <a:gd name="T141" fmla="*/ 455 h 45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35" h="455">
                    <a:moveTo>
                      <a:pt x="238" y="121"/>
                    </a:moveTo>
                    <a:lnTo>
                      <a:pt x="228" y="149"/>
                    </a:lnTo>
                    <a:lnTo>
                      <a:pt x="225" y="153"/>
                    </a:lnTo>
                    <a:lnTo>
                      <a:pt x="224" y="161"/>
                    </a:lnTo>
                    <a:lnTo>
                      <a:pt x="225" y="167"/>
                    </a:lnTo>
                    <a:lnTo>
                      <a:pt x="221" y="174"/>
                    </a:lnTo>
                    <a:lnTo>
                      <a:pt x="212" y="183"/>
                    </a:lnTo>
                    <a:lnTo>
                      <a:pt x="203" y="188"/>
                    </a:lnTo>
                    <a:lnTo>
                      <a:pt x="202" y="193"/>
                    </a:lnTo>
                    <a:lnTo>
                      <a:pt x="202" y="211"/>
                    </a:lnTo>
                    <a:lnTo>
                      <a:pt x="209" y="220"/>
                    </a:lnTo>
                    <a:lnTo>
                      <a:pt x="223" y="224"/>
                    </a:lnTo>
                    <a:lnTo>
                      <a:pt x="228" y="221"/>
                    </a:lnTo>
                    <a:lnTo>
                      <a:pt x="236" y="210"/>
                    </a:lnTo>
                    <a:lnTo>
                      <a:pt x="238" y="207"/>
                    </a:lnTo>
                    <a:lnTo>
                      <a:pt x="243" y="193"/>
                    </a:lnTo>
                    <a:lnTo>
                      <a:pt x="248" y="190"/>
                    </a:lnTo>
                    <a:lnTo>
                      <a:pt x="242" y="186"/>
                    </a:lnTo>
                    <a:lnTo>
                      <a:pt x="249" y="183"/>
                    </a:lnTo>
                    <a:lnTo>
                      <a:pt x="252" y="178"/>
                    </a:lnTo>
                    <a:lnTo>
                      <a:pt x="261" y="174"/>
                    </a:lnTo>
                    <a:lnTo>
                      <a:pt x="271" y="164"/>
                    </a:lnTo>
                    <a:lnTo>
                      <a:pt x="275" y="164"/>
                    </a:lnTo>
                    <a:lnTo>
                      <a:pt x="289" y="169"/>
                    </a:lnTo>
                    <a:lnTo>
                      <a:pt x="297" y="182"/>
                    </a:lnTo>
                    <a:lnTo>
                      <a:pt x="306" y="201"/>
                    </a:lnTo>
                    <a:lnTo>
                      <a:pt x="317" y="235"/>
                    </a:lnTo>
                    <a:lnTo>
                      <a:pt x="320" y="247"/>
                    </a:lnTo>
                    <a:lnTo>
                      <a:pt x="322" y="257"/>
                    </a:lnTo>
                    <a:lnTo>
                      <a:pt x="334" y="275"/>
                    </a:lnTo>
                    <a:lnTo>
                      <a:pt x="331" y="314"/>
                    </a:lnTo>
                    <a:lnTo>
                      <a:pt x="318" y="328"/>
                    </a:lnTo>
                    <a:lnTo>
                      <a:pt x="317" y="317"/>
                    </a:lnTo>
                    <a:lnTo>
                      <a:pt x="321" y="311"/>
                    </a:lnTo>
                    <a:lnTo>
                      <a:pt x="313" y="311"/>
                    </a:lnTo>
                    <a:lnTo>
                      <a:pt x="307" y="318"/>
                    </a:lnTo>
                    <a:lnTo>
                      <a:pt x="304" y="332"/>
                    </a:lnTo>
                    <a:lnTo>
                      <a:pt x="306" y="338"/>
                    </a:lnTo>
                    <a:lnTo>
                      <a:pt x="303" y="349"/>
                    </a:lnTo>
                    <a:lnTo>
                      <a:pt x="297" y="352"/>
                    </a:lnTo>
                    <a:lnTo>
                      <a:pt x="289" y="364"/>
                    </a:lnTo>
                    <a:lnTo>
                      <a:pt x="288" y="388"/>
                    </a:lnTo>
                    <a:lnTo>
                      <a:pt x="275" y="406"/>
                    </a:lnTo>
                    <a:lnTo>
                      <a:pt x="274" y="421"/>
                    </a:lnTo>
                    <a:lnTo>
                      <a:pt x="271" y="423"/>
                    </a:lnTo>
                    <a:lnTo>
                      <a:pt x="263" y="424"/>
                    </a:lnTo>
                    <a:lnTo>
                      <a:pt x="259" y="424"/>
                    </a:lnTo>
                    <a:lnTo>
                      <a:pt x="246" y="427"/>
                    </a:lnTo>
                    <a:lnTo>
                      <a:pt x="238" y="428"/>
                    </a:lnTo>
                    <a:lnTo>
                      <a:pt x="213" y="433"/>
                    </a:lnTo>
                    <a:lnTo>
                      <a:pt x="199" y="435"/>
                    </a:lnTo>
                    <a:lnTo>
                      <a:pt x="196" y="435"/>
                    </a:lnTo>
                    <a:lnTo>
                      <a:pt x="189" y="437"/>
                    </a:lnTo>
                    <a:lnTo>
                      <a:pt x="169" y="440"/>
                    </a:lnTo>
                    <a:lnTo>
                      <a:pt x="164" y="441"/>
                    </a:lnTo>
                    <a:lnTo>
                      <a:pt x="163" y="434"/>
                    </a:lnTo>
                    <a:lnTo>
                      <a:pt x="162" y="435"/>
                    </a:lnTo>
                    <a:lnTo>
                      <a:pt x="148" y="437"/>
                    </a:lnTo>
                    <a:lnTo>
                      <a:pt x="138" y="438"/>
                    </a:lnTo>
                    <a:lnTo>
                      <a:pt x="133" y="438"/>
                    </a:lnTo>
                    <a:lnTo>
                      <a:pt x="130" y="438"/>
                    </a:lnTo>
                    <a:lnTo>
                      <a:pt x="128" y="440"/>
                    </a:lnTo>
                    <a:lnTo>
                      <a:pt x="124" y="440"/>
                    </a:lnTo>
                    <a:lnTo>
                      <a:pt x="119" y="440"/>
                    </a:lnTo>
                    <a:lnTo>
                      <a:pt x="108" y="442"/>
                    </a:lnTo>
                    <a:lnTo>
                      <a:pt x="95" y="442"/>
                    </a:lnTo>
                    <a:lnTo>
                      <a:pt x="88" y="444"/>
                    </a:lnTo>
                    <a:lnTo>
                      <a:pt x="69" y="447"/>
                    </a:lnTo>
                    <a:lnTo>
                      <a:pt x="63" y="447"/>
                    </a:lnTo>
                    <a:lnTo>
                      <a:pt x="49" y="448"/>
                    </a:lnTo>
                    <a:lnTo>
                      <a:pt x="48" y="449"/>
                    </a:lnTo>
                    <a:lnTo>
                      <a:pt x="38" y="449"/>
                    </a:lnTo>
                    <a:lnTo>
                      <a:pt x="26" y="452"/>
                    </a:lnTo>
                    <a:lnTo>
                      <a:pt x="19" y="452"/>
                    </a:lnTo>
                    <a:lnTo>
                      <a:pt x="9" y="454"/>
                    </a:lnTo>
                    <a:lnTo>
                      <a:pt x="2" y="454"/>
                    </a:lnTo>
                    <a:lnTo>
                      <a:pt x="13" y="442"/>
                    </a:lnTo>
                    <a:lnTo>
                      <a:pt x="24" y="416"/>
                    </a:lnTo>
                    <a:lnTo>
                      <a:pt x="33" y="396"/>
                    </a:lnTo>
                    <a:lnTo>
                      <a:pt x="37" y="377"/>
                    </a:lnTo>
                    <a:lnTo>
                      <a:pt x="40" y="341"/>
                    </a:lnTo>
                    <a:lnTo>
                      <a:pt x="38" y="339"/>
                    </a:lnTo>
                    <a:lnTo>
                      <a:pt x="34" y="314"/>
                    </a:lnTo>
                    <a:lnTo>
                      <a:pt x="29" y="302"/>
                    </a:lnTo>
                    <a:lnTo>
                      <a:pt x="11" y="267"/>
                    </a:lnTo>
                    <a:lnTo>
                      <a:pt x="11" y="265"/>
                    </a:lnTo>
                    <a:lnTo>
                      <a:pt x="4" y="239"/>
                    </a:lnTo>
                    <a:lnTo>
                      <a:pt x="6" y="238"/>
                    </a:lnTo>
                    <a:lnTo>
                      <a:pt x="8" y="228"/>
                    </a:lnTo>
                    <a:lnTo>
                      <a:pt x="2" y="208"/>
                    </a:lnTo>
                    <a:lnTo>
                      <a:pt x="0" y="204"/>
                    </a:lnTo>
                    <a:lnTo>
                      <a:pt x="6" y="188"/>
                    </a:lnTo>
                    <a:lnTo>
                      <a:pt x="15" y="167"/>
                    </a:lnTo>
                    <a:lnTo>
                      <a:pt x="15" y="158"/>
                    </a:lnTo>
                    <a:lnTo>
                      <a:pt x="15" y="150"/>
                    </a:lnTo>
                    <a:lnTo>
                      <a:pt x="15" y="146"/>
                    </a:lnTo>
                    <a:lnTo>
                      <a:pt x="11" y="133"/>
                    </a:lnTo>
                    <a:lnTo>
                      <a:pt x="23" y="123"/>
                    </a:lnTo>
                    <a:lnTo>
                      <a:pt x="23" y="121"/>
                    </a:lnTo>
                    <a:lnTo>
                      <a:pt x="23" y="107"/>
                    </a:lnTo>
                    <a:lnTo>
                      <a:pt x="29" y="107"/>
                    </a:lnTo>
                    <a:lnTo>
                      <a:pt x="44" y="94"/>
                    </a:lnTo>
                    <a:lnTo>
                      <a:pt x="59" y="76"/>
                    </a:lnTo>
                    <a:lnTo>
                      <a:pt x="54" y="93"/>
                    </a:lnTo>
                    <a:lnTo>
                      <a:pt x="56" y="116"/>
                    </a:lnTo>
                    <a:lnTo>
                      <a:pt x="63" y="94"/>
                    </a:lnTo>
                    <a:lnTo>
                      <a:pt x="66" y="107"/>
                    </a:lnTo>
                    <a:lnTo>
                      <a:pt x="63" y="119"/>
                    </a:lnTo>
                    <a:lnTo>
                      <a:pt x="66" y="119"/>
                    </a:lnTo>
                    <a:lnTo>
                      <a:pt x="70" y="105"/>
                    </a:lnTo>
                    <a:lnTo>
                      <a:pt x="73" y="90"/>
                    </a:lnTo>
                    <a:lnTo>
                      <a:pt x="70" y="68"/>
                    </a:lnTo>
                    <a:lnTo>
                      <a:pt x="70" y="64"/>
                    </a:lnTo>
                    <a:lnTo>
                      <a:pt x="78" y="52"/>
                    </a:lnTo>
                    <a:lnTo>
                      <a:pt x="90" y="48"/>
                    </a:lnTo>
                    <a:lnTo>
                      <a:pt x="97" y="47"/>
                    </a:lnTo>
                    <a:lnTo>
                      <a:pt x="97" y="40"/>
                    </a:lnTo>
                    <a:lnTo>
                      <a:pt x="88" y="33"/>
                    </a:lnTo>
                    <a:lnTo>
                      <a:pt x="88" y="19"/>
                    </a:lnTo>
                    <a:lnTo>
                      <a:pt x="92" y="16"/>
                    </a:lnTo>
                    <a:lnTo>
                      <a:pt x="92" y="5"/>
                    </a:lnTo>
                    <a:lnTo>
                      <a:pt x="108" y="4"/>
                    </a:lnTo>
                    <a:lnTo>
                      <a:pt x="112" y="0"/>
                    </a:lnTo>
                    <a:lnTo>
                      <a:pt x="116" y="2"/>
                    </a:lnTo>
                    <a:lnTo>
                      <a:pt x="131" y="9"/>
                    </a:lnTo>
                    <a:lnTo>
                      <a:pt x="155" y="12"/>
                    </a:lnTo>
                    <a:lnTo>
                      <a:pt x="163" y="23"/>
                    </a:lnTo>
                    <a:lnTo>
                      <a:pt x="181" y="26"/>
                    </a:lnTo>
                    <a:lnTo>
                      <a:pt x="199" y="33"/>
                    </a:lnTo>
                    <a:lnTo>
                      <a:pt x="212" y="33"/>
                    </a:lnTo>
                    <a:lnTo>
                      <a:pt x="221" y="48"/>
                    </a:lnTo>
                    <a:lnTo>
                      <a:pt x="232" y="64"/>
                    </a:lnTo>
                    <a:lnTo>
                      <a:pt x="224" y="62"/>
                    </a:lnTo>
                    <a:lnTo>
                      <a:pt x="221" y="71"/>
                    </a:lnTo>
                    <a:lnTo>
                      <a:pt x="228" y="80"/>
                    </a:lnTo>
                    <a:lnTo>
                      <a:pt x="232" y="82"/>
                    </a:lnTo>
                    <a:lnTo>
                      <a:pt x="232" y="84"/>
                    </a:lnTo>
                    <a:lnTo>
                      <a:pt x="235" y="96"/>
                    </a:lnTo>
                    <a:lnTo>
                      <a:pt x="238" y="121"/>
                    </a:lnTo>
                  </a:path>
                </a:pathLst>
              </a:custGeom>
              <a:noFill/>
              <a:ln w="6350">
                <a:solidFill>
                  <a:schemeClr val="tx1"/>
                </a:solidFill>
                <a:round/>
                <a:headEnd/>
                <a:tailEnd/>
              </a:ln>
            </p:spPr>
            <p:txBody>
              <a:bodyPr/>
              <a:lstStyle/>
              <a:p>
                <a:endParaRPr lang="en-US"/>
              </a:p>
            </p:txBody>
          </p:sp>
          <p:sp>
            <p:nvSpPr>
              <p:cNvPr id="280652" name="Freeform 272"/>
              <p:cNvSpPr>
                <a:spLocks/>
              </p:cNvSpPr>
              <p:nvPr/>
            </p:nvSpPr>
            <p:spPr bwMode="auto">
              <a:xfrm>
                <a:off x="5195888" y="2339975"/>
                <a:ext cx="722312" cy="317500"/>
              </a:xfrm>
              <a:custGeom>
                <a:avLst/>
                <a:gdLst>
                  <a:gd name="T0" fmla="*/ 2147483647 w 525"/>
                  <a:gd name="T1" fmla="*/ 2147483647 h 254"/>
                  <a:gd name="T2" fmla="*/ 2147483647 w 525"/>
                  <a:gd name="T3" fmla="*/ 2147483647 h 254"/>
                  <a:gd name="T4" fmla="*/ 2147483647 w 525"/>
                  <a:gd name="T5" fmla="*/ 2147483647 h 254"/>
                  <a:gd name="T6" fmla="*/ 2147483647 w 525"/>
                  <a:gd name="T7" fmla="*/ 2147483647 h 254"/>
                  <a:gd name="T8" fmla="*/ 2147483647 w 525"/>
                  <a:gd name="T9" fmla="*/ 2147483647 h 254"/>
                  <a:gd name="T10" fmla="*/ 2147483647 w 525"/>
                  <a:gd name="T11" fmla="*/ 2147483647 h 254"/>
                  <a:gd name="T12" fmla="*/ 2147483647 w 525"/>
                  <a:gd name="T13" fmla="*/ 2147483647 h 254"/>
                  <a:gd name="T14" fmla="*/ 2147483647 w 525"/>
                  <a:gd name="T15" fmla="*/ 2147483647 h 254"/>
                  <a:gd name="T16" fmla="*/ 2147483647 w 525"/>
                  <a:gd name="T17" fmla="*/ 2147483647 h 254"/>
                  <a:gd name="T18" fmla="*/ 2147483647 w 525"/>
                  <a:gd name="T19" fmla="*/ 2147483647 h 254"/>
                  <a:gd name="T20" fmla="*/ 2147483647 w 525"/>
                  <a:gd name="T21" fmla="*/ 2147483647 h 254"/>
                  <a:gd name="T22" fmla="*/ 2147483647 w 525"/>
                  <a:gd name="T23" fmla="*/ 2147483647 h 254"/>
                  <a:gd name="T24" fmla="*/ 2147483647 w 525"/>
                  <a:gd name="T25" fmla="*/ 2147483647 h 254"/>
                  <a:gd name="T26" fmla="*/ 2147483647 w 525"/>
                  <a:gd name="T27" fmla="*/ 2147483647 h 254"/>
                  <a:gd name="T28" fmla="*/ 2147483647 w 525"/>
                  <a:gd name="T29" fmla="*/ 2147483647 h 254"/>
                  <a:gd name="T30" fmla="*/ 2147483647 w 525"/>
                  <a:gd name="T31" fmla="*/ 2147483647 h 254"/>
                  <a:gd name="T32" fmla="*/ 2147483647 w 525"/>
                  <a:gd name="T33" fmla="*/ 2147483647 h 254"/>
                  <a:gd name="T34" fmla="*/ 2147483647 w 525"/>
                  <a:gd name="T35" fmla="*/ 2147483647 h 254"/>
                  <a:gd name="T36" fmla="*/ 2147483647 w 525"/>
                  <a:gd name="T37" fmla="*/ 2147483647 h 254"/>
                  <a:gd name="T38" fmla="*/ 2147483647 w 525"/>
                  <a:gd name="T39" fmla="*/ 2147483647 h 254"/>
                  <a:gd name="T40" fmla="*/ 2147483647 w 525"/>
                  <a:gd name="T41" fmla="*/ 2147483647 h 254"/>
                  <a:gd name="T42" fmla="*/ 2147483647 w 525"/>
                  <a:gd name="T43" fmla="*/ 2147483647 h 254"/>
                  <a:gd name="T44" fmla="*/ 2147483647 w 525"/>
                  <a:gd name="T45" fmla="*/ 0 h 254"/>
                  <a:gd name="T46" fmla="*/ 2147483647 w 525"/>
                  <a:gd name="T47" fmla="*/ 2147483647 h 254"/>
                  <a:gd name="T48" fmla="*/ 2147483647 w 525"/>
                  <a:gd name="T49" fmla="*/ 2147483647 h 254"/>
                  <a:gd name="T50" fmla="*/ 2147483647 w 525"/>
                  <a:gd name="T51" fmla="*/ 2147483647 h 254"/>
                  <a:gd name="T52" fmla="*/ 2147483647 w 525"/>
                  <a:gd name="T53" fmla="*/ 2147483647 h 254"/>
                  <a:gd name="T54" fmla="*/ 2147483647 w 525"/>
                  <a:gd name="T55" fmla="*/ 2147483647 h 254"/>
                  <a:gd name="T56" fmla="*/ 2147483647 w 525"/>
                  <a:gd name="T57" fmla="*/ 2147483647 h 254"/>
                  <a:gd name="T58" fmla="*/ 2147483647 w 525"/>
                  <a:gd name="T59" fmla="*/ 2147483647 h 254"/>
                  <a:gd name="T60" fmla="*/ 2147483647 w 525"/>
                  <a:gd name="T61" fmla="*/ 2147483647 h 254"/>
                  <a:gd name="T62" fmla="*/ 2147483647 w 525"/>
                  <a:gd name="T63" fmla="*/ 2147483647 h 254"/>
                  <a:gd name="T64" fmla="*/ 2147483647 w 525"/>
                  <a:gd name="T65" fmla="*/ 2147483647 h 254"/>
                  <a:gd name="T66" fmla="*/ 2147483647 w 525"/>
                  <a:gd name="T67" fmla="*/ 2147483647 h 254"/>
                  <a:gd name="T68" fmla="*/ 2147483647 w 525"/>
                  <a:gd name="T69" fmla="*/ 2147483647 h 254"/>
                  <a:gd name="T70" fmla="*/ 2147483647 w 525"/>
                  <a:gd name="T71" fmla="*/ 2147483647 h 254"/>
                  <a:gd name="T72" fmla="*/ 2147483647 w 525"/>
                  <a:gd name="T73" fmla="*/ 2147483647 h 254"/>
                  <a:gd name="T74" fmla="*/ 2147483647 w 525"/>
                  <a:gd name="T75" fmla="*/ 2147483647 h 254"/>
                  <a:gd name="T76" fmla="*/ 2147483647 w 525"/>
                  <a:gd name="T77" fmla="*/ 2147483647 h 254"/>
                  <a:gd name="T78" fmla="*/ 2147483647 w 525"/>
                  <a:gd name="T79" fmla="*/ 2147483647 h 254"/>
                  <a:gd name="T80" fmla="*/ 2147483647 w 525"/>
                  <a:gd name="T81" fmla="*/ 2147483647 h 254"/>
                  <a:gd name="T82" fmla="*/ 2147483647 w 525"/>
                  <a:gd name="T83" fmla="*/ 2147483647 h 254"/>
                  <a:gd name="T84" fmla="*/ 2147483647 w 525"/>
                  <a:gd name="T85" fmla="*/ 2147483647 h 254"/>
                  <a:gd name="T86" fmla="*/ 2147483647 w 525"/>
                  <a:gd name="T87" fmla="*/ 2147483647 h 254"/>
                  <a:gd name="T88" fmla="*/ 2147483647 w 525"/>
                  <a:gd name="T89" fmla="*/ 2147483647 h 254"/>
                  <a:gd name="T90" fmla="*/ 2147483647 w 525"/>
                  <a:gd name="T91" fmla="*/ 2147483647 h 254"/>
                  <a:gd name="T92" fmla="*/ 2147483647 w 525"/>
                  <a:gd name="T93" fmla="*/ 2147483647 h 254"/>
                  <a:gd name="T94" fmla="*/ 2147483647 w 525"/>
                  <a:gd name="T95" fmla="*/ 2147483647 h 254"/>
                  <a:gd name="T96" fmla="*/ 2147483647 w 525"/>
                  <a:gd name="T97" fmla="*/ 2147483647 h 254"/>
                  <a:gd name="T98" fmla="*/ 2147483647 w 525"/>
                  <a:gd name="T99" fmla="*/ 2147483647 h 254"/>
                  <a:gd name="T100" fmla="*/ 2147483647 w 525"/>
                  <a:gd name="T101" fmla="*/ 2147483647 h 254"/>
                  <a:gd name="T102" fmla="*/ 2147483647 w 525"/>
                  <a:gd name="T103" fmla="*/ 2147483647 h 254"/>
                  <a:gd name="T104" fmla="*/ 2147483647 w 525"/>
                  <a:gd name="T105" fmla="*/ 2147483647 h 254"/>
                  <a:gd name="T106" fmla="*/ 2147483647 w 525"/>
                  <a:gd name="T107" fmla="*/ 2147483647 h 2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5"/>
                  <a:gd name="T163" fmla="*/ 0 h 254"/>
                  <a:gd name="T164" fmla="*/ 525 w 525"/>
                  <a:gd name="T165" fmla="*/ 254 h 25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5" h="254">
                    <a:moveTo>
                      <a:pt x="305" y="172"/>
                    </a:moveTo>
                    <a:lnTo>
                      <a:pt x="291" y="175"/>
                    </a:lnTo>
                    <a:lnTo>
                      <a:pt x="282" y="162"/>
                    </a:lnTo>
                    <a:lnTo>
                      <a:pt x="276" y="176"/>
                    </a:lnTo>
                    <a:lnTo>
                      <a:pt x="265" y="176"/>
                    </a:lnTo>
                    <a:lnTo>
                      <a:pt x="262" y="169"/>
                    </a:lnTo>
                    <a:lnTo>
                      <a:pt x="246" y="201"/>
                    </a:lnTo>
                    <a:lnTo>
                      <a:pt x="232" y="236"/>
                    </a:lnTo>
                    <a:lnTo>
                      <a:pt x="225" y="250"/>
                    </a:lnTo>
                    <a:lnTo>
                      <a:pt x="226" y="253"/>
                    </a:lnTo>
                    <a:lnTo>
                      <a:pt x="219" y="250"/>
                    </a:lnTo>
                    <a:lnTo>
                      <a:pt x="200" y="186"/>
                    </a:lnTo>
                    <a:lnTo>
                      <a:pt x="197" y="184"/>
                    </a:lnTo>
                    <a:lnTo>
                      <a:pt x="189" y="182"/>
                    </a:lnTo>
                    <a:lnTo>
                      <a:pt x="189" y="180"/>
                    </a:lnTo>
                    <a:lnTo>
                      <a:pt x="183" y="182"/>
                    </a:lnTo>
                    <a:lnTo>
                      <a:pt x="179" y="179"/>
                    </a:lnTo>
                    <a:lnTo>
                      <a:pt x="181" y="172"/>
                    </a:lnTo>
                    <a:lnTo>
                      <a:pt x="178" y="168"/>
                    </a:lnTo>
                    <a:lnTo>
                      <a:pt x="167" y="164"/>
                    </a:lnTo>
                    <a:lnTo>
                      <a:pt x="147" y="162"/>
                    </a:lnTo>
                    <a:lnTo>
                      <a:pt x="139" y="164"/>
                    </a:lnTo>
                    <a:lnTo>
                      <a:pt x="134" y="161"/>
                    </a:lnTo>
                    <a:lnTo>
                      <a:pt x="129" y="161"/>
                    </a:lnTo>
                    <a:lnTo>
                      <a:pt x="121" y="161"/>
                    </a:lnTo>
                    <a:lnTo>
                      <a:pt x="114" y="157"/>
                    </a:lnTo>
                    <a:lnTo>
                      <a:pt x="110" y="155"/>
                    </a:lnTo>
                    <a:lnTo>
                      <a:pt x="103" y="151"/>
                    </a:lnTo>
                    <a:lnTo>
                      <a:pt x="44" y="140"/>
                    </a:lnTo>
                    <a:lnTo>
                      <a:pt x="38" y="139"/>
                    </a:lnTo>
                    <a:lnTo>
                      <a:pt x="23" y="133"/>
                    </a:lnTo>
                    <a:lnTo>
                      <a:pt x="15" y="119"/>
                    </a:lnTo>
                    <a:lnTo>
                      <a:pt x="0" y="112"/>
                    </a:lnTo>
                    <a:lnTo>
                      <a:pt x="12" y="105"/>
                    </a:lnTo>
                    <a:lnTo>
                      <a:pt x="29" y="97"/>
                    </a:lnTo>
                    <a:lnTo>
                      <a:pt x="37" y="88"/>
                    </a:lnTo>
                    <a:lnTo>
                      <a:pt x="47" y="82"/>
                    </a:lnTo>
                    <a:lnTo>
                      <a:pt x="55" y="82"/>
                    </a:lnTo>
                    <a:lnTo>
                      <a:pt x="84" y="70"/>
                    </a:lnTo>
                    <a:lnTo>
                      <a:pt x="106" y="54"/>
                    </a:lnTo>
                    <a:lnTo>
                      <a:pt x="110" y="45"/>
                    </a:lnTo>
                    <a:lnTo>
                      <a:pt x="127" y="30"/>
                    </a:lnTo>
                    <a:lnTo>
                      <a:pt x="134" y="25"/>
                    </a:lnTo>
                    <a:lnTo>
                      <a:pt x="141" y="13"/>
                    </a:lnTo>
                    <a:lnTo>
                      <a:pt x="161" y="2"/>
                    </a:lnTo>
                    <a:lnTo>
                      <a:pt x="170" y="0"/>
                    </a:lnTo>
                    <a:lnTo>
                      <a:pt x="189" y="1"/>
                    </a:lnTo>
                    <a:lnTo>
                      <a:pt x="190" y="4"/>
                    </a:lnTo>
                    <a:lnTo>
                      <a:pt x="172" y="18"/>
                    </a:lnTo>
                    <a:lnTo>
                      <a:pt x="156" y="31"/>
                    </a:lnTo>
                    <a:lnTo>
                      <a:pt x="154" y="37"/>
                    </a:lnTo>
                    <a:lnTo>
                      <a:pt x="147" y="45"/>
                    </a:lnTo>
                    <a:lnTo>
                      <a:pt x="147" y="52"/>
                    </a:lnTo>
                    <a:lnTo>
                      <a:pt x="142" y="61"/>
                    </a:lnTo>
                    <a:lnTo>
                      <a:pt x="157" y="61"/>
                    </a:lnTo>
                    <a:lnTo>
                      <a:pt x="172" y="61"/>
                    </a:lnTo>
                    <a:lnTo>
                      <a:pt x="196" y="63"/>
                    </a:lnTo>
                    <a:lnTo>
                      <a:pt x="208" y="75"/>
                    </a:lnTo>
                    <a:lnTo>
                      <a:pt x="229" y="100"/>
                    </a:lnTo>
                    <a:lnTo>
                      <a:pt x="246" y="98"/>
                    </a:lnTo>
                    <a:lnTo>
                      <a:pt x="273" y="97"/>
                    </a:lnTo>
                    <a:lnTo>
                      <a:pt x="279" y="94"/>
                    </a:lnTo>
                    <a:lnTo>
                      <a:pt x="276" y="90"/>
                    </a:lnTo>
                    <a:lnTo>
                      <a:pt x="282" y="94"/>
                    </a:lnTo>
                    <a:lnTo>
                      <a:pt x="290" y="93"/>
                    </a:lnTo>
                    <a:lnTo>
                      <a:pt x="319" y="72"/>
                    </a:lnTo>
                    <a:lnTo>
                      <a:pt x="337" y="66"/>
                    </a:lnTo>
                    <a:lnTo>
                      <a:pt x="345" y="68"/>
                    </a:lnTo>
                    <a:lnTo>
                      <a:pt x="365" y="65"/>
                    </a:lnTo>
                    <a:lnTo>
                      <a:pt x="382" y="54"/>
                    </a:lnTo>
                    <a:lnTo>
                      <a:pt x="400" y="50"/>
                    </a:lnTo>
                    <a:lnTo>
                      <a:pt x="400" y="79"/>
                    </a:lnTo>
                    <a:lnTo>
                      <a:pt x="405" y="82"/>
                    </a:lnTo>
                    <a:lnTo>
                      <a:pt x="424" y="80"/>
                    </a:lnTo>
                    <a:lnTo>
                      <a:pt x="432" y="77"/>
                    </a:lnTo>
                    <a:lnTo>
                      <a:pt x="438" y="84"/>
                    </a:lnTo>
                    <a:lnTo>
                      <a:pt x="447" y="73"/>
                    </a:lnTo>
                    <a:lnTo>
                      <a:pt x="459" y="72"/>
                    </a:lnTo>
                    <a:lnTo>
                      <a:pt x="463" y="66"/>
                    </a:lnTo>
                    <a:lnTo>
                      <a:pt x="468" y="68"/>
                    </a:lnTo>
                    <a:lnTo>
                      <a:pt x="470" y="70"/>
                    </a:lnTo>
                    <a:lnTo>
                      <a:pt x="470" y="84"/>
                    </a:lnTo>
                    <a:lnTo>
                      <a:pt x="476" y="104"/>
                    </a:lnTo>
                    <a:lnTo>
                      <a:pt x="483" y="107"/>
                    </a:lnTo>
                    <a:lnTo>
                      <a:pt x="488" y="115"/>
                    </a:lnTo>
                    <a:lnTo>
                      <a:pt x="492" y="115"/>
                    </a:lnTo>
                    <a:lnTo>
                      <a:pt x="497" y="108"/>
                    </a:lnTo>
                    <a:lnTo>
                      <a:pt x="503" y="111"/>
                    </a:lnTo>
                    <a:lnTo>
                      <a:pt x="511" y="108"/>
                    </a:lnTo>
                    <a:lnTo>
                      <a:pt x="524" y="118"/>
                    </a:lnTo>
                    <a:lnTo>
                      <a:pt x="514" y="126"/>
                    </a:lnTo>
                    <a:lnTo>
                      <a:pt x="504" y="127"/>
                    </a:lnTo>
                    <a:lnTo>
                      <a:pt x="494" y="125"/>
                    </a:lnTo>
                    <a:lnTo>
                      <a:pt x="486" y="127"/>
                    </a:lnTo>
                    <a:lnTo>
                      <a:pt x="478" y="125"/>
                    </a:lnTo>
                    <a:lnTo>
                      <a:pt x="459" y="133"/>
                    </a:lnTo>
                    <a:lnTo>
                      <a:pt x="438" y="125"/>
                    </a:lnTo>
                    <a:lnTo>
                      <a:pt x="434" y="129"/>
                    </a:lnTo>
                    <a:lnTo>
                      <a:pt x="432" y="148"/>
                    </a:lnTo>
                    <a:lnTo>
                      <a:pt x="410" y="132"/>
                    </a:lnTo>
                    <a:lnTo>
                      <a:pt x="400" y="129"/>
                    </a:lnTo>
                    <a:lnTo>
                      <a:pt x="371" y="127"/>
                    </a:lnTo>
                    <a:lnTo>
                      <a:pt x="365" y="139"/>
                    </a:lnTo>
                    <a:lnTo>
                      <a:pt x="355" y="143"/>
                    </a:lnTo>
                    <a:lnTo>
                      <a:pt x="347" y="144"/>
                    </a:lnTo>
                    <a:lnTo>
                      <a:pt x="341" y="148"/>
                    </a:lnTo>
                    <a:lnTo>
                      <a:pt x="327" y="145"/>
                    </a:lnTo>
                    <a:lnTo>
                      <a:pt x="317" y="150"/>
                    </a:lnTo>
                    <a:lnTo>
                      <a:pt x="305" y="172"/>
                    </a:lnTo>
                  </a:path>
                </a:pathLst>
              </a:custGeom>
              <a:noFill/>
              <a:ln w="6350">
                <a:solidFill>
                  <a:schemeClr val="tx1"/>
                </a:solidFill>
                <a:round/>
                <a:headEnd/>
                <a:tailEnd/>
              </a:ln>
            </p:spPr>
            <p:txBody>
              <a:bodyPr/>
              <a:lstStyle/>
              <a:p>
                <a:endParaRPr lang="en-US"/>
              </a:p>
            </p:txBody>
          </p:sp>
          <p:sp>
            <p:nvSpPr>
              <p:cNvPr id="280653" name="Freeform 274"/>
              <p:cNvSpPr>
                <a:spLocks/>
              </p:cNvSpPr>
              <p:nvPr/>
            </p:nvSpPr>
            <p:spPr bwMode="auto">
              <a:xfrm>
                <a:off x="5318125" y="2278063"/>
                <a:ext cx="31750" cy="30162"/>
              </a:xfrm>
              <a:custGeom>
                <a:avLst/>
                <a:gdLst>
                  <a:gd name="T0" fmla="*/ 0 w 23"/>
                  <a:gd name="T1" fmla="*/ 2147483647 h 23"/>
                  <a:gd name="T2" fmla="*/ 2147483647 w 23"/>
                  <a:gd name="T3" fmla="*/ 0 h 23"/>
                  <a:gd name="T4" fmla="*/ 2147483647 w 23"/>
                  <a:gd name="T5" fmla="*/ 2147483647 h 23"/>
                  <a:gd name="T6" fmla="*/ 2147483647 w 23"/>
                  <a:gd name="T7" fmla="*/ 2147483647 h 23"/>
                  <a:gd name="T8" fmla="*/ 0 w 23"/>
                  <a:gd name="T9" fmla="*/ 2147483647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7"/>
                    </a:moveTo>
                    <a:lnTo>
                      <a:pt x="22" y="0"/>
                    </a:lnTo>
                    <a:lnTo>
                      <a:pt x="19" y="7"/>
                    </a:lnTo>
                    <a:lnTo>
                      <a:pt x="13" y="22"/>
                    </a:lnTo>
                    <a:lnTo>
                      <a:pt x="0" y="7"/>
                    </a:lnTo>
                  </a:path>
                </a:pathLst>
              </a:custGeom>
              <a:noFill/>
              <a:ln w="6350">
                <a:solidFill>
                  <a:schemeClr val="tx1"/>
                </a:solidFill>
                <a:round/>
                <a:headEnd/>
                <a:tailEnd/>
              </a:ln>
            </p:spPr>
            <p:txBody>
              <a:bodyPr/>
              <a:lstStyle/>
              <a:p>
                <a:endParaRPr lang="en-US"/>
              </a:p>
            </p:txBody>
          </p:sp>
        </p:grpSp>
        <p:sp>
          <p:nvSpPr>
            <p:cNvPr id="255" name="Freeform 275"/>
            <p:cNvSpPr>
              <a:spLocks/>
            </p:cNvSpPr>
            <p:nvPr/>
          </p:nvSpPr>
          <p:spPr bwMode="auto">
            <a:xfrm>
              <a:off x="5603907" y="3042842"/>
              <a:ext cx="501242" cy="515274"/>
            </a:xfrm>
            <a:custGeom>
              <a:avLst/>
              <a:gdLst>
                <a:gd name="T0" fmla="*/ 2147483647 w 361"/>
                <a:gd name="T1" fmla="*/ 2147483647 h 413"/>
                <a:gd name="T2" fmla="*/ 2147483647 w 361"/>
                <a:gd name="T3" fmla="*/ 2147483647 h 413"/>
                <a:gd name="T4" fmla="*/ 2147483647 w 361"/>
                <a:gd name="T5" fmla="*/ 2147483647 h 413"/>
                <a:gd name="T6" fmla="*/ 2147483647 w 361"/>
                <a:gd name="T7" fmla="*/ 2147483647 h 413"/>
                <a:gd name="T8" fmla="*/ 2147483647 w 361"/>
                <a:gd name="T9" fmla="*/ 2147483647 h 413"/>
                <a:gd name="T10" fmla="*/ 2147483647 w 361"/>
                <a:gd name="T11" fmla="*/ 2147483647 h 413"/>
                <a:gd name="T12" fmla="*/ 2147483647 w 361"/>
                <a:gd name="T13" fmla="*/ 2147483647 h 413"/>
                <a:gd name="T14" fmla="*/ 2147483647 w 361"/>
                <a:gd name="T15" fmla="*/ 2147483647 h 413"/>
                <a:gd name="T16" fmla="*/ 2147483647 w 361"/>
                <a:gd name="T17" fmla="*/ 2147483647 h 413"/>
                <a:gd name="T18" fmla="*/ 2147483647 w 361"/>
                <a:gd name="T19" fmla="*/ 2147483647 h 413"/>
                <a:gd name="T20" fmla="*/ 2147483647 w 361"/>
                <a:gd name="T21" fmla="*/ 2147483647 h 413"/>
                <a:gd name="T22" fmla="*/ 2147483647 w 361"/>
                <a:gd name="T23" fmla="*/ 2147483647 h 413"/>
                <a:gd name="T24" fmla="*/ 2147483647 w 361"/>
                <a:gd name="T25" fmla="*/ 2147483647 h 413"/>
                <a:gd name="T26" fmla="*/ 2147483647 w 361"/>
                <a:gd name="T27" fmla="*/ 2147483647 h 413"/>
                <a:gd name="T28" fmla="*/ 2147483647 w 361"/>
                <a:gd name="T29" fmla="*/ 2147483647 h 413"/>
                <a:gd name="T30" fmla="*/ 2147483647 w 361"/>
                <a:gd name="T31" fmla="*/ 2147483647 h 413"/>
                <a:gd name="T32" fmla="*/ 2147483647 w 361"/>
                <a:gd name="T33" fmla="*/ 2147483647 h 413"/>
                <a:gd name="T34" fmla="*/ 2147483647 w 361"/>
                <a:gd name="T35" fmla="*/ 2147483647 h 413"/>
                <a:gd name="T36" fmla="*/ 0 w 361"/>
                <a:gd name="T37" fmla="*/ 2147483647 h 413"/>
                <a:gd name="T38" fmla="*/ 2147483647 w 361"/>
                <a:gd name="T39" fmla="*/ 2147483647 h 413"/>
                <a:gd name="T40" fmla="*/ 2147483647 w 361"/>
                <a:gd name="T41" fmla="*/ 2147483647 h 413"/>
                <a:gd name="T42" fmla="*/ 2147483647 w 361"/>
                <a:gd name="T43" fmla="*/ 2147483647 h 413"/>
                <a:gd name="T44" fmla="*/ 2147483647 w 361"/>
                <a:gd name="T45" fmla="*/ 2147483647 h 413"/>
                <a:gd name="T46" fmla="*/ 2147483647 w 361"/>
                <a:gd name="T47" fmla="*/ 2147483647 h 413"/>
                <a:gd name="T48" fmla="*/ 2147483647 w 361"/>
                <a:gd name="T49" fmla="*/ 2147483647 h 413"/>
                <a:gd name="T50" fmla="*/ 2147483647 w 361"/>
                <a:gd name="T51" fmla="*/ 2147483647 h 413"/>
                <a:gd name="T52" fmla="*/ 2147483647 w 361"/>
                <a:gd name="T53" fmla="*/ 2147483647 h 413"/>
                <a:gd name="T54" fmla="*/ 2147483647 w 361"/>
                <a:gd name="T55" fmla="*/ 2147483647 h 413"/>
                <a:gd name="T56" fmla="*/ 2147483647 w 361"/>
                <a:gd name="T57" fmla="*/ 0 h 413"/>
                <a:gd name="T58" fmla="*/ 2147483647 w 361"/>
                <a:gd name="T59" fmla="*/ 2147483647 h 413"/>
                <a:gd name="T60" fmla="*/ 2147483647 w 361"/>
                <a:gd name="T61" fmla="*/ 2147483647 h 413"/>
                <a:gd name="T62" fmla="*/ 2147483647 w 361"/>
                <a:gd name="T63" fmla="*/ 2147483647 h 413"/>
                <a:gd name="T64" fmla="*/ 2147483647 w 361"/>
                <a:gd name="T65" fmla="*/ 2147483647 h 413"/>
                <a:gd name="T66" fmla="*/ 2147483647 w 361"/>
                <a:gd name="T67" fmla="*/ 2147483647 h 413"/>
                <a:gd name="T68" fmla="*/ 2147483647 w 361"/>
                <a:gd name="T69" fmla="*/ 2147483647 h 413"/>
                <a:gd name="T70" fmla="*/ 2147483647 w 361"/>
                <a:gd name="T71" fmla="*/ 2147483647 h 413"/>
                <a:gd name="T72" fmla="*/ 2147483647 w 361"/>
                <a:gd name="T73" fmla="*/ 2147483647 h 413"/>
                <a:gd name="T74" fmla="*/ 2147483647 w 361"/>
                <a:gd name="T75" fmla="*/ 2147483647 h 413"/>
                <a:gd name="T76" fmla="*/ 2147483647 w 361"/>
                <a:gd name="T77" fmla="*/ 2147483647 h 413"/>
                <a:gd name="T78" fmla="*/ 2147483647 w 361"/>
                <a:gd name="T79" fmla="*/ 2147483647 h 413"/>
                <a:gd name="T80" fmla="*/ 2147483647 w 361"/>
                <a:gd name="T81" fmla="*/ 2147483647 h 413"/>
                <a:gd name="T82" fmla="*/ 2147483647 w 361"/>
                <a:gd name="T83" fmla="*/ 2147483647 h 413"/>
                <a:gd name="T84" fmla="*/ 2147483647 w 361"/>
                <a:gd name="T85" fmla="*/ 2147483647 h 413"/>
                <a:gd name="T86" fmla="*/ 2147483647 w 361"/>
                <a:gd name="T87" fmla="*/ 2147483647 h 413"/>
                <a:gd name="T88" fmla="*/ 2147483647 w 361"/>
                <a:gd name="T89" fmla="*/ 2147483647 h 413"/>
                <a:gd name="T90" fmla="*/ 2147483647 w 361"/>
                <a:gd name="T91" fmla="*/ 2147483647 h 413"/>
                <a:gd name="T92" fmla="*/ 2147483647 w 361"/>
                <a:gd name="T93" fmla="*/ 2147483647 h 413"/>
                <a:gd name="T94" fmla="*/ 2147483647 w 361"/>
                <a:gd name="T95" fmla="*/ 2147483647 h 413"/>
                <a:gd name="T96" fmla="*/ 2147483647 w 361"/>
                <a:gd name="T97" fmla="*/ 2147483647 h 413"/>
                <a:gd name="T98" fmla="*/ 2147483647 w 361"/>
                <a:gd name="T99" fmla="*/ 2147483647 h 413"/>
                <a:gd name="T100" fmla="*/ 2147483647 w 361"/>
                <a:gd name="T101" fmla="*/ 2147483647 h 413"/>
                <a:gd name="T102" fmla="*/ 2147483647 w 361"/>
                <a:gd name="T103" fmla="*/ 2147483647 h 413"/>
                <a:gd name="T104" fmla="*/ 2147483647 w 361"/>
                <a:gd name="T105" fmla="*/ 2147483647 h 413"/>
                <a:gd name="T106" fmla="*/ 2147483647 w 361"/>
                <a:gd name="T107" fmla="*/ 2147483647 h 413"/>
                <a:gd name="T108" fmla="*/ 2147483647 w 361"/>
                <a:gd name="T109" fmla="*/ 2147483647 h 413"/>
                <a:gd name="T110" fmla="*/ 2147483647 w 361"/>
                <a:gd name="T111" fmla="*/ 2147483647 h 413"/>
                <a:gd name="T112" fmla="*/ 2147483647 w 361"/>
                <a:gd name="T113" fmla="*/ 2147483647 h 413"/>
                <a:gd name="T114" fmla="*/ 2147483647 w 361"/>
                <a:gd name="T115" fmla="*/ 2147483647 h 41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61"/>
                <a:gd name="T175" fmla="*/ 0 h 413"/>
                <a:gd name="T176" fmla="*/ 361 w 361"/>
                <a:gd name="T177" fmla="*/ 413 h 41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61" h="413">
                  <a:moveTo>
                    <a:pt x="134" y="402"/>
                  </a:moveTo>
                  <a:lnTo>
                    <a:pt x="130" y="402"/>
                  </a:lnTo>
                  <a:lnTo>
                    <a:pt x="120" y="392"/>
                  </a:lnTo>
                  <a:lnTo>
                    <a:pt x="116" y="389"/>
                  </a:lnTo>
                  <a:lnTo>
                    <a:pt x="108" y="389"/>
                  </a:lnTo>
                  <a:lnTo>
                    <a:pt x="107" y="389"/>
                  </a:lnTo>
                  <a:lnTo>
                    <a:pt x="104" y="392"/>
                  </a:lnTo>
                  <a:lnTo>
                    <a:pt x="97" y="391"/>
                  </a:lnTo>
                  <a:lnTo>
                    <a:pt x="87" y="386"/>
                  </a:lnTo>
                  <a:lnTo>
                    <a:pt x="87" y="382"/>
                  </a:lnTo>
                  <a:lnTo>
                    <a:pt x="84" y="378"/>
                  </a:lnTo>
                  <a:lnTo>
                    <a:pt x="82" y="375"/>
                  </a:lnTo>
                  <a:lnTo>
                    <a:pt x="77" y="367"/>
                  </a:lnTo>
                  <a:lnTo>
                    <a:pt x="73" y="366"/>
                  </a:lnTo>
                  <a:lnTo>
                    <a:pt x="62" y="359"/>
                  </a:lnTo>
                  <a:lnTo>
                    <a:pt x="61" y="361"/>
                  </a:lnTo>
                  <a:lnTo>
                    <a:pt x="51" y="364"/>
                  </a:lnTo>
                  <a:lnTo>
                    <a:pt x="40" y="359"/>
                  </a:lnTo>
                  <a:lnTo>
                    <a:pt x="37" y="361"/>
                  </a:lnTo>
                  <a:lnTo>
                    <a:pt x="34" y="363"/>
                  </a:lnTo>
                  <a:lnTo>
                    <a:pt x="34" y="361"/>
                  </a:lnTo>
                  <a:lnTo>
                    <a:pt x="34" y="356"/>
                  </a:lnTo>
                  <a:lnTo>
                    <a:pt x="33" y="342"/>
                  </a:lnTo>
                  <a:lnTo>
                    <a:pt x="30" y="325"/>
                  </a:lnTo>
                  <a:lnTo>
                    <a:pt x="30" y="321"/>
                  </a:lnTo>
                  <a:lnTo>
                    <a:pt x="29" y="318"/>
                  </a:lnTo>
                  <a:lnTo>
                    <a:pt x="29" y="314"/>
                  </a:lnTo>
                  <a:lnTo>
                    <a:pt x="27" y="310"/>
                  </a:lnTo>
                  <a:lnTo>
                    <a:pt x="27" y="309"/>
                  </a:lnTo>
                  <a:lnTo>
                    <a:pt x="26" y="296"/>
                  </a:lnTo>
                  <a:lnTo>
                    <a:pt x="25" y="285"/>
                  </a:lnTo>
                  <a:lnTo>
                    <a:pt x="25" y="281"/>
                  </a:lnTo>
                  <a:lnTo>
                    <a:pt x="23" y="275"/>
                  </a:lnTo>
                  <a:lnTo>
                    <a:pt x="23" y="265"/>
                  </a:lnTo>
                  <a:lnTo>
                    <a:pt x="20" y="253"/>
                  </a:lnTo>
                  <a:lnTo>
                    <a:pt x="20" y="239"/>
                  </a:lnTo>
                  <a:lnTo>
                    <a:pt x="19" y="232"/>
                  </a:lnTo>
                  <a:lnTo>
                    <a:pt x="18" y="228"/>
                  </a:lnTo>
                  <a:lnTo>
                    <a:pt x="18" y="221"/>
                  </a:lnTo>
                  <a:lnTo>
                    <a:pt x="16" y="211"/>
                  </a:lnTo>
                  <a:lnTo>
                    <a:pt x="16" y="204"/>
                  </a:lnTo>
                  <a:lnTo>
                    <a:pt x="15" y="199"/>
                  </a:lnTo>
                  <a:lnTo>
                    <a:pt x="13" y="187"/>
                  </a:lnTo>
                  <a:lnTo>
                    <a:pt x="13" y="185"/>
                  </a:lnTo>
                  <a:lnTo>
                    <a:pt x="11" y="171"/>
                  </a:lnTo>
                  <a:lnTo>
                    <a:pt x="11" y="167"/>
                  </a:lnTo>
                  <a:lnTo>
                    <a:pt x="9" y="160"/>
                  </a:lnTo>
                  <a:lnTo>
                    <a:pt x="9" y="157"/>
                  </a:lnTo>
                  <a:lnTo>
                    <a:pt x="8" y="144"/>
                  </a:lnTo>
                  <a:lnTo>
                    <a:pt x="6" y="130"/>
                  </a:lnTo>
                  <a:lnTo>
                    <a:pt x="5" y="128"/>
                  </a:lnTo>
                  <a:lnTo>
                    <a:pt x="4" y="119"/>
                  </a:lnTo>
                  <a:lnTo>
                    <a:pt x="4" y="116"/>
                  </a:lnTo>
                  <a:lnTo>
                    <a:pt x="4" y="111"/>
                  </a:lnTo>
                  <a:lnTo>
                    <a:pt x="1" y="100"/>
                  </a:lnTo>
                  <a:lnTo>
                    <a:pt x="0" y="82"/>
                  </a:lnTo>
                  <a:lnTo>
                    <a:pt x="4" y="80"/>
                  </a:lnTo>
                  <a:lnTo>
                    <a:pt x="25" y="77"/>
                  </a:lnTo>
                  <a:lnTo>
                    <a:pt x="31" y="76"/>
                  </a:lnTo>
                  <a:lnTo>
                    <a:pt x="34" y="76"/>
                  </a:lnTo>
                  <a:lnTo>
                    <a:pt x="48" y="73"/>
                  </a:lnTo>
                  <a:lnTo>
                    <a:pt x="73" y="69"/>
                  </a:lnTo>
                  <a:lnTo>
                    <a:pt x="82" y="68"/>
                  </a:lnTo>
                  <a:lnTo>
                    <a:pt x="94" y="65"/>
                  </a:lnTo>
                  <a:lnTo>
                    <a:pt x="98" y="65"/>
                  </a:lnTo>
                  <a:lnTo>
                    <a:pt x="107" y="64"/>
                  </a:lnTo>
                  <a:lnTo>
                    <a:pt x="113" y="68"/>
                  </a:lnTo>
                  <a:lnTo>
                    <a:pt x="123" y="69"/>
                  </a:lnTo>
                  <a:lnTo>
                    <a:pt x="130" y="72"/>
                  </a:lnTo>
                  <a:lnTo>
                    <a:pt x="145" y="79"/>
                  </a:lnTo>
                  <a:lnTo>
                    <a:pt x="165" y="76"/>
                  </a:lnTo>
                  <a:lnTo>
                    <a:pt x="170" y="80"/>
                  </a:lnTo>
                  <a:lnTo>
                    <a:pt x="177" y="86"/>
                  </a:lnTo>
                  <a:lnTo>
                    <a:pt x="187" y="90"/>
                  </a:lnTo>
                  <a:lnTo>
                    <a:pt x="200" y="83"/>
                  </a:lnTo>
                  <a:lnTo>
                    <a:pt x="207" y="80"/>
                  </a:lnTo>
                  <a:lnTo>
                    <a:pt x="215" y="75"/>
                  </a:lnTo>
                  <a:lnTo>
                    <a:pt x="229" y="70"/>
                  </a:lnTo>
                  <a:lnTo>
                    <a:pt x="236" y="70"/>
                  </a:lnTo>
                  <a:lnTo>
                    <a:pt x="246" y="69"/>
                  </a:lnTo>
                  <a:lnTo>
                    <a:pt x="264" y="50"/>
                  </a:lnTo>
                  <a:lnTo>
                    <a:pt x="271" y="41"/>
                  </a:lnTo>
                  <a:lnTo>
                    <a:pt x="272" y="40"/>
                  </a:lnTo>
                  <a:lnTo>
                    <a:pt x="298" y="19"/>
                  </a:lnTo>
                  <a:lnTo>
                    <a:pt x="300" y="19"/>
                  </a:lnTo>
                  <a:lnTo>
                    <a:pt x="334" y="0"/>
                  </a:lnTo>
                  <a:lnTo>
                    <a:pt x="337" y="11"/>
                  </a:lnTo>
                  <a:lnTo>
                    <a:pt x="337" y="13"/>
                  </a:lnTo>
                  <a:lnTo>
                    <a:pt x="340" y="29"/>
                  </a:lnTo>
                  <a:lnTo>
                    <a:pt x="341" y="37"/>
                  </a:lnTo>
                  <a:lnTo>
                    <a:pt x="344" y="51"/>
                  </a:lnTo>
                  <a:lnTo>
                    <a:pt x="344" y="52"/>
                  </a:lnTo>
                  <a:lnTo>
                    <a:pt x="346" y="65"/>
                  </a:lnTo>
                  <a:lnTo>
                    <a:pt x="348" y="73"/>
                  </a:lnTo>
                  <a:lnTo>
                    <a:pt x="350" y="90"/>
                  </a:lnTo>
                  <a:lnTo>
                    <a:pt x="351" y="91"/>
                  </a:lnTo>
                  <a:lnTo>
                    <a:pt x="353" y="105"/>
                  </a:lnTo>
                  <a:lnTo>
                    <a:pt x="354" y="108"/>
                  </a:lnTo>
                  <a:lnTo>
                    <a:pt x="355" y="116"/>
                  </a:lnTo>
                  <a:lnTo>
                    <a:pt x="355" y="119"/>
                  </a:lnTo>
                  <a:lnTo>
                    <a:pt x="355" y="121"/>
                  </a:lnTo>
                  <a:lnTo>
                    <a:pt x="358" y="128"/>
                  </a:lnTo>
                  <a:lnTo>
                    <a:pt x="358" y="135"/>
                  </a:lnTo>
                  <a:lnTo>
                    <a:pt x="360" y="144"/>
                  </a:lnTo>
                  <a:lnTo>
                    <a:pt x="358" y="146"/>
                  </a:lnTo>
                  <a:lnTo>
                    <a:pt x="353" y="147"/>
                  </a:lnTo>
                  <a:lnTo>
                    <a:pt x="350" y="151"/>
                  </a:lnTo>
                  <a:lnTo>
                    <a:pt x="355" y="161"/>
                  </a:lnTo>
                  <a:lnTo>
                    <a:pt x="355" y="171"/>
                  </a:lnTo>
                  <a:lnTo>
                    <a:pt x="355" y="172"/>
                  </a:lnTo>
                  <a:lnTo>
                    <a:pt x="358" y="173"/>
                  </a:lnTo>
                  <a:lnTo>
                    <a:pt x="358" y="186"/>
                  </a:lnTo>
                  <a:lnTo>
                    <a:pt x="355" y="194"/>
                  </a:lnTo>
                  <a:lnTo>
                    <a:pt x="354" y="199"/>
                  </a:lnTo>
                  <a:lnTo>
                    <a:pt x="354" y="201"/>
                  </a:lnTo>
                  <a:lnTo>
                    <a:pt x="354" y="212"/>
                  </a:lnTo>
                  <a:lnTo>
                    <a:pt x="355" y="219"/>
                  </a:lnTo>
                  <a:lnTo>
                    <a:pt x="351" y="225"/>
                  </a:lnTo>
                  <a:lnTo>
                    <a:pt x="350" y="233"/>
                  </a:lnTo>
                  <a:lnTo>
                    <a:pt x="348" y="244"/>
                  </a:lnTo>
                  <a:lnTo>
                    <a:pt x="351" y="247"/>
                  </a:lnTo>
                  <a:lnTo>
                    <a:pt x="350" y="258"/>
                  </a:lnTo>
                  <a:lnTo>
                    <a:pt x="346" y="261"/>
                  </a:lnTo>
                  <a:lnTo>
                    <a:pt x="340" y="265"/>
                  </a:lnTo>
                  <a:lnTo>
                    <a:pt x="339" y="270"/>
                  </a:lnTo>
                  <a:lnTo>
                    <a:pt x="336" y="275"/>
                  </a:lnTo>
                  <a:lnTo>
                    <a:pt x="334" y="275"/>
                  </a:lnTo>
                  <a:lnTo>
                    <a:pt x="333" y="281"/>
                  </a:lnTo>
                  <a:lnTo>
                    <a:pt x="323" y="289"/>
                  </a:lnTo>
                  <a:lnTo>
                    <a:pt x="321" y="292"/>
                  </a:lnTo>
                  <a:lnTo>
                    <a:pt x="315" y="296"/>
                  </a:lnTo>
                  <a:lnTo>
                    <a:pt x="304" y="295"/>
                  </a:lnTo>
                  <a:lnTo>
                    <a:pt x="300" y="306"/>
                  </a:lnTo>
                  <a:lnTo>
                    <a:pt x="290" y="310"/>
                  </a:lnTo>
                  <a:lnTo>
                    <a:pt x="289" y="314"/>
                  </a:lnTo>
                  <a:lnTo>
                    <a:pt x="286" y="318"/>
                  </a:lnTo>
                  <a:lnTo>
                    <a:pt x="287" y="321"/>
                  </a:lnTo>
                  <a:lnTo>
                    <a:pt x="289" y="324"/>
                  </a:lnTo>
                  <a:lnTo>
                    <a:pt x="289" y="328"/>
                  </a:lnTo>
                  <a:lnTo>
                    <a:pt x="286" y="345"/>
                  </a:lnTo>
                  <a:lnTo>
                    <a:pt x="280" y="352"/>
                  </a:lnTo>
                  <a:lnTo>
                    <a:pt x="279" y="353"/>
                  </a:lnTo>
                  <a:lnTo>
                    <a:pt x="269" y="338"/>
                  </a:lnTo>
                  <a:lnTo>
                    <a:pt x="265" y="342"/>
                  </a:lnTo>
                  <a:lnTo>
                    <a:pt x="262" y="346"/>
                  </a:lnTo>
                  <a:lnTo>
                    <a:pt x="257" y="371"/>
                  </a:lnTo>
                  <a:lnTo>
                    <a:pt x="262" y="384"/>
                  </a:lnTo>
                  <a:lnTo>
                    <a:pt x="258" y="388"/>
                  </a:lnTo>
                  <a:lnTo>
                    <a:pt x="255" y="388"/>
                  </a:lnTo>
                  <a:lnTo>
                    <a:pt x="252" y="389"/>
                  </a:lnTo>
                  <a:lnTo>
                    <a:pt x="252" y="399"/>
                  </a:lnTo>
                  <a:lnTo>
                    <a:pt x="247" y="407"/>
                  </a:lnTo>
                  <a:lnTo>
                    <a:pt x="239" y="412"/>
                  </a:lnTo>
                  <a:lnTo>
                    <a:pt x="230" y="412"/>
                  </a:lnTo>
                  <a:lnTo>
                    <a:pt x="226" y="406"/>
                  </a:lnTo>
                  <a:lnTo>
                    <a:pt x="222" y="403"/>
                  </a:lnTo>
                  <a:lnTo>
                    <a:pt x="214" y="399"/>
                  </a:lnTo>
                  <a:lnTo>
                    <a:pt x="209" y="399"/>
                  </a:lnTo>
                  <a:lnTo>
                    <a:pt x="204" y="392"/>
                  </a:lnTo>
                  <a:lnTo>
                    <a:pt x="201" y="379"/>
                  </a:lnTo>
                  <a:lnTo>
                    <a:pt x="189" y="384"/>
                  </a:lnTo>
                  <a:lnTo>
                    <a:pt x="180" y="396"/>
                  </a:lnTo>
                  <a:lnTo>
                    <a:pt x="173" y="396"/>
                  </a:lnTo>
                  <a:lnTo>
                    <a:pt x="170" y="399"/>
                  </a:lnTo>
                  <a:lnTo>
                    <a:pt x="169" y="402"/>
                  </a:lnTo>
                  <a:lnTo>
                    <a:pt x="161" y="395"/>
                  </a:lnTo>
                  <a:lnTo>
                    <a:pt x="147" y="392"/>
                  </a:lnTo>
                  <a:lnTo>
                    <a:pt x="140" y="396"/>
                  </a:lnTo>
                  <a:lnTo>
                    <a:pt x="138" y="402"/>
                  </a:lnTo>
                  <a:lnTo>
                    <a:pt x="136" y="402"/>
                  </a:lnTo>
                  <a:lnTo>
                    <a:pt x="134" y="402"/>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80633" name="Freeform 276"/>
            <p:cNvSpPr>
              <a:spLocks/>
            </p:cNvSpPr>
            <p:nvPr/>
          </p:nvSpPr>
          <p:spPr bwMode="auto">
            <a:xfrm>
              <a:off x="4956175" y="4097338"/>
              <a:ext cx="417513" cy="669925"/>
            </a:xfrm>
            <a:custGeom>
              <a:avLst/>
              <a:gdLst>
                <a:gd name="T0" fmla="*/ 2147483647 w 304"/>
                <a:gd name="T1" fmla="*/ 2147483647 h 534"/>
                <a:gd name="T2" fmla="*/ 2147483647 w 304"/>
                <a:gd name="T3" fmla="*/ 2147483647 h 534"/>
                <a:gd name="T4" fmla="*/ 2147483647 w 304"/>
                <a:gd name="T5" fmla="*/ 2147483647 h 534"/>
                <a:gd name="T6" fmla="*/ 2147483647 w 304"/>
                <a:gd name="T7" fmla="*/ 2147483647 h 534"/>
                <a:gd name="T8" fmla="*/ 2147483647 w 304"/>
                <a:gd name="T9" fmla="*/ 2147483647 h 534"/>
                <a:gd name="T10" fmla="*/ 2147483647 w 304"/>
                <a:gd name="T11" fmla="*/ 2147483647 h 534"/>
                <a:gd name="T12" fmla="*/ 2147483647 w 304"/>
                <a:gd name="T13" fmla="*/ 2147483647 h 534"/>
                <a:gd name="T14" fmla="*/ 2147483647 w 304"/>
                <a:gd name="T15" fmla="*/ 2147483647 h 534"/>
                <a:gd name="T16" fmla="*/ 2147483647 w 304"/>
                <a:gd name="T17" fmla="*/ 2147483647 h 534"/>
                <a:gd name="T18" fmla="*/ 2147483647 w 304"/>
                <a:gd name="T19" fmla="*/ 2147483647 h 534"/>
                <a:gd name="T20" fmla="*/ 2147483647 w 304"/>
                <a:gd name="T21" fmla="*/ 2147483647 h 534"/>
                <a:gd name="T22" fmla="*/ 2147483647 w 304"/>
                <a:gd name="T23" fmla="*/ 2147483647 h 534"/>
                <a:gd name="T24" fmla="*/ 2147483647 w 304"/>
                <a:gd name="T25" fmla="*/ 2147483647 h 534"/>
                <a:gd name="T26" fmla="*/ 2147483647 w 304"/>
                <a:gd name="T27" fmla="*/ 2147483647 h 534"/>
                <a:gd name="T28" fmla="*/ 2147483647 w 304"/>
                <a:gd name="T29" fmla="*/ 2147483647 h 534"/>
                <a:gd name="T30" fmla="*/ 2147483647 w 304"/>
                <a:gd name="T31" fmla="*/ 2147483647 h 534"/>
                <a:gd name="T32" fmla="*/ 2147483647 w 304"/>
                <a:gd name="T33" fmla="*/ 2147483647 h 534"/>
                <a:gd name="T34" fmla="*/ 2147483647 w 304"/>
                <a:gd name="T35" fmla="*/ 2147483647 h 534"/>
                <a:gd name="T36" fmla="*/ 2147483647 w 304"/>
                <a:gd name="T37" fmla="*/ 2147483647 h 534"/>
                <a:gd name="T38" fmla="*/ 2147483647 w 304"/>
                <a:gd name="T39" fmla="*/ 2147483647 h 534"/>
                <a:gd name="T40" fmla="*/ 2147483647 w 304"/>
                <a:gd name="T41" fmla="*/ 2147483647 h 534"/>
                <a:gd name="T42" fmla="*/ 2147483647 w 304"/>
                <a:gd name="T43" fmla="*/ 2147483647 h 534"/>
                <a:gd name="T44" fmla="*/ 2147483647 w 304"/>
                <a:gd name="T45" fmla="*/ 2147483647 h 534"/>
                <a:gd name="T46" fmla="*/ 2147483647 w 304"/>
                <a:gd name="T47" fmla="*/ 2147483647 h 534"/>
                <a:gd name="T48" fmla="*/ 2147483647 w 304"/>
                <a:gd name="T49" fmla="*/ 2147483647 h 534"/>
                <a:gd name="T50" fmla="*/ 2147483647 w 304"/>
                <a:gd name="T51" fmla="*/ 2147483647 h 534"/>
                <a:gd name="T52" fmla="*/ 2147483647 w 304"/>
                <a:gd name="T53" fmla="*/ 0 h 534"/>
                <a:gd name="T54" fmla="*/ 2147483647 w 304"/>
                <a:gd name="T55" fmla="*/ 2147483647 h 534"/>
                <a:gd name="T56" fmla="*/ 2147483647 w 304"/>
                <a:gd name="T57" fmla="*/ 2147483647 h 534"/>
                <a:gd name="T58" fmla="*/ 2147483647 w 304"/>
                <a:gd name="T59" fmla="*/ 2147483647 h 534"/>
                <a:gd name="T60" fmla="*/ 2147483647 w 304"/>
                <a:gd name="T61" fmla="*/ 2147483647 h 534"/>
                <a:gd name="T62" fmla="*/ 2147483647 w 304"/>
                <a:gd name="T63" fmla="*/ 2147483647 h 534"/>
                <a:gd name="T64" fmla="*/ 2147483647 w 304"/>
                <a:gd name="T65" fmla="*/ 2147483647 h 534"/>
                <a:gd name="T66" fmla="*/ 2147483647 w 304"/>
                <a:gd name="T67" fmla="*/ 2147483647 h 534"/>
                <a:gd name="T68" fmla="*/ 2147483647 w 304"/>
                <a:gd name="T69" fmla="*/ 2147483647 h 534"/>
                <a:gd name="T70" fmla="*/ 2147483647 w 304"/>
                <a:gd name="T71" fmla="*/ 2147483647 h 534"/>
                <a:gd name="T72" fmla="*/ 2147483647 w 304"/>
                <a:gd name="T73" fmla="*/ 2147483647 h 534"/>
                <a:gd name="T74" fmla="*/ 2147483647 w 304"/>
                <a:gd name="T75" fmla="*/ 2147483647 h 534"/>
                <a:gd name="T76" fmla="*/ 2147483647 w 304"/>
                <a:gd name="T77" fmla="*/ 2147483647 h 534"/>
                <a:gd name="T78" fmla="*/ 2147483647 w 304"/>
                <a:gd name="T79" fmla="*/ 2147483647 h 534"/>
                <a:gd name="T80" fmla="*/ 2147483647 w 304"/>
                <a:gd name="T81" fmla="*/ 2147483647 h 534"/>
                <a:gd name="T82" fmla="*/ 2147483647 w 304"/>
                <a:gd name="T83" fmla="*/ 2147483647 h 534"/>
                <a:gd name="T84" fmla="*/ 2147483647 w 304"/>
                <a:gd name="T85" fmla="*/ 2147483647 h 534"/>
                <a:gd name="T86" fmla="*/ 2147483647 w 304"/>
                <a:gd name="T87" fmla="*/ 2147483647 h 534"/>
                <a:gd name="T88" fmla="*/ 2147483647 w 304"/>
                <a:gd name="T89" fmla="*/ 2147483647 h 534"/>
                <a:gd name="T90" fmla="*/ 2147483647 w 304"/>
                <a:gd name="T91" fmla="*/ 2147483647 h 534"/>
                <a:gd name="T92" fmla="*/ 2147483647 w 304"/>
                <a:gd name="T93" fmla="*/ 2147483647 h 534"/>
                <a:gd name="T94" fmla="*/ 2147483647 w 304"/>
                <a:gd name="T95" fmla="*/ 2147483647 h 534"/>
                <a:gd name="T96" fmla="*/ 2147483647 w 304"/>
                <a:gd name="T97" fmla="*/ 2147483647 h 534"/>
                <a:gd name="T98" fmla="*/ 2147483647 w 304"/>
                <a:gd name="T99" fmla="*/ 2147483647 h 534"/>
                <a:gd name="T100" fmla="*/ 2147483647 w 304"/>
                <a:gd name="T101" fmla="*/ 2147483647 h 534"/>
                <a:gd name="T102" fmla="*/ 2147483647 w 304"/>
                <a:gd name="T103" fmla="*/ 2147483647 h 534"/>
                <a:gd name="T104" fmla="*/ 2147483647 w 304"/>
                <a:gd name="T105" fmla="*/ 2147483647 h 534"/>
                <a:gd name="T106" fmla="*/ 2147483647 w 304"/>
                <a:gd name="T107" fmla="*/ 2147483647 h 534"/>
                <a:gd name="T108" fmla="*/ 2147483647 w 304"/>
                <a:gd name="T109" fmla="*/ 2147483647 h 534"/>
                <a:gd name="T110" fmla="*/ 2147483647 w 304"/>
                <a:gd name="T111" fmla="*/ 2147483647 h 534"/>
                <a:gd name="T112" fmla="*/ 2147483647 w 304"/>
                <a:gd name="T113" fmla="*/ 2147483647 h 534"/>
                <a:gd name="T114" fmla="*/ 0 w 304"/>
                <a:gd name="T115" fmla="*/ 2147483647 h 534"/>
                <a:gd name="T116" fmla="*/ 2147483647 w 304"/>
                <a:gd name="T117" fmla="*/ 2147483647 h 534"/>
                <a:gd name="T118" fmla="*/ 2147483647 w 304"/>
                <a:gd name="T119" fmla="*/ 2147483647 h 534"/>
                <a:gd name="T120" fmla="*/ 2147483647 w 304"/>
                <a:gd name="T121" fmla="*/ 2147483647 h 53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4"/>
                <a:gd name="T184" fmla="*/ 0 h 534"/>
                <a:gd name="T185" fmla="*/ 304 w 304"/>
                <a:gd name="T186" fmla="*/ 534 h 53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4" h="534">
                  <a:moveTo>
                    <a:pt x="23" y="375"/>
                  </a:moveTo>
                  <a:lnTo>
                    <a:pt x="29" y="375"/>
                  </a:lnTo>
                  <a:lnTo>
                    <a:pt x="29" y="361"/>
                  </a:lnTo>
                  <a:lnTo>
                    <a:pt x="30" y="361"/>
                  </a:lnTo>
                  <a:lnTo>
                    <a:pt x="42" y="346"/>
                  </a:lnTo>
                  <a:lnTo>
                    <a:pt x="38" y="339"/>
                  </a:lnTo>
                  <a:lnTo>
                    <a:pt x="47" y="333"/>
                  </a:lnTo>
                  <a:lnTo>
                    <a:pt x="47" y="332"/>
                  </a:lnTo>
                  <a:lnTo>
                    <a:pt x="45" y="332"/>
                  </a:lnTo>
                  <a:lnTo>
                    <a:pt x="44" y="332"/>
                  </a:lnTo>
                  <a:lnTo>
                    <a:pt x="38" y="333"/>
                  </a:lnTo>
                  <a:lnTo>
                    <a:pt x="38" y="323"/>
                  </a:lnTo>
                  <a:lnTo>
                    <a:pt x="49" y="325"/>
                  </a:lnTo>
                  <a:lnTo>
                    <a:pt x="47" y="296"/>
                  </a:lnTo>
                  <a:lnTo>
                    <a:pt x="35" y="292"/>
                  </a:lnTo>
                  <a:lnTo>
                    <a:pt x="47" y="293"/>
                  </a:lnTo>
                  <a:lnTo>
                    <a:pt x="40" y="285"/>
                  </a:lnTo>
                  <a:lnTo>
                    <a:pt x="42" y="283"/>
                  </a:lnTo>
                  <a:lnTo>
                    <a:pt x="45" y="278"/>
                  </a:lnTo>
                  <a:lnTo>
                    <a:pt x="34" y="282"/>
                  </a:lnTo>
                  <a:lnTo>
                    <a:pt x="29" y="238"/>
                  </a:lnTo>
                  <a:lnTo>
                    <a:pt x="29" y="195"/>
                  </a:lnTo>
                  <a:lnTo>
                    <a:pt x="24" y="196"/>
                  </a:lnTo>
                  <a:lnTo>
                    <a:pt x="29" y="186"/>
                  </a:lnTo>
                  <a:lnTo>
                    <a:pt x="19" y="191"/>
                  </a:lnTo>
                  <a:lnTo>
                    <a:pt x="22" y="182"/>
                  </a:lnTo>
                  <a:lnTo>
                    <a:pt x="19" y="181"/>
                  </a:lnTo>
                  <a:lnTo>
                    <a:pt x="17" y="177"/>
                  </a:lnTo>
                  <a:lnTo>
                    <a:pt x="26" y="160"/>
                  </a:lnTo>
                  <a:lnTo>
                    <a:pt x="26" y="152"/>
                  </a:lnTo>
                  <a:lnTo>
                    <a:pt x="37" y="153"/>
                  </a:lnTo>
                  <a:lnTo>
                    <a:pt x="29" y="131"/>
                  </a:lnTo>
                  <a:lnTo>
                    <a:pt x="35" y="125"/>
                  </a:lnTo>
                  <a:lnTo>
                    <a:pt x="38" y="114"/>
                  </a:lnTo>
                  <a:lnTo>
                    <a:pt x="47" y="101"/>
                  </a:lnTo>
                  <a:lnTo>
                    <a:pt x="55" y="95"/>
                  </a:lnTo>
                  <a:lnTo>
                    <a:pt x="52" y="88"/>
                  </a:lnTo>
                  <a:lnTo>
                    <a:pt x="60" y="85"/>
                  </a:lnTo>
                  <a:lnTo>
                    <a:pt x="59" y="91"/>
                  </a:lnTo>
                  <a:lnTo>
                    <a:pt x="62" y="92"/>
                  </a:lnTo>
                  <a:lnTo>
                    <a:pt x="69" y="69"/>
                  </a:lnTo>
                  <a:lnTo>
                    <a:pt x="66" y="55"/>
                  </a:lnTo>
                  <a:lnTo>
                    <a:pt x="70" y="53"/>
                  </a:lnTo>
                  <a:lnTo>
                    <a:pt x="71" y="58"/>
                  </a:lnTo>
                  <a:lnTo>
                    <a:pt x="77" y="51"/>
                  </a:lnTo>
                  <a:lnTo>
                    <a:pt x="67" y="45"/>
                  </a:lnTo>
                  <a:lnTo>
                    <a:pt x="70" y="44"/>
                  </a:lnTo>
                  <a:lnTo>
                    <a:pt x="73" y="45"/>
                  </a:lnTo>
                  <a:lnTo>
                    <a:pt x="77" y="44"/>
                  </a:lnTo>
                  <a:lnTo>
                    <a:pt x="76" y="41"/>
                  </a:lnTo>
                  <a:lnTo>
                    <a:pt x="80" y="34"/>
                  </a:lnTo>
                  <a:lnTo>
                    <a:pt x="81" y="34"/>
                  </a:lnTo>
                  <a:lnTo>
                    <a:pt x="83" y="31"/>
                  </a:lnTo>
                  <a:lnTo>
                    <a:pt x="89" y="30"/>
                  </a:lnTo>
                  <a:lnTo>
                    <a:pt x="94" y="24"/>
                  </a:lnTo>
                  <a:lnTo>
                    <a:pt x="94" y="20"/>
                  </a:lnTo>
                  <a:lnTo>
                    <a:pt x="88" y="15"/>
                  </a:lnTo>
                  <a:lnTo>
                    <a:pt x="114" y="13"/>
                  </a:lnTo>
                  <a:lnTo>
                    <a:pt x="128" y="12"/>
                  </a:lnTo>
                  <a:lnTo>
                    <a:pt x="138" y="11"/>
                  </a:lnTo>
                  <a:lnTo>
                    <a:pt x="145" y="11"/>
                  </a:lnTo>
                  <a:lnTo>
                    <a:pt x="154" y="11"/>
                  </a:lnTo>
                  <a:lnTo>
                    <a:pt x="161" y="9"/>
                  </a:lnTo>
                  <a:lnTo>
                    <a:pt x="171" y="8"/>
                  </a:lnTo>
                  <a:lnTo>
                    <a:pt x="175" y="8"/>
                  </a:lnTo>
                  <a:lnTo>
                    <a:pt x="181" y="8"/>
                  </a:lnTo>
                  <a:lnTo>
                    <a:pt x="185" y="8"/>
                  </a:lnTo>
                  <a:lnTo>
                    <a:pt x="192" y="6"/>
                  </a:lnTo>
                  <a:lnTo>
                    <a:pt x="197" y="6"/>
                  </a:lnTo>
                  <a:lnTo>
                    <a:pt x="200" y="6"/>
                  </a:lnTo>
                  <a:lnTo>
                    <a:pt x="202" y="5"/>
                  </a:lnTo>
                  <a:lnTo>
                    <a:pt x="208" y="5"/>
                  </a:lnTo>
                  <a:lnTo>
                    <a:pt x="217" y="5"/>
                  </a:lnTo>
                  <a:lnTo>
                    <a:pt x="221" y="4"/>
                  </a:lnTo>
                  <a:lnTo>
                    <a:pt x="228" y="4"/>
                  </a:lnTo>
                  <a:lnTo>
                    <a:pt x="236" y="4"/>
                  </a:lnTo>
                  <a:lnTo>
                    <a:pt x="255" y="1"/>
                  </a:lnTo>
                  <a:lnTo>
                    <a:pt x="257" y="1"/>
                  </a:lnTo>
                  <a:lnTo>
                    <a:pt x="267" y="0"/>
                  </a:lnTo>
                  <a:lnTo>
                    <a:pt x="271" y="0"/>
                  </a:lnTo>
                  <a:lnTo>
                    <a:pt x="279" y="9"/>
                  </a:lnTo>
                  <a:lnTo>
                    <a:pt x="282" y="11"/>
                  </a:lnTo>
                  <a:lnTo>
                    <a:pt x="282" y="16"/>
                  </a:lnTo>
                  <a:lnTo>
                    <a:pt x="280" y="34"/>
                  </a:lnTo>
                  <a:lnTo>
                    <a:pt x="280" y="44"/>
                  </a:lnTo>
                  <a:lnTo>
                    <a:pt x="280" y="53"/>
                  </a:lnTo>
                  <a:lnTo>
                    <a:pt x="280" y="58"/>
                  </a:lnTo>
                  <a:lnTo>
                    <a:pt x="280" y="59"/>
                  </a:lnTo>
                  <a:lnTo>
                    <a:pt x="280" y="67"/>
                  </a:lnTo>
                  <a:lnTo>
                    <a:pt x="280" y="73"/>
                  </a:lnTo>
                  <a:lnTo>
                    <a:pt x="280" y="87"/>
                  </a:lnTo>
                  <a:lnTo>
                    <a:pt x="280" y="89"/>
                  </a:lnTo>
                  <a:lnTo>
                    <a:pt x="280" y="98"/>
                  </a:lnTo>
                  <a:lnTo>
                    <a:pt x="280" y="102"/>
                  </a:lnTo>
                  <a:lnTo>
                    <a:pt x="280" y="107"/>
                  </a:lnTo>
                  <a:lnTo>
                    <a:pt x="280" y="125"/>
                  </a:lnTo>
                  <a:lnTo>
                    <a:pt x="280" y="135"/>
                  </a:lnTo>
                  <a:lnTo>
                    <a:pt x="280" y="137"/>
                  </a:lnTo>
                  <a:lnTo>
                    <a:pt x="280" y="159"/>
                  </a:lnTo>
                  <a:lnTo>
                    <a:pt x="280" y="163"/>
                  </a:lnTo>
                  <a:lnTo>
                    <a:pt x="280" y="173"/>
                  </a:lnTo>
                  <a:lnTo>
                    <a:pt x="280" y="185"/>
                  </a:lnTo>
                  <a:lnTo>
                    <a:pt x="280" y="193"/>
                  </a:lnTo>
                  <a:lnTo>
                    <a:pt x="280" y="195"/>
                  </a:lnTo>
                  <a:lnTo>
                    <a:pt x="280" y="218"/>
                  </a:lnTo>
                  <a:lnTo>
                    <a:pt x="280" y="222"/>
                  </a:lnTo>
                  <a:lnTo>
                    <a:pt x="280" y="225"/>
                  </a:lnTo>
                  <a:lnTo>
                    <a:pt x="280" y="250"/>
                  </a:lnTo>
                  <a:lnTo>
                    <a:pt x="280" y="254"/>
                  </a:lnTo>
                  <a:lnTo>
                    <a:pt x="280" y="263"/>
                  </a:lnTo>
                  <a:lnTo>
                    <a:pt x="280" y="283"/>
                  </a:lnTo>
                  <a:lnTo>
                    <a:pt x="280" y="286"/>
                  </a:lnTo>
                  <a:lnTo>
                    <a:pt x="280" y="293"/>
                  </a:lnTo>
                  <a:lnTo>
                    <a:pt x="280" y="300"/>
                  </a:lnTo>
                  <a:lnTo>
                    <a:pt x="280" y="301"/>
                  </a:lnTo>
                  <a:lnTo>
                    <a:pt x="280" y="305"/>
                  </a:lnTo>
                  <a:lnTo>
                    <a:pt x="280" y="312"/>
                  </a:lnTo>
                  <a:lnTo>
                    <a:pt x="279" y="339"/>
                  </a:lnTo>
                  <a:lnTo>
                    <a:pt x="280" y="341"/>
                  </a:lnTo>
                  <a:lnTo>
                    <a:pt x="280" y="343"/>
                  </a:lnTo>
                  <a:lnTo>
                    <a:pt x="283" y="359"/>
                  </a:lnTo>
                  <a:lnTo>
                    <a:pt x="285" y="382"/>
                  </a:lnTo>
                  <a:lnTo>
                    <a:pt x="285" y="383"/>
                  </a:lnTo>
                  <a:lnTo>
                    <a:pt x="286" y="389"/>
                  </a:lnTo>
                  <a:lnTo>
                    <a:pt x="287" y="394"/>
                  </a:lnTo>
                  <a:lnTo>
                    <a:pt x="289" y="408"/>
                  </a:lnTo>
                  <a:lnTo>
                    <a:pt x="291" y="423"/>
                  </a:lnTo>
                  <a:lnTo>
                    <a:pt x="291" y="426"/>
                  </a:lnTo>
                  <a:lnTo>
                    <a:pt x="293" y="430"/>
                  </a:lnTo>
                  <a:lnTo>
                    <a:pt x="293" y="436"/>
                  </a:lnTo>
                  <a:lnTo>
                    <a:pt x="297" y="462"/>
                  </a:lnTo>
                  <a:lnTo>
                    <a:pt x="297" y="463"/>
                  </a:lnTo>
                  <a:lnTo>
                    <a:pt x="298" y="479"/>
                  </a:lnTo>
                  <a:lnTo>
                    <a:pt x="301" y="492"/>
                  </a:lnTo>
                  <a:lnTo>
                    <a:pt x="303" y="505"/>
                  </a:lnTo>
                  <a:lnTo>
                    <a:pt x="293" y="509"/>
                  </a:lnTo>
                  <a:lnTo>
                    <a:pt x="269" y="509"/>
                  </a:lnTo>
                  <a:lnTo>
                    <a:pt x="260" y="502"/>
                  </a:lnTo>
                  <a:lnTo>
                    <a:pt x="260" y="506"/>
                  </a:lnTo>
                  <a:lnTo>
                    <a:pt x="247" y="506"/>
                  </a:lnTo>
                  <a:lnTo>
                    <a:pt x="221" y="516"/>
                  </a:lnTo>
                  <a:lnTo>
                    <a:pt x="215" y="510"/>
                  </a:lnTo>
                  <a:lnTo>
                    <a:pt x="217" y="516"/>
                  </a:lnTo>
                  <a:lnTo>
                    <a:pt x="202" y="533"/>
                  </a:lnTo>
                  <a:lnTo>
                    <a:pt x="200" y="533"/>
                  </a:lnTo>
                  <a:lnTo>
                    <a:pt x="190" y="526"/>
                  </a:lnTo>
                  <a:lnTo>
                    <a:pt x="182" y="505"/>
                  </a:lnTo>
                  <a:lnTo>
                    <a:pt x="177" y="499"/>
                  </a:lnTo>
                  <a:lnTo>
                    <a:pt x="175" y="499"/>
                  </a:lnTo>
                  <a:lnTo>
                    <a:pt x="166" y="483"/>
                  </a:lnTo>
                  <a:lnTo>
                    <a:pt x="167" y="473"/>
                  </a:lnTo>
                  <a:lnTo>
                    <a:pt x="172" y="454"/>
                  </a:lnTo>
                  <a:lnTo>
                    <a:pt x="174" y="445"/>
                  </a:lnTo>
                  <a:lnTo>
                    <a:pt x="171" y="445"/>
                  </a:lnTo>
                  <a:lnTo>
                    <a:pt x="164" y="445"/>
                  </a:lnTo>
                  <a:lnTo>
                    <a:pt x="138" y="448"/>
                  </a:lnTo>
                  <a:lnTo>
                    <a:pt x="125" y="449"/>
                  </a:lnTo>
                  <a:lnTo>
                    <a:pt x="117" y="449"/>
                  </a:lnTo>
                  <a:lnTo>
                    <a:pt x="114" y="449"/>
                  </a:lnTo>
                  <a:lnTo>
                    <a:pt x="103" y="451"/>
                  </a:lnTo>
                  <a:lnTo>
                    <a:pt x="99" y="451"/>
                  </a:lnTo>
                  <a:lnTo>
                    <a:pt x="98" y="452"/>
                  </a:lnTo>
                  <a:lnTo>
                    <a:pt x="85" y="452"/>
                  </a:lnTo>
                  <a:lnTo>
                    <a:pt x="80" y="452"/>
                  </a:lnTo>
                  <a:lnTo>
                    <a:pt x="73" y="454"/>
                  </a:lnTo>
                  <a:lnTo>
                    <a:pt x="58" y="455"/>
                  </a:lnTo>
                  <a:lnTo>
                    <a:pt x="52" y="455"/>
                  </a:lnTo>
                  <a:lnTo>
                    <a:pt x="42" y="455"/>
                  </a:lnTo>
                  <a:lnTo>
                    <a:pt x="35" y="456"/>
                  </a:lnTo>
                  <a:lnTo>
                    <a:pt x="23" y="456"/>
                  </a:lnTo>
                  <a:lnTo>
                    <a:pt x="0" y="458"/>
                  </a:lnTo>
                  <a:lnTo>
                    <a:pt x="2" y="456"/>
                  </a:lnTo>
                  <a:lnTo>
                    <a:pt x="0" y="444"/>
                  </a:lnTo>
                  <a:lnTo>
                    <a:pt x="2" y="437"/>
                  </a:lnTo>
                  <a:lnTo>
                    <a:pt x="9" y="418"/>
                  </a:lnTo>
                  <a:lnTo>
                    <a:pt x="6" y="387"/>
                  </a:lnTo>
                  <a:lnTo>
                    <a:pt x="17" y="376"/>
                  </a:lnTo>
                  <a:lnTo>
                    <a:pt x="19" y="376"/>
                  </a:lnTo>
                  <a:lnTo>
                    <a:pt x="20" y="375"/>
                  </a:lnTo>
                  <a:lnTo>
                    <a:pt x="23" y="375"/>
                  </a:lnTo>
                </a:path>
              </a:pathLst>
            </a:custGeom>
            <a:noFill/>
            <a:ln w="6350">
              <a:solidFill>
                <a:schemeClr val="tx1"/>
              </a:solidFill>
              <a:round/>
              <a:headEnd/>
              <a:tailEnd/>
            </a:ln>
          </p:spPr>
          <p:txBody>
            <a:bodyPr/>
            <a:lstStyle/>
            <a:p>
              <a:endParaRPr lang="en-US"/>
            </a:p>
          </p:txBody>
        </p:sp>
        <p:sp>
          <p:nvSpPr>
            <p:cNvPr id="280634" name="Freeform 277"/>
            <p:cNvSpPr>
              <a:spLocks/>
            </p:cNvSpPr>
            <p:nvPr/>
          </p:nvSpPr>
          <p:spPr bwMode="auto">
            <a:xfrm>
              <a:off x="5327650" y="4064000"/>
              <a:ext cx="460375" cy="677863"/>
            </a:xfrm>
            <a:custGeom>
              <a:avLst/>
              <a:gdLst>
                <a:gd name="T0" fmla="*/ 2147483647 w 335"/>
                <a:gd name="T1" fmla="*/ 2147483647 h 542"/>
                <a:gd name="T2" fmla="*/ 2147483647 w 335"/>
                <a:gd name="T3" fmla="*/ 2147483647 h 542"/>
                <a:gd name="T4" fmla="*/ 2147483647 w 335"/>
                <a:gd name="T5" fmla="*/ 2147483647 h 542"/>
                <a:gd name="T6" fmla="*/ 2147483647 w 335"/>
                <a:gd name="T7" fmla="*/ 2147483647 h 542"/>
                <a:gd name="T8" fmla="*/ 2147483647 w 335"/>
                <a:gd name="T9" fmla="*/ 2147483647 h 542"/>
                <a:gd name="T10" fmla="*/ 2147483647 w 335"/>
                <a:gd name="T11" fmla="*/ 2147483647 h 542"/>
                <a:gd name="T12" fmla="*/ 2147483647 w 335"/>
                <a:gd name="T13" fmla="*/ 2147483647 h 542"/>
                <a:gd name="T14" fmla="*/ 2147483647 w 335"/>
                <a:gd name="T15" fmla="*/ 2147483647 h 542"/>
                <a:gd name="T16" fmla="*/ 2147483647 w 335"/>
                <a:gd name="T17" fmla="*/ 2147483647 h 542"/>
                <a:gd name="T18" fmla="*/ 2147483647 w 335"/>
                <a:gd name="T19" fmla="*/ 2147483647 h 542"/>
                <a:gd name="T20" fmla="*/ 2147483647 w 335"/>
                <a:gd name="T21" fmla="*/ 2147483647 h 542"/>
                <a:gd name="T22" fmla="*/ 2147483647 w 335"/>
                <a:gd name="T23" fmla="*/ 2147483647 h 542"/>
                <a:gd name="T24" fmla="*/ 2147483647 w 335"/>
                <a:gd name="T25" fmla="*/ 2147483647 h 542"/>
                <a:gd name="T26" fmla="*/ 2147483647 w 335"/>
                <a:gd name="T27" fmla="*/ 2147483647 h 542"/>
                <a:gd name="T28" fmla="*/ 2147483647 w 335"/>
                <a:gd name="T29" fmla="*/ 2147483647 h 542"/>
                <a:gd name="T30" fmla="*/ 2147483647 w 335"/>
                <a:gd name="T31" fmla="*/ 2147483647 h 542"/>
                <a:gd name="T32" fmla="*/ 2147483647 w 335"/>
                <a:gd name="T33" fmla="*/ 2147483647 h 542"/>
                <a:gd name="T34" fmla="*/ 2147483647 w 335"/>
                <a:gd name="T35" fmla="*/ 2147483647 h 542"/>
                <a:gd name="T36" fmla="*/ 2147483647 w 335"/>
                <a:gd name="T37" fmla="*/ 2147483647 h 542"/>
                <a:gd name="T38" fmla="*/ 2147483647 w 335"/>
                <a:gd name="T39" fmla="*/ 2147483647 h 542"/>
                <a:gd name="T40" fmla="*/ 2147483647 w 335"/>
                <a:gd name="T41" fmla="*/ 2147483647 h 542"/>
                <a:gd name="T42" fmla="*/ 2147483647 w 335"/>
                <a:gd name="T43" fmla="*/ 2147483647 h 542"/>
                <a:gd name="T44" fmla="*/ 2147483647 w 335"/>
                <a:gd name="T45" fmla="*/ 2147483647 h 542"/>
                <a:gd name="T46" fmla="*/ 2147483647 w 335"/>
                <a:gd name="T47" fmla="*/ 2147483647 h 542"/>
                <a:gd name="T48" fmla="*/ 2147483647 w 335"/>
                <a:gd name="T49" fmla="*/ 2147483647 h 542"/>
                <a:gd name="T50" fmla="*/ 2147483647 w 335"/>
                <a:gd name="T51" fmla="*/ 2147483647 h 542"/>
                <a:gd name="T52" fmla="*/ 2147483647 w 335"/>
                <a:gd name="T53" fmla="*/ 2147483647 h 542"/>
                <a:gd name="T54" fmla="*/ 2147483647 w 335"/>
                <a:gd name="T55" fmla="*/ 2147483647 h 542"/>
                <a:gd name="T56" fmla="*/ 2147483647 w 335"/>
                <a:gd name="T57" fmla="*/ 2147483647 h 542"/>
                <a:gd name="T58" fmla="*/ 2147483647 w 335"/>
                <a:gd name="T59" fmla="*/ 2147483647 h 542"/>
                <a:gd name="T60" fmla="*/ 2147483647 w 335"/>
                <a:gd name="T61" fmla="*/ 2147483647 h 542"/>
                <a:gd name="T62" fmla="*/ 2147483647 w 335"/>
                <a:gd name="T63" fmla="*/ 2147483647 h 542"/>
                <a:gd name="T64" fmla="*/ 2147483647 w 335"/>
                <a:gd name="T65" fmla="*/ 2147483647 h 542"/>
                <a:gd name="T66" fmla="*/ 2147483647 w 335"/>
                <a:gd name="T67" fmla="*/ 2147483647 h 542"/>
                <a:gd name="T68" fmla="*/ 2147483647 w 335"/>
                <a:gd name="T69" fmla="*/ 2147483647 h 542"/>
                <a:gd name="T70" fmla="*/ 2147483647 w 335"/>
                <a:gd name="T71" fmla="*/ 2147483647 h 542"/>
                <a:gd name="T72" fmla="*/ 2147483647 w 335"/>
                <a:gd name="T73" fmla="*/ 2147483647 h 542"/>
                <a:gd name="T74" fmla="*/ 2147483647 w 335"/>
                <a:gd name="T75" fmla="*/ 2147483647 h 542"/>
                <a:gd name="T76" fmla="*/ 2147483647 w 335"/>
                <a:gd name="T77" fmla="*/ 2147483647 h 542"/>
                <a:gd name="T78" fmla="*/ 2147483647 w 335"/>
                <a:gd name="T79" fmla="*/ 2147483647 h 542"/>
                <a:gd name="T80" fmla="*/ 2147483647 w 335"/>
                <a:gd name="T81" fmla="*/ 2147483647 h 542"/>
                <a:gd name="T82" fmla="*/ 2147483647 w 335"/>
                <a:gd name="T83" fmla="*/ 2147483647 h 542"/>
                <a:gd name="T84" fmla="*/ 2147483647 w 335"/>
                <a:gd name="T85" fmla="*/ 2147483647 h 542"/>
                <a:gd name="T86" fmla="*/ 2147483647 w 335"/>
                <a:gd name="T87" fmla="*/ 2147483647 h 542"/>
                <a:gd name="T88" fmla="*/ 2147483647 w 335"/>
                <a:gd name="T89" fmla="*/ 2147483647 h 542"/>
                <a:gd name="T90" fmla="*/ 0 w 335"/>
                <a:gd name="T91" fmla="*/ 2147483647 h 542"/>
                <a:gd name="T92" fmla="*/ 2147483647 w 335"/>
                <a:gd name="T93" fmla="*/ 2147483647 h 542"/>
                <a:gd name="T94" fmla="*/ 2147483647 w 335"/>
                <a:gd name="T95" fmla="*/ 2147483647 h 542"/>
                <a:gd name="T96" fmla="*/ 2147483647 w 335"/>
                <a:gd name="T97" fmla="*/ 2147483647 h 542"/>
                <a:gd name="T98" fmla="*/ 2147483647 w 335"/>
                <a:gd name="T99" fmla="*/ 2147483647 h 542"/>
                <a:gd name="T100" fmla="*/ 2147483647 w 335"/>
                <a:gd name="T101" fmla="*/ 2147483647 h 542"/>
                <a:gd name="T102" fmla="*/ 2147483647 w 335"/>
                <a:gd name="T103" fmla="*/ 2147483647 h 542"/>
                <a:gd name="T104" fmla="*/ 2147483647 w 335"/>
                <a:gd name="T105" fmla="*/ 2147483647 h 542"/>
                <a:gd name="T106" fmla="*/ 2147483647 w 335"/>
                <a:gd name="T107" fmla="*/ 2147483647 h 542"/>
                <a:gd name="T108" fmla="*/ 2147483647 w 335"/>
                <a:gd name="T109" fmla="*/ 2147483647 h 542"/>
                <a:gd name="T110" fmla="*/ 2147483647 w 335"/>
                <a:gd name="T111" fmla="*/ 2147483647 h 542"/>
                <a:gd name="T112" fmla="*/ 2147483647 w 335"/>
                <a:gd name="T113" fmla="*/ 2147483647 h 542"/>
                <a:gd name="T114" fmla="*/ 2147483647 w 335"/>
                <a:gd name="T115" fmla="*/ 2147483647 h 542"/>
                <a:gd name="T116" fmla="*/ 2147483647 w 335"/>
                <a:gd name="T117" fmla="*/ 2147483647 h 542"/>
                <a:gd name="T118" fmla="*/ 2147483647 w 335"/>
                <a:gd name="T119" fmla="*/ 2147483647 h 542"/>
                <a:gd name="T120" fmla="*/ 2147483647 w 335"/>
                <a:gd name="T121" fmla="*/ 2147483647 h 542"/>
                <a:gd name="T122" fmla="*/ 2147483647 w 335"/>
                <a:gd name="T123" fmla="*/ 2147483647 h 5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35"/>
                <a:gd name="T187" fmla="*/ 0 h 542"/>
                <a:gd name="T188" fmla="*/ 335 w 335"/>
                <a:gd name="T189" fmla="*/ 542 h 54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35" h="542">
                  <a:moveTo>
                    <a:pt x="20" y="448"/>
                  </a:moveTo>
                  <a:lnTo>
                    <a:pt x="20" y="450"/>
                  </a:lnTo>
                  <a:lnTo>
                    <a:pt x="22" y="454"/>
                  </a:lnTo>
                  <a:lnTo>
                    <a:pt x="22" y="460"/>
                  </a:lnTo>
                  <a:lnTo>
                    <a:pt x="26" y="486"/>
                  </a:lnTo>
                  <a:lnTo>
                    <a:pt x="26" y="488"/>
                  </a:lnTo>
                  <a:lnTo>
                    <a:pt x="27" y="503"/>
                  </a:lnTo>
                  <a:lnTo>
                    <a:pt x="30" y="517"/>
                  </a:lnTo>
                  <a:lnTo>
                    <a:pt x="31" y="529"/>
                  </a:lnTo>
                  <a:lnTo>
                    <a:pt x="33" y="525"/>
                  </a:lnTo>
                  <a:lnTo>
                    <a:pt x="44" y="525"/>
                  </a:lnTo>
                  <a:lnTo>
                    <a:pt x="49" y="531"/>
                  </a:lnTo>
                  <a:lnTo>
                    <a:pt x="56" y="528"/>
                  </a:lnTo>
                  <a:lnTo>
                    <a:pt x="56" y="511"/>
                  </a:lnTo>
                  <a:lnTo>
                    <a:pt x="63" y="491"/>
                  </a:lnTo>
                  <a:lnTo>
                    <a:pt x="72" y="496"/>
                  </a:lnTo>
                  <a:lnTo>
                    <a:pt x="73" y="510"/>
                  </a:lnTo>
                  <a:lnTo>
                    <a:pt x="66" y="541"/>
                  </a:lnTo>
                  <a:lnTo>
                    <a:pt x="109" y="529"/>
                  </a:lnTo>
                  <a:lnTo>
                    <a:pt x="124" y="510"/>
                  </a:lnTo>
                  <a:lnTo>
                    <a:pt x="119" y="504"/>
                  </a:lnTo>
                  <a:lnTo>
                    <a:pt x="120" y="491"/>
                  </a:lnTo>
                  <a:lnTo>
                    <a:pt x="97" y="470"/>
                  </a:lnTo>
                  <a:lnTo>
                    <a:pt x="98" y="453"/>
                  </a:lnTo>
                  <a:lnTo>
                    <a:pt x="128" y="449"/>
                  </a:lnTo>
                  <a:lnTo>
                    <a:pt x="131" y="449"/>
                  </a:lnTo>
                  <a:lnTo>
                    <a:pt x="137" y="449"/>
                  </a:lnTo>
                  <a:lnTo>
                    <a:pt x="139" y="448"/>
                  </a:lnTo>
                  <a:lnTo>
                    <a:pt x="152" y="446"/>
                  </a:lnTo>
                  <a:lnTo>
                    <a:pt x="171" y="445"/>
                  </a:lnTo>
                  <a:lnTo>
                    <a:pt x="177" y="443"/>
                  </a:lnTo>
                  <a:lnTo>
                    <a:pt x="178" y="443"/>
                  </a:lnTo>
                  <a:lnTo>
                    <a:pt x="181" y="443"/>
                  </a:lnTo>
                  <a:lnTo>
                    <a:pt x="192" y="442"/>
                  </a:lnTo>
                  <a:lnTo>
                    <a:pt x="195" y="442"/>
                  </a:lnTo>
                  <a:lnTo>
                    <a:pt x="207" y="441"/>
                  </a:lnTo>
                  <a:lnTo>
                    <a:pt x="209" y="441"/>
                  </a:lnTo>
                  <a:lnTo>
                    <a:pt x="220" y="439"/>
                  </a:lnTo>
                  <a:lnTo>
                    <a:pt x="225" y="439"/>
                  </a:lnTo>
                  <a:lnTo>
                    <a:pt x="228" y="439"/>
                  </a:lnTo>
                  <a:lnTo>
                    <a:pt x="231" y="438"/>
                  </a:lnTo>
                  <a:lnTo>
                    <a:pt x="241" y="436"/>
                  </a:lnTo>
                  <a:lnTo>
                    <a:pt x="248" y="436"/>
                  </a:lnTo>
                  <a:lnTo>
                    <a:pt x="264" y="434"/>
                  </a:lnTo>
                  <a:lnTo>
                    <a:pt x="289" y="431"/>
                  </a:lnTo>
                  <a:lnTo>
                    <a:pt x="291" y="431"/>
                  </a:lnTo>
                  <a:lnTo>
                    <a:pt x="311" y="427"/>
                  </a:lnTo>
                  <a:lnTo>
                    <a:pt x="320" y="427"/>
                  </a:lnTo>
                  <a:lnTo>
                    <a:pt x="334" y="424"/>
                  </a:lnTo>
                  <a:lnTo>
                    <a:pt x="334" y="423"/>
                  </a:lnTo>
                  <a:lnTo>
                    <a:pt x="331" y="417"/>
                  </a:lnTo>
                  <a:lnTo>
                    <a:pt x="328" y="411"/>
                  </a:lnTo>
                  <a:lnTo>
                    <a:pt x="321" y="399"/>
                  </a:lnTo>
                  <a:lnTo>
                    <a:pt x="321" y="392"/>
                  </a:lnTo>
                  <a:lnTo>
                    <a:pt x="321" y="385"/>
                  </a:lnTo>
                  <a:lnTo>
                    <a:pt x="322" y="371"/>
                  </a:lnTo>
                  <a:lnTo>
                    <a:pt x="322" y="370"/>
                  </a:lnTo>
                  <a:lnTo>
                    <a:pt x="320" y="357"/>
                  </a:lnTo>
                  <a:lnTo>
                    <a:pt x="313" y="352"/>
                  </a:lnTo>
                  <a:lnTo>
                    <a:pt x="311" y="344"/>
                  </a:lnTo>
                  <a:lnTo>
                    <a:pt x="311" y="342"/>
                  </a:lnTo>
                  <a:lnTo>
                    <a:pt x="310" y="342"/>
                  </a:lnTo>
                  <a:lnTo>
                    <a:pt x="310" y="332"/>
                  </a:lnTo>
                  <a:lnTo>
                    <a:pt x="310" y="330"/>
                  </a:lnTo>
                  <a:lnTo>
                    <a:pt x="314" y="319"/>
                  </a:lnTo>
                  <a:lnTo>
                    <a:pt x="314" y="317"/>
                  </a:lnTo>
                  <a:lnTo>
                    <a:pt x="314" y="310"/>
                  </a:lnTo>
                  <a:lnTo>
                    <a:pt x="313" y="303"/>
                  </a:lnTo>
                  <a:lnTo>
                    <a:pt x="318" y="296"/>
                  </a:lnTo>
                  <a:lnTo>
                    <a:pt x="324" y="291"/>
                  </a:lnTo>
                  <a:lnTo>
                    <a:pt x="325" y="288"/>
                  </a:lnTo>
                  <a:lnTo>
                    <a:pt x="315" y="281"/>
                  </a:lnTo>
                  <a:lnTo>
                    <a:pt x="317" y="276"/>
                  </a:lnTo>
                  <a:lnTo>
                    <a:pt x="314" y="262"/>
                  </a:lnTo>
                  <a:lnTo>
                    <a:pt x="313" y="262"/>
                  </a:lnTo>
                  <a:lnTo>
                    <a:pt x="304" y="252"/>
                  </a:lnTo>
                  <a:lnTo>
                    <a:pt x="302" y="249"/>
                  </a:lnTo>
                  <a:lnTo>
                    <a:pt x="299" y="238"/>
                  </a:lnTo>
                  <a:lnTo>
                    <a:pt x="297" y="238"/>
                  </a:lnTo>
                  <a:lnTo>
                    <a:pt x="297" y="237"/>
                  </a:lnTo>
                  <a:lnTo>
                    <a:pt x="297" y="234"/>
                  </a:lnTo>
                  <a:lnTo>
                    <a:pt x="292" y="224"/>
                  </a:lnTo>
                  <a:lnTo>
                    <a:pt x="289" y="215"/>
                  </a:lnTo>
                  <a:lnTo>
                    <a:pt x="288" y="212"/>
                  </a:lnTo>
                  <a:lnTo>
                    <a:pt x="284" y="199"/>
                  </a:lnTo>
                  <a:lnTo>
                    <a:pt x="284" y="198"/>
                  </a:lnTo>
                  <a:lnTo>
                    <a:pt x="284" y="196"/>
                  </a:lnTo>
                  <a:lnTo>
                    <a:pt x="281" y="188"/>
                  </a:lnTo>
                  <a:lnTo>
                    <a:pt x="277" y="172"/>
                  </a:lnTo>
                  <a:lnTo>
                    <a:pt x="274" y="165"/>
                  </a:lnTo>
                  <a:lnTo>
                    <a:pt x="273" y="159"/>
                  </a:lnTo>
                  <a:lnTo>
                    <a:pt x="271" y="158"/>
                  </a:lnTo>
                  <a:lnTo>
                    <a:pt x="268" y="144"/>
                  </a:lnTo>
                  <a:lnTo>
                    <a:pt x="267" y="141"/>
                  </a:lnTo>
                  <a:lnTo>
                    <a:pt x="261" y="122"/>
                  </a:lnTo>
                  <a:lnTo>
                    <a:pt x="261" y="119"/>
                  </a:lnTo>
                  <a:lnTo>
                    <a:pt x="260" y="115"/>
                  </a:lnTo>
                  <a:lnTo>
                    <a:pt x="257" y="108"/>
                  </a:lnTo>
                  <a:lnTo>
                    <a:pt x="257" y="105"/>
                  </a:lnTo>
                  <a:lnTo>
                    <a:pt x="256" y="101"/>
                  </a:lnTo>
                  <a:lnTo>
                    <a:pt x="255" y="95"/>
                  </a:lnTo>
                  <a:lnTo>
                    <a:pt x="252" y="87"/>
                  </a:lnTo>
                  <a:lnTo>
                    <a:pt x="250" y="80"/>
                  </a:lnTo>
                  <a:lnTo>
                    <a:pt x="248" y="74"/>
                  </a:lnTo>
                  <a:lnTo>
                    <a:pt x="245" y="62"/>
                  </a:lnTo>
                  <a:lnTo>
                    <a:pt x="242" y="55"/>
                  </a:lnTo>
                  <a:lnTo>
                    <a:pt x="241" y="48"/>
                  </a:lnTo>
                  <a:lnTo>
                    <a:pt x="238" y="41"/>
                  </a:lnTo>
                  <a:lnTo>
                    <a:pt x="236" y="38"/>
                  </a:lnTo>
                  <a:lnTo>
                    <a:pt x="234" y="24"/>
                  </a:lnTo>
                  <a:lnTo>
                    <a:pt x="231" y="16"/>
                  </a:lnTo>
                  <a:lnTo>
                    <a:pt x="230" y="12"/>
                  </a:lnTo>
                  <a:lnTo>
                    <a:pt x="228" y="11"/>
                  </a:lnTo>
                  <a:lnTo>
                    <a:pt x="225" y="0"/>
                  </a:lnTo>
                  <a:lnTo>
                    <a:pt x="224" y="0"/>
                  </a:lnTo>
                  <a:lnTo>
                    <a:pt x="205" y="1"/>
                  </a:lnTo>
                  <a:lnTo>
                    <a:pt x="202" y="2"/>
                  </a:lnTo>
                  <a:lnTo>
                    <a:pt x="185" y="4"/>
                  </a:lnTo>
                  <a:lnTo>
                    <a:pt x="169" y="5"/>
                  </a:lnTo>
                  <a:lnTo>
                    <a:pt x="164" y="5"/>
                  </a:lnTo>
                  <a:lnTo>
                    <a:pt x="159" y="6"/>
                  </a:lnTo>
                  <a:lnTo>
                    <a:pt x="148" y="8"/>
                  </a:lnTo>
                  <a:lnTo>
                    <a:pt x="124" y="11"/>
                  </a:lnTo>
                  <a:lnTo>
                    <a:pt x="119" y="11"/>
                  </a:lnTo>
                  <a:lnTo>
                    <a:pt x="116" y="11"/>
                  </a:lnTo>
                  <a:lnTo>
                    <a:pt x="112" y="12"/>
                  </a:lnTo>
                  <a:lnTo>
                    <a:pt x="85" y="13"/>
                  </a:lnTo>
                  <a:lnTo>
                    <a:pt x="83" y="15"/>
                  </a:lnTo>
                  <a:lnTo>
                    <a:pt x="72" y="15"/>
                  </a:lnTo>
                  <a:lnTo>
                    <a:pt x="52" y="18"/>
                  </a:lnTo>
                  <a:lnTo>
                    <a:pt x="45" y="18"/>
                  </a:lnTo>
                  <a:lnTo>
                    <a:pt x="26" y="20"/>
                  </a:lnTo>
                  <a:lnTo>
                    <a:pt x="19" y="20"/>
                  </a:lnTo>
                  <a:lnTo>
                    <a:pt x="0" y="22"/>
                  </a:lnTo>
                  <a:lnTo>
                    <a:pt x="0" y="23"/>
                  </a:lnTo>
                  <a:lnTo>
                    <a:pt x="8" y="33"/>
                  </a:lnTo>
                  <a:lnTo>
                    <a:pt x="11" y="34"/>
                  </a:lnTo>
                  <a:lnTo>
                    <a:pt x="11" y="40"/>
                  </a:lnTo>
                  <a:lnTo>
                    <a:pt x="9" y="58"/>
                  </a:lnTo>
                  <a:lnTo>
                    <a:pt x="9" y="67"/>
                  </a:lnTo>
                  <a:lnTo>
                    <a:pt x="9" y="77"/>
                  </a:lnTo>
                  <a:lnTo>
                    <a:pt x="9" y="81"/>
                  </a:lnTo>
                  <a:lnTo>
                    <a:pt x="9" y="83"/>
                  </a:lnTo>
                  <a:lnTo>
                    <a:pt x="9" y="91"/>
                  </a:lnTo>
                  <a:lnTo>
                    <a:pt x="9" y="97"/>
                  </a:lnTo>
                  <a:lnTo>
                    <a:pt x="9" y="110"/>
                  </a:lnTo>
                  <a:lnTo>
                    <a:pt x="9" y="113"/>
                  </a:lnTo>
                  <a:lnTo>
                    <a:pt x="9" y="122"/>
                  </a:lnTo>
                  <a:lnTo>
                    <a:pt x="9" y="126"/>
                  </a:lnTo>
                  <a:lnTo>
                    <a:pt x="9" y="131"/>
                  </a:lnTo>
                  <a:lnTo>
                    <a:pt x="9" y="149"/>
                  </a:lnTo>
                  <a:lnTo>
                    <a:pt x="9" y="159"/>
                  </a:lnTo>
                  <a:lnTo>
                    <a:pt x="9" y="160"/>
                  </a:lnTo>
                  <a:lnTo>
                    <a:pt x="9" y="183"/>
                  </a:lnTo>
                  <a:lnTo>
                    <a:pt x="9" y="187"/>
                  </a:lnTo>
                  <a:lnTo>
                    <a:pt x="9" y="196"/>
                  </a:lnTo>
                  <a:lnTo>
                    <a:pt x="9" y="209"/>
                  </a:lnTo>
                  <a:lnTo>
                    <a:pt x="9" y="217"/>
                  </a:lnTo>
                  <a:lnTo>
                    <a:pt x="9" y="219"/>
                  </a:lnTo>
                  <a:lnTo>
                    <a:pt x="9" y="242"/>
                  </a:lnTo>
                  <a:lnTo>
                    <a:pt x="9" y="246"/>
                  </a:lnTo>
                  <a:lnTo>
                    <a:pt x="9" y="249"/>
                  </a:lnTo>
                  <a:lnTo>
                    <a:pt x="9" y="274"/>
                  </a:lnTo>
                  <a:lnTo>
                    <a:pt x="9" y="278"/>
                  </a:lnTo>
                  <a:lnTo>
                    <a:pt x="9" y="287"/>
                  </a:lnTo>
                  <a:lnTo>
                    <a:pt x="9" y="307"/>
                  </a:lnTo>
                  <a:lnTo>
                    <a:pt x="9" y="310"/>
                  </a:lnTo>
                  <a:lnTo>
                    <a:pt x="9" y="317"/>
                  </a:lnTo>
                  <a:lnTo>
                    <a:pt x="9" y="324"/>
                  </a:lnTo>
                  <a:lnTo>
                    <a:pt x="9" y="325"/>
                  </a:lnTo>
                  <a:lnTo>
                    <a:pt x="9" y="330"/>
                  </a:lnTo>
                  <a:lnTo>
                    <a:pt x="9" y="337"/>
                  </a:lnTo>
                  <a:lnTo>
                    <a:pt x="8" y="363"/>
                  </a:lnTo>
                  <a:lnTo>
                    <a:pt x="9" y="366"/>
                  </a:lnTo>
                  <a:lnTo>
                    <a:pt x="9" y="367"/>
                  </a:lnTo>
                  <a:lnTo>
                    <a:pt x="12" y="384"/>
                  </a:lnTo>
                  <a:lnTo>
                    <a:pt x="13" y="406"/>
                  </a:lnTo>
                  <a:lnTo>
                    <a:pt x="13" y="407"/>
                  </a:lnTo>
                  <a:lnTo>
                    <a:pt x="15" y="413"/>
                  </a:lnTo>
                  <a:lnTo>
                    <a:pt x="16" y="418"/>
                  </a:lnTo>
                  <a:lnTo>
                    <a:pt x="18" y="432"/>
                  </a:lnTo>
                  <a:lnTo>
                    <a:pt x="20" y="448"/>
                  </a:lnTo>
                </a:path>
              </a:pathLst>
            </a:custGeom>
            <a:noFill/>
            <a:ln w="6350">
              <a:solidFill>
                <a:schemeClr val="tx1"/>
              </a:solidFill>
              <a:round/>
              <a:headEnd/>
              <a:tailEnd/>
            </a:ln>
          </p:spPr>
          <p:txBody>
            <a:bodyPr/>
            <a:lstStyle/>
            <a:p>
              <a:endParaRPr lang="en-US"/>
            </a:p>
          </p:txBody>
        </p:sp>
        <p:grpSp>
          <p:nvGrpSpPr>
            <p:cNvPr id="8" name="Group 98"/>
            <p:cNvGrpSpPr/>
            <p:nvPr/>
          </p:nvGrpSpPr>
          <p:grpSpPr>
            <a:xfrm>
              <a:off x="5457825" y="4560887"/>
              <a:ext cx="1076325" cy="849313"/>
              <a:chOff x="5715000" y="4495800"/>
              <a:chExt cx="1076325" cy="849313"/>
            </a:xfrm>
            <a:solidFill>
              <a:schemeClr val="accent5"/>
            </a:solidFill>
          </p:grpSpPr>
          <p:sp>
            <p:nvSpPr>
              <p:cNvPr id="282" name="Freeform 278" descr="Outlined diamond"/>
              <p:cNvSpPr>
                <a:spLocks/>
              </p:cNvSpPr>
              <p:nvPr/>
            </p:nvSpPr>
            <p:spPr bwMode="auto">
              <a:xfrm>
                <a:off x="5715000" y="4495800"/>
                <a:ext cx="1076325" cy="768350"/>
              </a:xfrm>
              <a:custGeom>
                <a:avLst/>
                <a:gdLst>
                  <a:gd name="T0" fmla="*/ 2147483647 w 783"/>
                  <a:gd name="T1" fmla="*/ 2147483647 h 614"/>
                  <a:gd name="T2" fmla="*/ 2147483647 w 783"/>
                  <a:gd name="T3" fmla="*/ 2147483647 h 614"/>
                  <a:gd name="T4" fmla="*/ 2147483647 w 783"/>
                  <a:gd name="T5" fmla="*/ 2147483647 h 614"/>
                  <a:gd name="T6" fmla="*/ 2147483647 w 783"/>
                  <a:gd name="T7" fmla="*/ 2147483647 h 614"/>
                  <a:gd name="T8" fmla="*/ 2147483647 w 783"/>
                  <a:gd name="T9" fmla="*/ 2147483647 h 614"/>
                  <a:gd name="T10" fmla="*/ 2147483647 w 783"/>
                  <a:gd name="T11" fmla="*/ 2147483647 h 614"/>
                  <a:gd name="T12" fmla="*/ 2147483647 w 783"/>
                  <a:gd name="T13" fmla="*/ 2147483647 h 614"/>
                  <a:gd name="T14" fmla="*/ 2147483647 w 783"/>
                  <a:gd name="T15" fmla="*/ 2147483647 h 614"/>
                  <a:gd name="T16" fmla="*/ 2147483647 w 783"/>
                  <a:gd name="T17" fmla="*/ 2147483647 h 614"/>
                  <a:gd name="T18" fmla="*/ 2147483647 w 783"/>
                  <a:gd name="T19" fmla="*/ 2147483647 h 614"/>
                  <a:gd name="T20" fmla="*/ 2147483647 w 783"/>
                  <a:gd name="T21" fmla="*/ 2147483647 h 614"/>
                  <a:gd name="T22" fmla="*/ 2147483647 w 783"/>
                  <a:gd name="T23" fmla="*/ 2147483647 h 614"/>
                  <a:gd name="T24" fmla="*/ 2147483647 w 783"/>
                  <a:gd name="T25" fmla="*/ 2147483647 h 614"/>
                  <a:gd name="T26" fmla="*/ 2147483647 w 783"/>
                  <a:gd name="T27" fmla="*/ 2147483647 h 614"/>
                  <a:gd name="T28" fmla="*/ 2147483647 w 783"/>
                  <a:gd name="T29" fmla="*/ 2147483647 h 614"/>
                  <a:gd name="T30" fmla="*/ 2147483647 w 783"/>
                  <a:gd name="T31" fmla="*/ 2147483647 h 614"/>
                  <a:gd name="T32" fmla="*/ 2147483647 w 783"/>
                  <a:gd name="T33" fmla="*/ 2147483647 h 614"/>
                  <a:gd name="T34" fmla="*/ 2147483647 w 783"/>
                  <a:gd name="T35" fmla="*/ 2147483647 h 614"/>
                  <a:gd name="T36" fmla="*/ 2147483647 w 783"/>
                  <a:gd name="T37" fmla="*/ 2147483647 h 614"/>
                  <a:gd name="T38" fmla="*/ 2147483647 w 783"/>
                  <a:gd name="T39" fmla="*/ 2147483647 h 614"/>
                  <a:gd name="T40" fmla="*/ 2147483647 w 783"/>
                  <a:gd name="T41" fmla="*/ 2147483647 h 614"/>
                  <a:gd name="T42" fmla="*/ 2147483647 w 783"/>
                  <a:gd name="T43" fmla="*/ 2147483647 h 614"/>
                  <a:gd name="T44" fmla="*/ 2147483647 w 783"/>
                  <a:gd name="T45" fmla="*/ 2147483647 h 614"/>
                  <a:gd name="T46" fmla="*/ 2147483647 w 783"/>
                  <a:gd name="T47" fmla="*/ 2147483647 h 614"/>
                  <a:gd name="T48" fmla="*/ 2147483647 w 783"/>
                  <a:gd name="T49" fmla="*/ 2147483647 h 614"/>
                  <a:gd name="T50" fmla="*/ 2147483647 w 783"/>
                  <a:gd name="T51" fmla="*/ 2147483647 h 614"/>
                  <a:gd name="T52" fmla="*/ 2147483647 w 783"/>
                  <a:gd name="T53" fmla="*/ 2147483647 h 614"/>
                  <a:gd name="T54" fmla="*/ 2147483647 w 783"/>
                  <a:gd name="T55" fmla="*/ 2147483647 h 614"/>
                  <a:gd name="T56" fmla="*/ 2147483647 w 783"/>
                  <a:gd name="T57" fmla="*/ 2147483647 h 614"/>
                  <a:gd name="T58" fmla="*/ 2147483647 w 783"/>
                  <a:gd name="T59" fmla="*/ 2147483647 h 614"/>
                  <a:gd name="T60" fmla="*/ 2147483647 w 783"/>
                  <a:gd name="T61" fmla="*/ 2147483647 h 614"/>
                  <a:gd name="T62" fmla="*/ 2147483647 w 783"/>
                  <a:gd name="T63" fmla="*/ 2147483647 h 614"/>
                  <a:gd name="T64" fmla="*/ 2147483647 w 783"/>
                  <a:gd name="T65" fmla="*/ 2147483647 h 614"/>
                  <a:gd name="T66" fmla="*/ 2147483647 w 783"/>
                  <a:gd name="T67" fmla="*/ 2147483647 h 614"/>
                  <a:gd name="T68" fmla="*/ 2147483647 w 783"/>
                  <a:gd name="T69" fmla="*/ 2147483647 h 614"/>
                  <a:gd name="T70" fmla="*/ 2147483647 w 783"/>
                  <a:gd name="T71" fmla="*/ 2147483647 h 614"/>
                  <a:gd name="T72" fmla="*/ 2147483647 w 783"/>
                  <a:gd name="T73" fmla="*/ 2147483647 h 614"/>
                  <a:gd name="T74" fmla="*/ 2147483647 w 783"/>
                  <a:gd name="T75" fmla="*/ 2147483647 h 614"/>
                  <a:gd name="T76" fmla="*/ 2147483647 w 783"/>
                  <a:gd name="T77" fmla="*/ 2147483647 h 614"/>
                  <a:gd name="T78" fmla="*/ 2147483647 w 783"/>
                  <a:gd name="T79" fmla="*/ 2147483647 h 614"/>
                  <a:gd name="T80" fmla="*/ 2147483647 w 783"/>
                  <a:gd name="T81" fmla="*/ 2147483647 h 614"/>
                  <a:gd name="T82" fmla="*/ 2147483647 w 783"/>
                  <a:gd name="T83" fmla="*/ 2147483647 h 614"/>
                  <a:gd name="T84" fmla="*/ 2147483647 w 783"/>
                  <a:gd name="T85" fmla="*/ 2147483647 h 614"/>
                  <a:gd name="T86" fmla="*/ 2147483647 w 783"/>
                  <a:gd name="T87" fmla="*/ 2147483647 h 614"/>
                  <a:gd name="T88" fmla="*/ 2147483647 w 783"/>
                  <a:gd name="T89" fmla="*/ 2147483647 h 614"/>
                  <a:gd name="T90" fmla="*/ 2147483647 w 783"/>
                  <a:gd name="T91" fmla="*/ 2147483647 h 614"/>
                  <a:gd name="T92" fmla="*/ 2147483647 w 783"/>
                  <a:gd name="T93" fmla="*/ 2147483647 h 614"/>
                  <a:gd name="T94" fmla="*/ 2147483647 w 783"/>
                  <a:gd name="T95" fmla="*/ 2147483647 h 614"/>
                  <a:gd name="T96" fmla="*/ 2147483647 w 783"/>
                  <a:gd name="T97" fmla="*/ 2147483647 h 614"/>
                  <a:gd name="T98" fmla="*/ 2147483647 w 783"/>
                  <a:gd name="T99" fmla="*/ 2147483647 h 614"/>
                  <a:gd name="T100" fmla="*/ 2147483647 w 783"/>
                  <a:gd name="T101" fmla="*/ 2147483647 h 614"/>
                  <a:gd name="T102" fmla="*/ 2147483647 w 783"/>
                  <a:gd name="T103" fmla="*/ 2147483647 h 614"/>
                  <a:gd name="T104" fmla="*/ 0 w 783"/>
                  <a:gd name="T105" fmla="*/ 2147483647 h 614"/>
                  <a:gd name="T106" fmla="*/ 2147483647 w 783"/>
                  <a:gd name="T107" fmla="*/ 2147483647 h 614"/>
                  <a:gd name="T108" fmla="*/ 2147483647 w 783"/>
                  <a:gd name="T109" fmla="*/ 2147483647 h 614"/>
                  <a:gd name="T110" fmla="*/ 2147483647 w 783"/>
                  <a:gd name="T111" fmla="*/ 2147483647 h 61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83"/>
                  <a:gd name="T169" fmla="*/ 0 h 614"/>
                  <a:gd name="T170" fmla="*/ 783 w 783"/>
                  <a:gd name="T171" fmla="*/ 614 h 61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83" h="614">
                    <a:moveTo>
                      <a:pt x="156" y="110"/>
                    </a:moveTo>
                    <a:lnTo>
                      <a:pt x="193" y="127"/>
                    </a:lnTo>
                    <a:lnTo>
                      <a:pt x="205" y="138"/>
                    </a:lnTo>
                    <a:lnTo>
                      <a:pt x="218" y="142"/>
                    </a:lnTo>
                    <a:lnTo>
                      <a:pt x="220" y="166"/>
                    </a:lnTo>
                    <a:lnTo>
                      <a:pt x="218" y="147"/>
                    </a:lnTo>
                    <a:lnTo>
                      <a:pt x="222" y="167"/>
                    </a:lnTo>
                    <a:lnTo>
                      <a:pt x="236" y="166"/>
                    </a:lnTo>
                    <a:lnTo>
                      <a:pt x="245" y="170"/>
                    </a:lnTo>
                    <a:lnTo>
                      <a:pt x="244" y="160"/>
                    </a:lnTo>
                    <a:lnTo>
                      <a:pt x="256" y="160"/>
                    </a:lnTo>
                    <a:lnTo>
                      <a:pt x="265" y="152"/>
                    </a:lnTo>
                    <a:lnTo>
                      <a:pt x="263" y="156"/>
                    </a:lnTo>
                    <a:lnTo>
                      <a:pt x="300" y="133"/>
                    </a:lnTo>
                    <a:lnTo>
                      <a:pt x="311" y="133"/>
                    </a:lnTo>
                    <a:lnTo>
                      <a:pt x="312" y="124"/>
                    </a:lnTo>
                    <a:lnTo>
                      <a:pt x="311" y="122"/>
                    </a:lnTo>
                    <a:lnTo>
                      <a:pt x="320" y="110"/>
                    </a:lnTo>
                    <a:lnTo>
                      <a:pt x="336" y="108"/>
                    </a:lnTo>
                    <a:lnTo>
                      <a:pt x="343" y="108"/>
                    </a:lnTo>
                    <a:lnTo>
                      <a:pt x="344" y="108"/>
                    </a:lnTo>
                    <a:lnTo>
                      <a:pt x="380" y="126"/>
                    </a:lnTo>
                    <a:lnTo>
                      <a:pt x="386" y="137"/>
                    </a:lnTo>
                    <a:lnTo>
                      <a:pt x="402" y="145"/>
                    </a:lnTo>
                    <a:lnTo>
                      <a:pt x="409" y="163"/>
                    </a:lnTo>
                    <a:lnTo>
                      <a:pt x="422" y="167"/>
                    </a:lnTo>
                    <a:lnTo>
                      <a:pt x="433" y="183"/>
                    </a:lnTo>
                    <a:lnTo>
                      <a:pt x="441" y="185"/>
                    </a:lnTo>
                    <a:lnTo>
                      <a:pt x="443" y="199"/>
                    </a:lnTo>
                    <a:lnTo>
                      <a:pt x="448" y="199"/>
                    </a:lnTo>
                    <a:lnTo>
                      <a:pt x="450" y="194"/>
                    </a:lnTo>
                    <a:lnTo>
                      <a:pt x="462" y="192"/>
                    </a:lnTo>
                    <a:lnTo>
                      <a:pt x="469" y="195"/>
                    </a:lnTo>
                    <a:lnTo>
                      <a:pt x="475" y="209"/>
                    </a:lnTo>
                    <a:lnTo>
                      <a:pt x="483" y="217"/>
                    </a:lnTo>
                    <a:lnTo>
                      <a:pt x="479" y="230"/>
                    </a:lnTo>
                    <a:lnTo>
                      <a:pt x="484" y="234"/>
                    </a:lnTo>
                    <a:lnTo>
                      <a:pt x="483" y="237"/>
                    </a:lnTo>
                    <a:lnTo>
                      <a:pt x="487" y="239"/>
                    </a:lnTo>
                    <a:lnTo>
                      <a:pt x="488" y="241"/>
                    </a:lnTo>
                    <a:lnTo>
                      <a:pt x="491" y="267"/>
                    </a:lnTo>
                    <a:lnTo>
                      <a:pt x="487" y="288"/>
                    </a:lnTo>
                    <a:lnTo>
                      <a:pt x="483" y="298"/>
                    </a:lnTo>
                    <a:lnTo>
                      <a:pt x="487" y="302"/>
                    </a:lnTo>
                    <a:lnTo>
                      <a:pt x="483" y="306"/>
                    </a:lnTo>
                    <a:lnTo>
                      <a:pt x="484" y="330"/>
                    </a:lnTo>
                    <a:lnTo>
                      <a:pt x="495" y="342"/>
                    </a:lnTo>
                    <a:lnTo>
                      <a:pt x="498" y="353"/>
                    </a:lnTo>
                    <a:lnTo>
                      <a:pt x="501" y="355"/>
                    </a:lnTo>
                    <a:lnTo>
                      <a:pt x="508" y="341"/>
                    </a:lnTo>
                    <a:lnTo>
                      <a:pt x="508" y="327"/>
                    </a:lnTo>
                    <a:lnTo>
                      <a:pt x="505" y="323"/>
                    </a:lnTo>
                    <a:lnTo>
                      <a:pt x="495" y="320"/>
                    </a:lnTo>
                    <a:lnTo>
                      <a:pt x="502" y="317"/>
                    </a:lnTo>
                    <a:lnTo>
                      <a:pt x="519" y="330"/>
                    </a:lnTo>
                    <a:lnTo>
                      <a:pt x="519" y="324"/>
                    </a:lnTo>
                    <a:lnTo>
                      <a:pt x="526" y="323"/>
                    </a:lnTo>
                    <a:lnTo>
                      <a:pt x="516" y="350"/>
                    </a:lnTo>
                    <a:lnTo>
                      <a:pt x="511" y="357"/>
                    </a:lnTo>
                    <a:lnTo>
                      <a:pt x="511" y="360"/>
                    </a:lnTo>
                    <a:lnTo>
                      <a:pt x="500" y="364"/>
                    </a:lnTo>
                    <a:lnTo>
                      <a:pt x="512" y="378"/>
                    </a:lnTo>
                    <a:lnTo>
                      <a:pt x="525" y="392"/>
                    </a:lnTo>
                    <a:lnTo>
                      <a:pt x="545" y="422"/>
                    </a:lnTo>
                    <a:lnTo>
                      <a:pt x="551" y="428"/>
                    </a:lnTo>
                    <a:lnTo>
                      <a:pt x="551" y="429"/>
                    </a:lnTo>
                    <a:lnTo>
                      <a:pt x="556" y="438"/>
                    </a:lnTo>
                    <a:lnTo>
                      <a:pt x="570" y="467"/>
                    </a:lnTo>
                    <a:lnTo>
                      <a:pt x="577" y="474"/>
                    </a:lnTo>
                    <a:lnTo>
                      <a:pt x="588" y="470"/>
                    </a:lnTo>
                    <a:lnTo>
                      <a:pt x="588" y="465"/>
                    </a:lnTo>
                    <a:lnTo>
                      <a:pt x="605" y="481"/>
                    </a:lnTo>
                    <a:lnTo>
                      <a:pt x="613" y="502"/>
                    </a:lnTo>
                    <a:lnTo>
                      <a:pt x="630" y="529"/>
                    </a:lnTo>
                    <a:lnTo>
                      <a:pt x="630" y="525"/>
                    </a:lnTo>
                    <a:lnTo>
                      <a:pt x="634" y="522"/>
                    </a:lnTo>
                    <a:lnTo>
                      <a:pt x="651" y="531"/>
                    </a:lnTo>
                    <a:lnTo>
                      <a:pt x="658" y="532"/>
                    </a:lnTo>
                    <a:lnTo>
                      <a:pt x="676" y="546"/>
                    </a:lnTo>
                    <a:lnTo>
                      <a:pt x="693" y="574"/>
                    </a:lnTo>
                    <a:lnTo>
                      <a:pt x="690" y="576"/>
                    </a:lnTo>
                    <a:lnTo>
                      <a:pt x="690" y="588"/>
                    </a:lnTo>
                    <a:lnTo>
                      <a:pt x="700" y="597"/>
                    </a:lnTo>
                    <a:lnTo>
                      <a:pt x="708" y="594"/>
                    </a:lnTo>
                    <a:lnTo>
                      <a:pt x="722" y="588"/>
                    </a:lnTo>
                    <a:lnTo>
                      <a:pt x="727" y="588"/>
                    </a:lnTo>
                    <a:lnTo>
                      <a:pt x="727" y="589"/>
                    </a:lnTo>
                    <a:lnTo>
                      <a:pt x="737" y="588"/>
                    </a:lnTo>
                    <a:lnTo>
                      <a:pt x="734" y="600"/>
                    </a:lnTo>
                    <a:lnTo>
                      <a:pt x="737" y="603"/>
                    </a:lnTo>
                    <a:lnTo>
                      <a:pt x="744" y="599"/>
                    </a:lnTo>
                    <a:lnTo>
                      <a:pt x="741" y="588"/>
                    </a:lnTo>
                    <a:lnTo>
                      <a:pt x="743" y="581"/>
                    </a:lnTo>
                    <a:lnTo>
                      <a:pt x="745" y="582"/>
                    </a:lnTo>
                    <a:lnTo>
                      <a:pt x="756" y="578"/>
                    </a:lnTo>
                    <a:lnTo>
                      <a:pt x="758" y="596"/>
                    </a:lnTo>
                    <a:lnTo>
                      <a:pt x="752" y="600"/>
                    </a:lnTo>
                    <a:lnTo>
                      <a:pt x="755" y="601"/>
                    </a:lnTo>
                    <a:lnTo>
                      <a:pt x="745" y="613"/>
                    </a:lnTo>
                    <a:lnTo>
                      <a:pt x="754" y="606"/>
                    </a:lnTo>
                    <a:lnTo>
                      <a:pt x="769" y="583"/>
                    </a:lnTo>
                    <a:lnTo>
                      <a:pt x="777" y="558"/>
                    </a:lnTo>
                    <a:lnTo>
                      <a:pt x="782" y="542"/>
                    </a:lnTo>
                    <a:lnTo>
                      <a:pt x="782" y="539"/>
                    </a:lnTo>
                    <a:lnTo>
                      <a:pt x="776" y="558"/>
                    </a:lnTo>
                    <a:lnTo>
                      <a:pt x="766" y="565"/>
                    </a:lnTo>
                    <a:lnTo>
                      <a:pt x="770" y="557"/>
                    </a:lnTo>
                    <a:lnTo>
                      <a:pt x="765" y="545"/>
                    </a:lnTo>
                    <a:lnTo>
                      <a:pt x="770" y="522"/>
                    </a:lnTo>
                    <a:lnTo>
                      <a:pt x="777" y="518"/>
                    </a:lnTo>
                    <a:lnTo>
                      <a:pt x="780" y="522"/>
                    </a:lnTo>
                    <a:lnTo>
                      <a:pt x="777" y="490"/>
                    </a:lnTo>
                    <a:lnTo>
                      <a:pt x="777" y="488"/>
                    </a:lnTo>
                    <a:lnTo>
                      <a:pt x="775" y="452"/>
                    </a:lnTo>
                    <a:lnTo>
                      <a:pt x="770" y="402"/>
                    </a:lnTo>
                    <a:lnTo>
                      <a:pt x="762" y="384"/>
                    </a:lnTo>
                    <a:lnTo>
                      <a:pt x="745" y="355"/>
                    </a:lnTo>
                    <a:lnTo>
                      <a:pt x="729" y="325"/>
                    </a:lnTo>
                    <a:lnTo>
                      <a:pt x="729" y="324"/>
                    </a:lnTo>
                    <a:lnTo>
                      <a:pt x="711" y="295"/>
                    </a:lnTo>
                    <a:lnTo>
                      <a:pt x="694" y="269"/>
                    </a:lnTo>
                    <a:lnTo>
                      <a:pt x="687" y="245"/>
                    </a:lnTo>
                    <a:lnTo>
                      <a:pt x="690" y="227"/>
                    </a:lnTo>
                    <a:lnTo>
                      <a:pt x="666" y="199"/>
                    </a:lnTo>
                    <a:lnTo>
                      <a:pt x="637" y="163"/>
                    </a:lnTo>
                    <a:lnTo>
                      <a:pt x="622" y="140"/>
                    </a:lnTo>
                    <a:lnTo>
                      <a:pt x="622" y="137"/>
                    </a:lnTo>
                    <a:lnTo>
                      <a:pt x="606" y="113"/>
                    </a:lnTo>
                    <a:lnTo>
                      <a:pt x="605" y="113"/>
                    </a:lnTo>
                    <a:lnTo>
                      <a:pt x="602" y="105"/>
                    </a:lnTo>
                    <a:lnTo>
                      <a:pt x="595" y="88"/>
                    </a:lnTo>
                    <a:lnTo>
                      <a:pt x="581" y="54"/>
                    </a:lnTo>
                    <a:lnTo>
                      <a:pt x="573" y="27"/>
                    </a:lnTo>
                    <a:lnTo>
                      <a:pt x="570" y="27"/>
                    </a:lnTo>
                    <a:lnTo>
                      <a:pt x="570" y="26"/>
                    </a:lnTo>
                    <a:lnTo>
                      <a:pt x="566" y="5"/>
                    </a:lnTo>
                    <a:lnTo>
                      <a:pt x="540" y="5"/>
                    </a:lnTo>
                    <a:lnTo>
                      <a:pt x="526" y="2"/>
                    </a:lnTo>
                    <a:lnTo>
                      <a:pt x="523" y="0"/>
                    </a:lnTo>
                    <a:lnTo>
                      <a:pt x="512" y="9"/>
                    </a:lnTo>
                    <a:lnTo>
                      <a:pt x="519" y="36"/>
                    </a:lnTo>
                    <a:lnTo>
                      <a:pt x="518" y="51"/>
                    </a:lnTo>
                    <a:lnTo>
                      <a:pt x="505" y="52"/>
                    </a:lnTo>
                    <a:lnTo>
                      <a:pt x="500" y="38"/>
                    </a:lnTo>
                    <a:lnTo>
                      <a:pt x="500" y="31"/>
                    </a:lnTo>
                    <a:lnTo>
                      <a:pt x="495" y="31"/>
                    </a:lnTo>
                    <a:lnTo>
                      <a:pt x="484" y="33"/>
                    </a:lnTo>
                    <a:lnTo>
                      <a:pt x="480" y="33"/>
                    </a:lnTo>
                    <a:lnTo>
                      <a:pt x="476" y="33"/>
                    </a:lnTo>
                    <a:lnTo>
                      <a:pt x="473" y="33"/>
                    </a:lnTo>
                    <a:lnTo>
                      <a:pt x="465" y="34"/>
                    </a:lnTo>
                    <a:lnTo>
                      <a:pt x="456" y="36"/>
                    </a:lnTo>
                    <a:lnTo>
                      <a:pt x="455" y="36"/>
                    </a:lnTo>
                    <a:lnTo>
                      <a:pt x="450" y="36"/>
                    </a:lnTo>
                    <a:lnTo>
                      <a:pt x="437" y="36"/>
                    </a:lnTo>
                    <a:lnTo>
                      <a:pt x="413" y="37"/>
                    </a:lnTo>
                    <a:lnTo>
                      <a:pt x="408" y="38"/>
                    </a:lnTo>
                    <a:lnTo>
                      <a:pt x="404" y="38"/>
                    </a:lnTo>
                    <a:lnTo>
                      <a:pt x="397" y="40"/>
                    </a:lnTo>
                    <a:lnTo>
                      <a:pt x="394" y="40"/>
                    </a:lnTo>
                    <a:lnTo>
                      <a:pt x="393" y="40"/>
                    </a:lnTo>
                    <a:lnTo>
                      <a:pt x="390" y="40"/>
                    </a:lnTo>
                    <a:lnTo>
                      <a:pt x="380" y="40"/>
                    </a:lnTo>
                    <a:lnTo>
                      <a:pt x="370" y="41"/>
                    </a:lnTo>
                    <a:lnTo>
                      <a:pt x="366" y="42"/>
                    </a:lnTo>
                    <a:lnTo>
                      <a:pt x="363" y="42"/>
                    </a:lnTo>
                    <a:lnTo>
                      <a:pt x="358" y="42"/>
                    </a:lnTo>
                    <a:lnTo>
                      <a:pt x="345" y="42"/>
                    </a:lnTo>
                    <a:lnTo>
                      <a:pt x="340" y="44"/>
                    </a:lnTo>
                    <a:lnTo>
                      <a:pt x="333" y="45"/>
                    </a:lnTo>
                    <a:lnTo>
                      <a:pt x="329" y="45"/>
                    </a:lnTo>
                    <a:lnTo>
                      <a:pt x="326" y="45"/>
                    </a:lnTo>
                    <a:lnTo>
                      <a:pt x="316" y="45"/>
                    </a:lnTo>
                    <a:lnTo>
                      <a:pt x="311" y="47"/>
                    </a:lnTo>
                    <a:lnTo>
                      <a:pt x="308" y="47"/>
                    </a:lnTo>
                    <a:lnTo>
                      <a:pt x="305" y="47"/>
                    </a:lnTo>
                    <a:lnTo>
                      <a:pt x="300" y="47"/>
                    </a:lnTo>
                    <a:lnTo>
                      <a:pt x="290" y="48"/>
                    </a:lnTo>
                    <a:lnTo>
                      <a:pt x="275" y="49"/>
                    </a:lnTo>
                    <a:lnTo>
                      <a:pt x="254" y="51"/>
                    </a:lnTo>
                    <a:lnTo>
                      <a:pt x="254" y="49"/>
                    </a:lnTo>
                    <a:lnTo>
                      <a:pt x="238" y="23"/>
                    </a:lnTo>
                    <a:lnTo>
                      <a:pt x="237" y="20"/>
                    </a:lnTo>
                    <a:lnTo>
                      <a:pt x="223" y="23"/>
                    </a:lnTo>
                    <a:lnTo>
                      <a:pt x="215" y="23"/>
                    </a:lnTo>
                    <a:lnTo>
                      <a:pt x="194" y="27"/>
                    </a:lnTo>
                    <a:lnTo>
                      <a:pt x="193" y="27"/>
                    </a:lnTo>
                    <a:lnTo>
                      <a:pt x="168" y="30"/>
                    </a:lnTo>
                    <a:lnTo>
                      <a:pt x="151" y="33"/>
                    </a:lnTo>
                    <a:lnTo>
                      <a:pt x="144" y="33"/>
                    </a:lnTo>
                    <a:lnTo>
                      <a:pt x="134" y="34"/>
                    </a:lnTo>
                    <a:lnTo>
                      <a:pt x="131" y="36"/>
                    </a:lnTo>
                    <a:lnTo>
                      <a:pt x="129" y="36"/>
                    </a:lnTo>
                    <a:lnTo>
                      <a:pt x="123" y="36"/>
                    </a:lnTo>
                    <a:lnTo>
                      <a:pt x="112" y="37"/>
                    </a:lnTo>
                    <a:lnTo>
                      <a:pt x="111" y="37"/>
                    </a:lnTo>
                    <a:lnTo>
                      <a:pt x="98" y="38"/>
                    </a:lnTo>
                    <a:lnTo>
                      <a:pt x="95" y="38"/>
                    </a:lnTo>
                    <a:lnTo>
                      <a:pt x="84" y="40"/>
                    </a:lnTo>
                    <a:lnTo>
                      <a:pt x="81" y="40"/>
                    </a:lnTo>
                    <a:lnTo>
                      <a:pt x="80" y="40"/>
                    </a:lnTo>
                    <a:lnTo>
                      <a:pt x="75" y="41"/>
                    </a:lnTo>
                    <a:lnTo>
                      <a:pt x="55" y="42"/>
                    </a:lnTo>
                    <a:lnTo>
                      <a:pt x="43" y="44"/>
                    </a:lnTo>
                    <a:lnTo>
                      <a:pt x="40" y="45"/>
                    </a:lnTo>
                    <a:lnTo>
                      <a:pt x="34" y="45"/>
                    </a:lnTo>
                    <a:lnTo>
                      <a:pt x="31" y="45"/>
                    </a:lnTo>
                    <a:lnTo>
                      <a:pt x="1" y="49"/>
                    </a:lnTo>
                    <a:lnTo>
                      <a:pt x="0" y="66"/>
                    </a:lnTo>
                    <a:lnTo>
                      <a:pt x="23" y="87"/>
                    </a:lnTo>
                    <a:lnTo>
                      <a:pt x="22" y="101"/>
                    </a:lnTo>
                    <a:lnTo>
                      <a:pt x="27" y="106"/>
                    </a:lnTo>
                    <a:lnTo>
                      <a:pt x="12" y="126"/>
                    </a:lnTo>
                    <a:lnTo>
                      <a:pt x="29" y="122"/>
                    </a:lnTo>
                    <a:lnTo>
                      <a:pt x="76" y="109"/>
                    </a:lnTo>
                    <a:lnTo>
                      <a:pt x="81" y="106"/>
                    </a:lnTo>
                    <a:lnTo>
                      <a:pt x="108" y="105"/>
                    </a:lnTo>
                    <a:lnTo>
                      <a:pt x="118" y="104"/>
                    </a:lnTo>
                    <a:lnTo>
                      <a:pt x="119" y="104"/>
                    </a:lnTo>
                    <a:lnTo>
                      <a:pt x="120" y="104"/>
                    </a:lnTo>
                    <a:lnTo>
                      <a:pt x="156" y="110"/>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83" name="Freeform 279"/>
              <p:cNvSpPr>
                <a:spLocks/>
              </p:cNvSpPr>
              <p:nvPr/>
            </p:nvSpPr>
            <p:spPr bwMode="auto">
              <a:xfrm>
                <a:off x="6600825" y="5303838"/>
                <a:ext cx="68263" cy="41275"/>
              </a:xfrm>
              <a:custGeom>
                <a:avLst/>
                <a:gdLst>
                  <a:gd name="T0" fmla="*/ 0 w 49"/>
                  <a:gd name="T1" fmla="*/ 2147483647 h 34"/>
                  <a:gd name="T2" fmla="*/ 2147483647 w 49"/>
                  <a:gd name="T3" fmla="*/ 2147483647 h 34"/>
                  <a:gd name="T4" fmla="*/ 2147483647 w 49"/>
                  <a:gd name="T5" fmla="*/ 2147483647 h 34"/>
                  <a:gd name="T6" fmla="*/ 2147483647 w 49"/>
                  <a:gd name="T7" fmla="*/ 2147483647 h 34"/>
                  <a:gd name="T8" fmla="*/ 2147483647 w 49"/>
                  <a:gd name="T9" fmla="*/ 2147483647 h 34"/>
                  <a:gd name="T10" fmla="*/ 2147483647 w 49"/>
                  <a:gd name="T11" fmla="*/ 2147483647 h 34"/>
                  <a:gd name="T12" fmla="*/ 2147483647 w 49"/>
                  <a:gd name="T13" fmla="*/ 0 h 34"/>
                  <a:gd name="T14" fmla="*/ 2147483647 w 49"/>
                  <a:gd name="T15" fmla="*/ 2147483647 h 34"/>
                  <a:gd name="T16" fmla="*/ 2147483647 w 49"/>
                  <a:gd name="T17" fmla="*/ 2147483647 h 34"/>
                  <a:gd name="T18" fmla="*/ 2147483647 w 49"/>
                  <a:gd name="T19" fmla="*/ 2147483647 h 34"/>
                  <a:gd name="T20" fmla="*/ 2147483647 w 49"/>
                  <a:gd name="T21" fmla="*/ 2147483647 h 34"/>
                  <a:gd name="T22" fmla="*/ 2147483647 w 49"/>
                  <a:gd name="T23" fmla="*/ 2147483647 h 34"/>
                  <a:gd name="T24" fmla="*/ 0 w 49"/>
                  <a:gd name="T25" fmla="*/ 2147483647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
                  <a:gd name="T40" fmla="*/ 0 h 34"/>
                  <a:gd name="T41" fmla="*/ 49 w 49"/>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 h="34">
                    <a:moveTo>
                      <a:pt x="0" y="33"/>
                    </a:moveTo>
                    <a:lnTo>
                      <a:pt x="26" y="20"/>
                    </a:lnTo>
                    <a:lnTo>
                      <a:pt x="27" y="14"/>
                    </a:lnTo>
                    <a:lnTo>
                      <a:pt x="38" y="17"/>
                    </a:lnTo>
                    <a:lnTo>
                      <a:pt x="48" y="12"/>
                    </a:lnTo>
                    <a:lnTo>
                      <a:pt x="38" y="4"/>
                    </a:lnTo>
                    <a:lnTo>
                      <a:pt x="26" y="0"/>
                    </a:lnTo>
                    <a:lnTo>
                      <a:pt x="26" y="7"/>
                    </a:lnTo>
                    <a:lnTo>
                      <a:pt x="24" y="11"/>
                    </a:lnTo>
                    <a:lnTo>
                      <a:pt x="17" y="8"/>
                    </a:lnTo>
                    <a:lnTo>
                      <a:pt x="4" y="18"/>
                    </a:lnTo>
                    <a:lnTo>
                      <a:pt x="5" y="28"/>
                    </a:lnTo>
                    <a:lnTo>
                      <a:pt x="0" y="33"/>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84" name="Freeform 280"/>
              <p:cNvSpPr>
                <a:spLocks/>
              </p:cNvSpPr>
              <p:nvPr/>
            </p:nvSpPr>
            <p:spPr bwMode="auto">
              <a:xfrm>
                <a:off x="6691313" y="5292725"/>
                <a:ext cx="31750" cy="28575"/>
              </a:xfrm>
              <a:custGeom>
                <a:avLst/>
                <a:gdLst>
                  <a:gd name="T0" fmla="*/ 0 w 23"/>
                  <a:gd name="T1" fmla="*/ 2147483647 h 23"/>
                  <a:gd name="T2" fmla="*/ 2147483647 w 23"/>
                  <a:gd name="T3" fmla="*/ 2147483647 h 23"/>
                  <a:gd name="T4" fmla="*/ 2147483647 w 23"/>
                  <a:gd name="T5" fmla="*/ 0 h 23"/>
                  <a:gd name="T6" fmla="*/ 2147483647 w 23"/>
                  <a:gd name="T7" fmla="*/ 2147483647 h 23"/>
                  <a:gd name="T8" fmla="*/ 0 w 23"/>
                  <a:gd name="T9" fmla="*/ 2147483647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0"/>
                    </a:moveTo>
                    <a:lnTo>
                      <a:pt x="1" y="22"/>
                    </a:lnTo>
                    <a:lnTo>
                      <a:pt x="22" y="0"/>
                    </a:lnTo>
                    <a:lnTo>
                      <a:pt x="12" y="10"/>
                    </a:lnTo>
                    <a:lnTo>
                      <a:pt x="0" y="20"/>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85" name="Freeform 281"/>
              <p:cNvSpPr>
                <a:spLocks/>
              </p:cNvSpPr>
              <p:nvPr/>
            </p:nvSpPr>
            <p:spPr bwMode="auto">
              <a:xfrm>
                <a:off x="6724650" y="5283200"/>
                <a:ext cx="31750" cy="28575"/>
              </a:xfrm>
              <a:custGeom>
                <a:avLst/>
                <a:gdLst>
                  <a:gd name="T0" fmla="*/ 0 w 23"/>
                  <a:gd name="T1" fmla="*/ 2147483647 h 23"/>
                  <a:gd name="T2" fmla="*/ 2147483647 w 23"/>
                  <a:gd name="T3" fmla="*/ 0 h 23"/>
                  <a:gd name="T4" fmla="*/ 2147483647 w 23"/>
                  <a:gd name="T5" fmla="*/ 2147483647 h 23"/>
                  <a:gd name="T6" fmla="*/ 0 w 23"/>
                  <a:gd name="T7" fmla="*/ 2147483647 h 23"/>
                  <a:gd name="T8" fmla="*/ 0 60000 65536"/>
                  <a:gd name="T9" fmla="*/ 0 60000 65536"/>
                  <a:gd name="T10" fmla="*/ 0 60000 65536"/>
                  <a:gd name="T11" fmla="*/ 0 60000 65536"/>
                  <a:gd name="T12" fmla="*/ 0 w 23"/>
                  <a:gd name="T13" fmla="*/ 0 h 23"/>
                  <a:gd name="T14" fmla="*/ 23 w 23"/>
                  <a:gd name="T15" fmla="*/ 23 h 23"/>
                </a:gdLst>
                <a:ahLst/>
                <a:cxnLst>
                  <a:cxn ang="T8">
                    <a:pos x="T0" y="T1"/>
                  </a:cxn>
                  <a:cxn ang="T9">
                    <a:pos x="T2" y="T3"/>
                  </a:cxn>
                  <a:cxn ang="T10">
                    <a:pos x="T4" y="T5"/>
                  </a:cxn>
                  <a:cxn ang="T11">
                    <a:pos x="T6" y="T7"/>
                  </a:cxn>
                </a:cxnLst>
                <a:rect l="T12" t="T13" r="T14" b="T15"/>
                <a:pathLst>
                  <a:path w="23" h="23">
                    <a:moveTo>
                      <a:pt x="0" y="22"/>
                    </a:moveTo>
                    <a:lnTo>
                      <a:pt x="22" y="0"/>
                    </a:lnTo>
                    <a:lnTo>
                      <a:pt x="22" y="16"/>
                    </a:lnTo>
                    <a:lnTo>
                      <a:pt x="0" y="22"/>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86" name="Freeform 282"/>
              <p:cNvSpPr>
                <a:spLocks/>
              </p:cNvSpPr>
              <p:nvPr/>
            </p:nvSpPr>
            <p:spPr bwMode="auto">
              <a:xfrm>
                <a:off x="6657975" y="5303838"/>
                <a:ext cx="33338" cy="30162"/>
              </a:xfrm>
              <a:custGeom>
                <a:avLst/>
                <a:gdLst>
                  <a:gd name="T0" fmla="*/ 0 w 24"/>
                  <a:gd name="T1" fmla="*/ 0 h 24"/>
                  <a:gd name="T2" fmla="*/ 2147483647 w 24"/>
                  <a:gd name="T3" fmla="*/ 2147483647 h 24"/>
                  <a:gd name="T4" fmla="*/ 2147483647 w 24"/>
                  <a:gd name="T5" fmla="*/ 0 h 24"/>
                  <a:gd name="T6" fmla="*/ 0 w 24"/>
                  <a:gd name="T7" fmla="*/ 0 h 24"/>
                  <a:gd name="T8" fmla="*/ 0 60000 65536"/>
                  <a:gd name="T9" fmla="*/ 0 60000 65536"/>
                  <a:gd name="T10" fmla="*/ 0 60000 65536"/>
                  <a:gd name="T11" fmla="*/ 0 60000 65536"/>
                  <a:gd name="T12" fmla="*/ 0 w 24"/>
                  <a:gd name="T13" fmla="*/ 0 h 24"/>
                  <a:gd name="T14" fmla="*/ 24 w 24"/>
                  <a:gd name="T15" fmla="*/ 24 h 24"/>
                </a:gdLst>
                <a:ahLst/>
                <a:cxnLst>
                  <a:cxn ang="T8">
                    <a:pos x="T0" y="T1"/>
                  </a:cxn>
                  <a:cxn ang="T9">
                    <a:pos x="T2" y="T3"/>
                  </a:cxn>
                  <a:cxn ang="T10">
                    <a:pos x="T4" y="T5"/>
                  </a:cxn>
                  <a:cxn ang="T11">
                    <a:pos x="T6" y="T7"/>
                  </a:cxn>
                </a:cxnLst>
                <a:rect l="T12" t="T13" r="T14" b="T15"/>
                <a:pathLst>
                  <a:path w="24" h="24">
                    <a:moveTo>
                      <a:pt x="0" y="0"/>
                    </a:moveTo>
                    <a:lnTo>
                      <a:pt x="7" y="23"/>
                    </a:lnTo>
                    <a:lnTo>
                      <a:pt x="23" y="0"/>
                    </a:lnTo>
                    <a:lnTo>
                      <a:pt x="0" y="0"/>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87" name="Freeform 283"/>
              <p:cNvSpPr>
                <a:spLocks/>
              </p:cNvSpPr>
              <p:nvPr/>
            </p:nvSpPr>
            <p:spPr bwMode="auto">
              <a:xfrm>
                <a:off x="6737350" y="5275263"/>
                <a:ext cx="31750" cy="28575"/>
              </a:xfrm>
              <a:custGeom>
                <a:avLst/>
                <a:gdLst>
                  <a:gd name="T0" fmla="*/ 0 w 24"/>
                  <a:gd name="T1" fmla="*/ 2147483647 h 23"/>
                  <a:gd name="T2" fmla="*/ 2147483647 w 24"/>
                  <a:gd name="T3" fmla="*/ 0 h 23"/>
                  <a:gd name="T4" fmla="*/ 2147483647 w 24"/>
                  <a:gd name="T5" fmla="*/ 0 h 23"/>
                  <a:gd name="T6" fmla="*/ 0 w 24"/>
                  <a:gd name="T7" fmla="*/ 2147483647 h 23"/>
                  <a:gd name="T8" fmla="*/ 0 60000 65536"/>
                  <a:gd name="T9" fmla="*/ 0 60000 65536"/>
                  <a:gd name="T10" fmla="*/ 0 60000 65536"/>
                  <a:gd name="T11" fmla="*/ 0 60000 65536"/>
                  <a:gd name="T12" fmla="*/ 0 w 24"/>
                  <a:gd name="T13" fmla="*/ 0 h 23"/>
                  <a:gd name="T14" fmla="*/ 24 w 24"/>
                  <a:gd name="T15" fmla="*/ 23 h 23"/>
                </a:gdLst>
                <a:ahLst/>
                <a:cxnLst>
                  <a:cxn ang="T8">
                    <a:pos x="T0" y="T1"/>
                  </a:cxn>
                  <a:cxn ang="T9">
                    <a:pos x="T2" y="T3"/>
                  </a:cxn>
                  <a:cxn ang="T10">
                    <a:pos x="T4" y="T5"/>
                  </a:cxn>
                  <a:cxn ang="T11">
                    <a:pos x="T6" y="T7"/>
                  </a:cxn>
                </a:cxnLst>
                <a:rect l="T12" t="T13" r="T14" b="T15"/>
                <a:pathLst>
                  <a:path w="24" h="23">
                    <a:moveTo>
                      <a:pt x="0" y="22"/>
                    </a:moveTo>
                    <a:lnTo>
                      <a:pt x="23" y="0"/>
                    </a:lnTo>
                    <a:lnTo>
                      <a:pt x="0" y="22"/>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grpSp>
        <p:sp>
          <p:nvSpPr>
            <p:cNvPr id="259" name="Freeform 284"/>
            <p:cNvSpPr>
              <a:spLocks/>
            </p:cNvSpPr>
            <p:nvPr/>
          </p:nvSpPr>
          <p:spPr bwMode="auto">
            <a:xfrm>
              <a:off x="5640764" y="4026749"/>
              <a:ext cx="648666" cy="610777"/>
            </a:xfrm>
            <a:custGeom>
              <a:avLst/>
              <a:gdLst>
                <a:gd name="T0" fmla="*/ 2147483647 w 469"/>
                <a:gd name="T1" fmla="*/ 2147483647 h 489"/>
                <a:gd name="T2" fmla="*/ 2147483647 w 469"/>
                <a:gd name="T3" fmla="*/ 2147483647 h 489"/>
                <a:gd name="T4" fmla="*/ 2147483647 w 469"/>
                <a:gd name="T5" fmla="*/ 2147483647 h 489"/>
                <a:gd name="T6" fmla="*/ 2147483647 w 469"/>
                <a:gd name="T7" fmla="*/ 2147483647 h 489"/>
                <a:gd name="T8" fmla="*/ 2147483647 w 469"/>
                <a:gd name="T9" fmla="*/ 2147483647 h 489"/>
                <a:gd name="T10" fmla="*/ 2147483647 w 469"/>
                <a:gd name="T11" fmla="*/ 2147483647 h 489"/>
                <a:gd name="T12" fmla="*/ 2147483647 w 469"/>
                <a:gd name="T13" fmla="*/ 2147483647 h 489"/>
                <a:gd name="T14" fmla="*/ 2147483647 w 469"/>
                <a:gd name="T15" fmla="*/ 2147483647 h 489"/>
                <a:gd name="T16" fmla="*/ 2147483647 w 469"/>
                <a:gd name="T17" fmla="*/ 2147483647 h 489"/>
                <a:gd name="T18" fmla="*/ 2147483647 w 469"/>
                <a:gd name="T19" fmla="*/ 2147483647 h 489"/>
                <a:gd name="T20" fmla="*/ 2147483647 w 469"/>
                <a:gd name="T21" fmla="*/ 2147483647 h 489"/>
                <a:gd name="T22" fmla="*/ 2147483647 w 469"/>
                <a:gd name="T23" fmla="*/ 2147483647 h 489"/>
                <a:gd name="T24" fmla="*/ 2147483647 w 469"/>
                <a:gd name="T25" fmla="*/ 2147483647 h 489"/>
                <a:gd name="T26" fmla="*/ 2147483647 w 469"/>
                <a:gd name="T27" fmla="*/ 2147483647 h 489"/>
                <a:gd name="T28" fmla="*/ 2147483647 w 469"/>
                <a:gd name="T29" fmla="*/ 2147483647 h 489"/>
                <a:gd name="T30" fmla="*/ 2147483647 w 469"/>
                <a:gd name="T31" fmla="*/ 2147483647 h 489"/>
                <a:gd name="T32" fmla="*/ 2147483647 w 469"/>
                <a:gd name="T33" fmla="*/ 2147483647 h 489"/>
                <a:gd name="T34" fmla="*/ 2147483647 w 469"/>
                <a:gd name="T35" fmla="*/ 2147483647 h 489"/>
                <a:gd name="T36" fmla="*/ 2147483647 w 469"/>
                <a:gd name="T37" fmla="*/ 2147483647 h 489"/>
                <a:gd name="T38" fmla="*/ 2147483647 w 469"/>
                <a:gd name="T39" fmla="*/ 2147483647 h 489"/>
                <a:gd name="T40" fmla="*/ 2147483647 w 469"/>
                <a:gd name="T41" fmla="*/ 2147483647 h 489"/>
                <a:gd name="T42" fmla="*/ 2147483647 w 469"/>
                <a:gd name="T43" fmla="*/ 2147483647 h 489"/>
                <a:gd name="T44" fmla="*/ 2147483647 w 469"/>
                <a:gd name="T45" fmla="*/ 2147483647 h 489"/>
                <a:gd name="T46" fmla="*/ 2147483647 w 469"/>
                <a:gd name="T47" fmla="*/ 2147483647 h 489"/>
                <a:gd name="T48" fmla="*/ 2147483647 w 469"/>
                <a:gd name="T49" fmla="*/ 2147483647 h 489"/>
                <a:gd name="T50" fmla="*/ 2147483647 w 469"/>
                <a:gd name="T51" fmla="*/ 2147483647 h 489"/>
                <a:gd name="T52" fmla="*/ 2147483647 w 469"/>
                <a:gd name="T53" fmla="*/ 2147483647 h 489"/>
                <a:gd name="T54" fmla="*/ 2147483647 w 469"/>
                <a:gd name="T55" fmla="*/ 2147483647 h 489"/>
                <a:gd name="T56" fmla="*/ 2147483647 w 469"/>
                <a:gd name="T57" fmla="*/ 2147483647 h 489"/>
                <a:gd name="T58" fmla="*/ 2147483647 w 469"/>
                <a:gd name="T59" fmla="*/ 2147483647 h 489"/>
                <a:gd name="T60" fmla="*/ 2147483647 w 469"/>
                <a:gd name="T61" fmla="*/ 2147483647 h 489"/>
                <a:gd name="T62" fmla="*/ 2147483647 w 469"/>
                <a:gd name="T63" fmla="*/ 2147483647 h 489"/>
                <a:gd name="T64" fmla="*/ 2147483647 w 469"/>
                <a:gd name="T65" fmla="*/ 2147483647 h 489"/>
                <a:gd name="T66" fmla="*/ 2147483647 w 469"/>
                <a:gd name="T67" fmla="*/ 2147483647 h 489"/>
                <a:gd name="T68" fmla="*/ 2147483647 w 469"/>
                <a:gd name="T69" fmla="*/ 2147483647 h 489"/>
                <a:gd name="T70" fmla="*/ 2147483647 w 469"/>
                <a:gd name="T71" fmla="*/ 2147483647 h 489"/>
                <a:gd name="T72" fmla="*/ 2147483647 w 469"/>
                <a:gd name="T73" fmla="*/ 2147483647 h 489"/>
                <a:gd name="T74" fmla="*/ 2147483647 w 469"/>
                <a:gd name="T75" fmla="*/ 2147483647 h 489"/>
                <a:gd name="T76" fmla="*/ 2147483647 w 469"/>
                <a:gd name="T77" fmla="*/ 2147483647 h 489"/>
                <a:gd name="T78" fmla="*/ 2147483647 w 469"/>
                <a:gd name="T79" fmla="*/ 2147483647 h 489"/>
                <a:gd name="T80" fmla="*/ 2147483647 w 469"/>
                <a:gd name="T81" fmla="*/ 2147483647 h 489"/>
                <a:gd name="T82" fmla="*/ 2147483647 w 469"/>
                <a:gd name="T83" fmla="*/ 2147483647 h 489"/>
                <a:gd name="T84" fmla="*/ 2147483647 w 469"/>
                <a:gd name="T85" fmla="*/ 2147483647 h 489"/>
                <a:gd name="T86" fmla="*/ 2147483647 w 469"/>
                <a:gd name="T87" fmla="*/ 2147483647 h 489"/>
                <a:gd name="T88" fmla="*/ 2147483647 w 469"/>
                <a:gd name="T89" fmla="*/ 2147483647 h 489"/>
                <a:gd name="T90" fmla="*/ 2147483647 w 469"/>
                <a:gd name="T91" fmla="*/ 2147483647 h 489"/>
                <a:gd name="T92" fmla="*/ 2147483647 w 469"/>
                <a:gd name="T93" fmla="*/ 2147483647 h 489"/>
                <a:gd name="T94" fmla="*/ 2147483647 w 469"/>
                <a:gd name="T95" fmla="*/ 2147483647 h 489"/>
                <a:gd name="T96" fmla="*/ 2147483647 w 469"/>
                <a:gd name="T97" fmla="*/ 2147483647 h 489"/>
                <a:gd name="T98" fmla="*/ 2147483647 w 469"/>
                <a:gd name="T99" fmla="*/ 2147483647 h 489"/>
                <a:gd name="T100" fmla="*/ 2147483647 w 469"/>
                <a:gd name="T101" fmla="*/ 2147483647 h 489"/>
                <a:gd name="T102" fmla="*/ 2147483647 w 469"/>
                <a:gd name="T103" fmla="*/ 2147483647 h 489"/>
                <a:gd name="T104" fmla="*/ 2147483647 w 469"/>
                <a:gd name="T105" fmla="*/ 2147483647 h 489"/>
                <a:gd name="T106" fmla="*/ 2147483647 w 469"/>
                <a:gd name="T107" fmla="*/ 2147483647 h 489"/>
                <a:gd name="T108" fmla="*/ 2147483647 w 469"/>
                <a:gd name="T109" fmla="*/ 2147483647 h 489"/>
                <a:gd name="T110" fmla="*/ 2147483647 w 469"/>
                <a:gd name="T111" fmla="*/ 2147483647 h 48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69"/>
                <a:gd name="T169" fmla="*/ 0 h 489"/>
                <a:gd name="T170" fmla="*/ 469 w 469"/>
                <a:gd name="T171" fmla="*/ 489 h 48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69" h="489">
                  <a:moveTo>
                    <a:pt x="69" y="22"/>
                  </a:moveTo>
                  <a:lnTo>
                    <a:pt x="72" y="22"/>
                  </a:lnTo>
                  <a:lnTo>
                    <a:pt x="74" y="22"/>
                  </a:lnTo>
                  <a:lnTo>
                    <a:pt x="77" y="20"/>
                  </a:lnTo>
                  <a:lnTo>
                    <a:pt x="85" y="20"/>
                  </a:lnTo>
                  <a:lnTo>
                    <a:pt x="98" y="19"/>
                  </a:lnTo>
                  <a:lnTo>
                    <a:pt x="108" y="18"/>
                  </a:lnTo>
                  <a:lnTo>
                    <a:pt x="112" y="16"/>
                  </a:lnTo>
                  <a:lnTo>
                    <a:pt x="117" y="16"/>
                  </a:lnTo>
                  <a:lnTo>
                    <a:pt x="128" y="13"/>
                  </a:lnTo>
                  <a:lnTo>
                    <a:pt x="138" y="13"/>
                  </a:lnTo>
                  <a:lnTo>
                    <a:pt x="144" y="12"/>
                  </a:lnTo>
                  <a:lnTo>
                    <a:pt x="145" y="12"/>
                  </a:lnTo>
                  <a:lnTo>
                    <a:pt x="171" y="9"/>
                  </a:lnTo>
                  <a:lnTo>
                    <a:pt x="171" y="8"/>
                  </a:lnTo>
                  <a:lnTo>
                    <a:pt x="178" y="6"/>
                  </a:lnTo>
                  <a:lnTo>
                    <a:pt x="182" y="6"/>
                  </a:lnTo>
                  <a:lnTo>
                    <a:pt x="184" y="6"/>
                  </a:lnTo>
                  <a:lnTo>
                    <a:pt x="198" y="4"/>
                  </a:lnTo>
                  <a:lnTo>
                    <a:pt x="210" y="1"/>
                  </a:lnTo>
                  <a:lnTo>
                    <a:pt x="217" y="0"/>
                  </a:lnTo>
                  <a:lnTo>
                    <a:pt x="216" y="8"/>
                  </a:lnTo>
                  <a:lnTo>
                    <a:pt x="206" y="18"/>
                  </a:lnTo>
                  <a:lnTo>
                    <a:pt x="200" y="34"/>
                  </a:lnTo>
                  <a:lnTo>
                    <a:pt x="202" y="37"/>
                  </a:lnTo>
                  <a:lnTo>
                    <a:pt x="210" y="42"/>
                  </a:lnTo>
                  <a:lnTo>
                    <a:pt x="221" y="48"/>
                  </a:lnTo>
                  <a:lnTo>
                    <a:pt x="224" y="51"/>
                  </a:lnTo>
                  <a:lnTo>
                    <a:pt x="229" y="54"/>
                  </a:lnTo>
                  <a:lnTo>
                    <a:pt x="231" y="55"/>
                  </a:lnTo>
                  <a:lnTo>
                    <a:pt x="234" y="56"/>
                  </a:lnTo>
                  <a:lnTo>
                    <a:pt x="235" y="55"/>
                  </a:lnTo>
                  <a:lnTo>
                    <a:pt x="246" y="55"/>
                  </a:lnTo>
                  <a:lnTo>
                    <a:pt x="250" y="65"/>
                  </a:lnTo>
                  <a:lnTo>
                    <a:pt x="257" y="73"/>
                  </a:lnTo>
                  <a:lnTo>
                    <a:pt x="260" y="74"/>
                  </a:lnTo>
                  <a:lnTo>
                    <a:pt x="260" y="77"/>
                  </a:lnTo>
                  <a:lnTo>
                    <a:pt x="261" y="81"/>
                  </a:lnTo>
                  <a:lnTo>
                    <a:pt x="268" y="90"/>
                  </a:lnTo>
                  <a:lnTo>
                    <a:pt x="274" y="95"/>
                  </a:lnTo>
                  <a:lnTo>
                    <a:pt x="276" y="101"/>
                  </a:lnTo>
                  <a:lnTo>
                    <a:pt x="278" y="101"/>
                  </a:lnTo>
                  <a:lnTo>
                    <a:pt x="281" y="106"/>
                  </a:lnTo>
                  <a:lnTo>
                    <a:pt x="299" y="116"/>
                  </a:lnTo>
                  <a:lnTo>
                    <a:pt x="311" y="123"/>
                  </a:lnTo>
                  <a:lnTo>
                    <a:pt x="315" y="130"/>
                  </a:lnTo>
                  <a:lnTo>
                    <a:pt x="319" y="137"/>
                  </a:lnTo>
                  <a:lnTo>
                    <a:pt x="325" y="140"/>
                  </a:lnTo>
                  <a:lnTo>
                    <a:pt x="326" y="140"/>
                  </a:lnTo>
                  <a:lnTo>
                    <a:pt x="333" y="142"/>
                  </a:lnTo>
                  <a:lnTo>
                    <a:pt x="333" y="144"/>
                  </a:lnTo>
                  <a:lnTo>
                    <a:pt x="335" y="144"/>
                  </a:lnTo>
                  <a:lnTo>
                    <a:pt x="346" y="160"/>
                  </a:lnTo>
                  <a:lnTo>
                    <a:pt x="353" y="166"/>
                  </a:lnTo>
                  <a:lnTo>
                    <a:pt x="355" y="173"/>
                  </a:lnTo>
                  <a:lnTo>
                    <a:pt x="365" y="177"/>
                  </a:lnTo>
                  <a:lnTo>
                    <a:pt x="366" y="181"/>
                  </a:lnTo>
                  <a:lnTo>
                    <a:pt x="369" y="184"/>
                  </a:lnTo>
                  <a:lnTo>
                    <a:pt x="379" y="187"/>
                  </a:lnTo>
                  <a:lnTo>
                    <a:pt x="386" y="191"/>
                  </a:lnTo>
                  <a:lnTo>
                    <a:pt x="391" y="194"/>
                  </a:lnTo>
                  <a:lnTo>
                    <a:pt x="391" y="202"/>
                  </a:lnTo>
                  <a:lnTo>
                    <a:pt x="404" y="220"/>
                  </a:lnTo>
                  <a:lnTo>
                    <a:pt x="405" y="234"/>
                  </a:lnTo>
                  <a:lnTo>
                    <a:pt x="408" y="237"/>
                  </a:lnTo>
                  <a:lnTo>
                    <a:pt x="409" y="237"/>
                  </a:lnTo>
                  <a:lnTo>
                    <a:pt x="418" y="238"/>
                  </a:lnTo>
                  <a:lnTo>
                    <a:pt x="436" y="263"/>
                  </a:lnTo>
                  <a:lnTo>
                    <a:pt x="436" y="270"/>
                  </a:lnTo>
                  <a:lnTo>
                    <a:pt x="436" y="273"/>
                  </a:lnTo>
                  <a:lnTo>
                    <a:pt x="441" y="284"/>
                  </a:lnTo>
                  <a:lnTo>
                    <a:pt x="451" y="284"/>
                  </a:lnTo>
                  <a:lnTo>
                    <a:pt x="462" y="288"/>
                  </a:lnTo>
                  <a:lnTo>
                    <a:pt x="465" y="288"/>
                  </a:lnTo>
                  <a:lnTo>
                    <a:pt x="468" y="293"/>
                  </a:lnTo>
                  <a:lnTo>
                    <a:pt x="455" y="310"/>
                  </a:lnTo>
                  <a:lnTo>
                    <a:pt x="450" y="310"/>
                  </a:lnTo>
                  <a:lnTo>
                    <a:pt x="452" y="314"/>
                  </a:lnTo>
                  <a:lnTo>
                    <a:pt x="447" y="327"/>
                  </a:lnTo>
                  <a:lnTo>
                    <a:pt x="444" y="327"/>
                  </a:lnTo>
                  <a:lnTo>
                    <a:pt x="443" y="327"/>
                  </a:lnTo>
                  <a:lnTo>
                    <a:pt x="441" y="328"/>
                  </a:lnTo>
                  <a:lnTo>
                    <a:pt x="445" y="329"/>
                  </a:lnTo>
                  <a:lnTo>
                    <a:pt x="448" y="338"/>
                  </a:lnTo>
                  <a:lnTo>
                    <a:pt x="445" y="345"/>
                  </a:lnTo>
                  <a:lnTo>
                    <a:pt x="443" y="343"/>
                  </a:lnTo>
                  <a:lnTo>
                    <a:pt x="438" y="347"/>
                  </a:lnTo>
                  <a:lnTo>
                    <a:pt x="438" y="350"/>
                  </a:lnTo>
                  <a:lnTo>
                    <a:pt x="445" y="349"/>
                  </a:lnTo>
                  <a:lnTo>
                    <a:pt x="440" y="366"/>
                  </a:lnTo>
                  <a:lnTo>
                    <a:pt x="438" y="367"/>
                  </a:lnTo>
                  <a:lnTo>
                    <a:pt x="441" y="375"/>
                  </a:lnTo>
                  <a:lnTo>
                    <a:pt x="443" y="378"/>
                  </a:lnTo>
                  <a:lnTo>
                    <a:pt x="434" y="392"/>
                  </a:lnTo>
                  <a:lnTo>
                    <a:pt x="429" y="396"/>
                  </a:lnTo>
                  <a:lnTo>
                    <a:pt x="432" y="395"/>
                  </a:lnTo>
                  <a:lnTo>
                    <a:pt x="432" y="407"/>
                  </a:lnTo>
                  <a:lnTo>
                    <a:pt x="429" y="408"/>
                  </a:lnTo>
                  <a:lnTo>
                    <a:pt x="434" y="411"/>
                  </a:lnTo>
                  <a:lnTo>
                    <a:pt x="436" y="440"/>
                  </a:lnTo>
                  <a:lnTo>
                    <a:pt x="409" y="440"/>
                  </a:lnTo>
                  <a:lnTo>
                    <a:pt x="396" y="438"/>
                  </a:lnTo>
                  <a:lnTo>
                    <a:pt x="393" y="435"/>
                  </a:lnTo>
                  <a:lnTo>
                    <a:pt x="382" y="445"/>
                  </a:lnTo>
                  <a:lnTo>
                    <a:pt x="389" y="471"/>
                  </a:lnTo>
                  <a:lnTo>
                    <a:pt x="387" y="486"/>
                  </a:lnTo>
                  <a:lnTo>
                    <a:pt x="375" y="488"/>
                  </a:lnTo>
                  <a:lnTo>
                    <a:pt x="369" y="474"/>
                  </a:lnTo>
                  <a:lnTo>
                    <a:pt x="369" y="467"/>
                  </a:lnTo>
                  <a:lnTo>
                    <a:pt x="365" y="467"/>
                  </a:lnTo>
                  <a:lnTo>
                    <a:pt x="354" y="468"/>
                  </a:lnTo>
                  <a:lnTo>
                    <a:pt x="350" y="468"/>
                  </a:lnTo>
                  <a:lnTo>
                    <a:pt x="346" y="468"/>
                  </a:lnTo>
                  <a:lnTo>
                    <a:pt x="343" y="468"/>
                  </a:lnTo>
                  <a:lnTo>
                    <a:pt x="335" y="469"/>
                  </a:lnTo>
                  <a:lnTo>
                    <a:pt x="326" y="471"/>
                  </a:lnTo>
                  <a:lnTo>
                    <a:pt x="325" y="471"/>
                  </a:lnTo>
                  <a:lnTo>
                    <a:pt x="319" y="471"/>
                  </a:lnTo>
                  <a:lnTo>
                    <a:pt x="307" y="471"/>
                  </a:lnTo>
                  <a:lnTo>
                    <a:pt x="283" y="472"/>
                  </a:lnTo>
                  <a:lnTo>
                    <a:pt x="278" y="474"/>
                  </a:lnTo>
                  <a:lnTo>
                    <a:pt x="274" y="474"/>
                  </a:lnTo>
                  <a:lnTo>
                    <a:pt x="267" y="475"/>
                  </a:lnTo>
                  <a:lnTo>
                    <a:pt x="264" y="475"/>
                  </a:lnTo>
                  <a:lnTo>
                    <a:pt x="263" y="475"/>
                  </a:lnTo>
                  <a:lnTo>
                    <a:pt x="260" y="475"/>
                  </a:lnTo>
                  <a:lnTo>
                    <a:pt x="250" y="475"/>
                  </a:lnTo>
                  <a:lnTo>
                    <a:pt x="240" y="476"/>
                  </a:lnTo>
                  <a:lnTo>
                    <a:pt x="236" y="478"/>
                  </a:lnTo>
                  <a:lnTo>
                    <a:pt x="234" y="478"/>
                  </a:lnTo>
                  <a:lnTo>
                    <a:pt x="228" y="478"/>
                  </a:lnTo>
                  <a:lnTo>
                    <a:pt x="216" y="478"/>
                  </a:lnTo>
                  <a:lnTo>
                    <a:pt x="210" y="479"/>
                  </a:lnTo>
                  <a:lnTo>
                    <a:pt x="203" y="481"/>
                  </a:lnTo>
                  <a:lnTo>
                    <a:pt x="199" y="481"/>
                  </a:lnTo>
                  <a:lnTo>
                    <a:pt x="196" y="481"/>
                  </a:lnTo>
                  <a:lnTo>
                    <a:pt x="186" y="481"/>
                  </a:lnTo>
                  <a:lnTo>
                    <a:pt x="181" y="482"/>
                  </a:lnTo>
                  <a:lnTo>
                    <a:pt x="178" y="482"/>
                  </a:lnTo>
                  <a:lnTo>
                    <a:pt x="175" y="482"/>
                  </a:lnTo>
                  <a:lnTo>
                    <a:pt x="170" y="482"/>
                  </a:lnTo>
                  <a:lnTo>
                    <a:pt x="160" y="483"/>
                  </a:lnTo>
                  <a:lnTo>
                    <a:pt x="145" y="485"/>
                  </a:lnTo>
                  <a:lnTo>
                    <a:pt x="124" y="486"/>
                  </a:lnTo>
                  <a:lnTo>
                    <a:pt x="124" y="485"/>
                  </a:lnTo>
                  <a:lnTo>
                    <a:pt x="109" y="458"/>
                  </a:lnTo>
                  <a:lnTo>
                    <a:pt x="108" y="456"/>
                  </a:lnTo>
                  <a:lnTo>
                    <a:pt x="108" y="454"/>
                  </a:lnTo>
                  <a:lnTo>
                    <a:pt x="105" y="449"/>
                  </a:lnTo>
                  <a:lnTo>
                    <a:pt x="102" y="443"/>
                  </a:lnTo>
                  <a:lnTo>
                    <a:pt x="95" y="431"/>
                  </a:lnTo>
                  <a:lnTo>
                    <a:pt x="95" y="424"/>
                  </a:lnTo>
                  <a:lnTo>
                    <a:pt x="95" y="417"/>
                  </a:lnTo>
                  <a:lnTo>
                    <a:pt x="96" y="403"/>
                  </a:lnTo>
                  <a:lnTo>
                    <a:pt x="96" y="402"/>
                  </a:lnTo>
                  <a:lnTo>
                    <a:pt x="94" y="389"/>
                  </a:lnTo>
                  <a:lnTo>
                    <a:pt x="87" y="384"/>
                  </a:lnTo>
                  <a:lnTo>
                    <a:pt x="85" y="375"/>
                  </a:lnTo>
                  <a:lnTo>
                    <a:pt x="85" y="374"/>
                  </a:lnTo>
                  <a:lnTo>
                    <a:pt x="84" y="374"/>
                  </a:lnTo>
                  <a:lnTo>
                    <a:pt x="84" y="364"/>
                  </a:lnTo>
                  <a:lnTo>
                    <a:pt x="84" y="361"/>
                  </a:lnTo>
                  <a:lnTo>
                    <a:pt x="88" y="350"/>
                  </a:lnTo>
                  <a:lnTo>
                    <a:pt x="88" y="349"/>
                  </a:lnTo>
                  <a:lnTo>
                    <a:pt x="88" y="342"/>
                  </a:lnTo>
                  <a:lnTo>
                    <a:pt x="87" y="335"/>
                  </a:lnTo>
                  <a:lnTo>
                    <a:pt x="92" y="328"/>
                  </a:lnTo>
                  <a:lnTo>
                    <a:pt x="98" y="323"/>
                  </a:lnTo>
                  <a:lnTo>
                    <a:pt x="99" y="320"/>
                  </a:lnTo>
                  <a:lnTo>
                    <a:pt x="90" y="313"/>
                  </a:lnTo>
                  <a:lnTo>
                    <a:pt x="91" y="307"/>
                  </a:lnTo>
                  <a:lnTo>
                    <a:pt x="88" y="293"/>
                  </a:lnTo>
                  <a:lnTo>
                    <a:pt x="87" y="293"/>
                  </a:lnTo>
                  <a:lnTo>
                    <a:pt x="78" y="284"/>
                  </a:lnTo>
                  <a:lnTo>
                    <a:pt x="76" y="281"/>
                  </a:lnTo>
                  <a:lnTo>
                    <a:pt x="73" y="270"/>
                  </a:lnTo>
                  <a:lnTo>
                    <a:pt x="72" y="270"/>
                  </a:lnTo>
                  <a:lnTo>
                    <a:pt x="72" y="268"/>
                  </a:lnTo>
                  <a:lnTo>
                    <a:pt x="72" y="266"/>
                  </a:lnTo>
                  <a:lnTo>
                    <a:pt x="66" y="256"/>
                  </a:lnTo>
                  <a:lnTo>
                    <a:pt x="63" y="246"/>
                  </a:lnTo>
                  <a:lnTo>
                    <a:pt x="62" y="244"/>
                  </a:lnTo>
                  <a:lnTo>
                    <a:pt x="58" y="231"/>
                  </a:lnTo>
                  <a:lnTo>
                    <a:pt x="58" y="230"/>
                  </a:lnTo>
                  <a:lnTo>
                    <a:pt x="58" y="228"/>
                  </a:lnTo>
                  <a:lnTo>
                    <a:pt x="55" y="220"/>
                  </a:lnTo>
                  <a:lnTo>
                    <a:pt x="51" y="203"/>
                  </a:lnTo>
                  <a:lnTo>
                    <a:pt x="48" y="196"/>
                  </a:lnTo>
                  <a:lnTo>
                    <a:pt x="47" y="191"/>
                  </a:lnTo>
                  <a:lnTo>
                    <a:pt x="45" y="189"/>
                  </a:lnTo>
                  <a:lnTo>
                    <a:pt x="42" y="176"/>
                  </a:lnTo>
                  <a:lnTo>
                    <a:pt x="41" y="173"/>
                  </a:lnTo>
                  <a:lnTo>
                    <a:pt x="36" y="153"/>
                  </a:lnTo>
                  <a:lnTo>
                    <a:pt x="36" y="151"/>
                  </a:lnTo>
                  <a:lnTo>
                    <a:pt x="34" y="146"/>
                  </a:lnTo>
                  <a:lnTo>
                    <a:pt x="31" y="140"/>
                  </a:lnTo>
                  <a:lnTo>
                    <a:pt x="31" y="137"/>
                  </a:lnTo>
                  <a:lnTo>
                    <a:pt x="30" y="133"/>
                  </a:lnTo>
                  <a:lnTo>
                    <a:pt x="29" y="127"/>
                  </a:lnTo>
                  <a:lnTo>
                    <a:pt x="26" y="119"/>
                  </a:lnTo>
                  <a:lnTo>
                    <a:pt x="24" y="112"/>
                  </a:lnTo>
                  <a:lnTo>
                    <a:pt x="22" y="106"/>
                  </a:lnTo>
                  <a:lnTo>
                    <a:pt x="19" y="94"/>
                  </a:lnTo>
                  <a:lnTo>
                    <a:pt x="16" y="87"/>
                  </a:lnTo>
                  <a:lnTo>
                    <a:pt x="15" y="80"/>
                  </a:lnTo>
                  <a:lnTo>
                    <a:pt x="12" y="73"/>
                  </a:lnTo>
                  <a:lnTo>
                    <a:pt x="11" y="70"/>
                  </a:lnTo>
                  <a:lnTo>
                    <a:pt x="8" y="56"/>
                  </a:lnTo>
                  <a:lnTo>
                    <a:pt x="5" y="48"/>
                  </a:lnTo>
                  <a:lnTo>
                    <a:pt x="4" y="44"/>
                  </a:lnTo>
                  <a:lnTo>
                    <a:pt x="2" y="42"/>
                  </a:lnTo>
                  <a:lnTo>
                    <a:pt x="0" y="31"/>
                  </a:lnTo>
                  <a:lnTo>
                    <a:pt x="9" y="30"/>
                  </a:lnTo>
                  <a:lnTo>
                    <a:pt x="12" y="30"/>
                  </a:lnTo>
                  <a:lnTo>
                    <a:pt x="20" y="29"/>
                  </a:lnTo>
                  <a:lnTo>
                    <a:pt x="22" y="29"/>
                  </a:lnTo>
                  <a:lnTo>
                    <a:pt x="26" y="27"/>
                  </a:lnTo>
                  <a:lnTo>
                    <a:pt x="29" y="27"/>
                  </a:lnTo>
                  <a:lnTo>
                    <a:pt x="31" y="27"/>
                  </a:lnTo>
                  <a:lnTo>
                    <a:pt x="55" y="24"/>
                  </a:lnTo>
                  <a:lnTo>
                    <a:pt x="59" y="23"/>
                  </a:lnTo>
                  <a:lnTo>
                    <a:pt x="66" y="23"/>
                  </a:lnTo>
                  <a:lnTo>
                    <a:pt x="69" y="22"/>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60" name="Freeform 285"/>
            <p:cNvSpPr>
              <a:spLocks/>
            </p:cNvSpPr>
            <p:nvPr/>
          </p:nvSpPr>
          <p:spPr bwMode="auto">
            <a:xfrm>
              <a:off x="5166549" y="3487044"/>
              <a:ext cx="852604" cy="410887"/>
            </a:xfrm>
            <a:custGeom>
              <a:avLst/>
              <a:gdLst>
                <a:gd name="T0" fmla="*/ 2147483647 w 618"/>
                <a:gd name="T1" fmla="*/ 2147483647 h 328"/>
                <a:gd name="T2" fmla="*/ 2147483647 w 618"/>
                <a:gd name="T3" fmla="*/ 2147483647 h 328"/>
                <a:gd name="T4" fmla="*/ 2147483647 w 618"/>
                <a:gd name="T5" fmla="*/ 2147483647 h 328"/>
                <a:gd name="T6" fmla="*/ 2147483647 w 618"/>
                <a:gd name="T7" fmla="*/ 2147483647 h 328"/>
                <a:gd name="T8" fmla="*/ 2147483647 w 618"/>
                <a:gd name="T9" fmla="*/ 2147483647 h 328"/>
                <a:gd name="T10" fmla="*/ 2147483647 w 618"/>
                <a:gd name="T11" fmla="*/ 2147483647 h 328"/>
                <a:gd name="T12" fmla="*/ 2147483647 w 618"/>
                <a:gd name="T13" fmla="*/ 2147483647 h 328"/>
                <a:gd name="T14" fmla="*/ 2147483647 w 618"/>
                <a:gd name="T15" fmla="*/ 2147483647 h 328"/>
                <a:gd name="T16" fmla="*/ 2147483647 w 618"/>
                <a:gd name="T17" fmla="*/ 2147483647 h 328"/>
                <a:gd name="T18" fmla="*/ 2147483647 w 618"/>
                <a:gd name="T19" fmla="*/ 2147483647 h 328"/>
                <a:gd name="T20" fmla="*/ 2147483647 w 618"/>
                <a:gd name="T21" fmla="*/ 2147483647 h 328"/>
                <a:gd name="T22" fmla="*/ 2147483647 w 618"/>
                <a:gd name="T23" fmla="*/ 2147483647 h 328"/>
                <a:gd name="T24" fmla="*/ 2147483647 w 618"/>
                <a:gd name="T25" fmla="*/ 2147483647 h 328"/>
                <a:gd name="T26" fmla="*/ 2147483647 w 618"/>
                <a:gd name="T27" fmla="*/ 2147483647 h 328"/>
                <a:gd name="T28" fmla="*/ 2147483647 w 618"/>
                <a:gd name="T29" fmla="*/ 2147483647 h 328"/>
                <a:gd name="T30" fmla="*/ 0 w 618"/>
                <a:gd name="T31" fmla="*/ 2147483647 h 328"/>
                <a:gd name="T32" fmla="*/ 2147483647 w 618"/>
                <a:gd name="T33" fmla="*/ 2147483647 h 328"/>
                <a:gd name="T34" fmla="*/ 2147483647 w 618"/>
                <a:gd name="T35" fmla="*/ 2147483647 h 328"/>
                <a:gd name="T36" fmla="*/ 2147483647 w 618"/>
                <a:gd name="T37" fmla="*/ 2147483647 h 328"/>
                <a:gd name="T38" fmla="*/ 2147483647 w 618"/>
                <a:gd name="T39" fmla="*/ 2147483647 h 328"/>
                <a:gd name="T40" fmla="*/ 2147483647 w 618"/>
                <a:gd name="T41" fmla="*/ 2147483647 h 328"/>
                <a:gd name="T42" fmla="*/ 2147483647 w 618"/>
                <a:gd name="T43" fmla="*/ 2147483647 h 328"/>
                <a:gd name="T44" fmla="*/ 2147483647 w 618"/>
                <a:gd name="T45" fmla="*/ 2147483647 h 328"/>
                <a:gd name="T46" fmla="*/ 2147483647 w 618"/>
                <a:gd name="T47" fmla="*/ 2147483647 h 328"/>
                <a:gd name="T48" fmla="*/ 2147483647 w 618"/>
                <a:gd name="T49" fmla="*/ 2147483647 h 328"/>
                <a:gd name="T50" fmla="*/ 2147483647 w 618"/>
                <a:gd name="T51" fmla="*/ 2147483647 h 328"/>
                <a:gd name="T52" fmla="*/ 2147483647 w 618"/>
                <a:gd name="T53" fmla="*/ 2147483647 h 328"/>
                <a:gd name="T54" fmla="*/ 2147483647 w 618"/>
                <a:gd name="T55" fmla="*/ 2147483647 h 328"/>
                <a:gd name="T56" fmla="*/ 2147483647 w 618"/>
                <a:gd name="T57" fmla="*/ 2147483647 h 328"/>
                <a:gd name="T58" fmla="*/ 2147483647 w 618"/>
                <a:gd name="T59" fmla="*/ 2147483647 h 328"/>
                <a:gd name="T60" fmla="*/ 2147483647 w 618"/>
                <a:gd name="T61" fmla="*/ 2147483647 h 328"/>
                <a:gd name="T62" fmla="*/ 2147483647 w 618"/>
                <a:gd name="T63" fmla="*/ 2147483647 h 328"/>
                <a:gd name="T64" fmla="*/ 2147483647 w 618"/>
                <a:gd name="T65" fmla="*/ 2147483647 h 328"/>
                <a:gd name="T66" fmla="*/ 2147483647 w 618"/>
                <a:gd name="T67" fmla="*/ 2147483647 h 328"/>
                <a:gd name="T68" fmla="*/ 2147483647 w 618"/>
                <a:gd name="T69" fmla="*/ 2147483647 h 328"/>
                <a:gd name="T70" fmla="*/ 2147483647 w 618"/>
                <a:gd name="T71" fmla="*/ 2147483647 h 328"/>
                <a:gd name="T72" fmla="*/ 2147483647 w 618"/>
                <a:gd name="T73" fmla="*/ 2147483647 h 328"/>
                <a:gd name="T74" fmla="*/ 2147483647 w 618"/>
                <a:gd name="T75" fmla="*/ 2147483647 h 328"/>
                <a:gd name="T76" fmla="*/ 2147483647 w 618"/>
                <a:gd name="T77" fmla="*/ 2147483647 h 328"/>
                <a:gd name="T78" fmla="*/ 2147483647 w 618"/>
                <a:gd name="T79" fmla="*/ 2147483647 h 328"/>
                <a:gd name="T80" fmla="*/ 2147483647 w 618"/>
                <a:gd name="T81" fmla="*/ 2147483647 h 328"/>
                <a:gd name="T82" fmla="*/ 2147483647 w 618"/>
                <a:gd name="T83" fmla="*/ 2147483647 h 328"/>
                <a:gd name="T84" fmla="*/ 2147483647 w 618"/>
                <a:gd name="T85" fmla="*/ 0 h 328"/>
                <a:gd name="T86" fmla="*/ 2147483647 w 618"/>
                <a:gd name="T87" fmla="*/ 2147483647 h 328"/>
                <a:gd name="T88" fmla="*/ 2147483647 w 618"/>
                <a:gd name="T89" fmla="*/ 2147483647 h 328"/>
                <a:gd name="T90" fmla="*/ 2147483647 w 618"/>
                <a:gd name="T91" fmla="*/ 2147483647 h 328"/>
                <a:gd name="T92" fmla="*/ 2147483647 w 618"/>
                <a:gd name="T93" fmla="*/ 2147483647 h 328"/>
                <a:gd name="T94" fmla="*/ 2147483647 w 618"/>
                <a:gd name="T95" fmla="*/ 2147483647 h 328"/>
                <a:gd name="T96" fmla="*/ 2147483647 w 618"/>
                <a:gd name="T97" fmla="*/ 2147483647 h 328"/>
                <a:gd name="T98" fmla="*/ 2147483647 w 618"/>
                <a:gd name="T99" fmla="*/ 2147483647 h 328"/>
                <a:gd name="T100" fmla="*/ 2147483647 w 618"/>
                <a:gd name="T101" fmla="*/ 2147483647 h 328"/>
                <a:gd name="T102" fmla="*/ 2147483647 w 618"/>
                <a:gd name="T103" fmla="*/ 2147483647 h 328"/>
                <a:gd name="T104" fmla="*/ 2147483647 w 618"/>
                <a:gd name="T105" fmla="*/ 2147483647 h 328"/>
                <a:gd name="T106" fmla="*/ 2147483647 w 618"/>
                <a:gd name="T107" fmla="*/ 2147483647 h 328"/>
                <a:gd name="T108" fmla="*/ 2147483647 w 618"/>
                <a:gd name="T109" fmla="*/ 2147483647 h 328"/>
                <a:gd name="T110" fmla="*/ 2147483647 w 618"/>
                <a:gd name="T111" fmla="*/ 2147483647 h 328"/>
                <a:gd name="T112" fmla="*/ 2147483647 w 618"/>
                <a:gd name="T113" fmla="*/ 2147483647 h 328"/>
                <a:gd name="T114" fmla="*/ 2147483647 w 618"/>
                <a:gd name="T115" fmla="*/ 2147483647 h 328"/>
                <a:gd name="T116" fmla="*/ 2147483647 w 618"/>
                <a:gd name="T117" fmla="*/ 2147483647 h 328"/>
                <a:gd name="T118" fmla="*/ 2147483647 w 618"/>
                <a:gd name="T119" fmla="*/ 2147483647 h 328"/>
                <a:gd name="T120" fmla="*/ 2147483647 w 618"/>
                <a:gd name="T121" fmla="*/ 2147483647 h 32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8"/>
                <a:gd name="T184" fmla="*/ 0 h 328"/>
                <a:gd name="T185" fmla="*/ 618 w 618"/>
                <a:gd name="T186" fmla="*/ 328 h 32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8" h="328">
                  <a:moveTo>
                    <a:pt x="440" y="269"/>
                  </a:moveTo>
                  <a:lnTo>
                    <a:pt x="440" y="269"/>
                  </a:lnTo>
                  <a:lnTo>
                    <a:pt x="439" y="269"/>
                  </a:lnTo>
                  <a:lnTo>
                    <a:pt x="422" y="270"/>
                  </a:lnTo>
                  <a:lnTo>
                    <a:pt x="414" y="273"/>
                  </a:lnTo>
                  <a:lnTo>
                    <a:pt x="393" y="274"/>
                  </a:lnTo>
                  <a:lnTo>
                    <a:pt x="386" y="274"/>
                  </a:lnTo>
                  <a:lnTo>
                    <a:pt x="379" y="275"/>
                  </a:lnTo>
                  <a:lnTo>
                    <a:pt x="377" y="275"/>
                  </a:lnTo>
                  <a:lnTo>
                    <a:pt x="375" y="275"/>
                  </a:lnTo>
                  <a:lnTo>
                    <a:pt x="364" y="275"/>
                  </a:lnTo>
                  <a:lnTo>
                    <a:pt x="352" y="277"/>
                  </a:lnTo>
                  <a:lnTo>
                    <a:pt x="350" y="277"/>
                  </a:lnTo>
                  <a:lnTo>
                    <a:pt x="346" y="277"/>
                  </a:lnTo>
                  <a:lnTo>
                    <a:pt x="338" y="280"/>
                  </a:lnTo>
                  <a:lnTo>
                    <a:pt x="332" y="280"/>
                  </a:lnTo>
                  <a:lnTo>
                    <a:pt x="321" y="281"/>
                  </a:lnTo>
                  <a:lnTo>
                    <a:pt x="307" y="282"/>
                  </a:lnTo>
                  <a:lnTo>
                    <a:pt x="305" y="282"/>
                  </a:lnTo>
                  <a:lnTo>
                    <a:pt x="298" y="284"/>
                  </a:lnTo>
                  <a:lnTo>
                    <a:pt x="292" y="284"/>
                  </a:lnTo>
                  <a:lnTo>
                    <a:pt x="289" y="284"/>
                  </a:lnTo>
                  <a:lnTo>
                    <a:pt x="278" y="285"/>
                  </a:lnTo>
                  <a:lnTo>
                    <a:pt x="271" y="285"/>
                  </a:lnTo>
                  <a:lnTo>
                    <a:pt x="264" y="285"/>
                  </a:lnTo>
                  <a:lnTo>
                    <a:pt x="262" y="285"/>
                  </a:lnTo>
                  <a:lnTo>
                    <a:pt x="255" y="285"/>
                  </a:lnTo>
                  <a:lnTo>
                    <a:pt x="246" y="286"/>
                  </a:lnTo>
                  <a:lnTo>
                    <a:pt x="244" y="288"/>
                  </a:lnTo>
                  <a:lnTo>
                    <a:pt x="241" y="289"/>
                  </a:lnTo>
                  <a:lnTo>
                    <a:pt x="239" y="286"/>
                  </a:lnTo>
                  <a:lnTo>
                    <a:pt x="230" y="289"/>
                  </a:lnTo>
                  <a:lnTo>
                    <a:pt x="224" y="289"/>
                  </a:lnTo>
                  <a:lnTo>
                    <a:pt x="219" y="289"/>
                  </a:lnTo>
                  <a:lnTo>
                    <a:pt x="214" y="291"/>
                  </a:lnTo>
                  <a:lnTo>
                    <a:pt x="199" y="292"/>
                  </a:lnTo>
                  <a:lnTo>
                    <a:pt x="195" y="293"/>
                  </a:lnTo>
                  <a:lnTo>
                    <a:pt x="194" y="293"/>
                  </a:lnTo>
                  <a:lnTo>
                    <a:pt x="184" y="293"/>
                  </a:lnTo>
                  <a:lnTo>
                    <a:pt x="176" y="295"/>
                  </a:lnTo>
                  <a:lnTo>
                    <a:pt x="164" y="296"/>
                  </a:lnTo>
                  <a:lnTo>
                    <a:pt x="158" y="298"/>
                  </a:lnTo>
                  <a:lnTo>
                    <a:pt x="149" y="299"/>
                  </a:lnTo>
                  <a:lnTo>
                    <a:pt x="145" y="299"/>
                  </a:lnTo>
                  <a:lnTo>
                    <a:pt x="131" y="300"/>
                  </a:lnTo>
                  <a:lnTo>
                    <a:pt x="131" y="298"/>
                  </a:lnTo>
                  <a:lnTo>
                    <a:pt x="112" y="298"/>
                  </a:lnTo>
                  <a:lnTo>
                    <a:pt x="113" y="300"/>
                  </a:lnTo>
                  <a:lnTo>
                    <a:pt x="115" y="303"/>
                  </a:lnTo>
                  <a:lnTo>
                    <a:pt x="116" y="317"/>
                  </a:lnTo>
                  <a:lnTo>
                    <a:pt x="97" y="318"/>
                  </a:lnTo>
                  <a:lnTo>
                    <a:pt x="88" y="320"/>
                  </a:lnTo>
                  <a:lnTo>
                    <a:pt x="79" y="320"/>
                  </a:lnTo>
                  <a:lnTo>
                    <a:pt x="76" y="320"/>
                  </a:lnTo>
                  <a:lnTo>
                    <a:pt x="73" y="320"/>
                  </a:lnTo>
                  <a:lnTo>
                    <a:pt x="55" y="322"/>
                  </a:lnTo>
                  <a:lnTo>
                    <a:pt x="51" y="322"/>
                  </a:lnTo>
                  <a:lnTo>
                    <a:pt x="49" y="322"/>
                  </a:lnTo>
                  <a:lnTo>
                    <a:pt x="37" y="324"/>
                  </a:lnTo>
                  <a:lnTo>
                    <a:pt x="9" y="325"/>
                  </a:lnTo>
                  <a:lnTo>
                    <a:pt x="5" y="327"/>
                  </a:lnTo>
                  <a:lnTo>
                    <a:pt x="0" y="327"/>
                  </a:lnTo>
                  <a:lnTo>
                    <a:pt x="2" y="314"/>
                  </a:lnTo>
                  <a:lnTo>
                    <a:pt x="2" y="313"/>
                  </a:lnTo>
                  <a:lnTo>
                    <a:pt x="5" y="313"/>
                  </a:lnTo>
                  <a:lnTo>
                    <a:pt x="13" y="320"/>
                  </a:lnTo>
                  <a:lnTo>
                    <a:pt x="19" y="309"/>
                  </a:lnTo>
                  <a:lnTo>
                    <a:pt x="16" y="299"/>
                  </a:lnTo>
                  <a:lnTo>
                    <a:pt x="22" y="298"/>
                  </a:lnTo>
                  <a:lnTo>
                    <a:pt x="22" y="293"/>
                  </a:lnTo>
                  <a:lnTo>
                    <a:pt x="20" y="285"/>
                  </a:lnTo>
                  <a:lnTo>
                    <a:pt x="22" y="282"/>
                  </a:lnTo>
                  <a:lnTo>
                    <a:pt x="22" y="277"/>
                  </a:lnTo>
                  <a:lnTo>
                    <a:pt x="22" y="275"/>
                  </a:lnTo>
                  <a:lnTo>
                    <a:pt x="19" y="273"/>
                  </a:lnTo>
                  <a:lnTo>
                    <a:pt x="16" y="271"/>
                  </a:lnTo>
                  <a:lnTo>
                    <a:pt x="13" y="266"/>
                  </a:lnTo>
                  <a:lnTo>
                    <a:pt x="15" y="264"/>
                  </a:lnTo>
                  <a:lnTo>
                    <a:pt x="18" y="260"/>
                  </a:lnTo>
                  <a:lnTo>
                    <a:pt x="29" y="245"/>
                  </a:lnTo>
                  <a:lnTo>
                    <a:pt x="33" y="245"/>
                  </a:lnTo>
                  <a:lnTo>
                    <a:pt x="34" y="245"/>
                  </a:lnTo>
                  <a:lnTo>
                    <a:pt x="49" y="252"/>
                  </a:lnTo>
                  <a:lnTo>
                    <a:pt x="61" y="253"/>
                  </a:lnTo>
                  <a:lnTo>
                    <a:pt x="66" y="259"/>
                  </a:lnTo>
                  <a:lnTo>
                    <a:pt x="72" y="259"/>
                  </a:lnTo>
                  <a:lnTo>
                    <a:pt x="73" y="259"/>
                  </a:lnTo>
                  <a:lnTo>
                    <a:pt x="77" y="252"/>
                  </a:lnTo>
                  <a:lnTo>
                    <a:pt x="70" y="238"/>
                  </a:lnTo>
                  <a:lnTo>
                    <a:pt x="76" y="219"/>
                  </a:lnTo>
                  <a:lnTo>
                    <a:pt x="79" y="220"/>
                  </a:lnTo>
                  <a:lnTo>
                    <a:pt x="80" y="222"/>
                  </a:lnTo>
                  <a:lnTo>
                    <a:pt x="81" y="220"/>
                  </a:lnTo>
                  <a:lnTo>
                    <a:pt x="90" y="215"/>
                  </a:lnTo>
                  <a:lnTo>
                    <a:pt x="99" y="212"/>
                  </a:lnTo>
                  <a:lnTo>
                    <a:pt x="105" y="208"/>
                  </a:lnTo>
                  <a:lnTo>
                    <a:pt x="98" y="202"/>
                  </a:lnTo>
                  <a:lnTo>
                    <a:pt x="98" y="201"/>
                  </a:lnTo>
                  <a:lnTo>
                    <a:pt x="95" y="195"/>
                  </a:lnTo>
                  <a:lnTo>
                    <a:pt x="98" y="186"/>
                  </a:lnTo>
                  <a:lnTo>
                    <a:pt x="105" y="176"/>
                  </a:lnTo>
                  <a:lnTo>
                    <a:pt x="106" y="176"/>
                  </a:lnTo>
                  <a:lnTo>
                    <a:pt x="110" y="166"/>
                  </a:lnTo>
                  <a:lnTo>
                    <a:pt x="112" y="164"/>
                  </a:lnTo>
                  <a:lnTo>
                    <a:pt x="116" y="161"/>
                  </a:lnTo>
                  <a:lnTo>
                    <a:pt x="126" y="164"/>
                  </a:lnTo>
                  <a:lnTo>
                    <a:pt x="131" y="162"/>
                  </a:lnTo>
                  <a:lnTo>
                    <a:pt x="138" y="169"/>
                  </a:lnTo>
                  <a:lnTo>
                    <a:pt x="137" y="158"/>
                  </a:lnTo>
                  <a:lnTo>
                    <a:pt x="151" y="155"/>
                  </a:lnTo>
                  <a:lnTo>
                    <a:pt x="155" y="155"/>
                  </a:lnTo>
                  <a:lnTo>
                    <a:pt x="158" y="155"/>
                  </a:lnTo>
                  <a:lnTo>
                    <a:pt x="164" y="160"/>
                  </a:lnTo>
                  <a:lnTo>
                    <a:pt x="167" y="161"/>
                  </a:lnTo>
                  <a:lnTo>
                    <a:pt x="181" y="169"/>
                  </a:lnTo>
                  <a:lnTo>
                    <a:pt x="189" y="153"/>
                  </a:lnTo>
                  <a:lnTo>
                    <a:pt x="191" y="153"/>
                  </a:lnTo>
                  <a:lnTo>
                    <a:pt x="199" y="147"/>
                  </a:lnTo>
                  <a:lnTo>
                    <a:pt x="203" y="143"/>
                  </a:lnTo>
                  <a:lnTo>
                    <a:pt x="210" y="153"/>
                  </a:lnTo>
                  <a:lnTo>
                    <a:pt x="219" y="155"/>
                  </a:lnTo>
                  <a:lnTo>
                    <a:pt x="219" y="160"/>
                  </a:lnTo>
                  <a:lnTo>
                    <a:pt x="224" y="155"/>
                  </a:lnTo>
                  <a:lnTo>
                    <a:pt x="228" y="136"/>
                  </a:lnTo>
                  <a:lnTo>
                    <a:pt x="231" y="136"/>
                  </a:lnTo>
                  <a:lnTo>
                    <a:pt x="232" y="129"/>
                  </a:lnTo>
                  <a:lnTo>
                    <a:pt x="231" y="128"/>
                  </a:lnTo>
                  <a:lnTo>
                    <a:pt x="231" y="126"/>
                  </a:lnTo>
                  <a:lnTo>
                    <a:pt x="238" y="125"/>
                  </a:lnTo>
                  <a:lnTo>
                    <a:pt x="238" y="118"/>
                  </a:lnTo>
                  <a:lnTo>
                    <a:pt x="242" y="120"/>
                  </a:lnTo>
                  <a:lnTo>
                    <a:pt x="248" y="125"/>
                  </a:lnTo>
                  <a:lnTo>
                    <a:pt x="250" y="133"/>
                  </a:lnTo>
                  <a:lnTo>
                    <a:pt x="271" y="136"/>
                  </a:lnTo>
                  <a:lnTo>
                    <a:pt x="277" y="135"/>
                  </a:lnTo>
                  <a:lnTo>
                    <a:pt x="278" y="121"/>
                  </a:lnTo>
                  <a:lnTo>
                    <a:pt x="278" y="115"/>
                  </a:lnTo>
                  <a:lnTo>
                    <a:pt x="282" y="107"/>
                  </a:lnTo>
                  <a:lnTo>
                    <a:pt x="285" y="103"/>
                  </a:lnTo>
                  <a:lnTo>
                    <a:pt x="288" y="103"/>
                  </a:lnTo>
                  <a:lnTo>
                    <a:pt x="289" y="104"/>
                  </a:lnTo>
                  <a:lnTo>
                    <a:pt x="298" y="92"/>
                  </a:lnTo>
                  <a:lnTo>
                    <a:pt x="298" y="88"/>
                  </a:lnTo>
                  <a:lnTo>
                    <a:pt x="307" y="80"/>
                  </a:lnTo>
                  <a:lnTo>
                    <a:pt x="311" y="73"/>
                  </a:lnTo>
                  <a:lnTo>
                    <a:pt x="311" y="67"/>
                  </a:lnTo>
                  <a:lnTo>
                    <a:pt x="310" y="63"/>
                  </a:lnTo>
                  <a:lnTo>
                    <a:pt x="314" y="51"/>
                  </a:lnTo>
                  <a:lnTo>
                    <a:pt x="317" y="49"/>
                  </a:lnTo>
                  <a:lnTo>
                    <a:pt x="324" y="49"/>
                  </a:lnTo>
                  <a:lnTo>
                    <a:pt x="328" y="53"/>
                  </a:lnTo>
                  <a:lnTo>
                    <a:pt x="335" y="51"/>
                  </a:lnTo>
                  <a:lnTo>
                    <a:pt x="341" y="45"/>
                  </a:lnTo>
                  <a:lnTo>
                    <a:pt x="343" y="44"/>
                  </a:lnTo>
                  <a:lnTo>
                    <a:pt x="345" y="42"/>
                  </a:lnTo>
                  <a:lnTo>
                    <a:pt x="354" y="38"/>
                  </a:lnTo>
                  <a:lnTo>
                    <a:pt x="360" y="30"/>
                  </a:lnTo>
                  <a:lnTo>
                    <a:pt x="361" y="28"/>
                  </a:lnTo>
                  <a:lnTo>
                    <a:pt x="353" y="27"/>
                  </a:lnTo>
                  <a:lnTo>
                    <a:pt x="353" y="24"/>
                  </a:lnTo>
                  <a:lnTo>
                    <a:pt x="354" y="16"/>
                  </a:lnTo>
                  <a:lnTo>
                    <a:pt x="352" y="13"/>
                  </a:lnTo>
                  <a:lnTo>
                    <a:pt x="350" y="9"/>
                  </a:lnTo>
                  <a:lnTo>
                    <a:pt x="354" y="4"/>
                  </a:lnTo>
                  <a:lnTo>
                    <a:pt x="357" y="2"/>
                  </a:lnTo>
                  <a:lnTo>
                    <a:pt x="360" y="0"/>
                  </a:lnTo>
                  <a:lnTo>
                    <a:pt x="371" y="5"/>
                  </a:lnTo>
                  <a:lnTo>
                    <a:pt x="381" y="2"/>
                  </a:lnTo>
                  <a:lnTo>
                    <a:pt x="382" y="0"/>
                  </a:lnTo>
                  <a:lnTo>
                    <a:pt x="393" y="6"/>
                  </a:lnTo>
                  <a:lnTo>
                    <a:pt x="397" y="8"/>
                  </a:lnTo>
                  <a:lnTo>
                    <a:pt x="402" y="16"/>
                  </a:lnTo>
                  <a:lnTo>
                    <a:pt x="404" y="19"/>
                  </a:lnTo>
                  <a:lnTo>
                    <a:pt x="407" y="23"/>
                  </a:lnTo>
                  <a:lnTo>
                    <a:pt x="407" y="27"/>
                  </a:lnTo>
                  <a:lnTo>
                    <a:pt x="417" y="31"/>
                  </a:lnTo>
                  <a:lnTo>
                    <a:pt x="424" y="33"/>
                  </a:lnTo>
                  <a:lnTo>
                    <a:pt x="427" y="30"/>
                  </a:lnTo>
                  <a:lnTo>
                    <a:pt x="428" y="30"/>
                  </a:lnTo>
                  <a:lnTo>
                    <a:pt x="436" y="30"/>
                  </a:lnTo>
                  <a:lnTo>
                    <a:pt x="440" y="33"/>
                  </a:lnTo>
                  <a:lnTo>
                    <a:pt x="450" y="42"/>
                  </a:lnTo>
                  <a:lnTo>
                    <a:pt x="454" y="42"/>
                  </a:lnTo>
                  <a:lnTo>
                    <a:pt x="456" y="42"/>
                  </a:lnTo>
                  <a:lnTo>
                    <a:pt x="458" y="42"/>
                  </a:lnTo>
                  <a:lnTo>
                    <a:pt x="460" y="37"/>
                  </a:lnTo>
                  <a:lnTo>
                    <a:pt x="467" y="33"/>
                  </a:lnTo>
                  <a:lnTo>
                    <a:pt x="481" y="35"/>
                  </a:lnTo>
                  <a:lnTo>
                    <a:pt x="489" y="42"/>
                  </a:lnTo>
                  <a:lnTo>
                    <a:pt x="490" y="40"/>
                  </a:lnTo>
                  <a:lnTo>
                    <a:pt x="493" y="37"/>
                  </a:lnTo>
                  <a:lnTo>
                    <a:pt x="500" y="37"/>
                  </a:lnTo>
                  <a:lnTo>
                    <a:pt x="508" y="24"/>
                  </a:lnTo>
                  <a:lnTo>
                    <a:pt x="521" y="20"/>
                  </a:lnTo>
                  <a:lnTo>
                    <a:pt x="524" y="33"/>
                  </a:lnTo>
                  <a:lnTo>
                    <a:pt x="529" y="40"/>
                  </a:lnTo>
                  <a:lnTo>
                    <a:pt x="533" y="40"/>
                  </a:lnTo>
                  <a:lnTo>
                    <a:pt x="542" y="44"/>
                  </a:lnTo>
                  <a:lnTo>
                    <a:pt x="546" y="46"/>
                  </a:lnTo>
                  <a:lnTo>
                    <a:pt x="550" y="52"/>
                  </a:lnTo>
                  <a:lnTo>
                    <a:pt x="550" y="57"/>
                  </a:lnTo>
                  <a:lnTo>
                    <a:pt x="553" y="70"/>
                  </a:lnTo>
                  <a:lnTo>
                    <a:pt x="551" y="70"/>
                  </a:lnTo>
                  <a:lnTo>
                    <a:pt x="551" y="84"/>
                  </a:lnTo>
                  <a:lnTo>
                    <a:pt x="565" y="96"/>
                  </a:lnTo>
                  <a:lnTo>
                    <a:pt x="565" y="102"/>
                  </a:lnTo>
                  <a:lnTo>
                    <a:pt x="565" y="103"/>
                  </a:lnTo>
                  <a:lnTo>
                    <a:pt x="574" y="109"/>
                  </a:lnTo>
                  <a:lnTo>
                    <a:pt x="574" y="110"/>
                  </a:lnTo>
                  <a:lnTo>
                    <a:pt x="578" y="115"/>
                  </a:lnTo>
                  <a:lnTo>
                    <a:pt x="583" y="121"/>
                  </a:lnTo>
                  <a:lnTo>
                    <a:pt x="582" y="122"/>
                  </a:lnTo>
                  <a:lnTo>
                    <a:pt x="603" y="136"/>
                  </a:lnTo>
                  <a:lnTo>
                    <a:pt x="603" y="139"/>
                  </a:lnTo>
                  <a:lnTo>
                    <a:pt x="617" y="139"/>
                  </a:lnTo>
                  <a:lnTo>
                    <a:pt x="608" y="149"/>
                  </a:lnTo>
                  <a:lnTo>
                    <a:pt x="600" y="160"/>
                  </a:lnTo>
                  <a:lnTo>
                    <a:pt x="592" y="169"/>
                  </a:lnTo>
                  <a:lnTo>
                    <a:pt x="587" y="173"/>
                  </a:lnTo>
                  <a:lnTo>
                    <a:pt x="582" y="176"/>
                  </a:lnTo>
                  <a:lnTo>
                    <a:pt x="574" y="183"/>
                  </a:lnTo>
                  <a:lnTo>
                    <a:pt x="572" y="183"/>
                  </a:lnTo>
                  <a:lnTo>
                    <a:pt x="561" y="193"/>
                  </a:lnTo>
                  <a:lnTo>
                    <a:pt x="560" y="205"/>
                  </a:lnTo>
                  <a:lnTo>
                    <a:pt x="550" y="212"/>
                  </a:lnTo>
                  <a:lnTo>
                    <a:pt x="550" y="219"/>
                  </a:lnTo>
                  <a:lnTo>
                    <a:pt x="550" y="220"/>
                  </a:lnTo>
                  <a:lnTo>
                    <a:pt x="532" y="235"/>
                  </a:lnTo>
                  <a:lnTo>
                    <a:pt x="532" y="238"/>
                  </a:lnTo>
                  <a:lnTo>
                    <a:pt x="506" y="252"/>
                  </a:lnTo>
                  <a:lnTo>
                    <a:pt x="501" y="252"/>
                  </a:lnTo>
                  <a:lnTo>
                    <a:pt x="492" y="259"/>
                  </a:lnTo>
                  <a:lnTo>
                    <a:pt x="488" y="260"/>
                  </a:lnTo>
                  <a:lnTo>
                    <a:pt x="486" y="263"/>
                  </a:lnTo>
                  <a:lnTo>
                    <a:pt x="479" y="264"/>
                  </a:lnTo>
                  <a:lnTo>
                    <a:pt x="467" y="266"/>
                  </a:lnTo>
                  <a:lnTo>
                    <a:pt x="460" y="266"/>
                  </a:lnTo>
                  <a:lnTo>
                    <a:pt x="453" y="267"/>
                  </a:lnTo>
                  <a:lnTo>
                    <a:pt x="443" y="269"/>
                  </a:lnTo>
                  <a:lnTo>
                    <a:pt x="440" y="269"/>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80638" name="Freeform 287" descr="Outlined diamond"/>
            <p:cNvSpPr>
              <a:spLocks/>
            </p:cNvSpPr>
            <p:nvPr/>
          </p:nvSpPr>
          <p:spPr bwMode="auto">
            <a:xfrm>
              <a:off x="5795963" y="3678238"/>
              <a:ext cx="1038225" cy="420687"/>
            </a:xfrm>
            <a:custGeom>
              <a:avLst/>
              <a:gdLst>
                <a:gd name="T0" fmla="*/ 2147483647 w 753"/>
                <a:gd name="T1" fmla="*/ 2147483647 h 338"/>
                <a:gd name="T2" fmla="*/ 2147483647 w 753"/>
                <a:gd name="T3" fmla="*/ 2147483647 h 338"/>
                <a:gd name="T4" fmla="*/ 2147483647 w 753"/>
                <a:gd name="T5" fmla="*/ 2147483647 h 338"/>
                <a:gd name="T6" fmla="*/ 2147483647 w 753"/>
                <a:gd name="T7" fmla="*/ 2147483647 h 338"/>
                <a:gd name="T8" fmla="*/ 2147483647 w 753"/>
                <a:gd name="T9" fmla="*/ 2147483647 h 338"/>
                <a:gd name="T10" fmla="*/ 2147483647 w 753"/>
                <a:gd name="T11" fmla="*/ 2147483647 h 338"/>
                <a:gd name="T12" fmla="*/ 2147483647 w 753"/>
                <a:gd name="T13" fmla="*/ 2147483647 h 338"/>
                <a:gd name="T14" fmla="*/ 2147483647 w 753"/>
                <a:gd name="T15" fmla="*/ 2147483647 h 338"/>
                <a:gd name="T16" fmla="*/ 2147483647 w 753"/>
                <a:gd name="T17" fmla="*/ 2147483647 h 338"/>
                <a:gd name="T18" fmla="*/ 2147483647 w 753"/>
                <a:gd name="T19" fmla="*/ 2147483647 h 338"/>
                <a:gd name="T20" fmla="*/ 2147483647 w 753"/>
                <a:gd name="T21" fmla="*/ 2147483647 h 338"/>
                <a:gd name="T22" fmla="*/ 2147483647 w 753"/>
                <a:gd name="T23" fmla="*/ 2147483647 h 338"/>
                <a:gd name="T24" fmla="*/ 2147483647 w 753"/>
                <a:gd name="T25" fmla="*/ 2147483647 h 338"/>
                <a:gd name="T26" fmla="*/ 2147483647 w 753"/>
                <a:gd name="T27" fmla="*/ 2147483647 h 338"/>
                <a:gd name="T28" fmla="*/ 2147483647 w 753"/>
                <a:gd name="T29" fmla="*/ 2147483647 h 338"/>
                <a:gd name="T30" fmla="*/ 2147483647 w 753"/>
                <a:gd name="T31" fmla="*/ 2147483647 h 338"/>
                <a:gd name="T32" fmla="*/ 2147483647 w 753"/>
                <a:gd name="T33" fmla="*/ 2147483647 h 338"/>
                <a:gd name="T34" fmla="*/ 2147483647 w 753"/>
                <a:gd name="T35" fmla="*/ 2147483647 h 338"/>
                <a:gd name="T36" fmla="*/ 2147483647 w 753"/>
                <a:gd name="T37" fmla="*/ 2147483647 h 338"/>
                <a:gd name="T38" fmla="*/ 2147483647 w 753"/>
                <a:gd name="T39" fmla="*/ 2147483647 h 338"/>
                <a:gd name="T40" fmla="*/ 2147483647 w 753"/>
                <a:gd name="T41" fmla="*/ 2147483647 h 338"/>
                <a:gd name="T42" fmla="*/ 2147483647 w 753"/>
                <a:gd name="T43" fmla="*/ 2147483647 h 338"/>
                <a:gd name="T44" fmla="*/ 2147483647 w 753"/>
                <a:gd name="T45" fmla="*/ 2147483647 h 338"/>
                <a:gd name="T46" fmla="*/ 2147483647 w 753"/>
                <a:gd name="T47" fmla="*/ 2147483647 h 338"/>
                <a:gd name="T48" fmla="*/ 2147483647 w 753"/>
                <a:gd name="T49" fmla="*/ 2147483647 h 338"/>
                <a:gd name="T50" fmla="*/ 2147483647 w 753"/>
                <a:gd name="T51" fmla="*/ 2147483647 h 338"/>
                <a:gd name="T52" fmla="*/ 2147483647 w 753"/>
                <a:gd name="T53" fmla="*/ 2147483647 h 338"/>
                <a:gd name="T54" fmla="*/ 2147483647 w 753"/>
                <a:gd name="T55" fmla="*/ 2147483647 h 338"/>
                <a:gd name="T56" fmla="*/ 2147483647 w 753"/>
                <a:gd name="T57" fmla="*/ 2147483647 h 338"/>
                <a:gd name="T58" fmla="*/ 2147483647 w 753"/>
                <a:gd name="T59" fmla="*/ 2147483647 h 338"/>
                <a:gd name="T60" fmla="*/ 2147483647 w 753"/>
                <a:gd name="T61" fmla="*/ 2147483647 h 338"/>
                <a:gd name="T62" fmla="*/ 2147483647 w 753"/>
                <a:gd name="T63" fmla="*/ 2147483647 h 338"/>
                <a:gd name="T64" fmla="*/ 2147483647 w 753"/>
                <a:gd name="T65" fmla="*/ 2147483647 h 338"/>
                <a:gd name="T66" fmla="*/ 2147483647 w 753"/>
                <a:gd name="T67" fmla="*/ 2147483647 h 338"/>
                <a:gd name="T68" fmla="*/ 2147483647 w 753"/>
                <a:gd name="T69" fmla="*/ 2147483647 h 338"/>
                <a:gd name="T70" fmla="*/ 2147483647 w 753"/>
                <a:gd name="T71" fmla="*/ 2147483647 h 338"/>
                <a:gd name="T72" fmla="*/ 2147483647 w 753"/>
                <a:gd name="T73" fmla="*/ 2147483647 h 338"/>
                <a:gd name="T74" fmla="*/ 2147483647 w 753"/>
                <a:gd name="T75" fmla="*/ 2147483647 h 338"/>
                <a:gd name="T76" fmla="*/ 2147483647 w 753"/>
                <a:gd name="T77" fmla="*/ 2147483647 h 338"/>
                <a:gd name="T78" fmla="*/ 2147483647 w 753"/>
                <a:gd name="T79" fmla="*/ 2147483647 h 338"/>
                <a:gd name="T80" fmla="*/ 2147483647 w 753"/>
                <a:gd name="T81" fmla="*/ 2147483647 h 338"/>
                <a:gd name="T82" fmla="*/ 2147483647 w 753"/>
                <a:gd name="T83" fmla="*/ 2147483647 h 338"/>
                <a:gd name="T84" fmla="*/ 2147483647 w 753"/>
                <a:gd name="T85" fmla="*/ 2147483647 h 338"/>
                <a:gd name="T86" fmla="*/ 2147483647 w 753"/>
                <a:gd name="T87" fmla="*/ 2147483647 h 338"/>
                <a:gd name="T88" fmla="*/ 2147483647 w 753"/>
                <a:gd name="T89" fmla="*/ 2147483647 h 338"/>
                <a:gd name="T90" fmla="*/ 0 w 753"/>
                <a:gd name="T91" fmla="*/ 2147483647 h 338"/>
                <a:gd name="T92" fmla="*/ 2147483647 w 753"/>
                <a:gd name="T93" fmla="*/ 2147483647 h 338"/>
                <a:gd name="T94" fmla="*/ 2147483647 w 753"/>
                <a:gd name="T95" fmla="*/ 2147483647 h 338"/>
                <a:gd name="T96" fmla="*/ 2147483647 w 753"/>
                <a:gd name="T97" fmla="*/ 2147483647 h 338"/>
                <a:gd name="T98" fmla="*/ 2147483647 w 753"/>
                <a:gd name="T99" fmla="*/ 2147483647 h 338"/>
                <a:gd name="T100" fmla="*/ 2147483647 w 753"/>
                <a:gd name="T101" fmla="*/ 2147483647 h 338"/>
                <a:gd name="T102" fmla="*/ 2147483647 w 753"/>
                <a:gd name="T103" fmla="*/ 2147483647 h 338"/>
                <a:gd name="T104" fmla="*/ 2147483647 w 753"/>
                <a:gd name="T105" fmla="*/ 2147483647 h 3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53"/>
                <a:gd name="T160" fmla="*/ 0 h 338"/>
                <a:gd name="T161" fmla="*/ 753 w 753"/>
                <a:gd name="T162" fmla="*/ 338 h 3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53" h="338">
                  <a:moveTo>
                    <a:pt x="146" y="155"/>
                  </a:moveTo>
                  <a:lnTo>
                    <a:pt x="150" y="151"/>
                  </a:lnTo>
                  <a:lnTo>
                    <a:pt x="160" y="146"/>
                  </a:lnTo>
                  <a:lnTo>
                    <a:pt x="163" y="143"/>
                  </a:lnTo>
                  <a:lnTo>
                    <a:pt x="170" y="146"/>
                  </a:lnTo>
                  <a:lnTo>
                    <a:pt x="171" y="147"/>
                  </a:lnTo>
                  <a:lnTo>
                    <a:pt x="175" y="147"/>
                  </a:lnTo>
                  <a:lnTo>
                    <a:pt x="178" y="144"/>
                  </a:lnTo>
                  <a:lnTo>
                    <a:pt x="180" y="144"/>
                  </a:lnTo>
                  <a:lnTo>
                    <a:pt x="185" y="128"/>
                  </a:lnTo>
                  <a:lnTo>
                    <a:pt x="186" y="125"/>
                  </a:lnTo>
                  <a:lnTo>
                    <a:pt x="189" y="121"/>
                  </a:lnTo>
                  <a:lnTo>
                    <a:pt x="199" y="118"/>
                  </a:lnTo>
                  <a:lnTo>
                    <a:pt x="200" y="111"/>
                  </a:lnTo>
                  <a:lnTo>
                    <a:pt x="202" y="98"/>
                  </a:lnTo>
                  <a:lnTo>
                    <a:pt x="202" y="89"/>
                  </a:lnTo>
                  <a:lnTo>
                    <a:pt x="206" y="89"/>
                  </a:lnTo>
                  <a:lnTo>
                    <a:pt x="218" y="87"/>
                  </a:lnTo>
                  <a:lnTo>
                    <a:pt x="221" y="87"/>
                  </a:lnTo>
                  <a:lnTo>
                    <a:pt x="229" y="86"/>
                  </a:lnTo>
                  <a:lnTo>
                    <a:pt x="232" y="84"/>
                  </a:lnTo>
                  <a:lnTo>
                    <a:pt x="254" y="82"/>
                  </a:lnTo>
                  <a:lnTo>
                    <a:pt x="267" y="80"/>
                  </a:lnTo>
                  <a:lnTo>
                    <a:pt x="270" y="80"/>
                  </a:lnTo>
                  <a:lnTo>
                    <a:pt x="271" y="80"/>
                  </a:lnTo>
                  <a:lnTo>
                    <a:pt x="272" y="80"/>
                  </a:lnTo>
                  <a:lnTo>
                    <a:pt x="274" y="80"/>
                  </a:lnTo>
                  <a:lnTo>
                    <a:pt x="278" y="79"/>
                  </a:lnTo>
                  <a:lnTo>
                    <a:pt x="283" y="77"/>
                  </a:lnTo>
                  <a:lnTo>
                    <a:pt x="292" y="77"/>
                  </a:lnTo>
                  <a:lnTo>
                    <a:pt x="296" y="76"/>
                  </a:lnTo>
                  <a:lnTo>
                    <a:pt x="301" y="76"/>
                  </a:lnTo>
                  <a:lnTo>
                    <a:pt x="306" y="75"/>
                  </a:lnTo>
                  <a:lnTo>
                    <a:pt x="318" y="73"/>
                  </a:lnTo>
                  <a:lnTo>
                    <a:pt x="333" y="72"/>
                  </a:lnTo>
                  <a:lnTo>
                    <a:pt x="340" y="71"/>
                  </a:lnTo>
                  <a:lnTo>
                    <a:pt x="342" y="71"/>
                  </a:lnTo>
                  <a:lnTo>
                    <a:pt x="344" y="69"/>
                  </a:lnTo>
                  <a:lnTo>
                    <a:pt x="354" y="68"/>
                  </a:lnTo>
                  <a:lnTo>
                    <a:pt x="368" y="65"/>
                  </a:lnTo>
                  <a:lnTo>
                    <a:pt x="375" y="64"/>
                  </a:lnTo>
                  <a:lnTo>
                    <a:pt x="380" y="64"/>
                  </a:lnTo>
                  <a:lnTo>
                    <a:pt x="385" y="62"/>
                  </a:lnTo>
                  <a:lnTo>
                    <a:pt x="397" y="61"/>
                  </a:lnTo>
                  <a:lnTo>
                    <a:pt x="407" y="58"/>
                  </a:lnTo>
                  <a:lnTo>
                    <a:pt x="409" y="58"/>
                  </a:lnTo>
                  <a:lnTo>
                    <a:pt x="416" y="57"/>
                  </a:lnTo>
                  <a:lnTo>
                    <a:pt x="443" y="51"/>
                  </a:lnTo>
                  <a:lnTo>
                    <a:pt x="444" y="51"/>
                  </a:lnTo>
                  <a:lnTo>
                    <a:pt x="445" y="51"/>
                  </a:lnTo>
                  <a:lnTo>
                    <a:pt x="447" y="51"/>
                  </a:lnTo>
                  <a:lnTo>
                    <a:pt x="450" y="50"/>
                  </a:lnTo>
                  <a:lnTo>
                    <a:pt x="451" y="50"/>
                  </a:lnTo>
                  <a:lnTo>
                    <a:pt x="459" y="48"/>
                  </a:lnTo>
                  <a:lnTo>
                    <a:pt x="470" y="47"/>
                  </a:lnTo>
                  <a:lnTo>
                    <a:pt x="473" y="45"/>
                  </a:lnTo>
                  <a:lnTo>
                    <a:pt x="477" y="44"/>
                  </a:lnTo>
                  <a:lnTo>
                    <a:pt x="480" y="44"/>
                  </a:lnTo>
                  <a:lnTo>
                    <a:pt x="484" y="43"/>
                  </a:lnTo>
                  <a:lnTo>
                    <a:pt x="491" y="41"/>
                  </a:lnTo>
                  <a:lnTo>
                    <a:pt x="494" y="41"/>
                  </a:lnTo>
                  <a:lnTo>
                    <a:pt x="509" y="38"/>
                  </a:lnTo>
                  <a:lnTo>
                    <a:pt x="512" y="37"/>
                  </a:lnTo>
                  <a:lnTo>
                    <a:pt x="516" y="37"/>
                  </a:lnTo>
                  <a:lnTo>
                    <a:pt x="520" y="36"/>
                  </a:lnTo>
                  <a:lnTo>
                    <a:pt x="526" y="34"/>
                  </a:lnTo>
                  <a:lnTo>
                    <a:pt x="529" y="34"/>
                  </a:lnTo>
                  <a:lnTo>
                    <a:pt x="533" y="33"/>
                  </a:lnTo>
                  <a:lnTo>
                    <a:pt x="548" y="30"/>
                  </a:lnTo>
                  <a:lnTo>
                    <a:pt x="551" y="30"/>
                  </a:lnTo>
                  <a:lnTo>
                    <a:pt x="571" y="25"/>
                  </a:lnTo>
                  <a:lnTo>
                    <a:pt x="576" y="25"/>
                  </a:lnTo>
                  <a:lnTo>
                    <a:pt x="583" y="23"/>
                  </a:lnTo>
                  <a:lnTo>
                    <a:pt x="585" y="23"/>
                  </a:lnTo>
                  <a:lnTo>
                    <a:pt x="588" y="22"/>
                  </a:lnTo>
                  <a:lnTo>
                    <a:pt x="603" y="18"/>
                  </a:lnTo>
                  <a:lnTo>
                    <a:pt x="606" y="18"/>
                  </a:lnTo>
                  <a:lnTo>
                    <a:pt x="617" y="15"/>
                  </a:lnTo>
                  <a:lnTo>
                    <a:pt x="635" y="11"/>
                  </a:lnTo>
                  <a:lnTo>
                    <a:pt x="638" y="11"/>
                  </a:lnTo>
                  <a:lnTo>
                    <a:pt x="639" y="11"/>
                  </a:lnTo>
                  <a:lnTo>
                    <a:pt x="649" y="8"/>
                  </a:lnTo>
                  <a:lnTo>
                    <a:pt x="652" y="8"/>
                  </a:lnTo>
                  <a:lnTo>
                    <a:pt x="655" y="6"/>
                  </a:lnTo>
                  <a:lnTo>
                    <a:pt x="657" y="6"/>
                  </a:lnTo>
                  <a:lnTo>
                    <a:pt x="659" y="6"/>
                  </a:lnTo>
                  <a:lnTo>
                    <a:pt x="670" y="4"/>
                  </a:lnTo>
                  <a:lnTo>
                    <a:pt x="679" y="1"/>
                  </a:lnTo>
                  <a:lnTo>
                    <a:pt x="691" y="0"/>
                  </a:lnTo>
                  <a:lnTo>
                    <a:pt x="693" y="4"/>
                  </a:lnTo>
                  <a:lnTo>
                    <a:pt x="706" y="32"/>
                  </a:lnTo>
                  <a:lnTo>
                    <a:pt x="747" y="90"/>
                  </a:lnTo>
                  <a:lnTo>
                    <a:pt x="752" y="132"/>
                  </a:lnTo>
                  <a:lnTo>
                    <a:pt x="732" y="142"/>
                  </a:lnTo>
                  <a:lnTo>
                    <a:pt x="714" y="161"/>
                  </a:lnTo>
                  <a:lnTo>
                    <a:pt x="695" y="186"/>
                  </a:lnTo>
                  <a:lnTo>
                    <a:pt x="679" y="218"/>
                  </a:lnTo>
                  <a:lnTo>
                    <a:pt x="671" y="214"/>
                  </a:lnTo>
                  <a:lnTo>
                    <a:pt x="659" y="214"/>
                  </a:lnTo>
                  <a:lnTo>
                    <a:pt x="630" y="226"/>
                  </a:lnTo>
                  <a:lnTo>
                    <a:pt x="620" y="235"/>
                  </a:lnTo>
                  <a:lnTo>
                    <a:pt x="599" y="256"/>
                  </a:lnTo>
                  <a:lnTo>
                    <a:pt x="585" y="275"/>
                  </a:lnTo>
                  <a:lnTo>
                    <a:pt x="583" y="279"/>
                  </a:lnTo>
                  <a:lnTo>
                    <a:pt x="574" y="317"/>
                  </a:lnTo>
                  <a:lnTo>
                    <a:pt x="573" y="324"/>
                  </a:lnTo>
                  <a:lnTo>
                    <a:pt x="558" y="323"/>
                  </a:lnTo>
                  <a:lnTo>
                    <a:pt x="537" y="328"/>
                  </a:lnTo>
                  <a:lnTo>
                    <a:pt x="523" y="337"/>
                  </a:lnTo>
                  <a:lnTo>
                    <a:pt x="520" y="334"/>
                  </a:lnTo>
                  <a:lnTo>
                    <a:pt x="513" y="330"/>
                  </a:lnTo>
                  <a:lnTo>
                    <a:pt x="511" y="328"/>
                  </a:lnTo>
                  <a:lnTo>
                    <a:pt x="488" y="311"/>
                  </a:lnTo>
                  <a:lnTo>
                    <a:pt x="473" y="302"/>
                  </a:lnTo>
                  <a:lnTo>
                    <a:pt x="468" y="298"/>
                  </a:lnTo>
                  <a:lnTo>
                    <a:pt x="447" y="282"/>
                  </a:lnTo>
                  <a:lnTo>
                    <a:pt x="440" y="277"/>
                  </a:lnTo>
                  <a:lnTo>
                    <a:pt x="429" y="268"/>
                  </a:lnTo>
                  <a:lnTo>
                    <a:pt x="427" y="268"/>
                  </a:lnTo>
                  <a:lnTo>
                    <a:pt x="427" y="267"/>
                  </a:lnTo>
                  <a:lnTo>
                    <a:pt x="412" y="257"/>
                  </a:lnTo>
                  <a:lnTo>
                    <a:pt x="405" y="253"/>
                  </a:lnTo>
                  <a:lnTo>
                    <a:pt x="404" y="253"/>
                  </a:lnTo>
                  <a:lnTo>
                    <a:pt x="400" y="253"/>
                  </a:lnTo>
                  <a:lnTo>
                    <a:pt x="389" y="256"/>
                  </a:lnTo>
                  <a:lnTo>
                    <a:pt x="383" y="256"/>
                  </a:lnTo>
                  <a:lnTo>
                    <a:pt x="378" y="257"/>
                  </a:lnTo>
                  <a:lnTo>
                    <a:pt x="354" y="260"/>
                  </a:lnTo>
                  <a:lnTo>
                    <a:pt x="348" y="261"/>
                  </a:lnTo>
                  <a:lnTo>
                    <a:pt x="337" y="263"/>
                  </a:lnTo>
                  <a:lnTo>
                    <a:pt x="329" y="265"/>
                  </a:lnTo>
                  <a:lnTo>
                    <a:pt x="308" y="267"/>
                  </a:lnTo>
                  <a:lnTo>
                    <a:pt x="307" y="256"/>
                  </a:lnTo>
                  <a:lnTo>
                    <a:pt x="301" y="249"/>
                  </a:lnTo>
                  <a:lnTo>
                    <a:pt x="300" y="247"/>
                  </a:lnTo>
                  <a:lnTo>
                    <a:pt x="297" y="245"/>
                  </a:lnTo>
                  <a:lnTo>
                    <a:pt x="294" y="242"/>
                  </a:lnTo>
                  <a:lnTo>
                    <a:pt x="286" y="243"/>
                  </a:lnTo>
                  <a:lnTo>
                    <a:pt x="281" y="236"/>
                  </a:lnTo>
                  <a:lnTo>
                    <a:pt x="282" y="236"/>
                  </a:lnTo>
                  <a:lnTo>
                    <a:pt x="272" y="236"/>
                  </a:lnTo>
                  <a:lnTo>
                    <a:pt x="263" y="238"/>
                  </a:lnTo>
                  <a:lnTo>
                    <a:pt x="256" y="239"/>
                  </a:lnTo>
                  <a:lnTo>
                    <a:pt x="253" y="239"/>
                  </a:lnTo>
                  <a:lnTo>
                    <a:pt x="242" y="240"/>
                  </a:lnTo>
                  <a:lnTo>
                    <a:pt x="220" y="243"/>
                  </a:lnTo>
                  <a:lnTo>
                    <a:pt x="218" y="243"/>
                  </a:lnTo>
                  <a:lnTo>
                    <a:pt x="209" y="243"/>
                  </a:lnTo>
                  <a:lnTo>
                    <a:pt x="200" y="245"/>
                  </a:lnTo>
                  <a:lnTo>
                    <a:pt x="192" y="246"/>
                  </a:lnTo>
                  <a:lnTo>
                    <a:pt x="186" y="246"/>
                  </a:lnTo>
                  <a:lnTo>
                    <a:pt x="180" y="247"/>
                  </a:lnTo>
                  <a:lnTo>
                    <a:pt x="178" y="247"/>
                  </a:lnTo>
                  <a:lnTo>
                    <a:pt x="177" y="247"/>
                  </a:lnTo>
                  <a:lnTo>
                    <a:pt x="167" y="250"/>
                  </a:lnTo>
                  <a:lnTo>
                    <a:pt x="156" y="254"/>
                  </a:lnTo>
                  <a:lnTo>
                    <a:pt x="149" y="259"/>
                  </a:lnTo>
                  <a:lnTo>
                    <a:pt x="142" y="260"/>
                  </a:lnTo>
                  <a:lnTo>
                    <a:pt x="139" y="261"/>
                  </a:lnTo>
                  <a:lnTo>
                    <a:pt x="134" y="268"/>
                  </a:lnTo>
                  <a:lnTo>
                    <a:pt x="126" y="270"/>
                  </a:lnTo>
                  <a:lnTo>
                    <a:pt x="123" y="271"/>
                  </a:lnTo>
                  <a:lnTo>
                    <a:pt x="114" y="275"/>
                  </a:lnTo>
                  <a:lnTo>
                    <a:pt x="113" y="277"/>
                  </a:lnTo>
                  <a:lnTo>
                    <a:pt x="106" y="279"/>
                  </a:lnTo>
                  <a:lnTo>
                    <a:pt x="99" y="281"/>
                  </a:lnTo>
                  <a:lnTo>
                    <a:pt x="87" y="284"/>
                  </a:lnTo>
                  <a:lnTo>
                    <a:pt x="73" y="286"/>
                  </a:lnTo>
                  <a:lnTo>
                    <a:pt x="72" y="286"/>
                  </a:lnTo>
                  <a:lnTo>
                    <a:pt x="67" y="286"/>
                  </a:lnTo>
                  <a:lnTo>
                    <a:pt x="60" y="288"/>
                  </a:lnTo>
                  <a:lnTo>
                    <a:pt x="60" y="289"/>
                  </a:lnTo>
                  <a:lnTo>
                    <a:pt x="34" y="292"/>
                  </a:lnTo>
                  <a:lnTo>
                    <a:pt x="33" y="292"/>
                  </a:lnTo>
                  <a:lnTo>
                    <a:pt x="27" y="293"/>
                  </a:lnTo>
                  <a:lnTo>
                    <a:pt x="18" y="293"/>
                  </a:lnTo>
                  <a:lnTo>
                    <a:pt x="6" y="296"/>
                  </a:lnTo>
                  <a:lnTo>
                    <a:pt x="1" y="296"/>
                  </a:lnTo>
                  <a:lnTo>
                    <a:pt x="1" y="295"/>
                  </a:lnTo>
                  <a:lnTo>
                    <a:pt x="0" y="282"/>
                  </a:lnTo>
                  <a:lnTo>
                    <a:pt x="0" y="272"/>
                  </a:lnTo>
                  <a:lnTo>
                    <a:pt x="4" y="267"/>
                  </a:lnTo>
                  <a:lnTo>
                    <a:pt x="16" y="265"/>
                  </a:lnTo>
                  <a:lnTo>
                    <a:pt x="22" y="260"/>
                  </a:lnTo>
                  <a:lnTo>
                    <a:pt x="22" y="250"/>
                  </a:lnTo>
                  <a:lnTo>
                    <a:pt x="22" y="245"/>
                  </a:lnTo>
                  <a:lnTo>
                    <a:pt x="24" y="240"/>
                  </a:lnTo>
                  <a:lnTo>
                    <a:pt x="31" y="233"/>
                  </a:lnTo>
                  <a:lnTo>
                    <a:pt x="41" y="226"/>
                  </a:lnTo>
                  <a:lnTo>
                    <a:pt x="49" y="225"/>
                  </a:lnTo>
                  <a:lnTo>
                    <a:pt x="51" y="225"/>
                  </a:lnTo>
                  <a:lnTo>
                    <a:pt x="63" y="224"/>
                  </a:lnTo>
                  <a:lnTo>
                    <a:pt x="83" y="207"/>
                  </a:lnTo>
                  <a:lnTo>
                    <a:pt x="81" y="204"/>
                  </a:lnTo>
                  <a:lnTo>
                    <a:pt x="92" y="197"/>
                  </a:lnTo>
                  <a:lnTo>
                    <a:pt x="102" y="194"/>
                  </a:lnTo>
                  <a:lnTo>
                    <a:pt x="105" y="192"/>
                  </a:lnTo>
                  <a:lnTo>
                    <a:pt x="109" y="182"/>
                  </a:lnTo>
                  <a:lnTo>
                    <a:pt x="109" y="181"/>
                  </a:lnTo>
                  <a:lnTo>
                    <a:pt x="109" y="175"/>
                  </a:lnTo>
                  <a:lnTo>
                    <a:pt x="119" y="168"/>
                  </a:lnTo>
                  <a:lnTo>
                    <a:pt x="130" y="158"/>
                  </a:lnTo>
                  <a:lnTo>
                    <a:pt x="132" y="161"/>
                  </a:lnTo>
                  <a:lnTo>
                    <a:pt x="131" y="165"/>
                  </a:lnTo>
                  <a:lnTo>
                    <a:pt x="142" y="167"/>
                  </a:lnTo>
                  <a:lnTo>
                    <a:pt x="142" y="165"/>
                  </a:lnTo>
                  <a:lnTo>
                    <a:pt x="144" y="162"/>
                  </a:lnTo>
                  <a:lnTo>
                    <a:pt x="146" y="155"/>
                  </a:lnTo>
                </a:path>
              </a:pathLst>
            </a:custGeom>
            <a:solidFill>
              <a:schemeClr val="accent2"/>
            </a:solidFill>
            <a:ln w="6350">
              <a:solidFill>
                <a:schemeClr val="tx1"/>
              </a:solidFill>
              <a:round/>
              <a:headEnd/>
              <a:tailEnd/>
            </a:ln>
          </p:spPr>
          <p:txBody>
            <a:bodyPr/>
            <a:lstStyle/>
            <a:p>
              <a:endParaRPr lang="en-US"/>
            </a:p>
          </p:txBody>
        </p:sp>
        <p:sp>
          <p:nvSpPr>
            <p:cNvPr id="280639" name="Freeform 288"/>
            <p:cNvSpPr>
              <a:spLocks/>
            </p:cNvSpPr>
            <p:nvPr/>
          </p:nvSpPr>
          <p:spPr bwMode="auto">
            <a:xfrm>
              <a:off x="5916613" y="3973513"/>
              <a:ext cx="601662" cy="414337"/>
            </a:xfrm>
            <a:custGeom>
              <a:avLst/>
              <a:gdLst>
                <a:gd name="T0" fmla="*/ 2147483647 w 435"/>
                <a:gd name="T1" fmla="*/ 2147483647 h 332"/>
                <a:gd name="T2" fmla="*/ 2147483647 w 435"/>
                <a:gd name="T3" fmla="*/ 2147483647 h 332"/>
                <a:gd name="T4" fmla="*/ 2147483647 w 435"/>
                <a:gd name="T5" fmla="*/ 2147483647 h 332"/>
                <a:gd name="T6" fmla="*/ 2147483647 w 435"/>
                <a:gd name="T7" fmla="*/ 2147483647 h 332"/>
                <a:gd name="T8" fmla="*/ 2147483647 w 435"/>
                <a:gd name="T9" fmla="*/ 2147483647 h 332"/>
                <a:gd name="T10" fmla="*/ 2147483647 w 435"/>
                <a:gd name="T11" fmla="*/ 2147483647 h 332"/>
                <a:gd name="T12" fmla="*/ 2147483647 w 435"/>
                <a:gd name="T13" fmla="*/ 2147483647 h 332"/>
                <a:gd name="T14" fmla="*/ 2147483647 w 435"/>
                <a:gd name="T15" fmla="*/ 2147483647 h 332"/>
                <a:gd name="T16" fmla="*/ 2147483647 w 435"/>
                <a:gd name="T17" fmla="*/ 2147483647 h 332"/>
                <a:gd name="T18" fmla="*/ 2147483647 w 435"/>
                <a:gd name="T19" fmla="*/ 2147483647 h 332"/>
                <a:gd name="T20" fmla="*/ 2147483647 w 435"/>
                <a:gd name="T21" fmla="*/ 2147483647 h 332"/>
                <a:gd name="T22" fmla="*/ 2147483647 w 435"/>
                <a:gd name="T23" fmla="*/ 2147483647 h 332"/>
                <a:gd name="T24" fmla="*/ 2147483647 w 435"/>
                <a:gd name="T25" fmla="*/ 2147483647 h 332"/>
                <a:gd name="T26" fmla="*/ 2147483647 w 435"/>
                <a:gd name="T27" fmla="*/ 2147483647 h 332"/>
                <a:gd name="T28" fmla="*/ 2147483647 w 435"/>
                <a:gd name="T29" fmla="*/ 2147483647 h 332"/>
                <a:gd name="T30" fmla="*/ 2147483647 w 435"/>
                <a:gd name="T31" fmla="*/ 2147483647 h 332"/>
                <a:gd name="T32" fmla="*/ 2147483647 w 435"/>
                <a:gd name="T33" fmla="*/ 2147483647 h 332"/>
                <a:gd name="T34" fmla="*/ 2147483647 w 435"/>
                <a:gd name="T35" fmla="*/ 2147483647 h 332"/>
                <a:gd name="T36" fmla="*/ 2147483647 w 435"/>
                <a:gd name="T37" fmla="*/ 2147483647 h 332"/>
                <a:gd name="T38" fmla="*/ 2147483647 w 435"/>
                <a:gd name="T39" fmla="*/ 2147483647 h 332"/>
                <a:gd name="T40" fmla="*/ 2147483647 w 435"/>
                <a:gd name="T41" fmla="*/ 2147483647 h 332"/>
                <a:gd name="T42" fmla="*/ 2147483647 w 435"/>
                <a:gd name="T43" fmla="*/ 2147483647 h 332"/>
                <a:gd name="T44" fmla="*/ 2147483647 w 435"/>
                <a:gd name="T45" fmla="*/ 2147483647 h 332"/>
                <a:gd name="T46" fmla="*/ 2147483647 w 435"/>
                <a:gd name="T47" fmla="*/ 2147483647 h 332"/>
                <a:gd name="T48" fmla="*/ 2147483647 w 435"/>
                <a:gd name="T49" fmla="*/ 2147483647 h 332"/>
                <a:gd name="T50" fmla="*/ 2147483647 w 435"/>
                <a:gd name="T51" fmla="*/ 2147483647 h 332"/>
                <a:gd name="T52" fmla="*/ 2147483647 w 435"/>
                <a:gd name="T53" fmla="*/ 2147483647 h 332"/>
                <a:gd name="T54" fmla="*/ 2147483647 w 435"/>
                <a:gd name="T55" fmla="*/ 2147483647 h 332"/>
                <a:gd name="T56" fmla="*/ 2147483647 w 435"/>
                <a:gd name="T57" fmla="*/ 2147483647 h 332"/>
                <a:gd name="T58" fmla="*/ 2147483647 w 435"/>
                <a:gd name="T59" fmla="*/ 2147483647 h 332"/>
                <a:gd name="T60" fmla="*/ 2147483647 w 435"/>
                <a:gd name="T61" fmla="*/ 2147483647 h 332"/>
                <a:gd name="T62" fmla="*/ 2147483647 w 435"/>
                <a:gd name="T63" fmla="*/ 0 h 332"/>
                <a:gd name="T64" fmla="*/ 2147483647 w 435"/>
                <a:gd name="T65" fmla="*/ 2147483647 h 332"/>
                <a:gd name="T66" fmla="*/ 2147483647 w 435"/>
                <a:gd name="T67" fmla="*/ 2147483647 h 332"/>
                <a:gd name="T68" fmla="*/ 2147483647 w 435"/>
                <a:gd name="T69" fmla="*/ 2147483647 h 332"/>
                <a:gd name="T70" fmla="*/ 2147483647 w 435"/>
                <a:gd name="T71" fmla="*/ 2147483647 h 332"/>
                <a:gd name="T72" fmla="*/ 2147483647 w 435"/>
                <a:gd name="T73" fmla="*/ 2147483647 h 332"/>
                <a:gd name="T74" fmla="*/ 2147483647 w 435"/>
                <a:gd name="T75" fmla="*/ 2147483647 h 332"/>
                <a:gd name="T76" fmla="*/ 2147483647 w 435"/>
                <a:gd name="T77" fmla="*/ 2147483647 h 332"/>
                <a:gd name="T78" fmla="*/ 2147483647 w 435"/>
                <a:gd name="T79" fmla="*/ 2147483647 h 332"/>
                <a:gd name="T80" fmla="*/ 0 w 435"/>
                <a:gd name="T81" fmla="*/ 2147483647 h 332"/>
                <a:gd name="T82" fmla="*/ 2147483647 w 435"/>
                <a:gd name="T83" fmla="*/ 2147483647 h 332"/>
                <a:gd name="T84" fmla="*/ 2147483647 w 435"/>
                <a:gd name="T85" fmla="*/ 2147483647 h 332"/>
                <a:gd name="T86" fmla="*/ 2147483647 w 435"/>
                <a:gd name="T87" fmla="*/ 2147483647 h 332"/>
                <a:gd name="T88" fmla="*/ 2147483647 w 435"/>
                <a:gd name="T89" fmla="*/ 2147483647 h 332"/>
                <a:gd name="T90" fmla="*/ 2147483647 w 435"/>
                <a:gd name="T91" fmla="*/ 2147483647 h 33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35"/>
                <a:gd name="T139" fmla="*/ 0 h 332"/>
                <a:gd name="T140" fmla="*/ 435 w 435"/>
                <a:gd name="T141" fmla="*/ 332 h 33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35" h="332">
                  <a:moveTo>
                    <a:pt x="76" y="144"/>
                  </a:moveTo>
                  <a:lnTo>
                    <a:pt x="77" y="144"/>
                  </a:lnTo>
                  <a:lnTo>
                    <a:pt x="80" y="149"/>
                  </a:lnTo>
                  <a:lnTo>
                    <a:pt x="98" y="159"/>
                  </a:lnTo>
                  <a:lnTo>
                    <a:pt x="110" y="166"/>
                  </a:lnTo>
                  <a:lnTo>
                    <a:pt x="115" y="173"/>
                  </a:lnTo>
                  <a:lnTo>
                    <a:pt x="119" y="180"/>
                  </a:lnTo>
                  <a:lnTo>
                    <a:pt x="124" y="182"/>
                  </a:lnTo>
                  <a:lnTo>
                    <a:pt x="126" y="182"/>
                  </a:lnTo>
                  <a:lnTo>
                    <a:pt x="133" y="185"/>
                  </a:lnTo>
                  <a:lnTo>
                    <a:pt x="133" y="186"/>
                  </a:lnTo>
                  <a:lnTo>
                    <a:pt x="134" y="186"/>
                  </a:lnTo>
                  <a:lnTo>
                    <a:pt x="145" y="203"/>
                  </a:lnTo>
                  <a:lnTo>
                    <a:pt x="152" y="209"/>
                  </a:lnTo>
                  <a:lnTo>
                    <a:pt x="155" y="216"/>
                  </a:lnTo>
                  <a:lnTo>
                    <a:pt x="165" y="220"/>
                  </a:lnTo>
                  <a:lnTo>
                    <a:pt x="166" y="224"/>
                  </a:lnTo>
                  <a:lnTo>
                    <a:pt x="169" y="227"/>
                  </a:lnTo>
                  <a:lnTo>
                    <a:pt x="178" y="229"/>
                  </a:lnTo>
                  <a:lnTo>
                    <a:pt x="185" y="234"/>
                  </a:lnTo>
                  <a:lnTo>
                    <a:pt x="191" y="236"/>
                  </a:lnTo>
                  <a:lnTo>
                    <a:pt x="191" y="245"/>
                  </a:lnTo>
                  <a:lnTo>
                    <a:pt x="203" y="263"/>
                  </a:lnTo>
                  <a:lnTo>
                    <a:pt x="205" y="276"/>
                  </a:lnTo>
                  <a:lnTo>
                    <a:pt x="207" y="279"/>
                  </a:lnTo>
                  <a:lnTo>
                    <a:pt x="209" y="279"/>
                  </a:lnTo>
                  <a:lnTo>
                    <a:pt x="217" y="281"/>
                  </a:lnTo>
                  <a:lnTo>
                    <a:pt x="235" y="306"/>
                  </a:lnTo>
                  <a:lnTo>
                    <a:pt x="235" y="312"/>
                  </a:lnTo>
                  <a:lnTo>
                    <a:pt x="235" y="315"/>
                  </a:lnTo>
                  <a:lnTo>
                    <a:pt x="241" y="326"/>
                  </a:lnTo>
                  <a:lnTo>
                    <a:pt x="250" y="326"/>
                  </a:lnTo>
                  <a:lnTo>
                    <a:pt x="262" y="331"/>
                  </a:lnTo>
                  <a:lnTo>
                    <a:pt x="262" y="326"/>
                  </a:lnTo>
                  <a:lnTo>
                    <a:pt x="273" y="318"/>
                  </a:lnTo>
                  <a:lnTo>
                    <a:pt x="278" y="308"/>
                  </a:lnTo>
                  <a:lnTo>
                    <a:pt x="270" y="304"/>
                  </a:lnTo>
                  <a:lnTo>
                    <a:pt x="264" y="293"/>
                  </a:lnTo>
                  <a:lnTo>
                    <a:pt x="281" y="304"/>
                  </a:lnTo>
                  <a:lnTo>
                    <a:pt x="292" y="297"/>
                  </a:lnTo>
                  <a:lnTo>
                    <a:pt x="296" y="286"/>
                  </a:lnTo>
                  <a:lnTo>
                    <a:pt x="287" y="275"/>
                  </a:lnTo>
                  <a:lnTo>
                    <a:pt x="293" y="275"/>
                  </a:lnTo>
                  <a:lnTo>
                    <a:pt x="298" y="276"/>
                  </a:lnTo>
                  <a:lnTo>
                    <a:pt x="300" y="274"/>
                  </a:lnTo>
                  <a:lnTo>
                    <a:pt x="302" y="274"/>
                  </a:lnTo>
                  <a:lnTo>
                    <a:pt x="303" y="276"/>
                  </a:lnTo>
                  <a:lnTo>
                    <a:pt x="306" y="272"/>
                  </a:lnTo>
                  <a:lnTo>
                    <a:pt x="318" y="261"/>
                  </a:lnTo>
                  <a:lnTo>
                    <a:pt x="331" y="256"/>
                  </a:lnTo>
                  <a:lnTo>
                    <a:pt x="338" y="239"/>
                  </a:lnTo>
                  <a:lnTo>
                    <a:pt x="350" y="232"/>
                  </a:lnTo>
                  <a:lnTo>
                    <a:pt x="361" y="216"/>
                  </a:lnTo>
                  <a:lnTo>
                    <a:pt x="360" y="207"/>
                  </a:lnTo>
                  <a:lnTo>
                    <a:pt x="378" y="203"/>
                  </a:lnTo>
                  <a:lnTo>
                    <a:pt x="384" y="191"/>
                  </a:lnTo>
                  <a:lnTo>
                    <a:pt x="386" y="189"/>
                  </a:lnTo>
                  <a:lnTo>
                    <a:pt x="391" y="162"/>
                  </a:lnTo>
                  <a:lnTo>
                    <a:pt x="399" y="137"/>
                  </a:lnTo>
                  <a:lnTo>
                    <a:pt x="413" y="114"/>
                  </a:lnTo>
                  <a:lnTo>
                    <a:pt x="417" y="110"/>
                  </a:lnTo>
                  <a:lnTo>
                    <a:pt x="434" y="99"/>
                  </a:lnTo>
                  <a:lnTo>
                    <a:pt x="431" y="96"/>
                  </a:lnTo>
                  <a:lnTo>
                    <a:pt x="424" y="92"/>
                  </a:lnTo>
                  <a:lnTo>
                    <a:pt x="421" y="91"/>
                  </a:lnTo>
                  <a:lnTo>
                    <a:pt x="399" y="74"/>
                  </a:lnTo>
                  <a:lnTo>
                    <a:pt x="384" y="65"/>
                  </a:lnTo>
                  <a:lnTo>
                    <a:pt x="378" y="60"/>
                  </a:lnTo>
                  <a:lnTo>
                    <a:pt x="357" y="45"/>
                  </a:lnTo>
                  <a:lnTo>
                    <a:pt x="350" y="40"/>
                  </a:lnTo>
                  <a:lnTo>
                    <a:pt x="339" y="31"/>
                  </a:lnTo>
                  <a:lnTo>
                    <a:pt x="338" y="31"/>
                  </a:lnTo>
                  <a:lnTo>
                    <a:pt x="338" y="30"/>
                  </a:lnTo>
                  <a:lnTo>
                    <a:pt x="323" y="20"/>
                  </a:lnTo>
                  <a:lnTo>
                    <a:pt x="316" y="16"/>
                  </a:lnTo>
                  <a:lnTo>
                    <a:pt x="314" y="16"/>
                  </a:lnTo>
                  <a:lnTo>
                    <a:pt x="310" y="16"/>
                  </a:lnTo>
                  <a:lnTo>
                    <a:pt x="299" y="19"/>
                  </a:lnTo>
                  <a:lnTo>
                    <a:pt x="293" y="19"/>
                  </a:lnTo>
                  <a:lnTo>
                    <a:pt x="288" y="20"/>
                  </a:lnTo>
                  <a:lnTo>
                    <a:pt x="264" y="23"/>
                  </a:lnTo>
                  <a:lnTo>
                    <a:pt x="259" y="24"/>
                  </a:lnTo>
                  <a:lnTo>
                    <a:pt x="248" y="26"/>
                  </a:lnTo>
                  <a:lnTo>
                    <a:pt x="239" y="29"/>
                  </a:lnTo>
                  <a:lnTo>
                    <a:pt x="219" y="30"/>
                  </a:lnTo>
                  <a:lnTo>
                    <a:pt x="217" y="19"/>
                  </a:lnTo>
                  <a:lnTo>
                    <a:pt x="212" y="12"/>
                  </a:lnTo>
                  <a:lnTo>
                    <a:pt x="210" y="11"/>
                  </a:lnTo>
                  <a:lnTo>
                    <a:pt x="207" y="8"/>
                  </a:lnTo>
                  <a:lnTo>
                    <a:pt x="205" y="5"/>
                  </a:lnTo>
                  <a:lnTo>
                    <a:pt x="196" y="6"/>
                  </a:lnTo>
                  <a:lnTo>
                    <a:pt x="191" y="0"/>
                  </a:lnTo>
                  <a:lnTo>
                    <a:pt x="192" y="0"/>
                  </a:lnTo>
                  <a:lnTo>
                    <a:pt x="183" y="0"/>
                  </a:lnTo>
                  <a:lnTo>
                    <a:pt x="173" y="1"/>
                  </a:lnTo>
                  <a:lnTo>
                    <a:pt x="166" y="2"/>
                  </a:lnTo>
                  <a:lnTo>
                    <a:pt x="163" y="2"/>
                  </a:lnTo>
                  <a:lnTo>
                    <a:pt x="152" y="4"/>
                  </a:lnTo>
                  <a:lnTo>
                    <a:pt x="130" y="6"/>
                  </a:lnTo>
                  <a:lnTo>
                    <a:pt x="128" y="6"/>
                  </a:lnTo>
                  <a:lnTo>
                    <a:pt x="119" y="6"/>
                  </a:lnTo>
                  <a:lnTo>
                    <a:pt x="110" y="8"/>
                  </a:lnTo>
                  <a:lnTo>
                    <a:pt x="102" y="9"/>
                  </a:lnTo>
                  <a:lnTo>
                    <a:pt x="97" y="9"/>
                  </a:lnTo>
                  <a:lnTo>
                    <a:pt x="90" y="11"/>
                  </a:lnTo>
                  <a:lnTo>
                    <a:pt x="88" y="11"/>
                  </a:lnTo>
                  <a:lnTo>
                    <a:pt x="87" y="11"/>
                  </a:lnTo>
                  <a:lnTo>
                    <a:pt x="77" y="13"/>
                  </a:lnTo>
                  <a:lnTo>
                    <a:pt x="66" y="18"/>
                  </a:lnTo>
                  <a:lnTo>
                    <a:pt x="59" y="22"/>
                  </a:lnTo>
                  <a:lnTo>
                    <a:pt x="52" y="23"/>
                  </a:lnTo>
                  <a:lnTo>
                    <a:pt x="49" y="24"/>
                  </a:lnTo>
                  <a:lnTo>
                    <a:pt x="44" y="31"/>
                  </a:lnTo>
                  <a:lnTo>
                    <a:pt x="36" y="33"/>
                  </a:lnTo>
                  <a:lnTo>
                    <a:pt x="33" y="34"/>
                  </a:lnTo>
                  <a:lnTo>
                    <a:pt x="24" y="38"/>
                  </a:lnTo>
                  <a:lnTo>
                    <a:pt x="23" y="40"/>
                  </a:lnTo>
                  <a:lnTo>
                    <a:pt x="16" y="42"/>
                  </a:lnTo>
                  <a:lnTo>
                    <a:pt x="15" y="51"/>
                  </a:lnTo>
                  <a:lnTo>
                    <a:pt x="5" y="60"/>
                  </a:lnTo>
                  <a:lnTo>
                    <a:pt x="0" y="77"/>
                  </a:lnTo>
                  <a:lnTo>
                    <a:pt x="1" y="80"/>
                  </a:lnTo>
                  <a:lnTo>
                    <a:pt x="9" y="85"/>
                  </a:lnTo>
                  <a:lnTo>
                    <a:pt x="20" y="91"/>
                  </a:lnTo>
                  <a:lnTo>
                    <a:pt x="23" y="94"/>
                  </a:lnTo>
                  <a:lnTo>
                    <a:pt x="29" y="96"/>
                  </a:lnTo>
                  <a:lnTo>
                    <a:pt x="30" y="98"/>
                  </a:lnTo>
                  <a:lnTo>
                    <a:pt x="33" y="99"/>
                  </a:lnTo>
                  <a:lnTo>
                    <a:pt x="34" y="98"/>
                  </a:lnTo>
                  <a:lnTo>
                    <a:pt x="45" y="98"/>
                  </a:lnTo>
                  <a:lnTo>
                    <a:pt x="49" y="108"/>
                  </a:lnTo>
                  <a:lnTo>
                    <a:pt x="56" y="116"/>
                  </a:lnTo>
                  <a:lnTo>
                    <a:pt x="59" y="117"/>
                  </a:lnTo>
                  <a:lnTo>
                    <a:pt x="59" y="120"/>
                  </a:lnTo>
                  <a:lnTo>
                    <a:pt x="61" y="124"/>
                  </a:lnTo>
                  <a:lnTo>
                    <a:pt x="67" y="132"/>
                  </a:lnTo>
                  <a:lnTo>
                    <a:pt x="73" y="138"/>
                  </a:lnTo>
                  <a:lnTo>
                    <a:pt x="76" y="144"/>
                  </a:lnTo>
                </a:path>
              </a:pathLst>
            </a:custGeom>
            <a:noFill/>
            <a:ln w="6350">
              <a:solidFill>
                <a:schemeClr val="tx1"/>
              </a:solidFill>
              <a:round/>
              <a:headEnd/>
              <a:tailEnd/>
            </a:ln>
          </p:spPr>
          <p:txBody>
            <a:bodyPr/>
            <a:lstStyle/>
            <a:p>
              <a:endParaRPr lang="en-US"/>
            </a:p>
          </p:txBody>
        </p:sp>
        <p:grpSp>
          <p:nvGrpSpPr>
            <p:cNvPr id="9" name="Group 289"/>
            <p:cNvGrpSpPr>
              <a:grpSpLocks/>
            </p:cNvGrpSpPr>
            <p:nvPr/>
          </p:nvGrpSpPr>
          <p:grpSpPr bwMode="auto">
            <a:xfrm>
              <a:off x="1828804" y="4724390"/>
              <a:ext cx="773114" cy="492124"/>
              <a:chOff x="1710" y="3401"/>
              <a:chExt cx="498" cy="349"/>
            </a:xfrm>
            <a:solidFill>
              <a:schemeClr val="accent2"/>
            </a:solidFill>
          </p:grpSpPr>
          <p:sp>
            <p:nvSpPr>
              <p:cNvPr id="274" name="Freeform 290"/>
              <p:cNvSpPr>
                <a:spLocks/>
              </p:cNvSpPr>
              <p:nvPr/>
            </p:nvSpPr>
            <p:spPr bwMode="auto">
              <a:xfrm>
                <a:off x="2101" y="3607"/>
                <a:ext cx="107" cy="143"/>
              </a:xfrm>
              <a:custGeom>
                <a:avLst/>
                <a:gdLst>
                  <a:gd name="T0" fmla="*/ 26 w 120"/>
                  <a:gd name="T1" fmla="*/ 128 h 160"/>
                  <a:gd name="T2" fmla="*/ 51 w 120"/>
                  <a:gd name="T3" fmla="*/ 96 h 160"/>
                  <a:gd name="T4" fmla="*/ 95 w 120"/>
                  <a:gd name="T5" fmla="*/ 77 h 160"/>
                  <a:gd name="T6" fmla="*/ 83 w 120"/>
                  <a:gd name="T7" fmla="*/ 57 h 160"/>
                  <a:gd name="T8" fmla="*/ 83 w 120"/>
                  <a:gd name="T9" fmla="*/ 51 h 160"/>
                  <a:gd name="T10" fmla="*/ 70 w 120"/>
                  <a:gd name="T11" fmla="*/ 51 h 160"/>
                  <a:gd name="T12" fmla="*/ 63 w 120"/>
                  <a:gd name="T13" fmla="*/ 38 h 160"/>
                  <a:gd name="T14" fmla="*/ 57 w 120"/>
                  <a:gd name="T15" fmla="*/ 26 h 160"/>
                  <a:gd name="T16" fmla="*/ 26 w 120"/>
                  <a:gd name="T17" fmla="*/ 6 h 160"/>
                  <a:gd name="T18" fmla="*/ 12 w 120"/>
                  <a:gd name="T19" fmla="*/ 0 h 160"/>
                  <a:gd name="T20" fmla="*/ 6 w 120"/>
                  <a:gd name="T21" fmla="*/ 6 h 160"/>
                  <a:gd name="T22" fmla="*/ 0 w 120"/>
                  <a:gd name="T23" fmla="*/ 51 h 160"/>
                  <a:gd name="T24" fmla="*/ 0 w 120"/>
                  <a:gd name="T25" fmla="*/ 83 h 160"/>
                  <a:gd name="T26" fmla="*/ 0 w 120"/>
                  <a:gd name="T27" fmla="*/ 96 h 160"/>
                  <a:gd name="T28" fmla="*/ 0 w 120"/>
                  <a:gd name="T29" fmla="*/ 109 h 160"/>
                  <a:gd name="T30" fmla="*/ 12 w 120"/>
                  <a:gd name="T31" fmla="*/ 115 h 160"/>
                  <a:gd name="T32" fmla="*/ 19 w 120"/>
                  <a:gd name="T33" fmla="*/ 128 h 160"/>
                  <a:gd name="T34" fmla="*/ 26 w 120"/>
                  <a:gd name="T35" fmla="*/ 128 h 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0"/>
                  <a:gd name="T55" fmla="*/ 0 h 160"/>
                  <a:gd name="T56" fmla="*/ 120 w 120"/>
                  <a:gd name="T57" fmla="*/ 160 h 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0" h="160">
                    <a:moveTo>
                      <a:pt x="32" y="160"/>
                    </a:moveTo>
                    <a:lnTo>
                      <a:pt x="64" y="120"/>
                    </a:lnTo>
                    <a:lnTo>
                      <a:pt x="120" y="96"/>
                    </a:lnTo>
                    <a:lnTo>
                      <a:pt x="104" y="72"/>
                    </a:lnTo>
                    <a:lnTo>
                      <a:pt x="104" y="64"/>
                    </a:lnTo>
                    <a:lnTo>
                      <a:pt x="88" y="64"/>
                    </a:lnTo>
                    <a:lnTo>
                      <a:pt x="80" y="48"/>
                    </a:lnTo>
                    <a:lnTo>
                      <a:pt x="72" y="32"/>
                    </a:lnTo>
                    <a:lnTo>
                      <a:pt x="32" y="8"/>
                    </a:lnTo>
                    <a:lnTo>
                      <a:pt x="16" y="0"/>
                    </a:lnTo>
                    <a:lnTo>
                      <a:pt x="8" y="8"/>
                    </a:lnTo>
                    <a:lnTo>
                      <a:pt x="0" y="64"/>
                    </a:lnTo>
                    <a:lnTo>
                      <a:pt x="0" y="104"/>
                    </a:lnTo>
                    <a:lnTo>
                      <a:pt x="0" y="120"/>
                    </a:lnTo>
                    <a:lnTo>
                      <a:pt x="0" y="136"/>
                    </a:lnTo>
                    <a:lnTo>
                      <a:pt x="16" y="144"/>
                    </a:lnTo>
                    <a:lnTo>
                      <a:pt x="24" y="160"/>
                    </a:lnTo>
                    <a:lnTo>
                      <a:pt x="32" y="160"/>
                    </a:lnTo>
                    <a:close/>
                  </a:path>
                </a:pathLst>
              </a:custGeom>
              <a:grpFill/>
              <a:ln w="6350">
                <a:solidFill>
                  <a:schemeClr val="tx1"/>
                </a:solidFill>
                <a:round/>
                <a:headEnd/>
                <a:tailEnd/>
              </a:ln>
            </p:spPr>
            <p:txBody>
              <a:bodyPr/>
              <a:lstStyle/>
              <a:p>
                <a:pPr>
                  <a:spcBef>
                    <a:spcPct val="50000"/>
                  </a:spcBef>
                  <a:defRPr/>
                </a:pPr>
                <a:endParaRPr lang="en-US" sz="1800">
                  <a:latin typeface="Arial" pitchFamily="34" charset="0"/>
                  <a:cs typeface="+mn-cs"/>
                </a:endParaRPr>
              </a:p>
            </p:txBody>
          </p:sp>
          <p:sp>
            <p:nvSpPr>
              <p:cNvPr id="275" name="Freeform 291"/>
              <p:cNvSpPr>
                <a:spLocks/>
              </p:cNvSpPr>
              <p:nvPr/>
            </p:nvSpPr>
            <p:spPr bwMode="auto">
              <a:xfrm>
                <a:off x="2037" y="3529"/>
                <a:ext cx="57" cy="43"/>
              </a:xfrm>
              <a:custGeom>
                <a:avLst/>
                <a:gdLst>
                  <a:gd name="T0" fmla="*/ 19 w 64"/>
                  <a:gd name="T1" fmla="*/ 13 h 48"/>
                  <a:gd name="T2" fmla="*/ 0 w 64"/>
                  <a:gd name="T3" fmla="*/ 0 h 48"/>
                  <a:gd name="T4" fmla="*/ 0 w 64"/>
                  <a:gd name="T5" fmla="*/ 20 h 48"/>
                  <a:gd name="T6" fmla="*/ 12 w 64"/>
                  <a:gd name="T7" fmla="*/ 26 h 48"/>
                  <a:gd name="T8" fmla="*/ 12 w 64"/>
                  <a:gd name="T9" fmla="*/ 32 h 48"/>
                  <a:gd name="T10" fmla="*/ 26 w 64"/>
                  <a:gd name="T11" fmla="*/ 39 h 48"/>
                  <a:gd name="T12" fmla="*/ 51 w 64"/>
                  <a:gd name="T13" fmla="*/ 32 h 48"/>
                  <a:gd name="T14" fmla="*/ 51 w 64"/>
                  <a:gd name="T15" fmla="*/ 20 h 48"/>
                  <a:gd name="T16" fmla="*/ 45 w 64"/>
                  <a:gd name="T17" fmla="*/ 20 h 48"/>
                  <a:gd name="T18" fmla="*/ 32 w 64"/>
                  <a:gd name="T19" fmla="*/ 13 h 48"/>
                  <a:gd name="T20" fmla="*/ 19 w 64"/>
                  <a:gd name="T21" fmla="*/ 13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
                  <a:gd name="T34" fmla="*/ 0 h 48"/>
                  <a:gd name="T35" fmla="*/ 64 w 64"/>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 h="48">
                    <a:moveTo>
                      <a:pt x="24" y="16"/>
                    </a:moveTo>
                    <a:lnTo>
                      <a:pt x="0" y="0"/>
                    </a:lnTo>
                    <a:lnTo>
                      <a:pt x="0" y="24"/>
                    </a:lnTo>
                    <a:lnTo>
                      <a:pt x="16" y="32"/>
                    </a:lnTo>
                    <a:lnTo>
                      <a:pt x="16" y="40"/>
                    </a:lnTo>
                    <a:lnTo>
                      <a:pt x="32" y="48"/>
                    </a:lnTo>
                    <a:lnTo>
                      <a:pt x="64" y="40"/>
                    </a:lnTo>
                    <a:lnTo>
                      <a:pt x="64" y="24"/>
                    </a:lnTo>
                    <a:lnTo>
                      <a:pt x="56" y="24"/>
                    </a:lnTo>
                    <a:lnTo>
                      <a:pt x="40" y="16"/>
                    </a:lnTo>
                    <a:lnTo>
                      <a:pt x="24" y="16"/>
                    </a:lnTo>
                    <a:close/>
                  </a:path>
                </a:pathLst>
              </a:custGeom>
              <a:grpFill/>
              <a:ln w="6350">
                <a:solidFill>
                  <a:schemeClr val="tx1"/>
                </a:solidFill>
                <a:round/>
                <a:headEnd/>
                <a:tailEnd/>
              </a:ln>
            </p:spPr>
            <p:txBody>
              <a:bodyPr/>
              <a:lstStyle/>
              <a:p>
                <a:pPr>
                  <a:spcBef>
                    <a:spcPct val="50000"/>
                  </a:spcBef>
                  <a:defRPr/>
                </a:pPr>
                <a:endParaRPr lang="en-US" sz="1800">
                  <a:latin typeface="Arial" pitchFamily="34" charset="0"/>
                  <a:cs typeface="+mn-cs"/>
                </a:endParaRPr>
              </a:p>
            </p:txBody>
          </p:sp>
          <p:sp>
            <p:nvSpPr>
              <p:cNvPr id="276" name="Freeform 292"/>
              <p:cNvSpPr>
                <a:spLocks/>
              </p:cNvSpPr>
              <p:nvPr/>
            </p:nvSpPr>
            <p:spPr bwMode="auto">
              <a:xfrm>
                <a:off x="2023" y="3579"/>
                <a:ext cx="21" cy="1"/>
              </a:xfrm>
              <a:custGeom>
                <a:avLst/>
                <a:gdLst>
                  <a:gd name="T0" fmla="*/ 18 w 24"/>
                  <a:gd name="T1" fmla="*/ 0 h 1"/>
                  <a:gd name="T2" fmla="*/ 0 w 24"/>
                  <a:gd name="T3" fmla="*/ 0 h 1"/>
                  <a:gd name="T4" fmla="*/ 18 w 24"/>
                  <a:gd name="T5" fmla="*/ 0 h 1"/>
                  <a:gd name="T6" fmla="*/ 0 60000 65536"/>
                  <a:gd name="T7" fmla="*/ 0 60000 65536"/>
                  <a:gd name="T8" fmla="*/ 0 60000 65536"/>
                  <a:gd name="T9" fmla="*/ 0 w 24"/>
                  <a:gd name="T10" fmla="*/ 0 h 1"/>
                  <a:gd name="T11" fmla="*/ 24 w 24"/>
                  <a:gd name="T12" fmla="*/ 1 h 1"/>
                </a:gdLst>
                <a:ahLst/>
                <a:cxnLst>
                  <a:cxn ang="T6">
                    <a:pos x="T0" y="T1"/>
                  </a:cxn>
                  <a:cxn ang="T7">
                    <a:pos x="T2" y="T3"/>
                  </a:cxn>
                  <a:cxn ang="T8">
                    <a:pos x="T4" y="T5"/>
                  </a:cxn>
                </a:cxnLst>
                <a:rect l="T9" t="T10" r="T11" b="T12"/>
                <a:pathLst>
                  <a:path w="24" h="1">
                    <a:moveTo>
                      <a:pt x="24" y="0"/>
                    </a:moveTo>
                    <a:lnTo>
                      <a:pt x="0" y="0"/>
                    </a:lnTo>
                    <a:lnTo>
                      <a:pt x="24" y="0"/>
                    </a:lnTo>
                    <a:close/>
                  </a:path>
                </a:pathLst>
              </a:custGeom>
              <a:grpFill/>
              <a:ln w="6350">
                <a:solidFill>
                  <a:schemeClr val="tx1"/>
                </a:solidFill>
                <a:round/>
                <a:headEnd/>
                <a:tailEnd/>
              </a:ln>
            </p:spPr>
            <p:txBody>
              <a:bodyPr/>
              <a:lstStyle/>
              <a:p>
                <a:pPr>
                  <a:spcBef>
                    <a:spcPct val="50000"/>
                  </a:spcBef>
                  <a:defRPr/>
                </a:pPr>
                <a:endParaRPr lang="en-US" sz="1800">
                  <a:latin typeface="Arial" pitchFamily="34" charset="0"/>
                  <a:cs typeface="+mn-cs"/>
                </a:endParaRPr>
              </a:p>
            </p:txBody>
          </p:sp>
          <p:sp>
            <p:nvSpPr>
              <p:cNvPr id="277" name="Freeform 293"/>
              <p:cNvSpPr>
                <a:spLocks/>
              </p:cNvSpPr>
              <p:nvPr/>
            </p:nvSpPr>
            <p:spPr bwMode="auto">
              <a:xfrm>
                <a:off x="1973" y="3515"/>
                <a:ext cx="57" cy="14"/>
              </a:xfrm>
              <a:custGeom>
                <a:avLst/>
                <a:gdLst>
                  <a:gd name="T0" fmla="*/ 51 w 64"/>
                  <a:gd name="T1" fmla="*/ 0 h 16"/>
                  <a:gd name="T2" fmla="*/ 6 w 64"/>
                  <a:gd name="T3" fmla="*/ 0 h 16"/>
                  <a:gd name="T4" fmla="*/ 0 w 64"/>
                  <a:gd name="T5" fmla="*/ 6 h 16"/>
                  <a:gd name="T6" fmla="*/ 6 w 64"/>
                  <a:gd name="T7" fmla="*/ 12 h 16"/>
                  <a:gd name="T8" fmla="*/ 51 w 64"/>
                  <a:gd name="T9" fmla="*/ 6 h 16"/>
                  <a:gd name="T10" fmla="*/ 45 w 64"/>
                  <a:gd name="T11" fmla="*/ 0 h 16"/>
                  <a:gd name="T12" fmla="*/ 0 60000 65536"/>
                  <a:gd name="T13" fmla="*/ 0 60000 65536"/>
                  <a:gd name="T14" fmla="*/ 0 60000 65536"/>
                  <a:gd name="T15" fmla="*/ 0 60000 65536"/>
                  <a:gd name="T16" fmla="*/ 0 60000 65536"/>
                  <a:gd name="T17" fmla="*/ 0 60000 65536"/>
                  <a:gd name="T18" fmla="*/ 0 w 64"/>
                  <a:gd name="T19" fmla="*/ 0 h 16"/>
                  <a:gd name="T20" fmla="*/ 64 w 6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64" h="16">
                    <a:moveTo>
                      <a:pt x="64" y="0"/>
                    </a:moveTo>
                    <a:lnTo>
                      <a:pt x="8" y="0"/>
                    </a:lnTo>
                    <a:lnTo>
                      <a:pt x="0" y="8"/>
                    </a:lnTo>
                    <a:lnTo>
                      <a:pt x="8" y="16"/>
                    </a:lnTo>
                    <a:lnTo>
                      <a:pt x="64" y="8"/>
                    </a:lnTo>
                    <a:lnTo>
                      <a:pt x="56" y="0"/>
                    </a:lnTo>
                  </a:path>
                </a:pathLst>
              </a:custGeom>
              <a:grpFill/>
              <a:ln w="6350">
                <a:solidFill>
                  <a:schemeClr val="tx1"/>
                </a:solidFill>
                <a:round/>
                <a:headEnd/>
                <a:tailEnd/>
              </a:ln>
            </p:spPr>
            <p:txBody>
              <a:bodyPr/>
              <a:lstStyle/>
              <a:p>
                <a:pPr>
                  <a:spcBef>
                    <a:spcPct val="50000"/>
                  </a:spcBef>
                  <a:defRPr/>
                </a:pPr>
                <a:endParaRPr lang="en-US" sz="1800">
                  <a:latin typeface="Arial" pitchFamily="34" charset="0"/>
                  <a:cs typeface="+mn-cs"/>
                </a:endParaRPr>
              </a:p>
            </p:txBody>
          </p:sp>
          <p:sp>
            <p:nvSpPr>
              <p:cNvPr id="278" name="Freeform 294"/>
              <p:cNvSpPr>
                <a:spLocks/>
              </p:cNvSpPr>
              <p:nvPr/>
            </p:nvSpPr>
            <p:spPr bwMode="auto">
              <a:xfrm>
                <a:off x="1880" y="3465"/>
                <a:ext cx="64" cy="36"/>
              </a:xfrm>
              <a:custGeom>
                <a:avLst/>
                <a:gdLst>
                  <a:gd name="T0" fmla="*/ 6 w 72"/>
                  <a:gd name="T1" fmla="*/ 6 h 40"/>
                  <a:gd name="T2" fmla="*/ 12 w 72"/>
                  <a:gd name="T3" fmla="*/ 20 h 40"/>
                  <a:gd name="T4" fmla="*/ 32 w 72"/>
                  <a:gd name="T5" fmla="*/ 26 h 40"/>
                  <a:gd name="T6" fmla="*/ 38 w 72"/>
                  <a:gd name="T7" fmla="*/ 32 h 40"/>
                  <a:gd name="T8" fmla="*/ 51 w 72"/>
                  <a:gd name="T9" fmla="*/ 32 h 40"/>
                  <a:gd name="T10" fmla="*/ 57 w 72"/>
                  <a:gd name="T11" fmla="*/ 32 h 40"/>
                  <a:gd name="T12" fmla="*/ 51 w 72"/>
                  <a:gd name="T13" fmla="*/ 20 h 40"/>
                  <a:gd name="T14" fmla="*/ 38 w 72"/>
                  <a:gd name="T15" fmla="*/ 13 h 40"/>
                  <a:gd name="T16" fmla="*/ 32 w 72"/>
                  <a:gd name="T17" fmla="*/ 0 h 40"/>
                  <a:gd name="T18" fmla="*/ 19 w 72"/>
                  <a:gd name="T19" fmla="*/ 0 h 40"/>
                  <a:gd name="T20" fmla="*/ 0 w 72"/>
                  <a:gd name="T21" fmla="*/ 0 h 40"/>
                  <a:gd name="T22" fmla="*/ 6 w 72"/>
                  <a:gd name="T23" fmla="*/ 6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2"/>
                  <a:gd name="T37" fmla="*/ 0 h 40"/>
                  <a:gd name="T38" fmla="*/ 72 w 72"/>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2" h="40">
                    <a:moveTo>
                      <a:pt x="8" y="8"/>
                    </a:moveTo>
                    <a:lnTo>
                      <a:pt x="16" y="24"/>
                    </a:lnTo>
                    <a:lnTo>
                      <a:pt x="40" y="32"/>
                    </a:lnTo>
                    <a:lnTo>
                      <a:pt x="48" y="40"/>
                    </a:lnTo>
                    <a:lnTo>
                      <a:pt x="64" y="40"/>
                    </a:lnTo>
                    <a:lnTo>
                      <a:pt x="72" y="40"/>
                    </a:lnTo>
                    <a:lnTo>
                      <a:pt x="64" y="24"/>
                    </a:lnTo>
                    <a:lnTo>
                      <a:pt x="48" y="16"/>
                    </a:lnTo>
                    <a:lnTo>
                      <a:pt x="40" y="0"/>
                    </a:lnTo>
                    <a:lnTo>
                      <a:pt x="24" y="0"/>
                    </a:lnTo>
                    <a:lnTo>
                      <a:pt x="0" y="0"/>
                    </a:lnTo>
                    <a:lnTo>
                      <a:pt x="8" y="8"/>
                    </a:lnTo>
                    <a:close/>
                  </a:path>
                </a:pathLst>
              </a:custGeom>
              <a:grpFill/>
              <a:ln w="6350">
                <a:solidFill>
                  <a:schemeClr val="tx1"/>
                </a:solidFill>
                <a:round/>
                <a:headEnd/>
                <a:tailEnd/>
              </a:ln>
            </p:spPr>
            <p:txBody>
              <a:bodyPr/>
              <a:lstStyle/>
              <a:p>
                <a:pPr>
                  <a:spcBef>
                    <a:spcPct val="50000"/>
                  </a:spcBef>
                  <a:defRPr/>
                </a:pPr>
                <a:endParaRPr lang="en-US" sz="1800">
                  <a:latin typeface="Arial" pitchFamily="34" charset="0"/>
                  <a:cs typeface="+mn-cs"/>
                </a:endParaRPr>
              </a:p>
            </p:txBody>
          </p:sp>
          <p:sp>
            <p:nvSpPr>
              <p:cNvPr id="279" name="Freeform 295"/>
              <p:cNvSpPr>
                <a:spLocks/>
              </p:cNvSpPr>
              <p:nvPr/>
            </p:nvSpPr>
            <p:spPr bwMode="auto">
              <a:xfrm>
                <a:off x="2001" y="3543"/>
                <a:ext cx="22" cy="15"/>
              </a:xfrm>
              <a:custGeom>
                <a:avLst/>
                <a:gdLst>
                  <a:gd name="T0" fmla="*/ 0 w 24"/>
                  <a:gd name="T1" fmla="*/ 0 h 16"/>
                  <a:gd name="T2" fmla="*/ 20 w 24"/>
                  <a:gd name="T3" fmla="*/ 8 h 16"/>
                  <a:gd name="T4" fmla="*/ 6 w 24"/>
                  <a:gd name="T5" fmla="*/ 14 h 16"/>
                  <a:gd name="T6" fmla="*/ 0 w 24"/>
                  <a:gd name="T7" fmla="*/ 0 h 16"/>
                  <a:gd name="T8" fmla="*/ 0 60000 65536"/>
                  <a:gd name="T9" fmla="*/ 0 60000 65536"/>
                  <a:gd name="T10" fmla="*/ 0 60000 65536"/>
                  <a:gd name="T11" fmla="*/ 0 60000 65536"/>
                  <a:gd name="T12" fmla="*/ 0 w 24"/>
                  <a:gd name="T13" fmla="*/ 0 h 16"/>
                  <a:gd name="T14" fmla="*/ 24 w 24"/>
                  <a:gd name="T15" fmla="*/ 16 h 16"/>
                </a:gdLst>
                <a:ahLst/>
                <a:cxnLst>
                  <a:cxn ang="T8">
                    <a:pos x="T0" y="T1"/>
                  </a:cxn>
                  <a:cxn ang="T9">
                    <a:pos x="T2" y="T3"/>
                  </a:cxn>
                  <a:cxn ang="T10">
                    <a:pos x="T4" y="T5"/>
                  </a:cxn>
                  <a:cxn ang="T11">
                    <a:pos x="T6" y="T7"/>
                  </a:cxn>
                </a:cxnLst>
                <a:rect l="T12" t="T13" r="T14" b="T15"/>
                <a:pathLst>
                  <a:path w="24" h="16">
                    <a:moveTo>
                      <a:pt x="0" y="0"/>
                    </a:moveTo>
                    <a:lnTo>
                      <a:pt x="24" y="8"/>
                    </a:lnTo>
                    <a:lnTo>
                      <a:pt x="8" y="16"/>
                    </a:lnTo>
                    <a:lnTo>
                      <a:pt x="0" y="0"/>
                    </a:lnTo>
                    <a:close/>
                  </a:path>
                </a:pathLst>
              </a:custGeom>
              <a:grpFill/>
              <a:ln w="6350">
                <a:solidFill>
                  <a:schemeClr val="tx1"/>
                </a:solidFill>
                <a:round/>
                <a:headEnd/>
                <a:tailEnd/>
              </a:ln>
            </p:spPr>
            <p:txBody>
              <a:bodyPr/>
              <a:lstStyle/>
              <a:p>
                <a:pPr>
                  <a:spcBef>
                    <a:spcPct val="50000"/>
                  </a:spcBef>
                  <a:defRPr/>
                </a:pPr>
                <a:endParaRPr lang="en-US" sz="1800">
                  <a:latin typeface="Arial" pitchFamily="34" charset="0"/>
                  <a:cs typeface="+mn-cs"/>
                </a:endParaRPr>
              </a:p>
            </p:txBody>
          </p:sp>
          <p:sp>
            <p:nvSpPr>
              <p:cNvPr id="280" name="Freeform 296"/>
              <p:cNvSpPr>
                <a:spLocks/>
              </p:cNvSpPr>
              <p:nvPr/>
            </p:nvSpPr>
            <p:spPr bwMode="auto">
              <a:xfrm>
                <a:off x="1752" y="3401"/>
                <a:ext cx="50" cy="36"/>
              </a:xfrm>
              <a:custGeom>
                <a:avLst/>
                <a:gdLst>
                  <a:gd name="T0" fmla="*/ 38 w 56"/>
                  <a:gd name="T1" fmla="*/ 26 h 40"/>
                  <a:gd name="T2" fmla="*/ 38 w 56"/>
                  <a:gd name="T3" fmla="*/ 13 h 40"/>
                  <a:gd name="T4" fmla="*/ 45 w 56"/>
                  <a:gd name="T5" fmla="*/ 6 h 40"/>
                  <a:gd name="T6" fmla="*/ 38 w 56"/>
                  <a:gd name="T7" fmla="*/ 0 h 40"/>
                  <a:gd name="T8" fmla="*/ 6 w 56"/>
                  <a:gd name="T9" fmla="*/ 0 h 40"/>
                  <a:gd name="T10" fmla="*/ 0 w 56"/>
                  <a:gd name="T11" fmla="*/ 6 h 40"/>
                  <a:gd name="T12" fmla="*/ 6 w 56"/>
                  <a:gd name="T13" fmla="*/ 26 h 40"/>
                  <a:gd name="T14" fmla="*/ 19 w 56"/>
                  <a:gd name="T15" fmla="*/ 32 h 40"/>
                  <a:gd name="T16" fmla="*/ 38 w 56"/>
                  <a:gd name="T17" fmla="*/ 26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
                  <a:gd name="T28" fmla="*/ 0 h 40"/>
                  <a:gd name="T29" fmla="*/ 56 w 56"/>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 h="40">
                    <a:moveTo>
                      <a:pt x="48" y="32"/>
                    </a:moveTo>
                    <a:lnTo>
                      <a:pt x="48" y="16"/>
                    </a:lnTo>
                    <a:lnTo>
                      <a:pt x="56" y="8"/>
                    </a:lnTo>
                    <a:lnTo>
                      <a:pt x="48" y="0"/>
                    </a:lnTo>
                    <a:lnTo>
                      <a:pt x="8" y="0"/>
                    </a:lnTo>
                    <a:lnTo>
                      <a:pt x="0" y="8"/>
                    </a:lnTo>
                    <a:lnTo>
                      <a:pt x="8" y="32"/>
                    </a:lnTo>
                    <a:lnTo>
                      <a:pt x="24" y="40"/>
                    </a:lnTo>
                    <a:lnTo>
                      <a:pt x="48" y="32"/>
                    </a:lnTo>
                    <a:close/>
                  </a:path>
                </a:pathLst>
              </a:custGeom>
              <a:grpFill/>
              <a:ln w="6350">
                <a:solidFill>
                  <a:schemeClr val="tx1"/>
                </a:solidFill>
                <a:round/>
                <a:headEnd/>
                <a:tailEnd/>
              </a:ln>
            </p:spPr>
            <p:txBody>
              <a:bodyPr/>
              <a:lstStyle/>
              <a:p>
                <a:pPr>
                  <a:spcBef>
                    <a:spcPct val="50000"/>
                  </a:spcBef>
                  <a:defRPr/>
                </a:pPr>
                <a:endParaRPr lang="en-US" sz="1800">
                  <a:latin typeface="Arial" pitchFamily="34" charset="0"/>
                  <a:cs typeface="+mn-cs"/>
                </a:endParaRPr>
              </a:p>
            </p:txBody>
          </p:sp>
          <p:sp>
            <p:nvSpPr>
              <p:cNvPr id="281" name="Freeform 297"/>
              <p:cNvSpPr>
                <a:spLocks/>
              </p:cNvSpPr>
              <p:nvPr/>
            </p:nvSpPr>
            <p:spPr bwMode="auto">
              <a:xfrm>
                <a:off x="1710" y="3422"/>
                <a:ext cx="28" cy="22"/>
              </a:xfrm>
              <a:custGeom>
                <a:avLst/>
                <a:gdLst>
                  <a:gd name="T0" fmla="*/ 24 w 32"/>
                  <a:gd name="T1" fmla="*/ 6 h 24"/>
                  <a:gd name="T2" fmla="*/ 12 w 32"/>
                  <a:gd name="T3" fmla="*/ 0 h 24"/>
                  <a:gd name="T4" fmla="*/ 0 w 32"/>
                  <a:gd name="T5" fmla="*/ 14 h 24"/>
                  <a:gd name="T6" fmla="*/ 0 w 32"/>
                  <a:gd name="T7" fmla="*/ 20 h 24"/>
                  <a:gd name="T8" fmla="*/ 12 w 32"/>
                  <a:gd name="T9" fmla="*/ 20 h 24"/>
                  <a:gd name="T10" fmla="*/ 24 w 32"/>
                  <a:gd name="T11" fmla="*/ 14 h 24"/>
                  <a:gd name="T12" fmla="*/ 24 w 32"/>
                  <a:gd name="T13" fmla="*/ 6 h 24"/>
                  <a:gd name="T14" fmla="*/ 0 60000 65536"/>
                  <a:gd name="T15" fmla="*/ 0 60000 65536"/>
                  <a:gd name="T16" fmla="*/ 0 60000 65536"/>
                  <a:gd name="T17" fmla="*/ 0 60000 65536"/>
                  <a:gd name="T18" fmla="*/ 0 60000 65536"/>
                  <a:gd name="T19" fmla="*/ 0 60000 65536"/>
                  <a:gd name="T20" fmla="*/ 0 60000 65536"/>
                  <a:gd name="T21" fmla="*/ 0 w 32"/>
                  <a:gd name="T22" fmla="*/ 0 h 24"/>
                  <a:gd name="T23" fmla="*/ 32 w 32"/>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4">
                    <a:moveTo>
                      <a:pt x="32" y="8"/>
                    </a:moveTo>
                    <a:lnTo>
                      <a:pt x="16" y="0"/>
                    </a:lnTo>
                    <a:lnTo>
                      <a:pt x="0" y="16"/>
                    </a:lnTo>
                    <a:lnTo>
                      <a:pt x="0" y="24"/>
                    </a:lnTo>
                    <a:lnTo>
                      <a:pt x="16" y="24"/>
                    </a:lnTo>
                    <a:lnTo>
                      <a:pt x="32" y="16"/>
                    </a:lnTo>
                    <a:lnTo>
                      <a:pt x="32" y="8"/>
                    </a:lnTo>
                    <a:close/>
                  </a:path>
                </a:pathLst>
              </a:custGeom>
              <a:grpFill/>
              <a:ln w="6350">
                <a:solidFill>
                  <a:schemeClr val="tx1"/>
                </a:solidFill>
                <a:round/>
                <a:headEnd/>
                <a:tailEnd/>
              </a:ln>
            </p:spPr>
            <p:txBody>
              <a:bodyPr/>
              <a:lstStyle/>
              <a:p>
                <a:pPr>
                  <a:spcBef>
                    <a:spcPct val="50000"/>
                  </a:spcBef>
                  <a:defRPr/>
                </a:pPr>
                <a:endParaRPr lang="en-US" sz="1800">
                  <a:latin typeface="Arial" pitchFamily="34" charset="0"/>
                  <a:cs typeface="+mn-cs"/>
                </a:endParaRPr>
              </a:p>
            </p:txBody>
          </p:sp>
        </p:grpSp>
        <p:cxnSp>
          <p:nvCxnSpPr>
            <p:cNvPr id="280641" name="Straight Connector 98"/>
            <p:cNvCxnSpPr>
              <a:cxnSpLocks noChangeShapeType="1"/>
              <a:stCxn id="280644" idx="1"/>
            </p:cNvCxnSpPr>
            <p:nvPr/>
          </p:nvCxnSpPr>
          <p:spPr bwMode="auto">
            <a:xfrm rot="16200000" flipV="1">
              <a:off x="6715063" y="3213165"/>
              <a:ext cx="62521" cy="414817"/>
            </a:xfrm>
            <a:prstGeom prst="line">
              <a:avLst/>
            </a:prstGeom>
            <a:noFill/>
            <a:ln w="9525">
              <a:solidFill>
                <a:schemeClr val="tx1"/>
              </a:solidFill>
              <a:round/>
              <a:headEnd/>
              <a:tailEnd/>
            </a:ln>
          </p:spPr>
        </p:cxnSp>
        <p:sp>
          <p:nvSpPr>
            <p:cNvPr id="265" name="Oval 133" descr="Wide upward diagonal"/>
            <p:cNvSpPr>
              <a:spLocks noChangeArrowheads="1"/>
            </p:cNvSpPr>
            <p:nvPr/>
          </p:nvSpPr>
          <p:spPr bwMode="auto">
            <a:xfrm>
              <a:off x="4724277" y="5263850"/>
              <a:ext cx="152338" cy="151029"/>
            </a:xfrm>
            <a:prstGeom prst="ellipse">
              <a:avLst/>
            </a:prstGeom>
            <a:solidFill>
              <a:schemeClr val="accent5"/>
            </a:solidFill>
            <a:ln w="9525">
              <a:solidFill>
                <a:schemeClr val="tx1"/>
              </a:solidFill>
              <a:round/>
              <a:headEnd/>
              <a:tailEnd/>
            </a:ln>
          </p:spPr>
          <p:txBody>
            <a:bodyPr/>
            <a:lstStyle/>
            <a:p>
              <a:pPr eaLnBrk="0" hangingPunct="0">
                <a:defRPr/>
              </a:pPr>
              <a:endParaRPr lang="en-US" sz="1000">
                <a:ea typeface="ＭＳ Ｐゴシック" pitchFamily="34" charset="-128"/>
              </a:endParaRPr>
            </a:p>
          </p:txBody>
        </p:sp>
        <p:sp>
          <p:nvSpPr>
            <p:cNvPr id="280643" name="TextBox 95"/>
            <p:cNvSpPr txBox="1">
              <a:spLocks noChangeArrowheads="1"/>
            </p:cNvSpPr>
            <p:nvPr/>
          </p:nvSpPr>
          <p:spPr bwMode="auto">
            <a:xfrm>
              <a:off x="4854493" y="5157095"/>
              <a:ext cx="2093495" cy="306218"/>
            </a:xfrm>
            <a:prstGeom prst="rect">
              <a:avLst/>
            </a:prstGeom>
            <a:noFill/>
            <a:ln w="9525">
              <a:noFill/>
              <a:miter lim="800000"/>
              <a:headEnd/>
              <a:tailEnd/>
            </a:ln>
          </p:spPr>
          <p:txBody>
            <a:bodyPr>
              <a:spAutoFit/>
            </a:bodyPr>
            <a:lstStyle/>
            <a:p>
              <a:pPr>
                <a:spcBef>
                  <a:spcPct val="50000"/>
                </a:spcBef>
              </a:pPr>
              <a:r>
                <a:rPr lang="en-US" sz="1000" b="1"/>
                <a:t>U.S. Virgin Islands</a:t>
              </a:r>
            </a:p>
          </p:txBody>
        </p:sp>
        <p:sp>
          <p:nvSpPr>
            <p:cNvPr id="280644" name="Oval 201"/>
            <p:cNvSpPr>
              <a:spLocks noChangeArrowheads="1"/>
            </p:cNvSpPr>
            <p:nvPr/>
          </p:nvSpPr>
          <p:spPr bwMode="auto">
            <a:xfrm>
              <a:off x="6897760" y="3418356"/>
              <a:ext cx="382199" cy="228600"/>
            </a:xfrm>
            <a:prstGeom prst="ellipse">
              <a:avLst/>
            </a:prstGeom>
            <a:noFill/>
            <a:ln w="6350">
              <a:solidFill>
                <a:schemeClr val="tx1"/>
              </a:solidFill>
              <a:round/>
              <a:headEnd/>
              <a:tailEnd/>
            </a:ln>
          </p:spPr>
          <p:txBody>
            <a:bodyPr/>
            <a:lstStyle/>
            <a:p>
              <a:pPr eaLnBrk="0" hangingPunct="0">
                <a:spcBef>
                  <a:spcPct val="50000"/>
                </a:spcBef>
              </a:pPr>
              <a:endParaRPr lang="en-US" sz="1800"/>
            </a:p>
          </p:txBody>
        </p:sp>
        <p:sp>
          <p:nvSpPr>
            <p:cNvPr id="268" name="TextBox 202"/>
            <p:cNvSpPr txBox="1">
              <a:spLocks noChangeArrowheads="1"/>
            </p:cNvSpPr>
            <p:nvPr/>
          </p:nvSpPr>
          <p:spPr bwMode="auto">
            <a:xfrm>
              <a:off x="6812785" y="3380435"/>
              <a:ext cx="633924" cy="324267"/>
            </a:xfrm>
            <a:prstGeom prst="rect">
              <a:avLst/>
            </a:prstGeom>
            <a:noFill/>
            <a:ln w="9525">
              <a:noFill/>
              <a:miter lim="800000"/>
              <a:headEnd/>
              <a:tailEnd/>
            </a:ln>
          </p:spPr>
          <p:txBody>
            <a:bodyPr>
              <a:spAutoFit/>
            </a:bodyPr>
            <a:lstStyle/>
            <a:p>
              <a:pPr eaLnBrk="0" hangingPunct="0">
                <a:spcBef>
                  <a:spcPct val="50000"/>
                </a:spcBef>
                <a:defRPr/>
              </a:pPr>
              <a:r>
                <a:rPr lang="en-US" sz="900" b="1" dirty="0">
                  <a:latin typeface="+mj-lt"/>
                  <a:ea typeface="ＭＳ Ｐゴシック" charset="-128"/>
                  <a:cs typeface="+mn-cs"/>
                </a:rPr>
                <a:t>DC</a:t>
              </a:r>
            </a:p>
          </p:txBody>
        </p:sp>
        <p:sp>
          <p:nvSpPr>
            <p:cNvPr id="269" name="Text Box 221"/>
            <p:cNvSpPr txBox="1">
              <a:spLocks noChangeArrowheads="1"/>
            </p:cNvSpPr>
            <p:nvPr/>
          </p:nvSpPr>
          <p:spPr bwMode="auto">
            <a:xfrm>
              <a:off x="6149377" y="5690284"/>
              <a:ext cx="2167134" cy="775133"/>
            </a:xfrm>
            <a:prstGeom prst="rect">
              <a:avLst/>
            </a:prstGeom>
            <a:solidFill>
              <a:srgbClr val="7F7F7F"/>
            </a:solidFill>
            <a:ln w="9525">
              <a:solidFill>
                <a:schemeClr val="tx1"/>
              </a:solidFill>
              <a:miter lim="800000"/>
              <a:headEnd/>
              <a:tailEnd/>
            </a:ln>
            <a:effectLst>
              <a:outerShdw blurRad="63500" dist="38100" dir="5400000" algn="t" rotWithShape="0">
                <a:srgbClr val="000000">
                  <a:alpha val="39999"/>
                </a:srgbClr>
              </a:outerShdw>
            </a:effectLst>
          </p:spPr>
          <p:txBody>
            <a:bodyPr>
              <a:spAutoFit/>
            </a:bodyPr>
            <a:lstStyle/>
            <a:p>
              <a:pPr>
                <a:defRPr/>
              </a:pPr>
              <a:r>
                <a:rPr lang="en-US" sz="1000" b="1">
                  <a:ea typeface="ＭＳ Ｐゴシック" pitchFamily="34" charset="-128"/>
                </a:rPr>
                <a:t>38 states + USVI</a:t>
              </a:r>
            </a:p>
            <a:p>
              <a:pPr>
                <a:defRPr/>
              </a:pPr>
              <a:r>
                <a:rPr lang="en-US" sz="1000" b="1">
                  <a:ea typeface="ＭＳ Ｐゴシック" pitchFamily="34" charset="-128"/>
                </a:rPr>
                <a:t>have solar access laws</a:t>
              </a:r>
            </a:p>
          </p:txBody>
        </p:sp>
        <p:pic>
          <p:nvPicPr>
            <p:cNvPr id="270" name="Picture 172" descr="sun1.png"/>
            <p:cNvPicPr>
              <a:picLocks noChangeAspect="1"/>
            </p:cNvPicPr>
            <p:nvPr/>
          </p:nvPicPr>
          <p:blipFill>
            <a:blip r:embed="rId3" cstate="print">
              <a:clrChange>
                <a:clrFrom>
                  <a:srgbClr val="FFFFFF"/>
                </a:clrFrom>
                <a:clrTo>
                  <a:srgbClr val="FFFFFF">
                    <a:alpha val="0"/>
                  </a:srgbClr>
                </a:clrTo>
              </a:clrChange>
              <a:duotone>
                <a:prstClr val="black"/>
                <a:schemeClr val="tx2">
                  <a:tint val="45000"/>
                  <a:satMod val="400000"/>
                </a:schemeClr>
              </a:duotone>
            </a:blip>
            <a:srcRect/>
            <a:stretch>
              <a:fillRect/>
            </a:stretch>
          </p:blipFill>
          <p:spPr bwMode="auto">
            <a:xfrm>
              <a:off x="4419600" y="2514600"/>
              <a:ext cx="225425" cy="220663"/>
            </a:xfrm>
            <a:prstGeom prst="rect">
              <a:avLst/>
            </a:prstGeom>
            <a:noFill/>
            <a:ln w="9525">
              <a:noFill/>
              <a:miter lim="800000"/>
              <a:headEnd/>
              <a:tailEnd/>
            </a:ln>
          </p:spPr>
        </p:pic>
        <p:pic>
          <p:nvPicPr>
            <p:cNvPr id="271" name="Picture 172" descr="sun1.png"/>
            <p:cNvPicPr>
              <a:picLocks noChangeAspect="1"/>
            </p:cNvPicPr>
            <p:nvPr/>
          </p:nvPicPr>
          <p:blipFill>
            <a:blip r:embed="rId3" cstate="print">
              <a:clrChange>
                <a:clrFrom>
                  <a:srgbClr val="FFFFFF"/>
                </a:clrFrom>
                <a:clrTo>
                  <a:srgbClr val="FFFFFF">
                    <a:alpha val="0"/>
                  </a:srgbClr>
                </a:clrTo>
              </a:clrChange>
              <a:duotone>
                <a:prstClr val="black"/>
                <a:schemeClr val="tx2">
                  <a:tint val="45000"/>
                  <a:satMod val="400000"/>
                </a:schemeClr>
              </a:duotone>
            </a:blip>
            <a:srcRect/>
            <a:stretch>
              <a:fillRect/>
            </a:stretch>
          </p:blipFill>
          <p:spPr bwMode="auto">
            <a:xfrm>
              <a:off x="2514600" y="3352800"/>
              <a:ext cx="225425" cy="220663"/>
            </a:xfrm>
            <a:prstGeom prst="rect">
              <a:avLst/>
            </a:prstGeom>
            <a:noFill/>
            <a:ln w="9525">
              <a:noFill/>
              <a:miter lim="800000"/>
              <a:headEnd/>
              <a:tailEnd/>
            </a:ln>
          </p:spPr>
        </p:pic>
        <p:pic>
          <p:nvPicPr>
            <p:cNvPr id="272" name="Picture 172" descr="sun1.png"/>
            <p:cNvPicPr>
              <a:picLocks noChangeAspect="1"/>
            </p:cNvPicPr>
            <p:nvPr/>
          </p:nvPicPr>
          <p:blipFill>
            <a:blip r:embed="rId3" cstate="print">
              <a:clrChange>
                <a:clrFrom>
                  <a:srgbClr val="FFFFFF"/>
                </a:clrFrom>
                <a:clrTo>
                  <a:srgbClr val="FFFFFF">
                    <a:alpha val="0"/>
                  </a:srgbClr>
                </a:clrTo>
              </a:clrChange>
              <a:duotone>
                <a:prstClr val="black"/>
                <a:schemeClr val="tx2">
                  <a:tint val="45000"/>
                  <a:satMod val="400000"/>
                </a:schemeClr>
              </a:duotone>
            </a:blip>
            <a:srcRect/>
            <a:stretch>
              <a:fillRect/>
            </a:stretch>
          </p:blipFill>
          <p:spPr bwMode="auto">
            <a:xfrm>
              <a:off x="483873" y="6337851"/>
              <a:ext cx="225425" cy="220664"/>
            </a:xfrm>
            <a:prstGeom prst="rect">
              <a:avLst/>
            </a:prstGeom>
            <a:noFill/>
            <a:ln w="9525">
              <a:noFill/>
              <a:miter lim="800000"/>
              <a:headEnd/>
              <a:tailEnd/>
            </a:ln>
          </p:spPr>
        </p:pic>
        <p:sp>
          <p:nvSpPr>
            <p:cNvPr id="273" name="TextBox 272"/>
            <p:cNvSpPr txBox="1"/>
            <p:nvPr/>
          </p:nvSpPr>
          <p:spPr>
            <a:xfrm>
              <a:off x="675028" y="6298840"/>
              <a:ext cx="3582406" cy="277627"/>
            </a:xfrm>
            <a:prstGeom prst="rect">
              <a:avLst/>
            </a:prstGeom>
            <a:noFill/>
          </p:spPr>
          <p:txBody>
            <a:bodyPr>
              <a:spAutoFit/>
            </a:bodyPr>
            <a:lstStyle/>
            <a:p>
              <a:pPr>
                <a:spcBef>
                  <a:spcPct val="50000"/>
                </a:spcBef>
                <a:defRPr/>
              </a:pPr>
              <a:r>
                <a:rPr lang="en-US" dirty="0">
                  <a:latin typeface="+mj-lt"/>
                  <a:ea typeface="ＭＳ Ｐゴシック" charset="-128"/>
                  <a:cs typeface="+mn-cs"/>
                </a:rPr>
                <a:t>Local option to create solar rights provision</a:t>
              </a:r>
            </a:p>
          </p:txBody>
        </p:sp>
      </p:grpSp>
      <p:sp>
        <p:nvSpPr>
          <p:cNvPr id="280580" name="Rectangle 4"/>
          <p:cNvSpPr txBox="1">
            <a:spLocks noChangeArrowheads="1"/>
          </p:cNvSpPr>
          <p:nvPr/>
        </p:nvSpPr>
        <p:spPr bwMode="auto">
          <a:xfrm>
            <a:off x="5029200" y="1981200"/>
            <a:ext cx="3429000" cy="533400"/>
          </a:xfrm>
          <a:prstGeom prst="rect">
            <a:avLst/>
          </a:prstGeom>
          <a:noFill/>
          <a:ln w="12700">
            <a:noFill/>
            <a:miter lim="800000"/>
            <a:headEnd/>
            <a:tailEnd/>
          </a:ln>
        </p:spPr>
        <p:txBody>
          <a:bodyPr lIns="0" tIns="0" rIns="0" bIns="0" anchor="ctr"/>
          <a:lstStyle/>
          <a:p>
            <a:pPr>
              <a:spcBef>
                <a:spcPct val="65000"/>
              </a:spcBef>
              <a:spcAft>
                <a:spcPct val="25000"/>
              </a:spcAft>
            </a:pPr>
            <a:r>
              <a:rPr lang="en-US" sz="2000" b="1" i="1">
                <a:solidFill>
                  <a:schemeClr val="tx2"/>
                </a:solidFill>
              </a:rPr>
              <a:t>State Solar Access Laws</a:t>
            </a:r>
          </a:p>
        </p:txBody>
      </p:sp>
      <p:sp>
        <p:nvSpPr>
          <p:cNvPr id="280581" name="Text Box 237"/>
          <p:cNvSpPr txBox="1">
            <a:spLocks noChangeArrowheads="1"/>
          </p:cNvSpPr>
          <p:nvPr/>
        </p:nvSpPr>
        <p:spPr bwMode="auto">
          <a:xfrm>
            <a:off x="5133975" y="2362200"/>
            <a:ext cx="3276600" cy="277813"/>
          </a:xfrm>
          <a:prstGeom prst="rect">
            <a:avLst/>
          </a:prstGeom>
          <a:noFill/>
          <a:ln w="9525">
            <a:noFill/>
            <a:miter lim="800000"/>
            <a:headEnd/>
            <a:tailEnd/>
          </a:ln>
        </p:spPr>
        <p:txBody>
          <a:bodyPr>
            <a:spAutoFit/>
          </a:bodyPr>
          <a:lstStyle/>
          <a:p>
            <a:r>
              <a:rPr lang="en-US" b="1">
                <a:hlinkClick r:id="rId4"/>
              </a:rPr>
              <a:t>www.dsireusa.org</a:t>
            </a:r>
            <a:r>
              <a:rPr lang="en-US" b="1"/>
              <a:t> / December 2010</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p:cNvSpPr>
            <a:spLocks noGrp="1"/>
          </p:cNvSpPr>
          <p:nvPr>
            <p:ph type="title" idx="4294967295"/>
          </p:nvPr>
        </p:nvSpPr>
        <p:spPr>
          <a:xfrm>
            <a:off x="457200" y="1060450"/>
            <a:ext cx="8229600" cy="1143000"/>
          </a:xfrm>
        </p:spPr>
        <p:txBody>
          <a:bodyPr/>
          <a:lstStyle/>
          <a:p>
            <a:r>
              <a:rPr lang="en-US" sz="4000" smtClean="0"/>
              <a:t>Codes That May Affect Solar Access</a:t>
            </a:r>
          </a:p>
        </p:txBody>
      </p:sp>
      <p:sp>
        <p:nvSpPr>
          <p:cNvPr id="97283" name="Rectangle 3"/>
          <p:cNvSpPr>
            <a:spLocks noGrp="1"/>
          </p:cNvSpPr>
          <p:nvPr>
            <p:ph type="body" idx="4294967295"/>
          </p:nvPr>
        </p:nvSpPr>
        <p:spPr>
          <a:xfrm>
            <a:off x="457200" y="2228850"/>
            <a:ext cx="3352800" cy="4095750"/>
          </a:xfrm>
        </p:spPr>
        <p:txBody>
          <a:bodyPr>
            <a:normAutofit fontScale="77500" lnSpcReduction="20000"/>
          </a:bodyPr>
          <a:lstStyle/>
          <a:p>
            <a:pPr>
              <a:buFont typeface="Arial" pitchFamily="34" charset="0"/>
              <a:buChar char="•"/>
              <a:defRPr/>
            </a:pPr>
            <a:r>
              <a:rPr lang="en-US" dirty="0" smtClean="0"/>
              <a:t>Zoning ordinances</a:t>
            </a:r>
          </a:p>
          <a:p>
            <a:pPr>
              <a:buFont typeface="Arial" pitchFamily="34" charset="0"/>
              <a:buChar char="•"/>
              <a:defRPr/>
            </a:pPr>
            <a:r>
              <a:rPr lang="en-US" dirty="0" smtClean="0"/>
              <a:t>Subdivision ordinances</a:t>
            </a:r>
          </a:p>
          <a:p>
            <a:pPr>
              <a:buFont typeface="Arial" pitchFamily="34" charset="0"/>
              <a:buChar char="•"/>
              <a:defRPr/>
            </a:pPr>
            <a:r>
              <a:rPr lang="en-US" dirty="0" smtClean="0"/>
              <a:t>Planned unit development (PUD) laws</a:t>
            </a:r>
          </a:p>
          <a:p>
            <a:pPr>
              <a:buFont typeface="Arial" pitchFamily="34" charset="0"/>
              <a:buChar char="•"/>
              <a:defRPr/>
            </a:pPr>
            <a:r>
              <a:rPr lang="en-US" dirty="0" smtClean="0"/>
              <a:t>Historic district regulations</a:t>
            </a:r>
          </a:p>
          <a:p>
            <a:pPr>
              <a:buFont typeface="Arial" pitchFamily="34" charset="0"/>
              <a:buChar char="•"/>
              <a:defRPr/>
            </a:pPr>
            <a:r>
              <a:rPr lang="en-US" dirty="0" smtClean="0"/>
              <a:t>Specific plans that detail policies and regulations for an area</a:t>
            </a:r>
          </a:p>
        </p:txBody>
      </p:sp>
      <p:grpSp>
        <p:nvGrpSpPr>
          <p:cNvPr id="282627" name="Group 203"/>
          <p:cNvGrpSpPr>
            <a:grpSpLocks/>
          </p:cNvGrpSpPr>
          <p:nvPr/>
        </p:nvGrpSpPr>
        <p:grpSpPr bwMode="auto">
          <a:xfrm>
            <a:off x="3810000" y="2606675"/>
            <a:ext cx="5083175" cy="3284538"/>
            <a:chOff x="448978" y="1981200"/>
            <a:chExt cx="7867533" cy="4595267"/>
          </a:xfrm>
        </p:grpSpPr>
        <p:sp>
          <p:nvSpPr>
            <p:cNvPr id="282630" name="Text Box 279"/>
            <p:cNvSpPr txBox="1">
              <a:spLocks noChangeArrowheads="1"/>
            </p:cNvSpPr>
            <p:nvPr/>
          </p:nvSpPr>
          <p:spPr bwMode="auto">
            <a:xfrm>
              <a:off x="771225" y="5429249"/>
              <a:ext cx="1781175" cy="184151"/>
            </a:xfrm>
            <a:prstGeom prst="rect">
              <a:avLst/>
            </a:prstGeom>
            <a:noFill/>
            <a:ln w="9525">
              <a:noFill/>
              <a:miter lim="800000"/>
              <a:headEnd/>
              <a:tailEnd/>
            </a:ln>
          </p:spPr>
          <p:txBody>
            <a:bodyPr wrap="none" lIns="0" tIns="0" rIns="0" bIns="0">
              <a:spAutoFit/>
            </a:bodyPr>
            <a:lstStyle/>
            <a:p>
              <a:r>
                <a:rPr lang="en-US"/>
                <a:t>Solar Easements Provision</a:t>
              </a:r>
            </a:p>
          </p:txBody>
        </p:sp>
        <p:sp>
          <p:nvSpPr>
            <p:cNvPr id="282631" name="Text Box 279"/>
            <p:cNvSpPr txBox="1">
              <a:spLocks noChangeArrowheads="1"/>
            </p:cNvSpPr>
            <p:nvPr/>
          </p:nvSpPr>
          <p:spPr bwMode="auto">
            <a:xfrm>
              <a:off x="788671" y="5743575"/>
              <a:ext cx="1452563" cy="182562"/>
            </a:xfrm>
            <a:prstGeom prst="rect">
              <a:avLst/>
            </a:prstGeom>
            <a:noFill/>
            <a:ln w="9525">
              <a:noFill/>
              <a:miter lim="800000"/>
              <a:headEnd/>
              <a:tailEnd/>
            </a:ln>
          </p:spPr>
          <p:txBody>
            <a:bodyPr wrap="none" lIns="0" tIns="0" rIns="0" bIns="0">
              <a:spAutoFit/>
            </a:bodyPr>
            <a:lstStyle/>
            <a:p>
              <a:r>
                <a:rPr lang="en-US"/>
                <a:t>Solar Rights Provision</a:t>
              </a:r>
            </a:p>
          </p:txBody>
        </p:sp>
        <p:sp>
          <p:nvSpPr>
            <p:cNvPr id="207" name="Rectangle 208"/>
            <p:cNvSpPr>
              <a:spLocks noChangeArrowheads="1"/>
            </p:cNvSpPr>
            <p:nvPr/>
          </p:nvSpPr>
          <p:spPr bwMode="auto">
            <a:xfrm>
              <a:off x="448978" y="5410437"/>
              <a:ext cx="226050" cy="228765"/>
            </a:xfrm>
            <a:prstGeom prst="rect">
              <a:avLst/>
            </a:prstGeom>
            <a:solidFill>
              <a:schemeClr val="accent4"/>
            </a:solidFill>
            <a:ln w="9525">
              <a:solidFill>
                <a:schemeClr val="tx1"/>
              </a:solidFill>
              <a:miter lim="800000"/>
              <a:headEnd/>
              <a:tailEnd/>
            </a:ln>
          </p:spPr>
          <p:txBody>
            <a:bodyPr anchor="ctr">
              <a:spAutoFit/>
            </a:bodyPr>
            <a:lstStyle/>
            <a:p>
              <a:pPr>
                <a:spcBef>
                  <a:spcPct val="50000"/>
                </a:spcBef>
                <a:defRPr/>
              </a:pPr>
              <a:endParaRPr lang="en-US" sz="1800">
                <a:latin typeface="Arial" pitchFamily="34" charset="0"/>
                <a:ea typeface="ＭＳ Ｐゴシック" charset="-128"/>
                <a:cs typeface="+mn-cs"/>
              </a:endParaRPr>
            </a:p>
          </p:txBody>
        </p:sp>
        <p:sp>
          <p:nvSpPr>
            <p:cNvPr id="282633" name="Rectangle 210"/>
            <p:cNvSpPr>
              <a:spLocks noChangeArrowheads="1"/>
            </p:cNvSpPr>
            <p:nvPr/>
          </p:nvSpPr>
          <p:spPr bwMode="auto">
            <a:xfrm>
              <a:off x="448978" y="5715000"/>
              <a:ext cx="228599" cy="228599"/>
            </a:xfrm>
            <a:prstGeom prst="rect">
              <a:avLst/>
            </a:prstGeom>
            <a:solidFill>
              <a:schemeClr val="accent2"/>
            </a:solidFill>
            <a:ln w="9525">
              <a:solidFill>
                <a:schemeClr val="tx1"/>
              </a:solidFill>
              <a:miter lim="800000"/>
              <a:headEnd/>
              <a:tailEnd/>
            </a:ln>
          </p:spPr>
          <p:txBody>
            <a:bodyPr anchor="ctr">
              <a:spAutoFit/>
            </a:bodyPr>
            <a:lstStyle/>
            <a:p>
              <a:pPr>
                <a:spcBef>
                  <a:spcPct val="50000"/>
                </a:spcBef>
              </a:pPr>
              <a:endParaRPr lang="en-US" sz="1800"/>
            </a:p>
          </p:txBody>
        </p:sp>
        <p:sp>
          <p:nvSpPr>
            <p:cNvPr id="209" name="Rectangle 211" descr="Outlined diamond"/>
            <p:cNvSpPr>
              <a:spLocks noChangeArrowheads="1"/>
            </p:cNvSpPr>
            <p:nvPr/>
          </p:nvSpPr>
          <p:spPr bwMode="auto">
            <a:xfrm>
              <a:off x="448978" y="6021215"/>
              <a:ext cx="226050" cy="226543"/>
            </a:xfrm>
            <a:prstGeom prst="rect">
              <a:avLst/>
            </a:prstGeom>
            <a:solidFill>
              <a:schemeClr val="accent5"/>
            </a:solidFill>
            <a:ln w="9525">
              <a:solidFill>
                <a:schemeClr val="tx1"/>
              </a:solidFill>
              <a:miter lim="800000"/>
              <a:headEnd/>
              <a:tailEnd/>
            </a:ln>
          </p:spPr>
          <p:txBody>
            <a:bodyPr anchor="ctr"/>
            <a:lstStyle/>
            <a:p>
              <a:pPr>
                <a:spcBef>
                  <a:spcPct val="50000"/>
                </a:spcBef>
                <a:defRPr/>
              </a:pPr>
              <a:endParaRPr lang="en-US" sz="1800">
                <a:latin typeface="Arial" pitchFamily="34" charset="0"/>
                <a:ea typeface="ＭＳ Ｐゴシック" charset="-128"/>
                <a:cs typeface="+mn-cs"/>
              </a:endParaRPr>
            </a:p>
          </p:txBody>
        </p:sp>
        <p:sp>
          <p:nvSpPr>
            <p:cNvPr id="282635" name="Text Box 279"/>
            <p:cNvSpPr txBox="1">
              <a:spLocks noChangeArrowheads="1"/>
            </p:cNvSpPr>
            <p:nvPr/>
          </p:nvSpPr>
          <p:spPr bwMode="auto">
            <a:xfrm>
              <a:off x="806116" y="6057899"/>
              <a:ext cx="3057525" cy="184151"/>
            </a:xfrm>
            <a:prstGeom prst="rect">
              <a:avLst/>
            </a:prstGeom>
            <a:noFill/>
            <a:ln w="9525">
              <a:noFill/>
              <a:miter lim="800000"/>
              <a:headEnd/>
              <a:tailEnd/>
            </a:ln>
          </p:spPr>
          <p:txBody>
            <a:bodyPr wrap="none" lIns="0" tIns="0" rIns="0" bIns="0">
              <a:spAutoFit/>
            </a:bodyPr>
            <a:lstStyle/>
            <a:p>
              <a:r>
                <a:rPr lang="en-US"/>
                <a:t>Solar Easements and Solar Rights Provisions </a:t>
              </a:r>
            </a:p>
          </p:txBody>
        </p:sp>
        <p:cxnSp>
          <p:nvCxnSpPr>
            <p:cNvPr id="282636" name="AutoShape 307"/>
            <p:cNvCxnSpPr>
              <a:cxnSpLocks noChangeShapeType="1"/>
            </p:cNvCxnSpPr>
            <p:nvPr/>
          </p:nvCxnSpPr>
          <p:spPr bwMode="auto">
            <a:xfrm>
              <a:off x="6608763" y="3479800"/>
              <a:ext cx="0" cy="0"/>
            </a:xfrm>
            <a:prstGeom prst="straightConnector1">
              <a:avLst/>
            </a:prstGeom>
            <a:noFill/>
            <a:ln w="9525">
              <a:solidFill>
                <a:schemeClr val="tx1"/>
              </a:solidFill>
              <a:round/>
              <a:headEnd/>
              <a:tailEnd/>
            </a:ln>
          </p:spPr>
        </p:cxnSp>
        <p:sp>
          <p:nvSpPr>
            <p:cNvPr id="212" name="Freeform 222"/>
            <p:cNvSpPr>
              <a:spLocks/>
            </p:cNvSpPr>
            <p:nvPr/>
          </p:nvSpPr>
          <p:spPr bwMode="auto">
            <a:xfrm>
              <a:off x="458806" y="4115590"/>
              <a:ext cx="1066368" cy="761805"/>
            </a:xfrm>
            <a:custGeom>
              <a:avLst/>
              <a:gdLst>
                <a:gd name="T0" fmla="*/ 2147483647 w 1184"/>
                <a:gd name="T1" fmla="*/ 2147483647 h 920"/>
                <a:gd name="T2" fmla="*/ 2147483647 w 1184"/>
                <a:gd name="T3" fmla="*/ 2147483647 h 920"/>
                <a:gd name="T4" fmla="*/ 2147483647 w 1184"/>
                <a:gd name="T5" fmla="*/ 2147483647 h 920"/>
                <a:gd name="T6" fmla="*/ 2147483647 w 1184"/>
                <a:gd name="T7" fmla="*/ 2147483647 h 920"/>
                <a:gd name="T8" fmla="*/ 2147483647 w 1184"/>
                <a:gd name="T9" fmla="*/ 2147483647 h 920"/>
                <a:gd name="T10" fmla="*/ 2147483647 w 1184"/>
                <a:gd name="T11" fmla="*/ 2147483647 h 920"/>
                <a:gd name="T12" fmla="*/ 2147483647 w 1184"/>
                <a:gd name="T13" fmla="*/ 2147483647 h 920"/>
                <a:gd name="T14" fmla="*/ 2147483647 w 1184"/>
                <a:gd name="T15" fmla="*/ 2147483647 h 920"/>
                <a:gd name="T16" fmla="*/ 2147483647 w 1184"/>
                <a:gd name="T17" fmla="*/ 2147483647 h 920"/>
                <a:gd name="T18" fmla="*/ 2147483647 w 1184"/>
                <a:gd name="T19" fmla="*/ 2147483647 h 920"/>
                <a:gd name="T20" fmla="*/ 2147483647 w 1184"/>
                <a:gd name="T21" fmla="*/ 2147483647 h 920"/>
                <a:gd name="T22" fmla="*/ 2147483647 w 1184"/>
                <a:gd name="T23" fmla="*/ 2147483647 h 920"/>
                <a:gd name="T24" fmla="*/ 2147483647 w 1184"/>
                <a:gd name="T25" fmla="*/ 2147483647 h 920"/>
                <a:gd name="T26" fmla="*/ 2147483647 w 1184"/>
                <a:gd name="T27" fmla="*/ 2147483647 h 920"/>
                <a:gd name="T28" fmla="*/ 2147483647 w 1184"/>
                <a:gd name="T29" fmla="*/ 2147483647 h 920"/>
                <a:gd name="T30" fmla="*/ 2147483647 w 1184"/>
                <a:gd name="T31" fmla="*/ 2147483647 h 920"/>
                <a:gd name="T32" fmla="*/ 2147483647 w 1184"/>
                <a:gd name="T33" fmla="*/ 2147483647 h 920"/>
                <a:gd name="T34" fmla="*/ 2147483647 w 1184"/>
                <a:gd name="T35" fmla="*/ 2147483647 h 920"/>
                <a:gd name="T36" fmla="*/ 2147483647 w 1184"/>
                <a:gd name="T37" fmla="*/ 2147483647 h 920"/>
                <a:gd name="T38" fmla="*/ 2147483647 w 1184"/>
                <a:gd name="T39" fmla="*/ 2147483647 h 920"/>
                <a:gd name="T40" fmla="*/ 2147483647 w 1184"/>
                <a:gd name="T41" fmla="*/ 2147483647 h 920"/>
                <a:gd name="T42" fmla="*/ 2147483647 w 1184"/>
                <a:gd name="T43" fmla="*/ 2147483647 h 920"/>
                <a:gd name="T44" fmla="*/ 2147483647 w 1184"/>
                <a:gd name="T45" fmla="*/ 2147483647 h 920"/>
                <a:gd name="T46" fmla="*/ 2147483647 w 1184"/>
                <a:gd name="T47" fmla="*/ 2147483647 h 920"/>
                <a:gd name="T48" fmla="*/ 2147483647 w 1184"/>
                <a:gd name="T49" fmla="*/ 2147483647 h 920"/>
                <a:gd name="T50" fmla="*/ 2147483647 w 1184"/>
                <a:gd name="T51" fmla="*/ 2147483647 h 920"/>
                <a:gd name="T52" fmla="*/ 2147483647 w 1184"/>
                <a:gd name="T53" fmla="*/ 2147483647 h 920"/>
                <a:gd name="T54" fmla="*/ 2147483647 w 1184"/>
                <a:gd name="T55" fmla="*/ 2147483647 h 920"/>
                <a:gd name="T56" fmla="*/ 2147483647 w 1184"/>
                <a:gd name="T57" fmla="*/ 2147483647 h 920"/>
                <a:gd name="T58" fmla="*/ 2147483647 w 1184"/>
                <a:gd name="T59" fmla="*/ 2147483647 h 920"/>
                <a:gd name="T60" fmla="*/ 2147483647 w 1184"/>
                <a:gd name="T61" fmla="*/ 2147483647 h 920"/>
                <a:gd name="T62" fmla="*/ 0 w 1184"/>
                <a:gd name="T63" fmla="*/ 2147483647 h 920"/>
                <a:gd name="T64" fmla="*/ 2147483647 w 1184"/>
                <a:gd name="T65" fmla="*/ 2147483647 h 920"/>
                <a:gd name="T66" fmla="*/ 2147483647 w 1184"/>
                <a:gd name="T67" fmla="*/ 2147483647 h 920"/>
                <a:gd name="T68" fmla="*/ 2147483647 w 1184"/>
                <a:gd name="T69" fmla="*/ 2147483647 h 920"/>
                <a:gd name="T70" fmla="*/ 2147483647 w 1184"/>
                <a:gd name="T71" fmla="*/ 2147483647 h 920"/>
                <a:gd name="T72" fmla="*/ 2147483647 w 1184"/>
                <a:gd name="T73" fmla="*/ 2147483647 h 920"/>
                <a:gd name="T74" fmla="*/ 2147483647 w 1184"/>
                <a:gd name="T75" fmla="*/ 2147483647 h 920"/>
                <a:gd name="T76" fmla="*/ 2147483647 w 1184"/>
                <a:gd name="T77" fmla="*/ 2147483647 h 920"/>
                <a:gd name="T78" fmla="*/ 2147483647 w 1184"/>
                <a:gd name="T79" fmla="*/ 2147483647 h 920"/>
                <a:gd name="T80" fmla="*/ 2147483647 w 1184"/>
                <a:gd name="T81" fmla="*/ 2147483647 h 920"/>
                <a:gd name="T82" fmla="*/ 2147483647 w 1184"/>
                <a:gd name="T83" fmla="*/ 2147483647 h 920"/>
                <a:gd name="T84" fmla="*/ 2147483647 w 1184"/>
                <a:gd name="T85" fmla="*/ 2147483647 h 920"/>
                <a:gd name="T86" fmla="*/ 2147483647 w 1184"/>
                <a:gd name="T87" fmla="*/ 2147483647 h 920"/>
                <a:gd name="T88" fmla="*/ 2147483647 w 1184"/>
                <a:gd name="T89" fmla="*/ 2147483647 h 920"/>
                <a:gd name="T90" fmla="*/ 2147483647 w 1184"/>
                <a:gd name="T91" fmla="*/ 2147483647 h 920"/>
                <a:gd name="T92" fmla="*/ 2147483647 w 1184"/>
                <a:gd name="T93" fmla="*/ 2147483647 h 920"/>
                <a:gd name="T94" fmla="*/ 2147483647 w 1184"/>
                <a:gd name="T95" fmla="*/ 2147483647 h 920"/>
                <a:gd name="T96" fmla="*/ 2147483647 w 1184"/>
                <a:gd name="T97" fmla="*/ 2147483647 h 920"/>
                <a:gd name="T98" fmla="*/ 2147483647 w 1184"/>
                <a:gd name="T99" fmla="*/ 2147483647 h 920"/>
                <a:gd name="T100" fmla="*/ 2147483647 w 1184"/>
                <a:gd name="T101" fmla="*/ 2147483647 h 920"/>
                <a:gd name="T102" fmla="*/ 2147483647 w 1184"/>
                <a:gd name="T103" fmla="*/ 2147483647 h 920"/>
                <a:gd name="T104" fmla="*/ 2147483647 w 1184"/>
                <a:gd name="T105" fmla="*/ 2147483647 h 920"/>
                <a:gd name="T106" fmla="*/ 2147483647 w 1184"/>
                <a:gd name="T107" fmla="*/ 2147483647 h 920"/>
                <a:gd name="T108" fmla="*/ 2147483647 w 1184"/>
                <a:gd name="T109" fmla="*/ 2147483647 h 920"/>
                <a:gd name="T110" fmla="*/ 2147483647 w 1184"/>
                <a:gd name="T111" fmla="*/ 2147483647 h 920"/>
                <a:gd name="T112" fmla="*/ 2147483647 w 1184"/>
                <a:gd name="T113" fmla="*/ 2147483647 h 9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84"/>
                <a:gd name="T172" fmla="*/ 0 h 920"/>
                <a:gd name="T173" fmla="*/ 1184 w 1184"/>
                <a:gd name="T174" fmla="*/ 920 h 9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84" h="920">
                  <a:moveTo>
                    <a:pt x="800" y="592"/>
                  </a:moveTo>
                  <a:lnTo>
                    <a:pt x="752" y="96"/>
                  </a:lnTo>
                  <a:lnTo>
                    <a:pt x="744" y="80"/>
                  </a:lnTo>
                  <a:lnTo>
                    <a:pt x="720" y="80"/>
                  </a:lnTo>
                  <a:lnTo>
                    <a:pt x="712" y="64"/>
                  </a:lnTo>
                  <a:lnTo>
                    <a:pt x="704" y="64"/>
                  </a:lnTo>
                  <a:lnTo>
                    <a:pt x="696" y="80"/>
                  </a:lnTo>
                  <a:lnTo>
                    <a:pt x="656" y="72"/>
                  </a:lnTo>
                  <a:lnTo>
                    <a:pt x="632" y="64"/>
                  </a:lnTo>
                  <a:lnTo>
                    <a:pt x="600" y="64"/>
                  </a:lnTo>
                  <a:lnTo>
                    <a:pt x="592" y="48"/>
                  </a:lnTo>
                  <a:lnTo>
                    <a:pt x="576" y="48"/>
                  </a:lnTo>
                  <a:lnTo>
                    <a:pt x="552" y="56"/>
                  </a:lnTo>
                  <a:lnTo>
                    <a:pt x="528" y="40"/>
                  </a:lnTo>
                  <a:lnTo>
                    <a:pt x="528" y="24"/>
                  </a:lnTo>
                  <a:lnTo>
                    <a:pt x="512" y="24"/>
                  </a:lnTo>
                  <a:lnTo>
                    <a:pt x="520" y="32"/>
                  </a:lnTo>
                  <a:lnTo>
                    <a:pt x="520" y="48"/>
                  </a:lnTo>
                  <a:lnTo>
                    <a:pt x="504" y="48"/>
                  </a:lnTo>
                  <a:lnTo>
                    <a:pt x="496" y="32"/>
                  </a:lnTo>
                  <a:lnTo>
                    <a:pt x="496" y="16"/>
                  </a:lnTo>
                  <a:lnTo>
                    <a:pt x="488" y="16"/>
                  </a:lnTo>
                  <a:lnTo>
                    <a:pt x="472" y="32"/>
                  </a:lnTo>
                  <a:lnTo>
                    <a:pt x="472" y="16"/>
                  </a:lnTo>
                  <a:lnTo>
                    <a:pt x="464" y="8"/>
                  </a:lnTo>
                  <a:lnTo>
                    <a:pt x="464" y="0"/>
                  </a:lnTo>
                  <a:lnTo>
                    <a:pt x="448" y="0"/>
                  </a:lnTo>
                  <a:lnTo>
                    <a:pt x="440" y="8"/>
                  </a:lnTo>
                  <a:lnTo>
                    <a:pt x="416" y="8"/>
                  </a:lnTo>
                  <a:lnTo>
                    <a:pt x="400" y="16"/>
                  </a:lnTo>
                  <a:lnTo>
                    <a:pt x="392" y="24"/>
                  </a:lnTo>
                  <a:lnTo>
                    <a:pt x="384" y="32"/>
                  </a:lnTo>
                  <a:lnTo>
                    <a:pt x="352" y="32"/>
                  </a:lnTo>
                  <a:lnTo>
                    <a:pt x="328" y="64"/>
                  </a:lnTo>
                  <a:lnTo>
                    <a:pt x="304" y="88"/>
                  </a:lnTo>
                  <a:lnTo>
                    <a:pt x="272" y="96"/>
                  </a:lnTo>
                  <a:lnTo>
                    <a:pt x="264" y="88"/>
                  </a:lnTo>
                  <a:lnTo>
                    <a:pt x="248" y="96"/>
                  </a:lnTo>
                  <a:lnTo>
                    <a:pt x="232" y="104"/>
                  </a:lnTo>
                  <a:lnTo>
                    <a:pt x="240" y="120"/>
                  </a:lnTo>
                  <a:lnTo>
                    <a:pt x="264" y="144"/>
                  </a:lnTo>
                  <a:lnTo>
                    <a:pt x="272" y="184"/>
                  </a:lnTo>
                  <a:lnTo>
                    <a:pt x="296" y="216"/>
                  </a:lnTo>
                  <a:lnTo>
                    <a:pt x="312" y="216"/>
                  </a:lnTo>
                  <a:lnTo>
                    <a:pt x="312" y="224"/>
                  </a:lnTo>
                  <a:lnTo>
                    <a:pt x="312" y="240"/>
                  </a:lnTo>
                  <a:lnTo>
                    <a:pt x="328" y="240"/>
                  </a:lnTo>
                  <a:lnTo>
                    <a:pt x="352" y="248"/>
                  </a:lnTo>
                  <a:lnTo>
                    <a:pt x="328" y="256"/>
                  </a:lnTo>
                  <a:lnTo>
                    <a:pt x="312" y="264"/>
                  </a:lnTo>
                  <a:lnTo>
                    <a:pt x="296" y="264"/>
                  </a:lnTo>
                  <a:lnTo>
                    <a:pt x="256" y="256"/>
                  </a:lnTo>
                  <a:lnTo>
                    <a:pt x="256" y="248"/>
                  </a:lnTo>
                  <a:lnTo>
                    <a:pt x="256" y="232"/>
                  </a:lnTo>
                  <a:lnTo>
                    <a:pt x="240" y="232"/>
                  </a:lnTo>
                  <a:lnTo>
                    <a:pt x="216" y="240"/>
                  </a:lnTo>
                  <a:lnTo>
                    <a:pt x="184" y="248"/>
                  </a:lnTo>
                  <a:lnTo>
                    <a:pt x="160" y="256"/>
                  </a:lnTo>
                  <a:lnTo>
                    <a:pt x="152" y="256"/>
                  </a:lnTo>
                  <a:lnTo>
                    <a:pt x="168" y="264"/>
                  </a:lnTo>
                  <a:lnTo>
                    <a:pt x="184" y="296"/>
                  </a:lnTo>
                  <a:lnTo>
                    <a:pt x="184" y="312"/>
                  </a:lnTo>
                  <a:lnTo>
                    <a:pt x="200" y="336"/>
                  </a:lnTo>
                  <a:lnTo>
                    <a:pt x="224" y="344"/>
                  </a:lnTo>
                  <a:lnTo>
                    <a:pt x="256" y="344"/>
                  </a:lnTo>
                  <a:lnTo>
                    <a:pt x="272" y="352"/>
                  </a:lnTo>
                  <a:lnTo>
                    <a:pt x="296" y="344"/>
                  </a:lnTo>
                  <a:lnTo>
                    <a:pt x="304" y="344"/>
                  </a:lnTo>
                  <a:lnTo>
                    <a:pt x="296" y="360"/>
                  </a:lnTo>
                  <a:lnTo>
                    <a:pt x="296" y="384"/>
                  </a:lnTo>
                  <a:lnTo>
                    <a:pt x="296" y="400"/>
                  </a:lnTo>
                  <a:lnTo>
                    <a:pt x="272" y="416"/>
                  </a:lnTo>
                  <a:lnTo>
                    <a:pt x="248" y="416"/>
                  </a:lnTo>
                  <a:lnTo>
                    <a:pt x="232" y="424"/>
                  </a:lnTo>
                  <a:lnTo>
                    <a:pt x="208" y="416"/>
                  </a:lnTo>
                  <a:lnTo>
                    <a:pt x="192" y="424"/>
                  </a:lnTo>
                  <a:lnTo>
                    <a:pt x="184" y="440"/>
                  </a:lnTo>
                  <a:lnTo>
                    <a:pt x="168" y="456"/>
                  </a:lnTo>
                  <a:lnTo>
                    <a:pt x="160" y="464"/>
                  </a:lnTo>
                  <a:lnTo>
                    <a:pt x="136" y="480"/>
                  </a:lnTo>
                  <a:lnTo>
                    <a:pt x="136" y="504"/>
                  </a:lnTo>
                  <a:lnTo>
                    <a:pt x="144" y="520"/>
                  </a:lnTo>
                  <a:lnTo>
                    <a:pt x="152" y="528"/>
                  </a:lnTo>
                  <a:lnTo>
                    <a:pt x="152" y="544"/>
                  </a:lnTo>
                  <a:lnTo>
                    <a:pt x="144" y="544"/>
                  </a:lnTo>
                  <a:lnTo>
                    <a:pt x="144" y="552"/>
                  </a:lnTo>
                  <a:lnTo>
                    <a:pt x="160" y="592"/>
                  </a:lnTo>
                  <a:lnTo>
                    <a:pt x="168" y="600"/>
                  </a:lnTo>
                  <a:lnTo>
                    <a:pt x="176" y="608"/>
                  </a:lnTo>
                  <a:lnTo>
                    <a:pt x="200" y="608"/>
                  </a:lnTo>
                  <a:lnTo>
                    <a:pt x="216" y="592"/>
                  </a:lnTo>
                  <a:lnTo>
                    <a:pt x="216" y="600"/>
                  </a:lnTo>
                  <a:lnTo>
                    <a:pt x="224" y="640"/>
                  </a:lnTo>
                  <a:lnTo>
                    <a:pt x="216" y="664"/>
                  </a:lnTo>
                  <a:lnTo>
                    <a:pt x="208" y="680"/>
                  </a:lnTo>
                  <a:lnTo>
                    <a:pt x="200" y="680"/>
                  </a:lnTo>
                  <a:lnTo>
                    <a:pt x="192" y="680"/>
                  </a:lnTo>
                  <a:lnTo>
                    <a:pt x="208" y="696"/>
                  </a:lnTo>
                  <a:lnTo>
                    <a:pt x="240" y="680"/>
                  </a:lnTo>
                  <a:lnTo>
                    <a:pt x="248" y="696"/>
                  </a:lnTo>
                  <a:lnTo>
                    <a:pt x="264" y="696"/>
                  </a:lnTo>
                  <a:lnTo>
                    <a:pt x="280" y="720"/>
                  </a:lnTo>
                  <a:lnTo>
                    <a:pt x="288" y="720"/>
                  </a:lnTo>
                  <a:lnTo>
                    <a:pt x="296" y="712"/>
                  </a:lnTo>
                  <a:lnTo>
                    <a:pt x="296" y="696"/>
                  </a:lnTo>
                  <a:lnTo>
                    <a:pt x="304" y="688"/>
                  </a:lnTo>
                  <a:lnTo>
                    <a:pt x="304" y="680"/>
                  </a:lnTo>
                  <a:lnTo>
                    <a:pt x="312" y="688"/>
                  </a:lnTo>
                  <a:lnTo>
                    <a:pt x="312" y="704"/>
                  </a:lnTo>
                  <a:lnTo>
                    <a:pt x="320" y="704"/>
                  </a:lnTo>
                  <a:lnTo>
                    <a:pt x="352" y="704"/>
                  </a:lnTo>
                  <a:lnTo>
                    <a:pt x="328" y="720"/>
                  </a:lnTo>
                  <a:lnTo>
                    <a:pt x="328" y="736"/>
                  </a:lnTo>
                  <a:lnTo>
                    <a:pt x="320" y="760"/>
                  </a:lnTo>
                  <a:lnTo>
                    <a:pt x="296" y="776"/>
                  </a:lnTo>
                  <a:lnTo>
                    <a:pt x="272" y="808"/>
                  </a:lnTo>
                  <a:lnTo>
                    <a:pt x="224" y="832"/>
                  </a:lnTo>
                  <a:lnTo>
                    <a:pt x="224" y="848"/>
                  </a:lnTo>
                  <a:lnTo>
                    <a:pt x="216" y="856"/>
                  </a:lnTo>
                  <a:lnTo>
                    <a:pt x="208" y="848"/>
                  </a:lnTo>
                  <a:lnTo>
                    <a:pt x="192" y="840"/>
                  </a:lnTo>
                  <a:lnTo>
                    <a:pt x="160" y="848"/>
                  </a:lnTo>
                  <a:lnTo>
                    <a:pt x="152" y="864"/>
                  </a:lnTo>
                  <a:lnTo>
                    <a:pt x="128" y="872"/>
                  </a:lnTo>
                  <a:lnTo>
                    <a:pt x="80" y="888"/>
                  </a:lnTo>
                  <a:lnTo>
                    <a:pt x="48" y="904"/>
                  </a:lnTo>
                  <a:lnTo>
                    <a:pt x="24" y="904"/>
                  </a:lnTo>
                  <a:lnTo>
                    <a:pt x="0" y="920"/>
                  </a:lnTo>
                  <a:lnTo>
                    <a:pt x="32" y="920"/>
                  </a:lnTo>
                  <a:lnTo>
                    <a:pt x="64" y="912"/>
                  </a:lnTo>
                  <a:lnTo>
                    <a:pt x="112" y="896"/>
                  </a:lnTo>
                  <a:lnTo>
                    <a:pt x="112" y="904"/>
                  </a:lnTo>
                  <a:lnTo>
                    <a:pt x="112" y="896"/>
                  </a:lnTo>
                  <a:lnTo>
                    <a:pt x="120" y="888"/>
                  </a:lnTo>
                  <a:lnTo>
                    <a:pt x="136" y="888"/>
                  </a:lnTo>
                  <a:lnTo>
                    <a:pt x="168" y="880"/>
                  </a:lnTo>
                  <a:lnTo>
                    <a:pt x="176" y="872"/>
                  </a:lnTo>
                  <a:lnTo>
                    <a:pt x="184" y="872"/>
                  </a:lnTo>
                  <a:lnTo>
                    <a:pt x="208" y="872"/>
                  </a:lnTo>
                  <a:lnTo>
                    <a:pt x="232" y="864"/>
                  </a:lnTo>
                  <a:lnTo>
                    <a:pt x="264" y="856"/>
                  </a:lnTo>
                  <a:lnTo>
                    <a:pt x="280" y="848"/>
                  </a:lnTo>
                  <a:lnTo>
                    <a:pt x="280" y="840"/>
                  </a:lnTo>
                  <a:lnTo>
                    <a:pt x="288" y="832"/>
                  </a:lnTo>
                  <a:lnTo>
                    <a:pt x="312" y="824"/>
                  </a:lnTo>
                  <a:lnTo>
                    <a:pt x="352" y="808"/>
                  </a:lnTo>
                  <a:lnTo>
                    <a:pt x="368" y="776"/>
                  </a:lnTo>
                  <a:lnTo>
                    <a:pt x="384" y="760"/>
                  </a:lnTo>
                  <a:lnTo>
                    <a:pt x="416" y="760"/>
                  </a:lnTo>
                  <a:lnTo>
                    <a:pt x="432" y="744"/>
                  </a:lnTo>
                  <a:lnTo>
                    <a:pt x="448" y="728"/>
                  </a:lnTo>
                  <a:lnTo>
                    <a:pt x="456" y="712"/>
                  </a:lnTo>
                  <a:lnTo>
                    <a:pt x="456" y="696"/>
                  </a:lnTo>
                  <a:lnTo>
                    <a:pt x="448" y="672"/>
                  </a:lnTo>
                  <a:lnTo>
                    <a:pt x="456" y="664"/>
                  </a:lnTo>
                  <a:lnTo>
                    <a:pt x="488" y="648"/>
                  </a:lnTo>
                  <a:lnTo>
                    <a:pt x="480" y="632"/>
                  </a:lnTo>
                  <a:lnTo>
                    <a:pt x="488" y="624"/>
                  </a:lnTo>
                  <a:lnTo>
                    <a:pt x="512" y="608"/>
                  </a:lnTo>
                  <a:lnTo>
                    <a:pt x="552" y="576"/>
                  </a:lnTo>
                  <a:lnTo>
                    <a:pt x="568" y="568"/>
                  </a:lnTo>
                  <a:lnTo>
                    <a:pt x="560" y="584"/>
                  </a:lnTo>
                  <a:lnTo>
                    <a:pt x="568" y="600"/>
                  </a:lnTo>
                  <a:lnTo>
                    <a:pt x="560" y="600"/>
                  </a:lnTo>
                  <a:lnTo>
                    <a:pt x="536" y="608"/>
                  </a:lnTo>
                  <a:lnTo>
                    <a:pt x="520" y="616"/>
                  </a:lnTo>
                  <a:lnTo>
                    <a:pt x="504" y="664"/>
                  </a:lnTo>
                  <a:lnTo>
                    <a:pt x="512" y="672"/>
                  </a:lnTo>
                  <a:lnTo>
                    <a:pt x="496" y="696"/>
                  </a:lnTo>
                  <a:lnTo>
                    <a:pt x="528" y="688"/>
                  </a:lnTo>
                  <a:lnTo>
                    <a:pt x="560" y="664"/>
                  </a:lnTo>
                  <a:lnTo>
                    <a:pt x="576" y="656"/>
                  </a:lnTo>
                  <a:lnTo>
                    <a:pt x="592" y="656"/>
                  </a:lnTo>
                  <a:lnTo>
                    <a:pt x="592" y="648"/>
                  </a:lnTo>
                  <a:lnTo>
                    <a:pt x="600" y="632"/>
                  </a:lnTo>
                  <a:lnTo>
                    <a:pt x="600" y="616"/>
                  </a:lnTo>
                  <a:lnTo>
                    <a:pt x="600" y="600"/>
                  </a:lnTo>
                  <a:lnTo>
                    <a:pt x="616" y="592"/>
                  </a:lnTo>
                  <a:lnTo>
                    <a:pt x="648" y="584"/>
                  </a:lnTo>
                  <a:lnTo>
                    <a:pt x="664" y="584"/>
                  </a:lnTo>
                  <a:lnTo>
                    <a:pt x="656" y="584"/>
                  </a:lnTo>
                  <a:lnTo>
                    <a:pt x="656" y="608"/>
                  </a:lnTo>
                  <a:lnTo>
                    <a:pt x="696" y="624"/>
                  </a:lnTo>
                  <a:lnTo>
                    <a:pt x="712" y="648"/>
                  </a:lnTo>
                  <a:lnTo>
                    <a:pt x="720" y="656"/>
                  </a:lnTo>
                  <a:lnTo>
                    <a:pt x="728" y="656"/>
                  </a:lnTo>
                  <a:lnTo>
                    <a:pt x="752" y="648"/>
                  </a:lnTo>
                  <a:lnTo>
                    <a:pt x="776" y="640"/>
                  </a:lnTo>
                  <a:lnTo>
                    <a:pt x="784" y="648"/>
                  </a:lnTo>
                  <a:lnTo>
                    <a:pt x="800" y="656"/>
                  </a:lnTo>
                  <a:lnTo>
                    <a:pt x="832" y="656"/>
                  </a:lnTo>
                  <a:lnTo>
                    <a:pt x="856" y="648"/>
                  </a:lnTo>
                  <a:lnTo>
                    <a:pt x="856" y="664"/>
                  </a:lnTo>
                  <a:lnTo>
                    <a:pt x="864" y="680"/>
                  </a:lnTo>
                  <a:lnTo>
                    <a:pt x="880" y="688"/>
                  </a:lnTo>
                  <a:lnTo>
                    <a:pt x="896" y="712"/>
                  </a:lnTo>
                  <a:lnTo>
                    <a:pt x="944" y="744"/>
                  </a:lnTo>
                  <a:lnTo>
                    <a:pt x="960" y="736"/>
                  </a:lnTo>
                  <a:lnTo>
                    <a:pt x="1000" y="736"/>
                  </a:lnTo>
                  <a:lnTo>
                    <a:pt x="1016" y="744"/>
                  </a:lnTo>
                  <a:lnTo>
                    <a:pt x="1032" y="760"/>
                  </a:lnTo>
                  <a:lnTo>
                    <a:pt x="1056" y="784"/>
                  </a:lnTo>
                  <a:lnTo>
                    <a:pt x="1072" y="792"/>
                  </a:lnTo>
                  <a:lnTo>
                    <a:pt x="1088" y="800"/>
                  </a:lnTo>
                  <a:lnTo>
                    <a:pt x="1104" y="824"/>
                  </a:lnTo>
                  <a:lnTo>
                    <a:pt x="1120" y="832"/>
                  </a:lnTo>
                  <a:lnTo>
                    <a:pt x="1128" y="824"/>
                  </a:lnTo>
                  <a:lnTo>
                    <a:pt x="1152" y="872"/>
                  </a:lnTo>
                  <a:lnTo>
                    <a:pt x="1168" y="888"/>
                  </a:lnTo>
                  <a:lnTo>
                    <a:pt x="1184" y="880"/>
                  </a:lnTo>
                  <a:lnTo>
                    <a:pt x="1184" y="848"/>
                  </a:lnTo>
                  <a:lnTo>
                    <a:pt x="1176" y="824"/>
                  </a:lnTo>
                  <a:lnTo>
                    <a:pt x="1160" y="816"/>
                  </a:lnTo>
                  <a:lnTo>
                    <a:pt x="1112" y="800"/>
                  </a:lnTo>
                  <a:lnTo>
                    <a:pt x="1104" y="792"/>
                  </a:lnTo>
                  <a:lnTo>
                    <a:pt x="1096" y="776"/>
                  </a:lnTo>
                  <a:lnTo>
                    <a:pt x="1064" y="744"/>
                  </a:lnTo>
                  <a:lnTo>
                    <a:pt x="1032" y="704"/>
                  </a:lnTo>
                  <a:lnTo>
                    <a:pt x="984" y="648"/>
                  </a:lnTo>
                  <a:lnTo>
                    <a:pt x="968" y="640"/>
                  </a:lnTo>
                  <a:lnTo>
                    <a:pt x="952" y="648"/>
                  </a:lnTo>
                  <a:lnTo>
                    <a:pt x="920" y="680"/>
                  </a:lnTo>
                  <a:lnTo>
                    <a:pt x="912" y="680"/>
                  </a:lnTo>
                  <a:lnTo>
                    <a:pt x="904" y="672"/>
                  </a:lnTo>
                  <a:lnTo>
                    <a:pt x="880" y="656"/>
                  </a:lnTo>
                  <a:lnTo>
                    <a:pt x="864" y="632"/>
                  </a:lnTo>
                  <a:lnTo>
                    <a:pt x="848" y="616"/>
                  </a:lnTo>
                  <a:lnTo>
                    <a:pt x="824" y="624"/>
                  </a:lnTo>
                  <a:lnTo>
                    <a:pt x="808" y="616"/>
                  </a:lnTo>
                  <a:lnTo>
                    <a:pt x="800" y="592"/>
                  </a:lnTo>
                  <a:close/>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82638" name="Freeform 223"/>
            <p:cNvSpPr>
              <a:spLocks/>
            </p:cNvSpPr>
            <p:nvPr/>
          </p:nvSpPr>
          <p:spPr bwMode="auto">
            <a:xfrm>
              <a:off x="6065838" y="2940050"/>
              <a:ext cx="687387" cy="409575"/>
            </a:xfrm>
            <a:custGeom>
              <a:avLst/>
              <a:gdLst>
                <a:gd name="T0" fmla="*/ 2147483647 w 500"/>
                <a:gd name="T1" fmla="*/ 2147483647 h 327"/>
                <a:gd name="T2" fmla="*/ 2147483647 w 500"/>
                <a:gd name="T3" fmla="*/ 2147483647 h 327"/>
                <a:gd name="T4" fmla="*/ 2147483647 w 500"/>
                <a:gd name="T5" fmla="*/ 2147483647 h 327"/>
                <a:gd name="T6" fmla="*/ 2147483647 w 500"/>
                <a:gd name="T7" fmla="*/ 2147483647 h 327"/>
                <a:gd name="T8" fmla="*/ 2147483647 w 500"/>
                <a:gd name="T9" fmla="*/ 2147483647 h 327"/>
                <a:gd name="T10" fmla="*/ 2147483647 w 500"/>
                <a:gd name="T11" fmla="*/ 2147483647 h 327"/>
                <a:gd name="T12" fmla="*/ 2147483647 w 500"/>
                <a:gd name="T13" fmla="*/ 2147483647 h 327"/>
                <a:gd name="T14" fmla="*/ 2147483647 w 500"/>
                <a:gd name="T15" fmla="*/ 2147483647 h 327"/>
                <a:gd name="T16" fmla="*/ 2147483647 w 500"/>
                <a:gd name="T17" fmla="*/ 2147483647 h 327"/>
                <a:gd name="T18" fmla="*/ 2147483647 w 500"/>
                <a:gd name="T19" fmla="*/ 2147483647 h 327"/>
                <a:gd name="T20" fmla="*/ 2147483647 w 500"/>
                <a:gd name="T21" fmla="*/ 2147483647 h 327"/>
                <a:gd name="T22" fmla="*/ 2147483647 w 500"/>
                <a:gd name="T23" fmla="*/ 2147483647 h 327"/>
                <a:gd name="T24" fmla="*/ 2147483647 w 500"/>
                <a:gd name="T25" fmla="*/ 2147483647 h 327"/>
                <a:gd name="T26" fmla="*/ 2147483647 w 500"/>
                <a:gd name="T27" fmla="*/ 2147483647 h 327"/>
                <a:gd name="T28" fmla="*/ 2147483647 w 500"/>
                <a:gd name="T29" fmla="*/ 2147483647 h 327"/>
                <a:gd name="T30" fmla="*/ 2147483647 w 500"/>
                <a:gd name="T31" fmla="*/ 2147483647 h 327"/>
                <a:gd name="T32" fmla="*/ 2147483647 w 500"/>
                <a:gd name="T33" fmla="*/ 2147483647 h 327"/>
                <a:gd name="T34" fmla="*/ 2147483647 w 500"/>
                <a:gd name="T35" fmla="*/ 2147483647 h 327"/>
                <a:gd name="T36" fmla="*/ 2147483647 w 500"/>
                <a:gd name="T37" fmla="*/ 2147483647 h 327"/>
                <a:gd name="T38" fmla="*/ 2147483647 w 500"/>
                <a:gd name="T39" fmla="*/ 2147483647 h 327"/>
                <a:gd name="T40" fmla="*/ 2147483647 w 500"/>
                <a:gd name="T41" fmla="*/ 2147483647 h 327"/>
                <a:gd name="T42" fmla="*/ 2147483647 w 500"/>
                <a:gd name="T43" fmla="*/ 2147483647 h 327"/>
                <a:gd name="T44" fmla="*/ 2147483647 w 500"/>
                <a:gd name="T45" fmla="*/ 0 h 327"/>
                <a:gd name="T46" fmla="*/ 2147483647 w 500"/>
                <a:gd name="T47" fmla="*/ 2147483647 h 327"/>
                <a:gd name="T48" fmla="*/ 2147483647 w 500"/>
                <a:gd name="T49" fmla="*/ 2147483647 h 327"/>
                <a:gd name="T50" fmla="*/ 2147483647 w 500"/>
                <a:gd name="T51" fmla="*/ 2147483647 h 327"/>
                <a:gd name="T52" fmla="*/ 2147483647 w 500"/>
                <a:gd name="T53" fmla="*/ 2147483647 h 327"/>
                <a:gd name="T54" fmla="*/ 2147483647 w 500"/>
                <a:gd name="T55" fmla="*/ 2147483647 h 327"/>
                <a:gd name="T56" fmla="*/ 2147483647 w 500"/>
                <a:gd name="T57" fmla="*/ 2147483647 h 327"/>
                <a:gd name="T58" fmla="*/ 2147483647 w 500"/>
                <a:gd name="T59" fmla="*/ 2147483647 h 327"/>
                <a:gd name="T60" fmla="*/ 2147483647 w 500"/>
                <a:gd name="T61" fmla="*/ 2147483647 h 327"/>
                <a:gd name="T62" fmla="*/ 2147483647 w 500"/>
                <a:gd name="T63" fmla="*/ 2147483647 h 327"/>
                <a:gd name="T64" fmla="*/ 2147483647 w 500"/>
                <a:gd name="T65" fmla="*/ 2147483647 h 327"/>
                <a:gd name="T66" fmla="*/ 2147483647 w 500"/>
                <a:gd name="T67" fmla="*/ 2147483647 h 327"/>
                <a:gd name="T68" fmla="*/ 2147483647 w 500"/>
                <a:gd name="T69" fmla="*/ 2147483647 h 327"/>
                <a:gd name="T70" fmla="*/ 2147483647 w 500"/>
                <a:gd name="T71" fmla="*/ 2147483647 h 327"/>
                <a:gd name="T72" fmla="*/ 2147483647 w 500"/>
                <a:gd name="T73" fmla="*/ 2147483647 h 327"/>
                <a:gd name="T74" fmla="*/ 2147483647 w 500"/>
                <a:gd name="T75" fmla="*/ 2147483647 h 327"/>
                <a:gd name="T76" fmla="*/ 2147483647 w 500"/>
                <a:gd name="T77" fmla="*/ 2147483647 h 327"/>
                <a:gd name="T78" fmla="*/ 2147483647 w 500"/>
                <a:gd name="T79" fmla="*/ 2147483647 h 327"/>
                <a:gd name="T80" fmla="*/ 2147483647 w 500"/>
                <a:gd name="T81" fmla="*/ 2147483647 h 327"/>
                <a:gd name="T82" fmla="*/ 2147483647 w 500"/>
                <a:gd name="T83" fmla="*/ 2147483647 h 327"/>
                <a:gd name="T84" fmla="*/ 2147483647 w 500"/>
                <a:gd name="T85" fmla="*/ 2147483647 h 327"/>
                <a:gd name="T86" fmla="*/ 2147483647 w 500"/>
                <a:gd name="T87" fmla="*/ 2147483647 h 327"/>
                <a:gd name="T88" fmla="*/ 2147483647 w 500"/>
                <a:gd name="T89" fmla="*/ 2147483647 h 327"/>
                <a:gd name="T90" fmla="*/ 2147483647 w 500"/>
                <a:gd name="T91" fmla="*/ 2147483647 h 327"/>
                <a:gd name="T92" fmla="*/ 2147483647 w 500"/>
                <a:gd name="T93" fmla="*/ 2147483647 h 327"/>
                <a:gd name="T94" fmla="*/ 2147483647 w 500"/>
                <a:gd name="T95" fmla="*/ 2147483647 h 327"/>
                <a:gd name="T96" fmla="*/ 2147483647 w 500"/>
                <a:gd name="T97" fmla="*/ 2147483647 h 327"/>
                <a:gd name="T98" fmla="*/ 2147483647 w 500"/>
                <a:gd name="T99" fmla="*/ 2147483647 h 327"/>
                <a:gd name="T100" fmla="*/ 2147483647 w 500"/>
                <a:gd name="T101" fmla="*/ 2147483647 h 327"/>
                <a:gd name="T102" fmla="*/ 2147483647 w 500"/>
                <a:gd name="T103" fmla="*/ 2147483647 h 327"/>
                <a:gd name="T104" fmla="*/ 2147483647 w 500"/>
                <a:gd name="T105" fmla="*/ 2147483647 h 327"/>
                <a:gd name="T106" fmla="*/ 2147483647 w 500"/>
                <a:gd name="T107" fmla="*/ 2147483647 h 327"/>
                <a:gd name="T108" fmla="*/ 2147483647 w 500"/>
                <a:gd name="T109" fmla="*/ 2147483647 h 327"/>
                <a:gd name="T110" fmla="*/ 2147483647 w 500"/>
                <a:gd name="T111" fmla="*/ 2147483647 h 327"/>
                <a:gd name="T112" fmla="*/ 2147483647 w 500"/>
                <a:gd name="T113" fmla="*/ 2147483647 h 327"/>
                <a:gd name="T114" fmla="*/ 2147483647 w 500"/>
                <a:gd name="T115" fmla="*/ 2147483647 h 327"/>
                <a:gd name="T116" fmla="*/ 2147483647 w 500"/>
                <a:gd name="T117" fmla="*/ 2147483647 h 327"/>
                <a:gd name="T118" fmla="*/ 2147483647 w 500"/>
                <a:gd name="T119" fmla="*/ 2147483647 h 3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00"/>
                <a:gd name="T181" fmla="*/ 0 h 327"/>
                <a:gd name="T182" fmla="*/ 500 w 500"/>
                <a:gd name="T183" fmla="*/ 327 h 32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00" h="327">
                  <a:moveTo>
                    <a:pt x="328" y="271"/>
                  </a:moveTo>
                  <a:lnTo>
                    <a:pt x="334" y="270"/>
                  </a:lnTo>
                  <a:lnTo>
                    <a:pt x="335" y="270"/>
                  </a:lnTo>
                  <a:lnTo>
                    <a:pt x="345" y="267"/>
                  </a:lnTo>
                  <a:lnTo>
                    <a:pt x="349" y="266"/>
                  </a:lnTo>
                  <a:lnTo>
                    <a:pt x="359" y="264"/>
                  </a:lnTo>
                  <a:lnTo>
                    <a:pt x="361" y="263"/>
                  </a:lnTo>
                  <a:lnTo>
                    <a:pt x="365" y="263"/>
                  </a:lnTo>
                  <a:lnTo>
                    <a:pt x="368" y="263"/>
                  </a:lnTo>
                  <a:lnTo>
                    <a:pt x="388" y="258"/>
                  </a:lnTo>
                  <a:lnTo>
                    <a:pt x="389" y="258"/>
                  </a:lnTo>
                  <a:lnTo>
                    <a:pt x="397" y="256"/>
                  </a:lnTo>
                  <a:lnTo>
                    <a:pt x="408" y="253"/>
                  </a:lnTo>
                  <a:lnTo>
                    <a:pt x="418" y="251"/>
                  </a:lnTo>
                  <a:lnTo>
                    <a:pt x="425" y="249"/>
                  </a:lnTo>
                  <a:lnTo>
                    <a:pt x="426" y="246"/>
                  </a:lnTo>
                  <a:lnTo>
                    <a:pt x="438" y="234"/>
                  </a:lnTo>
                  <a:lnTo>
                    <a:pt x="439" y="234"/>
                  </a:lnTo>
                  <a:lnTo>
                    <a:pt x="444" y="233"/>
                  </a:lnTo>
                  <a:lnTo>
                    <a:pt x="453" y="234"/>
                  </a:lnTo>
                  <a:lnTo>
                    <a:pt x="456" y="231"/>
                  </a:lnTo>
                  <a:lnTo>
                    <a:pt x="465" y="226"/>
                  </a:lnTo>
                  <a:lnTo>
                    <a:pt x="468" y="224"/>
                  </a:lnTo>
                  <a:lnTo>
                    <a:pt x="468" y="223"/>
                  </a:lnTo>
                  <a:lnTo>
                    <a:pt x="474" y="220"/>
                  </a:lnTo>
                  <a:lnTo>
                    <a:pt x="474" y="219"/>
                  </a:lnTo>
                  <a:lnTo>
                    <a:pt x="472" y="212"/>
                  </a:lnTo>
                  <a:lnTo>
                    <a:pt x="476" y="208"/>
                  </a:lnTo>
                  <a:lnTo>
                    <a:pt x="476" y="206"/>
                  </a:lnTo>
                  <a:lnTo>
                    <a:pt x="480" y="202"/>
                  </a:lnTo>
                  <a:lnTo>
                    <a:pt x="482" y="201"/>
                  </a:lnTo>
                  <a:lnTo>
                    <a:pt x="490" y="195"/>
                  </a:lnTo>
                  <a:lnTo>
                    <a:pt x="493" y="190"/>
                  </a:lnTo>
                  <a:lnTo>
                    <a:pt x="499" y="185"/>
                  </a:lnTo>
                  <a:lnTo>
                    <a:pt x="487" y="176"/>
                  </a:lnTo>
                  <a:lnTo>
                    <a:pt x="483" y="172"/>
                  </a:lnTo>
                  <a:lnTo>
                    <a:pt x="478" y="169"/>
                  </a:lnTo>
                  <a:lnTo>
                    <a:pt x="475" y="165"/>
                  </a:lnTo>
                  <a:lnTo>
                    <a:pt x="457" y="147"/>
                  </a:lnTo>
                  <a:lnTo>
                    <a:pt x="451" y="147"/>
                  </a:lnTo>
                  <a:lnTo>
                    <a:pt x="451" y="145"/>
                  </a:lnTo>
                  <a:lnTo>
                    <a:pt x="450" y="145"/>
                  </a:lnTo>
                  <a:lnTo>
                    <a:pt x="447" y="130"/>
                  </a:lnTo>
                  <a:lnTo>
                    <a:pt x="456" y="113"/>
                  </a:lnTo>
                  <a:lnTo>
                    <a:pt x="447" y="105"/>
                  </a:lnTo>
                  <a:lnTo>
                    <a:pt x="447" y="104"/>
                  </a:lnTo>
                  <a:lnTo>
                    <a:pt x="454" y="92"/>
                  </a:lnTo>
                  <a:lnTo>
                    <a:pt x="457" y="88"/>
                  </a:lnTo>
                  <a:lnTo>
                    <a:pt x="454" y="90"/>
                  </a:lnTo>
                  <a:lnTo>
                    <a:pt x="461" y="79"/>
                  </a:lnTo>
                  <a:lnTo>
                    <a:pt x="461" y="70"/>
                  </a:lnTo>
                  <a:lnTo>
                    <a:pt x="468" y="58"/>
                  </a:lnTo>
                  <a:lnTo>
                    <a:pt x="472" y="56"/>
                  </a:lnTo>
                  <a:lnTo>
                    <a:pt x="471" y="55"/>
                  </a:lnTo>
                  <a:lnTo>
                    <a:pt x="465" y="49"/>
                  </a:lnTo>
                  <a:lnTo>
                    <a:pt x="456" y="49"/>
                  </a:lnTo>
                  <a:lnTo>
                    <a:pt x="444" y="45"/>
                  </a:lnTo>
                  <a:lnTo>
                    <a:pt x="436" y="37"/>
                  </a:lnTo>
                  <a:lnTo>
                    <a:pt x="438" y="34"/>
                  </a:lnTo>
                  <a:lnTo>
                    <a:pt x="435" y="22"/>
                  </a:lnTo>
                  <a:lnTo>
                    <a:pt x="424" y="12"/>
                  </a:lnTo>
                  <a:lnTo>
                    <a:pt x="422" y="11"/>
                  </a:lnTo>
                  <a:lnTo>
                    <a:pt x="415" y="12"/>
                  </a:lnTo>
                  <a:lnTo>
                    <a:pt x="404" y="0"/>
                  </a:lnTo>
                  <a:lnTo>
                    <a:pt x="403" y="0"/>
                  </a:lnTo>
                  <a:lnTo>
                    <a:pt x="395" y="2"/>
                  </a:lnTo>
                  <a:lnTo>
                    <a:pt x="370" y="8"/>
                  </a:lnTo>
                  <a:lnTo>
                    <a:pt x="354" y="11"/>
                  </a:lnTo>
                  <a:lnTo>
                    <a:pt x="346" y="12"/>
                  </a:lnTo>
                  <a:lnTo>
                    <a:pt x="345" y="13"/>
                  </a:lnTo>
                  <a:lnTo>
                    <a:pt x="342" y="13"/>
                  </a:lnTo>
                  <a:lnTo>
                    <a:pt x="335" y="15"/>
                  </a:lnTo>
                  <a:lnTo>
                    <a:pt x="325" y="18"/>
                  </a:lnTo>
                  <a:lnTo>
                    <a:pt x="311" y="20"/>
                  </a:lnTo>
                  <a:lnTo>
                    <a:pt x="292" y="24"/>
                  </a:lnTo>
                  <a:lnTo>
                    <a:pt x="285" y="26"/>
                  </a:lnTo>
                  <a:lnTo>
                    <a:pt x="282" y="26"/>
                  </a:lnTo>
                  <a:lnTo>
                    <a:pt x="278" y="27"/>
                  </a:lnTo>
                  <a:lnTo>
                    <a:pt x="270" y="29"/>
                  </a:lnTo>
                  <a:lnTo>
                    <a:pt x="237" y="36"/>
                  </a:lnTo>
                  <a:lnTo>
                    <a:pt x="228" y="38"/>
                  </a:lnTo>
                  <a:lnTo>
                    <a:pt x="227" y="38"/>
                  </a:lnTo>
                  <a:lnTo>
                    <a:pt x="220" y="40"/>
                  </a:lnTo>
                  <a:lnTo>
                    <a:pt x="217" y="40"/>
                  </a:lnTo>
                  <a:lnTo>
                    <a:pt x="205" y="43"/>
                  </a:lnTo>
                  <a:lnTo>
                    <a:pt x="188" y="45"/>
                  </a:lnTo>
                  <a:lnTo>
                    <a:pt x="181" y="47"/>
                  </a:lnTo>
                  <a:lnTo>
                    <a:pt x="177" y="48"/>
                  </a:lnTo>
                  <a:lnTo>
                    <a:pt x="173" y="48"/>
                  </a:lnTo>
                  <a:lnTo>
                    <a:pt x="149" y="54"/>
                  </a:lnTo>
                  <a:lnTo>
                    <a:pt x="130" y="56"/>
                  </a:lnTo>
                  <a:lnTo>
                    <a:pt x="126" y="58"/>
                  </a:lnTo>
                  <a:lnTo>
                    <a:pt x="120" y="59"/>
                  </a:lnTo>
                  <a:lnTo>
                    <a:pt x="119" y="59"/>
                  </a:lnTo>
                  <a:lnTo>
                    <a:pt x="115" y="59"/>
                  </a:lnTo>
                  <a:lnTo>
                    <a:pt x="105" y="62"/>
                  </a:lnTo>
                  <a:lnTo>
                    <a:pt x="83" y="66"/>
                  </a:lnTo>
                  <a:lnTo>
                    <a:pt x="72" y="69"/>
                  </a:lnTo>
                  <a:lnTo>
                    <a:pt x="67" y="69"/>
                  </a:lnTo>
                  <a:lnTo>
                    <a:pt x="59" y="70"/>
                  </a:lnTo>
                  <a:lnTo>
                    <a:pt x="54" y="41"/>
                  </a:lnTo>
                  <a:lnTo>
                    <a:pt x="26" y="62"/>
                  </a:lnTo>
                  <a:lnTo>
                    <a:pt x="5" y="80"/>
                  </a:lnTo>
                  <a:lnTo>
                    <a:pt x="0" y="83"/>
                  </a:lnTo>
                  <a:lnTo>
                    <a:pt x="2" y="94"/>
                  </a:lnTo>
                  <a:lnTo>
                    <a:pt x="2" y="97"/>
                  </a:lnTo>
                  <a:lnTo>
                    <a:pt x="5" y="112"/>
                  </a:lnTo>
                  <a:lnTo>
                    <a:pt x="6" y="120"/>
                  </a:lnTo>
                  <a:lnTo>
                    <a:pt x="9" y="134"/>
                  </a:lnTo>
                  <a:lnTo>
                    <a:pt x="9" y="135"/>
                  </a:lnTo>
                  <a:lnTo>
                    <a:pt x="11" y="148"/>
                  </a:lnTo>
                  <a:lnTo>
                    <a:pt x="13" y="156"/>
                  </a:lnTo>
                  <a:lnTo>
                    <a:pt x="15" y="173"/>
                  </a:lnTo>
                  <a:lnTo>
                    <a:pt x="16" y="174"/>
                  </a:lnTo>
                  <a:lnTo>
                    <a:pt x="18" y="188"/>
                  </a:lnTo>
                  <a:lnTo>
                    <a:pt x="19" y="191"/>
                  </a:lnTo>
                  <a:lnTo>
                    <a:pt x="20" y="199"/>
                  </a:lnTo>
                  <a:lnTo>
                    <a:pt x="20" y="202"/>
                  </a:lnTo>
                  <a:lnTo>
                    <a:pt x="20" y="203"/>
                  </a:lnTo>
                  <a:lnTo>
                    <a:pt x="23" y="210"/>
                  </a:lnTo>
                  <a:lnTo>
                    <a:pt x="23" y="217"/>
                  </a:lnTo>
                  <a:lnTo>
                    <a:pt x="24" y="227"/>
                  </a:lnTo>
                  <a:lnTo>
                    <a:pt x="24" y="228"/>
                  </a:lnTo>
                  <a:lnTo>
                    <a:pt x="26" y="233"/>
                  </a:lnTo>
                  <a:lnTo>
                    <a:pt x="27" y="244"/>
                  </a:lnTo>
                  <a:lnTo>
                    <a:pt x="29" y="246"/>
                  </a:lnTo>
                  <a:lnTo>
                    <a:pt x="29" y="249"/>
                  </a:lnTo>
                  <a:lnTo>
                    <a:pt x="30" y="252"/>
                  </a:lnTo>
                  <a:lnTo>
                    <a:pt x="31" y="269"/>
                  </a:lnTo>
                  <a:lnTo>
                    <a:pt x="33" y="270"/>
                  </a:lnTo>
                  <a:lnTo>
                    <a:pt x="34" y="278"/>
                  </a:lnTo>
                  <a:lnTo>
                    <a:pt x="34" y="280"/>
                  </a:lnTo>
                  <a:lnTo>
                    <a:pt x="36" y="289"/>
                  </a:lnTo>
                  <a:lnTo>
                    <a:pt x="37" y="294"/>
                  </a:lnTo>
                  <a:lnTo>
                    <a:pt x="37" y="296"/>
                  </a:lnTo>
                  <a:lnTo>
                    <a:pt x="37" y="299"/>
                  </a:lnTo>
                  <a:lnTo>
                    <a:pt x="41" y="323"/>
                  </a:lnTo>
                  <a:lnTo>
                    <a:pt x="41" y="324"/>
                  </a:lnTo>
                  <a:lnTo>
                    <a:pt x="42" y="326"/>
                  </a:lnTo>
                  <a:lnTo>
                    <a:pt x="44" y="326"/>
                  </a:lnTo>
                  <a:lnTo>
                    <a:pt x="51" y="324"/>
                  </a:lnTo>
                  <a:lnTo>
                    <a:pt x="54" y="324"/>
                  </a:lnTo>
                  <a:lnTo>
                    <a:pt x="54" y="323"/>
                  </a:lnTo>
                  <a:lnTo>
                    <a:pt x="91" y="317"/>
                  </a:lnTo>
                  <a:lnTo>
                    <a:pt x="94" y="316"/>
                  </a:lnTo>
                  <a:lnTo>
                    <a:pt x="99" y="314"/>
                  </a:lnTo>
                  <a:lnTo>
                    <a:pt x="103" y="314"/>
                  </a:lnTo>
                  <a:lnTo>
                    <a:pt x="117" y="312"/>
                  </a:lnTo>
                  <a:lnTo>
                    <a:pt x="120" y="312"/>
                  </a:lnTo>
                  <a:lnTo>
                    <a:pt x="127" y="310"/>
                  </a:lnTo>
                  <a:lnTo>
                    <a:pt x="130" y="310"/>
                  </a:lnTo>
                  <a:lnTo>
                    <a:pt x="133" y="309"/>
                  </a:lnTo>
                  <a:lnTo>
                    <a:pt x="134" y="309"/>
                  </a:lnTo>
                  <a:lnTo>
                    <a:pt x="159" y="305"/>
                  </a:lnTo>
                  <a:lnTo>
                    <a:pt x="162" y="303"/>
                  </a:lnTo>
                  <a:lnTo>
                    <a:pt x="173" y="302"/>
                  </a:lnTo>
                  <a:lnTo>
                    <a:pt x="176" y="301"/>
                  </a:lnTo>
                  <a:lnTo>
                    <a:pt x="177" y="301"/>
                  </a:lnTo>
                  <a:lnTo>
                    <a:pt x="181" y="301"/>
                  </a:lnTo>
                  <a:lnTo>
                    <a:pt x="203" y="296"/>
                  </a:lnTo>
                  <a:lnTo>
                    <a:pt x="206" y="295"/>
                  </a:lnTo>
                  <a:lnTo>
                    <a:pt x="216" y="294"/>
                  </a:lnTo>
                  <a:lnTo>
                    <a:pt x="219" y="292"/>
                  </a:lnTo>
                  <a:lnTo>
                    <a:pt x="225" y="291"/>
                  </a:lnTo>
                  <a:lnTo>
                    <a:pt x="227" y="291"/>
                  </a:lnTo>
                  <a:lnTo>
                    <a:pt x="238" y="289"/>
                  </a:lnTo>
                  <a:lnTo>
                    <a:pt x="246" y="287"/>
                  </a:lnTo>
                  <a:lnTo>
                    <a:pt x="286" y="280"/>
                  </a:lnTo>
                  <a:lnTo>
                    <a:pt x="289" y="280"/>
                  </a:lnTo>
                  <a:lnTo>
                    <a:pt x="289" y="278"/>
                  </a:lnTo>
                  <a:lnTo>
                    <a:pt x="292" y="278"/>
                  </a:lnTo>
                  <a:lnTo>
                    <a:pt x="302" y="277"/>
                  </a:lnTo>
                  <a:lnTo>
                    <a:pt x="310" y="274"/>
                  </a:lnTo>
                  <a:lnTo>
                    <a:pt x="322" y="273"/>
                  </a:lnTo>
                  <a:lnTo>
                    <a:pt x="328" y="271"/>
                  </a:lnTo>
                </a:path>
              </a:pathLst>
            </a:custGeom>
            <a:noFill/>
            <a:ln w="6350">
              <a:solidFill>
                <a:schemeClr val="tx1"/>
              </a:solidFill>
              <a:round/>
              <a:headEnd/>
              <a:tailEnd/>
            </a:ln>
          </p:spPr>
          <p:txBody>
            <a:bodyPr/>
            <a:lstStyle/>
            <a:p>
              <a:endParaRPr lang="en-US"/>
            </a:p>
          </p:txBody>
        </p:sp>
        <p:sp>
          <p:nvSpPr>
            <p:cNvPr id="282639" name="Freeform 224"/>
            <p:cNvSpPr>
              <a:spLocks/>
            </p:cNvSpPr>
            <p:nvPr/>
          </p:nvSpPr>
          <p:spPr bwMode="auto">
            <a:xfrm>
              <a:off x="6824663" y="2851150"/>
              <a:ext cx="206375" cy="184150"/>
            </a:xfrm>
            <a:custGeom>
              <a:avLst/>
              <a:gdLst>
                <a:gd name="T0" fmla="*/ 2147483647 w 149"/>
                <a:gd name="T1" fmla="*/ 2147483647 h 148"/>
                <a:gd name="T2" fmla="*/ 2147483647 w 149"/>
                <a:gd name="T3" fmla="*/ 2147483647 h 148"/>
                <a:gd name="T4" fmla="*/ 2147483647 w 149"/>
                <a:gd name="T5" fmla="*/ 2147483647 h 148"/>
                <a:gd name="T6" fmla="*/ 2147483647 w 149"/>
                <a:gd name="T7" fmla="*/ 2147483647 h 148"/>
                <a:gd name="T8" fmla="*/ 2147483647 w 149"/>
                <a:gd name="T9" fmla="*/ 2147483647 h 148"/>
                <a:gd name="T10" fmla="*/ 2147483647 w 149"/>
                <a:gd name="T11" fmla="*/ 2147483647 h 148"/>
                <a:gd name="T12" fmla="*/ 2147483647 w 149"/>
                <a:gd name="T13" fmla="*/ 2147483647 h 148"/>
                <a:gd name="T14" fmla="*/ 2147483647 w 149"/>
                <a:gd name="T15" fmla="*/ 2147483647 h 148"/>
                <a:gd name="T16" fmla="*/ 2147483647 w 149"/>
                <a:gd name="T17" fmla="*/ 2147483647 h 148"/>
                <a:gd name="T18" fmla="*/ 2147483647 w 149"/>
                <a:gd name="T19" fmla="*/ 2147483647 h 148"/>
                <a:gd name="T20" fmla="*/ 2147483647 w 149"/>
                <a:gd name="T21" fmla="*/ 2147483647 h 148"/>
                <a:gd name="T22" fmla="*/ 2147483647 w 149"/>
                <a:gd name="T23" fmla="*/ 2147483647 h 148"/>
                <a:gd name="T24" fmla="*/ 2147483647 w 149"/>
                <a:gd name="T25" fmla="*/ 2147483647 h 148"/>
                <a:gd name="T26" fmla="*/ 2147483647 w 149"/>
                <a:gd name="T27" fmla="*/ 2147483647 h 148"/>
                <a:gd name="T28" fmla="*/ 2147483647 w 149"/>
                <a:gd name="T29" fmla="*/ 2147483647 h 148"/>
                <a:gd name="T30" fmla="*/ 2147483647 w 149"/>
                <a:gd name="T31" fmla="*/ 2147483647 h 148"/>
                <a:gd name="T32" fmla="*/ 2147483647 w 149"/>
                <a:gd name="T33" fmla="*/ 2147483647 h 148"/>
                <a:gd name="T34" fmla="*/ 2147483647 w 149"/>
                <a:gd name="T35" fmla="*/ 2147483647 h 148"/>
                <a:gd name="T36" fmla="*/ 2147483647 w 149"/>
                <a:gd name="T37" fmla="*/ 2147483647 h 148"/>
                <a:gd name="T38" fmla="*/ 2147483647 w 149"/>
                <a:gd name="T39" fmla="*/ 2147483647 h 148"/>
                <a:gd name="T40" fmla="*/ 2147483647 w 149"/>
                <a:gd name="T41" fmla="*/ 2147483647 h 148"/>
                <a:gd name="T42" fmla="*/ 2147483647 w 149"/>
                <a:gd name="T43" fmla="*/ 0 h 148"/>
                <a:gd name="T44" fmla="*/ 2147483647 w 149"/>
                <a:gd name="T45" fmla="*/ 2147483647 h 148"/>
                <a:gd name="T46" fmla="*/ 2147483647 w 149"/>
                <a:gd name="T47" fmla="*/ 2147483647 h 148"/>
                <a:gd name="T48" fmla="*/ 2147483647 w 149"/>
                <a:gd name="T49" fmla="*/ 2147483647 h 148"/>
                <a:gd name="T50" fmla="*/ 2147483647 w 149"/>
                <a:gd name="T51" fmla="*/ 2147483647 h 148"/>
                <a:gd name="T52" fmla="*/ 2147483647 w 149"/>
                <a:gd name="T53" fmla="*/ 2147483647 h 148"/>
                <a:gd name="T54" fmla="*/ 2147483647 w 149"/>
                <a:gd name="T55" fmla="*/ 2147483647 h 148"/>
                <a:gd name="T56" fmla="*/ 2147483647 w 149"/>
                <a:gd name="T57" fmla="*/ 2147483647 h 148"/>
                <a:gd name="T58" fmla="*/ 2147483647 w 149"/>
                <a:gd name="T59" fmla="*/ 2147483647 h 148"/>
                <a:gd name="T60" fmla="*/ 2147483647 w 149"/>
                <a:gd name="T61" fmla="*/ 2147483647 h 148"/>
                <a:gd name="T62" fmla="*/ 2147483647 w 149"/>
                <a:gd name="T63" fmla="*/ 2147483647 h 148"/>
                <a:gd name="T64" fmla="*/ 2147483647 w 149"/>
                <a:gd name="T65" fmla="*/ 2147483647 h 148"/>
                <a:gd name="T66" fmla="*/ 2147483647 w 149"/>
                <a:gd name="T67" fmla="*/ 2147483647 h 148"/>
                <a:gd name="T68" fmla="*/ 2147483647 w 149"/>
                <a:gd name="T69" fmla="*/ 2147483647 h 148"/>
                <a:gd name="T70" fmla="*/ 2147483647 w 149"/>
                <a:gd name="T71" fmla="*/ 2147483647 h 148"/>
                <a:gd name="T72" fmla="*/ 0 w 149"/>
                <a:gd name="T73" fmla="*/ 2147483647 h 148"/>
                <a:gd name="T74" fmla="*/ 2147483647 w 149"/>
                <a:gd name="T75" fmla="*/ 2147483647 h 148"/>
                <a:gd name="T76" fmla="*/ 2147483647 w 149"/>
                <a:gd name="T77" fmla="*/ 2147483647 h 148"/>
                <a:gd name="T78" fmla="*/ 2147483647 w 149"/>
                <a:gd name="T79" fmla="*/ 2147483647 h 148"/>
                <a:gd name="T80" fmla="*/ 2147483647 w 149"/>
                <a:gd name="T81" fmla="*/ 2147483647 h 148"/>
                <a:gd name="T82" fmla="*/ 2147483647 w 149"/>
                <a:gd name="T83" fmla="*/ 2147483647 h 148"/>
                <a:gd name="T84" fmla="*/ 2147483647 w 149"/>
                <a:gd name="T85" fmla="*/ 2147483647 h 148"/>
                <a:gd name="T86" fmla="*/ 2147483647 w 149"/>
                <a:gd name="T87" fmla="*/ 2147483647 h 148"/>
                <a:gd name="T88" fmla="*/ 2147483647 w 149"/>
                <a:gd name="T89" fmla="*/ 2147483647 h 148"/>
                <a:gd name="T90" fmla="*/ 2147483647 w 149"/>
                <a:gd name="T91" fmla="*/ 2147483647 h 148"/>
                <a:gd name="T92" fmla="*/ 2147483647 w 149"/>
                <a:gd name="T93" fmla="*/ 2147483647 h 148"/>
                <a:gd name="T94" fmla="*/ 2147483647 w 149"/>
                <a:gd name="T95" fmla="*/ 2147483647 h 148"/>
                <a:gd name="T96" fmla="*/ 2147483647 w 149"/>
                <a:gd name="T97" fmla="*/ 2147483647 h 148"/>
                <a:gd name="T98" fmla="*/ 2147483647 w 149"/>
                <a:gd name="T99" fmla="*/ 2147483647 h 148"/>
                <a:gd name="T100" fmla="*/ 2147483647 w 149"/>
                <a:gd name="T101" fmla="*/ 2147483647 h 148"/>
                <a:gd name="T102" fmla="*/ 2147483647 w 149"/>
                <a:gd name="T103" fmla="*/ 2147483647 h 1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9"/>
                <a:gd name="T157" fmla="*/ 0 h 148"/>
                <a:gd name="T158" fmla="*/ 149 w 149"/>
                <a:gd name="T159" fmla="*/ 148 h 14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9" h="148">
                  <a:moveTo>
                    <a:pt x="52" y="117"/>
                  </a:moveTo>
                  <a:lnTo>
                    <a:pt x="62" y="105"/>
                  </a:lnTo>
                  <a:lnTo>
                    <a:pt x="78" y="102"/>
                  </a:lnTo>
                  <a:lnTo>
                    <a:pt x="87" y="97"/>
                  </a:lnTo>
                  <a:lnTo>
                    <a:pt x="95" y="97"/>
                  </a:lnTo>
                  <a:lnTo>
                    <a:pt x="96" y="95"/>
                  </a:lnTo>
                  <a:lnTo>
                    <a:pt x="110" y="90"/>
                  </a:lnTo>
                  <a:lnTo>
                    <a:pt x="135" y="80"/>
                  </a:lnTo>
                  <a:lnTo>
                    <a:pt x="141" y="76"/>
                  </a:lnTo>
                  <a:lnTo>
                    <a:pt x="143" y="76"/>
                  </a:lnTo>
                  <a:lnTo>
                    <a:pt x="145" y="76"/>
                  </a:lnTo>
                  <a:lnTo>
                    <a:pt x="148" y="63"/>
                  </a:lnTo>
                  <a:lnTo>
                    <a:pt x="143" y="45"/>
                  </a:lnTo>
                  <a:lnTo>
                    <a:pt x="143" y="42"/>
                  </a:lnTo>
                  <a:lnTo>
                    <a:pt x="142" y="40"/>
                  </a:lnTo>
                  <a:lnTo>
                    <a:pt x="142" y="38"/>
                  </a:lnTo>
                  <a:lnTo>
                    <a:pt x="141" y="38"/>
                  </a:lnTo>
                  <a:lnTo>
                    <a:pt x="139" y="31"/>
                  </a:lnTo>
                  <a:lnTo>
                    <a:pt x="138" y="29"/>
                  </a:lnTo>
                  <a:lnTo>
                    <a:pt x="134" y="9"/>
                  </a:lnTo>
                  <a:lnTo>
                    <a:pt x="131" y="2"/>
                  </a:lnTo>
                  <a:lnTo>
                    <a:pt x="131" y="0"/>
                  </a:lnTo>
                  <a:lnTo>
                    <a:pt x="110" y="5"/>
                  </a:lnTo>
                  <a:lnTo>
                    <a:pt x="107" y="6"/>
                  </a:lnTo>
                  <a:lnTo>
                    <a:pt x="106" y="6"/>
                  </a:lnTo>
                  <a:lnTo>
                    <a:pt x="105" y="6"/>
                  </a:lnTo>
                  <a:lnTo>
                    <a:pt x="91" y="9"/>
                  </a:lnTo>
                  <a:lnTo>
                    <a:pt x="87" y="11"/>
                  </a:lnTo>
                  <a:lnTo>
                    <a:pt x="76" y="13"/>
                  </a:lnTo>
                  <a:lnTo>
                    <a:pt x="52" y="23"/>
                  </a:lnTo>
                  <a:lnTo>
                    <a:pt x="52" y="19"/>
                  </a:lnTo>
                  <a:lnTo>
                    <a:pt x="37" y="23"/>
                  </a:lnTo>
                  <a:lnTo>
                    <a:pt x="34" y="23"/>
                  </a:lnTo>
                  <a:lnTo>
                    <a:pt x="8" y="29"/>
                  </a:lnTo>
                  <a:lnTo>
                    <a:pt x="2" y="30"/>
                  </a:lnTo>
                  <a:lnTo>
                    <a:pt x="0" y="30"/>
                  </a:lnTo>
                  <a:lnTo>
                    <a:pt x="1" y="36"/>
                  </a:lnTo>
                  <a:lnTo>
                    <a:pt x="5" y="63"/>
                  </a:lnTo>
                  <a:lnTo>
                    <a:pt x="8" y="72"/>
                  </a:lnTo>
                  <a:lnTo>
                    <a:pt x="8" y="76"/>
                  </a:lnTo>
                  <a:lnTo>
                    <a:pt x="8" y="79"/>
                  </a:lnTo>
                  <a:lnTo>
                    <a:pt x="9" y="87"/>
                  </a:lnTo>
                  <a:lnTo>
                    <a:pt x="12" y="97"/>
                  </a:lnTo>
                  <a:lnTo>
                    <a:pt x="12" y="99"/>
                  </a:lnTo>
                  <a:lnTo>
                    <a:pt x="12" y="104"/>
                  </a:lnTo>
                  <a:lnTo>
                    <a:pt x="22" y="119"/>
                  </a:lnTo>
                  <a:lnTo>
                    <a:pt x="5" y="135"/>
                  </a:lnTo>
                  <a:lnTo>
                    <a:pt x="15" y="147"/>
                  </a:lnTo>
                  <a:lnTo>
                    <a:pt x="34" y="134"/>
                  </a:lnTo>
                  <a:lnTo>
                    <a:pt x="42" y="123"/>
                  </a:lnTo>
                  <a:lnTo>
                    <a:pt x="52" y="117"/>
                  </a:lnTo>
                </a:path>
              </a:pathLst>
            </a:custGeom>
            <a:noFill/>
            <a:ln w="6350">
              <a:solidFill>
                <a:schemeClr val="tx1"/>
              </a:solidFill>
              <a:round/>
              <a:headEnd/>
              <a:tailEnd/>
            </a:ln>
          </p:spPr>
          <p:txBody>
            <a:bodyPr/>
            <a:lstStyle/>
            <a:p>
              <a:endParaRPr lang="en-US"/>
            </a:p>
          </p:txBody>
        </p:sp>
        <p:sp>
          <p:nvSpPr>
            <p:cNvPr id="282640" name="Freeform 225"/>
            <p:cNvSpPr>
              <a:spLocks/>
            </p:cNvSpPr>
            <p:nvPr/>
          </p:nvSpPr>
          <p:spPr bwMode="auto">
            <a:xfrm>
              <a:off x="6530975" y="3379788"/>
              <a:ext cx="31750" cy="28575"/>
            </a:xfrm>
            <a:custGeom>
              <a:avLst/>
              <a:gdLst>
                <a:gd name="T0" fmla="*/ 0 w 23"/>
                <a:gd name="T1" fmla="*/ 2147483647 h 22"/>
                <a:gd name="T2" fmla="*/ 2147483647 w 23"/>
                <a:gd name="T3" fmla="*/ 2147483647 h 22"/>
                <a:gd name="T4" fmla="*/ 2147483647 w 23"/>
                <a:gd name="T5" fmla="*/ 2147483647 h 22"/>
                <a:gd name="T6" fmla="*/ 2147483647 w 23"/>
                <a:gd name="T7" fmla="*/ 2147483647 h 22"/>
                <a:gd name="T8" fmla="*/ 2147483647 w 23"/>
                <a:gd name="T9" fmla="*/ 2147483647 h 22"/>
                <a:gd name="T10" fmla="*/ 2147483647 w 23"/>
                <a:gd name="T11" fmla="*/ 2147483647 h 22"/>
                <a:gd name="T12" fmla="*/ 2147483647 w 23"/>
                <a:gd name="T13" fmla="*/ 2147483647 h 22"/>
                <a:gd name="T14" fmla="*/ 2147483647 w 23"/>
                <a:gd name="T15" fmla="*/ 0 h 22"/>
                <a:gd name="T16" fmla="*/ 2147483647 w 23"/>
                <a:gd name="T17" fmla="*/ 2147483647 h 22"/>
                <a:gd name="T18" fmla="*/ 2147483647 w 23"/>
                <a:gd name="T19" fmla="*/ 2147483647 h 22"/>
                <a:gd name="T20" fmla="*/ 0 w 23"/>
                <a:gd name="T21" fmla="*/ 2147483647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22"/>
                <a:gd name="T35" fmla="*/ 23 w 23"/>
                <a:gd name="T36" fmla="*/ 22 h 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22">
                  <a:moveTo>
                    <a:pt x="0" y="7"/>
                  </a:moveTo>
                  <a:lnTo>
                    <a:pt x="8" y="12"/>
                  </a:lnTo>
                  <a:lnTo>
                    <a:pt x="10" y="15"/>
                  </a:lnTo>
                  <a:lnTo>
                    <a:pt x="11" y="21"/>
                  </a:lnTo>
                  <a:lnTo>
                    <a:pt x="16" y="14"/>
                  </a:lnTo>
                  <a:lnTo>
                    <a:pt x="22" y="7"/>
                  </a:lnTo>
                  <a:lnTo>
                    <a:pt x="10" y="0"/>
                  </a:lnTo>
                  <a:lnTo>
                    <a:pt x="3" y="1"/>
                  </a:lnTo>
                  <a:lnTo>
                    <a:pt x="3" y="4"/>
                  </a:lnTo>
                  <a:lnTo>
                    <a:pt x="0" y="7"/>
                  </a:lnTo>
                </a:path>
              </a:pathLst>
            </a:custGeom>
            <a:noFill/>
            <a:ln w="6350">
              <a:solidFill>
                <a:schemeClr val="tx1"/>
              </a:solidFill>
              <a:round/>
              <a:headEnd/>
              <a:tailEnd/>
            </a:ln>
          </p:spPr>
          <p:txBody>
            <a:bodyPr/>
            <a:lstStyle/>
            <a:p>
              <a:endParaRPr lang="en-US"/>
            </a:p>
          </p:txBody>
        </p:sp>
        <p:sp>
          <p:nvSpPr>
            <p:cNvPr id="282641" name="Freeform 226"/>
            <p:cNvSpPr>
              <a:spLocks/>
            </p:cNvSpPr>
            <p:nvPr/>
          </p:nvSpPr>
          <p:spPr bwMode="auto">
            <a:xfrm>
              <a:off x="6654800" y="3232150"/>
              <a:ext cx="125413" cy="185738"/>
            </a:xfrm>
            <a:custGeom>
              <a:avLst/>
              <a:gdLst>
                <a:gd name="T0" fmla="*/ 2147483647 w 91"/>
                <a:gd name="T1" fmla="*/ 2147483647 h 151"/>
                <a:gd name="T2" fmla="*/ 2147483647 w 91"/>
                <a:gd name="T3" fmla="*/ 2147483647 h 151"/>
                <a:gd name="T4" fmla="*/ 2147483647 w 91"/>
                <a:gd name="T5" fmla="*/ 2147483647 h 151"/>
                <a:gd name="T6" fmla="*/ 2147483647 w 91"/>
                <a:gd name="T7" fmla="*/ 2147483647 h 151"/>
                <a:gd name="T8" fmla="*/ 2147483647 w 91"/>
                <a:gd name="T9" fmla="*/ 2147483647 h 151"/>
                <a:gd name="T10" fmla="*/ 2147483647 w 91"/>
                <a:gd name="T11" fmla="*/ 2147483647 h 151"/>
                <a:gd name="T12" fmla="*/ 2147483647 w 91"/>
                <a:gd name="T13" fmla="*/ 2147483647 h 151"/>
                <a:gd name="T14" fmla="*/ 2147483647 w 91"/>
                <a:gd name="T15" fmla="*/ 2147483647 h 151"/>
                <a:gd name="T16" fmla="*/ 2147483647 w 91"/>
                <a:gd name="T17" fmla="*/ 0 h 151"/>
                <a:gd name="T18" fmla="*/ 2147483647 w 91"/>
                <a:gd name="T19" fmla="*/ 2147483647 h 151"/>
                <a:gd name="T20" fmla="*/ 2147483647 w 91"/>
                <a:gd name="T21" fmla="*/ 2147483647 h 151"/>
                <a:gd name="T22" fmla="*/ 2147483647 w 91"/>
                <a:gd name="T23" fmla="*/ 2147483647 h 151"/>
                <a:gd name="T24" fmla="*/ 0 w 91"/>
                <a:gd name="T25" fmla="*/ 2147483647 h 151"/>
                <a:gd name="T26" fmla="*/ 0 w 91"/>
                <a:gd name="T27" fmla="*/ 2147483647 h 151"/>
                <a:gd name="T28" fmla="*/ 0 w 91"/>
                <a:gd name="T29" fmla="*/ 2147483647 h 151"/>
                <a:gd name="T30" fmla="*/ 2147483647 w 91"/>
                <a:gd name="T31" fmla="*/ 2147483647 h 151"/>
                <a:gd name="T32" fmla="*/ 2147483647 w 91"/>
                <a:gd name="T33" fmla="*/ 2147483647 h 151"/>
                <a:gd name="T34" fmla="*/ 2147483647 w 91"/>
                <a:gd name="T35" fmla="*/ 2147483647 h 151"/>
                <a:gd name="T36" fmla="*/ 2147483647 w 91"/>
                <a:gd name="T37" fmla="*/ 2147483647 h 151"/>
                <a:gd name="T38" fmla="*/ 2147483647 w 91"/>
                <a:gd name="T39" fmla="*/ 2147483647 h 151"/>
                <a:gd name="T40" fmla="*/ 2147483647 w 91"/>
                <a:gd name="T41" fmla="*/ 2147483647 h 151"/>
                <a:gd name="T42" fmla="*/ 2147483647 w 91"/>
                <a:gd name="T43" fmla="*/ 2147483647 h 151"/>
                <a:gd name="T44" fmla="*/ 2147483647 w 91"/>
                <a:gd name="T45" fmla="*/ 2147483647 h 151"/>
                <a:gd name="T46" fmla="*/ 2147483647 w 91"/>
                <a:gd name="T47" fmla="*/ 2147483647 h 151"/>
                <a:gd name="T48" fmla="*/ 2147483647 w 91"/>
                <a:gd name="T49" fmla="*/ 2147483647 h 151"/>
                <a:gd name="T50" fmla="*/ 2147483647 w 91"/>
                <a:gd name="T51" fmla="*/ 2147483647 h 151"/>
                <a:gd name="T52" fmla="*/ 2147483647 w 91"/>
                <a:gd name="T53" fmla="*/ 2147483647 h 151"/>
                <a:gd name="T54" fmla="*/ 2147483647 w 91"/>
                <a:gd name="T55" fmla="*/ 2147483647 h 151"/>
                <a:gd name="T56" fmla="*/ 2147483647 w 91"/>
                <a:gd name="T57" fmla="*/ 2147483647 h 151"/>
                <a:gd name="T58" fmla="*/ 2147483647 w 91"/>
                <a:gd name="T59" fmla="*/ 2147483647 h 151"/>
                <a:gd name="T60" fmla="*/ 2147483647 w 91"/>
                <a:gd name="T61" fmla="*/ 2147483647 h 151"/>
                <a:gd name="T62" fmla="*/ 2147483647 w 91"/>
                <a:gd name="T63" fmla="*/ 2147483647 h 151"/>
                <a:gd name="T64" fmla="*/ 2147483647 w 91"/>
                <a:gd name="T65" fmla="*/ 2147483647 h 151"/>
                <a:gd name="T66" fmla="*/ 2147483647 w 91"/>
                <a:gd name="T67" fmla="*/ 2147483647 h 151"/>
                <a:gd name="T68" fmla="*/ 2147483647 w 91"/>
                <a:gd name="T69" fmla="*/ 2147483647 h 151"/>
                <a:gd name="T70" fmla="*/ 2147483647 w 91"/>
                <a:gd name="T71" fmla="*/ 2147483647 h 151"/>
                <a:gd name="T72" fmla="*/ 2147483647 w 91"/>
                <a:gd name="T73" fmla="*/ 2147483647 h 151"/>
                <a:gd name="T74" fmla="*/ 2147483647 w 91"/>
                <a:gd name="T75" fmla="*/ 2147483647 h 151"/>
                <a:gd name="T76" fmla="*/ 2147483647 w 91"/>
                <a:gd name="T77" fmla="*/ 2147483647 h 151"/>
                <a:gd name="T78" fmla="*/ 2147483647 w 91"/>
                <a:gd name="T79" fmla="*/ 2147483647 h 151"/>
                <a:gd name="T80" fmla="*/ 2147483647 w 91"/>
                <a:gd name="T81" fmla="*/ 2147483647 h 151"/>
                <a:gd name="T82" fmla="*/ 2147483647 w 91"/>
                <a:gd name="T83" fmla="*/ 2147483647 h 151"/>
                <a:gd name="T84" fmla="*/ 2147483647 w 91"/>
                <a:gd name="T85" fmla="*/ 2147483647 h 151"/>
                <a:gd name="T86" fmla="*/ 2147483647 w 91"/>
                <a:gd name="T87" fmla="*/ 2147483647 h 151"/>
                <a:gd name="T88" fmla="*/ 2147483647 w 91"/>
                <a:gd name="T89" fmla="*/ 2147483647 h 151"/>
                <a:gd name="T90" fmla="*/ 2147483647 w 91"/>
                <a:gd name="T91" fmla="*/ 2147483647 h 151"/>
                <a:gd name="T92" fmla="*/ 2147483647 w 91"/>
                <a:gd name="T93" fmla="*/ 2147483647 h 15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1"/>
                <a:gd name="T142" fmla="*/ 0 h 151"/>
                <a:gd name="T143" fmla="*/ 91 w 91"/>
                <a:gd name="T144" fmla="*/ 151 h 15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1" h="151">
                  <a:moveTo>
                    <a:pt x="30" y="50"/>
                  </a:moveTo>
                  <a:lnTo>
                    <a:pt x="22" y="37"/>
                  </a:lnTo>
                  <a:lnTo>
                    <a:pt x="20" y="27"/>
                  </a:lnTo>
                  <a:lnTo>
                    <a:pt x="22" y="26"/>
                  </a:lnTo>
                  <a:lnTo>
                    <a:pt x="20" y="23"/>
                  </a:lnTo>
                  <a:lnTo>
                    <a:pt x="23" y="13"/>
                  </a:lnTo>
                  <a:lnTo>
                    <a:pt x="26" y="4"/>
                  </a:lnTo>
                  <a:lnTo>
                    <a:pt x="27" y="1"/>
                  </a:lnTo>
                  <a:lnTo>
                    <a:pt x="19" y="0"/>
                  </a:lnTo>
                  <a:lnTo>
                    <a:pt x="13" y="1"/>
                  </a:lnTo>
                  <a:lnTo>
                    <a:pt x="12" y="1"/>
                  </a:lnTo>
                  <a:lnTo>
                    <a:pt x="1" y="13"/>
                  </a:lnTo>
                  <a:lnTo>
                    <a:pt x="0" y="16"/>
                  </a:lnTo>
                  <a:lnTo>
                    <a:pt x="0" y="23"/>
                  </a:lnTo>
                  <a:lnTo>
                    <a:pt x="1" y="25"/>
                  </a:lnTo>
                  <a:lnTo>
                    <a:pt x="9" y="54"/>
                  </a:lnTo>
                  <a:lnTo>
                    <a:pt x="9" y="56"/>
                  </a:lnTo>
                  <a:lnTo>
                    <a:pt x="12" y="62"/>
                  </a:lnTo>
                  <a:lnTo>
                    <a:pt x="12" y="63"/>
                  </a:lnTo>
                  <a:lnTo>
                    <a:pt x="12" y="66"/>
                  </a:lnTo>
                  <a:lnTo>
                    <a:pt x="13" y="66"/>
                  </a:lnTo>
                  <a:lnTo>
                    <a:pt x="13" y="68"/>
                  </a:lnTo>
                  <a:lnTo>
                    <a:pt x="16" y="75"/>
                  </a:lnTo>
                  <a:lnTo>
                    <a:pt x="16" y="76"/>
                  </a:lnTo>
                  <a:lnTo>
                    <a:pt x="16" y="77"/>
                  </a:lnTo>
                  <a:lnTo>
                    <a:pt x="20" y="93"/>
                  </a:lnTo>
                  <a:lnTo>
                    <a:pt x="26" y="111"/>
                  </a:lnTo>
                  <a:lnTo>
                    <a:pt x="27" y="118"/>
                  </a:lnTo>
                  <a:lnTo>
                    <a:pt x="31" y="129"/>
                  </a:lnTo>
                  <a:lnTo>
                    <a:pt x="31" y="131"/>
                  </a:lnTo>
                  <a:lnTo>
                    <a:pt x="33" y="136"/>
                  </a:lnTo>
                  <a:lnTo>
                    <a:pt x="33" y="138"/>
                  </a:lnTo>
                  <a:lnTo>
                    <a:pt x="37" y="150"/>
                  </a:lnTo>
                  <a:lnTo>
                    <a:pt x="52" y="147"/>
                  </a:lnTo>
                  <a:lnTo>
                    <a:pt x="66" y="144"/>
                  </a:lnTo>
                  <a:lnTo>
                    <a:pt x="76" y="141"/>
                  </a:lnTo>
                  <a:lnTo>
                    <a:pt x="83" y="140"/>
                  </a:lnTo>
                  <a:lnTo>
                    <a:pt x="90" y="138"/>
                  </a:lnTo>
                  <a:lnTo>
                    <a:pt x="77" y="102"/>
                  </a:lnTo>
                  <a:lnTo>
                    <a:pt x="76" y="105"/>
                  </a:lnTo>
                  <a:lnTo>
                    <a:pt x="56" y="91"/>
                  </a:lnTo>
                  <a:lnTo>
                    <a:pt x="49" y="81"/>
                  </a:lnTo>
                  <a:lnTo>
                    <a:pt x="41" y="61"/>
                  </a:lnTo>
                  <a:lnTo>
                    <a:pt x="30" y="50"/>
                  </a:lnTo>
                </a:path>
              </a:pathLst>
            </a:custGeom>
            <a:solidFill>
              <a:schemeClr val="accent2"/>
            </a:solidFill>
            <a:ln w="6350">
              <a:solidFill>
                <a:schemeClr val="tx1"/>
              </a:solidFill>
              <a:round/>
              <a:headEnd/>
              <a:tailEnd/>
            </a:ln>
          </p:spPr>
          <p:txBody>
            <a:bodyPr/>
            <a:lstStyle/>
            <a:p>
              <a:endParaRPr lang="en-US"/>
            </a:p>
          </p:txBody>
        </p:sp>
        <p:grpSp>
          <p:nvGrpSpPr>
            <p:cNvPr id="3" name="Group 100"/>
            <p:cNvGrpSpPr/>
            <p:nvPr/>
          </p:nvGrpSpPr>
          <p:grpSpPr>
            <a:xfrm>
              <a:off x="6818313" y="2716212"/>
              <a:ext cx="398462" cy="207963"/>
              <a:chOff x="7075488" y="2651125"/>
              <a:chExt cx="398462" cy="207963"/>
            </a:xfrm>
            <a:solidFill>
              <a:schemeClr val="accent5"/>
            </a:solidFill>
          </p:grpSpPr>
          <p:sp>
            <p:nvSpPr>
              <p:cNvPr id="300" name="Freeform 227" descr="Outlined diamond"/>
              <p:cNvSpPr>
                <a:spLocks/>
              </p:cNvSpPr>
              <p:nvPr/>
            </p:nvSpPr>
            <p:spPr bwMode="auto">
              <a:xfrm>
                <a:off x="7075488" y="2651125"/>
                <a:ext cx="398462" cy="196850"/>
              </a:xfrm>
              <a:custGeom>
                <a:avLst/>
                <a:gdLst>
                  <a:gd name="T0" fmla="*/ 2147483647 w 290"/>
                  <a:gd name="T1" fmla="*/ 2147483647 h 157"/>
                  <a:gd name="T2" fmla="*/ 2147483647 w 290"/>
                  <a:gd name="T3" fmla="*/ 2147483647 h 157"/>
                  <a:gd name="T4" fmla="*/ 2147483647 w 290"/>
                  <a:gd name="T5" fmla="*/ 2147483647 h 157"/>
                  <a:gd name="T6" fmla="*/ 2147483647 w 290"/>
                  <a:gd name="T7" fmla="*/ 2147483647 h 157"/>
                  <a:gd name="T8" fmla="*/ 2147483647 w 290"/>
                  <a:gd name="T9" fmla="*/ 2147483647 h 157"/>
                  <a:gd name="T10" fmla="*/ 2147483647 w 290"/>
                  <a:gd name="T11" fmla="*/ 2147483647 h 157"/>
                  <a:gd name="T12" fmla="*/ 2147483647 w 290"/>
                  <a:gd name="T13" fmla="*/ 2147483647 h 157"/>
                  <a:gd name="T14" fmla="*/ 2147483647 w 290"/>
                  <a:gd name="T15" fmla="*/ 2147483647 h 157"/>
                  <a:gd name="T16" fmla="*/ 2147483647 w 290"/>
                  <a:gd name="T17" fmla="*/ 2147483647 h 157"/>
                  <a:gd name="T18" fmla="*/ 2147483647 w 290"/>
                  <a:gd name="T19" fmla="*/ 2147483647 h 157"/>
                  <a:gd name="T20" fmla="*/ 2147483647 w 290"/>
                  <a:gd name="T21" fmla="*/ 2147483647 h 157"/>
                  <a:gd name="T22" fmla="*/ 2147483647 w 290"/>
                  <a:gd name="T23" fmla="*/ 2147483647 h 157"/>
                  <a:gd name="T24" fmla="*/ 2147483647 w 290"/>
                  <a:gd name="T25" fmla="*/ 2147483647 h 157"/>
                  <a:gd name="T26" fmla="*/ 2147483647 w 290"/>
                  <a:gd name="T27" fmla="*/ 2147483647 h 157"/>
                  <a:gd name="T28" fmla="*/ 2147483647 w 290"/>
                  <a:gd name="T29" fmla="*/ 2147483647 h 157"/>
                  <a:gd name="T30" fmla="*/ 2147483647 w 290"/>
                  <a:gd name="T31" fmla="*/ 2147483647 h 157"/>
                  <a:gd name="T32" fmla="*/ 2147483647 w 290"/>
                  <a:gd name="T33" fmla="*/ 2147483647 h 157"/>
                  <a:gd name="T34" fmla="*/ 2147483647 w 290"/>
                  <a:gd name="T35" fmla="*/ 2147483647 h 157"/>
                  <a:gd name="T36" fmla="*/ 2147483647 w 290"/>
                  <a:gd name="T37" fmla="*/ 2147483647 h 157"/>
                  <a:gd name="T38" fmla="*/ 2147483647 w 290"/>
                  <a:gd name="T39" fmla="*/ 2147483647 h 157"/>
                  <a:gd name="T40" fmla="*/ 0 w 290"/>
                  <a:gd name="T41" fmla="*/ 2147483647 h 157"/>
                  <a:gd name="T42" fmla="*/ 2147483647 w 290"/>
                  <a:gd name="T43" fmla="*/ 2147483647 h 157"/>
                  <a:gd name="T44" fmla="*/ 2147483647 w 290"/>
                  <a:gd name="T45" fmla="*/ 2147483647 h 157"/>
                  <a:gd name="T46" fmla="*/ 2147483647 w 290"/>
                  <a:gd name="T47" fmla="*/ 2147483647 h 157"/>
                  <a:gd name="T48" fmla="*/ 2147483647 w 290"/>
                  <a:gd name="T49" fmla="*/ 2147483647 h 157"/>
                  <a:gd name="T50" fmla="*/ 2147483647 w 290"/>
                  <a:gd name="T51" fmla="*/ 2147483647 h 157"/>
                  <a:gd name="T52" fmla="*/ 2147483647 w 290"/>
                  <a:gd name="T53" fmla="*/ 2147483647 h 157"/>
                  <a:gd name="T54" fmla="*/ 2147483647 w 290"/>
                  <a:gd name="T55" fmla="*/ 2147483647 h 157"/>
                  <a:gd name="T56" fmla="*/ 2147483647 w 290"/>
                  <a:gd name="T57" fmla="*/ 2147483647 h 157"/>
                  <a:gd name="T58" fmla="*/ 2147483647 w 290"/>
                  <a:gd name="T59" fmla="*/ 2147483647 h 157"/>
                  <a:gd name="T60" fmla="*/ 2147483647 w 290"/>
                  <a:gd name="T61" fmla="*/ 2147483647 h 157"/>
                  <a:gd name="T62" fmla="*/ 2147483647 w 290"/>
                  <a:gd name="T63" fmla="*/ 2147483647 h 157"/>
                  <a:gd name="T64" fmla="*/ 2147483647 w 290"/>
                  <a:gd name="T65" fmla="*/ 2147483647 h 157"/>
                  <a:gd name="T66" fmla="*/ 2147483647 w 290"/>
                  <a:gd name="T67" fmla="*/ 2147483647 h 157"/>
                  <a:gd name="T68" fmla="*/ 2147483647 w 290"/>
                  <a:gd name="T69" fmla="*/ 2147483647 h 157"/>
                  <a:gd name="T70" fmla="*/ 2147483647 w 290"/>
                  <a:gd name="T71" fmla="*/ 2147483647 h 157"/>
                  <a:gd name="T72" fmla="*/ 2147483647 w 290"/>
                  <a:gd name="T73" fmla="*/ 2147483647 h 157"/>
                  <a:gd name="T74" fmla="*/ 2147483647 w 290"/>
                  <a:gd name="T75" fmla="*/ 2147483647 h 157"/>
                  <a:gd name="T76" fmla="*/ 2147483647 w 290"/>
                  <a:gd name="T77" fmla="*/ 2147483647 h 157"/>
                  <a:gd name="T78" fmla="*/ 2147483647 w 290"/>
                  <a:gd name="T79" fmla="*/ 2147483647 h 157"/>
                  <a:gd name="T80" fmla="*/ 2147483647 w 290"/>
                  <a:gd name="T81" fmla="*/ 2147483647 h 157"/>
                  <a:gd name="T82" fmla="*/ 2147483647 w 290"/>
                  <a:gd name="T83" fmla="*/ 2147483647 h 157"/>
                  <a:gd name="T84" fmla="*/ 2147483647 w 290"/>
                  <a:gd name="T85" fmla="*/ 2147483647 h 157"/>
                  <a:gd name="T86" fmla="*/ 2147483647 w 290"/>
                  <a:gd name="T87" fmla="*/ 2147483647 h 157"/>
                  <a:gd name="T88" fmla="*/ 2147483647 w 290"/>
                  <a:gd name="T89" fmla="*/ 2147483647 h 157"/>
                  <a:gd name="T90" fmla="*/ 2147483647 w 290"/>
                  <a:gd name="T91" fmla="*/ 2147483647 h 157"/>
                  <a:gd name="T92" fmla="*/ 2147483647 w 290"/>
                  <a:gd name="T93" fmla="*/ 2147483647 h 157"/>
                  <a:gd name="T94" fmla="*/ 2147483647 w 290"/>
                  <a:gd name="T95" fmla="*/ 2147483647 h 157"/>
                  <a:gd name="T96" fmla="*/ 2147483647 w 290"/>
                  <a:gd name="T97" fmla="*/ 2147483647 h 157"/>
                  <a:gd name="T98" fmla="*/ 2147483647 w 290"/>
                  <a:gd name="T99" fmla="*/ 2147483647 h 157"/>
                  <a:gd name="T100" fmla="*/ 2147483647 w 290"/>
                  <a:gd name="T101" fmla="*/ 2147483647 h 157"/>
                  <a:gd name="T102" fmla="*/ 2147483647 w 290"/>
                  <a:gd name="T103" fmla="*/ 2147483647 h 157"/>
                  <a:gd name="T104" fmla="*/ 2147483647 w 290"/>
                  <a:gd name="T105" fmla="*/ 2147483647 h 15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90"/>
                  <a:gd name="T160" fmla="*/ 0 h 157"/>
                  <a:gd name="T161" fmla="*/ 290 w 290"/>
                  <a:gd name="T162" fmla="*/ 157 h 15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90" h="157">
                    <a:moveTo>
                      <a:pt x="230" y="121"/>
                    </a:moveTo>
                    <a:lnTo>
                      <a:pt x="226" y="125"/>
                    </a:lnTo>
                    <a:lnTo>
                      <a:pt x="220" y="132"/>
                    </a:lnTo>
                    <a:lnTo>
                      <a:pt x="216" y="132"/>
                    </a:lnTo>
                    <a:lnTo>
                      <a:pt x="213" y="144"/>
                    </a:lnTo>
                    <a:lnTo>
                      <a:pt x="208" y="150"/>
                    </a:lnTo>
                    <a:lnTo>
                      <a:pt x="201" y="150"/>
                    </a:lnTo>
                    <a:lnTo>
                      <a:pt x="198" y="140"/>
                    </a:lnTo>
                    <a:lnTo>
                      <a:pt x="197" y="133"/>
                    </a:lnTo>
                    <a:lnTo>
                      <a:pt x="190" y="132"/>
                    </a:lnTo>
                    <a:lnTo>
                      <a:pt x="184" y="128"/>
                    </a:lnTo>
                    <a:lnTo>
                      <a:pt x="183" y="126"/>
                    </a:lnTo>
                    <a:lnTo>
                      <a:pt x="177" y="125"/>
                    </a:lnTo>
                    <a:lnTo>
                      <a:pt x="173" y="112"/>
                    </a:lnTo>
                    <a:lnTo>
                      <a:pt x="170" y="114"/>
                    </a:lnTo>
                    <a:lnTo>
                      <a:pt x="168" y="104"/>
                    </a:lnTo>
                    <a:lnTo>
                      <a:pt x="166" y="101"/>
                    </a:lnTo>
                    <a:lnTo>
                      <a:pt x="162" y="103"/>
                    </a:lnTo>
                    <a:lnTo>
                      <a:pt x="158" y="104"/>
                    </a:lnTo>
                    <a:lnTo>
                      <a:pt x="154" y="104"/>
                    </a:lnTo>
                    <a:lnTo>
                      <a:pt x="137" y="110"/>
                    </a:lnTo>
                    <a:lnTo>
                      <a:pt x="134" y="111"/>
                    </a:lnTo>
                    <a:lnTo>
                      <a:pt x="134" y="108"/>
                    </a:lnTo>
                    <a:lnTo>
                      <a:pt x="113" y="114"/>
                    </a:lnTo>
                    <a:lnTo>
                      <a:pt x="111" y="115"/>
                    </a:lnTo>
                    <a:lnTo>
                      <a:pt x="109" y="115"/>
                    </a:lnTo>
                    <a:lnTo>
                      <a:pt x="108" y="115"/>
                    </a:lnTo>
                    <a:lnTo>
                      <a:pt x="94" y="118"/>
                    </a:lnTo>
                    <a:lnTo>
                      <a:pt x="90" y="119"/>
                    </a:lnTo>
                    <a:lnTo>
                      <a:pt x="79" y="122"/>
                    </a:lnTo>
                    <a:lnTo>
                      <a:pt x="55" y="132"/>
                    </a:lnTo>
                    <a:lnTo>
                      <a:pt x="55" y="128"/>
                    </a:lnTo>
                    <a:lnTo>
                      <a:pt x="40" y="132"/>
                    </a:lnTo>
                    <a:lnTo>
                      <a:pt x="37" y="132"/>
                    </a:lnTo>
                    <a:lnTo>
                      <a:pt x="11" y="137"/>
                    </a:lnTo>
                    <a:lnTo>
                      <a:pt x="5" y="139"/>
                    </a:lnTo>
                    <a:lnTo>
                      <a:pt x="2" y="139"/>
                    </a:lnTo>
                    <a:lnTo>
                      <a:pt x="1" y="139"/>
                    </a:lnTo>
                    <a:lnTo>
                      <a:pt x="0" y="136"/>
                    </a:lnTo>
                    <a:lnTo>
                      <a:pt x="0" y="132"/>
                    </a:lnTo>
                    <a:lnTo>
                      <a:pt x="1" y="89"/>
                    </a:lnTo>
                    <a:lnTo>
                      <a:pt x="1" y="75"/>
                    </a:lnTo>
                    <a:lnTo>
                      <a:pt x="1" y="69"/>
                    </a:lnTo>
                    <a:lnTo>
                      <a:pt x="1" y="61"/>
                    </a:lnTo>
                    <a:lnTo>
                      <a:pt x="16" y="58"/>
                    </a:lnTo>
                    <a:lnTo>
                      <a:pt x="19" y="58"/>
                    </a:lnTo>
                    <a:lnTo>
                      <a:pt x="20" y="58"/>
                    </a:lnTo>
                    <a:lnTo>
                      <a:pt x="20" y="57"/>
                    </a:lnTo>
                    <a:lnTo>
                      <a:pt x="22" y="57"/>
                    </a:lnTo>
                    <a:lnTo>
                      <a:pt x="27" y="57"/>
                    </a:lnTo>
                    <a:lnTo>
                      <a:pt x="41" y="52"/>
                    </a:lnTo>
                    <a:lnTo>
                      <a:pt x="61" y="50"/>
                    </a:lnTo>
                    <a:lnTo>
                      <a:pt x="63" y="48"/>
                    </a:lnTo>
                    <a:lnTo>
                      <a:pt x="70" y="47"/>
                    </a:lnTo>
                    <a:lnTo>
                      <a:pt x="72" y="47"/>
                    </a:lnTo>
                    <a:lnTo>
                      <a:pt x="77" y="44"/>
                    </a:lnTo>
                    <a:lnTo>
                      <a:pt x="94" y="41"/>
                    </a:lnTo>
                    <a:lnTo>
                      <a:pt x="102" y="40"/>
                    </a:lnTo>
                    <a:lnTo>
                      <a:pt x="105" y="39"/>
                    </a:lnTo>
                    <a:lnTo>
                      <a:pt x="106" y="39"/>
                    </a:lnTo>
                    <a:lnTo>
                      <a:pt x="154" y="27"/>
                    </a:lnTo>
                    <a:lnTo>
                      <a:pt x="155" y="23"/>
                    </a:lnTo>
                    <a:lnTo>
                      <a:pt x="157" y="23"/>
                    </a:lnTo>
                    <a:lnTo>
                      <a:pt x="157" y="22"/>
                    </a:lnTo>
                    <a:lnTo>
                      <a:pt x="168" y="11"/>
                    </a:lnTo>
                    <a:lnTo>
                      <a:pt x="169" y="5"/>
                    </a:lnTo>
                    <a:lnTo>
                      <a:pt x="186" y="0"/>
                    </a:lnTo>
                    <a:lnTo>
                      <a:pt x="197" y="18"/>
                    </a:lnTo>
                    <a:lnTo>
                      <a:pt x="207" y="15"/>
                    </a:lnTo>
                    <a:lnTo>
                      <a:pt x="208" y="23"/>
                    </a:lnTo>
                    <a:lnTo>
                      <a:pt x="198" y="30"/>
                    </a:lnTo>
                    <a:lnTo>
                      <a:pt x="190" y="50"/>
                    </a:lnTo>
                    <a:lnTo>
                      <a:pt x="187" y="47"/>
                    </a:lnTo>
                    <a:lnTo>
                      <a:pt x="187" y="54"/>
                    </a:lnTo>
                    <a:lnTo>
                      <a:pt x="188" y="54"/>
                    </a:lnTo>
                    <a:lnTo>
                      <a:pt x="194" y="61"/>
                    </a:lnTo>
                    <a:lnTo>
                      <a:pt x="202" y="64"/>
                    </a:lnTo>
                    <a:lnTo>
                      <a:pt x="207" y="64"/>
                    </a:lnTo>
                    <a:lnTo>
                      <a:pt x="227" y="86"/>
                    </a:lnTo>
                    <a:lnTo>
                      <a:pt x="220" y="89"/>
                    </a:lnTo>
                    <a:lnTo>
                      <a:pt x="227" y="93"/>
                    </a:lnTo>
                    <a:lnTo>
                      <a:pt x="230" y="91"/>
                    </a:lnTo>
                    <a:lnTo>
                      <a:pt x="237" y="105"/>
                    </a:lnTo>
                    <a:lnTo>
                      <a:pt x="243" y="108"/>
                    </a:lnTo>
                    <a:lnTo>
                      <a:pt x="262" y="108"/>
                    </a:lnTo>
                    <a:lnTo>
                      <a:pt x="277" y="97"/>
                    </a:lnTo>
                    <a:lnTo>
                      <a:pt x="276" y="87"/>
                    </a:lnTo>
                    <a:lnTo>
                      <a:pt x="272" y="87"/>
                    </a:lnTo>
                    <a:lnTo>
                      <a:pt x="262" y="68"/>
                    </a:lnTo>
                    <a:lnTo>
                      <a:pt x="273" y="75"/>
                    </a:lnTo>
                    <a:lnTo>
                      <a:pt x="289" y="105"/>
                    </a:lnTo>
                    <a:lnTo>
                      <a:pt x="287" y="121"/>
                    </a:lnTo>
                    <a:lnTo>
                      <a:pt x="286" y="110"/>
                    </a:lnTo>
                    <a:lnTo>
                      <a:pt x="283" y="108"/>
                    </a:lnTo>
                    <a:lnTo>
                      <a:pt x="257" y="122"/>
                    </a:lnTo>
                    <a:lnTo>
                      <a:pt x="248" y="132"/>
                    </a:lnTo>
                    <a:lnTo>
                      <a:pt x="238" y="135"/>
                    </a:lnTo>
                    <a:lnTo>
                      <a:pt x="236" y="139"/>
                    </a:lnTo>
                    <a:lnTo>
                      <a:pt x="218" y="156"/>
                    </a:lnTo>
                    <a:lnTo>
                      <a:pt x="218" y="151"/>
                    </a:lnTo>
                    <a:lnTo>
                      <a:pt x="234" y="139"/>
                    </a:lnTo>
                    <a:lnTo>
                      <a:pt x="234" y="126"/>
                    </a:lnTo>
                    <a:lnTo>
                      <a:pt x="232" y="121"/>
                    </a:lnTo>
                    <a:lnTo>
                      <a:pt x="230" y="121"/>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301" name="Freeform 228"/>
              <p:cNvSpPr>
                <a:spLocks/>
              </p:cNvSpPr>
              <p:nvPr/>
            </p:nvSpPr>
            <p:spPr bwMode="auto">
              <a:xfrm>
                <a:off x="7389813" y="2828925"/>
                <a:ext cx="41275" cy="30163"/>
              </a:xfrm>
              <a:custGeom>
                <a:avLst/>
                <a:gdLst>
                  <a:gd name="T0" fmla="*/ 0 w 30"/>
                  <a:gd name="T1" fmla="*/ 2147483647 h 23"/>
                  <a:gd name="T2" fmla="*/ 2147483647 w 30"/>
                  <a:gd name="T3" fmla="*/ 2147483647 h 23"/>
                  <a:gd name="T4" fmla="*/ 2147483647 w 30"/>
                  <a:gd name="T5" fmla="*/ 2147483647 h 23"/>
                  <a:gd name="T6" fmla="*/ 2147483647 w 30"/>
                  <a:gd name="T7" fmla="*/ 2147483647 h 23"/>
                  <a:gd name="T8" fmla="*/ 2147483647 w 30"/>
                  <a:gd name="T9" fmla="*/ 2147483647 h 23"/>
                  <a:gd name="T10" fmla="*/ 2147483647 w 30"/>
                  <a:gd name="T11" fmla="*/ 0 h 23"/>
                  <a:gd name="T12" fmla="*/ 2147483647 w 30"/>
                  <a:gd name="T13" fmla="*/ 2147483647 h 23"/>
                  <a:gd name="T14" fmla="*/ 0 w 30"/>
                  <a:gd name="T15" fmla="*/ 2147483647 h 23"/>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23"/>
                  <a:gd name="T26" fmla="*/ 30 w 30"/>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23">
                    <a:moveTo>
                      <a:pt x="0" y="19"/>
                    </a:moveTo>
                    <a:lnTo>
                      <a:pt x="6" y="22"/>
                    </a:lnTo>
                    <a:lnTo>
                      <a:pt x="7" y="17"/>
                    </a:lnTo>
                    <a:lnTo>
                      <a:pt x="29" y="9"/>
                    </a:lnTo>
                    <a:lnTo>
                      <a:pt x="25" y="4"/>
                    </a:lnTo>
                    <a:lnTo>
                      <a:pt x="14" y="0"/>
                    </a:lnTo>
                    <a:lnTo>
                      <a:pt x="6" y="13"/>
                    </a:lnTo>
                    <a:lnTo>
                      <a:pt x="0" y="19"/>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grpSp>
        <p:sp>
          <p:nvSpPr>
            <p:cNvPr id="218" name="Freeform 229" descr="Outlined diamond"/>
            <p:cNvSpPr>
              <a:spLocks/>
            </p:cNvSpPr>
            <p:nvPr/>
          </p:nvSpPr>
          <p:spPr bwMode="auto">
            <a:xfrm>
              <a:off x="6242745" y="3253838"/>
              <a:ext cx="538099" cy="244311"/>
            </a:xfrm>
            <a:custGeom>
              <a:avLst/>
              <a:gdLst>
                <a:gd name="T0" fmla="*/ 2147483647 w 391"/>
                <a:gd name="T1" fmla="*/ 2147483647 h 196"/>
                <a:gd name="T2" fmla="*/ 2147483647 w 391"/>
                <a:gd name="T3" fmla="*/ 2147483647 h 196"/>
                <a:gd name="T4" fmla="*/ 2147483647 w 391"/>
                <a:gd name="T5" fmla="*/ 2147483647 h 196"/>
                <a:gd name="T6" fmla="*/ 2147483647 w 391"/>
                <a:gd name="T7" fmla="*/ 2147483647 h 196"/>
                <a:gd name="T8" fmla="*/ 2147483647 w 391"/>
                <a:gd name="T9" fmla="*/ 2147483647 h 196"/>
                <a:gd name="T10" fmla="*/ 2147483647 w 391"/>
                <a:gd name="T11" fmla="*/ 2147483647 h 196"/>
                <a:gd name="T12" fmla="*/ 2147483647 w 391"/>
                <a:gd name="T13" fmla="*/ 2147483647 h 196"/>
                <a:gd name="T14" fmla="*/ 2147483647 w 391"/>
                <a:gd name="T15" fmla="*/ 2147483647 h 196"/>
                <a:gd name="T16" fmla="*/ 2147483647 w 391"/>
                <a:gd name="T17" fmla="*/ 0 h 196"/>
                <a:gd name="T18" fmla="*/ 2147483647 w 391"/>
                <a:gd name="T19" fmla="*/ 2147483647 h 196"/>
                <a:gd name="T20" fmla="*/ 2147483647 w 391"/>
                <a:gd name="T21" fmla="*/ 2147483647 h 196"/>
                <a:gd name="T22" fmla="*/ 2147483647 w 391"/>
                <a:gd name="T23" fmla="*/ 2147483647 h 196"/>
                <a:gd name="T24" fmla="*/ 2147483647 w 391"/>
                <a:gd name="T25" fmla="*/ 2147483647 h 196"/>
                <a:gd name="T26" fmla="*/ 2147483647 w 391"/>
                <a:gd name="T27" fmla="*/ 2147483647 h 196"/>
                <a:gd name="T28" fmla="*/ 2147483647 w 391"/>
                <a:gd name="T29" fmla="*/ 2147483647 h 196"/>
                <a:gd name="T30" fmla="*/ 2147483647 w 391"/>
                <a:gd name="T31" fmla="*/ 2147483647 h 196"/>
                <a:gd name="T32" fmla="*/ 2147483647 w 391"/>
                <a:gd name="T33" fmla="*/ 2147483647 h 196"/>
                <a:gd name="T34" fmla="*/ 2147483647 w 391"/>
                <a:gd name="T35" fmla="*/ 2147483647 h 196"/>
                <a:gd name="T36" fmla="*/ 2147483647 w 391"/>
                <a:gd name="T37" fmla="*/ 2147483647 h 196"/>
                <a:gd name="T38" fmla="*/ 2147483647 w 391"/>
                <a:gd name="T39" fmla="*/ 2147483647 h 196"/>
                <a:gd name="T40" fmla="*/ 2147483647 w 391"/>
                <a:gd name="T41" fmla="*/ 2147483647 h 196"/>
                <a:gd name="T42" fmla="*/ 2147483647 w 391"/>
                <a:gd name="T43" fmla="*/ 2147483647 h 196"/>
                <a:gd name="T44" fmla="*/ 2147483647 w 391"/>
                <a:gd name="T45" fmla="*/ 2147483647 h 196"/>
                <a:gd name="T46" fmla="*/ 2147483647 w 391"/>
                <a:gd name="T47" fmla="*/ 2147483647 h 196"/>
                <a:gd name="T48" fmla="*/ 2147483647 w 391"/>
                <a:gd name="T49" fmla="*/ 2147483647 h 196"/>
                <a:gd name="T50" fmla="*/ 2147483647 w 391"/>
                <a:gd name="T51" fmla="*/ 2147483647 h 196"/>
                <a:gd name="T52" fmla="*/ 2147483647 w 391"/>
                <a:gd name="T53" fmla="*/ 2147483647 h 196"/>
                <a:gd name="T54" fmla="*/ 2147483647 w 391"/>
                <a:gd name="T55" fmla="*/ 2147483647 h 196"/>
                <a:gd name="T56" fmla="*/ 2147483647 w 391"/>
                <a:gd name="T57" fmla="*/ 2147483647 h 196"/>
                <a:gd name="T58" fmla="*/ 2147483647 w 391"/>
                <a:gd name="T59" fmla="*/ 2147483647 h 196"/>
                <a:gd name="T60" fmla="*/ 2147483647 w 391"/>
                <a:gd name="T61" fmla="*/ 2147483647 h 196"/>
                <a:gd name="T62" fmla="*/ 2147483647 w 391"/>
                <a:gd name="T63" fmla="*/ 2147483647 h 196"/>
                <a:gd name="T64" fmla="*/ 2147483647 w 391"/>
                <a:gd name="T65" fmla="*/ 2147483647 h 196"/>
                <a:gd name="T66" fmla="*/ 2147483647 w 391"/>
                <a:gd name="T67" fmla="*/ 2147483647 h 196"/>
                <a:gd name="T68" fmla="*/ 2147483647 w 391"/>
                <a:gd name="T69" fmla="*/ 2147483647 h 196"/>
                <a:gd name="T70" fmla="*/ 2147483647 w 391"/>
                <a:gd name="T71" fmla="*/ 2147483647 h 196"/>
                <a:gd name="T72" fmla="*/ 2147483647 w 391"/>
                <a:gd name="T73" fmla="*/ 2147483647 h 196"/>
                <a:gd name="T74" fmla="*/ 2147483647 w 391"/>
                <a:gd name="T75" fmla="*/ 2147483647 h 196"/>
                <a:gd name="T76" fmla="*/ 2147483647 w 391"/>
                <a:gd name="T77" fmla="*/ 2147483647 h 196"/>
                <a:gd name="T78" fmla="*/ 2147483647 w 391"/>
                <a:gd name="T79" fmla="*/ 2147483647 h 196"/>
                <a:gd name="T80" fmla="*/ 2147483647 w 391"/>
                <a:gd name="T81" fmla="*/ 2147483647 h 196"/>
                <a:gd name="T82" fmla="*/ 2147483647 w 391"/>
                <a:gd name="T83" fmla="*/ 2147483647 h 196"/>
                <a:gd name="T84" fmla="*/ 2147483647 w 391"/>
                <a:gd name="T85" fmla="*/ 2147483647 h 196"/>
                <a:gd name="T86" fmla="*/ 2147483647 w 391"/>
                <a:gd name="T87" fmla="*/ 2147483647 h 196"/>
                <a:gd name="T88" fmla="*/ 2147483647 w 391"/>
                <a:gd name="T89" fmla="*/ 2147483647 h 196"/>
                <a:gd name="T90" fmla="*/ 2147483647 w 391"/>
                <a:gd name="T91" fmla="*/ 2147483647 h 196"/>
                <a:gd name="T92" fmla="*/ 2147483647 w 391"/>
                <a:gd name="T93" fmla="*/ 2147483647 h 196"/>
                <a:gd name="T94" fmla="*/ 2147483647 w 391"/>
                <a:gd name="T95" fmla="*/ 2147483647 h 196"/>
                <a:gd name="T96" fmla="*/ 2147483647 w 391"/>
                <a:gd name="T97" fmla="*/ 2147483647 h 196"/>
                <a:gd name="T98" fmla="*/ 2147483647 w 391"/>
                <a:gd name="T99" fmla="*/ 2147483647 h 196"/>
                <a:gd name="T100" fmla="*/ 2147483647 w 391"/>
                <a:gd name="T101" fmla="*/ 2147483647 h 196"/>
                <a:gd name="T102" fmla="*/ 2147483647 w 391"/>
                <a:gd name="T103" fmla="*/ 2147483647 h 196"/>
                <a:gd name="T104" fmla="*/ 2147483647 w 391"/>
                <a:gd name="T105" fmla="*/ 2147483647 h 196"/>
                <a:gd name="T106" fmla="*/ 2147483647 w 391"/>
                <a:gd name="T107" fmla="*/ 2147483647 h 196"/>
                <a:gd name="T108" fmla="*/ 2147483647 w 391"/>
                <a:gd name="T109" fmla="*/ 2147483647 h 196"/>
                <a:gd name="T110" fmla="*/ 2147483647 w 391"/>
                <a:gd name="T111" fmla="*/ 2147483647 h 196"/>
                <a:gd name="T112" fmla="*/ 2147483647 w 391"/>
                <a:gd name="T113" fmla="*/ 2147483647 h 196"/>
                <a:gd name="T114" fmla="*/ 0 w 391"/>
                <a:gd name="T115" fmla="*/ 2147483647 h 196"/>
                <a:gd name="T116" fmla="*/ 2147483647 w 391"/>
                <a:gd name="T117" fmla="*/ 2147483647 h 196"/>
                <a:gd name="T118" fmla="*/ 2147483647 w 391"/>
                <a:gd name="T119" fmla="*/ 2147483647 h 196"/>
                <a:gd name="T120" fmla="*/ 2147483647 w 391"/>
                <a:gd name="T121" fmla="*/ 2147483647 h 196"/>
                <a:gd name="T122" fmla="*/ 2147483647 w 391"/>
                <a:gd name="T123" fmla="*/ 2147483647 h 19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1"/>
                <a:gd name="T187" fmla="*/ 0 h 196"/>
                <a:gd name="T188" fmla="*/ 391 w 391"/>
                <a:gd name="T189" fmla="*/ 196 h 19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1" h="196">
                  <a:moveTo>
                    <a:pt x="91" y="42"/>
                  </a:moveTo>
                  <a:lnTo>
                    <a:pt x="98" y="41"/>
                  </a:lnTo>
                  <a:lnTo>
                    <a:pt x="99" y="41"/>
                  </a:lnTo>
                  <a:lnTo>
                    <a:pt x="111" y="40"/>
                  </a:lnTo>
                  <a:lnTo>
                    <a:pt x="119" y="37"/>
                  </a:lnTo>
                  <a:lnTo>
                    <a:pt x="159" y="30"/>
                  </a:lnTo>
                  <a:lnTo>
                    <a:pt x="162" y="30"/>
                  </a:lnTo>
                  <a:lnTo>
                    <a:pt x="162" y="29"/>
                  </a:lnTo>
                  <a:lnTo>
                    <a:pt x="165" y="29"/>
                  </a:lnTo>
                  <a:lnTo>
                    <a:pt x="174" y="27"/>
                  </a:lnTo>
                  <a:lnTo>
                    <a:pt x="183" y="24"/>
                  </a:lnTo>
                  <a:lnTo>
                    <a:pt x="195" y="23"/>
                  </a:lnTo>
                  <a:lnTo>
                    <a:pt x="201" y="22"/>
                  </a:lnTo>
                  <a:lnTo>
                    <a:pt x="206" y="20"/>
                  </a:lnTo>
                  <a:lnTo>
                    <a:pt x="208" y="20"/>
                  </a:lnTo>
                  <a:lnTo>
                    <a:pt x="217" y="17"/>
                  </a:lnTo>
                  <a:lnTo>
                    <a:pt x="222" y="16"/>
                  </a:lnTo>
                  <a:lnTo>
                    <a:pt x="231" y="15"/>
                  </a:lnTo>
                  <a:lnTo>
                    <a:pt x="234" y="13"/>
                  </a:lnTo>
                  <a:lnTo>
                    <a:pt x="238" y="13"/>
                  </a:lnTo>
                  <a:lnTo>
                    <a:pt x="241" y="13"/>
                  </a:lnTo>
                  <a:lnTo>
                    <a:pt x="260" y="8"/>
                  </a:lnTo>
                  <a:lnTo>
                    <a:pt x="262" y="8"/>
                  </a:lnTo>
                  <a:lnTo>
                    <a:pt x="270" y="6"/>
                  </a:lnTo>
                  <a:lnTo>
                    <a:pt x="281" y="4"/>
                  </a:lnTo>
                  <a:lnTo>
                    <a:pt x="291" y="1"/>
                  </a:lnTo>
                  <a:lnTo>
                    <a:pt x="298" y="0"/>
                  </a:lnTo>
                  <a:lnTo>
                    <a:pt x="298" y="6"/>
                  </a:lnTo>
                  <a:lnTo>
                    <a:pt x="299" y="8"/>
                  </a:lnTo>
                  <a:lnTo>
                    <a:pt x="308" y="37"/>
                  </a:lnTo>
                  <a:lnTo>
                    <a:pt x="308" y="40"/>
                  </a:lnTo>
                  <a:lnTo>
                    <a:pt x="310" y="45"/>
                  </a:lnTo>
                  <a:lnTo>
                    <a:pt x="310" y="47"/>
                  </a:lnTo>
                  <a:lnTo>
                    <a:pt x="310" y="49"/>
                  </a:lnTo>
                  <a:lnTo>
                    <a:pt x="312" y="49"/>
                  </a:lnTo>
                  <a:lnTo>
                    <a:pt x="312" y="51"/>
                  </a:lnTo>
                  <a:lnTo>
                    <a:pt x="315" y="58"/>
                  </a:lnTo>
                  <a:lnTo>
                    <a:pt x="315" y="59"/>
                  </a:lnTo>
                  <a:lnTo>
                    <a:pt x="315" y="60"/>
                  </a:lnTo>
                  <a:lnTo>
                    <a:pt x="319" y="76"/>
                  </a:lnTo>
                  <a:lnTo>
                    <a:pt x="324" y="94"/>
                  </a:lnTo>
                  <a:lnTo>
                    <a:pt x="326" y="100"/>
                  </a:lnTo>
                  <a:lnTo>
                    <a:pt x="330" y="112"/>
                  </a:lnTo>
                  <a:lnTo>
                    <a:pt x="330" y="114"/>
                  </a:lnTo>
                  <a:lnTo>
                    <a:pt x="331" y="118"/>
                  </a:lnTo>
                  <a:lnTo>
                    <a:pt x="331" y="121"/>
                  </a:lnTo>
                  <a:lnTo>
                    <a:pt x="335" y="132"/>
                  </a:lnTo>
                  <a:lnTo>
                    <a:pt x="351" y="130"/>
                  </a:lnTo>
                  <a:lnTo>
                    <a:pt x="365" y="127"/>
                  </a:lnTo>
                  <a:lnTo>
                    <a:pt x="374" y="124"/>
                  </a:lnTo>
                  <a:lnTo>
                    <a:pt x="381" y="123"/>
                  </a:lnTo>
                  <a:lnTo>
                    <a:pt x="388" y="121"/>
                  </a:lnTo>
                  <a:lnTo>
                    <a:pt x="390" y="130"/>
                  </a:lnTo>
                  <a:lnTo>
                    <a:pt x="383" y="170"/>
                  </a:lnTo>
                  <a:lnTo>
                    <a:pt x="370" y="175"/>
                  </a:lnTo>
                  <a:lnTo>
                    <a:pt x="365" y="177"/>
                  </a:lnTo>
                  <a:lnTo>
                    <a:pt x="352" y="181"/>
                  </a:lnTo>
                  <a:lnTo>
                    <a:pt x="351" y="186"/>
                  </a:lnTo>
                  <a:lnTo>
                    <a:pt x="342" y="186"/>
                  </a:lnTo>
                  <a:lnTo>
                    <a:pt x="331" y="195"/>
                  </a:lnTo>
                  <a:lnTo>
                    <a:pt x="331" y="171"/>
                  </a:lnTo>
                  <a:lnTo>
                    <a:pt x="321" y="172"/>
                  </a:lnTo>
                  <a:lnTo>
                    <a:pt x="327" y="160"/>
                  </a:lnTo>
                  <a:lnTo>
                    <a:pt x="321" y="157"/>
                  </a:lnTo>
                  <a:lnTo>
                    <a:pt x="320" y="157"/>
                  </a:lnTo>
                  <a:lnTo>
                    <a:pt x="320" y="160"/>
                  </a:lnTo>
                  <a:lnTo>
                    <a:pt x="315" y="156"/>
                  </a:lnTo>
                  <a:lnTo>
                    <a:pt x="312" y="149"/>
                  </a:lnTo>
                  <a:lnTo>
                    <a:pt x="312" y="161"/>
                  </a:lnTo>
                  <a:lnTo>
                    <a:pt x="301" y="164"/>
                  </a:lnTo>
                  <a:lnTo>
                    <a:pt x="294" y="159"/>
                  </a:lnTo>
                  <a:lnTo>
                    <a:pt x="281" y="141"/>
                  </a:lnTo>
                  <a:lnTo>
                    <a:pt x="288" y="136"/>
                  </a:lnTo>
                  <a:lnTo>
                    <a:pt x="283" y="125"/>
                  </a:lnTo>
                  <a:lnTo>
                    <a:pt x="294" y="123"/>
                  </a:lnTo>
                  <a:lnTo>
                    <a:pt x="284" y="113"/>
                  </a:lnTo>
                  <a:lnTo>
                    <a:pt x="277" y="121"/>
                  </a:lnTo>
                  <a:lnTo>
                    <a:pt x="276" y="113"/>
                  </a:lnTo>
                  <a:lnTo>
                    <a:pt x="284" y="100"/>
                  </a:lnTo>
                  <a:lnTo>
                    <a:pt x="278" y="91"/>
                  </a:lnTo>
                  <a:lnTo>
                    <a:pt x="278" y="95"/>
                  </a:lnTo>
                  <a:lnTo>
                    <a:pt x="273" y="100"/>
                  </a:lnTo>
                  <a:lnTo>
                    <a:pt x="272" y="81"/>
                  </a:lnTo>
                  <a:lnTo>
                    <a:pt x="277" y="87"/>
                  </a:lnTo>
                  <a:lnTo>
                    <a:pt x="284" y="84"/>
                  </a:lnTo>
                  <a:lnTo>
                    <a:pt x="283" y="73"/>
                  </a:lnTo>
                  <a:lnTo>
                    <a:pt x="274" y="71"/>
                  </a:lnTo>
                  <a:lnTo>
                    <a:pt x="272" y="63"/>
                  </a:lnTo>
                  <a:lnTo>
                    <a:pt x="278" y="45"/>
                  </a:lnTo>
                  <a:lnTo>
                    <a:pt x="288" y="41"/>
                  </a:lnTo>
                  <a:lnTo>
                    <a:pt x="284" y="20"/>
                  </a:lnTo>
                  <a:lnTo>
                    <a:pt x="278" y="24"/>
                  </a:lnTo>
                  <a:lnTo>
                    <a:pt x="277" y="38"/>
                  </a:lnTo>
                  <a:lnTo>
                    <a:pt x="269" y="47"/>
                  </a:lnTo>
                  <a:lnTo>
                    <a:pt x="267" y="53"/>
                  </a:lnTo>
                  <a:lnTo>
                    <a:pt x="262" y="49"/>
                  </a:lnTo>
                  <a:lnTo>
                    <a:pt x="260" y="55"/>
                  </a:lnTo>
                  <a:lnTo>
                    <a:pt x="260" y="60"/>
                  </a:lnTo>
                  <a:lnTo>
                    <a:pt x="249" y="67"/>
                  </a:lnTo>
                  <a:lnTo>
                    <a:pt x="259" y="74"/>
                  </a:lnTo>
                  <a:lnTo>
                    <a:pt x="263" y="88"/>
                  </a:lnTo>
                  <a:lnTo>
                    <a:pt x="258" y="116"/>
                  </a:lnTo>
                  <a:lnTo>
                    <a:pt x="260" y="121"/>
                  </a:lnTo>
                  <a:lnTo>
                    <a:pt x="267" y="143"/>
                  </a:lnTo>
                  <a:lnTo>
                    <a:pt x="280" y="154"/>
                  </a:lnTo>
                  <a:lnTo>
                    <a:pt x="278" y="161"/>
                  </a:lnTo>
                  <a:lnTo>
                    <a:pt x="284" y="161"/>
                  </a:lnTo>
                  <a:lnTo>
                    <a:pt x="283" y="167"/>
                  </a:lnTo>
                  <a:lnTo>
                    <a:pt x="291" y="179"/>
                  </a:lnTo>
                  <a:lnTo>
                    <a:pt x="294" y="189"/>
                  </a:lnTo>
                  <a:lnTo>
                    <a:pt x="283" y="181"/>
                  </a:lnTo>
                  <a:lnTo>
                    <a:pt x="280" y="185"/>
                  </a:lnTo>
                  <a:lnTo>
                    <a:pt x="265" y="174"/>
                  </a:lnTo>
                  <a:lnTo>
                    <a:pt x="249" y="177"/>
                  </a:lnTo>
                  <a:lnTo>
                    <a:pt x="244" y="168"/>
                  </a:lnTo>
                  <a:lnTo>
                    <a:pt x="242" y="174"/>
                  </a:lnTo>
                  <a:lnTo>
                    <a:pt x="238" y="172"/>
                  </a:lnTo>
                  <a:lnTo>
                    <a:pt x="229" y="160"/>
                  </a:lnTo>
                  <a:lnTo>
                    <a:pt x="219" y="163"/>
                  </a:lnTo>
                  <a:lnTo>
                    <a:pt x="216" y="167"/>
                  </a:lnTo>
                  <a:lnTo>
                    <a:pt x="210" y="168"/>
                  </a:lnTo>
                  <a:lnTo>
                    <a:pt x="206" y="153"/>
                  </a:lnTo>
                  <a:lnTo>
                    <a:pt x="213" y="139"/>
                  </a:lnTo>
                  <a:lnTo>
                    <a:pt x="212" y="135"/>
                  </a:lnTo>
                  <a:lnTo>
                    <a:pt x="213" y="134"/>
                  </a:lnTo>
                  <a:lnTo>
                    <a:pt x="216" y="131"/>
                  </a:lnTo>
                  <a:lnTo>
                    <a:pt x="219" y="125"/>
                  </a:lnTo>
                  <a:lnTo>
                    <a:pt x="217" y="123"/>
                  </a:lnTo>
                  <a:lnTo>
                    <a:pt x="217" y="121"/>
                  </a:lnTo>
                  <a:lnTo>
                    <a:pt x="222" y="114"/>
                  </a:lnTo>
                  <a:lnTo>
                    <a:pt x="226" y="107"/>
                  </a:lnTo>
                  <a:lnTo>
                    <a:pt x="216" y="100"/>
                  </a:lnTo>
                  <a:lnTo>
                    <a:pt x="210" y="102"/>
                  </a:lnTo>
                  <a:lnTo>
                    <a:pt x="210" y="105"/>
                  </a:lnTo>
                  <a:lnTo>
                    <a:pt x="208" y="107"/>
                  </a:lnTo>
                  <a:lnTo>
                    <a:pt x="205" y="105"/>
                  </a:lnTo>
                  <a:lnTo>
                    <a:pt x="195" y="103"/>
                  </a:lnTo>
                  <a:lnTo>
                    <a:pt x="195" y="99"/>
                  </a:lnTo>
                  <a:lnTo>
                    <a:pt x="188" y="98"/>
                  </a:lnTo>
                  <a:lnTo>
                    <a:pt x="184" y="98"/>
                  </a:lnTo>
                  <a:lnTo>
                    <a:pt x="170" y="94"/>
                  </a:lnTo>
                  <a:lnTo>
                    <a:pt x="174" y="82"/>
                  </a:lnTo>
                  <a:lnTo>
                    <a:pt x="170" y="80"/>
                  </a:lnTo>
                  <a:lnTo>
                    <a:pt x="158" y="76"/>
                  </a:lnTo>
                  <a:lnTo>
                    <a:pt x="154" y="74"/>
                  </a:lnTo>
                  <a:lnTo>
                    <a:pt x="151" y="76"/>
                  </a:lnTo>
                  <a:lnTo>
                    <a:pt x="148" y="74"/>
                  </a:lnTo>
                  <a:lnTo>
                    <a:pt x="145" y="66"/>
                  </a:lnTo>
                  <a:lnTo>
                    <a:pt x="138" y="59"/>
                  </a:lnTo>
                  <a:lnTo>
                    <a:pt x="131" y="47"/>
                  </a:lnTo>
                  <a:lnTo>
                    <a:pt x="122" y="51"/>
                  </a:lnTo>
                  <a:lnTo>
                    <a:pt x="119" y="49"/>
                  </a:lnTo>
                  <a:lnTo>
                    <a:pt x="109" y="44"/>
                  </a:lnTo>
                  <a:lnTo>
                    <a:pt x="99" y="52"/>
                  </a:lnTo>
                  <a:lnTo>
                    <a:pt x="94" y="52"/>
                  </a:lnTo>
                  <a:lnTo>
                    <a:pt x="91" y="53"/>
                  </a:lnTo>
                  <a:lnTo>
                    <a:pt x="91" y="56"/>
                  </a:lnTo>
                  <a:lnTo>
                    <a:pt x="86" y="67"/>
                  </a:lnTo>
                  <a:lnTo>
                    <a:pt x="83" y="67"/>
                  </a:lnTo>
                  <a:lnTo>
                    <a:pt x="72" y="67"/>
                  </a:lnTo>
                  <a:lnTo>
                    <a:pt x="69" y="67"/>
                  </a:lnTo>
                  <a:lnTo>
                    <a:pt x="56" y="60"/>
                  </a:lnTo>
                  <a:lnTo>
                    <a:pt x="43" y="81"/>
                  </a:lnTo>
                  <a:lnTo>
                    <a:pt x="38" y="80"/>
                  </a:lnTo>
                  <a:lnTo>
                    <a:pt x="29" y="94"/>
                  </a:lnTo>
                  <a:lnTo>
                    <a:pt x="24" y="96"/>
                  </a:lnTo>
                  <a:lnTo>
                    <a:pt x="23" y="99"/>
                  </a:lnTo>
                  <a:lnTo>
                    <a:pt x="16" y="107"/>
                  </a:lnTo>
                  <a:lnTo>
                    <a:pt x="9" y="116"/>
                  </a:lnTo>
                  <a:lnTo>
                    <a:pt x="2" y="81"/>
                  </a:lnTo>
                  <a:lnTo>
                    <a:pt x="0" y="60"/>
                  </a:lnTo>
                  <a:lnTo>
                    <a:pt x="2" y="60"/>
                  </a:lnTo>
                  <a:lnTo>
                    <a:pt x="5" y="59"/>
                  </a:lnTo>
                  <a:lnTo>
                    <a:pt x="6" y="59"/>
                  </a:lnTo>
                  <a:lnTo>
                    <a:pt x="31" y="55"/>
                  </a:lnTo>
                  <a:lnTo>
                    <a:pt x="34" y="53"/>
                  </a:lnTo>
                  <a:lnTo>
                    <a:pt x="45" y="52"/>
                  </a:lnTo>
                  <a:lnTo>
                    <a:pt x="48" y="51"/>
                  </a:lnTo>
                  <a:lnTo>
                    <a:pt x="49" y="51"/>
                  </a:lnTo>
                  <a:lnTo>
                    <a:pt x="54" y="51"/>
                  </a:lnTo>
                  <a:lnTo>
                    <a:pt x="76" y="47"/>
                  </a:lnTo>
                  <a:lnTo>
                    <a:pt x="79" y="45"/>
                  </a:lnTo>
                  <a:lnTo>
                    <a:pt x="88" y="44"/>
                  </a:lnTo>
                  <a:lnTo>
                    <a:pt x="91" y="42"/>
                  </a:lnTo>
                </a:path>
              </a:pathLst>
            </a:custGeom>
            <a:solidFill>
              <a:schemeClr val="accent5"/>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19" name="Freeform 230"/>
            <p:cNvSpPr>
              <a:spLocks/>
            </p:cNvSpPr>
            <p:nvPr/>
          </p:nvSpPr>
          <p:spPr bwMode="auto">
            <a:xfrm>
              <a:off x="6955295" y="2065598"/>
              <a:ext cx="434902" cy="626324"/>
            </a:xfrm>
            <a:custGeom>
              <a:avLst/>
              <a:gdLst>
                <a:gd name="T0" fmla="*/ 2147483647 w 317"/>
                <a:gd name="T1" fmla="*/ 2147483647 h 499"/>
                <a:gd name="T2" fmla="*/ 2147483647 w 317"/>
                <a:gd name="T3" fmla="*/ 2147483647 h 499"/>
                <a:gd name="T4" fmla="*/ 0 w 317"/>
                <a:gd name="T5" fmla="*/ 2147483647 h 499"/>
                <a:gd name="T6" fmla="*/ 2147483647 w 317"/>
                <a:gd name="T7" fmla="*/ 2147483647 h 499"/>
                <a:gd name="T8" fmla="*/ 2147483647 w 317"/>
                <a:gd name="T9" fmla="*/ 2147483647 h 499"/>
                <a:gd name="T10" fmla="*/ 2147483647 w 317"/>
                <a:gd name="T11" fmla="*/ 2147483647 h 499"/>
                <a:gd name="T12" fmla="*/ 2147483647 w 317"/>
                <a:gd name="T13" fmla="*/ 2147483647 h 499"/>
                <a:gd name="T14" fmla="*/ 2147483647 w 317"/>
                <a:gd name="T15" fmla="*/ 2147483647 h 499"/>
                <a:gd name="T16" fmla="*/ 2147483647 w 317"/>
                <a:gd name="T17" fmla="*/ 2147483647 h 499"/>
                <a:gd name="T18" fmla="*/ 2147483647 w 317"/>
                <a:gd name="T19" fmla="*/ 2147483647 h 499"/>
                <a:gd name="T20" fmla="*/ 2147483647 w 317"/>
                <a:gd name="T21" fmla="*/ 2147483647 h 499"/>
                <a:gd name="T22" fmla="*/ 2147483647 w 317"/>
                <a:gd name="T23" fmla="*/ 2147483647 h 499"/>
                <a:gd name="T24" fmla="*/ 2147483647 w 317"/>
                <a:gd name="T25" fmla="*/ 2147483647 h 499"/>
                <a:gd name="T26" fmla="*/ 2147483647 w 317"/>
                <a:gd name="T27" fmla="*/ 0 h 499"/>
                <a:gd name="T28" fmla="*/ 2147483647 w 317"/>
                <a:gd name="T29" fmla="*/ 2147483647 h 499"/>
                <a:gd name="T30" fmla="*/ 2147483647 w 317"/>
                <a:gd name="T31" fmla="*/ 2147483647 h 499"/>
                <a:gd name="T32" fmla="*/ 2147483647 w 317"/>
                <a:gd name="T33" fmla="*/ 2147483647 h 499"/>
                <a:gd name="T34" fmla="*/ 2147483647 w 317"/>
                <a:gd name="T35" fmla="*/ 2147483647 h 499"/>
                <a:gd name="T36" fmla="*/ 2147483647 w 317"/>
                <a:gd name="T37" fmla="*/ 2147483647 h 499"/>
                <a:gd name="T38" fmla="*/ 2147483647 w 317"/>
                <a:gd name="T39" fmla="*/ 2147483647 h 499"/>
                <a:gd name="T40" fmla="*/ 2147483647 w 317"/>
                <a:gd name="T41" fmla="*/ 2147483647 h 499"/>
                <a:gd name="T42" fmla="*/ 2147483647 w 317"/>
                <a:gd name="T43" fmla="*/ 2147483647 h 499"/>
                <a:gd name="T44" fmla="*/ 2147483647 w 317"/>
                <a:gd name="T45" fmla="*/ 2147483647 h 499"/>
                <a:gd name="T46" fmla="*/ 2147483647 w 317"/>
                <a:gd name="T47" fmla="*/ 2147483647 h 499"/>
                <a:gd name="T48" fmla="*/ 2147483647 w 317"/>
                <a:gd name="T49" fmla="*/ 2147483647 h 499"/>
                <a:gd name="T50" fmla="*/ 2147483647 w 317"/>
                <a:gd name="T51" fmla="*/ 2147483647 h 499"/>
                <a:gd name="T52" fmla="*/ 2147483647 w 317"/>
                <a:gd name="T53" fmla="*/ 2147483647 h 499"/>
                <a:gd name="T54" fmla="*/ 2147483647 w 317"/>
                <a:gd name="T55" fmla="*/ 2147483647 h 499"/>
                <a:gd name="T56" fmla="*/ 2147483647 w 317"/>
                <a:gd name="T57" fmla="*/ 2147483647 h 499"/>
                <a:gd name="T58" fmla="*/ 2147483647 w 317"/>
                <a:gd name="T59" fmla="*/ 2147483647 h 499"/>
                <a:gd name="T60" fmla="*/ 2147483647 w 317"/>
                <a:gd name="T61" fmla="*/ 2147483647 h 499"/>
                <a:gd name="T62" fmla="*/ 2147483647 w 317"/>
                <a:gd name="T63" fmla="*/ 2147483647 h 499"/>
                <a:gd name="T64" fmla="*/ 2147483647 w 317"/>
                <a:gd name="T65" fmla="*/ 2147483647 h 499"/>
                <a:gd name="T66" fmla="*/ 2147483647 w 317"/>
                <a:gd name="T67" fmla="*/ 2147483647 h 499"/>
                <a:gd name="T68" fmla="*/ 2147483647 w 317"/>
                <a:gd name="T69" fmla="*/ 2147483647 h 499"/>
                <a:gd name="T70" fmla="*/ 2147483647 w 317"/>
                <a:gd name="T71" fmla="*/ 2147483647 h 499"/>
                <a:gd name="T72" fmla="*/ 2147483647 w 317"/>
                <a:gd name="T73" fmla="*/ 2147483647 h 499"/>
                <a:gd name="T74" fmla="*/ 2147483647 w 317"/>
                <a:gd name="T75" fmla="*/ 2147483647 h 499"/>
                <a:gd name="T76" fmla="*/ 2147483647 w 317"/>
                <a:gd name="T77" fmla="*/ 2147483647 h 499"/>
                <a:gd name="T78" fmla="*/ 2147483647 w 317"/>
                <a:gd name="T79" fmla="*/ 2147483647 h 499"/>
                <a:gd name="T80" fmla="*/ 2147483647 w 317"/>
                <a:gd name="T81" fmla="*/ 2147483647 h 499"/>
                <a:gd name="T82" fmla="*/ 2147483647 w 317"/>
                <a:gd name="T83" fmla="*/ 2147483647 h 499"/>
                <a:gd name="T84" fmla="*/ 2147483647 w 317"/>
                <a:gd name="T85" fmla="*/ 2147483647 h 499"/>
                <a:gd name="T86" fmla="*/ 2147483647 w 317"/>
                <a:gd name="T87" fmla="*/ 2147483647 h 499"/>
                <a:gd name="T88" fmla="*/ 2147483647 w 317"/>
                <a:gd name="T89" fmla="*/ 2147483647 h 499"/>
                <a:gd name="T90" fmla="*/ 2147483647 w 317"/>
                <a:gd name="T91" fmla="*/ 2147483647 h 499"/>
                <a:gd name="T92" fmla="*/ 2147483647 w 317"/>
                <a:gd name="T93" fmla="*/ 2147483647 h 499"/>
                <a:gd name="T94" fmla="*/ 2147483647 w 317"/>
                <a:gd name="T95" fmla="*/ 2147483647 h 499"/>
                <a:gd name="T96" fmla="*/ 2147483647 w 317"/>
                <a:gd name="T97" fmla="*/ 2147483647 h 49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7"/>
                <a:gd name="T148" fmla="*/ 0 h 499"/>
                <a:gd name="T149" fmla="*/ 317 w 317"/>
                <a:gd name="T150" fmla="*/ 499 h 49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7" h="499">
                  <a:moveTo>
                    <a:pt x="48" y="427"/>
                  </a:moveTo>
                  <a:lnTo>
                    <a:pt x="41" y="406"/>
                  </a:lnTo>
                  <a:lnTo>
                    <a:pt x="33" y="379"/>
                  </a:lnTo>
                  <a:lnTo>
                    <a:pt x="31" y="375"/>
                  </a:lnTo>
                  <a:lnTo>
                    <a:pt x="16" y="326"/>
                  </a:lnTo>
                  <a:lnTo>
                    <a:pt x="0" y="280"/>
                  </a:lnTo>
                  <a:lnTo>
                    <a:pt x="0" y="275"/>
                  </a:lnTo>
                  <a:lnTo>
                    <a:pt x="2" y="265"/>
                  </a:lnTo>
                  <a:lnTo>
                    <a:pt x="16" y="272"/>
                  </a:lnTo>
                  <a:lnTo>
                    <a:pt x="16" y="268"/>
                  </a:lnTo>
                  <a:lnTo>
                    <a:pt x="18" y="251"/>
                  </a:lnTo>
                  <a:lnTo>
                    <a:pt x="29" y="251"/>
                  </a:lnTo>
                  <a:lnTo>
                    <a:pt x="22" y="229"/>
                  </a:lnTo>
                  <a:lnTo>
                    <a:pt x="26" y="222"/>
                  </a:lnTo>
                  <a:lnTo>
                    <a:pt x="36" y="210"/>
                  </a:lnTo>
                  <a:lnTo>
                    <a:pt x="41" y="187"/>
                  </a:lnTo>
                  <a:lnTo>
                    <a:pt x="34" y="182"/>
                  </a:lnTo>
                  <a:lnTo>
                    <a:pt x="34" y="168"/>
                  </a:lnTo>
                  <a:lnTo>
                    <a:pt x="31" y="155"/>
                  </a:lnTo>
                  <a:lnTo>
                    <a:pt x="40" y="133"/>
                  </a:lnTo>
                  <a:lnTo>
                    <a:pt x="38" y="116"/>
                  </a:lnTo>
                  <a:lnTo>
                    <a:pt x="36" y="104"/>
                  </a:lnTo>
                  <a:lnTo>
                    <a:pt x="69" y="9"/>
                  </a:lnTo>
                  <a:lnTo>
                    <a:pt x="85" y="23"/>
                  </a:lnTo>
                  <a:lnTo>
                    <a:pt x="92" y="27"/>
                  </a:lnTo>
                  <a:lnTo>
                    <a:pt x="119" y="18"/>
                  </a:lnTo>
                  <a:lnTo>
                    <a:pt x="134" y="1"/>
                  </a:lnTo>
                  <a:lnTo>
                    <a:pt x="141" y="0"/>
                  </a:lnTo>
                  <a:lnTo>
                    <a:pt x="167" y="9"/>
                  </a:lnTo>
                  <a:lnTo>
                    <a:pt x="174" y="16"/>
                  </a:lnTo>
                  <a:lnTo>
                    <a:pt x="181" y="18"/>
                  </a:lnTo>
                  <a:lnTo>
                    <a:pt x="225" y="161"/>
                  </a:lnTo>
                  <a:lnTo>
                    <a:pt x="250" y="165"/>
                  </a:lnTo>
                  <a:lnTo>
                    <a:pt x="253" y="161"/>
                  </a:lnTo>
                  <a:lnTo>
                    <a:pt x="264" y="198"/>
                  </a:lnTo>
                  <a:lnTo>
                    <a:pt x="277" y="208"/>
                  </a:lnTo>
                  <a:lnTo>
                    <a:pt x="279" y="207"/>
                  </a:lnTo>
                  <a:lnTo>
                    <a:pt x="279" y="201"/>
                  </a:lnTo>
                  <a:lnTo>
                    <a:pt x="293" y="204"/>
                  </a:lnTo>
                  <a:lnTo>
                    <a:pt x="309" y="221"/>
                  </a:lnTo>
                  <a:lnTo>
                    <a:pt x="316" y="232"/>
                  </a:lnTo>
                  <a:lnTo>
                    <a:pt x="302" y="258"/>
                  </a:lnTo>
                  <a:lnTo>
                    <a:pt x="299" y="258"/>
                  </a:lnTo>
                  <a:lnTo>
                    <a:pt x="300" y="261"/>
                  </a:lnTo>
                  <a:lnTo>
                    <a:pt x="296" y="260"/>
                  </a:lnTo>
                  <a:lnTo>
                    <a:pt x="291" y="261"/>
                  </a:lnTo>
                  <a:lnTo>
                    <a:pt x="292" y="264"/>
                  </a:lnTo>
                  <a:lnTo>
                    <a:pt x="284" y="271"/>
                  </a:lnTo>
                  <a:lnTo>
                    <a:pt x="285" y="278"/>
                  </a:lnTo>
                  <a:lnTo>
                    <a:pt x="279" y="286"/>
                  </a:lnTo>
                  <a:lnTo>
                    <a:pt x="278" y="280"/>
                  </a:lnTo>
                  <a:lnTo>
                    <a:pt x="263" y="285"/>
                  </a:lnTo>
                  <a:lnTo>
                    <a:pt x="261" y="294"/>
                  </a:lnTo>
                  <a:lnTo>
                    <a:pt x="256" y="297"/>
                  </a:lnTo>
                  <a:lnTo>
                    <a:pt x="252" y="300"/>
                  </a:lnTo>
                  <a:lnTo>
                    <a:pt x="252" y="307"/>
                  </a:lnTo>
                  <a:lnTo>
                    <a:pt x="238" y="321"/>
                  </a:lnTo>
                  <a:lnTo>
                    <a:pt x="227" y="322"/>
                  </a:lnTo>
                  <a:lnTo>
                    <a:pt x="214" y="308"/>
                  </a:lnTo>
                  <a:lnTo>
                    <a:pt x="217" y="318"/>
                  </a:lnTo>
                  <a:lnTo>
                    <a:pt x="209" y="343"/>
                  </a:lnTo>
                  <a:lnTo>
                    <a:pt x="194" y="326"/>
                  </a:lnTo>
                  <a:lnTo>
                    <a:pt x="191" y="306"/>
                  </a:lnTo>
                  <a:lnTo>
                    <a:pt x="189" y="306"/>
                  </a:lnTo>
                  <a:lnTo>
                    <a:pt x="187" y="315"/>
                  </a:lnTo>
                  <a:lnTo>
                    <a:pt x="181" y="322"/>
                  </a:lnTo>
                  <a:lnTo>
                    <a:pt x="181" y="336"/>
                  </a:lnTo>
                  <a:lnTo>
                    <a:pt x="181" y="351"/>
                  </a:lnTo>
                  <a:lnTo>
                    <a:pt x="187" y="364"/>
                  </a:lnTo>
                  <a:lnTo>
                    <a:pt x="170" y="382"/>
                  </a:lnTo>
                  <a:lnTo>
                    <a:pt x="164" y="382"/>
                  </a:lnTo>
                  <a:lnTo>
                    <a:pt x="158" y="386"/>
                  </a:lnTo>
                  <a:lnTo>
                    <a:pt x="156" y="390"/>
                  </a:lnTo>
                  <a:lnTo>
                    <a:pt x="149" y="396"/>
                  </a:lnTo>
                  <a:lnTo>
                    <a:pt x="144" y="396"/>
                  </a:lnTo>
                  <a:lnTo>
                    <a:pt x="141" y="406"/>
                  </a:lnTo>
                  <a:lnTo>
                    <a:pt x="137" y="413"/>
                  </a:lnTo>
                  <a:lnTo>
                    <a:pt x="131" y="407"/>
                  </a:lnTo>
                  <a:lnTo>
                    <a:pt x="128" y="407"/>
                  </a:lnTo>
                  <a:lnTo>
                    <a:pt x="124" y="414"/>
                  </a:lnTo>
                  <a:lnTo>
                    <a:pt x="115" y="420"/>
                  </a:lnTo>
                  <a:lnTo>
                    <a:pt x="110" y="428"/>
                  </a:lnTo>
                  <a:lnTo>
                    <a:pt x="113" y="434"/>
                  </a:lnTo>
                  <a:lnTo>
                    <a:pt x="112" y="438"/>
                  </a:lnTo>
                  <a:lnTo>
                    <a:pt x="109" y="436"/>
                  </a:lnTo>
                  <a:lnTo>
                    <a:pt x="102" y="440"/>
                  </a:lnTo>
                  <a:lnTo>
                    <a:pt x="101" y="445"/>
                  </a:lnTo>
                  <a:lnTo>
                    <a:pt x="102" y="447"/>
                  </a:lnTo>
                  <a:lnTo>
                    <a:pt x="106" y="447"/>
                  </a:lnTo>
                  <a:lnTo>
                    <a:pt x="92" y="475"/>
                  </a:lnTo>
                  <a:lnTo>
                    <a:pt x="95" y="484"/>
                  </a:lnTo>
                  <a:lnTo>
                    <a:pt x="90" y="498"/>
                  </a:lnTo>
                  <a:lnTo>
                    <a:pt x="85" y="496"/>
                  </a:lnTo>
                  <a:lnTo>
                    <a:pt x="79" y="493"/>
                  </a:lnTo>
                  <a:lnTo>
                    <a:pt x="74" y="481"/>
                  </a:lnTo>
                  <a:lnTo>
                    <a:pt x="62" y="472"/>
                  </a:lnTo>
                  <a:lnTo>
                    <a:pt x="56" y="453"/>
                  </a:lnTo>
                  <a:lnTo>
                    <a:pt x="48" y="431"/>
                  </a:lnTo>
                  <a:lnTo>
                    <a:pt x="48" y="427"/>
                  </a:lnTo>
                </a:path>
              </a:pathLst>
            </a:custGeom>
            <a:solidFill>
              <a:schemeClr val="accent5"/>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20" name="Freeform 231"/>
            <p:cNvSpPr>
              <a:spLocks/>
            </p:cNvSpPr>
            <p:nvPr/>
          </p:nvSpPr>
          <p:spPr bwMode="auto">
            <a:xfrm>
              <a:off x="6886497" y="2405413"/>
              <a:ext cx="196565" cy="373129"/>
            </a:xfrm>
            <a:custGeom>
              <a:avLst/>
              <a:gdLst>
                <a:gd name="T0" fmla="*/ 2147483647 w 142"/>
                <a:gd name="T1" fmla="*/ 2147483647 h 299"/>
                <a:gd name="T2" fmla="*/ 2147483647 w 142"/>
                <a:gd name="T3" fmla="*/ 2147483647 h 299"/>
                <a:gd name="T4" fmla="*/ 2147483647 w 142"/>
                <a:gd name="T5" fmla="*/ 2147483647 h 299"/>
                <a:gd name="T6" fmla="*/ 2147483647 w 142"/>
                <a:gd name="T7" fmla="*/ 2147483647 h 299"/>
                <a:gd name="T8" fmla="*/ 2147483647 w 142"/>
                <a:gd name="T9" fmla="*/ 2147483647 h 299"/>
                <a:gd name="T10" fmla="*/ 2147483647 w 142"/>
                <a:gd name="T11" fmla="*/ 2147483647 h 299"/>
                <a:gd name="T12" fmla="*/ 2147483647 w 142"/>
                <a:gd name="T13" fmla="*/ 2147483647 h 299"/>
                <a:gd name="T14" fmla="*/ 2147483647 w 142"/>
                <a:gd name="T15" fmla="*/ 2147483647 h 299"/>
                <a:gd name="T16" fmla="*/ 2147483647 w 142"/>
                <a:gd name="T17" fmla="*/ 2147483647 h 299"/>
                <a:gd name="T18" fmla="*/ 2147483647 w 142"/>
                <a:gd name="T19" fmla="*/ 2147483647 h 299"/>
                <a:gd name="T20" fmla="*/ 2147483647 w 142"/>
                <a:gd name="T21" fmla="*/ 2147483647 h 299"/>
                <a:gd name="T22" fmla="*/ 2147483647 w 142"/>
                <a:gd name="T23" fmla="*/ 2147483647 h 299"/>
                <a:gd name="T24" fmla="*/ 2147483647 w 142"/>
                <a:gd name="T25" fmla="*/ 2147483647 h 299"/>
                <a:gd name="T26" fmla="*/ 2147483647 w 142"/>
                <a:gd name="T27" fmla="*/ 2147483647 h 299"/>
                <a:gd name="T28" fmla="*/ 2147483647 w 142"/>
                <a:gd name="T29" fmla="*/ 2147483647 h 299"/>
                <a:gd name="T30" fmla="*/ 2147483647 w 142"/>
                <a:gd name="T31" fmla="*/ 2147483647 h 299"/>
                <a:gd name="T32" fmla="*/ 2147483647 w 142"/>
                <a:gd name="T33" fmla="*/ 2147483647 h 299"/>
                <a:gd name="T34" fmla="*/ 2147483647 w 142"/>
                <a:gd name="T35" fmla="*/ 2147483647 h 299"/>
                <a:gd name="T36" fmla="*/ 2147483647 w 142"/>
                <a:gd name="T37" fmla="*/ 2147483647 h 299"/>
                <a:gd name="T38" fmla="*/ 2147483647 w 142"/>
                <a:gd name="T39" fmla="*/ 2147483647 h 299"/>
                <a:gd name="T40" fmla="*/ 2147483647 w 142"/>
                <a:gd name="T41" fmla="*/ 0 h 299"/>
                <a:gd name="T42" fmla="*/ 2147483647 w 142"/>
                <a:gd name="T43" fmla="*/ 2147483647 h 299"/>
                <a:gd name="T44" fmla="*/ 2147483647 w 142"/>
                <a:gd name="T45" fmla="*/ 2147483647 h 299"/>
                <a:gd name="T46" fmla="*/ 2147483647 w 142"/>
                <a:gd name="T47" fmla="*/ 2147483647 h 299"/>
                <a:gd name="T48" fmla="*/ 2147483647 w 142"/>
                <a:gd name="T49" fmla="*/ 2147483647 h 299"/>
                <a:gd name="T50" fmla="*/ 2147483647 w 142"/>
                <a:gd name="T51" fmla="*/ 2147483647 h 299"/>
                <a:gd name="T52" fmla="*/ 2147483647 w 142"/>
                <a:gd name="T53" fmla="*/ 2147483647 h 299"/>
                <a:gd name="T54" fmla="*/ 2147483647 w 142"/>
                <a:gd name="T55" fmla="*/ 2147483647 h 299"/>
                <a:gd name="T56" fmla="*/ 2147483647 w 142"/>
                <a:gd name="T57" fmla="*/ 2147483647 h 299"/>
                <a:gd name="T58" fmla="*/ 2147483647 w 142"/>
                <a:gd name="T59" fmla="*/ 2147483647 h 299"/>
                <a:gd name="T60" fmla="*/ 2147483647 w 142"/>
                <a:gd name="T61" fmla="*/ 2147483647 h 299"/>
                <a:gd name="T62" fmla="*/ 2147483647 w 142"/>
                <a:gd name="T63" fmla="*/ 2147483647 h 299"/>
                <a:gd name="T64" fmla="*/ 2147483647 w 142"/>
                <a:gd name="T65" fmla="*/ 2147483647 h 299"/>
                <a:gd name="T66" fmla="*/ 2147483647 w 142"/>
                <a:gd name="T67" fmla="*/ 2147483647 h 299"/>
                <a:gd name="T68" fmla="*/ 2147483647 w 142"/>
                <a:gd name="T69" fmla="*/ 2147483647 h 299"/>
                <a:gd name="T70" fmla="*/ 2147483647 w 142"/>
                <a:gd name="T71" fmla="*/ 2147483647 h 299"/>
                <a:gd name="T72" fmla="*/ 2147483647 w 142"/>
                <a:gd name="T73" fmla="*/ 2147483647 h 299"/>
                <a:gd name="T74" fmla="*/ 2147483647 w 142"/>
                <a:gd name="T75" fmla="*/ 2147483647 h 299"/>
                <a:gd name="T76" fmla="*/ 2147483647 w 142"/>
                <a:gd name="T77" fmla="*/ 2147483647 h 299"/>
                <a:gd name="T78" fmla="*/ 2147483647 w 142"/>
                <a:gd name="T79" fmla="*/ 2147483647 h 299"/>
                <a:gd name="T80" fmla="*/ 2147483647 w 142"/>
                <a:gd name="T81" fmla="*/ 2147483647 h 299"/>
                <a:gd name="T82" fmla="*/ 2147483647 w 142"/>
                <a:gd name="T83" fmla="*/ 2147483647 h 299"/>
                <a:gd name="T84" fmla="*/ 2147483647 w 142"/>
                <a:gd name="T85" fmla="*/ 2147483647 h 299"/>
                <a:gd name="T86" fmla="*/ 2147483647 w 142"/>
                <a:gd name="T87" fmla="*/ 2147483647 h 299"/>
                <a:gd name="T88" fmla="*/ 2147483647 w 142"/>
                <a:gd name="T89" fmla="*/ 2147483647 h 299"/>
                <a:gd name="T90" fmla="*/ 2147483647 w 142"/>
                <a:gd name="T91" fmla="*/ 2147483647 h 299"/>
                <a:gd name="T92" fmla="*/ 2147483647 w 142"/>
                <a:gd name="T93" fmla="*/ 2147483647 h 299"/>
                <a:gd name="T94" fmla="*/ 2147483647 w 142"/>
                <a:gd name="T95" fmla="*/ 2147483647 h 299"/>
                <a:gd name="T96" fmla="*/ 2147483647 w 142"/>
                <a:gd name="T97" fmla="*/ 2147483647 h 299"/>
                <a:gd name="T98" fmla="*/ 2147483647 w 142"/>
                <a:gd name="T99" fmla="*/ 2147483647 h 299"/>
                <a:gd name="T100" fmla="*/ 2147483647 w 142"/>
                <a:gd name="T101" fmla="*/ 2147483647 h 299"/>
                <a:gd name="T102" fmla="*/ 2147483647 w 142"/>
                <a:gd name="T103" fmla="*/ 2147483647 h 299"/>
                <a:gd name="T104" fmla="*/ 2147483647 w 142"/>
                <a:gd name="T105" fmla="*/ 2147483647 h 299"/>
                <a:gd name="T106" fmla="*/ 2147483647 w 142"/>
                <a:gd name="T107" fmla="*/ 2147483647 h 299"/>
                <a:gd name="T108" fmla="*/ 2147483647 w 142"/>
                <a:gd name="T109" fmla="*/ 2147483647 h 299"/>
                <a:gd name="T110" fmla="*/ 2147483647 w 142"/>
                <a:gd name="T111" fmla="*/ 2147483647 h 299"/>
                <a:gd name="T112" fmla="*/ 2147483647 w 142"/>
                <a:gd name="T113" fmla="*/ 2147483647 h 299"/>
                <a:gd name="T114" fmla="*/ 0 w 142"/>
                <a:gd name="T115" fmla="*/ 2147483647 h 299"/>
                <a:gd name="T116" fmla="*/ 2147483647 w 142"/>
                <a:gd name="T117" fmla="*/ 2147483647 h 29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2"/>
                <a:gd name="T178" fmla="*/ 0 h 299"/>
                <a:gd name="T179" fmla="*/ 142 w 142"/>
                <a:gd name="T180" fmla="*/ 299 h 29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2" h="299">
                  <a:moveTo>
                    <a:pt x="2" y="203"/>
                  </a:moveTo>
                  <a:lnTo>
                    <a:pt x="1" y="200"/>
                  </a:lnTo>
                  <a:lnTo>
                    <a:pt x="4" y="186"/>
                  </a:lnTo>
                  <a:lnTo>
                    <a:pt x="8" y="182"/>
                  </a:lnTo>
                  <a:lnTo>
                    <a:pt x="8" y="157"/>
                  </a:lnTo>
                  <a:lnTo>
                    <a:pt x="11" y="142"/>
                  </a:lnTo>
                  <a:lnTo>
                    <a:pt x="8" y="139"/>
                  </a:lnTo>
                  <a:lnTo>
                    <a:pt x="5" y="129"/>
                  </a:lnTo>
                  <a:lnTo>
                    <a:pt x="8" y="119"/>
                  </a:lnTo>
                  <a:lnTo>
                    <a:pt x="19" y="114"/>
                  </a:lnTo>
                  <a:lnTo>
                    <a:pt x="20" y="111"/>
                  </a:lnTo>
                  <a:lnTo>
                    <a:pt x="23" y="107"/>
                  </a:lnTo>
                  <a:lnTo>
                    <a:pt x="34" y="93"/>
                  </a:lnTo>
                  <a:lnTo>
                    <a:pt x="23" y="68"/>
                  </a:lnTo>
                  <a:lnTo>
                    <a:pt x="29" y="48"/>
                  </a:lnTo>
                  <a:lnTo>
                    <a:pt x="24" y="37"/>
                  </a:lnTo>
                  <a:lnTo>
                    <a:pt x="23" y="13"/>
                  </a:lnTo>
                  <a:lnTo>
                    <a:pt x="37" y="6"/>
                  </a:lnTo>
                  <a:lnTo>
                    <a:pt x="40" y="8"/>
                  </a:lnTo>
                  <a:lnTo>
                    <a:pt x="47" y="6"/>
                  </a:lnTo>
                  <a:lnTo>
                    <a:pt x="47" y="0"/>
                  </a:lnTo>
                  <a:lnTo>
                    <a:pt x="51" y="4"/>
                  </a:lnTo>
                  <a:lnTo>
                    <a:pt x="51" y="9"/>
                  </a:lnTo>
                  <a:lnTo>
                    <a:pt x="67" y="55"/>
                  </a:lnTo>
                  <a:lnTo>
                    <a:pt x="82" y="104"/>
                  </a:lnTo>
                  <a:lnTo>
                    <a:pt x="84" y="108"/>
                  </a:lnTo>
                  <a:lnTo>
                    <a:pt x="92" y="135"/>
                  </a:lnTo>
                  <a:lnTo>
                    <a:pt x="99" y="155"/>
                  </a:lnTo>
                  <a:lnTo>
                    <a:pt x="99" y="160"/>
                  </a:lnTo>
                  <a:lnTo>
                    <a:pt x="107" y="182"/>
                  </a:lnTo>
                  <a:lnTo>
                    <a:pt x="113" y="201"/>
                  </a:lnTo>
                  <a:lnTo>
                    <a:pt x="125" y="210"/>
                  </a:lnTo>
                  <a:lnTo>
                    <a:pt x="129" y="222"/>
                  </a:lnTo>
                  <a:lnTo>
                    <a:pt x="136" y="225"/>
                  </a:lnTo>
                  <a:lnTo>
                    <a:pt x="141" y="226"/>
                  </a:lnTo>
                  <a:lnTo>
                    <a:pt x="138" y="243"/>
                  </a:lnTo>
                  <a:lnTo>
                    <a:pt x="138" y="249"/>
                  </a:lnTo>
                  <a:lnTo>
                    <a:pt x="121" y="254"/>
                  </a:lnTo>
                  <a:lnTo>
                    <a:pt x="120" y="260"/>
                  </a:lnTo>
                  <a:lnTo>
                    <a:pt x="109" y="271"/>
                  </a:lnTo>
                  <a:lnTo>
                    <a:pt x="109" y="272"/>
                  </a:lnTo>
                  <a:lnTo>
                    <a:pt x="107" y="272"/>
                  </a:lnTo>
                  <a:lnTo>
                    <a:pt x="106" y="277"/>
                  </a:lnTo>
                  <a:lnTo>
                    <a:pt x="59" y="288"/>
                  </a:lnTo>
                  <a:lnTo>
                    <a:pt x="58" y="288"/>
                  </a:lnTo>
                  <a:lnTo>
                    <a:pt x="55" y="289"/>
                  </a:lnTo>
                  <a:lnTo>
                    <a:pt x="47" y="291"/>
                  </a:lnTo>
                  <a:lnTo>
                    <a:pt x="30" y="293"/>
                  </a:lnTo>
                  <a:lnTo>
                    <a:pt x="24" y="296"/>
                  </a:lnTo>
                  <a:lnTo>
                    <a:pt x="23" y="296"/>
                  </a:lnTo>
                  <a:lnTo>
                    <a:pt x="16" y="298"/>
                  </a:lnTo>
                  <a:lnTo>
                    <a:pt x="5" y="275"/>
                  </a:lnTo>
                  <a:lnTo>
                    <a:pt x="8" y="268"/>
                  </a:lnTo>
                  <a:lnTo>
                    <a:pt x="5" y="250"/>
                  </a:lnTo>
                  <a:lnTo>
                    <a:pt x="5" y="243"/>
                  </a:lnTo>
                  <a:lnTo>
                    <a:pt x="1" y="215"/>
                  </a:lnTo>
                  <a:lnTo>
                    <a:pt x="0" y="206"/>
                  </a:lnTo>
                  <a:lnTo>
                    <a:pt x="2" y="203"/>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21" name="Freeform 232" descr="Outlined diamond"/>
            <p:cNvSpPr>
              <a:spLocks/>
            </p:cNvSpPr>
            <p:nvPr/>
          </p:nvSpPr>
          <p:spPr bwMode="auto">
            <a:xfrm>
              <a:off x="6677647" y="3007306"/>
              <a:ext cx="159709" cy="330931"/>
            </a:xfrm>
            <a:custGeom>
              <a:avLst/>
              <a:gdLst>
                <a:gd name="T0" fmla="*/ 2147483647 w 115"/>
                <a:gd name="T1" fmla="*/ 2147483647 h 265"/>
                <a:gd name="T2" fmla="*/ 2147483647 w 115"/>
                <a:gd name="T3" fmla="*/ 2147483647 h 265"/>
                <a:gd name="T4" fmla="*/ 2147483647 w 115"/>
                <a:gd name="T5" fmla="*/ 2147483647 h 265"/>
                <a:gd name="T6" fmla="*/ 2147483647 w 115"/>
                <a:gd name="T7" fmla="*/ 2147483647 h 265"/>
                <a:gd name="T8" fmla="*/ 2147483647 w 115"/>
                <a:gd name="T9" fmla="*/ 2147483647 h 265"/>
                <a:gd name="T10" fmla="*/ 2147483647 w 115"/>
                <a:gd name="T11" fmla="*/ 2147483647 h 265"/>
                <a:gd name="T12" fmla="*/ 2147483647 w 115"/>
                <a:gd name="T13" fmla="*/ 2147483647 h 265"/>
                <a:gd name="T14" fmla="*/ 2147483647 w 115"/>
                <a:gd name="T15" fmla="*/ 2147483647 h 265"/>
                <a:gd name="T16" fmla="*/ 2147483647 w 115"/>
                <a:gd name="T17" fmla="*/ 2147483647 h 265"/>
                <a:gd name="T18" fmla="*/ 2147483647 w 115"/>
                <a:gd name="T19" fmla="*/ 2147483647 h 265"/>
                <a:gd name="T20" fmla="*/ 2147483647 w 115"/>
                <a:gd name="T21" fmla="*/ 2147483647 h 265"/>
                <a:gd name="T22" fmla="*/ 2147483647 w 115"/>
                <a:gd name="T23" fmla="*/ 2147483647 h 265"/>
                <a:gd name="T24" fmla="*/ 2147483647 w 115"/>
                <a:gd name="T25" fmla="*/ 2147483647 h 265"/>
                <a:gd name="T26" fmla="*/ 2147483647 w 115"/>
                <a:gd name="T27" fmla="*/ 2147483647 h 265"/>
                <a:gd name="T28" fmla="*/ 2147483647 w 115"/>
                <a:gd name="T29" fmla="*/ 2147483647 h 265"/>
                <a:gd name="T30" fmla="*/ 2147483647 w 115"/>
                <a:gd name="T31" fmla="*/ 2147483647 h 265"/>
                <a:gd name="T32" fmla="*/ 2147483647 w 115"/>
                <a:gd name="T33" fmla="*/ 2147483647 h 265"/>
                <a:gd name="T34" fmla="*/ 2147483647 w 115"/>
                <a:gd name="T35" fmla="*/ 2147483647 h 265"/>
                <a:gd name="T36" fmla="*/ 2147483647 w 115"/>
                <a:gd name="T37" fmla="*/ 2147483647 h 265"/>
                <a:gd name="T38" fmla="*/ 2147483647 w 115"/>
                <a:gd name="T39" fmla="*/ 2147483647 h 265"/>
                <a:gd name="T40" fmla="*/ 2147483647 w 115"/>
                <a:gd name="T41" fmla="*/ 0 h 265"/>
                <a:gd name="T42" fmla="*/ 2147483647 w 115"/>
                <a:gd name="T43" fmla="*/ 2147483647 h 265"/>
                <a:gd name="T44" fmla="*/ 2147483647 w 115"/>
                <a:gd name="T45" fmla="*/ 2147483647 h 265"/>
                <a:gd name="T46" fmla="*/ 2147483647 w 115"/>
                <a:gd name="T47" fmla="*/ 2147483647 h 265"/>
                <a:gd name="T48" fmla="*/ 2147483647 w 115"/>
                <a:gd name="T49" fmla="*/ 2147483647 h 265"/>
                <a:gd name="T50" fmla="*/ 2147483647 w 115"/>
                <a:gd name="T51" fmla="*/ 2147483647 h 265"/>
                <a:gd name="T52" fmla="*/ 2147483647 w 115"/>
                <a:gd name="T53" fmla="*/ 2147483647 h 265"/>
                <a:gd name="T54" fmla="*/ 2147483647 w 115"/>
                <a:gd name="T55" fmla="*/ 2147483647 h 265"/>
                <a:gd name="T56" fmla="*/ 2147483647 w 115"/>
                <a:gd name="T57" fmla="*/ 2147483647 h 265"/>
                <a:gd name="T58" fmla="*/ 2147483647 w 115"/>
                <a:gd name="T59" fmla="*/ 2147483647 h 265"/>
                <a:gd name="T60" fmla="*/ 2147483647 w 115"/>
                <a:gd name="T61" fmla="*/ 2147483647 h 265"/>
                <a:gd name="T62" fmla="*/ 2147483647 w 115"/>
                <a:gd name="T63" fmla="*/ 2147483647 h 265"/>
                <a:gd name="T64" fmla="*/ 2147483647 w 115"/>
                <a:gd name="T65" fmla="*/ 2147483647 h 265"/>
                <a:gd name="T66" fmla="*/ 2147483647 w 115"/>
                <a:gd name="T67" fmla="*/ 2147483647 h 265"/>
                <a:gd name="T68" fmla="*/ 2147483647 w 115"/>
                <a:gd name="T69" fmla="*/ 2147483647 h 265"/>
                <a:gd name="T70" fmla="*/ 2147483647 w 115"/>
                <a:gd name="T71" fmla="*/ 2147483647 h 265"/>
                <a:gd name="T72" fmla="*/ 2147483647 w 115"/>
                <a:gd name="T73" fmla="*/ 2147483647 h 265"/>
                <a:gd name="T74" fmla="*/ 2147483647 w 115"/>
                <a:gd name="T75" fmla="*/ 2147483647 h 265"/>
                <a:gd name="T76" fmla="*/ 2147483647 w 115"/>
                <a:gd name="T77" fmla="*/ 2147483647 h 265"/>
                <a:gd name="T78" fmla="*/ 2147483647 w 115"/>
                <a:gd name="T79" fmla="*/ 2147483647 h 265"/>
                <a:gd name="T80" fmla="*/ 2147483647 w 115"/>
                <a:gd name="T81" fmla="*/ 2147483647 h 265"/>
                <a:gd name="T82" fmla="*/ 2147483647 w 115"/>
                <a:gd name="T83" fmla="*/ 2147483647 h 265"/>
                <a:gd name="T84" fmla="*/ 2147483647 w 115"/>
                <a:gd name="T85" fmla="*/ 2147483647 h 265"/>
                <a:gd name="T86" fmla="*/ 2147483647 w 115"/>
                <a:gd name="T87" fmla="*/ 2147483647 h 265"/>
                <a:gd name="T88" fmla="*/ 2147483647 w 115"/>
                <a:gd name="T89" fmla="*/ 2147483647 h 265"/>
                <a:gd name="T90" fmla="*/ 2147483647 w 115"/>
                <a:gd name="T91" fmla="*/ 2147483647 h 265"/>
                <a:gd name="T92" fmla="*/ 2147483647 w 115"/>
                <a:gd name="T93" fmla="*/ 2147483647 h 265"/>
                <a:gd name="T94" fmla="*/ 2147483647 w 115"/>
                <a:gd name="T95" fmla="*/ 2147483647 h 26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5"/>
                <a:gd name="T145" fmla="*/ 0 h 265"/>
                <a:gd name="T146" fmla="*/ 115 w 115"/>
                <a:gd name="T147" fmla="*/ 265 h 26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5" h="265">
                  <a:moveTo>
                    <a:pt x="101" y="191"/>
                  </a:moveTo>
                  <a:lnTo>
                    <a:pt x="104" y="189"/>
                  </a:lnTo>
                  <a:lnTo>
                    <a:pt x="114" y="157"/>
                  </a:lnTo>
                  <a:lnTo>
                    <a:pt x="111" y="121"/>
                  </a:lnTo>
                  <a:lnTo>
                    <a:pt x="108" y="90"/>
                  </a:lnTo>
                  <a:lnTo>
                    <a:pt x="104" y="81"/>
                  </a:lnTo>
                  <a:lnTo>
                    <a:pt x="104" y="85"/>
                  </a:lnTo>
                  <a:lnTo>
                    <a:pt x="88" y="86"/>
                  </a:lnTo>
                  <a:lnTo>
                    <a:pt x="87" y="88"/>
                  </a:lnTo>
                  <a:lnTo>
                    <a:pt x="83" y="86"/>
                  </a:lnTo>
                  <a:lnTo>
                    <a:pt x="82" y="83"/>
                  </a:lnTo>
                  <a:lnTo>
                    <a:pt x="82" y="81"/>
                  </a:lnTo>
                  <a:lnTo>
                    <a:pt x="82" y="78"/>
                  </a:lnTo>
                  <a:lnTo>
                    <a:pt x="84" y="72"/>
                  </a:lnTo>
                  <a:lnTo>
                    <a:pt x="83" y="69"/>
                  </a:lnTo>
                  <a:lnTo>
                    <a:pt x="83" y="67"/>
                  </a:lnTo>
                  <a:lnTo>
                    <a:pt x="86" y="65"/>
                  </a:lnTo>
                  <a:lnTo>
                    <a:pt x="87" y="65"/>
                  </a:lnTo>
                  <a:lnTo>
                    <a:pt x="91" y="62"/>
                  </a:lnTo>
                  <a:lnTo>
                    <a:pt x="94" y="62"/>
                  </a:lnTo>
                  <a:lnTo>
                    <a:pt x="94" y="58"/>
                  </a:lnTo>
                  <a:lnTo>
                    <a:pt x="94" y="55"/>
                  </a:lnTo>
                  <a:lnTo>
                    <a:pt x="94" y="50"/>
                  </a:lnTo>
                  <a:lnTo>
                    <a:pt x="95" y="46"/>
                  </a:lnTo>
                  <a:lnTo>
                    <a:pt x="97" y="36"/>
                  </a:lnTo>
                  <a:lnTo>
                    <a:pt x="98" y="36"/>
                  </a:lnTo>
                  <a:lnTo>
                    <a:pt x="98" y="34"/>
                  </a:lnTo>
                  <a:lnTo>
                    <a:pt x="98" y="32"/>
                  </a:lnTo>
                  <a:lnTo>
                    <a:pt x="98" y="25"/>
                  </a:lnTo>
                  <a:lnTo>
                    <a:pt x="98" y="23"/>
                  </a:lnTo>
                  <a:lnTo>
                    <a:pt x="98" y="22"/>
                  </a:lnTo>
                  <a:lnTo>
                    <a:pt x="97" y="22"/>
                  </a:lnTo>
                  <a:lnTo>
                    <a:pt x="76" y="16"/>
                  </a:lnTo>
                  <a:lnTo>
                    <a:pt x="69" y="15"/>
                  </a:lnTo>
                  <a:lnTo>
                    <a:pt x="68" y="13"/>
                  </a:lnTo>
                  <a:lnTo>
                    <a:pt x="65" y="12"/>
                  </a:lnTo>
                  <a:lnTo>
                    <a:pt x="58" y="11"/>
                  </a:lnTo>
                  <a:lnTo>
                    <a:pt x="55" y="9"/>
                  </a:lnTo>
                  <a:lnTo>
                    <a:pt x="47" y="6"/>
                  </a:lnTo>
                  <a:lnTo>
                    <a:pt x="38" y="4"/>
                  </a:lnTo>
                  <a:lnTo>
                    <a:pt x="26" y="0"/>
                  </a:lnTo>
                  <a:lnTo>
                    <a:pt x="22" y="1"/>
                  </a:lnTo>
                  <a:lnTo>
                    <a:pt x="15" y="13"/>
                  </a:lnTo>
                  <a:lnTo>
                    <a:pt x="15" y="22"/>
                  </a:lnTo>
                  <a:lnTo>
                    <a:pt x="8" y="33"/>
                  </a:lnTo>
                  <a:lnTo>
                    <a:pt x="11" y="32"/>
                  </a:lnTo>
                  <a:lnTo>
                    <a:pt x="8" y="36"/>
                  </a:lnTo>
                  <a:lnTo>
                    <a:pt x="1" y="47"/>
                  </a:lnTo>
                  <a:lnTo>
                    <a:pt x="1" y="48"/>
                  </a:lnTo>
                  <a:lnTo>
                    <a:pt x="9" y="57"/>
                  </a:lnTo>
                  <a:lnTo>
                    <a:pt x="1" y="74"/>
                  </a:lnTo>
                  <a:lnTo>
                    <a:pt x="4" y="89"/>
                  </a:lnTo>
                  <a:lnTo>
                    <a:pt x="5" y="89"/>
                  </a:lnTo>
                  <a:lnTo>
                    <a:pt x="5" y="90"/>
                  </a:lnTo>
                  <a:lnTo>
                    <a:pt x="11" y="90"/>
                  </a:lnTo>
                  <a:lnTo>
                    <a:pt x="29" y="108"/>
                  </a:lnTo>
                  <a:lnTo>
                    <a:pt x="31" y="113"/>
                  </a:lnTo>
                  <a:lnTo>
                    <a:pt x="37" y="115"/>
                  </a:lnTo>
                  <a:lnTo>
                    <a:pt x="41" y="120"/>
                  </a:lnTo>
                  <a:lnTo>
                    <a:pt x="52" y="129"/>
                  </a:lnTo>
                  <a:lnTo>
                    <a:pt x="47" y="134"/>
                  </a:lnTo>
                  <a:lnTo>
                    <a:pt x="44" y="139"/>
                  </a:lnTo>
                  <a:lnTo>
                    <a:pt x="36" y="145"/>
                  </a:lnTo>
                  <a:lnTo>
                    <a:pt x="34" y="146"/>
                  </a:lnTo>
                  <a:lnTo>
                    <a:pt x="30" y="150"/>
                  </a:lnTo>
                  <a:lnTo>
                    <a:pt x="30" y="152"/>
                  </a:lnTo>
                  <a:lnTo>
                    <a:pt x="26" y="156"/>
                  </a:lnTo>
                  <a:lnTo>
                    <a:pt x="27" y="163"/>
                  </a:lnTo>
                  <a:lnTo>
                    <a:pt x="27" y="164"/>
                  </a:lnTo>
                  <a:lnTo>
                    <a:pt x="22" y="167"/>
                  </a:lnTo>
                  <a:lnTo>
                    <a:pt x="22" y="169"/>
                  </a:lnTo>
                  <a:lnTo>
                    <a:pt x="19" y="170"/>
                  </a:lnTo>
                  <a:lnTo>
                    <a:pt x="9" y="176"/>
                  </a:lnTo>
                  <a:lnTo>
                    <a:pt x="6" y="178"/>
                  </a:lnTo>
                  <a:lnTo>
                    <a:pt x="5" y="181"/>
                  </a:lnTo>
                  <a:lnTo>
                    <a:pt x="2" y="191"/>
                  </a:lnTo>
                  <a:lnTo>
                    <a:pt x="0" y="201"/>
                  </a:lnTo>
                  <a:lnTo>
                    <a:pt x="1" y="203"/>
                  </a:lnTo>
                  <a:lnTo>
                    <a:pt x="4" y="215"/>
                  </a:lnTo>
                  <a:lnTo>
                    <a:pt x="18" y="224"/>
                  </a:lnTo>
                  <a:lnTo>
                    <a:pt x="29" y="231"/>
                  </a:lnTo>
                  <a:lnTo>
                    <a:pt x="31" y="230"/>
                  </a:lnTo>
                  <a:lnTo>
                    <a:pt x="45" y="238"/>
                  </a:lnTo>
                  <a:lnTo>
                    <a:pt x="45" y="237"/>
                  </a:lnTo>
                  <a:lnTo>
                    <a:pt x="62" y="236"/>
                  </a:lnTo>
                  <a:lnTo>
                    <a:pt x="65" y="264"/>
                  </a:lnTo>
                  <a:lnTo>
                    <a:pt x="72" y="261"/>
                  </a:lnTo>
                  <a:lnTo>
                    <a:pt x="77" y="252"/>
                  </a:lnTo>
                  <a:lnTo>
                    <a:pt x="88" y="216"/>
                  </a:lnTo>
                  <a:lnTo>
                    <a:pt x="90" y="216"/>
                  </a:lnTo>
                  <a:lnTo>
                    <a:pt x="104" y="192"/>
                  </a:lnTo>
                  <a:lnTo>
                    <a:pt x="101" y="191"/>
                  </a:lnTo>
                </a:path>
              </a:pathLst>
            </a:custGeom>
            <a:solidFill>
              <a:schemeClr val="accent5"/>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22" name="Freeform 233"/>
            <p:cNvSpPr>
              <a:spLocks/>
            </p:cNvSpPr>
            <p:nvPr/>
          </p:nvSpPr>
          <p:spPr bwMode="auto">
            <a:xfrm>
              <a:off x="6142006" y="2496474"/>
              <a:ext cx="884545" cy="617440"/>
            </a:xfrm>
            <a:custGeom>
              <a:avLst/>
              <a:gdLst>
                <a:gd name="T0" fmla="*/ 2147483647 w 643"/>
                <a:gd name="T1" fmla="*/ 2147483647 h 494"/>
                <a:gd name="T2" fmla="*/ 2147483647 w 643"/>
                <a:gd name="T3" fmla="*/ 2147483647 h 494"/>
                <a:gd name="T4" fmla="*/ 2147483647 w 643"/>
                <a:gd name="T5" fmla="*/ 2147483647 h 494"/>
                <a:gd name="T6" fmla="*/ 2147483647 w 643"/>
                <a:gd name="T7" fmla="*/ 2147483647 h 494"/>
                <a:gd name="T8" fmla="*/ 2147483647 w 643"/>
                <a:gd name="T9" fmla="*/ 2147483647 h 494"/>
                <a:gd name="T10" fmla="*/ 2147483647 w 643"/>
                <a:gd name="T11" fmla="*/ 2147483647 h 494"/>
                <a:gd name="T12" fmla="*/ 2147483647 w 643"/>
                <a:gd name="T13" fmla="*/ 2147483647 h 494"/>
                <a:gd name="T14" fmla="*/ 2147483647 w 643"/>
                <a:gd name="T15" fmla="*/ 2147483647 h 494"/>
                <a:gd name="T16" fmla="*/ 2147483647 w 643"/>
                <a:gd name="T17" fmla="*/ 2147483647 h 494"/>
                <a:gd name="T18" fmla="*/ 2147483647 w 643"/>
                <a:gd name="T19" fmla="*/ 2147483647 h 494"/>
                <a:gd name="T20" fmla="*/ 2147483647 w 643"/>
                <a:gd name="T21" fmla="*/ 2147483647 h 494"/>
                <a:gd name="T22" fmla="*/ 2147483647 w 643"/>
                <a:gd name="T23" fmla="*/ 2147483647 h 494"/>
                <a:gd name="T24" fmla="*/ 2147483647 w 643"/>
                <a:gd name="T25" fmla="*/ 2147483647 h 494"/>
                <a:gd name="T26" fmla="*/ 2147483647 w 643"/>
                <a:gd name="T27" fmla="*/ 2147483647 h 494"/>
                <a:gd name="T28" fmla="*/ 2147483647 w 643"/>
                <a:gd name="T29" fmla="*/ 2147483647 h 494"/>
                <a:gd name="T30" fmla="*/ 2147483647 w 643"/>
                <a:gd name="T31" fmla="*/ 2147483647 h 494"/>
                <a:gd name="T32" fmla="*/ 2147483647 w 643"/>
                <a:gd name="T33" fmla="*/ 2147483647 h 494"/>
                <a:gd name="T34" fmla="*/ 2147483647 w 643"/>
                <a:gd name="T35" fmla="*/ 2147483647 h 494"/>
                <a:gd name="T36" fmla="*/ 2147483647 w 643"/>
                <a:gd name="T37" fmla="*/ 2147483647 h 494"/>
                <a:gd name="T38" fmla="*/ 2147483647 w 643"/>
                <a:gd name="T39" fmla="*/ 2147483647 h 494"/>
                <a:gd name="T40" fmla="*/ 2147483647 w 643"/>
                <a:gd name="T41" fmla="*/ 2147483647 h 494"/>
                <a:gd name="T42" fmla="*/ 2147483647 w 643"/>
                <a:gd name="T43" fmla="*/ 2147483647 h 494"/>
                <a:gd name="T44" fmla="*/ 2147483647 w 643"/>
                <a:gd name="T45" fmla="*/ 2147483647 h 494"/>
                <a:gd name="T46" fmla="*/ 2147483647 w 643"/>
                <a:gd name="T47" fmla="*/ 2147483647 h 494"/>
                <a:gd name="T48" fmla="*/ 2147483647 w 643"/>
                <a:gd name="T49" fmla="*/ 2147483647 h 494"/>
                <a:gd name="T50" fmla="*/ 2147483647 w 643"/>
                <a:gd name="T51" fmla="*/ 2147483647 h 494"/>
                <a:gd name="T52" fmla="*/ 2147483647 w 643"/>
                <a:gd name="T53" fmla="*/ 2147483647 h 494"/>
                <a:gd name="T54" fmla="*/ 2147483647 w 643"/>
                <a:gd name="T55" fmla="*/ 2147483647 h 494"/>
                <a:gd name="T56" fmla="*/ 2147483647 w 643"/>
                <a:gd name="T57" fmla="*/ 2147483647 h 494"/>
                <a:gd name="T58" fmla="*/ 2147483647 w 643"/>
                <a:gd name="T59" fmla="*/ 2147483647 h 494"/>
                <a:gd name="T60" fmla="*/ 2147483647 w 643"/>
                <a:gd name="T61" fmla="*/ 2147483647 h 494"/>
                <a:gd name="T62" fmla="*/ 2147483647 w 643"/>
                <a:gd name="T63" fmla="*/ 2147483647 h 494"/>
                <a:gd name="T64" fmla="*/ 2147483647 w 643"/>
                <a:gd name="T65" fmla="*/ 2147483647 h 494"/>
                <a:gd name="T66" fmla="*/ 2147483647 w 643"/>
                <a:gd name="T67" fmla="*/ 2147483647 h 494"/>
                <a:gd name="T68" fmla="*/ 2147483647 w 643"/>
                <a:gd name="T69" fmla="*/ 2147483647 h 494"/>
                <a:gd name="T70" fmla="*/ 2147483647 w 643"/>
                <a:gd name="T71" fmla="*/ 2147483647 h 494"/>
                <a:gd name="T72" fmla="*/ 2147483647 w 643"/>
                <a:gd name="T73" fmla="*/ 2147483647 h 494"/>
                <a:gd name="T74" fmla="*/ 2147483647 w 643"/>
                <a:gd name="T75" fmla="*/ 2147483647 h 494"/>
                <a:gd name="T76" fmla="*/ 2147483647 w 643"/>
                <a:gd name="T77" fmla="*/ 2147483647 h 494"/>
                <a:gd name="T78" fmla="*/ 2147483647 w 643"/>
                <a:gd name="T79" fmla="*/ 2147483647 h 494"/>
                <a:gd name="T80" fmla="*/ 2147483647 w 643"/>
                <a:gd name="T81" fmla="*/ 2147483647 h 494"/>
                <a:gd name="T82" fmla="*/ 2147483647 w 643"/>
                <a:gd name="T83" fmla="*/ 2147483647 h 494"/>
                <a:gd name="T84" fmla="*/ 2147483647 w 643"/>
                <a:gd name="T85" fmla="*/ 2147483647 h 494"/>
                <a:gd name="T86" fmla="*/ 2147483647 w 643"/>
                <a:gd name="T87" fmla="*/ 2147483647 h 494"/>
                <a:gd name="T88" fmla="*/ 2147483647 w 643"/>
                <a:gd name="T89" fmla="*/ 2147483647 h 494"/>
                <a:gd name="T90" fmla="*/ 2147483647 w 643"/>
                <a:gd name="T91" fmla="*/ 2147483647 h 494"/>
                <a:gd name="T92" fmla="*/ 2147483647 w 643"/>
                <a:gd name="T93" fmla="*/ 2147483647 h 494"/>
                <a:gd name="T94" fmla="*/ 2147483647 w 643"/>
                <a:gd name="T95" fmla="*/ 2147483647 h 494"/>
                <a:gd name="T96" fmla="*/ 2147483647 w 643"/>
                <a:gd name="T97" fmla="*/ 2147483647 h 494"/>
                <a:gd name="T98" fmla="*/ 2147483647 w 643"/>
                <a:gd name="T99" fmla="*/ 2147483647 h 4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43"/>
                <a:gd name="T151" fmla="*/ 0 h 494"/>
                <a:gd name="T152" fmla="*/ 643 w 643"/>
                <a:gd name="T153" fmla="*/ 494 h 4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43" h="494">
                  <a:moveTo>
                    <a:pt x="490" y="432"/>
                  </a:moveTo>
                  <a:lnTo>
                    <a:pt x="489" y="432"/>
                  </a:lnTo>
                  <a:lnTo>
                    <a:pt x="468" y="426"/>
                  </a:lnTo>
                  <a:lnTo>
                    <a:pt x="461" y="425"/>
                  </a:lnTo>
                  <a:lnTo>
                    <a:pt x="460" y="423"/>
                  </a:lnTo>
                  <a:lnTo>
                    <a:pt x="457" y="422"/>
                  </a:lnTo>
                  <a:lnTo>
                    <a:pt x="450" y="420"/>
                  </a:lnTo>
                  <a:lnTo>
                    <a:pt x="447" y="419"/>
                  </a:lnTo>
                  <a:lnTo>
                    <a:pt x="439" y="416"/>
                  </a:lnTo>
                  <a:lnTo>
                    <a:pt x="431" y="414"/>
                  </a:lnTo>
                  <a:lnTo>
                    <a:pt x="418" y="409"/>
                  </a:lnTo>
                  <a:lnTo>
                    <a:pt x="417" y="408"/>
                  </a:lnTo>
                  <a:lnTo>
                    <a:pt x="411" y="402"/>
                  </a:lnTo>
                  <a:lnTo>
                    <a:pt x="402" y="402"/>
                  </a:lnTo>
                  <a:lnTo>
                    <a:pt x="391" y="398"/>
                  </a:lnTo>
                  <a:lnTo>
                    <a:pt x="382" y="390"/>
                  </a:lnTo>
                  <a:lnTo>
                    <a:pt x="384" y="387"/>
                  </a:lnTo>
                  <a:lnTo>
                    <a:pt x="381" y="375"/>
                  </a:lnTo>
                  <a:lnTo>
                    <a:pt x="370" y="365"/>
                  </a:lnTo>
                  <a:lnTo>
                    <a:pt x="368" y="364"/>
                  </a:lnTo>
                  <a:lnTo>
                    <a:pt x="361" y="365"/>
                  </a:lnTo>
                  <a:lnTo>
                    <a:pt x="350" y="353"/>
                  </a:lnTo>
                  <a:lnTo>
                    <a:pt x="349" y="353"/>
                  </a:lnTo>
                  <a:lnTo>
                    <a:pt x="341" y="355"/>
                  </a:lnTo>
                  <a:lnTo>
                    <a:pt x="316" y="361"/>
                  </a:lnTo>
                  <a:lnTo>
                    <a:pt x="300" y="364"/>
                  </a:lnTo>
                  <a:lnTo>
                    <a:pt x="292" y="365"/>
                  </a:lnTo>
                  <a:lnTo>
                    <a:pt x="291" y="366"/>
                  </a:lnTo>
                  <a:lnTo>
                    <a:pt x="288" y="366"/>
                  </a:lnTo>
                  <a:lnTo>
                    <a:pt x="281" y="368"/>
                  </a:lnTo>
                  <a:lnTo>
                    <a:pt x="271" y="371"/>
                  </a:lnTo>
                  <a:lnTo>
                    <a:pt x="257" y="373"/>
                  </a:lnTo>
                  <a:lnTo>
                    <a:pt x="238" y="378"/>
                  </a:lnTo>
                  <a:lnTo>
                    <a:pt x="231" y="379"/>
                  </a:lnTo>
                  <a:lnTo>
                    <a:pt x="228" y="379"/>
                  </a:lnTo>
                  <a:lnTo>
                    <a:pt x="224" y="380"/>
                  </a:lnTo>
                  <a:lnTo>
                    <a:pt x="216" y="382"/>
                  </a:lnTo>
                  <a:lnTo>
                    <a:pt x="183" y="389"/>
                  </a:lnTo>
                  <a:lnTo>
                    <a:pt x="174" y="391"/>
                  </a:lnTo>
                  <a:lnTo>
                    <a:pt x="173" y="391"/>
                  </a:lnTo>
                  <a:lnTo>
                    <a:pt x="166" y="393"/>
                  </a:lnTo>
                  <a:lnTo>
                    <a:pt x="163" y="393"/>
                  </a:lnTo>
                  <a:lnTo>
                    <a:pt x="151" y="396"/>
                  </a:lnTo>
                  <a:lnTo>
                    <a:pt x="134" y="398"/>
                  </a:lnTo>
                  <a:lnTo>
                    <a:pt x="127" y="400"/>
                  </a:lnTo>
                  <a:lnTo>
                    <a:pt x="123" y="401"/>
                  </a:lnTo>
                  <a:lnTo>
                    <a:pt x="119" y="401"/>
                  </a:lnTo>
                  <a:lnTo>
                    <a:pt x="95" y="407"/>
                  </a:lnTo>
                  <a:lnTo>
                    <a:pt x="76" y="409"/>
                  </a:lnTo>
                  <a:lnTo>
                    <a:pt x="72" y="411"/>
                  </a:lnTo>
                  <a:lnTo>
                    <a:pt x="66" y="412"/>
                  </a:lnTo>
                  <a:lnTo>
                    <a:pt x="65" y="412"/>
                  </a:lnTo>
                  <a:lnTo>
                    <a:pt x="61" y="412"/>
                  </a:lnTo>
                  <a:lnTo>
                    <a:pt x="51" y="415"/>
                  </a:lnTo>
                  <a:lnTo>
                    <a:pt x="29" y="419"/>
                  </a:lnTo>
                  <a:lnTo>
                    <a:pt x="18" y="422"/>
                  </a:lnTo>
                  <a:lnTo>
                    <a:pt x="13" y="422"/>
                  </a:lnTo>
                  <a:lnTo>
                    <a:pt x="5" y="423"/>
                  </a:lnTo>
                  <a:lnTo>
                    <a:pt x="0" y="394"/>
                  </a:lnTo>
                  <a:lnTo>
                    <a:pt x="9" y="386"/>
                  </a:lnTo>
                  <a:lnTo>
                    <a:pt x="30" y="362"/>
                  </a:lnTo>
                  <a:lnTo>
                    <a:pt x="42" y="353"/>
                  </a:lnTo>
                  <a:lnTo>
                    <a:pt x="51" y="336"/>
                  </a:lnTo>
                  <a:lnTo>
                    <a:pt x="58" y="330"/>
                  </a:lnTo>
                  <a:lnTo>
                    <a:pt x="52" y="310"/>
                  </a:lnTo>
                  <a:lnTo>
                    <a:pt x="44" y="307"/>
                  </a:lnTo>
                  <a:lnTo>
                    <a:pt x="42" y="299"/>
                  </a:lnTo>
                  <a:lnTo>
                    <a:pt x="37" y="294"/>
                  </a:lnTo>
                  <a:lnTo>
                    <a:pt x="34" y="278"/>
                  </a:lnTo>
                  <a:lnTo>
                    <a:pt x="79" y="258"/>
                  </a:lnTo>
                  <a:lnTo>
                    <a:pt x="103" y="253"/>
                  </a:lnTo>
                  <a:lnTo>
                    <a:pt x="115" y="252"/>
                  </a:lnTo>
                  <a:lnTo>
                    <a:pt x="134" y="252"/>
                  </a:lnTo>
                  <a:lnTo>
                    <a:pt x="152" y="258"/>
                  </a:lnTo>
                  <a:lnTo>
                    <a:pt x="165" y="252"/>
                  </a:lnTo>
                  <a:lnTo>
                    <a:pt x="183" y="247"/>
                  </a:lnTo>
                  <a:lnTo>
                    <a:pt x="192" y="246"/>
                  </a:lnTo>
                  <a:lnTo>
                    <a:pt x="213" y="234"/>
                  </a:lnTo>
                  <a:lnTo>
                    <a:pt x="217" y="229"/>
                  </a:lnTo>
                  <a:lnTo>
                    <a:pt x="219" y="224"/>
                  </a:lnTo>
                  <a:lnTo>
                    <a:pt x="230" y="213"/>
                  </a:lnTo>
                  <a:lnTo>
                    <a:pt x="245" y="207"/>
                  </a:lnTo>
                  <a:lnTo>
                    <a:pt x="248" y="195"/>
                  </a:lnTo>
                  <a:lnTo>
                    <a:pt x="245" y="189"/>
                  </a:lnTo>
                  <a:lnTo>
                    <a:pt x="241" y="177"/>
                  </a:lnTo>
                  <a:lnTo>
                    <a:pt x="237" y="175"/>
                  </a:lnTo>
                  <a:lnTo>
                    <a:pt x="235" y="170"/>
                  </a:lnTo>
                  <a:lnTo>
                    <a:pt x="241" y="171"/>
                  </a:lnTo>
                  <a:lnTo>
                    <a:pt x="245" y="164"/>
                  </a:lnTo>
                  <a:lnTo>
                    <a:pt x="235" y="159"/>
                  </a:lnTo>
                  <a:lnTo>
                    <a:pt x="232" y="162"/>
                  </a:lnTo>
                  <a:lnTo>
                    <a:pt x="232" y="157"/>
                  </a:lnTo>
                  <a:lnTo>
                    <a:pt x="224" y="155"/>
                  </a:lnTo>
                  <a:lnTo>
                    <a:pt x="226" y="137"/>
                  </a:lnTo>
                  <a:lnTo>
                    <a:pt x="235" y="130"/>
                  </a:lnTo>
                  <a:lnTo>
                    <a:pt x="234" y="126"/>
                  </a:lnTo>
                  <a:lnTo>
                    <a:pt x="250" y="110"/>
                  </a:lnTo>
                  <a:lnTo>
                    <a:pt x="255" y="108"/>
                  </a:lnTo>
                  <a:lnTo>
                    <a:pt x="257" y="99"/>
                  </a:lnTo>
                  <a:lnTo>
                    <a:pt x="285" y="54"/>
                  </a:lnTo>
                  <a:lnTo>
                    <a:pt x="298" y="44"/>
                  </a:lnTo>
                  <a:lnTo>
                    <a:pt x="298" y="41"/>
                  </a:lnTo>
                  <a:lnTo>
                    <a:pt x="314" y="27"/>
                  </a:lnTo>
                  <a:lnTo>
                    <a:pt x="325" y="26"/>
                  </a:lnTo>
                  <a:lnTo>
                    <a:pt x="327" y="24"/>
                  </a:lnTo>
                  <a:lnTo>
                    <a:pt x="378" y="13"/>
                  </a:lnTo>
                  <a:lnTo>
                    <a:pt x="379" y="13"/>
                  </a:lnTo>
                  <a:lnTo>
                    <a:pt x="407" y="5"/>
                  </a:lnTo>
                  <a:lnTo>
                    <a:pt x="428" y="0"/>
                  </a:lnTo>
                  <a:lnTo>
                    <a:pt x="429" y="15"/>
                  </a:lnTo>
                  <a:lnTo>
                    <a:pt x="438" y="45"/>
                  </a:lnTo>
                  <a:lnTo>
                    <a:pt x="438" y="47"/>
                  </a:lnTo>
                  <a:lnTo>
                    <a:pt x="440" y="48"/>
                  </a:lnTo>
                  <a:lnTo>
                    <a:pt x="445" y="52"/>
                  </a:lnTo>
                  <a:lnTo>
                    <a:pt x="450" y="77"/>
                  </a:lnTo>
                  <a:lnTo>
                    <a:pt x="446" y="87"/>
                  </a:lnTo>
                  <a:lnTo>
                    <a:pt x="446" y="99"/>
                  </a:lnTo>
                  <a:lnTo>
                    <a:pt x="457" y="127"/>
                  </a:lnTo>
                  <a:lnTo>
                    <a:pt x="460" y="131"/>
                  </a:lnTo>
                  <a:lnTo>
                    <a:pt x="458" y="146"/>
                  </a:lnTo>
                  <a:lnTo>
                    <a:pt x="467" y="144"/>
                  </a:lnTo>
                  <a:lnTo>
                    <a:pt x="479" y="175"/>
                  </a:lnTo>
                  <a:lnTo>
                    <a:pt x="481" y="182"/>
                  </a:lnTo>
                  <a:lnTo>
                    <a:pt x="483" y="196"/>
                  </a:lnTo>
                  <a:lnTo>
                    <a:pt x="488" y="216"/>
                  </a:lnTo>
                  <a:lnTo>
                    <a:pt x="490" y="227"/>
                  </a:lnTo>
                  <a:lnTo>
                    <a:pt x="493" y="236"/>
                  </a:lnTo>
                  <a:lnTo>
                    <a:pt x="493" y="235"/>
                  </a:lnTo>
                  <a:lnTo>
                    <a:pt x="493" y="243"/>
                  </a:lnTo>
                  <a:lnTo>
                    <a:pt x="493" y="249"/>
                  </a:lnTo>
                  <a:lnTo>
                    <a:pt x="493" y="263"/>
                  </a:lnTo>
                  <a:lnTo>
                    <a:pt x="492" y="306"/>
                  </a:lnTo>
                  <a:lnTo>
                    <a:pt x="492" y="310"/>
                  </a:lnTo>
                  <a:lnTo>
                    <a:pt x="493" y="312"/>
                  </a:lnTo>
                  <a:lnTo>
                    <a:pt x="495" y="312"/>
                  </a:lnTo>
                  <a:lnTo>
                    <a:pt x="496" y="318"/>
                  </a:lnTo>
                  <a:lnTo>
                    <a:pt x="500" y="346"/>
                  </a:lnTo>
                  <a:lnTo>
                    <a:pt x="503" y="354"/>
                  </a:lnTo>
                  <a:lnTo>
                    <a:pt x="503" y="358"/>
                  </a:lnTo>
                  <a:lnTo>
                    <a:pt x="503" y="361"/>
                  </a:lnTo>
                  <a:lnTo>
                    <a:pt x="504" y="369"/>
                  </a:lnTo>
                  <a:lnTo>
                    <a:pt x="507" y="379"/>
                  </a:lnTo>
                  <a:lnTo>
                    <a:pt x="507" y="382"/>
                  </a:lnTo>
                  <a:lnTo>
                    <a:pt x="507" y="386"/>
                  </a:lnTo>
                  <a:lnTo>
                    <a:pt x="517" y="401"/>
                  </a:lnTo>
                  <a:lnTo>
                    <a:pt x="500" y="418"/>
                  </a:lnTo>
                  <a:lnTo>
                    <a:pt x="510" y="429"/>
                  </a:lnTo>
                  <a:lnTo>
                    <a:pt x="503" y="438"/>
                  </a:lnTo>
                  <a:lnTo>
                    <a:pt x="503" y="443"/>
                  </a:lnTo>
                  <a:lnTo>
                    <a:pt x="501" y="443"/>
                  </a:lnTo>
                  <a:lnTo>
                    <a:pt x="503" y="444"/>
                  </a:lnTo>
                  <a:lnTo>
                    <a:pt x="504" y="445"/>
                  </a:lnTo>
                  <a:lnTo>
                    <a:pt x="513" y="441"/>
                  </a:lnTo>
                  <a:lnTo>
                    <a:pt x="514" y="437"/>
                  </a:lnTo>
                  <a:lnTo>
                    <a:pt x="524" y="433"/>
                  </a:lnTo>
                  <a:lnTo>
                    <a:pt x="531" y="427"/>
                  </a:lnTo>
                  <a:lnTo>
                    <a:pt x="543" y="429"/>
                  </a:lnTo>
                  <a:lnTo>
                    <a:pt x="551" y="419"/>
                  </a:lnTo>
                  <a:lnTo>
                    <a:pt x="589" y="409"/>
                  </a:lnTo>
                  <a:lnTo>
                    <a:pt x="607" y="389"/>
                  </a:lnTo>
                  <a:lnTo>
                    <a:pt x="617" y="382"/>
                  </a:lnTo>
                  <a:lnTo>
                    <a:pt x="612" y="387"/>
                  </a:lnTo>
                  <a:lnTo>
                    <a:pt x="618" y="396"/>
                  </a:lnTo>
                  <a:lnTo>
                    <a:pt x="629" y="397"/>
                  </a:lnTo>
                  <a:lnTo>
                    <a:pt x="640" y="386"/>
                  </a:lnTo>
                  <a:lnTo>
                    <a:pt x="642" y="390"/>
                  </a:lnTo>
                  <a:lnTo>
                    <a:pt x="622" y="408"/>
                  </a:lnTo>
                  <a:lnTo>
                    <a:pt x="550" y="459"/>
                  </a:lnTo>
                  <a:lnTo>
                    <a:pt x="538" y="465"/>
                  </a:lnTo>
                  <a:lnTo>
                    <a:pt x="522" y="470"/>
                  </a:lnTo>
                  <a:lnTo>
                    <a:pt x="513" y="473"/>
                  </a:lnTo>
                  <a:lnTo>
                    <a:pt x="511" y="473"/>
                  </a:lnTo>
                  <a:lnTo>
                    <a:pt x="503" y="479"/>
                  </a:lnTo>
                  <a:lnTo>
                    <a:pt x="497" y="481"/>
                  </a:lnTo>
                  <a:lnTo>
                    <a:pt x="497" y="479"/>
                  </a:lnTo>
                  <a:lnTo>
                    <a:pt x="493" y="479"/>
                  </a:lnTo>
                  <a:lnTo>
                    <a:pt x="488" y="476"/>
                  </a:lnTo>
                  <a:lnTo>
                    <a:pt x="483" y="486"/>
                  </a:lnTo>
                  <a:lnTo>
                    <a:pt x="474" y="493"/>
                  </a:lnTo>
                  <a:lnTo>
                    <a:pt x="474" y="490"/>
                  </a:lnTo>
                  <a:lnTo>
                    <a:pt x="474" y="487"/>
                  </a:lnTo>
                  <a:lnTo>
                    <a:pt x="476" y="481"/>
                  </a:lnTo>
                  <a:lnTo>
                    <a:pt x="475" y="479"/>
                  </a:lnTo>
                  <a:lnTo>
                    <a:pt x="475" y="476"/>
                  </a:lnTo>
                  <a:lnTo>
                    <a:pt x="478" y="474"/>
                  </a:lnTo>
                  <a:lnTo>
                    <a:pt x="479" y="474"/>
                  </a:lnTo>
                  <a:lnTo>
                    <a:pt x="483" y="472"/>
                  </a:lnTo>
                  <a:lnTo>
                    <a:pt x="486" y="472"/>
                  </a:lnTo>
                  <a:lnTo>
                    <a:pt x="486" y="468"/>
                  </a:lnTo>
                  <a:lnTo>
                    <a:pt x="486" y="465"/>
                  </a:lnTo>
                  <a:lnTo>
                    <a:pt x="486" y="459"/>
                  </a:lnTo>
                  <a:lnTo>
                    <a:pt x="488" y="455"/>
                  </a:lnTo>
                  <a:lnTo>
                    <a:pt x="489" y="445"/>
                  </a:lnTo>
                  <a:lnTo>
                    <a:pt x="490" y="445"/>
                  </a:lnTo>
                  <a:lnTo>
                    <a:pt x="490" y="444"/>
                  </a:lnTo>
                  <a:lnTo>
                    <a:pt x="490" y="441"/>
                  </a:lnTo>
                  <a:lnTo>
                    <a:pt x="490" y="434"/>
                  </a:lnTo>
                  <a:lnTo>
                    <a:pt x="490" y="433"/>
                  </a:lnTo>
                  <a:lnTo>
                    <a:pt x="490" y="432"/>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23" name="Freeform 234"/>
            <p:cNvSpPr>
              <a:spLocks/>
            </p:cNvSpPr>
            <p:nvPr/>
          </p:nvSpPr>
          <p:spPr bwMode="auto">
            <a:xfrm>
              <a:off x="7009351" y="2840731"/>
              <a:ext cx="88454" cy="108829"/>
            </a:xfrm>
            <a:custGeom>
              <a:avLst/>
              <a:gdLst>
                <a:gd name="T0" fmla="*/ 2147483647 w 66"/>
                <a:gd name="T1" fmla="*/ 2147483647 h 86"/>
                <a:gd name="T2" fmla="*/ 2147483647 w 66"/>
                <a:gd name="T3" fmla="*/ 2147483647 h 86"/>
                <a:gd name="T4" fmla="*/ 2147483647 w 66"/>
                <a:gd name="T5" fmla="*/ 2147483647 h 86"/>
                <a:gd name="T6" fmla="*/ 2147483647 w 66"/>
                <a:gd name="T7" fmla="*/ 2147483647 h 86"/>
                <a:gd name="T8" fmla="*/ 2147483647 w 66"/>
                <a:gd name="T9" fmla="*/ 2147483647 h 86"/>
                <a:gd name="T10" fmla="*/ 2147483647 w 66"/>
                <a:gd name="T11" fmla="*/ 2147483647 h 86"/>
                <a:gd name="T12" fmla="*/ 2147483647 w 66"/>
                <a:gd name="T13" fmla="*/ 2147483647 h 86"/>
                <a:gd name="T14" fmla="*/ 2147483647 w 66"/>
                <a:gd name="T15" fmla="*/ 2147483647 h 86"/>
                <a:gd name="T16" fmla="*/ 2147483647 w 66"/>
                <a:gd name="T17" fmla="*/ 2147483647 h 86"/>
                <a:gd name="T18" fmla="*/ 2147483647 w 66"/>
                <a:gd name="T19" fmla="*/ 2147483647 h 86"/>
                <a:gd name="T20" fmla="*/ 2147483647 w 66"/>
                <a:gd name="T21" fmla="*/ 2147483647 h 86"/>
                <a:gd name="T22" fmla="*/ 2147483647 w 66"/>
                <a:gd name="T23" fmla="*/ 2147483647 h 86"/>
                <a:gd name="T24" fmla="*/ 2147483647 w 66"/>
                <a:gd name="T25" fmla="*/ 2147483647 h 86"/>
                <a:gd name="T26" fmla="*/ 2147483647 w 66"/>
                <a:gd name="T27" fmla="*/ 2147483647 h 86"/>
                <a:gd name="T28" fmla="*/ 2147483647 w 66"/>
                <a:gd name="T29" fmla="*/ 2147483647 h 86"/>
                <a:gd name="T30" fmla="*/ 2147483647 w 66"/>
                <a:gd name="T31" fmla="*/ 2147483647 h 86"/>
                <a:gd name="T32" fmla="*/ 2147483647 w 66"/>
                <a:gd name="T33" fmla="*/ 2147483647 h 86"/>
                <a:gd name="T34" fmla="*/ 2147483647 w 66"/>
                <a:gd name="T35" fmla="*/ 2147483647 h 86"/>
                <a:gd name="T36" fmla="*/ 2147483647 w 66"/>
                <a:gd name="T37" fmla="*/ 2147483647 h 86"/>
                <a:gd name="T38" fmla="*/ 2147483647 w 66"/>
                <a:gd name="T39" fmla="*/ 2147483647 h 86"/>
                <a:gd name="T40" fmla="*/ 2147483647 w 66"/>
                <a:gd name="T41" fmla="*/ 2147483647 h 86"/>
                <a:gd name="T42" fmla="*/ 2147483647 w 66"/>
                <a:gd name="T43" fmla="*/ 2147483647 h 86"/>
                <a:gd name="T44" fmla="*/ 2147483647 w 66"/>
                <a:gd name="T45" fmla="*/ 2147483647 h 86"/>
                <a:gd name="T46" fmla="*/ 0 w 66"/>
                <a:gd name="T47" fmla="*/ 2147483647 h 86"/>
                <a:gd name="T48" fmla="*/ 2147483647 w 66"/>
                <a:gd name="T49" fmla="*/ 2147483647 h 86"/>
                <a:gd name="T50" fmla="*/ 2147483647 w 66"/>
                <a:gd name="T51" fmla="*/ 2147483647 h 86"/>
                <a:gd name="T52" fmla="*/ 2147483647 w 66"/>
                <a:gd name="T53" fmla="*/ 2147483647 h 86"/>
                <a:gd name="T54" fmla="*/ 2147483647 w 66"/>
                <a:gd name="T55" fmla="*/ 2147483647 h 86"/>
                <a:gd name="T56" fmla="*/ 2147483647 w 66"/>
                <a:gd name="T57" fmla="*/ 0 h 86"/>
                <a:gd name="T58" fmla="*/ 2147483647 w 66"/>
                <a:gd name="T59" fmla="*/ 2147483647 h 86"/>
                <a:gd name="T60" fmla="*/ 2147483647 w 66"/>
                <a:gd name="T61" fmla="*/ 2147483647 h 86"/>
                <a:gd name="T62" fmla="*/ 2147483647 w 66"/>
                <a:gd name="T63" fmla="*/ 2147483647 h 86"/>
                <a:gd name="T64" fmla="*/ 2147483647 w 66"/>
                <a:gd name="T65" fmla="*/ 2147483647 h 86"/>
                <a:gd name="T66" fmla="*/ 2147483647 w 66"/>
                <a:gd name="T67" fmla="*/ 2147483647 h 86"/>
                <a:gd name="T68" fmla="*/ 2147483647 w 66"/>
                <a:gd name="T69" fmla="*/ 2147483647 h 86"/>
                <a:gd name="T70" fmla="*/ 2147483647 w 66"/>
                <a:gd name="T71" fmla="*/ 2147483647 h 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86"/>
                <a:gd name="T110" fmla="*/ 66 w 66"/>
                <a:gd name="T111" fmla="*/ 86 h 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86">
                  <a:moveTo>
                    <a:pt x="54" y="30"/>
                  </a:moveTo>
                  <a:lnTo>
                    <a:pt x="60" y="31"/>
                  </a:lnTo>
                  <a:lnTo>
                    <a:pt x="62" y="38"/>
                  </a:lnTo>
                  <a:lnTo>
                    <a:pt x="65" y="47"/>
                  </a:lnTo>
                  <a:lnTo>
                    <a:pt x="60" y="53"/>
                  </a:lnTo>
                  <a:lnTo>
                    <a:pt x="58" y="49"/>
                  </a:lnTo>
                  <a:lnTo>
                    <a:pt x="55" y="49"/>
                  </a:lnTo>
                  <a:lnTo>
                    <a:pt x="52" y="56"/>
                  </a:lnTo>
                  <a:lnTo>
                    <a:pt x="44" y="56"/>
                  </a:lnTo>
                  <a:lnTo>
                    <a:pt x="40" y="69"/>
                  </a:lnTo>
                  <a:lnTo>
                    <a:pt x="31" y="72"/>
                  </a:lnTo>
                  <a:lnTo>
                    <a:pt x="12" y="85"/>
                  </a:lnTo>
                  <a:lnTo>
                    <a:pt x="12" y="82"/>
                  </a:lnTo>
                  <a:lnTo>
                    <a:pt x="13" y="82"/>
                  </a:lnTo>
                  <a:lnTo>
                    <a:pt x="16" y="69"/>
                  </a:lnTo>
                  <a:lnTo>
                    <a:pt x="12" y="52"/>
                  </a:lnTo>
                  <a:lnTo>
                    <a:pt x="12" y="49"/>
                  </a:lnTo>
                  <a:lnTo>
                    <a:pt x="10" y="46"/>
                  </a:lnTo>
                  <a:lnTo>
                    <a:pt x="10" y="45"/>
                  </a:lnTo>
                  <a:lnTo>
                    <a:pt x="9" y="45"/>
                  </a:lnTo>
                  <a:lnTo>
                    <a:pt x="8" y="38"/>
                  </a:lnTo>
                  <a:lnTo>
                    <a:pt x="6" y="35"/>
                  </a:lnTo>
                  <a:lnTo>
                    <a:pt x="2" y="16"/>
                  </a:lnTo>
                  <a:lnTo>
                    <a:pt x="0" y="9"/>
                  </a:lnTo>
                  <a:lnTo>
                    <a:pt x="2" y="8"/>
                  </a:lnTo>
                  <a:lnTo>
                    <a:pt x="18" y="2"/>
                  </a:lnTo>
                  <a:lnTo>
                    <a:pt x="23" y="2"/>
                  </a:lnTo>
                  <a:lnTo>
                    <a:pt x="27" y="1"/>
                  </a:lnTo>
                  <a:lnTo>
                    <a:pt x="31" y="0"/>
                  </a:lnTo>
                  <a:lnTo>
                    <a:pt x="32" y="2"/>
                  </a:lnTo>
                  <a:lnTo>
                    <a:pt x="35" y="12"/>
                  </a:lnTo>
                  <a:lnTo>
                    <a:pt x="37" y="10"/>
                  </a:lnTo>
                  <a:lnTo>
                    <a:pt x="41" y="23"/>
                  </a:lnTo>
                  <a:lnTo>
                    <a:pt x="47" y="24"/>
                  </a:lnTo>
                  <a:lnTo>
                    <a:pt x="48" y="26"/>
                  </a:lnTo>
                  <a:lnTo>
                    <a:pt x="54" y="30"/>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82649" name="Freeform 235"/>
            <p:cNvSpPr>
              <a:spLocks/>
            </p:cNvSpPr>
            <p:nvPr/>
          </p:nvSpPr>
          <p:spPr bwMode="auto">
            <a:xfrm>
              <a:off x="6731000" y="2454275"/>
              <a:ext cx="201613" cy="341313"/>
            </a:xfrm>
            <a:custGeom>
              <a:avLst/>
              <a:gdLst>
                <a:gd name="T0" fmla="*/ 2147483647 w 146"/>
                <a:gd name="T1" fmla="*/ 2147483647 h 273"/>
                <a:gd name="T2" fmla="*/ 2147483647 w 146"/>
                <a:gd name="T3" fmla="*/ 2147483647 h 273"/>
                <a:gd name="T4" fmla="*/ 2147483647 w 146"/>
                <a:gd name="T5" fmla="*/ 2147483647 h 273"/>
                <a:gd name="T6" fmla="*/ 2147483647 w 146"/>
                <a:gd name="T7" fmla="*/ 2147483647 h 273"/>
                <a:gd name="T8" fmla="*/ 2147483647 w 146"/>
                <a:gd name="T9" fmla="*/ 2147483647 h 273"/>
                <a:gd name="T10" fmla="*/ 2147483647 w 146"/>
                <a:gd name="T11" fmla="*/ 2147483647 h 273"/>
                <a:gd name="T12" fmla="*/ 2147483647 w 146"/>
                <a:gd name="T13" fmla="*/ 2147483647 h 273"/>
                <a:gd name="T14" fmla="*/ 2147483647 w 146"/>
                <a:gd name="T15" fmla="*/ 2147483647 h 273"/>
                <a:gd name="T16" fmla="*/ 2147483647 w 146"/>
                <a:gd name="T17" fmla="*/ 2147483647 h 273"/>
                <a:gd name="T18" fmla="*/ 2147483647 w 146"/>
                <a:gd name="T19" fmla="*/ 2147483647 h 273"/>
                <a:gd name="T20" fmla="*/ 2147483647 w 146"/>
                <a:gd name="T21" fmla="*/ 2147483647 h 273"/>
                <a:gd name="T22" fmla="*/ 2147483647 w 146"/>
                <a:gd name="T23" fmla="*/ 2147483647 h 273"/>
                <a:gd name="T24" fmla="*/ 2147483647 w 146"/>
                <a:gd name="T25" fmla="*/ 2147483647 h 273"/>
                <a:gd name="T26" fmla="*/ 2147483647 w 146"/>
                <a:gd name="T27" fmla="*/ 2147483647 h 273"/>
                <a:gd name="T28" fmla="*/ 2147483647 w 146"/>
                <a:gd name="T29" fmla="*/ 2147483647 h 273"/>
                <a:gd name="T30" fmla="*/ 2147483647 w 146"/>
                <a:gd name="T31" fmla="*/ 2147483647 h 273"/>
                <a:gd name="T32" fmla="*/ 2147483647 w 146"/>
                <a:gd name="T33" fmla="*/ 2147483647 h 273"/>
                <a:gd name="T34" fmla="*/ 2147483647 w 146"/>
                <a:gd name="T35" fmla="*/ 2147483647 h 273"/>
                <a:gd name="T36" fmla="*/ 2147483647 w 146"/>
                <a:gd name="T37" fmla="*/ 2147483647 h 273"/>
                <a:gd name="T38" fmla="*/ 2147483647 w 146"/>
                <a:gd name="T39" fmla="*/ 2147483647 h 273"/>
                <a:gd name="T40" fmla="*/ 2147483647 w 146"/>
                <a:gd name="T41" fmla="*/ 2147483647 h 273"/>
                <a:gd name="T42" fmla="*/ 2147483647 w 146"/>
                <a:gd name="T43" fmla="*/ 2147483647 h 273"/>
                <a:gd name="T44" fmla="*/ 2147483647 w 146"/>
                <a:gd name="T45" fmla="*/ 2147483647 h 273"/>
                <a:gd name="T46" fmla="*/ 2147483647 w 146"/>
                <a:gd name="T47" fmla="*/ 2147483647 h 273"/>
                <a:gd name="T48" fmla="*/ 2147483647 w 146"/>
                <a:gd name="T49" fmla="*/ 2147483647 h 273"/>
                <a:gd name="T50" fmla="*/ 2147483647 w 146"/>
                <a:gd name="T51" fmla="*/ 2147483647 h 273"/>
                <a:gd name="T52" fmla="*/ 2147483647 w 146"/>
                <a:gd name="T53" fmla="*/ 2147483647 h 273"/>
                <a:gd name="T54" fmla="*/ 2147483647 w 146"/>
                <a:gd name="T55" fmla="*/ 2147483647 h 273"/>
                <a:gd name="T56" fmla="*/ 2147483647 w 146"/>
                <a:gd name="T57" fmla="*/ 2147483647 h 273"/>
                <a:gd name="T58" fmla="*/ 2147483647 w 146"/>
                <a:gd name="T59" fmla="*/ 2147483647 h 273"/>
                <a:gd name="T60" fmla="*/ 2147483647 w 146"/>
                <a:gd name="T61" fmla="*/ 2147483647 h 273"/>
                <a:gd name="T62" fmla="*/ 2147483647 w 146"/>
                <a:gd name="T63" fmla="*/ 2147483647 h 273"/>
                <a:gd name="T64" fmla="*/ 2147483647 w 146"/>
                <a:gd name="T65" fmla="*/ 2147483647 h 273"/>
                <a:gd name="T66" fmla="*/ 2147483647 w 146"/>
                <a:gd name="T67" fmla="*/ 2147483647 h 273"/>
                <a:gd name="T68" fmla="*/ 2147483647 w 146"/>
                <a:gd name="T69" fmla="*/ 2147483647 h 273"/>
                <a:gd name="T70" fmla="*/ 2147483647 w 146"/>
                <a:gd name="T71" fmla="*/ 2147483647 h 273"/>
                <a:gd name="T72" fmla="*/ 2147483647 w 146"/>
                <a:gd name="T73" fmla="*/ 2147483647 h 273"/>
                <a:gd name="T74" fmla="*/ 2147483647 w 146"/>
                <a:gd name="T75" fmla="*/ 2147483647 h 273"/>
                <a:gd name="T76" fmla="*/ 2147483647 w 146"/>
                <a:gd name="T77" fmla="*/ 2147483647 h 273"/>
                <a:gd name="T78" fmla="*/ 2147483647 w 146"/>
                <a:gd name="T79" fmla="*/ 2147483647 h 273"/>
                <a:gd name="T80" fmla="*/ 2147483647 w 146"/>
                <a:gd name="T81" fmla="*/ 2147483647 h 273"/>
                <a:gd name="T82" fmla="*/ 2147483647 w 146"/>
                <a:gd name="T83" fmla="*/ 0 h 273"/>
                <a:gd name="T84" fmla="*/ 2147483647 w 146"/>
                <a:gd name="T85" fmla="*/ 2147483647 h 273"/>
                <a:gd name="T86" fmla="*/ 2147483647 w 146"/>
                <a:gd name="T87" fmla="*/ 2147483647 h 273"/>
                <a:gd name="T88" fmla="*/ 2147483647 w 146"/>
                <a:gd name="T89" fmla="*/ 2147483647 h 273"/>
                <a:gd name="T90" fmla="*/ 2147483647 w 146"/>
                <a:gd name="T91" fmla="*/ 2147483647 h 273"/>
                <a:gd name="T92" fmla="*/ 0 w 146"/>
                <a:gd name="T93" fmla="*/ 2147483647 h 273"/>
                <a:gd name="T94" fmla="*/ 2147483647 w 146"/>
                <a:gd name="T95" fmla="*/ 2147483647 h 273"/>
                <a:gd name="T96" fmla="*/ 2147483647 w 146"/>
                <a:gd name="T97" fmla="*/ 2147483647 h 273"/>
                <a:gd name="T98" fmla="*/ 2147483647 w 146"/>
                <a:gd name="T99" fmla="*/ 2147483647 h 273"/>
                <a:gd name="T100" fmla="*/ 2147483647 w 146"/>
                <a:gd name="T101" fmla="*/ 2147483647 h 273"/>
                <a:gd name="T102" fmla="*/ 2147483647 w 146"/>
                <a:gd name="T103" fmla="*/ 2147483647 h 273"/>
                <a:gd name="T104" fmla="*/ 2147483647 w 146"/>
                <a:gd name="T105" fmla="*/ 2147483647 h 273"/>
                <a:gd name="T106" fmla="*/ 2147483647 w 146"/>
                <a:gd name="T107" fmla="*/ 2147483647 h 273"/>
                <a:gd name="T108" fmla="*/ 2147483647 w 146"/>
                <a:gd name="T109" fmla="*/ 2147483647 h 273"/>
                <a:gd name="T110" fmla="*/ 2147483647 w 146"/>
                <a:gd name="T111" fmla="*/ 2147483647 h 273"/>
                <a:gd name="T112" fmla="*/ 2147483647 w 146"/>
                <a:gd name="T113" fmla="*/ 2147483647 h 273"/>
                <a:gd name="T114" fmla="*/ 2147483647 w 146"/>
                <a:gd name="T115" fmla="*/ 2147483647 h 27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6"/>
                <a:gd name="T175" fmla="*/ 0 h 273"/>
                <a:gd name="T176" fmla="*/ 146 w 146"/>
                <a:gd name="T177" fmla="*/ 273 h 27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6" h="273">
                  <a:moveTo>
                    <a:pt x="31" y="167"/>
                  </a:moveTo>
                  <a:lnTo>
                    <a:pt x="30" y="182"/>
                  </a:lnTo>
                  <a:lnTo>
                    <a:pt x="38" y="179"/>
                  </a:lnTo>
                  <a:lnTo>
                    <a:pt x="51" y="211"/>
                  </a:lnTo>
                  <a:lnTo>
                    <a:pt x="52" y="218"/>
                  </a:lnTo>
                  <a:lnTo>
                    <a:pt x="55" y="231"/>
                  </a:lnTo>
                  <a:lnTo>
                    <a:pt x="59" y="251"/>
                  </a:lnTo>
                  <a:lnTo>
                    <a:pt x="62" y="262"/>
                  </a:lnTo>
                  <a:lnTo>
                    <a:pt x="64" y="272"/>
                  </a:lnTo>
                  <a:lnTo>
                    <a:pt x="64" y="270"/>
                  </a:lnTo>
                  <a:lnTo>
                    <a:pt x="80" y="267"/>
                  </a:lnTo>
                  <a:lnTo>
                    <a:pt x="82" y="267"/>
                  </a:lnTo>
                  <a:lnTo>
                    <a:pt x="84" y="267"/>
                  </a:lnTo>
                  <a:lnTo>
                    <a:pt x="84" y="266"/>
                  </a:lnTo>
                  <a:lnTo>
                    <a:pt x="85" y="266"/>
                  </a:lnTo>
                  <a:lnTo>
                    <a:pt x="91" y="266"/>
                  </a:lnTo>
                  <a:lnTo>
                    <a:pt x="104" y="262"/>
                  </a:lnTo>
                  <a:lnTo>
                    <a:pt x="124" y="259"/>
                  </a:lnTo>
                  <a:lnTo>
                    <a:pt x="127" y="258"/>
                  </a:lnTo>
                  <a:lnTo>
                    <a:pt x="116" y="236"/>
                  </a:lnTo>
                  <a:lnTo>
                    <a:pt x="118" y="229"/>
                  </a:lnTo>
                  <a:lnTo>
                    <a:pt x="116" y="211"/>
                  </a:lnTo>
                  <a:lnTo>
                    <a:pt x="116" y="204"/>
                  </a:lnTo>
                  <a:lnTo>
                    <a:pt x="111" y="176"/>
                  </a:lnTo>
                  <a:lnTo>
                    <a:pt x="110" y="167"/>
                  </a:lnTo>
                  <a:lnTo>
                    <a:pt x="113" y="164"/>
                  </a:lnTo>
                  <a:lnTo>
                    <a:pt x="111" y="161"/>
                  </a:lnTo>
                  <a:lnTo>
                    <a:pt x="114" y="147"/>
                  </a:lnTo>
                  <a:lnTo>
                    <a:pt x="118" y="143"/>
                  </a:lnTo>
                  <a:lnTo>
                    <a:pt x="118" y="118"/>
                  </a:lnTo>
                  <a:lnTo>
                    <a:pt x="121" y="103"/>
                  </a:lnTo>
                  <a:lnTo>
                    <a:pt x="118" y="100"/>
                  </a:lnTo>
                  <a:lnTo>
                    <a:pt x="116" y="91"/>
                  </a:lnTo>
                  <a:lnTo>
                    <a:pt x="118" y="81"/>
                  </a:lnTo>
                  <a:lnTo>
                    <a:pt x="129" y="75"/>
                  </a:lnTo>
                  <a:lnTo>
                    <a:pt x="131" y="73"/>
                  </a:lnTo>
                  <a:lnTo>
                    <a:pt x="133" y="69"/>
                  </a:lnTo>
                  <a:lnTo>
                    <a:pt x="145" y="55"/>
                  </a:lnTo>
                  <a:lnTo>
                    <a:pt x="133" y="30"/>
                  </a:lnTo>
                  <a:lnTo>
                    <a:pt x="139" y="11"/>
                  </a:lnTo>
                  <a:lnTo>
                    <a:pt x="135" y="0"/>
                  </a:lnTo>
                  <a:lnTo>
                    <a:pt x="107" y="9"/>
                  </a:lnTo>
                  <a:lnTo>
                    <a:pt x="59" y="20"/>
                  </a:lnTo>
                  <a:lnTo>
                    <a:pt x="11" y="33"/>
                  </a:lnTo>
                  <a:lnTo>
                    <a:pt x="6" y="34"/>
                  </a:lnTo>
                  <a:lnTo>
                    <a:pt x="0" y="35"/>
                  </a:lnTo>
                  <a:lnTo>
                    <a:pt x="1" y="51"/>
                  </a:lnTo>
                  <a:lnTo>
                    <a:pt x="9" y="81"/>
                  </a:lnTo>
                  <a:lnTo>
                    <a:pt x="9" y="82"/>
                  </a:lnTo>
                  <a:lnTo>
                    <a:pt x="12" y="84"/>
                  </a:lnTo>
                  <a:lnTo>
                    <a:pt x="16" y="88"/>
                  </a:lnTo>
                  <a:lnTo>
                    <a:pt x="22" y="113"/>
                  </a:lnTo>
                  <a:lnTo>
                    <a:pt x="17" y="122"/>
                  </a:lnTo>
                  <a:lnTo>
                    <a:pt x="17" y="135"/>
                  </a:lnTo>
                  <a:lnTo>
                    <a:pt x="29" y="162"/>
                  </a:lnTo>
                  <a:lnTo>
                    <a:pt x="31" y="167"/>
                  </a:lnTo>
                </a:path>
              </a:pathLst>
            </a:custGeom>
            <a:solidFill>
              <a:schemeClr val="accent2"/>
            </a:solidFill>
            <a:ln w="6350">
              <a:solidFill>
                <a:schemeClr val="tx1"/>
              </a:solidFill>
              <a:round/>
              <a:headEnd/>
              <a:tailEnd/>
            </a:ln>
          </p:spPr>
          <p:txBody>
            <a:bodyPr/>
            <a:lstStyle/>
            <a:p>
              <a:endParaRPr lang="en-US"/>
            </a:p>
          </p:txBody>
        </p:sp>
        <p:sp>
          <p:nvSpPr>
            <p:cNvPr id="225" name="Freeform 236"/>
            <p:cNvSpPr>
              <a:spLocks/>
            </p:cNvSpPr>
            <p:nvPr/>
          </p:nvSpPr>
          <p:spPr bwMode="auto">
            <a:xfrm>
              <a:off x="5080553" y="3784659"/>
              <a:ext cx="997570" cy="335373"/>
            </a:xfrm>
            <a:custGeom>
              <a:avLst/>
              <a:gdLst>
                <a:gd name="T0" fmla="*/ 2147483647 w 724"/>
                <a:gd name="T1" fmla="*/ 2147483647 h 266"/>
                <a:gd name="T2" fmla="*/ 2147483647 w 724"/>
                <a:gd name="T3" fmla="*/ 2147483647 h 266"/>
                <a:gd name="T4" fmla="*/ 2147483647 w 724"/>
                <a:gd name="T5" fmla="*/ 2147483647 h 266"/>
                <a:gd name="T6" fmla="*/ 2147483647 w 724"/>
                <a:gd name="T7" fmla="*/ 2147483647 h 266"/>
                <a:gd name="T8" fmla="*/ 2147483647 w 724"/>
                <a:gd name="T9" fmla="*/ 2147483647 h 266"/>
                <a:gd name="T10" fmla="*/ 2147483647 w 724"/>
                <a:gd name="T11" fmla="*/ 2147483647 h 266"/>
                <a:gd name="T12" fmla="*/ 2147483647 w 724"/>
                <a:gd name="T13" fmla="*/ 2147483647 h 266"/>
                <a:gd name="T14" fmla="*/ 2147483647 w 724"/>
                <a:gd name="T15" fmla="*/ 2147483647 h 266"/>
                <a:gd name="T16" fmla="*/ 2147483647 w 724"/>
                <a:gd name="T17" fmla="*/ 2147483647 h 266"/>
                <a:gd name="T18" fmla="*/ 2147483647 w 724"/>
                <a:gd name="T19" fmla="*/ 2147483647 h 266"/>
                <a:gd name="T20" fmla="*/ 2147483647 w 724"/>
                <a:gd name="T21" fmla="*/ 2147483647 h 266"/>
                <a:gd name="T22" fmla="*/ 2147483647 w 724"/>
                <a:gd name="T23" fmla="*/ 2147483647 h 266"/>
                <a:gd name="T24" fmla="*/ 2147483647 w 724"/>
                <a:gd name="T25" fmla="*/ 2147483647 h 266"/>
                <a:gd name="T26" fmla="*/ 2147483647 w 724"/>
                <a:gd name="T27" fmla="*/ 2147483647 h 266"/>
                <a:gd name="T28" fmla="*/ 2147483647 w 724"/>
                <a:gd name="T29" fmla="*/ 2147483647 h 266"/>
                <a:gd name="T30" fmla="*/ 2147483647 w 724"/>
                <a:gd name="T31" fmla="*/ 2147483647 h 266"/>
                <a:gd name="T32" fmla="*/ 2147483647 w 724"/>
                <a:gd name="T33" fmla="*/ 2147483647 h 266"/>
                <a:gd name="T34" fmla="*/ 2147483647 w 724"/>
                <a:gd name="T35" fmla="*/ 2147483647 h 266"/>
                <a:gd name="T36" fmla="*/ 2147483647 w 724"/>
                <a:gd name="T37" fmla="*/ 2147483647 h 266"/>
                <a:gd name="T38" fmla="*/ 2147483647 w 724"/>
                <a:gd name="T39" fmla="*/ 2147483647 h 266"/>
                <a:gd name="T40" fmla="*/ 2147483647 w 724"/>
                <a:gd name="T41" fmla="*/ 2147483647 h 266"/>
                <a:gd name="T42" fmla="*/ 2147483647 w 724"/>
                <a:gd name="T43" fmla="*/ 2147483647 h 266"/>
                <a:gd name="T44" fmla="*/ 2147483647 w 724"/>
                <a:gd name="T45" fmla="*/ 2147483647 h 266"/>
                <a:gd name="T46" fmla="*/ 2147483647 w 724"/>
                <a:gd name="T47" fmla="*/ 2147483647 h 266"/>
                <a:gd name="T48" fmla="*/ 2147483647 w 724"/>
                <a:gd name="T49" fmla="*/ 2147483647 h 266"/>
                <a:gd name="T50" fmla="*/ 2147483647 w 724"/>
                <a:gd name="T51" fmla="*/ 2147483647 h 266"/>
                <a:gd name="T52" fmla="*/ 2147483647 w 724"/>
                <a:gd name="T53" fmla="*/ 2147483647 h 266"/>
                <a:gd name="T54" fmla="*/ 2147483647 w 724"/>
                <a:gd name="T55" fmla="*/ 2147483647 h 266"/>
                <a:gd name="T56" fmla="*/ 2147483647 w 724"/>
                <a:gd name="T57" fmla="*/ 2147483647 h 266"/>
                <a:gd name="T58" fmla="*/ 2147483647 w 724"/>
                <a:gd name="T59" fmla="*/ 2147483647 h 266"/>
                <a:gd name="T60" fmla="*/ 2147483647 w 724"/>
                <a:gd name="T61" fmla="*/ 2147483647 h 266"/>
                <a:gd name="T62" fmla="*/ 2147483647 w 724"/>
                <a:gd name="T63" fmla="*/ 2147483647 h 266"/>
                <a:gd name="T64" fmla="*/ 2147483647 w 724"/>
                <a:gd name="T65" fmla="*/ 2147483647 h 266"/>
                <a:gd name="T66" fmla="*/ 2147483647 w 724"/>
                <a:gd name="T67" fmla="*/ 2147483647 h 266"/>
                <a:gd name="T68" fmla="*/ 2147483647 w 724"/>
                <a:gd name="T69" fmla="*/ 2147483647 h 266"/>
                <a:gd name="T70" fmla="*/ 2147483647 w 724"/>
                <a:gd name="T71" fmla="*/ 0 h 266"/>
                <a:gd name="T72" fmla="*/ 2147483647 w 724"/>
                <a:gd name="T73" fmla="*/ 2147483647 h 266"/>
                <a:gd name="T74" fmla="*/ 2147483647 w 724"/>
                <a:gd name="T75" fmla="*/ 2147483647 h 266"/>
                <a:gd name="T76" fmla="*/ 2147483647 w 724"/>
                <a:gd name="T77" fmla="*/ 2147483647 h 266"/>
                <a:gd name="T78" fmla="*/ 2147483647 w 724"/>
                <a:gd name="T79" fmla="*/ 2147483647 h 266"/>
                <a:gd name="T80" fmla="*/ 2147483647 w 724"/>
                <a:gd name="T81" fmla="*/ 2147483647 h 266"/>
                <a:gd name="T82" fmla="*/ 2147483647 w 724"/>
                <a:gd name="T83" fmla="*/ 2147483647 h 266"/>
                <a:gd name="T84" fmla="*/ 2147483647 w 724"/>
                <a:gd name="T85" fmla="*/ 2147483647 h 266"/>
                <a:gd name="T86" fmla="*/ 2147483647 w 724"/>
                <a:gd name="T87" fmla="*/ 2147483647 h 266"/>
                <a:gd name="T88" fmla="*/ 2147483647 w 724"/>
                <a:gd name="T89" fmla="*/ 2147483647 h 266"/>
                <a:gd name="T90" fmla="*/ 2147483647 w 724"/>
                <a:gd name="T91" fmla="*/ 2147483647 h 266"/>
                <a:gd name="T92" fmla="*/ 2147483647 w 724"/>
                <a:gd name="T93" fmla="*/ 2147483647 h 266"/>
                <a:gd name="T94" fmla="*/ 2147483647 w 724"/>
                <a:gd name="T95" fmla="*/ 2147483647 h 266"/>
                <a:gd name="T96" fmla="*/ 2147483647 w 724"/>
                <a:gd name="T97" fmla="*/ 2147483647 h 266"/>
                <a:gd name="T98" fmla="*/ 2147483647 w 724"/>
                <a:gd name="T99" fmla="*/ 2147483647 h 266"/>
                <a:gd name="T100" fmla="*/ 2147483647 w 724"/>
                <a:gd name="T101" fmla="*/ 2147483647 h 266"/>
                <a:gd name="T102" fmla="*/ 2147483647 w 724"/>
                <a:gd name="T103" fmla="*/ 2147483647 h 266"/>
                <a:gd name="T104" fmla="*/ 2147483647 w 724"/>
                <a:gd name="T105" fmla="*/ 2147483647 h 266"/>
                <a:gd name="T106" fmla="*/ 2147483647 w 724"/>
                <a:gd name="T107" fmla="*/ 2147483647 h 266"/>
                <a:gd name="T108" fmla="*/ 2147483647 w 724"/>
                <a:gd name="T109" fmla="*/ 2147483647 h 266"/>
                <a:gd name="T110" fmla="*/ 2147483647 w 724"/>
                <a:gd name="T111" fmla="*/ 2147483647 h 266"/>
                <a:gd name="T112" fmla="*/ 2147483647 w 724"/>
                <a:gd name="T113" fmla="*/ 2147483647 h 266"/>
                <a:gd name="T114" fmla="*/ 2147483647 w 724"/>
                <a:gd name="T115" fmla="*/ 2147483647 h 2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24"/>
                <a:gd name="T175" fmla="*/ 0 h 266"/>
                <a:gd name="T176" fmla="*/ 724 w 724"/>
                <a:gd name="T177" fmla="*/ 266 h 2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24" h="266">
                  <a:moveTo>
                    <a:pt x="113" y="89"/>
                  </a:moveTo>
                  <a:lnTo>
                    <a:pt x="113" y="89"/>
                  </a:lnTo>
                  <a:lnTo>
                    <a:pt x="101" y="90"/>
                  </a:lnTo>
                  <a:lnTo>
                    <a:pt x="73" y="92"/>
                  </a:lnTo>
                  <a:lnTo>
                    <a:pt x="69" y="93"/>
                  </a:lnTo>
                  <a:lnTo>
                    <a:pt x="63" y="93"/>
                  </a:lnTo>
                  <a:lnTo>
                    <a:pt x="56" y="94"/>
                  </a:lnTo>
                  <a:lnTo>
                    <a:pt x="52" y="94"/>
                  </a:lnTo>
                  <a:lnTo>
                    <a:pt x="56" y="108"/>
                  </a:lnTo>
                  <a:lnTo>
                    <a:pt x="54" y="112"/>
                  </a:lnTo>
                  <a:lnTo>
                    <a:pt x="55" y="122"/>
                  </a:lnTo>
                  <a:lnTo>
                    <a:pt x="41" y="124"/>
                  </a:lnTo>
                  <a:lnTo>
                    <a:pt x="48" y="129"/>
                  </a:lnTo>
                  <a:lnTo>
                    <a:pt x="51" y="136"/>
                  </a:lnTo>
                  <a:lnTo>
                    <a:pt x="49" y="139"/>
                  </a:lnTo>
                  <a:lnTo>
                    <a:pt x="40" y="150"/>
                  </a:lnTo>
                  <a:lnTo>
                    <a:pt x="49" y="160"/>
                  </a:lnTo>
                  <a:lnTo>
                    <a:pt x="40" y="161"/>
                  </a:lnTo>
                  <a:lnTo>
                    <a:pt x="30" y="179"/>
                  </a:lnTo>
                  <a:lnTo>
                    <a:pt x="30" y="203"/>
                  </a:lnTo>
                  <a:lnTo>
                    <a:pt x="20" y="200"/>
                  </a:lnTo>
                  <a:lnTo>
                    <a:pt x="18" y="207"/>
                  </a:lnTo>
                  <a:lnTo>
                    <a:pt x="11" y="216"/>
                  </a:lnTo>
                  <a:lnTo>
                    <a:pt x="8" y="221"/>
                  </a:lnTo>
                  <a:lnTo>
                    <a:pt x="11" y="221"/>
                  </a:lnTo>
                  <a:lnTo>
                    <a:pt x="12" y="217"/>
                  </a:lnTo>
                  <a:lnTo>
                    <a:pt x="15" y="224"/>
                  </a:lnTo>
                  <a:lnTo>
                    <a:pt x="18" y="249"/>
                  </a:lnTo>
                  <a:lnTo>
                    <a:pt x="12" y="249"/>
                  </a:lnTo>
                  <a:lnTo>
                    <a:pt x="0" y="265"/>
                  </a:lnTo>
                  <a:lnTo>
                    <a:pt x="26" y="263"/>
                  </a:lnTo>
                  <a:lnTo>
                    <a:pt x="40" y="262"/>
                  </a:lnTo>
                  <a:lnTo>
                    <a:pt x="49" y="260"/>
                  </a:lnTo>
                  <a:lnTo>
                    <a:pt x="56" y="260"/>
                  </a:lnTo>
                  <a:lnTo>
                    <a:pt x="66" y="260"/>
                  </a:lnTo>
                  <a:lnTo>
                    <a:pt x="73" y="259"/>
                  </a:lnTo>
                  <a:lnTo>
                    <a:pt x="83" y="258"/>
                  </a:lnTo>
                  <a:lnTo>
                    <a:pt x="87" y="258"/>
                  </a:lnTo>
                  <a:lnTo>
                    <a:pt x="92" y="258"/>
                  </a:lnTo>
                  <a:lnTo>
                    <a:pt x="96" y="258"/>
                  </a:lnTo>
                  <a:lnTo>
                    <a:pt x="103" y="256"/>
                  </a:lnTo>
                  <a:lnTo>
                    <a:pt x="109" y="256"/>
                  </a:lnTo>
                  <a:lnTo>
                    <a:pt x="112" y="256"/>
                  </a:lnTo>
                  <a:lnTo>
                    <a:pt x="113" y="255"/>
                  </a:lnTo>
                  <a:lnTo>
                    <a:pt x="120" y="255"/>
                  </a:lnTo>
                  <a:lnTo>
                    <a:pt x="128" y="255"/>
                  </a:lnTo>
                  <a:lnTo>
                    <a:pt x="132" y="253"/>
                  </a:lnTo>
                  <a:lnTo>
                    <a:pt x="139" y="253"/>
                  </a:lnTo>
                  <a:lnTo>
                    <a:pt x="148" y="253"/>
                  </a:lnTo>
                  <a:lnTo>
                    <a:pt x="167" y="251"/>
                  </a:lnTo>
                  <a:lnTo>
                    <a:pt x="168" y="251"/>
                  </a:lnTo>
                  <a:lnTo>
                    <a:pt x="178" y="249"/>
                  </a:lnTo>
                  <a:lnTo>
                    <a:pt x="182" y="249"/>
                  </a:lnTo>
                  <a:lnTo>
                    <a:pt x="182" y="248"/>
                  </a:lnTo>
                  <a:lnTo>
                    <a:pt x="202" y="246"/>
                  </a:lnTo>
                  <a:lnTo>
                    <a:pt x="209" y="246"/>
                  </a:lnTo>
                  <a:lnTo>
                    <a:pt x="228" y="244"/>
                  </a:lnTo>
                  <a:lnTo>
                    <a:pt x="235" y="244"/>
                  </a:lnTo>
                  <a:lnTo>
                    <a:pt x="254" y="241"/>
                  </a:lnTo>
                  <a:lnTo>
                    <a:pt x="265" y="241"/>
                  </a:lnTo>
                  <a:lnTo>
                    <a:pt x="268" y="239"/>
                  </a:lnTo>
                  <a:lnTo>
                    <a:pt x="295" y="238"/>
                  </a:lnTo>
                  <a:lnTo>
                    <a:pt x="299" y="237"/>
                  </a:lnTo>
                  <a:lnTo>
                    <a:pt x="301" y="237"/>
                  </a:lnTo>
                  <a:lnTo>
                    <a:pt x="307" y="237"/>
                  </a:lnTo>
                  <a:lnTo>
                    <a:pt x="331" y="234"/>
                  </a:lnTo>
                  <a:lnTo>
                    <a:pt x="342" y="232"/>
                  </a:lnTo>
                  <a:lnTo>
                    <a:pt x="347" y="231"/>
                  </a:lnTo>
                  <a:lnTo>
                    <a:pt x="351" y="231"/>
                  </a:lnTo>
                  <a:lnTo>
                    <a:pt x="368" y="230"/>
                  </a:lnTo>
                  <a:lnTo>
                    <a:pt x="385" y="228"/>
                  </a:lnTo>
                  <a:lnTo>
                    <a:pt x="387" y="227"/>
                  </a:lnTo>
                  <a:lnTo>
                    <a:pt x="407" y="225"/>
                  </a:lnTo>
                  <a:lnTo>
                    <a:pt x="408" y="225"/>
                  </a:lnTo>
                  <a:lnTo>
                    <a:pt x="418" y="224"/>
                  </a:lnTo>
                  <a:lnTo>
                    <a:pt x="421" y="224"/>
                  </a:lnTo>
                  <a:lnTo>
                    <a:pt x="429" y="223"/>
                  </a:lnTo>
                  <a:lnTo>
                    <a:pt x="430" y="223"/>
                  </a:lnTo>
                  <a:lnTo>
                    <a:pt x="434" y="221"/>
                  </a:lnTo>
                  <a:lnTo>
                    <a:pt x="437" y="221"/>
                  </a:lnTo>
                  <a:lnTo>
                    <a:pt x="440" y="221"/>
                  </a:lnTo>
                  <a:lnTo>
                    <a:pt x="463" y="218"/>
                  </a:lnTo>
                  <a:lnTo>
                    <a:pt x="468" y="217"/>
                  </a:lnTo>
                  <a:lnTo>
                    <a:pt x="475" y="217"/>
                  </a:lnTo>
                  <a:lnTo>
                    <a:pt x="477" y="216"/>
                  </a:lnTo>
                  <a:lnTo>
                    <a:pt x="480" y="216"/>
                  </a:lnTo>
                  <a:lnTo>
                    <a:pt x="483" y="216"/>
                  </a:lnTo>
                  <a:lnTo>
                    <a:pt x="486" y="214"/>
                  </a:lnTo>
                  <a:lnTo>
                    <a:pt x="494" y="214"/>
                  </a:lnTo>
                  <a:lnTo>
                    <a:pt x="506" y="213"/>
                  </a:lnTo>
                  <a:lnTo>
                    <a:pt x="516" y="212"/>
                  </a:lnTo>
                  <a:lnTo>
                    <a:pt x="520" y="210"/>
                  </a:lnTo>
                  <a:lnTo>
                    <a:pt x="520" y="209"/>
                  </a:lnTo>
                  <a:lnTo>
                    <a:pt x="519" y="196"/>
                  </a:lnTo>
                  <a:lnTo>
                    <a:pt x="519" y="186"/>
                  </a:lnTo>
                  <a:lnTo>
                    <a:pt x="523" y="181"/>
                  </a:lnTo>
                  <a:lnTo>
                    <a:pt x="536" y="179"/>
                  </a:lnTo>
                  <a:lnTo>
                    <a:pt x="541" y="174"/>
                  </a:lnTo>
                  <a:lnTo>
                    <a:pt x="541" y="164"/>
                  </a:lnTo>
                  <a:lnTo>
                    <a:pt x="541" y="159"/>
                  </a:lnTo>
                  <a:lnTo>
                    <a:pt x="544" y="154"/>
                  </a:lnTo>
                  <a:lnTo>
                    <a:pt x="551" y="147"/>
                  </a:lnTo>
                  <a:lnTo>
                    <a:pt x="560" y="140"/>
                  </a:lnTo>
                  <a:lnTo>
                    <a:pt x="569" y="139"/>
                  </a:lnTo>
                  <a:lnTo>
                    <a:pt x="570" y="139"/>
                  </a:lnTo>
                  <a:lnTo>
                    <a:pt x="583" y="138"/>
                  </a:lnTo>
                  <a:lnTo>
                    <a:pt x="602" y="121"/>
                  </a:lnTo>
                  <a:lnTo>
                    <a:pt x="601" y="118"/>
                  </a:lnTo>
                  <a:lnTo>
                    <a:pt x="612" y="111"/>
                  </a:lnTo>
                  <a:lnTo>
                    <a:pt x="621" y="108"/>
                  </a:lnTo>
                  <a:lnTo>
                    <a:pt x="624" y="106"/>
                  </a:lnTo>
                  <a:lnTo>
                    <a:pt x="628" y="96"/>
                  </a:lnTo>
                  <a:lnTo>
                    <a:pt x="628" y="94"/>
                  </a:lnTo>
                  <a:lnTo>
                    <a:pt x="628" y="89"/>
                  </a:lnTo>
                  <a:lnTo>
                    <a:pt x="638" y="82"/>
                  </a:lnTo>
                  <a:lnTo>
                    <a:pt x="649" y="72"/>
                  </a:lnTo>
                  <a:lnTo>
                    <a:pt x="652" y="75"/>
                  </a:lnTo>
                  <a:lnTo>
                    <a:pt x="650" y="79"/>
                  </a:lnTo>
                  <a:lnTo>
                    <a:pt x="662" y="80"/>
                  </a:lnTo>
                  <a:lnTo>
                    <a:pt x="662" y="79"/>
                  </a:lnTo>
                  <a:lnTo>
                    <a:pt x="663" y="76"/>
                  </a:lnTo>
                  <a:lnTo>
                    <a:pt x="666" y="69"/>
                  </a:lnTo>
                  <a:lnTo>
                    <a:pt x="670" y="65"/>
                  </a:lnTo>
                  <a:lnTo>
                    <a:pt x="680" y="59"/>
                  </a:lnTo>
                  <a:lnTo>
                    <a:pt x="682" y="57"/>
                  </a:lnTo>
                  <a:lnTo>
                    <a:pt x="689" y="59"/>
                  </a:lnTo>
                  <a:lnTo>
                    <a:pt x="691" y="61"/>
                  </a:lnTo>
                  <a:lnTo>
                    <a:pt x="695" y="61"/>
                  </a:lnTo>
                  <a:lnTo>
                    <a:pt x="698" y="58"/>
                  </a:lnTo>
                  <a:lnTo>
                    <a:pt x="699" y="58"/>
                  </a:lnTo>
                  <a:lnTo>
                    <a:pt x="704" y="41"/>
                  </a:lnTo>
                  <a:lnTo>
                    <a:pt x="706" y="39"/>
                  </a:lnTo>
                  <a:lnTo>
                    <a:pt x="709" y="34"/>
                  </a:lnTo>
                  <a:lnTo>
                    <a:pt x="718" y="32"/>
                  </a:lnTo>
                  <a:lnTo>
                    <a:pt x="720" y="25"/>
                  </a:lnTo>
                  <a:lnTo>
                    <a:pt x="721" y="12"/>
                  </a:lnTo>
                  <a:lnTo>
                    <a:pt x="721" y="2"/>
                  </a:lnTo>
                  <a:lnTo>
                    <a:pt x="723" y="0"/>
                  </a:lnTo>
                  <a:lnTo>
                    <a:pt x="714" y="1"/>
                  </a:lnTo>
                  <a:lnTo>
                    <a:pt x="707" y="2"/>
                  </a:lnTo>
                  <a:lnTo>
                    <a:pt x="699" y="2"/>
                  </a:lnTo>
                  <a:lnTo>
                    <a:pt x="699" y="5"/>
                  </a:lnTo>
                  <a:lnTo>
                    <a:pt x="681" y="8"/>
                  </a:lnTo>
                  <a:lnTo>
                    <a:pt x="678" y="8"/>
                  </a:lnTo>
                  <a:lnTo>
                    <a:pt x="675" y="9"/>
                  </a:lnTo>
                  <a:lnTo>
                    <a:pt x="673" y="9"/>
                  </a:lnTo>
                  <a:lnTo>
                    <a:pt x="671" y="9"/>
                  </a:lnTo>
                  <a:lnTo>
                    <a:pt x="668" y="11"/>
                  </a:lnTo>
                  <a:lnTo>
                    <a:pt x="662" y="11"/>
                  </a:lnTo>
                  <a:lnTo>
                    <a:pt x="650" y="12"/>
                  </a:lnTo>
                  <a:lnTo>
                    <a:pt x="642" y="15"/>
                  </a:lnTo>
                  <a:lnTo>
                    <a:pt x="639" y="15"/>
                  </a:lnTo>
                  <a:lnTo>
                    <a:pt x="638" y="15"/>
                  </a:lnTo>
                  <a:lnTo>
                    <a:pt x="623" y="18"/>
                  </a:lnTo>
                  <a:lnTo>
                    <a:pt x="619" y="18"/>
                  </a:lnTo>
                  <a:lnTo>
                    <a:pt x="609" y="19"/>
                  </a:lnTo>
                  <a:lnTo>
                    <a:pt x="587" y="22"/>
                  </a:lnTo>
                  <a:lnTo>
                    <a:pt x="585" y="22"/>
                  </a:lnTo>
                  <a:lnTo>
                    <a:pt x="569" y="25"/>
                  </a:lnTo>
                  <a:lnTo>
                    <a:pt x="556" y="26"/>
                  </a:lnTo>
                  <a:lnTo>
                    <a:pt x="554" y="26"/>
                  </a:lnTo>
                  <a:lnTo>
                    <a:pt x="551" y="26"/>
                  </a:lnTo>
                  <a:lnTo>
                    <a:pt x="549" y="29"/>
                  </a:lnTo>
                  <a:lnTo>
                    <a:pt x="542" y="30"/>
                  </a:lnTo>
                  <a:lnTo>
                    <a:pt x="530" y="32"/>
                  </a:lnTo>
                  <a:lnTo>
                    <a:pt x="523" y="32"/>
                  </a:lnTo>
                  <a:lnTo>
                    <a:pt x="516" y="33"/>
                  </a:lnTo>
                  <a:lnTo>
                    <a:pt x="506" y="34"/>
                  </a:lnTo>
                  <a:lnTo>
                    <a:pt x="504" y="34"/>
                  </a:lnTo>
                  <a:lnTo>
                    <a:pt x="502" y="34"/>
                  </a:lnTo>
                  <a:lnTo>
                    <a:pt x="486" y="36"/>
                  </a:lnTo>
                  <a:lnTo>
                    <a:pt x="477" y="39"/>
                  </a:lnTo>
                  <a:lnTo>
                    <a:pt x="457" y="40"/>
                  </a:lnTo>
                  <a:lnTo>
                    <a:pt x="450" y="40"/>
                  </a:lnTo>
                  <a:lnTo>
                    <a:pt x="443" y="41"/>
                  </a:lnTo>
                  <a:lnTo>
                    <a:pt x="440" y="41"/>
                  </a:lnTo>
                  <a:lnTo>
                    <a:pt x="439" y="41"/>
                  </a:lnTo>
                  <a:lnTo>
                    <a:pt x="427" y="41"/>
                  </a:lnTo>
                  <a:lnTo>
                    <a:pt x="415" y="43"/>
                  </a:lnTo>
                  <a:lnTo>
                    <a:pt x="414" y="43"/>
                  </a:lnTo>
                  <a:lnTo>
                    <a:pt x="409" y="43"/>
                  </a:lnTo>
                  <a:lnTo>
                    <a:pt x="401" y="46"/>
                  </a:lnTo>
                  <a:lnTo>
                    <a:pt x="396" y="46"/>
                  </a:lnTo>
                  <a:lnTo>
                    <a:pt x="385" y="47"/>
                  </a:lnTo>
                  <a:lnTo>
                    <a:pt x="371" y="48"/>
                  </a:lnTo>
                  <a:lnTo>
                    <a:pt x="368" y="48"/>
                  </a:lnTo>
                  <a:lnTo>
                    <a:pt x="361" y="50"/>
                  </a:lnTo>
                  <a:lnTo>
                    <a:pt x="355" y="50"/>
                  </a:lnTo>
                  <a:lnTo>
                    <a:pt x="353" y="50"/>
                  </a:lnTo>
                  <a:lnTo>
                    <a:pt x="342" y="51"/>
                  </a:lnTo>
                  <a:lnTo>
                    <a:pt x="335" y="51"/>
                  </a:lnTo>
                  <a:lnTo>
                    <a:pt x="328" y="51"/>
                  </a:lnTo>
                  <a:lnTo>
                    <a:pt x="325" y="51"/>
                  </a:lnTo>
                  <a:lnTo>
                    <a:pt x="318" y="51"/>
                  </a:lnTo>
                  <a:lnTo>
                    <a:pt x="310" y="53"/>
                  </a:lnTo>
                  <a:lnTo>
                    <a:pt x="307" y="54"/>
                  </a:lnTo>
                  <a:lnTo>
                    <a:pt x="304" y="55"/>
                  </a:lnTo>
                  <a:lnTo>
                    <a:pt x="303" y="53"/>
                  </a:lnTo>
                  <a:lnTo>
                    <a:pt x="293" y="55"/>
                  </a:lnTo>
                  <a:lnTo>
                    <a:pt x="288" y="55"/>
                  </a:lnTo>
                  <a:lnTo>
                    <a:pt x="282" y="55"/>
                  </a:lnTo>
                  <a:lnTo>
                    <a:pt x="278" y="57"/>
                  </a:lnTo>
                  <a:lnTo>
                    <a:pt x="263" y="58"/>
                  </a:lnTo>
                  <a:lnTo>
                    <a:pt x="259" y="59"/>
                  </a:lnTo>
                  <a:lnTo>
                    <a:pt x="257" y="59"/>
                  </a:lnTo>
                  <a:lnTo>
                    <a:pt x="247" y="59"/>
                  </a:lnTo>
                  <a:lnTo>
                    <a:pt x="239" y="61"/>
                  </a:lnTo>
                  <a:lnTo>
                    <a:pt x="228" y="62"/>
                  </a:lnTo>
                  <a:lnTo>
                    <a:pt x="221" y="64"/>
                  </a:lnTo>
                  <a:lnTo>
                    <a:pt x="213" y="65"/>
                  </a:lnTo>
                  <a:lnTo>
                    <a:pt x="209" y="65"/>
                  </a:lnTo>
                  <a:lnTo>
                    <a:pt x="195" y="66"/>
                  </a:lnTo>
                  <a:lnTo>
                    <a:pt x="195" y="64"/>
                  </a:lnTo>
                  <a:lnTo>
                    <a:pt x="175" y="64"/>
                  </a:lnTo>
                  <a:lnTo>
                    <a:pt x="177" y="66"/>
                  </a:lnTo>
                  <a:lnTo>
                    <a:pt x="178" y="69"/>
                  </a:lnTo>
                  <a:lnTo>
                    <a:pt x="180" y="83"/>
                  </a:lnTo>
                  <a:lnTo>
                    <a:pt x="160" y="85"/>
                  </a:lnTo>
                  <a:lnTo>
                    <a:pt x="152" y="86"/>
                  </a:lnTo>
                  <a:lnTo>
                    <a:pt x="142" y="86"/>
                  </a:lnTo>
                  <a:lnTo>
                    <a:pt x="139" y="86"/>
                  </a:lnTo>
                  <a:lnTo>
                    <a:pt x="137" y="86"/>
                  </a:lnTo>
                  <a:lnTo>
                    <a:pt x="119" y="89"/>
                  </a:lnTo>
                  <a:lnTo>
                    <a:pt x="114" y="89"/>
                  </a:lnTo>
                  <a:lnTo>
                    <a:pt x="113" y="89"/>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grpSp>
          <p:nvGrpSpPr>
            <p:cNvPr id="4" name="Group 99"/>
            <p:cNvGrpSpPr/>
            <p:nvPr/>
          </p:nvGrpSpPr>
          <p:grpSpPr>
            <a:xfrm>
              <a:off x="5835650" y="3340100"/>
              <a:ext cx="936625" cy="481012"/>
              <a:chOff x="6092825" y="3275013"/>
              <a:chExt cx="936625" cy="481012"/>
            </a:xfrm>
            <a:solidFill>
              <a:schemeClr val="accent5"/>
            </a:solidFill>
          </p:grpSpPr>
          <p:sp>
            <p:nvSpPr>
              <p:cNvPr id="298" name="Freeform 237" descr="Outlined diamond"/>
              <p:cNvSpPr>
                <a:spLocks/>
              </p:cNvSpPr>
              <p:nvPr/>
            </p:nvSpPr>
            <p:spPr bwMode="auto">
              <a:xfrm>
                <a:off x="6092825" y="3275013"/>
                <a:ext cx="914400" cy="481012"/>
              </a:xfrm>
              <a:custGeom>
                <a:avLst/>
                <a:gdLst>
                  <a:gd name="T0" fmla="*/ 2147483647 w 663"/>
                  <a:gd name="T1" fmla="*/ 2147483647 h 384"/>
                  <a:gd name="T2" fmla="*/ 2147483647 w 663"/>
                  <a:gd name="T3" fmla="*/ 2147483647 h 384"/>
                  <a:gd name="T4" fmla="*/ 2147483647 w 663"/>
                  <a:gd name="T5" fmla="*/ 2147483647 h 384"/>
                  <a:gd name="T6" fmla="*/ 2147483647 w 663"/>
                  <a:gd name="T7" fmla="*/ 2147483647 h 384"/>
                  <a:gd name="T8" fmla="*/ 2147483647 w 663"/>
                  <a:gd name="T9" fmla="*/ 2147483647 h 384"/>
                  <a:gd name="T10" fmla="*/ 2147483647 w 663"/>
                  <a:gd name="T11" fmla="*/ 2147483647 h 384"/>
                  <a:gd name="T12" fmla="*/ 2147483647 w 663"/>
                  <a:gd name="T13" fmla="*/ 2147483647 h 384"/>
                  <a:gd name="T14" fmla="*/ 2147483647 w 663"/>
                  <a:gd name="T15" fmla="*/ 2147483647 h 384"/>
                  <a:gd name="T16" fmla="*/ 2147483647 w 663"/>
                  <a:gd name="T17" fmla="*/ 2147483647 h 384"/>
                  <a:gd name="T18" fmla="*/ 2147483647 w 663"/>
                  <a:gd name="T19" fmla="*/ 2147483647 h 384"/>
                  <a:gd name="T20" fmla="*/ 2147483647 w 663"/>
                  <a:gd name="T21" fmla="*/ 2147483647 h 384"/>
                  <a:gd name="T22" fmla="*/ 2147483647 w 663"/>
                  <a:gd name="T23" fmla="*/ 2147483647 h 384"/>
                  <a:gd name="T24" fmla="*/ 2147483647 w 663"/>
                  <a:gd name="T25" fmla="*/ 2147483647 h 384"/>
                  <a:gd name="T26" fmla="*/ 2147483647 w 663"/>
                  <a:gd name="T27" fmla="*/ 2147483647 h 384"/>
                  <a:gd name="T28" fmla="*/ 2147483647 w 663"/>
                  <a:gd name="T29" fmla="*/ 2147483647 h 384"/>
                  <a:gd name="T30" fmla="*/ 2147483647 w 663"/>
                  <a:gd name="T31" fmla="*/ 2147483647 h 384"/>
                  <a:gd name="T32" fmla="*/ 2147483647 w 663"/>
                  <a:gd name="T33" fmla="*/ 2147483647 h 384"/>
                  <a:gd name="T34" fmla="*/ 2147483647 w 663"/>
                  <a:gd name="T35" fmla="*/ 2147483647 h 384"/>
                  <a:gd name="T36" fmla="*/ 2147483647 w 663"/>
                  <a:gd name="T37" fmla="*/ 2147483647 h 384"/>
                  <a:gd name="T38" fmla="*/ 2147483647 w 663"/>
                  <a:gd name="T39" fmla="*/ 2147483647 h 384"/>
                  <a:gd name="T40" fmla="*/ 2147483647 w 663"/>
                  <a:gd name="T41" fmla="*/ 2147483647 h 384"/>
                  <a:gd name="T42" fmla="*/ 2147483647 w 663"/>
                  <a:gd name="T43" fmla="*/ 2147483647 h 384"/>
                  <a:gd name="T44" fmla="*/ 2147483647 w 663"/>
                  <a:gd name="T45" fmla="*/ 2147483647 h 384"/>
                  <a:gd name="T46" fmla="*/ 2147483647 w 663"/>
                  <a:gd name="T47" fmla="*/ 2147483647 h 384"/>
                  <a:gd name="T48" fmla="*/ 2147483647 w 663"/>
                  <a:gd name="T49" fmla="*/ 2147483647 h 384"/>
                  <a:gd name="T50" fmla="*/ 2147483647 w 663"/>
                  <a:gd name="T51" fmla="*/ 2147483647 h 384"/>
                  <a:gd name="T52" fmla="*/ 2147483647 w 663"/>
                  <a:gd name="T53" fmla="*/ 2147483647 h 384"/>
                  <a:gd name="T54" fmla="*/ 2147483647 w 663"/>
                  <a:gd name="T55" fmla="*/ 2147483647 h 384"/>
                  <a:gd name="T56" fmla="*/ 2147483647 w 663"/>
                  <a:gd name="T57" fmla="*/ 2147483647 h 384"/>
                  <a:gd name="T58" fmla="*/ 2147483647 w 663"/>
                  <a:gd name="T59" fmla="*/ 2147483647 h 384"/>
                  <a:gd name="T60" fmla="*/ 2147483647 w 663"/>
                  <a:gd name="T61" fmla="*/ 2147483647 h 384"/>
                  <a:gd name="T62" fmla="*/ 2147483647 w 663"/>
                  <a:gd name="T63" fmla="*/ 2147483647 h 384"/>
                  <a:gd name="T64" fmla="*/ 2147483647 w 663"/>
                  <a:gd name="T65" fmla="*/ 2147483647 h 384"/>
                  <a:gd name="T66" fmla="*/ 2147483647 w 663"/>
                  <a:gd name="T67" fmla="*/ 2147483647 h 384"/>
                  <a:gd name="T68" fmla="*/ 2147483647 w 663"/>
                  <a:gd name="T69" fmla="*/ 2147483647 h 384"/>
                  <a:gd name="T70" fmla="*/ 2147483647 w 663"/>
                  <a:gd name="T71" fmla="*/ 2147483647 h 384"/>
                  <a:gd name="T72" fmla="*/ 2147483647 w 663"/>
                  <a:gd name="T73" fmla="*/ 2147483647 h 384"/>
                  <a:gd name="T74" fmla="*/ 2147483647 w 663"/>
                  <a:gd name="T75" fmla="*/ 2147483647 h 384"/>
                  <a:gd name="T76" fmla="*/ 2147483647 w 663"/>
                  <a:gd name="T77" fmla="*/ 2147483647 h 384"/>
                  <a:gd name="T78" fmla="*/ 2147483647 w 663"/>
                  <a:gd name="T79" fmla="*/ 2147483647 h 384"/>
                  <a:gd name="T80" fmla="*/ 2147483647 w 663"/>
                  <a:gd name="T81" fmla="*/ 2147483647 h 384"/>
                  <a:gd name="T82" fmla="*/ 2147483647 w 663"/>
                  <a:gd name="T83" fmla="*/ 2147483647 h 384"/>
                  <a:gd name="T84" fmla="*/ 2147483647 w 663"/>
                  <a:gd name="T85" fmla="*/ 2147483647 h 384"/>
                  <a:gd name="T86" fmla="*/ 2147483647 w 663"/>
                  <a:gd name="T87" fmla="*/ 2147483647 h 384"/>
                  <a:gd name="T88" fmla="*/ 2147483647 w 663"/>
                  <a:gd name="T89" fmla="*/ 2147483647 h 384"/>
                  <a:gd name="T90" fmla="*/ 2147483647 w 663"/>
                  <a:gd name="T91" fmla="*/ 2147483647 h 384"/>
                  <a:gd name="T92" fmla="*/ 2147483647 w 663"/>
                  <a:gd name="T93" fmla="*/ 2147483647 h 384"/>
                  <a:gd name="T94" fmla="*/ 2147483647 w 663"/>
                  <a:gd name="T95" fmla="*/ 2147483647 h 384"/>
                  <a:gd name="T96" fmla="*/ 2147483647 w 663"/>
                  <a:gd name="T97" fmla="*/ 2147483647 h 384"/>
                  <a:gd name="T98" fmla="*/ 2147483647 w 663"/>
                  <a:gd name="T99" fmla="*/ 2147483647 h 384"/>
                  <a:gd name="T100" fmla="*/ 2147483647 w 663"/>
                  <a:gd name="T101" fmla="*/ 2147483647 h 384"/>
                  <a:gd name="T102" fmla="*/ 2147483647 w 663"/>
                  <a:gd name="T103" fmla="*/ 2147483647 h 3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63"/>
                  <a:gd name="T157" fmla="*/ 0 h 384"/>
                  <a:gd name="T158" fmla="*/ 663 w 663"/>
                  <a:gd name="T159" fmla="*/ 384 h 38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63" h="384">
                    <a:moveTo>
                      <a:pt x="603" y="213"/>
                    </a:moveTo>
                    <a:lnTo>
                      <a:pt x="604" y="215"/>
                    </a:lnTo>
                    <a:lnTo>
                      <a:pt x="606" y="213"/>
                    </a:lnTo>
                    <a:lnTo>
                      <a:pt x="613" y="217"/>
                    </a:lnTo>
                    <a:lnTo>
                      <a:pt x="616" y="230"/>
                    </a:lnTo>
                    <a:lnTo>
                      <a:pt x="616" y="231"/>
                    </a:lnTo>
                    <a:lnTo>
                      <a:pt x="616" y="233"/>
                    </a:lnTo>
                    <a:lnTo>
                      <a:pt x="620" y="234"/>
                    </a:lnTo>
                    <a:lnTo>
                      <a:pt x="627" y="234"/>
                    </a:lnTo>
                    <a:lnTo>
                      <a:pt x="632" y="235"/>
                    </a:lnTo>
                    <a:lnTo>
                      <a:pt x="642" y="231"/>
                    </a:lnTo>
                    <a:lnTo>
                      <a:pt x="662" y="270"/>
                    </a:lnTo>
                    <a:lnTo>
                      <a:pt x="650" y="271"/>
                    </a:lnTo>
                    <a:lnTo>
                      <a:pt x="641" y="274"/>
                    </a:lnTo>
                    <a:lnTo>
                      <a:pt x="630" y="277"/>
                    </a:lnTo>
                    <a:lnTo>
                      <a:pt x="628" y="277"/>
                    </a:lnTo>
                    <a:lnTo>
                      <a:pt x="625" y="277"/>
                    </a:lnTo>
                    <a:lnTo>
                      <a:pt x="623" y="278"/>
                    </a:lnTo>
                    <a:lnTo>
                      <a:pt x="620" y="278"/>
                    </a:lnTo>
                    <a:lnTo>
                      <a:pt x="610" y="281"/>
                    </a:lnTo>
                    <a:lnTo>
                      <a:pt x="609" y="281"/>
                    </a:lnTo>
                    <a:lnTo>
                      <a:pt x="606" y="281"/>
                    </a:lnTo>
                    <a:lnTo>
                      <a:pt x="588" y="285"/>
                    </a:lnTo>
                    <a:lnTo>
                      <a:pt x="577" y="288"/>
                    </a:lnTo>
                    <a:lnTo>
                      <a:pt x="574" y="288"/>
                    </a:lnTo>
                    <a:lnTo>
                      <a:pt x="559" y="292"/>
                    </a:lnTo>
                    <a:lnTo>
                      <a:pt x="556" y="294"/>
                    </a:lnTo>
                    <a:lnTo>
                      <a:pt x="553" y="294"/>
                    </a:lnTo>
                    <a:lnTo>
                      <a:pt x="546" y="295"/>
                    </a:lnTo>
                    <a:lnTo>
                      <a:pt x="542" y="295"/>
                    </a:lnTo>
                    <a:lnTo>
                      <a:pt x="521" y="301"/>
                    </a:lnTo>
                    <a:lnTo>
                      <a:pt x="518" y="301"/>
                    </a:lnTo>
                    <a:lnTo>
                      <a:pt x="503" y="303"/>
                    </a:lnTo>
                    <a:lnTo>
                      <a:pt x="499" y="305"/>
                    </a:lnTo>
                    <a:lnTo>
                      <a:pt x="496" y="305"/>
                    </a:lnTo>
                    <a:lnTo>
                      <a:pt x="490" y="306"/>
                    </a:lnTo>
                    <a:lnTo>
                      <a:pt x="486" y="308"/>
                    </a:lnTo>
                    <a:lnTo>
                      <a:pt x="482" y="308"/>
                    </a:lnTo>
                    <a:lnTo>
                      <a:pt x="479" y="309"/>
                    </a:lnTo>
                    <a:lnTo>
                      <a:pt x="464" y="312"/>
                    </a:lnTo>
                    <a:lnTo>
                      <a:pt x="461" y="312"/>
                    </a:lnTo>
                    <a:lnTo>
                      <a:pt x="454" y="313"/>
                    </a:lnTo>
                    <a:lnTo>
                      <a:pt x="450" y="315"/>
                    </a:lnTo>
                    <a:lnTo>
                      <a:pt x="447" y="315"/>
                    </a:lnTo>
                    <a:lnTo>
                      <a:pt x="443" y="316"/>
                    </a:lnTo>
                    <a:lnTo>
                      <a:pt x="440" y="317"/>
                    </a:lnTo>
                    <a:lnTo>
                      <a:pt x="429" y="319"/>
                    </a:lnTo>
                    <a:lnTo>
                      <a:pt x="421" y="320"/>
                    </a:lnTo>
                    <a:lnTo>
                      <a:pt x="420" y="320"/>
                    </a:lnTo>
                    <a:lnTo>
                      <a:pt x="417" y="321"/>
                    </a:lnTo>
                    <a:lnTo>
                      <a:pt x="415" y="321"/>
                    </a:lnTo>
                    <a:lnTo>
                      <a:pt x="414" y="321"/>
                    </a:lnTo>
                    <a:lnTo>
                      <a:pt x="413" y="321"/>
                    </a:lnTo>
                    <a:lnTo>
                      <a:pt x="386" y="327"/>
                    </a:lnTo>
                    <a:lnTo>
                      <a:pt x="379" y="328"/>
                    </a:lnTo>
                    <a:lnTo>
                      <a:pt x="376" y="328"/>
                    </a:lnTo>
                    <a:lnTo>
                      <a:pt x="367" y="331"/>
                    </a:lnTo>
                    <a:lnTo>
                      <a:pt x="354" y="333"/>
                    </a:lnTo>
                    <a:lnTo>
                      <a:pt x="350" y="334"/>
                    </a:lnTo>
                    <a:lnTo>
                      <a:pt x="344" y="334"/>
                    </a:lnTo>
                    <a:lnTo>
                      <a:pt x="337" y="335"/>
                    </a:lnTo>
                    <a:lnTo>
                      <a:pt x="324" y="338"/>
                    </a:lnTo>
                    <a:lnTo>
                      <a:pt x="314" y="339"/>
                    </a:lnTo>
                    <a:lnTo>
                      <a:pt x="311" y="341"/>
                    </a:lnTo>
                    <a:lnTo>
                      <a:pt x="310" y="341"/>
                    </a:lnTo>
                    <a:lnTo>
                      <a:pt x="303" y="342"/>
                    </a:lnTo>
                    <a:lnTo>
                      <a:pt x="287" y="344"/>
                    </a:lnTo>
                    <a:lnTo>
                      <a:pt x="275" y="345"/>
                    </a:lnTo>
                    <a:lnTo>
                      <a:pt x="271" y="346"/>
                    </a:lnTo>
                    <a:lnTo>
                      <a:pt x="265" y="346"/>
                    </a:lnTo>
                    <a:lnTo>
                      <a:pt x="261" y="348"/>
                    </a:lnTo>
                    <a:lnTo>
                      <a:pt x="253" y="348"/>
                    </a:lnTo>
                    <a:lnTo>
                      <a:pt x="247" y="349"/>
                    </a:lnTo>
                    <a:lnTo>
                      <a:pt x="243" y="351"/>
                    </a:lnTo>
                    <a:lnTo>
                      <a:pt x="241" y="351"/>
                    </a:lnTo>
                    <a:lnTo>
                      <a:pt x="240" y="351"/>
                    </a:lnTo>
                    <a:lnTo>
                      <a:pt x="239" y="351"/>
                    </a:lnTo>
                    <a:lnTo>
                      <a:pt x="236" y="351"/>
                    </a:lnTo>
                    <a:lnTo>
                      <a:pt x="223" y="352"/>
                    </a:lnTo>
                    <a:lnTo>
                      <a:pt x="201" y="355"/>
                    </a:lnTo>
                    <a:lnTo>
                      <a:pt x="198" y="356"/>
                    </a:lnTo>
                    <a:lnTo>
                      <a:pt x="190" y="358"/>
                    </a:lnTo>
                    <a:lnTo>
                      <a:pt x="187" y="358"/>
                    </a:lnTo>
                    <a:lnTo>
                      <a:pt x="175" y="359"/>
                    </a:lnTo>
                    <a:lnTo>
                      <a:pt x="171" y="359"/>
                    </a:lnTo>
                    <a:lnTo>
                      <a:pt x="172" y="356"/>
                    </a:lnTo>
                    <a:lnTo>
                      <a:pt x="164" y="358"/>
                    </a:lnTo>
                    <a:lnTo>
                      <a:pt x="157" y="359"/>
                    </a:lnTo>
                    <a:lnTo>
                      <a:pt x="148" y="359"/>
                    </a:lnTo>
                    <a:lnTo>
                      <a:pt x="148" y="362"/>
                    </a:lnTo>
                    <a:lnTo>
                      <a:pt x="130" y="364"/>
                    </a:lnTo>
                    <a:lnTo>
                      <a:pt x="127" y="364"/>
                    </a:lnTo>
                    <a:lnTo>
                      <a:pt x="125" y="366"/>
                    </a:lnTo>
                    <a:lnTo>
                      <a:pt x="122" y="366"/>
                    </a:lnTo>
                    <a:lnTo>
                      <a:pt x="120" y="366"/>
                    </a:lnTo>
                    <a:lnTo>
                      <a:pt x="118" y="367"/>
                    </a:lnTo>
                    <a:lnTo>
                      <a:pt x="111" y="367"/>
                    </a:lnTo>
                    <a:lnTo>
                      <a:pt x="100" y="369"/>
                    </a:lnTo>
                    <a:lnTo>
                      <a:pt x="91" y="371"/>
                    </a:lnTo>
                    <a:lnTo>
                      <a:pt x="89" y="371"/>
                    </a:lnTo>
                    <a:lnTo>
                      <a:pt x="87" y="371"/>
                    </a:lnTo>
                    <a:lnTo>
                      <a:pt x="72" y="374"/>
                    </a:lnTo>
                    <a:lnTo>
                      <a:pt x="68" y="374"/>
                    </a:lnTo>
                    <a:lnTo>
                      <a:pt x="58" y="376"/>
                    </a:lnTo>
                    <a:lnTo>
                      <a:pt x="36" y="378"/>
                    </a:lnTo>
                    <a:lnTo>
                      <a:pt x="34" y="378"/>
                    </a:lnTo>
                    <a:lnTo>
                      <a:pt x="18" y="381"/>
                    </a:lnTo>
                    <a:lnTo>
                      <a:pt x="5" y="383"/>
                    </a:lnTo>
                    <a:lnTo>
                      <a:pt x="2" y="383"/>
                    </a:lnTo>
                    <a:lnTo>
                      <a:pt x="0" y="383"/>
                    </a:lnTo>
                    <a:lnTo>
                      <a:pt x="4" y="381"/>
                    </a:lnTo>
                    <a:lnTo>
                      <a:pt x="13" y="374"/>
                    </a:lnTo>
                    <a:lnTo>
                      <a:pt x="18" y="374"/>
                    </a:lnTo>
                    <a:lnTo>
                      <a:pt x="44" y="360"/>
                    </a:lnTo>
                    <a:lnTo>
                      <a:pt x="44" y="358"/>
                    </a:lnTo>
                    <a:lnTo>
                      <a:pt x="62" y="342"/>
                    </a:lnTo>
                    <a:lnTo>
                      <a:pt x="62" y="341"/>
                    </a:lnTo>
                    <a:lnTo>
                      <a:pt x="62" y="334"/>
                    </a:lnTo>
                    <a:lnTo>
                      <a:pt x="72" y="327"/>
                    </a:lnTo>
                    <a:lnTo>
                      <a:pt x="73" y="315"/>
                    </a:lnTo>
                    <a:lnTo>
                      <a:pt x="84" y="305"/>
                    </a:lnTo>
                    <a:lnTo>
                      <a:pt x="86" y="305"/>
                    </a:lnTo>
                    <a:lnTo>
                      <a:pt x="94" y="298"/>
                    </a:lnTo>
                    <a:lnTo>
                      <a:pt x="100" y="295"/>
                    </a:lnTo>
                    <a:lnTo>
                      <a:pt x="104" y="291"/>
                    </a:lnTo>
                    <a:lnTo>
                      <a:pt x="112" y="281"/>
                    </a:lnTo>
                    <a:lnTo>
                      <a:pt x="120" y="270"/>
                    </a:lnTo>
                    <a:lnTo>
                      <a:pt x="129" y="260"/>
                    </a:lnTo>
                    <a:lnTo>
                      <a:pt x="133" y="262"/>
                    </a:lnTo>
                    <a:lnTo>
                      <a:pt x="130" y="265"/>
                    </a:lnTo>
                    <a:lnTo>
                      <a:pt x="134" y="277"/>
                    </a:lnTo>
                    <a:lnTo>
                      <a:pt x="154" y="290"/>
                    </a:lnTo>
                    <a:lnTo>
                      <a:pt x="159" y="294"/>
                    </a:lnTo>
                    <a:lnTo>
                      <a:pt x="178" y="281"/>
                    </a:lnTo>
                    <a:lnTo>
                      <a:pt x="183" y="274"/>
                    </a:lnTo>
                    <a:lnTo>
                      <a:pt x="187" y="277"/>
                    </a:lnTo>
                    <a:lnTo>
                      <a:pt x="194" y="281"/>
                    </a:lnTo>
                    <a:lnTo>
                      <a:pt x="197" y="284"/>
                    </a:lnTo>
                    <a:lnTo>
                      <a:pt x="204" y="277"/>
                    </a:lnTo>
                    <a:lnTo>
                      <a:pt x="215" y="271"/>
                    </a:lnTo>
                    <a:lnTo>
                      <a:pt x="216" y="273"/>
                    </a:lnTo>
                    <a:lnTo>
                      <a:pt x="226" y="266"/>
                    </a:lnTo>
                    <a:lnTo>
                      <a:pt x="223" y="262"/>
                    </a:lnTo>
                    <a:lnTo>
                      <a:pt x="223" y="258"/>
                    </a:lnTo>
                    <a:lnTo>
                      <a:pt x="232" y="262"/>
                    </a:lnTo>
                    <a:lnTo>
                      <a:pt x="254" y="248"/>
                    </a:lnTo>
                    <a:lnTo>
                      <a:pt x="257" y="252"/>
                    </a:lnTo>
                    <a:lnTo>
                      <a:pt x="268" y="241"/>
                    </a:lnTo>
                    <a:lnTo>
                      <a:pt x="272" y="230"/>
                    </a:lnTo>
                    <a:lnTo>
                      <a:pt x="273" y="227"/>
                    </a:lnTo>
                    <a:lnTo>
                      <a:pt x="271" y="224"/>
                    </a:lnTo>
                    <a:lnTo>
                      <a:pt x="268" y="223"/>
                    </a:lnTo>
                    <a:lnTo>
                      <a:pt x="265" y="220"/>
                    </a:lnTo>
                    <a:lnTo>
                      <a:pt x="271" y="210"/>
                    </a:lnTo>
                    <a:lnTo>
                      <a:pt x="273" y="198"/>
                    </a:lnTo>
                    <a:lnTo>
                      <a:pt x="280" y="188"/>
                    </a:lnTo>
                    <a:lnTo>
                      <a:pt x="285" y="184"/>
                    </a:lnTo>
                    <a:lnTo>
                      <a:pt x="285" y="183"/>
                    </a:lnTo>
                    <a:lnTo>
                      <a:pt x="287" y="174"/>
                    </a:lnTo>
                    <a:lnTo>
                      <a:pt x="287" y="169"/>
                    </a:lnTo>
                    <a:lnTo>
                      <a:pt x="292" y="158"/>
                    </a:lnTo>
                    <a:lnTo>
                      <a:pt x="297" y="151"/>
                    </a:lnTo>
                    <a:lnTo>
                      <a:pt x="299" y="141"/>
                    </a:lnTo>
                    <a:lnTo>
                      <a:pt x="300" y="140"/>
                    </a:lnTo>
                    <a:lnTo>
                      <a:pt x="303" y="113"/>
                    </a:lnTo>
                    <a:lnTo>
                      <a:pt x="310" y="116"/>
                    </a:lnTo>
                    <a:lnTo>
                      <a:pt x="319" y="126"/>
                    </a:lnTo>
                    <a:lnTo>
                      <a:pt x="333" y="129"/>
                    </a:lnTo>
                    <a:lnTo>
                      <a:pt x="337" y="123"/>
                    </a:lnTo>
                    <a:lnTo>
                      <a:pt x="340" y="120"/>
                    </a:lnTo>
                    <a:lnTo>
                      <a:pt x="340" y="117"/>
                    </a:lnTo>
                    <a:lnTo>
                      <a:pt x="340" y="116"/>
                    </a:lnTo>
                    <a:lnTo>
                      <a:pt x="347" y="87"/>
                    </a:lnTo>
                    <a:lnTo>
                      <a:pt x="351" y="77"/>
                    </a:lnTo>
                    <a:lnTo>
                      <a:pt x="351" y="76"/>
                    </a:lnTo>
                    <a:lnTo>
                      <a:pt x="364" y="84"/>
                    </a:lnTo>
                    <a:lnTo>
                      <a:pt x="369" y="66"/>
                    </a:lnTo>
                    <a:lnTo>
                      <a:pt x="383" y="54"/>
                    </a:lnTo>
                    <a:lnTo>
                      <a:pt x="383" y="47"/>
                    </a:lnTo>
                    <a:lnTo>
                      <a:pt x="386" y="43"/>
                    </a:lnTo>
                    <a:lnTo>
                      <a:pt x="390" y="38"/>
                    </a:lnTo>
                    <a:lnTo>
                      <a:pt x="393" y="18"/>
                    </a:lnTo>
                    <a:lnTo>
                      <a:pt x="392" y="0"/>
                    </a:lnTo>
                    <a:lnTo>
                      <a:pt x="397" y="2"/>
                    </a:lnTo>
                    <a:lnTo>
                      <a:pt x="400" y="4"/>
                    </a:lnTo>
                    <a:lnTo>
                      <a:pt x="403" y="6"/>
                    </a:lnTo>
                    <a:lnTo>
                      <a:pt x="410" y="9"/>
                    </a:lnTo>
                    <a:lnTo>
                      <a:pt x="413" y="11"/>
                    </a:lnTo>
                    <a:lnTo>
                      <a:pt x="421" y="16"/>
                    </a:lnTo>
                    <a:lnTo>
                      <a:pt x="424" y="18"/>
                    </a:lnTo>
                    <a:lnTo>
                      <a:pt x="424" y="19"/>
                    </a:lnTo>
                    <a:lnTo>
                      <a:pt x="440" y="27"/>
                    </a:lnTo>
                    <a:lnTo>
                      <a:pt x="443" y="13"/>
                    </a:lnTo>
                    <a:lnTo>
                      <a:pt x="443" y="9"/>
                    </a:lnTo>
                    <a:lnTo>
                      <a:pt x="446" y="5"/>
                    </a:lnTo>
                    <a:lnTo>
                      <a:pt x="449" y="4"/>
                    </a:lnTo>
                    <a:lnTo>
                      <a:pt x="453" y="5"/>
                    </a:lnTo>
                    <a:lnTo>
                      <a:pt x="465" y="9"/>
                    </a:lnTo>
                    <a:lnTo>
                      <a:pt x="470" y="12"/>
                    </a:lnTo>
                    <a:lnTo>
                      <a:pt x="465" y="23"/>
                    </a:lnTo>
                    <a:lnTo>
                      <a:pt x="479" y="27"/>
                    </a:lnTo>
                    <a:lnTo>
                      <a:pt x="483" y="27"/>
                    </a:lnTo>
                    <a:lnTo>
                      <a:pt x="490" y="29"/>
                    </a:lnTo>
                    <a:lnTo>
                      <a:pt x="490" y="33"/>
                    </a:lnTo>
                    <a:lnTo>
                      <a:pt x="500" y="34"/>
                    </a:lnTo>
                    <a:lnTo>
                      <a:pt x="503" y="37"/>
                    </a:lnTo>
                    <a:lnTo>
                      <a:pt x="510" y="43"/>
                    </a:lnTo>
                    <a:lnTo>
                      <a:pt x="511" y="45"/>
                    </a:lnTo>
                    <a:lnTo>
                      <a:pt x="513" y="51"/>
                    </a:lnTo>
                    <a:lnTo>
                      <a:pt x="513" y="52"/>
                    </a:lnTo>
                    <a:lnTo>
                      <a:pt x="514" y="55"/>
                    </a:lnTo>
                    <a:lnTo>
                      <a:pt x="511" y="61"/>
                    </a:lnTo>
                    <a:lnTo>
                      <a:pt x="509" y="63"/>
                    </a:lnTo>
                    <a:lnTo>
                      <a:pt x="507" y="65"/>
                    </a:lnTo>
                    <a:lnTo>
                      <a:pt x="509" y="69"/>
                    </a:lnTo>
                    <a:lnTo>
                      <a:pt x="503" y="72"/>
                    </a:lnTo>
                    <a:lnTo>
                      <a:pt x="503" y="70"/>
                    </a:lnTo>
                    <a:lnTo>
                      <a:pt x="502" y="70"/>
                    </a:lnTo>
                    <a:lnTo>
                      <a:pt x="499" y="72"/>
                    </a:lnTo>
                    <a:lnTo>
                      <a:pt x="500" y="79"/>
                    </a:lnTo>
                    <a:lnTo>
                      <a:pt x="497" y="86"/>
                    </a:lnTo>
                    <a:lnTo>
                      <a:pt x="497" y="87"/>
                    </a:lnTo>
                    <a:lnTo>
                      <a:pt x="497" y="94"/>
                    </a:lnTo>
                    <a:lnTo>
                      <a:pt x="503" y="102"/>
                    </a:lnTo>
                    <a:lnTo>
                      <a:pt x="506" y="104"/>
                    </a:lnTo>
                    <a:lnTo>
                      <a:pt x="524" y="94"/>
                    </a:lnTo>
                    <a:lnTo>
                      <a:pt x="528" y="105"/>
                    </a:lnTo>
                    <a:lnTo>
                      <a:pt x="531" y="106"/>
                    </a:lnTo>
                    <a:lnTo>
                      <a:pt x="534" y="111"/>
                    </a:lnTo>
                    <a:lnTo>
                      <a:pt x="541" y="113"/>
                    </a:lnTo>
                    <a:lnTo>
                      <a:pt x="561" y="112"/>
                    </a:lnTo>
                    <a:lnTo>
                      <a:pt x="572" y="123"/>
                    </a:lnTo>
                    <a:lnTo>
                      <a:pt x="599" y="133"/>
                    </a:lnTo>
                    <a:lnTo>
                      <a:pt x="596" y="149"/>
                    </a:lnTo>
                    <a:lnTo>
                      <a:pt x="598" y="156"/>
                    </a:lnTo>
                    <a:lnTo>
                      <a:pt x="602" y="162"/>
                    </a:lnTo>
                    <a:lnTo>
                      <a:pt x="584" y="163"/>
                    </a:lnTo>
                    <a:lnTo>
                      <a:pt x="574" y="154"/>
                    </a:lnTo>
                    <a:lnTo>
                      <a:pt x="568" y="151"/>
                    </a:lnTo>
                    <a:lnTo>
                      <a:pt x="557" y="144"/>
                    </a:lnTo>
                    <a:lnTo>
                      <a:pt x="556" y="144"/>
                    </a:lnTo>
                    <a:lnTo>
                      <a:pt x="559" y="149"/>
                    </a:lnTo>
                    <a:lnTo>
                      <a:pt x="566" y="154"/>
                    </a:lnTo>
                    <a:lnTo>
                      <a:pt x="571" y="155"/>
                    </a:lnTo>
                    <a:lnTo>
                      <a:pt x="579" y="167"/>
                    </a:lnTo>
                    <a:lnTo>
                      <a:pt x="596" y="169"/>
                    </a:lnTo>
                    <a:lnTo>
                      <a:pt x="598" y="174"/>
                    </a:lnTo>
                    <a:lnTo>
                      <a:pt x="600" y="177"/>
                    </a:lnTo>
                    <a:lnTo>
                      <a:pt x="606" y="174"/>
                    </a:lnTo>
                    <a:lnTo>
                      <a:pt x="610" y="188"/>
                    </a:lnTo>
                    <a:lnTo>
                      <a:pt x="600" y="191"/>
                    </a:lnTo>
                    <a:lnTo>
                      <a:pt x="598" y="188"/>
                    </a:lnTo>
                    <a:lnTo>
                      <a:pt x="595" y="192"/>
                    </a:lnTo>
                    <a:lnTo>
                      <a:pt x="603" y="202"/>
                    </a:lnTo>
                    <a:lnTo>
                      <a:pt x="592" y="208"/>
                    </a:lnTo>
                    <a:lnTo>
                      <a:pt x="593" y="208"/>
                    </a:lnTo>
                    <a:lnTo>
                      <a:pt x="603" y="206"/>
                    </a:lnTo>
                    <a:lnTo>
                      <a:pt x="603" y="213"/>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99" name="Freeform 238" descr="Outlined diamond"/>
              <p:cNvSpPr>
                <a:spLocks/>
              </p:cNvSpPr>
              <p:nvPr/>
            </p:nvSpPr>
            <p:spPr bwMode="auto">
              <a:xfrm>
                <a:off x="6962775" y="3403600"/>
                <a:ext cx="66675" cy="138113"/>
              </a:xfrm>
              <a:custGeom>
                <a:avLst/>
                <a:gdLst>
                  <a:gd name="T0" fmla="*/ 0 w 48"/>
                  <a:gd name="T1" fmla="*/ 2147483647 h 113"/>
                  <a:gd name="T2" fmla="*/ 0 w 48"/>
                  <a:gd name="T3" fmla="*/ 2147483647 h 113"/>
                  <a:gd name="T4" fmla="*/ 2147483647 w 48"/>
                  <a:gd name="T5" fmla="*/ 2147483647 h 113"/>
                  <a:gd name="T6" fmla="*/ 2147483647 w 48"/>
                  <a:gd name="T7" fmla="*/ 2147483647 h 113"/>
                  <a:gd name="T8" fmla="*/ 2147483647 w 48"/>
                  <a:gd name="T9" fmla="*/ 2147483647 h 113"/>
                  <a:gd name="T10" fmla="*/ 2147483647 w 48"/>
                  <a:gd name="T11" fmla="*/ 2147483647 h 113"/>
                  <a:gd name="T12" fmla="*/ 2147483647 w 48"/>
                  <a:gd name="T13" fmla="*/ 2147483647 h 113"/>
                  <a:gd name="T14" fmla="*/ 2147483647 w 48"/>
                  <a:gd name="T15" fmla="*/ 2147483647 h 113"/>
                  <a:gd name="T16" fmla="*/ 2147483647 w 48"/>
                  <a:gd name="T17" fmla="*/ 2147483647 h 113"/>
                  <a:gd name="T18" fmla="*/ 2147483647 w 48"/>
                  <a:gd name="T19" fmla="*/ 2147483647 h 113"/>
                  <a:gd name="T20" fmla="*/ 2147483647 w 48"/>
                  <a:gd name="T21" fmla="*/ 2147483647 h 113"/>
                  <a:gd name="T22" fmla="*/ 2147483647 w 48"/>
                  <a:gd name="T23" fmla="*/ 0 h 113"/>
                  <a:gd name="T24" fmla="*/ 2147483647 w 48"/>
                  <a:gd name="T25" fmla="*/ 2147483647 h 113"/>
                  <a:gd name="T26" fmla="*/ 2147483647 w 48"/>
                  <a:gd name="T27" fmla="*/ 2147483647 h 113"/>
                  <a:gd name="T28" fmla="*/ 2147483647 w 48"/>
                  <a:gd name="T29" fmla="*/ 2147483647 h 113"/>
                  <a:gd name="T30" fmla="*/ 2147483647 w 48"/>
                  <a:gd name="T31" fmla="*/ 2147483647 h 113"/>
                  <a:gd name="T32" fmla="*/ 2147483647 w 48"/>
                  <a:gd name="T33" fmla="*/ 2147483647 h 113"/>
                  <a:gd name="T34" fmla="*/ 2147483647 w 48"/>
                  <a:gd name="T35" fmla="*/ 2147483647 h 113"/>
                  <a:gd name="T36" fmla="*/ 2147483647 w 48"/>
                  <a:gd name="T37" fmla="*/ 2147483647 h 113"/>
                  <a:gd name="T38" fmla="*/ 0 w 48"/>
                  <a:gd name="T39" fmla="*/ 2147483647 h 1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
                  <a:gd name="T61" fmla="*/ 0 h 113"/>
                  <a:gd name="T62" fmla="*/ 48 w 48"/>
                  <a:gd name="T63" fmla="*/ 113 h 11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 h="113">
                    <a:moveTo>
                      <a:pt x="0" y="62"/>
                    </a:moveTo>
                    <a:lnTo>
                      <a:pt x="0" y="96"/>
                    </a:lnTo>
                    <a:lnTo>
                      <a:pt x="9" y="112"/>
                    </a:lnTo>
                    <a:lnTo>
                      <a:pt x="9" y="107"/>
                    </a:lnTo>
                    <a:lnTo>
                      <a:pt x="12" y="107"/>
                    </a:lnTo>
                    <a:lnTo>
                      <a:pt x="11" y="109"/>
                    </a:lnTo>
                    <a:lnTo>
                      <a:pt x="19" y="94"/>
                    </a:lnTo>
                    <a:lnTo>
                      <a:pt x="25" y="66"/>
                    </a:lnTo>
                    <a:lnTo>
                      <a:pt x="31" y="27"/>
                    </a:lnTo>
                    <a:lnTo>
                      <a:pt x="34" y="20"/>
                    </a:lnTo>
                    <a:lnTo>
                      <a:pt x="39" y="20"/>
                    </a:lnTo>
                    <a:lnTo>
                      <a:pt x="47" y="0"/>
                    </a:lnTo>
                    <a:lnTo>
                      <a:pt x="34" y="5"/>
                    </a:lnTo>
                    <a:lnTo>
                      <a:pt x="28" y="6"/>
                    </a:lnTo>
                    <a:lnTo>
                      <a:pt x="15" y="10"/>
                    </a:lnTo>
                    <a:lnTo>
                      <a:pt x="14" y="16"/>
                    </a:lnTo>
                    <a:lnTo>
                      <a:pt x="7" y="23"/>
                    </a:lnTo>
                    <a:lnTo>
                      <a:pt x="14" y="24"/>
                    </a:lnTo>
                    <a:lnTo>
                      <a:pt x="1" y="56"/>
                    </a:lnTo>
                    <a:lnTo>
                      <a:pt x="0" y="62"/>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grpSp>
        <p:sp>
          <p:nvSpPr>
            <p:cNvPr id="282652" name="Freeform 239"/>
            <p:cNvSpPr>
              <a:spLocks/>
            </p:cNvSpPr>
            <p:nvPr/>
          </p:nvSpPr>
          <p:spPr bwMode="auto">
            <a:xfrm>
              <a:off x="5922963" y="3225800"/>
              <a:ext cx="525462" cy="484188"/>
            </a:xfrm>
            <a:custGeom>
              <a:avLst/>
              <a:gdLst>
                <a:gd name="T0" fmla="*/ 2147483647 w 383"/>
                <a:gd name="T1" fmla="*/ 2147483647 h 387"/>
                <a:gd name="T2" fmla="*/ 2147483647 w 383"/>
                <a:gd name="T3" fmla="*/ 2147483647 h 387"/>
                <a:gd name="T4" fmla="*/ 2147483647 w 383"/>
                <a:gd name="T5" fmla="*/ 2147483647 h 387"/>
                <a:gd name="T6" fmla="*/ 2147483647 w 383"/>
                <a:gd name="T7" fmla="*/ 2147483647 h 387"/>
                <a:gd name="T8" fmla="*/ 2147483647 w 383"/>
                <a:gd name="T9" fmla="*/ 2147483647 h 387"/>
                <a:gd name="T10" fmla="*/ 2147483647 w 383"/>
                <a:gd name="T11" fmla="*/ 2147483647 h 387"/>
                <a:gd name="T12" fmla="*/ 2147483647 w 383"/>
                <a:gd name="T13" fmla="*/ 2147483647 h 387"/>
                <a:gd name="T14" fmla="*/ 2147483647 w 383"/>
                <a:gd name="T15" fmla="*/ 2147483647 h 387"/>
                <a:gd name="T16" fmla="*/ 2147483647 w 383"/>
                <a:gd name="T17" fmla="*/ 2147483647 h 387"/>
                <a:gd name="T18" fmla="*/ 2147483647 w 383"/>
                <a:gd name="T19" fmla="*/ 2147483647 h 387"/>
                <a:gd name="T20" fmla="*/ 2147483647 w 383"/>
                <a:gd name="T21" fmla="*/ 2147483647 h 387"/>
                <a:gd name="T22" fmla="*/ 2147483647 w 383"/>
                <a:gd name="T23" fmla="*/ 2147483647 h 387"/>
                <a:gd name="T24" fmla="*/ 2147483647 w 383"/>
                <a:gd name="T25" fmla="*/ 2147483647 h 387"/>
                <a:gd name="T26" fmla="*/ 2147483647 w 383"/>
                <a:gd name="T27" fmla="*/ 2147483647 h 387"/>
                <a:gd name="T28" fmla="*/ 2147483647 w 383"/>
                <a:gd name="T29" fmla="*/ 2147483647 h 387"/>
                <a:gd name="T30" fmla="*/ 2147483647 w 383"/>
                <a:gd name="T31" fmla="*/ 2147483647 h 387"/>
                <a:gd name="T32" fmla="*/ 2147483647 w 383"/>
                <a:gd name="T33" fmla="*/ 2147483647 h 387"/>
                <a:gd name="T34" fmla="*/ 2147483647 w 383"/>
                <a:gd name="T35" fmla="*/ 2147483647 h 387"/>
                <a:gd name="T36" fmla="*/ 2147483647 w 383"/>
                <a:gd name="T37" fmla="*/ 2147483647 h 387"/>
                <a:gd name="T38" fmla="*/ 2147483647 w 383"/>
                <a:gd name="T39" fmla="*/ 2147483647 h 387"/>
                <a:gd name="T40" fmla="*/ 2147483647 w 383"/>
                <a:gd name="T41" fmla="*/ 2147483647 h 387"/>
                <a:gd name="T42" fmla="*/ 2147483647 w 383"/>
                <a:gd name="T43" fmla="*/ 2147483647 h 387"/>
                <a:gd name="T44" fmla="*/ 2147483647 w 383"/>
                <a:gd name="T45" fmla="*/ 2147483647 h 387"/>
                <a:gd name="T46" fmla="*/ 2147483647 w 383"/>
                <a:gd name="T47" fmla="*/ 2147483647 h 387"/>
                <a:gd name="T48" fmla="*/ 2147483647 w 383"/>
                <a:gd name="T49" fmla="*/ 2147483647 h 387"/>
                <a:gd name="T50" fmla="*/ 2147483647 w 383"/>
                <a:gd name="T51" fmla="*/ 2147483647 h 387"/>
                <a:gd name="T52" fmla="*/ 2147483647 w 383"/>
                <a:gd name="T53" fmla="*/ 2147483647 h 387"/>
                <a:gd name="T54" fmla="*/ 2147483647 w 383"/>
                <a:gd name="T55" fmla="*/ 2147483647 h 387"/>
                <a:gd name="T56" fmla="*/ 2147483647 w 383"/>
                <a:gd name="T57" fmla="*/ 2147483647 h 387"/>
                <a:gd name="T58" fmla="*/ 2147483647 w 383"/>
                <a:gd name="T59" fmla="*/ 2147483647 h 387"/>
                <a:gd name="T60" fmla="*/ 2147483647 w 383"/>
                <a:gd name="T61" fmla="*/ 2147483647 h 387"/>
                <a:gd name="T62" fmla="*/ 2147483647 w 383"/>
                <a:gd name="T63" fmla="*/ 2147483647 h 387"/>
                <a:gd name="T64" fmla="*/ 2147483647 w 383"/>
                <a:gd name="T65" fmla="*/ 2147483647 h 387"/>
                <a:gd name="T66" fmla="*/ 2147483647 w 383"/>
                <a:gd name="T67" fmla="*/ 2147483647 h 387"/>
                <a:gd name="T68" fmla="*/ 2147483647 w 383"/>
                <a:gd name="T69" fmla="*/ 2147483647 h 387"/>
                <a:gd name="T70" fmla="*/ 2147483647 w 383"/>
                <a:gd name="T71" fmla="*/ 2147483647 h 387"/>
                <a:gd name="T72" fmla="*/ 2147483647 w 383"/>
                <a:gd name="T73" fmla="*/ 2147483647 h 387"/>
                <a:gd name="T74" fmla="*/ 2147483647 w 383"/>
                <a:gd name="T75" fmla="*/ 2147483647 h 387"/>
                <a:gd name="T76" fmla="*/ 2147483647 w 383"/>
                <a:gd name="T77" fmla="*/ 2147483647 h 387"/>
                <a:gd name="T78" fmla="*/ 2147483647 w 383"/>
                <a:gd name="T79" fmla="*/ 2147483647 h 387"/>
                <a:gd name="T80" fmla="*/ 2147483647 w 383"/>
                <a:gd name="T81" fmla="*/ 2147483647 h 387"/>
                <a:gd name="T82" fmla="*/ 2147483647 w 383"/>
                <a:gd name="T83" fmla="*/ 2147483647 h 387"/>
                <a:gd name="T84" fmla="*/ 2147483647 w 383"/>
                <a:gd name="T85" fmla="*/ 2147483647 h 387"/>
                <a:gd name="T86" fmla="*/ 2147483647 w 383"/>
                <a:gd name="T87" fmla="*/ 2147483647 h 387"/>
                <a:gd name="T88" fmla="*/ 2147483647 w 383"/>
                <a:gd name="T89" fmla="*/ 2147483647 h 387"/>
                <a:gd name="T90" fmla="*/ 2147483647 w 383"/>
                <a:gd name="T91" fmla="*/ 2147483647 h 387"/>
                <a:gd name="T92" fmla="*/ 2147483647 w 383"/>
                <a:gd name="T93" fmla="*/ 2147483647 h 387"/>
                <a:gd name="T94" fmla="*/ 2147483647 w 383"/>
                <a:gd name="T95" fmla="*/ 2147483647 h 387"/>
                <a:gd name="T96" fmla="*/ 2147483647 w 383"/>
                <a:gd name="T97" fmla="*/ 2147483647 h 387"/>
                <a:gd name="T98" fmla="*/ 2147483647 w 383"/>
                <a:gd name="T99" fmla="*/ 2147483647 h 387"/>
                <a:gd name="T100" fmla="*/ 2147483647 w 383"/>
                <a:gd name="T101" fmla="*/ 2147483647 h 387"/>
                <a:gd name="T102" fmla="*/ 2147483647 w 383"/>
                <a:gd name="T103" fmla="*/ 2147483647 h 387"/>
                <a:gd name="T104" fmla="*/ 2147483647 w 383"/>
                <a:gd name="T105" fmla="*/ 2147483647 h 387"/>
                <a:gd name="T106" fmla="*/ 2147483647 w 383"/>
                <a:gd name="T107" fmla="*/ 2147483647 h 387"/>
                <a:gd name="T108" fmla="*/ 2147483647 w 383"/>
                <a:gd name="T109" fmla="*/ 2147483647 h 387"/>
                <a:gd name="T110" fmla="*/ 2147483647 w 383"/>
                <a:gd name="T111" fmla="*/ 2147483647 h 387"/>
                <a:gd name="T112" fmla="*/ 2147483647 w 383"/>
                <a:gd name="T113" fmla="*/ 2147483647 h 387"/>
                <a:gd name="T114" fmla="*/ 2147483647 w 383"/>
                <a:gd name="T115" fmla="*/ 2147483647 h 387"/>
                <a:gd name="T116" fmla="*/ 2147483647 w 383"/>
                <a:gd name="T117" fmla="*/ 2147483647 h 387"/>
                <a:gd name="T118" fmla="*/ 2147483647 w 383"/>
                <a:gd name="T119" fmla="*/ 2147483647 h 387"/>
                <a:gd name="T120" fmla="*/ 2147483647 w 383"/>
                <a:gd name="T121" fmla="*/ 2147483647 h 387"/>
                <a:gd name="T122" fmla="*/ 2147483647 w 383"/>
                <a:gd name="T123" fmla="*/ 2147483647 h 387"/>
                <a:gd name="T124" fmla="*/ 2147483647 w 383"/>
                <a:gd name="T125" fmla="*/ 2147483647 h 38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83"/>
                <a:gd name="T190" fmla="*/ 0 h 387"/>
                <a:gd name="T191" fmla="*/ 383 w 383"/>
                <a:gd name="T192" fmla="*/ 387 h 38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83" h="387">
                  <a:moveTo>
                    <a:pt x="84" y="150"/>
                  </a:moveTo>
                  <a:lnTo>
                    <a:pt x="89" y="146"/>
                  </a:lnTo>
                  <a:lnTo>
                    <a:pt x="92" y="143"/>
                  </a:lnTo>
                  <a:lnTo>
                    <a:pt x="102" y="135"/>
                  </a:lnTo>
                  <a:lnTo>
                    <a:pt x="103" y="130"/>
                  </a:lnTo>
                  <a:lnTo>
                    <a:pt x="105" y="130"/>
                  </a:lnTo>
                  <a:lnTo>
                    <a:pt x="107" y="124"/>
                  </a:lnTo>
                  <a:lnTo>
                    <a:pt x="109" y="120"/>
                  </a:lnTo>
                  <a:lnTo>
                    <a:pt x="114" y="116"/>
                  </a:lnTo>
                  <a:lnTo>
                    <a:pt x="119" y="113"/>
                  </a:lnTo>
                  <a:lnTo>
                    <a:pt x="120" y="102"/>
                  </a:lnTo>
                  <a:lnTo>
                    <a:pt x="117" y="99"/>
                  </a:lnTo>
                  <a:lnTo>
                    <a:pt x="119" y="88"/>
                  </a:lnTo>
                  <a:lnTo>
                    <a:pt x="120" y="80"/>
                  </a:lnTo>
                  <a:lnTo>
                    <a:pt x="124" y="74"/>
                  </a:lnTo>
                  <a:lnTo>
                    <a:pt x="123" y="67"/>
                  </a:lnTo>
                  <a:lnTo>
                    <a:pt x="123" y="56"/>
                  </a:lnTo>
                  <a:lnTo>
                    <a:pt x="123" y="53"/>
                  </a:lnTo>
                  <a:lnTo>
                    <a:pt x="124" y="49"/>
                  </a:lnTo>
                  <a:lnTo>
                    <a:pt x="127" y="41"/>
                  </a:lnTo>
                  <a:lnTo>
                    <a:pt x="127" y="29"/>
                  </a:lnTo>
                  <a:lnTo>
                    <a:pt x="124" y="27"/>
                  </a:lnTo>
                  <a:lnTo>
                    <a:pt x="124" y="26"/>
                  </a:lnTo>
                  <a:lnTo>
                    <a:pt x="124" y="16"/>
                  </a:lnTo>
                  <a:lnTo>
                    <a:pt x="119" y="6"/>
                  </a:lnTo>
                  <a:lnTo>
                    <a:pt x="121" y="2"/>
                  </a:lnTo>
                  <a:lnTo>
                    <a:pt x="127" y="1"/>
                  </a:lnTo>
                  <a:lnTo>
                    <a:pt x="128" y="0"/>
                  </a:lnTo>
                  <a:lnTo>
                    <a:pt x="128" y="1"/>
                  </a:lnTo>
                  <a:lnTo>
                    <a:pt x="130" y="5"/>
                  </a:lnTo>
                  <a:lnTo>
                    <a:pt x="131" y="16"/>
                  </a:lnTo>
                  <a:lnTo>
                    <a:pt x="132" y="19"/>
                  </a:lnTo>
                  <a:lnTo>
                    <a:pt x="132" y="22"/>
                  </a:lnTo>
                  <a:lnTo>
                    <a:pt x="134" y="24"/>
                  </a:lnTo>
                  <a:lnTo>
                    <a:pt x="135" y="41"/>
                  </a:lnTo>
                  <a:lnTo>
                    <a:pt x="137" y="42"/>
                  </a:lnTo>
                  <a:lnTo>
                    <a:pt x="138" y="51"/>
                  </a:lnTo>
                  <a:lnTo>
                    <a:pt x="138" y="52"/>
                  </a:lnTo>
                  <a:lnTo>
                    <a:pt x="139" y="62"/>
                  </a:lnTo>
                  <a:lnTo>
                    <a:pt x="141" y="66"/>
                  </a:lnTo>
                  <a:lnTo>
                    <a:pt x="141" y="69"/>
                  </a:lnTo>
                  <a:lnTo>
                    <a:pt x="141" y="71"/>
                  </a:lnTo>
                  <a:lnTo>
                    <a:pt x="145" y="95"/>
                  </a:lnTo>
                  <a:lnTo>
                    <a:pt x="145" y="96"/>
                  </a:lnTo>
                  <a:lnTo>
                    <a:pt x="146" y="98"/>
                  </a:lnTo>
                  <a:lnTo>
                    <a:pt x="148" y="98"/>
                  </a:lnTo>
                  <a:lnTo>
                    <a:pt x="155" y="96"/>
                  </a:lnTo>
                  <a:lnTo>
                    <a:pt x="157" y="96"/>
                  </a:lnTo>
                  <a:lnTo>
                    <a:pt x="157" y="95"/>
                  </a:lnTo>
                  <a:lnTo>
                    <a:pt x="195" y="89"/>
                  </a:lnTo>
                  <a:lnTo>
                    <a:pt x="197" y="88"/>
                  </a:lnTo>
                  <a:lnTo>
                    <a:pt x="203" y="87"/>
                  </a:lnTo>
                  <a:lnTo>
                    <a:pt x="207" y="87"/>
                  </a:lnTo>
                  <a:lnTo>
                    <a:pt x="221" y="84"/>
                  </a:lnTo>
                  <a:lnTo>
                    <a:pt x="224" y="84"/>
                  </a:lnTo>
                  <a:lnTo>
                    <a:pt x="231" y="83"/>
                  </a:lnTo>
                  <a:lnTo>
                    <a:pt x="233" y="103"/>
                  </a:lnTo>
                  <a:lnTo>
                    <a:pt x="240" y="138"/>
                  </a:lnTo>
                  <a:lnTo>
                    <a:pt x="247" y="130"/>
                  </a:lnTo>
                  <a:lnTo>
                    <a:pt x="254" y="121"/>
                  </a:lnTo>
                  <a:lnTo>
                    <a:pt x="256" y="118"/>
                  </a:lnTo>
                  <a:lnTo>
                    <a:pt x="260" y="116"/>
                  </a:lnTo>
                  <a:lnTo>
                    <a:pt x="269" y="102"/>
                  </a:lnTo>
                  <a:lnTo>
                    <a:pt x="274" y="103"/>
                  </a:lnTo>
                  <a:lnTo>
                    <a:pt x="287" y="83"/>
                  </a:lnTo>
                  <a:lnTo>
                    <a:pt x="300" y="89"/>
                  </a:lnTo>
                  <a:lnTo>
                    <a:pt x="303" y="89"/>
                  </a:lnTo>
                  <a:lnTo>
                    <a:pt x="314" y="89"/>
                  </a:lnTo>
                  <a:lnTo>
                    <a:pt x="316" y="89"/>
                  </a:lnTo>
                  <a:lnTo>
                    <a:pt x="322" y="78"/>
                  </a:lnTo>
                  <a:lnTo>
                    <a:pt x="322" y="76"/>
                  </a:lnTo>
                  <a:lnTo>
                    <a:pt x="325" y="74"/>
                  </a:lnTo>
                  <a:lnTo>
                    <a:pt x="330" y="74"/>
                  </a:lnTo>
                  <a:lnTo>
                    <a:pt x="340" y="66"/>
                  </a:lnTo>
                  <a:lnTo>
                    <a:pt x="350" y="71"/>
                  </a:lnTo>
                  <a:lnTo>
                    <a:pt x="352" y="73"/>
                  </a:lnTo>
                  <a:lnTo>
                    <a:pt x="362" y="69"/>
                  </a:lnTo>
                  <a:lnTo>
                    <a:pt x="369" y="81"/>
                  </a:lnTo>
                  <a:lnTo>
                    <a:pt x="376" y="88"/>
                  </a:lnTo>
                  <a:lnTo>
                    <a:pt x="379" y="96"/>
                  </a:lnTo>
                  <a:lnTo>
                    <a:pt x="382" y="98"/>
                  </a:lnTo>
                  <a:lnTo>
                    <a:pt x="379" y="102"/>
                  </a:lnTo>
                  <a:lnTo>
                    <a:pt x="379" y="106"/>
                  </a:lnTo>
                  <a:lnTo>
                    <a:pt x="376" y="120"/>
                  </a:lnTo>
                  <a:lnTo>
                    <a:pt x="359" y="112"/>
                  </a:lnTo>
                  <a:lnTo>
                    <a:pt x="359" y="110"/>
                  </a:lnTo>
                  <a:lnTo>
                    <a:pt x="357" y="109"/>
                  </a:lnTo>
                  <a:lnTo>
                    <a:pt x="348" y="103"/>
                  </a:lnTo>
                  <a:lnTo>
                    <a:pt x="346" y="102"/>
                  </a:lnTo>
                  <a:lnTo>
                    <a:pt x="339" y="99"/>
                  </a:lnTo>
                  <a:lnTo>
                    <a:pt x="336" y="96"/>
                  </a:lnTo>
                  <a:lnTo>
                    <a:pt x="333" y="95"/>
                  </a:lnTo>
                  <a:lnTo>
                    <a:pt x="328" y="92"/>
                  </a:lnTo>
                  <a:lnTo>
                    <a:pt x="329" y="110"/>
                  </a:lnTo>
                  <a:lnTo>
                    <a:pt x="326" y="131"/>
                  </a:lnTo>
                  <a:lnTo>
                    <a:pt x="322" y="135"/>
                  </a:lnTo>
                  <a:lnTo>
                    <a:pt x="319" y="139"/>
                  </a:lnTo>
                  <a:lnTo>
                    <a:pt x="319" y="146"/>
                  </a:lnTo>
                  <a:lnTo>
                    <a:pt x="305" y="159"/>
                  </a:lnTo>
                  <a:lnTo>
                    <a:pt x="300" y="177"/>
                  </a:lnTo>
                  <a:lnTo>
                    <a:pt x="287" y="168"/>
                  </a:lnTo>
                  <a:lnTo>
                    <a:pt x="287" y="170"/>
                  </a:lnTo>
                  <a:lnTo>
                    <a:pt x="283" y="179"/>
                  </a:lnTo>
                  <a:lnTo>
                    <a:pt x="276" y="208"/>
                  </a:lnTo>
                  <a:lnTo>
                    <a:pt x="276" y="210"/>
                  </a:lnTo>
                  <a:lnTo>
                    <a:pt x="276" y="213"/>
                  </a:lnTo>
                  <a:lnTo>
                    <a:pt x="274" y="215"/>
                  </a:lnTo>
                  <a:lnTo>
                    <a:pt x="269" y="221"/>
                  </a:lnTo>
                  <a:lnTo>
                    <a:pt x="256" y="218"/>
                  </a:lnTo>
                  <a:lnTo>
                    <a:pt x="246" y="208"/>
                  </a:lnTo>
                  <a:lnTo>
                    <a:pt x="239" y="206"/>
                  </a:lnTo>
                  <a:lnTo>
                    <a:pt x="236" y="232"/>
                  </a:lnTo>
                  <a:lnTo>
                    <a:pt x="235" y="233"/>
                  </a:lnTo>
                  <a:lnTo>
                    <a:pt x="233" y="243"/>
                  </a:lnTo>
                  <a:lnTo>
                    <a:pt x="228" y="250"/>
                  </a:lnTo>
                  <a:lnTo>
                    <a:pt x="224" y="261"/>
                  </a:lnTo>
                  <a:lnTo>
                    <a:pt x="224" y="267"/>
                  </a:lnTo>
                  <a:lnTo>
                    <a:pt x="221" y="275"/>
                  </a:lnTo>
                  <a:lnTo>
                    <a:pt x="221" y="276"/>
                  </a:lnTo>
                  <a:lnTo>
                    <a:pt x="217" y="280"/>
                  </a:lnTo>
                  <a:lnTo>
                    <a:pt x="210" y="290"/>
                  </a:lnTo>
                  <a:lnTo>
                    <a:pt x="207" y="302"/>
                  </a:lnTo>
                  <a:lnTo>
                    <a:pt x="202" y="312"/>
                  </a:lnTo>
                  <a:lnTo>
                    <a:pt x="204" y="315"/>
                  </a:lnTo>
                  <a:lnTo>
                    <a:pt x="207" y="316"/>
                  </a:lnTo>
                  <a:lnTo>
                    <a:pt x="210" y="319"/>
                  </a:lnTo>
                  <a:lnTo>
                    <a:pt x="208" y="322"/>
                  </a:lnTo>
                  <a:lnTo>
                    <a:pt x="204" y="333"/>
                  </a:lnTo>
                  <a:lnTo>
                    <a:pt x="193" y="344"/>
                  </a:lnTo>
                  <a:lnTo>
                    <a:pt x="191" y="340"/>
                  </a:lnTo>
                  <a:lnTo>
                    <a:pt x="168" y="354"/>
                  </a:lnTo>
                  <a:lnTo>
                    <a:pt x="160" y="350"/>
                  </a:lnTo>
                  <a:lnTo>
                    <a:pt x="160" y="354"/>
                  </a:lnTo>
                  <a:lnTo>
                    <a:pt x="163" y="358"/>
                  </a:lnTo>
                  <a:lnTo>
                    <a:pt x="153" y="365"/>
                  </a:lnTo>
                  <a:lnTo>
                    <a:pt x="152" y="363"/>
                  </a:lnTo>
                  <a:lnTo>
                    <a:pt x="141" y="369"/>
                  </a:lnTo>
                  <a:lnTo>
                    <a:pt x="134" y="376"/>
                  </a:lnTo>
                  <a:lnTo>
                    <a:pt x="131" y="373"/>
                  </a:lnTo>
                  <a:lnTo>
                    <a:pt x="124" y="369"/>
                  </a:lnTo>
                  <a:lnTo>
                    <a:pt x="120" y="366"/>
                  </a:lnTo>
                  <a:lnTo>
                    <a:pt x="114" y="373"/>
                  </a:lnTo>
                  <a:lnTo>
                    <a:pt x="96" y="386"/>
                  </a:lnTo>
                  <a:lnTo>
                    <a:pt x="91" y="381"/>
                  </a:lnTo>
                  <a:lnTo>
                    <a:pt x="71" y="369"/>
                  </a:lnTo>
                  <a:lnTo>
                    <a:pt x="67" y="356"/>
                  </a:lnTo>
                  <a:lnTo>
                    <a:pt x="70" y="354"/>
                  </a:lnTo>
                  <a:lnTo>
                    <a:pt x="66" y="352"/>
                  </a:lnTo>
                  <a:lnTo>
                    <a:pt x="52" y="352"/>
                  </a:lnTo>
                  <a:lnTo>
                    <a:pt x="52" y="350"/>
                  </a:lnTo>
                  <a:lnTo>
                    <a:pt x="31" y="336"/>
                  </a:lnTo>
                  <a:lnTo>
                    <a:pt x="33" y="334"/>
                  </a:lnTo>
                  <a:lnTo>
                    <a:pt x="27" y="329"/>
                  </a:lnTo>
                  <a:lnTo>
                    <a:pt x="23" y="323"/>
                  </a:lnTo>
                  <a:lnTo>
                    <a:pt x="23" y="322"/>
                  </a:lnTo>
                  <a:lnTo>
                    <a:pt x="15" y="316"/>
                  </a:lnTo>
                  <a:lnTo>
                    <a:pt x="15" y="315"/>
                  </a:lnTo>
                  <a:lnTo>
                    <a:pt x="15" y="309"/>
                  </a:lnTo>
                  <a:lnTo>
                    <a:pt x="1" y="297"/>
                  </a:lnTo>
                  <a:lnTo>
                    <a:pt x="1" y="283"/>
                  </a:lnTo>
                  <a:lnTo>
                    <a:pt x="2" y="283"/>
                  </a:lnTo>
                  <a:lnTo>
                    <a:pt x="0" y="271"/>
                  </a:lnTo>
                  <a:lnTo>
                    <a:pt x="0" y="265"/>
                  </a:lnTo>
                  <a:lnTo>
                    <a:pt x="8" y="265"/>
                  </a:lnTo>
                  <a:lnTo>
                    <a:pt x="16" y="261"/>
                  </a:lnTo>
                  <a:lnTo>
                    <a:pt x="22" y="253"/>
                  </a:lnTo>
                  <a:lnTo>
                    <a:pt x="22" y="243"/>
                  </a:lnTo>
                  <a:lnTo>
                    <a:pt x="24" y="242"/>
                  </a:lnTo>
                  <a:lnTo>
                    <a:pt x="27" y="242"/>
                  </a:lnTo>
                  <a:lnTo>
                    <a:pt x="31" y="237"/>
                  </a:lnTo>
                  <a:lnTo>
                    <a:pt x="26" y="225"/>
                  </a:lnTo>
                  <a:lnTo>
                    <a:pt x="31" y="200"/>
                  </a:lnTo>
                  <a:lnTo>
                    <a:pt x="34" y="196"/>
                  </a:lnTo>
                  <a:lnTo>
                    <a:pt x="38" y="192"/>
                  </a:lnTo>
                  <a:lnTo>
                    <a:pt x="48" y="207"/>
                  </a:lnTo>
                  <a:lnTo>
                    <a:pt x="49" y="206"/>
                  </a:lnTo>
                  <a:lnTo>
                    <a:pt x="55" y="199"/>
                  </a:lnTo>
                  <a:lnTo>
                    <a:pt x="58" y="182"/>
                  </a:lnTo>
                  <a:lnTo>
                    <a:pt x="58" y="178"/>
                  </a:lnTo>
                  <a:lnTo>
                    <a:pt x="56" y="175"/>
                  </a:lnTo>
                  <a:lnTo>
                    <a:pt x="55" y="172"/>
                  </a:lnTo>
                  <a:lnTo>
                    <a:pt x="58" y="168"/>
                  </a:lnTo>
                  <a:lnTo>
                    <a:pt x="59" y="164"/>
                  </a:lnTo>
                  <a:lnTo>
                    <a:pt x="69" y="160"/>
                  </a:lnTo>
                  <a:lnTo>
                    <a:pt x="73" y="149"/>
                  </a:lnTo>
                  <a:lnTo>
                    <a:pt x="84" y="150"/>
                  </a:lnTo>
                </a:path>
              </a:pathLst>
            </a:custGeom>
            <a:noFill/>
            <a:ln w="6350">
              <a:solidFill>
                <a:schemeClr val="tx1"/>
              </a:solidFill>
              <a:round/>
              <a:headEnd/>
              <a:tailEnd/>
            </a:ln>
          </p:spPr>
          <p:txBody>
            <a:bodyPr/>
            <a:lstStyle/>
            <a:p>
              <a:endParaRPr lang="en-US"/>
            </a:p>
          </p:txBody>
        </p:sp>
        <p:sp>
          <p:nvSpPr>
            <p:cNvPr id="228" name="Freeform 240" descr="Outlined diamond"/>
            <p:cNvSpPr>
              <a:spLocks/>
            </p:cNvSpPr>
            <p:nvPr/>
          </p:nvSpPr>
          <p:spPr bwMode="auto">
            <a:xfrm>
              <a:off x="2272123" y="3062832"/>
              <a:ext cx="648666" cy="748479"/>
            </a:xfrm>
            <a:custGeom>
              <a:avLst/>
              <a:gdLst>
                <a:gd name="T0" fmla="*/ 2147483647 w 470"/>
                <a:gd name="T1" fmla="*/ 2147483647 h 599"/>
                <a:gd name="T2" fmla="*/ 2147483647 w 470"/>
                <a:gd name="T3" fmla="*/ 2147483647 h 599"/>
                <a:gd name="T4" fmla="*/ 0 w 470"/>
                <a:gd name="T5" fmla="*/ 2147483647 h 599"/>
                <a:gd name="T6" fmla="*/ 2147483647 w 470"/>
                <a:gd name="T7" fmla="*/ 2147483647 h 599"/>
                <a:gd name="T8" fmla="*/ 2147483647 w 470"/>
                <a:gd name="T9" fmla="*/ 2147483647 h 599"/>
                <a:gd name="T10" fmla="*/ 2147483647 w 470"/>
                <a:gd name="T11" fmla="*/ 2147483647 h 599"/>
                <a:gd name="T12" fmla="*/ 2147483647 w 470"/>
                <a:gd name="T13" fmla="*/ 2147483647 h 599"/>
                <a:gd name="T14" fmla="*/ 2147483647 w 470"/>
                <a:gd name="T15" fmla="*/ 2147483647 h 599"/>
                <a:gd name="T16" fmla="*/ 2147483647 w 470"/>
                <a:gd name="T17" fmla="*/ 2147483647 h 599"/>
                <a:gd name="T18" fmla="*/ 2147483647 w 470"/>
                <a:gd name="T19" fmla="*/ 2147483647 h 599"/>
                <a:gd name="T20" fmla="*/ 2147483647 w 470"/>
                <a:gd name="T21" fmla="*/ 2147483647 h 599"/>
                <a:gd name="T22" fmla="*/ 2147483647 w 470"/>
                <a:gd name="T23" fmla="*/ 2147483647 h 599"/>
                <a:gd name="T24" fmla="*/ 2147483647 w 470"/>
                <a:gd name="T25" fmla="*/ 2147483647 h 599"/>
                <a:gd name="T26" fmla="*/ 2147483647 w 470"/>
                <a:gd name="T27" fmla="*/ 2147483647 h 599"/>
                <a:gd name="T28" fmla="*/ 2147483647 w 470"/>
                <a:gd name="T29" fmla="*/ 2147483647 h 599"/>
                <a:gd name="T30" fmla="*/ 2147483647 w 470"/>
                <a:gd name="T31" fmla="*/ 2147483647 h 599"/>
                <a:gd name="T32" fmla="*/ 2147483647 w 470"/>
                <a:gd name="T33" fmla="*/ 2147483647 h 599"/>
                <a:gd name="T34" fmla="*/ 2147483647 w 470"/>
                <a:gd name="T35" fmla="*/ 2147483647 h 599"/>
                <a:gd name="T36" fmla="*/ 2147483647 w 470"/>
                <a:gd name="T37" fmla="*/ 2147483647 h 599"/>
                <a:gd name="T38" fmla="*/ 2147483647 w 470"/>
                <a:gd name="T39" fmla="*/ 2147483647 h 599"/>
                <a:gd name="T40" fmla="*/ 2147483647 w 470"/>
                <a:gd name="T41" fmla="*/ 2147483647 h 599"/>
                <a:gd name="T42" fmla="*/ 2147483647 w 470"/>
                <a:gd name="T43" fmla="*/ 2147483647 h 599"/>
                <a:gd name="T44" fmla="*/ 2147483647 w 470"/>
                <a:gd name="T45" fmla="*/ 2147483647 h 599"/>
                <a:gd name="T46" fmla="*/ 2147483647 w 470"/>
                <a:gd name="T47" fmla="*/ 2147483647 h 599"/>
                <a:gd name="T48" fmla="*/ 2147483647 w 470"/>
                <a:gd name="T49" fmla="*/ 2147483647 h 599"/>
                <a:gd name="T50" fmla="*/ 2147483647 w 470"/>
                <a:gd name="T51" fmla="*/ 2147483647 h 599"/>
                <a:gd name="T52" fmla="*/ 2147483647 w 470"/>
                <a:gd name="T53" fmla="*/ 2147483647 h 599"/>
                <a:gd name="T54" fmla="*/ 2147483647 w 470"/>
                <a:gd name="T55" fmla="*/ 2147483647 h 599"/>
                <a:gd name="T56" fmla="*/ 2147483647 w 470"/>
                <a:gd name="T57" fmla="*/ 2147483647 h 599"/>
                <a:gd name="T58" fmla="*/ 2147483647 w 470"/>
                <a:gd name="T59" fmla="*/ 2147483647 h 599"/>
                <a:gd name="T60" fmla="*/ 2147483647 w 470"/>
                <a:gd name="T61" fmla="*/ 2147483647 h 599"/>
                <a:gd name="T62" fmla="*/ 2147483647 w 470"/>
                <a:gd name="T63" fmla="*/ 2147483647 h 599"/>
                <a:gd name="T64" fmla="*/ 2147483647 w 470"/>
                <a:gd name="T65" fmla="*/ 2147483647 h 599"/>
                <a:gd name="T66" fmla="*/ 2147483647 w 470"/>
                <a:gd name="T67" fmla="*/ 2147483647 h 599"/>
                <a:gd name="T68" fmla="*/ 2147483647 w 470"/>
                <a:gd name="T69" fmla="*/ 2147483647 h 599"/>
                <a:gd name="T70" fmla="*/ 2147483647 w 470"/>
                <a:gd name="T71" fmla="*/ 2147483647 h 599"/>
                <a:gd name="T72" fmla="*/ 2147483647 w 470"/>
                <a:gd name="T73" fmla="*/ 2147483647 h 599"/>
                <a:gd name="T74" fmla="*/ 2147483647 w 470"/>
                <a:gd name="T75" fmla="*/ 2147483647 h 599"/>
                <a:gd name="T76" fmla="*/ 2147483647 w 470"/>
                <a:gd name="T77" fmla="*/ 2147483647 h 599"/>
                <a:gd name="T78" fmla="*/ 2147483647 w 470"/>
                <a:gd name="T79" fmla="*/ 2147483647 h 599"/>
                <a:gd name="T80" fmla="*/ 2147483647 w 470"/>
                <a:gd name="T81" fmla="*/ 2147483647 h 599"/>
                <a:gd name="T82" fmla="*/ 2147483647 w 470"/>
                <a:gd name="T83" fmla="*/ 2147483647 h 599"/>
                <a:gd name="T84" fmla="*/ 2147483647 w 470"/>
                <a:gd name="T85" fmla="*/ 2147483647 h 599"/>
                <a:gd name="T86" fmla="*/ 2147483647 w 470"/>
                <a:gd name="T87" fmla="*/ 2147483647 h 599"/>
                <a:gd name="T88" fmla="*/ 2147483647 w 470"/>
                <a:gd name="T89" fmla="*/ 2147483647 h 599"/>
                <a:gd name="T90" fmla="*/ 2147483647 w 470"/>
                <a:gd name="T91" fmla="*/ 2147483647 h 599"/>
                <a:gd name="T92" fmla="*/ 2147483647 w 470"/>
                <a:gd name="T93" fmla="*/ 2147483647 h 59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70"/>
                <a:gd name="T142" fmla="*/ 0 h 599"/>
                <a:gd name="T143" fmla="*/ 470 w 470"/>
                <a:gd name="T144" fmla="*/ 599 h 5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70" h="599">
                  <a:moveTo>
                    <a:pt x="19" y="415"/>
                  </a:moveTo>
                  <a:lnTo>
                    <a:pt x="12" y="457"/>
                  </a:lnTo>
                  <a:lnTo>
                    <a:pt x="12" y="458"/>
                  </a:lnTo>
                  <a:lnTo>
                    <a:pt x="9" y="475"/>
                  </a:lnTo>
                  <a:lnTo>
                    <a:pt x="6" y="493"/>
                  </a:lnTo>
                  <a:lnTo>
                    <a:pt x="0" y="529"/>
                  </a:lnTo>
                  <a:lnTo>
                    <a:pt x="0" y="540"/>
                  </a:lnTo>
                  <a:lnTo>
                    <a:pt x="26" y="545"/>
                  </a:lnTo>
                  <a:lnTo>
                    <a:pt x="55" y="549"/>
                  </a:lnTo>
                  <a:lnTo>
                    <a:pt x="95" y="556"/>
                  </a:lnTo>
                  <a:lnTo>
                    <a:pt x="98" y="556"/>
                  </a:lnTo>
                  <a:lnTo>
                    <a:pt x="109" y="557"/>
                  </a:lnTo>
                  <a:lnTo>
                    <a:pt x="125" y="560"/>
                  </a:lnTo>
                  <a:lnTo>
                    <a:pt x="192" y="568"/>
                  </a:lnTo>
                  <a:lnTo>
                    <a:pt x="214" y="572"/>
                  </a:lnTo>
                  <a:lnTo>
                    <a:pt x="221" y="572"/>
                  </a:lnTo>
                  <a:lnTo>
                    <a:pt x="235" y="574"/>
                  </a:lnTo>
                  <a:lnTo>
                    <a:pt x="257" y="577"/>
                  </a:lnTo>
                  <a:lnTo>
                    <a:pt x="278" y="579"/>
                  </a:lnTo>
                  <a:lnTo>
                    <a:pt x="300" y="582"/>
                  </a:lnTo>
                  <a:lnTo>
                    <a:pt x="301" y="584"/>
                  </a:lnTo>
                  <a:lnTo>
                    <a:pt x="340" y="588"/>
                  </a:lnTo>
                  <a:lnTo>
                    <a:pt x="372" y="592"/>
                  </a:lnTo>
                  <a:lnTo>
                    <a:pt x="383" y="593"/>
                  </a:lnTo>
                  <a:lnTo>
                    <a:pt x="421" y="598"/>
                  </a:lnTo>
                  <a:lnTo>
                    <a:pt x="427" y="545"/>
                  </a:lnTo>
                  <a:lnTo>
                    <a:pt x="428" y="543"/>
                  </a:lnTo>
                  <a:lnTo>
                    <a:pt x="430" y="515"/>
                  </a:lnTo>
                  <a:lnTo>
                    <a:pt x="433" y="500"/>
                  </a:lnTo>
                  <a:lnTo>
                    <a:pt x="433" y="488"/>
                  </a:lnTo>
                  <a:lnTo>
                    <a:pt x="435" y="471"/>
                  </a:lnTo>
                  <a:lnTo>
                    <a:pt x="435" y="470"/>
                  </a:lnTo>
                  <a:lnTo>
                    <a:pt x="435" y="458"/>
                  </a:lnTo>
                  <a:lnTo>
                    <a:pt x="438" y="433"/>
                  </a:lnTo>
                  <a:lnTo>
                    <a:pt x="441" y="406"/>
                  </a:lnTo>
                  <a:lnTo>
                    <a:pt x="445" y="379"/>
                  </a:lnTo>
                  <a:lnTo>
                    <a:pt x="449" y="339"/>
                  </a:lnTo>
                  <a:lnTo>
                    <a:pt x="451" y="325"/>
                  </a:lnTo>
                  <a:lnTo>
                    <a:pt x="452" y="311"/>
                  </a:lnTo>
                  <a:lnTo>
                    <a:pt x="452" y="307"/>
                  </a:lnTo>
                  <a:lnTo>
                    <a:pt x="455" y="283"/>
                  </a:lnTo>
                  <a:lnTo>
                    <a:pt x="456" y="271"/>
                  </a:lnTo>
                  <a:lnTo>
                    <a:pt x="459" y="246"/>
                  </a:lnTo>
                  <a:lnTo>
                    <a:pt x="462" y="222"/>
                  </a:lnTo>
                  <a:lnTo>
                    <a:pt x="464" y="201"/>
                  </a:lnTo>
                  <a:lnTo>
                    <a:pt x="464" y="200"/>
                  </a:lnTo>
                  <a:lnTo>
                    <a:pt x="466" y="189"/>
                  </a:lnTo>
                  <a:lnTo>
                    <a:pt x="467" y="175"/>
                  </a:lnTo>
                  <a:lnTo>
                    <a:pt x="469" y="161"/>
                  </a:lnTo>
                  <a:lnTo>
                    <a:pt x="433" y="157"/>
                  </a:lnTo>
                  <a:lnTo>
                    <a:pt x="430" y="157"/>
                  </a:lnTo>
                  <a:lnTo>
                    <a:pt x="392" y="152"/>
                  </a:lnTo>
                  <a:lnTo>
                    <a:pt x="388" y="152"/>
                  </a:lnTo>
                  <a:lnTo>
                    <a:pt x="370" y="151"/>
                  </a:lnTo>
                  <a:lnTo>
                    <a:pt x="308" y="143"/>
                  </a:lnTo>
                  <a:lnTo>
                    <a:pt x="311" y="115"/>
                  </a:lnTo>
                  <a:lnTo>
                    <a:pt x="314" y="94"/>
                  </a:lnTo>
                  <a:lnTo>
                    <a:pt x="315" y="87"/>
                  </a:lnTo>
                  <a:lnTo>
                    <a:pt x="316" y="79"/>
                  </a:lnTo>
                  <a:lnTo>
                    <a:pt x="318" y="61"/>
                  </a:lnTo>
                  <a:lnTo>
                    <a:pt x="320" y="52"/>
                  </a:lnTo>
                  <a:lnTo>
                    <a:pt x="322" y="33"/>
                  </a:lnTo>
                  <a:lnTo>
                    <a:pt x="291" y="30"/>
                  </a:lnTo>
                  <a:lnTo>
                    <a:pt x="290" y="30"/>
                  </a:lnTo>
                  <a:lnTo>
                    <a:pt x="284" y="29"/>
                  </a:lnTo>
                  <a:lnTo>
                    <a:pt x="267" y="26"/>
                  </a:lnTo>
                  <a:lnTo>
                    <a:pt x="247" y="23"/>
                  </a:lnTo>
                  <a:lnTo>
                    <a:pt x="237" y="23"/>
                  </a:lnTo>
                  <a:lnTo>
                    <a:pt x="233" y="22"/>
                  </a:lnTo>
                  <a:lnTo>
                    <a:pt x="232" y="22"/>
                  </a:lnTo>
                  <a:lnTo>
                    <a:pt x="232" y="20"/>
                  </a:lnTo>
                  <a:lnTo>
                    <a:pt x="168" y="12"/>
                  </a:lnTo>
                  <a:lnTo>
                    <a:pt x="148" y="9"/>
                  </a:lnTo>
                  <a:lnTo>
                    <a:pt x="109" y="5"/>
                  </a:lnTo>
                  <a:lnTo>
                    <a:pt x="85" y="0"/>
                  </a:lnTo>
                  <a:lnTo>
                    <a:pt x="84" y="12"/>
                  </a:lnTo>
                  <a:lnTo>
                    <a:pt x="74" y="72"/>
                  </a:lnTo>
                  <a:lnTo>
                    <a:pt x="69" y="108"/>
                  </a:lnTo>
                  <a:lnTo>
                    <a:pt x="62" y="148"/>
                  </a:lnTo>
                  <a:lnTo>
                    <a:pt x="56" y="178"/>
                  </a:lnTo>
                  <a:lnTo>
                    <a:pt x="52" y="203"/>
                  </a:lnTo>
                  <a:lnTo>
                    <a:pt x="51" y="215"/>
                  </a:lnTo>
                  <a:lnTo>
                    <a:pt x="49" y="225"/>
                  </a:lnTo>
                  <a:lnTo>
                    <a:pt x="47" y="241"/>
                  </a:lnTo>
                  <a:lnTo>
                    <a:pt x="42" y="265"/>
                  </a:lnTo>
                  <a:lnTo>
                    <a:pt x="42" y="269"/>
                  </a:lnTo>
                  <a:lnTo>
                    <a:pt x="30" y="339"/>
                  </a:lnTo>
                  <a:lnTo>
                    <a:pt x="29" y="358"/>
                  </a:lnTo>
                  <a:lnTo>
                    <a:pt x="27" y="364"/>
                  </a:lnTo>
                  <a:lnTo>
                    <a:pt x="26" y="369"/>
                  </a:lnTo>
                  <a:lnTo>
                    <a:pt x="24" y="378"/>
                  </a:lnTo>
                  <a:lnTo>
                    <a:pt x="20" y="400"/>
                  </a:lnTo>
                  <a:lnTo>
                    <a:pt x="19" y="415"/>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grpSp>
          <p:nvGrpSpPr>
            <p:cNvPr id="5" name="Group 102"/>
            <p:cNvGrpSpPr/>
            <p:nvPr/>
          </p:nvGrpSpPr>
          <p:grpSpPr>
            <a:xfrm>
              <a:off x="1468438" y="1981200"/>
              <a:ext cx="788987" cy="506412"/>
              <a:chOff x="1725613" y="1916113"/>
              <a:chExt cx="788987" cy="506412"/>
            </a:xfrm>
            <a:solidFill>
              <a:schemeClr val="accent5"/>
            </a:solidFill>
          </p:grpSpPr>
          <p:sp>
            <p:nvSpPr>
              <p:cNvPr id="296" name="Freeform 241" descr="Wide upward diagonal"/>
              <p:cNvSpPr>
                <a:spLocks/>
              </p:cNvSpPr>
              <p:nvPr/>
            </p:nvSpPr>
            <p:spPr bwMode="auto">
              <a:xfrm>
                <a:off x="1725613" y="1916113"/>
                <a:ext cx="788987" cy="506412"/>
              </a:xfrm>
              <a:custGeom>
                <a:avLst/>
                <a:gdLst>
                  <a:gd name="T0" fmla="*/ 2147483647 w 574"/>
                  <a:gd name="T1" fmla="*/ 2147483647 h 407"/>
                  <a:gd name="T2" fmla="*/ 2147483647 w 574"/>
                  <a:gd name="T3" fmla="*/ 2147483647 h 407"/>
                  <a:gd name="T4" fmla="*/ 2147483647 w 574"/>
                  <a:gd name="T5" fmla="*/ 2147483647 h 407"/>
                  <a:gd name="T6" fmla="*/ 2147483647 w 574"/>
                  <a:gd name="T7" fmla="*/ 2147483647 h 407"/>
                  <a:gd name="T8" fmla="*/ 2147483647 w 574"/>
                  <a:gd name="T9" fmla="*/ 2147483647 h 407"/>
                  <a:gd name="T10" fmla="*/ 2147483647 w 574"/>
                  <a:gd name="T11" fmla="*/ 2147483647 h 407"/>
                  <a:gd name="T12" fmla="*/ 2147483647 w 574"/>
                  <a:gd name="T13" fmla="*/ 2147483647 h 407"/>
                  <a:gd name="T14" fmla="*/ 2147483647 w 574"/>
                  <a:gd name="T15" fmla="*/ 2147483647 h 407"/>
                  <a:gd name="T16" fmla="*/ 2147483647 w 574"/>
                  <a:gd name="T17" fmla="*/ 2147483647 h 407"/>
                  <a:gd name="T18" fmla="*/ 2147483647 w 574"/>
                  <a:gd name="T19" fmla="*/ 2147483647 h 407"/>
                  <a:gd name="T20" fmla="*/ 2147483647 w 574"/>
                  <a:gd name="T21" fmla="*/ 2147483647 h 407"/>
                  <a:gd name="T22" fmla="*/ 2147483647 w 574"/>
                  <a:gd name="T23" fmla="*/ 2147483647 h 407"/>
                  <a:gd name="T24" fmla="*/ 2147483647 w 574"/>
                  <a:gd name="T25" fmla="*/ 2147483647 h 407"/>
                  <a:gd name="T26" fmla="*/ 2147483647 w 574"/>
                  <a:gd name="T27" fmla="*/ 2147483647 h 407"/>
                  <a:gd name="T28" fmla="*/ 2147483647 w 574"/>
                  <a:gd name="T29" fmla="*/ 2147483647 h 407"/>
                  <a:gd name="T30" fmla="*/ 2147483647 w 574"/>
                  <a:gd name="T31" fmla="*/ 2147483647 h 407"/>
                  <a:gd name="T32" fmla="*/ 2147483647 w 574"/>
                  <a:gd name="T33" fmla="*/ 2147483647 h 407"/>
                  <a:gd name="T34" fmla="*/ 2147483647 w 574"/>
                  <a:gd name="T35" fmla="*/ 2147483647 h 407"/>
                  <a:gd name="T36" fmla="*/ 2147483647 w 574"/>
                  <a:gd name="T37" fmla="*/ 2147483647 h 407"/>
                  <a:gd name="T38" fmla="*/ 2147483647 w 574"/>
                  <a:gd name="T39" fmla="*/ 2147483647 h 407"/>
                  <a:gd name="T40" fmla="*/ 0 w 574"/>
                  <a:gd name="T41" fmla="*/ 2147483647 h 407"/>
                  <a:gd name="T42" fmla="*/ 2147483647 w 574"/>
                  <a:gd name="T43" fmla="*/ 2147483647 h 407"/>
                  <a:gd name="T44" fmla="*/ 2147483647 w 574"/>
                  <a:gd name="T45" fmla="*/ 2147483647 h 407"/>
                  <a:gd name="T46" fmla="*/ 2147483647 w 574"/>
                  <a:gd name="T47" fmla="*/ 2147483647 h 407"/>
                  <a:gd name="T48" fmla="*/ 2147483647 w 574"/>
                  <a:gd name="T49" fmla="*/ 2147483647 h 407"/>
                  <a:gd name="T50" fmla="*/ 2147483647 w 574"/>
                  <a:gd name="T51" fmla="*/ 2147483647 h 407"/>
                  <a:gd name="T52" fmla="*/ 2147483647 w 574"/>
                  <a:gd name="T53" fmla="*/ 2147483647 h 407"/>
                  <a:gd name="T54" fmla="*/ 2147483647 w 574"/>
                  <a:gd name="T55" fmla="*/ 2147483647 h 407"/>
                  <a:gd name="T56" fmla="*/ 2147483647 w 574"/>
                  <a:gd name="T57" fmla="*/ 2147483647 h 407"/>
                  <a:gd name="T58" fmla="*/ 2147483647 w 574"/>
                  <a:gd name="T59" fmla="*/ 2147483647 h 407"/>
                  <a:gd name="T60" fmla="*/ 2147483647 w 574"/>
                  <a:gd name="T61" fmla="*/ 2147483647 h 407"/>
                  <a:gd name="T62" fmla="*/ 2147483647 w 574"/>
                  <a:gd name="T63" fmla="*/ 2147483647 h 407"/>
                  <a:gd name="T64" fmla="*/ 2147483647 w 574"/>
                  <a:gd name="T65" fmla="*/ 2147483647 h 407"/>
                  <a:gd name="T66" fmla="*/ 2147483647 w 574"/>
                  <a:gd name="T67" fmla="*/ 2147483647 h 407"/>
                  <a:gd name="T68" fmla="*/ 2147483647 w 574"/>
                  <a:gd name="T69" fmla="*/ 2147483647 h 407"/>
                  <a:gd name="T70" fmla="*/ 2147483647 w 574"/>
                  <a:gd name="T71" fmla="*/ 2147483647 h 407"/>
                  <a:gd name="T72" fmla="*/ 2147483647 w 574"/>
                  <a:gd name="T73" fmla="*/ 2147483647 h 407"/>
                  <a:gd name="T74" fmla="*/ 2147483647 w 574"/>
                  <a:gd name="T75" fmla="*/ 2147483647 h 407"/>
                  <a:gd name="T76" fmla="*/ 2147483647 w 574"/>
                  <a:gd name="T77" fmla="*/ 2147483647 h 407"/>
                  <a:gd name="T78" fmla="*/ 2147483647 w 574"/>
                  <a:gd name="T79" fmla="*/ 2147483647 h 407"/>
                  <a:gd name="T80" fmla="*/ 2147483647 w 574"/>
                  <a:gd name="T81" fmla="*/ 2147483647 h 407"/>
                  <a:gd name="T82" fmla="*/ 2147483647 w 574"/>
                  <a:gd name="T83" fmla="*/ 2147483647 h 407"/>
                  <a:gd name="T84" fmla="*/ 2147483647 w 574"/>
                  <a:gd name="T85" fmla="*/ 2147483647 h 407"/>
                  <a:gd name="T86" fmla="*/ 2147483647 w 574"/>
                  <a:gd name="T87" fmla="*/ 2147483647 h 407"/>
                  <a:gd name="T88" fmla="*/ 2147483647 w 574"/>
                  <a:gd name="T89" fmla="*/ 2147483647 h 407"/>
                  <a:gd name="T90" fmla="*/ 2147483647 w 574"/>
                  <a:gd name="T91" fmla="*/ 2147483647 h 407"/>
                  <a:gd name="T92" fmla="*/ 2147483647 w 574"/>
                  <a:gd name="T93" fmla="*/ 2147483647 h 407"/>
                  <a:gd name="T94" fmla="*/ 2147483647 w 574"/>
                  <a:gd name="T95" fmla="*/ 2147483647 h 407"/>
                  <a:gd name="T96" fmla="*/ 2147483647 w 574"/>
                  <a:gd name="T97" fmla="*/ 2147483647 h 407"/>
                  <a:gd name="T98" fmla="*/ 2147483647 w 574"/>
                  <a:gd name="T99" fmla="*/ 2147483647 h 407"/>
                  <a:gd name="T100" fmla="*/ 2147483647 w 574"/>
                  <a:gd name="T101" fmla="*/ 2147483647 h 407"/>
                  <a:gd name="T102" fmla="*/ 2147483647 w 574"/>
                  <a:gd name="T103" fmla="*/ 2147483647 h 407"/>
                  <a:gd name="T104" fmla="*/ 2147483647 w 574"/>
                  <a:gd name="T105" fmla="*/ 0 h 407"/>
                  <a:gd name="T106" fmla="*/ 2147483647 w 574"/>
                  <a:gd name="T107" fmla="*/ 2147483647 h 407"/>
                  <a:gd name="T108" fmla="*/ 2147483647 w 574"/>
                  <a:gd name="T109" fmla="*/ 2147483647 h 407"/>
                  <a:gd name="T110" fmla="*/ 2147483647 w 574"/>
                  <a:gd name="T111" fmla="*/ 2147483647 h 407"/>
                  <a:gd name="T112" fmla="*/ 2147483647 w 574"/>
                  <a:gd name="T113" fmla="*/ 2147483647 h 407"/>
                  <a:gd name="T114" fmla="*/ 2147483647 w 574"/>
                  <a:gd name="T115" fmla="*/ 2147483647 h 407"/>
                  <a:gd name="T116" fmla="*/ 2147483647 w 574"/>
                  <a:gd name="T117" fmla="*/ 2147483647 h 407"/>
                  <a:gd name="T118" fmla="*/ 2147483647 w 574"/>
                  <a:gd name="T119" fmla="*/ 2147483647 h 407"/>
                  <a:gd name="T120" fmla="*/ 2147483647 w 574"/>
                  <a:gd name="T121" fmla="*/ 2147483647 h 40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74"/>
                  <a:gd name="T184" fmla="*/ 0 h 407"/>
                  <a:gd name="T185" fmla="*/ 574 w 574"/>
                  <a:gd name="T186" fmla="*/ 407 h 40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74" h="407">
                    <a:moveTo>
                      <a:pt x="520" y="357"/>
                    </a:moveTo>
                    <a:lnTo>
                      <a:pt x="519" y="363"/>
                    </a:lnTo>
                    <a:lnTo>
                      <a:pt x="523" y="376"/>
                    </a:lnTo>
                    <a:lnTo>
                      <a:pt x="521" y="406"/>
                    </a:lnTo>
                    <a:lnTo>
                      <a:pt x="489" y="397"/>
                    </a:lnTo>
                    <a:lnTo>
                      <a:pt x="488" y="397"/>
                    </a:lnTo>
                    <a:lnTo>
                      <a:pt x="478" y="396"/>
                    </a:lnTo>
                    <a:lnTo>
                      <a:pt x="470" y="394"/>
                    </a:lnTo>
                    <a:lnTo>
                      <a:pt x="469" y="394"/>
                    </a:lnTo>
                    <a:lnTo>
                      <a:pt x="462" y="393"/>
                    </a:lnTo>
                    <a:lnTo>
                      <a:pt x="442" y="389"/>
                    </a:lnTo>
                    <a:lnTo>
                      <a:pt x="441" y="389"/>
                    </a:lnTo>
                    <a:lnTo>
                      <a:pt x="422" y="385"/>
                    </a:lnTo>
                    <a:lnTo>
                      <a:pt x="383" y="376"/>
                    </a:lnTo>
                    <a:lnTo>
                      <a:pt x="368" y="374"/>
                    </a:lnTo>
                    <a:lnTo>
                      <a:pt x="355" y="379"/>
                    </a:lnTo>
                    <a:lnTo>
                      <a:pt x="347" y="376"/>
                    </a:lnTo>
                    <a:lnTo>
                      <a:pt x="333" y="375"/>
                    </a:lnTo>
                    <a:lnTo>
                      <a:pt x="323" y="372"/>
                    </a:lnTo>
                    <a:lnTo>
                      <a:pt x="314" y="378"/>
                    </a:lnTo>
                    <a:lnTo>
                      <a:pt x="298" y="376"/>
                    </a:lnTo>
                    <a:lnTo>
                      <a:pt x="296" y="376"/>
                    </a:lnTo>
                    <a:lnTo>
                      <a:pt x="292" y="376"/>
                    </a:lnTo>
                    <a:lnTo>
                      <a:pt x="287" y="376"/>
                    </a:lnTo>
                    <a:lnTo>
                      <a:pt x="271" y="383"/>
                    </a:lnTo>
                    <a:lnTo>
                      <a:pt x="250" y="381"/>
                    </a:lnTo>
                    <a:lnTo>
                      <a:pt x="238" y="374"/>
                    </a:lnTo>
                    <a:lnTo>
                      <a:pt x="236" y="376"/>
                    </a:lnTo>
                    <a:lnTo>
                      <a:pt x="221" y="378"/>
                    </a:lnTo>
                    <a:lnTo>
                      <a:pt x="217" y="379"/>
                    </a:lnTo>
                    <a:lnTo>
                      <a:pt x="196" y="379"/>
                    </a:lnTo>
                    <a:lnTo>
                      <a:pt x="195" y="372"/>
                    </a:lnTo>
                    <a:lnTo>
                      <a:pt x="178" y="364"/>
                    </a:lnTo>
                    <a:lnTo>
                      <a:pt x="175" y="361"/>
                    </a:lnTo>
                    <a:lnTo>
                      <a:pt x="174" y="360"/>
                    </a:lnTo>
                    <a:lnTo>
                      <a:pt x="157" y="360"/>
                    </a:lnTo>
                    <a:lnTo>
                      <a:pt x="152" y="357"/>
                    </a:lnTo>
                    <a:lnTo>
                      <a:pt x="143" y="363"/>
                    </a:lnTo>
                    <a:lnTo>
                      <a:pt x="127" y="365"/>
                    </a:lnTo>
                    <a:lnTo>
                      <a:pt x="121" y="364"/>
                    </a:lnTo>
                    <a:lnTo>
                      <a:pt x="116" y="367"/>
                    </a:lnTo>
                    <a:lnTo>
                      <a:pt x="102" y="361"/>
                    </a:lnTo>
                    <a:lnTo>
                      <a:pt x="81" y="346"/>
                    </a:lnTo>
                    <a:lnTo>
                      <a:pt x="83" y="339"/>
                    </a:lnTo>
                    <a:lnTo>
                      <a:pt x="83" y="338"/>
                    </a:lnTo>
                    <a:lnTo>
                      <a:pt x="84" y="336"/>
                    </a:lnTo>
                    <a:lnTo>
                      <a:pt x="84" y="325"/>
                    </a:lnTo>
                    <a:lnTo>
                      <a:pt x="85" y="313"/>
                    </a:lnTo>
                    <a:lnTo>
                      <a:pt x="76" y="292"/>
                    </a:lnTo>
                    <a:lnTo>
                      <a:pt x="62" y="284"/>
                    </a:lnTo>
                    <a:lnTo>
                      <a:pt x="58" y="285"/>
                    </a:lnTo>
                    <a:lnTo>
                      <a:pt x="49" y="284"/>
                    </a:lnTo>
                    <a:lnTo>
                      <a:pt x="45" y="271"/>
                    </a:lnTo>
                    <a:lnTo>
                      <a:pt x="44" y="268"/>
                    </a:lnTo>
                    <a:lnTo>
                      <a:pt x="31" y="266"/>
                    </a:lnTo>
                    <a:lnTo>
                      <a:pt x="26" y="261"/>
                    </a:lnTo>
                    <a:lnTo>
                      <a:pt x="15" y="264"/>
                    </a:lnTo>
                    <a:lnTo>
                      <a:pt x="8" y="260"/>
                    </a:lnTo>
                    <a:lnTo>
                      <a:pt x="6" y="254"/>
                    </a:lnTo>
                    <a:lnTo>
                      <a:pt x="4" y="259"/>
                    </a:lnTo>
                    <a:lnTo>
                      <a:pt x="0" y="257"/>
                    </a:lnTo>
                    <a:lnTo>
                      <a:pt x="12" y="218"/>
                    </a:lnTo>
                    <a:lnTo>
                      <a:pt x="9" y="239"/>
                    </a:lnTo>
                    <a:lnTo>
                      <a:pt x="13" y="235"/>
                    </a:lnTo>
                    <a:lnTo>
                      <a:pt x="19" y="235"/>
                    </a:lnTo>
                    <a:lnTo>
                      <a:pt x="19" y="223"/>
                    </a:lnTo>
                    <a:lnTo>
                      <a:pt x="26" y="217"/>
                    </a:lnTo>
                    <a:lnTo>
                      <a:pt x="29" y="213"/>
                    </a:lnTo>
                    <a:lnTo>
                      <a:pt x="17" y="213"/>
                    </a:lnTo>
                    <a:lnTo>
                      <a:pt x="12" y="209"/>
                    </a:lnTo>
                    <a:lnTo>
                      <a:pt x="13" y="202"/>
                    </a:lnTo>
                    <a:lnTo>
                      <a:pt x="15" y="193"/>
                    </a:lnTo>
                    <a:lnTo>
                      <a:pt x="12" y="189"/>
                    </a:lnTo>
                    <a:lnTo>
                      <a:pt x="16" y="195"/>
                    </a:lnTo>
                    <a:lnTo>
                      <a:pt x="33" y="192"/>
                    </a:lnTo>
                    <a:lnTo>
                      <a:pt x="34" y="189"/>
                    </a:lnTo>
                    <a:lnTo>
                      <a:pt x="24" y="184"/>
                    </a:lnTo>
                    <a:lnTo>
                      <a:pt x="19" y="177"/>
                    </a:lnTo>
                    <a:lnTo>
                      <a:pt x="16" y="187"/>
                    </a:lnTo>
                    <a:lnTo>
                      <a:pt x="12" y="187"/>
                    </a:lnTo>
                    <a:lnTo>
                      <a:pt x="16" y="157"/>
                    </a:lnTo>
                    <a:lnTo>
                      <a:pt x="16" y="146"/>
                    </a:lnTo>
                    <a:lnTo>
                      <a:pt x="12" y="139"/>
                    </a:lnTo>
                    <a:lnTo>
                      <a:pt x="15" y="121"/>
                    </a:lnTo>
                    <a:lnTo>
                      <a:pt x="12" y="95"/>
                    </a:lnTo>
                    <a:lnTo>
                      <a:pt x="13" y="92"/>
                    </a:lnTo>
                    <a:lnTo>
                      <a:pt x="5" y="80"/>
                    </a:lnTo>
                    <a:lnTo>
                      <a:pt x="4" y="66"/>
                    </a:lnTo>
                    <a:lnTo>
                      <a:pt x="6" y="62"/>
                    </a:lnTo>
                    <a:lnTo>
                      <a:pt x="5" y="49"/>
                    </a:lnTo>
                    <a:lnTo>
                      <a:pt x="15" y="31"/>
                    </a:lnTo>
                    <a:lnTo>
                      <a:pt x="12" y="26"/>
                    </a:lnTo>
                    <a:lnTo>
                      <a:pt x="16" y="26"/>
                    </a:lnTo>
                    <a:lnTo>
                      <a:pt x="58" y="62"/>
                    </a:lnTo>
                    <a:lnTo>
                      <a:pt x="96" y="76"/>
                    </a:lnTo>
                    <a:lnTo>
                      <a:pt x="96" y="77"/>
                    </a:lnTo>
                    <a:lnTo>
                      <a:pt x="121" y="83"/>
                    </a:lnTo>
                    <a:lnTo>
                      <a:pt x="131" y="92"/>
                    </a:lnTo>
                    <a:lnTo>
                      <a:pt x="137" y="95"/>
                    </a:lnTo>
                    <a:lnTo>
                      <a:pt x="138" y="88"/>
                    </a:lnTo>
                    <a:lnTo>
                      <a:pt x="145" y="90"/>
                    </a:lnTo>
                    <a:lnTo>
                      <a:pt x="141" y="92"/>
                    </a:lnTo>
                    <a:lnTo>
                      <a:pt x="143" y="98"/>
                    </a:lnTo>
                    <a:lnTo>
                      <a:pt x="148" y="119"/>
                    </a:lnTo>
                    <a:lnTo>
                      <a:pt x="135" y="126"/>
                    </a:lnTo>
                    <a:lnTo>
                      <a:pt x="135" y="130"/>
                    </a:lnTo>
                    <a:lnTo>
                      <a:pt x="152" y="119"/>
                    </a:lnTo>
                    <a:lnTo>
                      <a:pt x="156" y="119"/>
                    </a:lnTo>
                    <a:lnTo>
                      <a:pt x="155" y="134"/>
                    </a:lnTo>
                    <a:lnTo>
                      <a:pt x="153" y="133"/>
                    </a:lnTo>
                    <a:lnTo>
                      <a:pt x="148" y="156"/>
                    </a:lnTo>
                    <a:lnTo>
                      <a:pt x="149" y="157"/>
                    </a:lnTo>
                    <a:lnTo>
                      <a:pt x="150" y="167"/>
                    </a:lnTo>
                    <a:lnTo>
                      <a:pt x="153" y="173"/>
                    </a:lnTo>
                    <a:lnTo>
                      <a:pt x="143" y="175"/>
                    </a:lnTo>
                    <a:lnTo>
                      <a:pt x="141" y="173"/>
                    </a:lnTo>
                    <a:lnTo>
                      <a:pt x="141" y="171"/>
                    </a:lnTo>
                    <a:lnTo>
                      <a:pt x="142" y="180"/>
                    </a:lnTo>
                    <a:lnTo>
                      <a:pt x="149" y="178"/>
                    </a:lnTo>
                    <a:lnTo>
                      <a:pt x="157" y="175"/>
                    </a:lnTo>
                    <a:lnTo>
                      <a:pt x="155" y="166"/>
                    </a:lnTo>
                    <a:lnTo>
                      <a:pt x="161" y="131"/>
                    </a:lnTo>
                    <a:lnTo>
                      <a:pt x="174" y="116"/>
                    </a:lnTo>
                    <a:lnTo>
                      <a:pt x="178" y="115"/>
                    </a:lnTo>
                    <a:lnTo>
                      <a:pt x="179" y="110"/>
                    </a:lnTo>
                    <a:lnTo>
                      <a:pt x="173" y="96"/>
                    </a:lnTo>
                    <a:lnTo>
                      <a:pt x="173" y="85"/>
                    </a:lnTo>
                    <a:lnTo>
                      <a:pt x="168" y="95"/>
                    </a:lnTo>
                    <a:lnTo>
                      <a:pt x="171" y="103"/>
                    </a:lnTo>
                    <a:lnTo>
                      <a:pt x="167" y="95"/>
                    </a:lnTo>
                    <a:lnTo>
                      <a:pt x="163" y="94"/>
                    </a:lnTo>
                    <a:lnTo>
                      <a:pt x="164" y="81"/>
                    </a:lnTo>
                    <a:lnTo>
                      <a:pt x="174" y="83"/>
                    </a:lnTo>
                    <a:lnTo>
                      <a:pt x="177" y="78"/>
                    </a:lnTo>
                    <a:lnTo>
                      <a:pt x="168" y="69"/>
                    </a:lnTo>
                    <a:lnTo>
                      <a:pt x="164" y="65"/>
                    </a:lnTo>
                    <a:lnTo>
                      <a:pt x="155" y="78"/>
                    </a:lnTo>
                    <a:lnTo>
                      <a:pt x="157" y="99"/>
                    </a:lnTo>
                    <a:lnTo>
                      <a:pt x="160" y="101"/>
                    </a:lnTo>
                    <a:lnTo>
                      <a:pt x="161" y="96"/>
                    </a:lnTo>
                    <a:lnTo>
                      <a:pt x="170" y="105"/>
                    </a:lnTo>
                    <a:lnTo>
                      <a:pt x="167" y="119"/>
                    </a:lnTo>
                    <a:lnTo>
                      <a:pt x="160" y="108"/>
                    </a:lnTo>
                    <a:lnTo>
                      <a:pt x="153" y="102"/>
                    </a:lnTo>
                    <a:lnTo>
                      <a:pt x="155" y="88"/>
                    </a:lnTo>
                    <a:lnTo>
                      <a:pt x="148" y="81"/>
                    </a:lnTo>
                    <a:lnTo>
                      <a:pt x="159" y="62"/>
                    </a:lnTo>
                    <a:lnTo>
                      <a:pt x="164" y="40"/>
                    </a:lnTo>
                    <a:lnTo>
                      <a:pt x="171" y="59"/>
                    </a:lnTo>
                    <a:lnTo>
                      <a:pt x="177" y="41"/>
                    </a:lnTo>
                    <a:lnTo>
                      <a:pt x="178" y="30"/>
                    </a:lnTo>
                    <a:lnTo>
                      <a:pt x="171" y="27"/>
                    </a:lnTo>
                    <a:lnTo>
                      <a:pt x="168" y="38"/>
                    </a:lnTo>
                    <a:lnTo>
                      <a:pt x="164" y="13"/>
                    </a:lnTo>
                    <a:lnTo>
                      <a:pt x="167" y="0"/>
                    </a:lnTo>
                    <a:lnTo>
                      <a:pt x="303" y="31"/>
                    </a:lnTo>
                    <a:lnTo>
                      <a:pt x="444" y="62"/>
                    </a:lnTo>
                    <a:lnTo>
                      <a:pt x="489" y="72"/>
                    </a:lnTo>
                    <a:lnTo>
                      <a:pt x="543" y="83"/>
                    </a:lnTo>
                    <a:lnTo>
                      <a:pt x="573" y="88"/>
                    </a:lnTo>
                    <a:lnTo>
                      <a:pt x="571" y="92"/>
                    </a:lnTo>
                    <a:lnTo>
                      <a:pt x="571" y="96"/>
                    </a:lnTo>
                    <a:lnTo>
                      <a:pt x="568" y="103"/>
                    </a:lnTo>
                    <a:lnTo>
                      <a:pt x="557" y="163"/>
                    </a:lnTo>
                    <a:lnTo>
                      <a:pt x="555" y="180"/>
                    </a:lnTo>
                    <a:lnTo>
                      <a:pt x="552" y="187"/>
                    </a:lnTo>
                    <a:lnTo>
                      <a:pt x="552" y="191"/>
                    </a:lnTo>
                    <a:lnTo>
                      <a:pt x="552" y="192"/>
                    </a:lnTo>
                    <a:lnTo>
                      <a:pt x="552" y="195"/>
                    </a:lnTo>
                    <a:lnTo>
                      <a:pt x="548" y="218"/>
                    </a:lnTo>
                    <a:lnTo>
                      <a:pt x="545" y="231"/>
                    </a:lnTo>
                    <a:lnTo>
                      <a:pt x="539" y="259"/>
                    </a:lnTo>
                    <a:lnTo>
                      <a:pt x="538" y="270"/>
                    </a:lnTo>
                    <a:lnTo>
                      <a:pt x="537" y="271"/>
                    </a:lnTo>
                    <a:lnTo>
                      <a:pt x="535" y="284"/>
                    </a:lnTo>
                    <a:lnTo>
                      <a:pt x="527" y="324"/>
                    </a:lnTo>
                    <a:lnTo>
                      <a:pt x="525" y="329"/>
                    </a:lnTo>
                    <a:lnTo>
                      <a:pt x="523" y="346"/>
                    </a:lnTo>
                    <a:lnTo>
                      <a:pt x="521" y="350"/>
                    </a:lnTo>
                    <a:lnTo>
                      <a:pt x="520" y="357"/>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97" name="Freeform 242"/>
              <p:cNvSpPr>
                <a:spLocks/>
              </p:cNvSpPr>
              <p:nvPr/>
            </p:nvSpPr>
            <p:spPr bwMode="auto">
              <a:xfrm>
                <a:off x="1906588" y="1947863"/>
                <a:ext cx="44450" cy="34925"/>
              </a:xfrm>
              <a:custGeom>
                <a:avLst/>
                <a:gdLst>
                  <a:gd name="T0" fmla="*/ 2147483647 w 33"/>
                  <a:gd name="T1" fmla="*/ 0 h 27"/>
                  <a:gd name="T2" fmla="*/ 2147483647 w 33"/>
                  <a:gd name="T3" fmla="*/ 2147483647 h 27"/>
                  <a:gd name="T4" fmla="*/ 2147483647 w 33"/>
                  <a:gd name="T5" fmla="*/ 2147483647 h 27"/>
                  <a:gd name="T6" fmla="*/ 2147483647 w 33"/>
                  <a:gd name="T7" fmla="*/ 2147483647 h 27"/>
                  <a:gd name="T8" fmla="*/ 2147483647 w 33"/>
                  <a:gd name="T9" fmla="*/ 2147483647 h 27"/>
                  <a:gd name="T10" fmla="*/ 2147483647 w 33"/>
                  <a:gd name="T11" fmla="*/ 2147483647 h 27"/>
                  <a:gd name="T12" fmla="*/ 2147483647 w 33"/>
                  <a:gd name="T13" fmla="*/ 2147483647 h 27"/>
                  <a:gd name="T14" fmla="*/ 0 w 33"/>
                  <a:gd name="T15" fmla="*/ 2147483647 h 27"/>
                  <a:gd name="T16" fmla="*/ 2147483647 w 33"/>
                  <a:gd name="T17" fmla="*/ 0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27"/>
                  <a:gd name="T29" fmla="*/ 33 w 33"/>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27">
                    <a:moveTo>
                      <a:pt x="4" y="0"/>
                    </a:moveTo>
                    <a:lnTo>
                      <a:pt x="6" y="11"/>
                    </a:lnTo>
                    <a:lnTo>
                      <a:pt x="11" y="14"/>
                    </a:lnTo>
                    <a:lnTo>
                      <a:pt x="13" y="2"/>
                    </a:lnTo>
                    <a:lnTo>
                      <a:pt x="32" y="7"/>
                    </a:lnTo>
                    <a:lnTo>
                      <a:pt x="22" y="26"/>
                    </a:lnTo>
                    <a:lnTo>
                      <a:pt x="6" y="24"/>
                    </a:lnTo>
                    <a:lnTo>
                      <a:pt x="0" y="17"/>
                    </a:lnTo>
                    <a:lnTo>
                      <a:pt x="4" y="0"/>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grpSp>
        <p:sp>
          <p:nvSpPr>
            <p:cNvPr id="282655" name="Freeform 243"/>
            <p:cNvSpPr>
              <a:spLocks/>
            </p:cNvSpPr>
            <p:nvPr/>
          </p:nvSpPr>
          <p:spPr bwMode="auto">
            <a:xfrm>
              <a:off x="2698750" y="2706688"/>
              <a:ext cx="814388" cy="606425"/>
            </a:xfrm>
            <a:custGeom>
              <a:avLst/>
              <a:gdLst>
                <a:gd name="T0" fmla="*/ 2147483647 w 590"/>
                <a:gd name="T1" fmla="*/ 2147483647 h 485"/>
                <a:gd name="T2" fmla="*/ 2147483647 w 590"/>
                <a:gd name="T3" fmla="*/ 2147483647 h 485"/>
                <a:gd name="T4" fmla="*/ 2147483647 w 590"/>
                <a:gd name="T5" fmla="*/ 2147483647 h 485"/>
                <a:gd name="T6" fmla="*/ 2147483647 w 590"/>
                <a:gd name="T7" fmla="*/ 2147483647 h 485"/>
                <a:gd name="T8" fmla="*/ 2147483647 w 590"/>
                <a:gd name="T9" fmla="*/ 2147483647 h 485"/>
                <a:gd name="T10" fmla="*/ 2147483647 w 590"/>
                <a:gd name="T11" fmla="*/ 2147483647 h 485"/>
                <a:gd name="T12" fmla="*/ 2147483647 w 590"/>
                <a:gd name="T13" fmla="*/ 2147483647 h 485"/>
                <a:gd name="T14" fmla="*/ 2147483647 w 590"/>
                <a:gd name="T15" fmla="*/ 2147483647 h 485"/>
                <a:gd name="T16" fmla="*/ 0 w 590"/>
                <a:gd name="T17" fmla="*/ 2147483647 h 485"/>
                <a:gd name="T18" fmla="*/ 2147483647 w 590"/>
                <a:gd name="T19" fmla="*/ 2147483647 h 485"/>
                <a:gd name="T20" fmla="*/ 2147483647 w 590"/>
                <a:gd name="T21" fmla="*/ 2147483647 h 485"/>
                <a:gd name="T22" fmla="*/ 2147483647 w 590"/>
                <a:gd name="T23" fmla="*/ 2147483647 h 485"/>
                <a:gd name="T24" fmla="*/ 2147483647 w 590"/>
                <a:gd name="T25" fmla="*/ 2147483647 h 485"/>
                <a:gd name="T26" fmla="*/ 2147483647 w 590"/>
                <a:gd name="T27" fmla="*/ 2147483647 h 485"/>
                <a:gd name="T28" fmla="*/ 2147483647 w 590"/>
                <a:gd name="T29" fmla="*/ 2147483647 h 485"/>
                <a:gd name="T30" fmla="*/ 2147483647 w 590"/>
                <a:gd name="T31" fmla="*/ 2147483647 h 485"/>
                <a:gd name="T32" fmla="*/ 2147483647 w 590"/>
                <a:gd name="T33" fmla="*/ 2147483647 h 485"/>
                <a:gd name="T34" fmla="*/ 2147483647 w 590"/>
                <a:gd name="T35" fmla="*/ 2147483647 h 485"/>
                <a:gd name="T36" fmla="*/ 2147483647 w 590"/>
                <a:gd name="T37" fmla="*/ 2147483647 h 485"/>
                <a:gd name="T38" fmla="*/ 2147483647 w 590"/>
                <a:gd name="T39" fmla="*/ 2147483647 h 485"/>
                <a:gd name="T40" fmla="*/ 2147483647 w 590"/>
                <a:gd name="T41" fmla="*/ 2147483647 h 485"/>
                <a:gd name="T42" fmla="*/ 2147483647 w 590"/>
                <a:gd name="T43" fmla="*/ 2147483647 h 485"/>
                <a:gd name="T44" fmla="*/ 2147483647 w 590"/>
                <a:gd name="T45" fmla="*/ 2147483647 h 485"/>
                <a:gd name="T46" fmla="*/ 2147483647 w 590"/>
                <a:gd name="T47" fmla="*/ 2147483647 h 485"/>
                <a:gd name="T48" fmla="*/ 2147483647 w 590"/>
                <a:gd name="T49" fmla="*/ 2147483647 h 485"/>
                <a:gd name="T50" fmla="*/ 2147483647 w 590"/>
                <a:gd name="T51" fmla="*/ 2147483647 h 485"/>
                <a:gd name="T52" fmla="*/ 2147483647 w 590"/>
                <a:gd name="T53" fmla="*/ 2147483647 h 485"/>
                <a:gd name="T54" fmla="*/ 2147483647 w 590"/>
                <a:gd name="T55" fmla="*/ 2147483647 h 485"/>
                <a:gd name="T56" fmla="*/ 2147483647 w 590"/>
                <a:gd name="T57" fmla="*/ 2147483647 h 485"/>
                <a:gd name="T58" fmla="*/ 2147483647 w 590"/>
                <a:gd name="T59" fmla="*/ 2147483647 h 485"/>
                <a:gd name="T60" fmla="*/ 2147483647 w 590"/>
                <a:gd name="T61" fmla="*/ 2147483647 h 485"/>
                <a:gd name="T62" fmla="*/ 2147483647 w 590"/>
                <a:gd name="T63" fmla="*/ 2147483647 h 485"/>
                <a:gd name="T64" fmla="*/ 2147483647 w 590"/>
                <a:gd name="T65" fmla="*/ 2147483647 h 485"/>
                <a:gd name="T66" fmla="*/ 2147483647 w 590"/>
                <a:gd name="T67" fmla="*/ 2147483647 h 485"/>
                <a:gd name="T68" fmla="*/ 2147483647 w 590"/>
                <a:gd name="T69" fmla="*/ 2147483647 h 485"/>
                <a:gd name="T70" fmla="*/ 2147483647 w 590"/>
                <a:gd name="T71" fmla="*/ 2147483647 h 485"/>
                <a:gd name="T72" fmla="*/ 2147483647 w 590"/>
                <a:gd name="T73" fmla="*/ 2147483647 h 485"/>
                <a:gd name="T74" fmla="*/ 2147483647 w 590"/>
                <a:gd name="T75" fmla="*/ 2147483647 h 485"/>
                <a:gd name="T76" fmla="*/ 2147483647 w 590"/>
                <a:gd name="T77" fmla="*/ 2147483647 h 485"/>
                <a:gd name="T78" fmla="*/ 2147483647 w 590"/>
                <a:gd name="T79" fmla="*/ 2147483647 h 485"/>
                <a:gd name="T80" fmla="*/ 2147483647 w 590"/>
                <a:gd name="T81" fmla="*/ 2147483647 h 485"/>
                <a:gd name="T82" fmla="*/ 2147483647 w 590"/>
                <a:gd name="T83" fmla="*/ 2147483647 h 485"/>
                <a:gd name="T84" fmla="*/ 2147483647 w 590"/>
                <a:gd name="T85" fmla="*/ 2147483647 h 485"/>
                <a:gd name="T86" fmla="*/ 2147483647 w 590"/>
                <a:gd name="T87" fmla="*/ 2147483647 h 485"/>
                <a:gd name="T88" fmla="*/ 2147483647 w 590"/>
                <a:gd name="T89" fmla="*/ 2147483647 h 485"/>
                <a:gd name="T90" fmla="*/ 2147483647 w 590"/>
                <a:gd name="T91" fmla="*/ 2147483647 h 485"/>
                <a:gd name="T92" fmla="*/ 2147483647 w 590"/>
                <a:gd name="T93" fmla="*/ 2147483647 h 485"/>
                <a:gd name="T94" fmla="*/ 2147483647 w 590"/>
                <a:gd name="T95" fmla="*/ 2147483647 h 485"/>
                <a:gd name="T96" fmla="*/ 2147483647 w 590"/>
                <a:gd name="T97" fmla="*/ 2147483647 h 485"/>
                <a:gd name="T98" fmla="*/ 2147483647 w 590"/>
                <a:gd name="T99" fmla="*/ 2147483647 h 485"/>
                <a:gd name="T100" fmla="*/ 2147483647 w 590"/>
                <a:gd name="T101" fmla="*/ 2147483647 h 485"/>
                <a:gd name="T102" fmla="*/ 2147483647 w 590"/>
                <a:gd name="T103" fmla="*/ 2147483647 h 485"/>
                <a:gd name="T104" fmla="*/ 2147483647 w 590"/>
                <a:gd name="T105" fmla="*/ 2147483647 h 485"/>
                <a:gd name="T106" fmla="*/ 2147483647 w 590"/>
                <a:gd name="T107" fmla="*/ 2147483647 h 485"/>
                <a:gd name="T108" fmla="*/ 2147483647 w 590"/>
                <a:gd name="T109" fmla="*/ 2147483647 h 485"/>
                <a:gd name="T110" fmla="*/ 2147483647 w 590"/>
                <a:gd name="T111" fmla="*/ 2147483647 h 4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90"/>
                <a:gd name="T169" fmla="*/ 0 h 485"/>
                <a:gd name="T170" fmla="*/ 590 w 590"/>
                <a:gd name="T171" fmla="*/ 485 h 48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90" h="485">
                  <a:moveTo>
                    <a:pt x="381" y="471"/>
                  </a:moveTo>
                  <a:lnTo>
                    <a:pt x="376" y="471"/>
                  </a:lnTo>
                  <a:lnTo>
                    <a:pt x="365" y="468"/>
                  </a:lnTo>
                  <a:lnTo>
                    <a:pt x="336" y="467"/>
                  </a:lnTo>
                  <a:lnTo>
                    <a:pt x="333" y="465"/>
                  </a:lnTo>
                  <a:lnTo>
                    <a:pt x="300" y="463"/>
                  </a:lnTo>
                  <a:lnTo>
                    <a:pt x="296" y="463"/>
                  </a:lnTo>
                  <a:lnTo>
                    <a:pt x="274" y="461"/>
                  </a:lnTo>
                  <a:lnTo>
                    <a:pt x="252" y="459"/>
                  </a:lnTo>
                  <a:lnTo>
                    <a:pt x="231" y="456"/>
                  </a:lnTo>
                  <a:lnTo>
                    <a:pt x="180" y="452"/>
                  </a:lnTo>
                  <a:lnTo>
                    <a:pt x="160" y="449"/>
                  </a:lnTo>
                  <a:lnTo>
                    <a:pt x="124" y="445"/>
                  </a:lnTo>
                  <a:lnTo>
                    <a:pt x="121" y="445"/>
                  </a:lnTo>
                  <a:lnTo>
                    <a:pt x="84" y="441"/>
                  </a:lnTo>
                  <a:lnTo>
                    <a:pt x="80" y="441"/>
                  </a:lnTo>
                  <a:lnTo>
                    <a:pt x="62" y="439"/>
                  </a:lnTo>
                  <a:lnTo>
                    <a:pt x="0" y="431"/>
                  </a:lnTo>
                  <a:lnTo>
                    <a:pt x="2" y="403"/>
                  </a:lnTo>
                  <a:lnTo>
                    <a:pt x="5" y="382"/>
                  </a:lnTo>
                  <a:lnTo>
                    <a:pt x="6" y="375"/>
                  </a:lnTo>
                  <a:lnTo>
                    <a:pt x="8" y="367"/>
                  </a:lnTo>
                  <a:lnTo>
                    <a:pt x="9" y="349"/>
                  </a:lnTo>
                  <a:lnTo>
                    <a:pt x="12" y="341"/>
                  </a:lnTo>
                  <a:lnTo>
                    <a:pt x="13" y="321"/>
                  </a:lnTo>
                  <a:lnTo>
                    <a:pt x="15" y="309"/>
                  </a:lnTo>
                  <a:lnTo>
                    <a:pt x="20" y="271"/>
                  </a:lnTo>
                  <a:lnTo>
                    <a:pt x="20" y="267"/>
                  </a:lnTo>
                  <a:lnTo>
                    <a:pt x="24" y="241"/>
                  </a:lnTo>
                  <a:lnTo>
                    <a:pt x="27" y="214"/>
                  </a:lnTo>
                  <a:lnTo>
                    <a:pt x="29" y="213"/>
                  </a:lnTo>
                  <a:lnTo>
                    <a:pt x="29" y="208"/>
                  </a:lnTo>
                  <a:lnTo>
                    <a:pt x="31" y="188"/>
                  </a:lnTo>
                  <a:lnTo>
                    <a:pt x="31" y="181"/>
                  </a:lnTo>
                  <a:lnTo>
                    <a:pt x="34" y="166"/>
                  </a:lnTo>
                  <a:lnTo>
                    <a:pt x="34" y="160"/>
                  </a:lnTo>
                  <a:lnTo>
                    <a:pt x="38" y="134"/>
                  </a:lnTo>
                  <a:lnTo>
                    <a:pt x="40" y="120"/>
                  </a:lnTo>
                  <a:lnTo>
                    <a:pt x="41" y="108"/>
                  </a:lnTo>
                  <a:lnTo>
                    <a:pt x="42" y="92"/>
                  </a:lnTo>
                  <a:lnTo>
                    <a:pt x="45" y="80"/>
                  </a:lnTo>
                  <a:lnTo>
                    <a:pt x="48" y="56"/>
                  </a:lnTo>
                  <a:lnTo>
                    <a:pt x="48" y="54"/>
                  </a:lnTo>
                  <a:lnTo>
                    <a:pt x="51" y="36"/>
                  </a:lnTo>
                  <a:lnTo>
                    <a:pt x="55" y="0"/>
                  </a:lnTo>
                  <a:lnTo>
                    <a:pt x="105" y="6"/>
                  </a:lnTo>
                  <a:lnTo>
                    <a:pt x="135" y="9"/>
                  </a:lnTo>
                  <a:lnTo>
                    <a:pt x="145" y="11"/>
                  </a:lnTo>
                  <a:lnTo>
                    <a:pt x="151" y="11"/>
                  </a:lnTo>
                  <a:lnTo>
                    <a:pt x="202" y="16"/>
                  </a:lnTo>
                  <a:lnTo>
                    <a:pt x="212" y="19"/>
                  </a:lnTo>
                  <a:lnTo>
                    <a:pt x="241" y="22"/>
                  </a:lnTo>
                  <a:lnTo>
                    <a:pt x="249" y="23"/>
                  </a:lnTo>
                  <a:lnTo>
                    <a:pt x="259" y="23"/>
                  </a:lnTo>
                  <a:lnTo>
                    <a:pt x="268" y="24"/>
                  </a:lnTo>
                  <a:lnTo>
                    <a:pt x="295" y="27"/>
                  </a:lnTo>
                  <a:lnTo>
                    <a:pt x="354" y="33"/>
                  </a:lnTo>
                  <a:lnTo>
                    <a:pt x="364" y="34"/>
                  </a:lnTo>
                  <a:lnTo>
                    <a:pt x="419" y="40"/>
                  </a:lnTo>
                  <a:lnTo>
                    <a:pt x="421" y="40"/>
                  </a:lnTo>
                  <a:lnTo>
                    <a:pt x="431" y="40"/>
                  </a:lnTo>
                  <a:lnTo>
                    <a:pt x="439" y="40"/>
                  </a:lnTo>
                  <a:lnTo>
                    <a:pt x="440" y="40"/>
                  </a:lnTo>
                  <a:lnTo>
                    <a:pt x="447" y="40"/>
                  </a:lnTo>
                  <a:lnTo>
                    <a:pt x="511" y="45"/>
                  </a:lnTo>
                  <a:lnTo>
                    <a:pt x="514" y="45"/>
                  </a:lnTo>
                  <a:lnTo>
                    <a:pt x="529" y="47"/>
                  </a:lnTo>
                  <a:lnTo>
                    <a:pt x="537" y="47"/>
                  </a:lnTo>
                  <a:lnTo>
                    <a:pt x="589" y="51"/>
                  </a:lnTo>
                  <a:lnTo>
                    <a:pt x="587" y="77"/>
                  </a:lnTo>
                  <a:lnTo>
                    <a:pt x="587" y="97"/>
                  </a:lnTo>
                  <a:lnTo>
                    <a:pt x="586" y="104"/>
                  </a:lnTo>
                  <a:lnTo>
                    <a:pt x="584" y="131"/>
                  </a:lnTo>
                  <a:lnTo>
                    <a:pt x="584" y="140"/>
                  </a:lnTo>
                  <a:lnTo>
                    <a:pt x="584" y="142"/>
                  </a:lnTo>
                  <a:lnTo>
                    <a:pt x="583" y="158"/>
                  </a:lnTo>
                  <a:lnTo>
                    <a:pt x="582" y="174"/>
                  </a:lnTo>
                  <a:lnTo>
                    <a:pt x="582" y="185"/>
                  </a:lnTo>
                  <a:lnTo>
                    <a:pt x="580" y="198"/>
                  </a:lnTo>
                  <a:lnTo>
                    <a:pt x="579" y="212"/>
                  </a:lnTo>
                  <a:lnTo>
                    <a:pt x="579" y="213"/>
                  </a:lnTo>
                  <a:lnTo>
                    <a:pt x="579" y="214"/>
                  </a:lnTo>
                  <a:lnTo>
                    <a:pt x="579" y="226"/>
                  </a:lnTo>
                  <a:lnTo>
                    <a:pt x="577" y="253"/>
                  </a:lnTo>
                  <a:lnTo>
                    <a:pt x="577" y="266"/>
                  </a:lnTo>
                  <a:lnTo>
                    <a:pt x="576" y="271"/>
                  </a:lnTo>
                  <a:lnTo>
                    <a:pt x="575" y="285"/>
                  </a:lnTo>
                  <a:lnTo>
                    <a:pt x="575" y="310"/>
                  </a:lnTo>
                  <a:lnTo>
                    <a:pt x="572" y="348"/>
                  </a:lnTo>
                  <a:lnTo>
                    <a:pt x="570" y="361"/>
                  </a:lnTo>
                  <a:lnTo>
                    <a:pt x="570" y="374"/>
                  </a:lnTo>
                  <a:lnTo>
                    <a:pt x="569" y="388"/>
                  </a:lnTo>
                  <a:lnTo>
                    <a:pt x="568" y="402"/>
                  </a:lnTo>
                  <a:lnTo>
                    <a:pt x="568" y="407"/>
                  </a:lnTo>
                  <a:lnTo>
                    <a:pt x="568" y="416"/>
                  </a:lnTo>
                  <a:lnTo>
                    <a:pt x="568" y="422"/>
                  </a:lnTo>
                  <a:lnTo>
                    <a:pt x="568" y="429"/>
                  </a:lnTo>
                  <a:lnTo>
                    <a:pt x="566" y="441"/>
                  </a:lnTo>
                  <a:lnTo>
                    <a:pt x="565" y="450"/>
                  </a:lnTo>
                  <a:lnTo>
                    <a:pt x="565" y="470"/>
                  </a:lnTo>
                  <a:lnTo>
                    <a:pt x="564" y="484"/>
                  </a:lnTo>
                  <a:lnTo>
                    <a:pt x="516" y="479"/>
                  </a:lnTo>
                  <a:lnTo>
                    <a:pt x="497" y="479"/>
                  </a:lnTo>
                  <a:lnTo>
                    <a:pt x="491" y="479"/>
                  </a:lnTo>
                  <a:lnTo>
                    <a:pt x="476" y="478"/>
                  </a:lnTo>
                  <a:lnTo>
                    <a:pt x="467" y="478"/>
                  </a:lnTo>
                  <a:lnTo>
                    <a:pt x="465" y="478"/>
                  </a:lnTo>
                  <a:lnTo>
                    <a:pt x="451" y="477"/>
                  </a:lnTo>
                  <a:lnTo>
                    <a:pt x="400" y="472"/>
                  </a:lnTo>
                  <a:lnTo>
                    <a:pt x="392" y="471"/>
                  </a:lnTo>
                  <a:lnTo>
                    <a:pt x="389" y="471"/>
                  </a:lnTo>
                  <a:lnTo>
                    <a:pt x="383" y="471"/>
                  </a:lnTo>
                  <a:lnTo>
                    <a:pt x="381" y="471"/>
                  </a:lnTo>
                </a:path>
              </a:pathLst>
            </a:custGeom>
            <a:noFill/>
            <a:ln w="6350">
              <a:solidFill>
                <a:schemeClr val="tx1"/>
              </a:solidFill>
              <a:round/>
              <a:headEnd/>
              <a:tailEnd/>
            </a:ln>
          </p:spPr>
          <p:txBody>
            <a:bodyPr/>
            <a:lstStyle/>
            <a:p>
              <a:endParaRPr lang="en-US"/>
            </a:p>
          </p:txBody>
        </p:sp>
        <p:sp>
          <p:nvSpPr>
            <p:cNvPr id="282656" name="Freeform 244"/>
            <p:cNvSpPr>
              <a:spLocks/>
            </p:cNvSpPr>
            <p:nvPr/>
          </p:nvSpPr>
          <p:spPr bwMode="auto">
            <a:xfrm>
              <a:off x="4687888" y="2500313"/>
              <a:ext cx="625475" cy="598487"/>
            </a:xfrm>
            <a:custGeom>
              <a:avLst/>
              <a:gdLst>
                <a:gd name="T0" fmla="*/ 2147483647 w 454"/>
                <a:gd name="T1" fmla="*/ 2147483647 h 479"/>
                <a:gd name="T2" fmla="*/ 2147483647 w 454"/>
                <a:gd name="T3" fmla="*/ 2147483647 h 479"/>
                <a:gd name="T4" fmla="*/ 2147483647 w 454"/>
                <a:gd name="T5" fmla="*/ 2147483647 h 479"/>
                <a:gd name="T6" fmla="*/ 2147483647 w 454"/>
                <a:gd name="T7" fmla="*/ 2147483647 h 479"/>
                <a:gd name="T8" fmla="*/ 2147483647 w 454"/>
                <a:gd name="T9" fmla="*/ 2147483647 h 479"/>
                <a:gd name="T10" fmla="*/ 2147483647 w 454"/>
                <a:gd name="T11" fmla="*/ 2147483647 h 479"/>
                <a:gd name="T12" fmla="*/ 2147483647 w 454"/>
                <a:gd name="T13" fmla="*/ 2147483647 h 479"/>
                <a:gd name="T14" fmla="*/ 2147483647 w 454"/>
                <a:gd name="T15" fmla="*/ 2147483647 h 479"/>
                <a:gd name="T16" fmla="*/ 2147483647 w 454"/>
                <a:gd name="T17" fmla="*/ 2147483647 h 479"/>
                <a:gd name="T18" fmla="*/ 2147483647 w 454"/>
                <a:gd name="T19" fmla="*/ 2147483647 h 479"/>
                <a:gd name="T20" fmla="*/ 2147483647 w 454"/>
                <a:gd name="T21" fmla="*/ 2147483647 h 479"/>
                <a:gd name="T22" fmla="*/ 2147483647 w 454"/>
                <a:gd name="T23" fmla="*/ 2147483647 h 479"/>
                <a:gd name="T24" fmla="*/ 2147483647 w 454"/>
                <a:gd name="T25" fmla="*/ 2147483647 h 479"/>
                <a:gd name="T26" fmla="*/ 2147483647 w 454"/>
                <a:gd name="T27" fmla="*/ 2147483647 h 479"/>
                <a:gd name="T28" fmla="*/ 2147483647 w 454"/>
                <a:gd name="T29" fmla="*/ 2147483647 h 479"/>
                <a:gd name="T30" fmla="*/ 2147483647 w 454"/>
                <a:gd name="T31" fmla="*/ 2147483647 h 479"/>
                <a:gd name="T32" fmla="*/ 2147483647 w 454"/>
                <a:gd name="T33" fmla="*/ 2147483647 h 479"/>
                <a:gd name="T34" fmla="*/ 2147483647 w 454"/>
                <a:gd name="T35" fmla="*/ 2147483647 h 479"/>
                <a:gd name="T36" fmla="*/ 2147483647 w 454"/>
                <a:gd name="T37" fmla="*/ 2147483647 h 479"/>
                <a:gd name="T38" fmla="*/ 2147483647 w 454"/>
                <a:gd name="T39" fmla="*/ 2147483647 h 479"/>
                <a:gd name="T40" fmla="*/ 2147483647 w 454"/>
                <a:gd name="T41" fmla="*/ 2147483647 h 479"/>
                <a:gd name="T42" fmla="*/ 2147483647 w 454"/>
                <a:gd name="T43" fmla="*/ 2147483647 h 479"/>
                <a:gd name="T44" fmla="*/ 2147483647 w 454"/>
                <a:gd name="T45" fmla="*/ 2147483647 h 479"/>
                <a:gd name="T46" fmla="*/ 0 w 454"/>
                <a:gd name="T47" fmla="*/ 2147483647 h 479"/>
                <a:gd name="T48" fmla="*/ 2147483647 w 454"/>
                <a:gd name="T49" fmla="*/ 2147483647 h 479"/>
                <a:gd name="T50" fmla="*/ 2147483647 w 454"/>
                <a:gd name="T51" fmla="*/ 2147483647 h 479"/>
                <a:gd name="T52" fmla="*/ 2147483647 w 454"/>
                <a:gd name="T53" fmla="*/ 2147483647 h 479"/>
                <a:gd name="T54" fmla="*/ 2147483647 w 454"/>
                <a:gd name="T55" fmla="*/ 2147483647 h 479"/>
                <a:gd name="T56" fmla="*/ 2147483647 w 454"/>
                <a:gd name="T57" fmla="*/ 2147483647 h 479"/>
                <a:gd name="T58" fmla="*/ 2147483647 w 454"/>
                <a:gd name="T59" fmla="*/ 0 h 479"/>
                <a:gd name="T60" fmla="*/ 2147483647 w 454"/>
                <a:gd name="T61" fmla="*/ 2147483647 h 479"/>
                <a:gd name="T62" fmla="*/ 2147483647 w 454"/>
                <a:gd name="T63" fmla="*/ 2147483647 h 479"/>
                <a:gd name="T64" fmla="*/ 2147483647 w 454"/>
                <a:gd name="T65" fmla="*/ 2147483647 h 479"/>
                <a:gd name="T66" fmla="*/ 2147483647 w 454"/>
                <a:gd name="T67" fmla="*/ 2147483647 h 479"/>
                <a:gd name="T68" fmla="*/ 2147483647 w 454"/>
                <a:gd name="T69" fmla="*/ 2147483647 h 479"/>
                <a:gd name="T70" fmla="*/ 2147483647 w 454"/>
                <a:gd name="T71" fmla="*/ 2147483647 h 479"/>
                <a:gd name="T72" fmla="*/ 2147483647 w 454"/>
                <a:gd name="T73" fmla="*/ 2147483647 h 479"/>
                <a:gd name="T74" fmla="*/ 2147483647 w 454"/>
                <a:gd name="T75" fmla="*/ 2147483647 h 479"/>
                <a:gd name="T76" fmla="*/ 2147483647 w 454"/>
                <a:gd name="T77" fmla="*/ 2147483647 h 479"/>
                <a:gd name="T78" fmla="*/ 2147483647 w 454"/>
                <a:gd name="T79" fmla="*/ 2147483647 h 479"/>
                <a:gd name="T80" fmla="*/ 2147483647 w 454"/>
                <a:gd name="T81" fmla="*/ 2147483647 h 479"/>
                <a:gd name="T82" fmla="*/ 2147483647 w 454"/>
                <a:gd name="T83" fmla="*/ 2147483647 h 479"/>
                <a:gd name="T84" fmla="*/ 2147483647 w 454"/>
                <a:gd name="T85" fmla="*/ 2147483647 h 479"/>
                <a:gd name="T86" fmla="*/ 2147483647 w 454"/>
                <a:gd name="T87" fmla="*/ 2147483647 h 479"/>
                <a:gd name="T88" fmla="*/ 2147483647 w 454"/>
                <a:gd name="T89" fmla="*/ 2147483647 h 479"/>
                <a:gd name="T90" fmla="*/ 2147483647 w 454"/>
                <a:gd name="T91" fmla="*/ 2147483647 h 479"/>
                <a:gd name="T92" fmla="*/ 2147483647 w 454"/>
                <a:gd name="T93" fmla="*/ 2147483647 h 479"/>
                <a:gd name="T94" fmla="*/ 2147483647 w 454"/>
                <a:gd name="T95" fmla="*/ 2147483647 h 479"/>
                <a:gd name="T96" fmla="*/ 2147483647 w 454"/>
                <a:gd name="T97" fmla="*/ 2147483647 h 479"/>
                <a:gd name="T98" fmla="*/ 2147483647 w 454"/>
                <a:gd name="T99" fmla="*/ 2147483647 h 479"/>
                <a:gd name="T100" fmla="*/ 2147483647 w 454"/>
                <a:gd name="T101" fmla="*/ 2147483647 h 479"/>
                <a:gd name="T102" fmla="*/ 2147483647 w 454"/>
                <a:gd name="T103" fmla="*/ 2147483647 h 479"/>
                <a:gd name="T104" fmla="*/ 2147483647 w 454"/>
                <a:gd name="T105" fmla="*/ 2147483647 h 479"/>
                <a:gd name="T106" fmla="*/ 2147483647 w 454"/>
                <a:gd name="T107" fmla="*/ 2147483647 h 479"/>
                <a:gd name="T108" fmla="*/ 2147483647 w 454"/>
                <a:gd name="T109" fmla="*/ 2147483647 h 479"/>
                <a:gd name="T110" fmla="*/ 2147483647 w 454"/>
                <a:gd name="T111" fmla="*/ 2147483647 h 479"/>
                <a:gd name="T112" fmla="*/ 2147483647 w 454"/>
                <a:gd name="T113" fmla="*/ 2147483647 h 479"/>
                <a:gd name="T114" fmla="*/ 2147483647 w 454"/>
                <a:gd name="T115" fmla="*/ 2147483647 h 47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54"/>
                <a:gd name="T175" fmla="*/ 0 h 479"/>
                <a:gd name="T176" fmla="*/ 454 w 454"/>
                <a:gd name="T177" fmla="*/ 479 h 47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54" h="479">
                  <a:moveTo>
                    <a:pt x="343" y="466"/>
                  </a:moveTo>
                  <a:lnTo>
                    <a:pt x="340" y="466"/>
                  </a:lnTo>
                  <a:lnTo>
                    <a:pt x="335" y="468"/>
                  </a:lnTo>
                  <a:lnTo>
                    <a:pt x="329" y="468"/>
                  </a:lnTo>
                  <a:lnTo>
                    <a:pt x="321" y="468"/>
                  </a:lnTo>
                  <a:lnTo>
                    <a:pt x="304" y="469"/>
                  </a:lnTo>
                  <a:lnTo>
                    <a:pt x="295" y="471"/>
                  </a:lnTo>
                  <a:lnTo>
                    <a:pt x="293" y="471"/>
                  </a:lnTo>
                  <a:lnTo>
                    <a:pt x="285" y="471"/>
                  </a:lnTo>
                  <a:lnTo>
                    <a:pt x="275" y="472"/>
                  </a:lnTo>
                  <a:lnTo>
                    <a:pt x="259" y="472"/>
                  </a:lnTo>
                  <a:lnTo>
                    <a:pt x="254" y="473"/>
                  </a:lnTo>
                  <a:lnTo>
                    <a:pt x="252" y="473"/>
                  </a:lnTo>
                  <a:lnTo>
                    <a:pt x="242" y="473"/>
                  </a:lnTo>
                  <a:lnTo>
                    <a:pt x="235" y="473"/>
                  </a:lnTo>
                  <a:lnTo>
                    <a:pt x="211" y="476"/>
                  </a:lnTo>
                  <a:lnTo>
                    <a:pt x="207" y="476"/>
                  </a:lnTo>
                  <a:lnTo>
                    <a:pt x="199" y="476"/>
                  </a:lnTo>
                  <a:lnTo>
                    <a:pt x="195" y="478"/>
                  </a:lnTo>
                  <a:lnTo>
                    <a:pt x="189" y="465"/>
                  </a:lnTo>
                  <a:lnTo>
                    <a:pt x="185" y="462"/>
                  </a:lnTo>
                  <a:lnTo>
                    <a:pt x="174" y="461"/>
                  </a:lnTo>
                  <a:lnTo>
                    <a:pt x="159" y="453"/>
                  </a:lnTo>
                  <a:lnTo>
                    <a:pt x="157" y="440"/>
                  </a:lnTo>
                  <a:lnTo>
                    <a:pt x="151" y="429"/>
                  </a:lnTo>
                  <a:lnTo>
                    <a:pt x="149" y="426"/>
                  </a:lnTo>
                  <a:lnTo>
                    <a:pt x="148" y="419"/>
                  </a:lnTo>
                  <a:lnTo>
                    <a:pt x="148" y="418"/>
                  </a:lnTo>
                  <a:lnTo>
                    <a:pt x="156" y="399"/>
                  </a:lnTo>
                  <a:lnTo>
                    <a:pt x="144" y="383"/>
                  </a:lnTo>
                  <a:lnTo>
                    <a:pt x="144" y="382"/>
                  </a:lnTo>
                  <a:lnTo>
                    <a:pt x="142" y="374"/>
                  </a:lnTo>
                  <a:lnTo>
                    <a:pt x="142" y="372"/>
                  </a:lnTo>
                  <a:lnTo>
                    <a:pt x="139" y="364"/>
                  </a:lnTo>
                  <a:lnTo>
                    <a:pt x="137" y="361"/>
                  </a:lnTo>
                  <a:lnTo>
                    <a:pt x="137" y="349"/>
                  </a:lnTo>
                  <a:lnTo>
                    <a:pt x="138" y="346"/>
                  </a:lnTo>
                  <a:lnTo>
                    <a:pt x="138" y="343"/>
                  </a:lnTo>
                  <a:lnTo>
                    <a:pt x="134" y="336"/>
                  </a:lnTo>
                  <a:lnTo>
                    <a:pt x="132" y="335"/>
                  </a:lnTo>
                  <a:lnTo>
                    <a:pt x="126" y="326"/>
                  </a:lnTo>
                  <a:lnTo>
                    <a:pt x="121" y="322"/>
                  </a:lnTo>
                  <a:lnTo>
                    <a:pt x="121" y="321"/>
                  </a:lnTo>
                  <a:lnTo>
                    <a:pt x="116" y="318"/>
                  </a:lnTo>
                  <a:lnTo>
                    <a:pt x="112" y="318"/>
                  </a:lnTo>
                  <a:lnTo>
                    <a:pt x="106" y="315"/>
                  </a:lnTo>
                  <a:lnTo>
                    <a:pt x="99" y="308"/>
                  </a:lnTo>
                  <a:lnTo>
                    <a:pt x="88" y="302"/>
                  </a:lnTo>
                  <a:lnTo>
                    <a:pt x="85" y="296"/>
                  </a:lnTo>
                  <a:lnTo>
                    <a:pt x="76" y="282"/>
                  </a:lnTo>
                  <a:lnTo>
                    <a:pt x="69" y="279"/>
                  </a:lnTo>
                  <a:lnTo>
                    <a:pt x="65" y="278"/>
                  </a:lnTo>
                  <a:lnTo>
                    <a:pt x="58" y="277"/>
                  </a:lnTo>
                  <a:lnTo>
                    <a:pt x="56" y="275"/>
                  </a:lnTo>
                  <a:lnTo>
                    <a:pt x="51" y="271"/>
                  </a:lnTo>
                  <a:lnTo>
                    <a:pt x="49" y="267"/>
                  </a:lnTo>
                  <a:lnTo>
                    <a:pt x="49" y="266"/>
                  </a:lnTo>
                  <a:lnTo>
                    <a:pt x="36" y="264"/>
                  </a:lnTo>
                  <a:lnTo>
                    <a:pt x="19" y="252"/>
                  </a:lnTo>
                  <a:lnTo>
                    <a:pt x="16" y="249"/>
                  </a:lnTo>
                  <a:lnTo>
                    <a:pt x="12" y="246"/>
                  </a:lnTo>
                  <a:lnTo>
                    <a:pt x="13" y="232"/>
                  </a:lnTo>
                  <a:lnTo>
                    <a:pt x="12" y="218"/>
                  </a:lnTo>
                  <a:lnTo>
                    <a:pt x="13" y="205"/>
                  </a:lnTo>
                  <a:lnTo>
                    <a:pt x="12" y="196"/>
                  </a:lnTo>
                  <a:lnTo>
                    <a:pt x="12" y="195"/>
                  </a:lnTo>
                  <a:lnTo>
                    <a:pt x="12" y="192"/>
                  </a:lnTo>
                  <a:lnTo>
                    <a:pt x="12" y="187"/>
                  </a:lnTo>
                  <a:lnTo>
                    <a:pt x="13" y="164"/>
                  </a:lnTo>
                  <a:lnTo>
                    <a:pt x="11" y="159"/>
                  </a:lnTo>
                  <a:lnTo>
                    <a:pt x="0" y="151"/>
                  </a:lnTo>
                  <a:lnTo>
                    <a:pt x="2" y="141"/>
                  </a:lnTo>
                  <a:lnTo>
                    <a:pt x="9" y="128"/>
                  </a:lnTo>
                  <a:lnTo>
                    <a:pt x="42" y="101"/>
                  </a:lnTo>
                  <a:lnTo>
                    <a:pt x="41" y="92"/>
                  </a:lnTo>
                  <a:lnTo>
                    <a:pt x="40" y="65"/>
                  </a:lnTo>
                  <a:lnTo>
                    <a:pt x="40" y="55"/>
                  </a:lnTo>
                  <a:lnTo>
                    <a:pt x="38" y="42"/>
                  </a:lnTo>
                  <a:lnTo>
                    <a:pt x="38" y="38"/>
                  </a:lnTo>
                  <a:lnTo>
                    <a:pt x="42" y="38"/>
                  </a:lnTo>
                  <a:lnTo>
                    <a:pt x="54" y="27"/>
                  </a:lnTo>
                  <a:lnTo>
                    <a:pt x="59" y="31"/>
                  </a:lnTo>
                  <a:lnTo>
                    <a:pt x="60" y="33"/>
                  </a:lnTo>
                  <a:lnTo>
                    <a:pt x="76" y="33"/>
                  </a:lnTo>
                  <a:lnTo>
                    <a:pt x="94" y="24"/>
                  </a:lnTo>
                  <a:lnTo>
                    <a:pt x="106" y="20"/>
                  </a:lnTo>
                  <a:lnTo>
                    <a:pt x="119" y="11"/>
                  </a:lnTo>
                  <a:lnTo>
                    <a:pt x="124" y="12"/>
                  </a:lnTo>
                  <a:lnTo>
                    <a:pt x="142" y="0"/>
                  </a:lnTo>
                  <a:lnTo>
                    <a:pt x="151" y="8"/>
                  </a:lnTo>
                  <a:lnTo>
                    <a:pt x="142" y="22"/>
                  </a:lnTo>
                  <a:lnTo>
                    <a:pt x="145" y="30"/>
                  </a:lnTo>
                  <a:lnTo>
                    <a:pt x="141" y="36"/>
                  </a:lnTo>
                  <a:lnTo>
                    <a:pt x="141" y="40"/>
                  </a:lnTo>
                  <a:lnTo>
                    <a:pt x="151" y="34"/>
                  </a:lnTo>
                  <a:lnTo>
                    <a:pt x="153" y="27"/>
                  </a:lnTo>
                  <a:lnTo>
                    <a:pt x="169" y="38"/>
                  </a:lnTo>
                  <a:lnTo>
                    <a:pt x="174" y="37"/>
                  </a:lnTo>
                  <a:lnTo>
                    <a:pt x="178" y="40"/>
                  </a:lnTo>
                  <a:lnTo>
                    <a:pt x="180" y="38"/>
                  </a:lnTo>
                  <a:lnTo>
                    <a:pt x="195" y="45"/>
                  </a:lnTo>
                  <a:lnTo>
                    <a:pt x="203" y="59"/>
                  </a:lnTo>
                  <a:lnTo>
                    <a:pt x="218" y="65"/>
                  </a:lnTo>
                  <a:lnTo>
                    <a:pt x="224" y="66"/>
                  </a:lnTo>
                  <a:lnTo>
                    <a:pt x="283" y="77"/>
                  </a:lnTo>
                  <a:lnTo>
                    <a:pt x="290" y="81"/>
                  </a:lnTo>
                  <a:lnTo>
                    <a:pt x="295" y="83"/>
                  </a:lnTo>
                  <a:lnTo>
                    <a:pt x="302" y="87"/>
                  </a:lnTo>
                  <a:lnTo>
                    <a:pt x="310" y="87"/>
                  </a:lnTo>
                  <a:lnTo>
                    <a:pt x="314" y="87"/>
                  </a:lnTo>
                  <a:lnTo>
                    <a:pt x="320" y="90"/>
                  </a:lnTo>
                  <a:lnTo>
                    <a:pt x="328" y="88"/>
                  </a:lnTo>
                  <a:lnTo>
                    <a:pt x="347" y="90"/>
                  </a:lnTo>
                  <a:lnTo>
                    <a:pt x="358" y="94"/>
                  </a:lnTo>
                  <a:lnTo>
                    <a:pt x="361" y="98"/>
                  </a:lnTo>
                  <a:lnTo>
                    <a:pt x="360" y="105"/>
                  </a:lnTo>
                  <a:lnTo>
                    <a:pt x="364" y="108"/>
                  </a:lnTo>
                  <a:lnTo>
                    <a:pt x="369" y="106"/>
                  </a:lnTo>
                  <a:lnTo>
                    <a:pt x="369" y="108"/>
                  </a:lnTo>
                  <a:lnTo>
                    <a:pt x="378" y="110"/>
                  </a:lnTo>
                  <a:lnTo>
                    <a:pt x="380" y="112"/>
                  </a:lnTo>
                  <a:lnTo>
                    <a:pt x="400" y="175"/>
                  </a:lnTo>
                  <a:lnTo>
                    <a:pt x="407" y="178"/>
                  </a:lnTo>
                  <a:lnTo>
                    <a:pt x="405" y="185"/>
                  </a:lnTo>
                  <a:lnTo>
                    <a:pt x="405" y="188"/>
                  </a:lnTo>
                  <a:lnTo>
                    <a:pt x="394" y="192"/>
                  </a:lnTo>
                  <a:lnTo>
                    <a:pt x="382" y="218"/>
                  </a:lnTo>
                  <a:lnTo>
                    <a:pt x="382" y="220"/>
                  </a:lnTo>
                  <a:lnTo>
                    <a:pt x="380" y="225"/>
                  </a:lnTo>
                  <a:lnTo>
                    <a:pt x="380" y="232"/>
                  </a:lnTo>
                  <a:lnTo>
                    <a:pt x="390" y="232"/>
                  </a:lnTo>
                  <a:lnTo>
                    <a:pt x="398" y="228"/>
                  </a:lnTo>
                  <a:lnTo>
                    <a:pt x="400" y="225"/>
                  </a:lnTo>
                  <a:lnTo>
                    <a:pt x="400" y="224"/>
                  </a:lnTo>
                  <a:lnTo>
                    <a:pt x="403" y="216"/>
                  </a:lnTo>
                  <a:lnTo>
                    <a:pt x="416" y="202"/>
                  </a:lnTo>
                  <a:lnTo>
                    <a:pt x="430" y="178"/>
                  </a:lnTo>
                  <a:lnTo>
                    <a:pt x="433" y="171"/>
                  </a:lnTo>
                  <a:lnTo>
                    <a:pt x="441" y="162"/>
                  </a:lnTo>
                  <a:lnTo>
                    <a:pt x="441" y="157"/>
                  </a:lnTo>
                  <a:lnTo>
                    <a:pt x="450" y="151"/>
                  </a:lnTo>
                  <a:lnTo>
                    <a:pt x="453" y="157"/>
                  </a:lnTo>
                  <a:lnTo>
                    <a:pt x="429" y="221"/>
                  </a:lnTo>
                  <a:lnTo>
                    <a:pt x="422" y="241"/>
                  </a:lnTo>
                  <a:lnTo>
                    <a:pt x="419" y="260"/>
                  </a:lnTo>
                  <a:lnTo>
                    <a:pt x="422" y="268"/>
                  </a:lnTo>
                  <a:lnTo>
                    <a:pt x="412" y="296"/>
                  </a:lnTo>
                  <a:lnTo>
                    <a:pt x="410" y="308"/>
                  </a:lnTo>
                  <a:lnTo>
                    <a:pt x="414" y="322"/>
                  </a:lnTo>
                  <a:lnTo>
                    <a:pt x="411" y="338"/>
                  </a:lnTo>
                  <a:lnTo>
                    <a:pt x="408" y="346"/>
                  </a:lnTo>
                  <a:lnTo>
                    <a:pt x="410" y="351"/>
                  </a:lnTo>
                  <a:lnTo>
                    <a:pt x="404" y="365"/>
                  </a:lnTo>
                  <a:lnTo>
                    <a:pt x="403" y="379"/>
                  </a:lnTo>
                  <a:lnTo>
                    <a:pt x="404" y="385"/>
                  </a:lnTo>
                  <a:lnTo>
                    <a:pt x="404" y="392"/>
                  </a:lnTo>
                  <a:lnTo>
                    <a:pt x="407" y="405"/>
                  </a:lnTo>
                  <a:lnTo>
                    <a:pt x="414" y="422"/>
                  </a:lnTo>
                  <a:lnTo>
                    <a:pt x="418" y="432"/>
                  </a:lnTo>
                  <a:lnTo>
                    <a:pt x="416" y="441"/>
                  </a:lnTo>
                  <a:lnTo>
                    <a:pt x="416" y="446"/>
                  </a:lnTo>
                  <a:lnTo>
                    <a:pt x="419" y="459"/>
                  </a:lnTo>
                  <a:lnTo>
                    <a:pt x="404" y="461"/>
                  </a:lnTo>
                  <a:lnTo>
                    <a:pt x="393" y="462"/>
                  </a:lnTo>
                  <a:lnTo>
                    <a:pt x="387" y="462"/>
                  </a:lnTo>
                  <a:lnTo>
                    <a:pt x="383" y="462"/>
                  </a:lnTo>
                  <a:lnTo>
                    <a:pt x="379" y="464"/>
                  </a:lnTo>
                  <a:lnTo>
                    <a:pt x="354" y="465"/>
                  </a:lnTo>
                  <a:lnTo>
                    <a:pt x="350" y="466"/>
                  </a:lnTo>
                  <a:lnTo>
                    <a:pt x="347" y="466"/>
                  </a:lnTo>
                  <a:lnTo>
                    <a:pt x="344" y="466"/>
                  </a:lnTo>
                  <a:lnTo>
                    <a:pt x="343" y="466"/>
                  </a:lnTo>
                </a:path>
              </a:pathLst>
            </a:custGeom>
            <a:solidFill>
              <a:schemeClr val="accent2"/>
            </a:solidFill>
            <a:ln w="6350">
              <a:solidFill>
                <a:schemeClr val="tx1"/>
              </a:solidFill>
              <a:round/>
              <a:headEnd/>
              <a:tailEnd/>
            </a:ln>
          </p:spPr>
          <p:txBody>
            <a:bodyPr/>
            <a:lstStyle/>
            <a:p>
              <a:endParaRPr lang="en-US"/>
            </a:p>
          </p:txBody>
        </p:sp>
        <p:sp>
          <p:nvSpPr>
            <p:cNvPr id="282657" name="Freeform 245"/>
            <p:cNvSpPr>
              <a:spLocks/>
            </p:cNvSpPr>
            <p:nvPr/>
          </p:nvSpPr>
          <p:spPr bwMode="auto">
            <a:xfrm>
              <a:off x="4878388" y="3073400"/>
              <a:ext cx="474662" cy="763588"/>
            </a:xfrm>
            <a:custGeom>
              <a:avLst/>
              <a:gdLst>
                <a:gd name="T0" fmla="*/ 2147483647 w 346"/>
                <a:gd name="T1" fmla="*/ 2147483647 h 609"/>
                <a:gd name="T2" fmla="*/ 2147483647 w 346"/>
                <a:gd name="T3" fmla="*/ 2147483647 h 609"/>
                <a:gd name="T4" fmla="*/ 2147483647 w 346"/>
                <a:gd name="T5" fmla="*/ 2147483647 h 609"/>
                <a:gd name="T6" fmla="*/ 2147483647 w 346"/>
                <a:gd name="T7" fmla="*/ 2147483647 h 609"/>
                <a:gd name="T8" fmla="*/ 2147483647 w 346"/>
                <a:gd name="T9" fmla="*/ 2147483647 h 609"/>
                <a:gd name="T10" fmla="*/ 2147483647 w 346"/>
                <a:gd name="T11" fmla="*/ 2147483647 h 609"/>
                <a:gd name="T12" fmla="*/ 2147483647 w 346"/>
                <a:gd name="T13" fmla="*/ 2147483647 h 609"/>
                <a:gd name="T14" fmla="*/ 2147483647 w 346"/>
                <a:gd name="T15" fmla="*/ 2147483647 h 609"/>
                <a:gd name="T16" fmla="*/ 2147483647 w 346"/>
                <a:gd name="T17" fmla="*/ 2147483647 h 609"/>
                <a:gd name="T18" fmla="*/ 2147483647 w 346"/>
                <a:gd name="T19" fmla="*/ 2147483647 h 609"/>
                <a:gd name="T20" fmla="*/ 2147483647 w 346"/>
                <a:gd name="T21" fmla="*/ 2147483647 h 609"/>
                <a:gd name="T22" fmla="*/ 2147483647 w 346"/>
                <a:gd name="T23" fmla="*/ 2147483647 h 609"/>
                <a:gd name="T24" fmla="*/ 2147483647 w 346"/>
                <a:gd name="T25" fmla="*/ 2147483647 h 609"/>
                <a:gd name="T26" fmla="*/ 2147483647 w 346"/>
                <a:gd name="T27" fmla="*/ 2147483647 h 609"/>
                <a:gd name="T28" fmla="*/ 2147483647 w 346"/>
                <a:gd name="T29" fmla="*/ 2147483647 h 609"/>
                <a:gd name="T30" fmla="*/ 2147483647 w 346"/>
                <a:gd name="T31" fmla="*/ 2147483647 h 609"/>
                <a:gd name="T32" fmla="*/ 2147483647 w 346"/>
                <a:gd name="T33" fmla="*/ 2147483647 h 609"/>
                <a:gd name="T34" fmla="*/ 2147483647 w 346"/>
                <a:gd name="T35" fmla="*/ 2147483647 h 609"/>
                <a:gd name="T36" fmla="*/ 2147483647 w 346"/>
                <a:gd name="T37" fmla="*/ 2147483647 h 609"/>
                <a:gd name="T38" fmla="*/ 2147483647 w 346"/>
                <a:gd name="T39" fmla="*/ 2147483647 h 609"/>
                <a:gd name="T40" fmla="*/ 2147483647 w 346"/>
                <a:gd name="T41" fmla="*/ 2147483647 h 609"/>
                <a:gd name="T42" fmla="*/ 2147483647 w 346"/>
                <a:gd name="T43" fmla="*/ 2147483647 h 609"/>
                <a:gd name="T44" fmla="*/ 2147483647 w 346"/>
                <a:gd name="T45" fmla="*/ 2147483647 h 609"/>
                <a:gd name="T46" fmla="*/ 2147483647 w 346"/>
                <a:gd name="T47" fmla="*/ 2147483647 h 609"/>
                <a:gd name="T48" fmla="*/ 2147483647 w 346"/>
                <a:gd name="T49" fmla="*/ 2147483647 h 609"/>
                <a:gd name="T50" fmla="*/ 2147483647 w 346"/>
                <a:gd name="T51" fmla="*/ 2147483647 h 609"/>
                <a:gd name="T52" fmla="*/ 2147483647 w 346"/>
                <a:gd name="T53" fmla="*/ 2147483647 h 609"/>
                <a:gd name="T54" fmla="*/ 2147483647 w 346"/>
                <a:gd name="T55" fmla="*/ 2147483647 h 609"/>
                <a:gd name="T56" fmla="*/ 2147483647 w 346"/>
                <a:gd name="T57" fmla="*/ 2147483647 h 609"/>
                <a:gd name="T58" fmla="*/ 2147483647 w 346"/>
                <a:gd name="T59" fmla="*/ 2147483647 h 609"/>
                <a:gd name="T60" fmla="*/ 2147483647 w 346"/>
                <a:gd name="T61" fmla="*/ 2147483647 h 609"/>
                <a:gd name="T62" fmla="*/ 2147483647 w 346"/>
                <a:gd name="T63" fmla="*/ 2147483647 h 609"/>
                <a:gd name="T64" fmla="*/ 2147483647 w 346"/>
                <a:gd name="T65" fmla="*/ 2147483647 h 609"/>
                <a:gd name="T66" fmla="*/ 2147483647 w 346"/>
                <a:gd name="T67" fmla="*/ 2147483647 h 609"/>
                <a:gd name="T68" fmla="*/ 2147483647 w 346"/>
                <a:gd name="T69" fmla="*/ 2147483647 h 609"/>
                <a:gd name="T70" fmla="*/ 2147483647 w 346"/>
                <a:gd name="T71" fmla="*/ 2147483647 h 609"/>
                <a:gd name="T72" fmla="*/ 2147483647 w 346"/>
                <a:gd name="T73" fmla="*/ 2147483647 h 609"/>
                <a:gd name="T74" fmla="*/ 2147483647 w 346"/>
                <a:gd name="T75" fmla="*/ 2147483647 h 609"/>
                <a:gd name="T76" fmla="*/ 2147483647 w 346"/>
                <a:gd name="T77" fmla="*/ 2147483647 h 609"/>
                <a:gd name="T78" fmla="*/ 2147483647 w 346"/>
                <a:gd name="T79" fmla="*/ 2147483647 h 609"/>
                <a:gd name="T80" fmla="*/ 2147483647 w 346"/>
                <a:gd name="T81" fmla="*/ 2147483647 h 609"/>
                <a:gd name="T82" fmla="*/ 2147483647 w 346"/>
                <a:gd name="T83" fmla="*/ 2147483647 h 609"/>
                <a:gd name="T84" fmla="*/ 2147483647 w 346"/>
                <a:gd name="T85" fmla="*/ 2147483647 h 609"/>
                <a:gd name="T86" fmla="*/ 2147483647 w 346"/>
                <a:gd name="T87" fmla="*/ 2147483647 h 609"/>
                <a:gd name="T88" fmla="*/ 2147483647 w 346"/>
                <a:gd name="T89" fmla="*/ 2147483647 h 609"/>
                <a:gd name="T90" fmla="*/ 2147483647 w 346"/>
                <a:gd name="T91" fmla="*/ 2147483647 h 609"/>
                <a:gd name="T92" fmla="*/ 2147483647 w 346"/>
                <a:gd name="T93" fmla="*/ 2147483647 h 609"/>
                <a:gd name="T94" fmla="*/ 2147483647 w 346"/>
                <a:gd name="T95" fmla="*/ 2147483647 h 609"/>
                <a:gd name="T96" fmla="*/ 2147483647 w 346"/>
                <a:gd name="T97" fmla="*/ 2147483647 h 609"/>
                <a:gd name="T98" fmla="*/ 2147483647 w 346"/>
                <a:gd name="T99" fmla="*/ 2147483647 h 609"/>
                <a:gd name="T100" fmla="*/ 2147483647 w 346"/>
                <a:gd name="T101" fmla="*/ 2147483647 h 609"/>
                <a:gd name="T102" fmla="*/ 2147483647 w 346"/>
                <a:gd name="T103" fmla="*/ 2147483647 h 609"/>
                <a:gd name="T104" fmla="*/ 2147483647 w 346"/>
                <a:gd name="T105" fmla="*/ 2147483647 h 609"/>
                <a:gd name="T106" fmla="*/ 2147483647 w 346"/>
                <a:gd name="T107" fmla="*/ 2147483647 h 609"/>
                <a:gd name="T108" fmla="*/ 2147483647 w 346"/>
                <a:gd name="T109" fmla="*/ 2147483647 h 609"/>
                <a:gd name="T110" fmla="*/ 2147483647 w 346"/>
                <a:gd name="T111" fmla="*/ 2147483647 h 6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6"/>
                <a:gd name="T169" fmla="*/ 0 h 609"/>
                <a:gd name="T170" fmla="*/ 346 w 346"/>
                <a:gd name="T171" fmla="*/ 609 h 6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6" h="609">
                  <a:moveTo>
                    <a:pt x="0" y="272"/>
                  </a:moveTo>
                  <a:lnTo>
                    <a:pt x="0" y="267"/>
                  </a:lnTo>
                  <a:lnTo>
                    <a:pt x="4" y="254"/>
                  </a:lnTo>
                  <a:lnTo>
                    <a:pt x="5" y="253"/>
                  </a:lnTo>
                  <a:lnTo>
                    <a:pt x="9" y="250"/>
                  </a:lnTo>
                  <a:lnTo>
                    <a:pt x="8" y="231"/>
                  </a:lnTo>
                  <a:lnTo>
                    <a:pt x="23" y="224"/>
                  </a:lnTo>
                  <a:lnTo>
                    <a:pt x="26" y="220"/>
                  </a:lnTo>
                  <a:lnTo>
                    <a:pt x="27" y="220"/>
                  </a:lnTo>
                  <a:lnTo>
                    <a:pt x="29" y="217"/>
                  </a:lnTo>
                  <a:lnTo>
                    <a:pt x="29" y="210"/>
                  </a:lnTo>
                  <a:lnTo>
                    <a:pt x="38" y="182"/>
                  </a:lnTo>
                  <a:lnTo>
                    <a:pt x="38" y="175"/>
                  </a:lnTo>
                  <a:lnTo>
                    <a:pt x="33" y="166"/>
                  </a:lnTo>
                  <a:lnTo>
                    <a:pt x="23" y="156"/>
                  </a:lnTo>
                  <a:lnTo>
                    <a:pt x="26" y="146"/>
                  </a:lnTo>
                  <a:lnTo>
                    <a:pt x="27" y="142"/>
                  </a:lnTo>
                  <a:lnTo>
                    <a:pt x="31" y="137"/>
                  </a:lnTo>
                  <a:lnTo>
                    <a:pt x="48" y="132"/>
                  </a:lnTo>
                  <a:lnTo>
                    <a:pt x="72" y="124"/>
                  </a:lnTo>
                  <a:lnTo>
                    <a:pt x="82" y="117"/>
                  </a:lnTo>
                  <a:lnTo>
                    <a:pt x="84" y="99"/>
                  </a:lnTo>
                  <a:lnTo>
                    <a:pt x="86" y="96"/>
                  </a:lnTo>
                  <a:lnTo>
                    <a:pt x="89" y="94"/>
                  </a:lnTo>
                  <a:lnTo>
                    <a:pt x="90" y="94"/>
                  </a:lnTo>
                  <a:lnTo>
                    <a:pt x="95" y="83"/>
                  </a:lnTo>
                  <a:lnTo>
                    <a:pt x="95" y="77"/>
                  </a:lnTo>
                  <a:lnTo>
                    <a:pt x="95" y="69"/>
                  </a:lnTo>
                  <a:lnTo>
                    <a:pt x="95" y="66"/>
                  </a:lnTo>
                  <a:lnTo>
                    <a:pt x="93" y="56"/>
                  </a:lnTo>
                  <a:lnTo>
                    <a:pt x="83" y="51"/>
                  </a:lnTo>
                  <a:lnTo>
                    <a:pt x="80" y="49"/>
                  </a:lnTo>
                  <a:lnTo>
                    <a:pt x="75" y="47"/>
                  </a:lnTo>
                  <a:lnTo>
                    <a:pt x="72" y="44"/>
                  </a:lnTo>
                  <a:lnTo>
                    <a:pt x="66" y="30"/>
                  </a:lnTo>
                  <a:lnTo>
                    <a:pt x="54" y="23"/>
                  </a:lnTo>
                  <a:lnTo>
                    <a:pt x="52" y="19"/>
                  </a:lnTo>
                  <a:lnTo>
                    <a:pt x="52" y="18"/>
                  </a:lnTo>
                  <a:lnTo>
                    <a:pt x="57" y="16"/>
                  </a:lnTo>
                  <a:lnTo>
                    <a:pt x="65" y="16"/>
                  </a:lnTo>
                  <a:lnTo>
                    <a:pt x="69" y="16"/>
                  </a:lnTo>
                  <a:lnTo>
                    <a:pt x="93" y="13"/>
                  </a:lnTo>
                  <a:lnTo>
                    <a:pt x="100" y="13"/>
                  </a:lnTo>
                  <a:lnTo>
                    <a:pt x="109" y="13"/>
                  </a:lnTo>
                  <a:lnTo>
                    <a:pt x="112" y="13"/>
                  </a:lnTo>
                  <a:lnTo>
                    <a:pt x="116" y="12"/>
                  </a:lnTo>
                  <a:lnTo>
                    <a:pt x="133" y="12"/>
                  </a:lnTo>
                  <a:lnTo>
                    <a:pt x="143" y="11"/>
                  </a:lnTo>
                  <a:lnTo>
                    <a:pt x="151" y="11"/>
                  </a:lnTo>
                  <a:lnTo>
                    <a:pt x="153" y="11"/>
                  </a:lnTo>
                  <a:lnTo>
                    <a:pt x="162" y="9"/>
                  </a:lnTo>
                  <a:lnTo>
                    <a:pt x="179" y="8"/>
                  </a:lnTo>
                  <a:lnTo>
                    <a:pt x="187" y="8"/>
                  </a:lnTo>
                  <a:lnTo>
                    <a:pt x="193" y="8"/>
                  </a:lnTo>
                  <a:lnTo>
                    <a:pt x="198" y="6"/>
                  </a:lnTo>
                  <a:lnTo>
                    <a:pt x="201" y="6"/>
                  </a:lnTo>
                  <a:lnTo>
                    <a:pt x="203" y="6"/>
                  </a:lnTo>
                  <a:lnTo>
                    <a:pt x="205" y="6"/>
                  </a:lnTo>
                  <a:lnTo>
                    <a:pt x="208" y="6"/>
                  </a:lnTo>
                  <a:lnTo>
                    <a:pt x="212" y="5"/>
                  </a:lnTo>
                  <a:lnTo>
                    <a:pt x="237" y="4"/>
                  </a:lnTo>
                  <a:lnTo>
                    <a:pt x="242" y="2"/>
                  </a:lnTo>
                  <a:lnTo>
                    <a:pt x="246" y="2"/>
                  </a:lnTo>
                  <a:lnTo>
                    <a:pt x="251" y="2"/>
                  </a:lnTo>
                  <a:lnTo>
                    <a:pt x="262" y="1"/>
                  </a:lnTo>
                  <a:lnTo>
                    <a:pt x="278" y="0"/>
                  </a:lnTo>
                  <a:lnTo>
                    <a:pt x="278" y="12"/>
                  </a:lnTo>
                  <a:lnTo>
                    <a:pt x="279" y="26"/>
                  </a:lnTo>
                  <a:lnTo>
                    <a:pt x="285" y="36"/>
                  </a:lnTo>
                  <a:lnTo>
                    <a:pt x="294" y="52"/>
                  </a:lnTo>
                  <a:lnTo>
                    <a:pt x="300" y="65"/>
                  </a:lnTo>
                  <a:lnTo>
                    <a:pt x="308" y="81"/>
                  </a:lnTo>
                  <a:lnTo>
                    <a:pt x="311" y="99"/>
                  </a:lnTo>
                  <a:lnTo>
                    <a:pt x="311" y="102"/>
                  </a:lnTo>
                  <a:lnTo>
                    <a:pt x="311" y="108"/>
                  </a:lnTo>
                  <a:lnTo>
                    <a:pt x="313" y="119"/>
                  </a:lnTo>
                  <a:lnTo>
                    <a:pt x="313" y="123"/>
                  </a:lnTo>
                  <a:lnTo>
                    <a:pt x="313" y="127"/>
                  </a:lnTo>
                  <a:lnTo>
                    <a:pt x="313" y="128"/>
                  </a:lnTo>
                  <a:lnTo>
                    <a:pt x="313" y="132"/>
                  </a:lnTo>
                  <a:lnTo>
                    <a:pt x="315" y="141"/>
                  </a:lnTo>
                  <a:lnTo>
                    <a:pt x="315" y="145"/>
                  </a:lnTo>
                  <a:lnTo>
                    <a:pt x="315" y="149"/>
                  </a:lnTo>
                  <a:lnTo>
                    <a:pt x="317" y="157"/>
                  </a:lnTo>
                  <a:lnTo>
                    <a:pt x="317" y="159"/>
                  </a:lnTo>
                  <a:lnTo>
                    <a:pt x="317" y="164"/>
                  </a:lnTo>
                  <a:lnTo>
                    <a:pt x="319" y="186"/>
                  </a:lnTo>
                  <a:lnTo>
                    <a:pt x="321" y="199"/>
                  </a:lnTo>
                  <a:lnTo>
                    <a:pt x="321" y="206"/>
                  </a:lnTo>
                  <a:lnTo>
                    <a:pt x="322" y="214"/>
                  </a:lnTo>
                  <a:lnTo>
                    <a:pt x="322" y="216"/>
                  </a:lnTo>
                  <a:lnTo>
                    <a:pt x="322" y="224"/>
                  </a:lnTo>
                  <a:lnTo>
                    <a:pt x="324" y="234"/>
                  </a:lnTo>
                  <a:lnTo>
                    <a:pt x="325" y="250"/>
                  </a:lnTo>
                  <a:lnTo>
                    <a:pt x="325" y="253"/>
                  </a:lnTo>
                  <a:lnTo>
                    <a:pt x="326" y="260"/>
                  </a:lnTo>
                  <a:lnTo>
                    <a:pt x="328" y="279"/>
                  </a:lnTo>
                  <a:lnTo>
                    <a:pt x="329" y="288"/>
                  </a:lnTo>
                  <a:lnTo>
                    <a:pt x="331" y="300"/>
                  </a:lnTo>
                  <a:lnTo>
                    <a:pt x="332" y="310"/>
                  </a:lnTo>
                  <a:lnTo>
                    <a:pt x="332" y="321"/>
                  </a:lnTo>
                  <a:lnTo>
                    <a:pt x="333" y="324"/>
                  </a:lnTo>
                  <a:lnTo>
                    <a:pt x="335" y="337"/>
                  </a:lnTo>
                  <a:lnTo>
                    <a:pt x="331" y="347"/>
                  </a:lnTo>
                  <a:lnTo>
                    <a:pt x="331" y="350"/>
                  </a:lnTo>
                  <a:lnTo>
                    <a:pt x="332" y="349"/>
                  </a:lnTo>
                  <a:lnTo>
                    <a:pt x="329" y="360"/>
                  </a:lnTo>
                  <a:lnTo>
                    <a:pt x="331" y="365"/>
                  </a:lnTo>
                  <a:lnTo>
                    <a:pt x="335" y="376"/>
                  </a:lnTo>
                  <a:lnTo>
                    <a:pt x="340" y="386"/>
                  </a:lnTo>
                  <a:lnTo>
                    <a:pt x="339" y="387"/>
                  </a:lnTo>
                  <a:lnTo>
                    <a:pt x="339" y="390"/>
                  </a:lnTo>
                  <a:lnTo>
                    <a:pt x="340" y="391"/>
                  </a:lnTo>
                  <a:lnTo>
                    <a:pt x="345" y="404"/>
                  </a:lnTo>
                  <a:lnTo>
                    <a:pt x="335" y="421"/>
                  </a:lnTo>
                  <a:lnTo>
                    <a:pt x="333" y="423"/>
                  </a:lnTo>
                  <a:lnTo>
                    <a:pt x="332" y="432"/>
                  </a:lnTo>
                  <a:lnTo>
                    <a:pt x="326" y="434"/>
                  </a:lnTo>
                  <a:lnTo>
                    <a:pt x="328" y="441"/>
                  </a:lnTo>
                  <a:lnTo>
                    <a:pt x="325" y="447"/>
                  </a:lnTo>
                  <a:lnTo>
                    <a:pt x="311" y="461"/>
                  </a:lnTo>
                  <a:lnTo>
                    <a:pt x="308" y="461"/>
                  </a:lnTo>
                  <a:lnTo>
                    <a:pt x="310" y="461"/>
                  </a:lnTo>
                  <a:lnTo>
                    <a:pt x="310" y="463"/>
                  </a:lnTo>
                  <a:lnTo>
                    <a:pt x="311" y="475"/>
                  </a:lnTo>
                  <a:lnTo>
                    <a:pt x="310" y="483"/>
                  </a:lnTo>
                  <a:lnTo>
                    <a:pt x="304" y="501"/>
                  </a:lnTo>
                  <a:lnTo>
                    <a:pt x="306" y="502"/>
                  </a:lnTo>
                  <a:lnTo>
                    <a:pt x="311" y="511"/>
                  </a:lnTo>
                  <a:lnTo>
                    <a:pt x="304" y="520"/>
                  </a:lnTo>
                  <a:lnTo>
                    <a:pt x="301" y="530"/>
                  </a:lnTo>
                  <a:lnTo>
                    <a:pt x="304" y="535"/>
                  </a:lnTo>
                  <a:lnTo>
                    <a:pt x="304" y="537"/>
                  </a:lnTo>
                  <a:lnTo>
                    <a:pt x="311" y="542"/>
                  </a:lnTo>
                  <a:lnTo>
                    <a:pt x="306" y="547"/>
                  </a:lnTo>
                  <a:lnTo>
                    <a:pt x="296" y="549"/>
                  </a:lnTo>
                  <a:lnTo>
                    <a:pt x="287" y="555"/>
                  </a:lnTo>
                  <a:lnTo>
                    <a:pt x="286" y="556"/>
                  </a:lnTo>
                  <a:lnTo>
                    <a:pt x="285" y="555"/>
                  </a:lnTo>
                  <a:lnTo>
                    <a:pt x="282" y="553"/>
                  </a:lnTo>
                  <a:lnTo>
                    <a:pt x="276" y="573"/>
                  </a:lnTo>
                  <a:lnTo>
                    <a:pt x="283" y="587"/>
                  </a:lnTo>
                  <a:lnTo>
                    <a:pt x="279" y="594"/>
                  </a:lnTo>
                  <a:lnTo>
                    <a:pt x="278" y="594"/>
                  </a:lnTo>
                  <a:lnTo>
                    <a:pt x="272" y="594"/>
                  </a:lnTo>
                  <a:lnTo>
                    <a:pt x="267" y="588"/>
                  </a:lnTo>
                  <a:lnTo>
                    <a:pt x="255" y="587"/>
                  </a:lnTo>
                  <a:lnTo>
                    <a:pt x="240" y="580"/>
                  </a:lnTo>
                  <a:lnTo>
                    <a:pt x="239" y="580"/>
                  </a:lnTo>
                  <a:lnTo>
                    <a:pt x="235" y="580"/>
                  </a:lnTo>
                  <a:lnTo>
                    <a:pt x="223" y="595"/>
                  </a:lnTo>
                  <a:lnTo>
                    <a:pt x="221" y="599"/>
                  </a:lnTo>
                  <a:lnTo>
                    <a:pt x="219" y="601"/>
                  </a:lnTo>
                  <a:lnTo>
                    <a:pt x="222" y="606"/>
                  </a:lnTo>
                  <a:lnTo>
                    <a:pt x="214" y="599"/>
                  </a:lnTo>
                  <a:lnTo>
                    <a:pt x="214" y="608"/>
                  </a:lnTo>
                  <a:lnTo>
                    <a:pt x="210" y="606"/>
                  </a:lnTo>
                  <a:lnTo>
                    <a:pt x="204" y="603"/>
                  </a:lnTo>
                  <a:lnTo>
                    <a:pt x="194" y="581"/>
                  </a:lnTo>
                  <a:lnTo>
                    <a:pt x="191" y="581"/>
                  </a:lnTo>
                  <a:lnTo>
                    <a:pt x="190" y="574"/>
                  </a:lnTo>
                  <a:lnTo>
                    <a:pt x="191" y="571"/>
                  </a:lnTo>
                  <a:lnTo>
                    <a:pt x="194" y="571"/>
                  </a:lnTo>
                  <a:lnTo>
                    <a:pt x="196" y="567"/>
                  </a:lnTo>
                  <a:lnTo>
                    <a:pt x="186" y="547"/>
                  </a:lnTo>
                  <a:lnTo>
                    <a:pt x="187" y="541"/>
                  </a:lnTo>
                  <a:lnTo>
                    <a:pt x="172" y="527"/>
                  </a:lnTo>
                  <a:lnTo>
                    <a:pt x="172" y="523"/>
                  </a:lnTo>
                  <a:lnTo>
                    <a:pt x="159" y="515"/>
                  </a:lnTo>
                  <a:lnTo>
                    <a:pt x="154" y="515"/>
                  </a:lnTo>
                  <a:lnTo>
                    <a:pt x="148" y="516"/>
                  </a:lnTo>
                  <a:lnTo>
                    <a:pt x="143" y="506"/>
                  </a:lnTo>
                  <a:lnTo>
                    <a:pt x="132" y="497"/>
                  </a:lnTo>
                  <a:lnTo>
                    <a:pt x="125" y="494"/>
                  </a:lnTo>
                  <a:lnTo>
                    <a:pt x="121" y="491"/>
                  </a:lnTo>
                  <a:lnTo>
                    <a:pt x="119" y="491"/>
                  </a:lnTo>
                  <a:lnTo>
                    <a:pt x="109" y="481"/>
                  </a:lnTo>
                  <a:lnTo>
                    <a:pt x="109" y="477"/>
                  </a:lnTo>
                  <a:lnTo>
                    <a:pt x="109" y="463"/>
                  </a:lnTo>
                  <a:lnTo>
                    <a:pt x="115" y="451"/>
                  </a:lnTo>
                  <a:lnTo>
                    <a:pt x="115" y="448"/>
                  </a:lnTo>
                  <a:lnTo>
                    <a:pt x="116" y="447"/>
                  </a:lnTo>
                  <a:lnTo>
                    <a:pt x="116" y="445"/>
                  </a:lnTo>
                  <a:lnTo>
                    <a:pt x="122" y="436"/>
                  </a:lnTo>
                  <a:lnTo>
                    <a:pt x="122" y="433"/>
                  </a:lnTo>
                  <a:lnTo>
                    <a:pt x="121" y="423"/>
                  </a:lnTo>
                  <a:lnTo>
                    <a:pt x="122" y="421"/>
                  </a:lnTo>
                  <a:lnTo>
                    <a:pt x="125" y="418"/>
                  </a:lnTo>
                  <a:lnTo>
                    <a:pt x="125" y="416"/>
                  </a:lnTo>
                  <a:lnTo>
                    <a:pt x="125" y="411"/>
                  </a:lnTo>
                  <a:lnTo>
                    <a:pt x="114" y="404"/>
                  </a:lnTo>
                  <a:lnTo>
                    <a:pt x="111" y="404"/>
                  </a:lnTo>
                  <a:lnTo>
                    <a:pt x="107" y="404"/>
                  </a:lnTo>
                  <a:lnTo>
                    <a:pt x="102" y="401"/>
                  </a:lnTo>
                  <a:lnTo>
                    <a:pt x="95" y="401"/>
                  </a:lnTo>
                  <a:lnTo>
                    <a:pt x="89" y="411"/>
                  </a:lnTo>
                  <a:lnTo>
                    <a:pt x="86" y="412"/>
                  </a:lnTo>
                  <a:lnTo>
                    <a:pt x="79" y="405"/>
                  </a:lnTo>
                  <a:lnTo>
                    <a:pt x="76" y="398"/>
                  </a:lnTo>
                  <a:lnTo>
                    <a:pt x="75" y="386"/>
                  </a:lnTo>
                  <a:lnTo>
                    <a:pt x="72" y="375"/>
                  </a:lnTo>
                  <a:lnTo>
                    <a:pt x="69" y="371"/>
                  </a:lnTo>
                  <a:lnTo>
                    <a:pt x="61" y="362"/>
                  </a:lnTo>
                  <a:lnTo>
                    <a:pt x="52" y="357"/>
                  </a:lnTo>
                  <a:lnTo>
                    <a:pt x="47" y="354"/>
                  </a:lnTo>
                  <a:lnTo>
                    <a:pt x="37" y="343"/>
                  </a:lnTo>
                  <a:lnTo>
                    <a:pt x="33" y="342"/>
                  </a:lnTo>
                  <a:lnTo>
                    <a:pt x="31" y="336"/>
                  </a:lnTo>
                  <a:lnTo>
                    <a:pt x="23" y="331"/>
                  </a:lnTo>
                  <a:lnTo>
                    <a:pt x="22" y="329"/>
                  </a:lnTo>
                  <a:lnTo>
                    <a:pt x="19" y="328"/>
                  </a:lnTo>
                  <a:lnTo>
                    <a:pt x="15" y="321"/>
                  </a:lnTo>
                  <a:lnTo>
                    <a:pt x="15" y="319"/>
                  </a:lnTo>
                  <a:lnTo>
                    <a:pt x="13" y="314"/>
                  </a:lnTo>
                  <a:lnTo>
                    <a:pt x="6" y="307"/>
                  </a:lnTo>
                  <a:lnTo>
                    <a:pt x="6" y="300"/>
                  </a:lnTo>
                  <a:lnTo>
                    <a:pt x="4" y="294"/>
                  </a:lnTo>
                  <a:lnTo>
                    <a:pt x="0" y="281"/>
                  </a:lnTo>
                  <a:lnTo>
                    <a:pt x="0" y="272"/>
                  </a:lnTo>
                </a:path>
              </a:pathLst>
            </a:custGeom>
            <a:solidFill>
              <a:schemeClr val="accent2"/>
            </a:solidFill>
            <a:ln w="6350">
              <a:solidFill>
                <a:schemeClr val="tx1"/>
              </a:solidFill>
              <a:round/>
              <a:headEnd/>
              <a:tailEnd/>
            </a:ln>
          </p:spPr>
          <p:txBody>
            <a:bodyPr/>
            <a:lstStyle/>
            <a:p>
              <a:endParaRPr lang="en-US"/>
            </a:p>
          </p:txBody>
        </p:sp>
        <p:sp>
          <p:nvSpPr>
            <p:cNvPr id="233" name="Freeform 246"/>
            <p:cNvSpPr>
              <a:spLocks/>
            </p:cNvSpPr>
            <p:nvPr/>
          </p:nvSpPr>
          <p:spPr bwMode="auto">
            <a:xfrm>
              <a:off x="4301661" y="2967328"/>
              <a:ext cx="715008" cy="424213"/>
            </a:xfrm>
            <a:custGeom>
              <a:avLst/>
              <a:gdLst>
                <a:gd name="T0" fmla="*/ 2147483647 w 519"/>
                <a:gd name="T1" fmla="*/ 2147483647 h 341"/>
                <a:gd name="T2" fmla="*/ 2147483647 w 519"/>
                <a:gd name="T3" fmla="*/ 2147483647 h 341"/>
                <a:gd name="T4" fmla="*/ 2147483647 w 519"/>
                <a:gd name="T5" fmla="*/ 2147483647 h 341"/>
                <a:gd name="T6" fmla="*/ 2147483647 w 519"/>
                <a:gd name="T7" fmla="*/ 2147483647 h 341"/>
                <a:gd name="T8" fmla="*/ 2147483647 w 519"/>
                <a:gd name="T9" fmla="*/ 2147483647 h 341"/>
                <a:gd name="T10" fmla="*/ 2147483647 w 519"/>
                <a:gd name="T11" fmla="*/ 2147483647 h 341"/>
                <a:gd name="T12" fmla="*/ 2147483647 w 519"/>
                <a:gd name="T13" fmla="*/ 2147483647 h 341"/>
                <a:gd name="T14" fmla="*/ 2147483647 w 519"/>
                <a:gd name="T15" fmla="*/ 2147483647 h 341"/>
                <a:gd name="T16" fmla="*/ 2147483647 w 519"/>
                <a:gd name="T17" fmla="*/ 2147483647 h 341"/>
                <a:gd name="T18" fmla="*/ 2147483647 w 519"/>
                <a:gd name="T19" fmla="*/ 2147483647 h 341"/>
                <a:gd name="T20" fmla="*/ 2147483647 w 519"/>
                <a:gd name="T21" fmla="*/ 2147483647 h 341"/>
                <a:gd name="T22" fmla="*/ 2147483647 w 519"/>
                <a:gd name="T23" fmla="*/ 2147483647 h 341"/>
                <a:gd name="T24" fmla="*/ 0 w 519"/>
                <a:gd name="T25" fmla="*/ 2147483647 h 341"/>
                <a:gd name="T26" fmla="*/ 2147483647 w 519"/>
                <a:gd name="T27" fmla="*/ 2147483647 h 341"/>
                <a:gd name="T28" fmla="*/ 2147483647 w 519"/>
                <a:gd name="T29" fmla="*/ 2147483647 h 341"/>
                <a:gd name="T30" fmla="*/ 2147483647 w 519"/>
                <a:gd name="T31" fmla="*/ 2147483647 h 341"/>
                <a:gd name="T32" fmla="*/ 2147483647 w 519"/>
                <a:gd name="T33" fmla="*/ 2147483647 h 341"/>
                <a:gd name="T34" fmla="*/ 2147483647 w 519"/>
                <a:gd name="T35" fmla="*/ 2147483647 h 341"/>
                <a:gd name="T36" fmla="*/ 2147483647 w 519"/>
                <a:gd name="T37" fmla="*/ 2147483647 h 341"/>
                <a:gd name="T38" fmla="*/ 2147483647 w 519"/>
                <a:gd name="T39" fmla="*/ 2147483647 h 341"/>
                <a:gd name="T40" fmla="*/ 2147483647 w 519"/>
                <a:gd name="T41" fmla="*/ 2147483647 h 341"/>
                <a:gd name="T42" fmla="*/ 2147483647 w 519"/>
                <a:gd name="T43" fmla="*/ 2147483647 h 341"/>
                <a:gd name="T44" fmla="*/ 2147483647 w 519"/>
                <a:gd name="T45" fmla="*/ 2147483647 h 341"/>
                <a:gd name="T46" fmla="*/ 2147483647 w 519"/>
                <a:gd name="T47" fmla="*/ 2147483647 h 341"/>
                <a:gd name="T48" fmla="*/ 2147483647 w 519"/>
                <a:gd name="T49" fmla="*/ 2147483647 h 341"/>
                <a:gd name="T50" fmla="*/ 2147483647 w 519"/>
                <a:gd name="T51" fmla="*/ 2147483647 h 341"/>
                <a:gd name="T52" fmla="*/ 2147483647 w 519"/>
                <a:gd name="T53" fmla="*/ 2147483647 h 341"/>
                <a:gd name="T54" fmla="*/ 2147483647 w 519"/>
                <a:gd name="T55" fmla="*/ 2147483647 h 341"/>
                <a:gd name="T56" fmla="*/ 2147483647 w 519"/>
                <a:gd name="T57" fmla="*/ 2147483647 h 341"/>
                <a:gd name="T58" fmla="*/ 2147483647 w 519"/>
                <a:gd name="T59" fmla="*/ 2147483647 h 341"/>
                <a:gd name="T60" fmla="*/ 2147483647 w 519"/>
                <a:gd name="T61" fmla="*/ 2147483647 h 341"/>
                <a:gd name="T62" fmla="*/ 2147483647 w 519"/>
                <a:gd name="T63" fmla="*/ 2147483647 h 341"/>
                <a:gd name="T64" fmla="*/ 2147483647 w 519"/>
                <a:gd name="T65" fmla="*/ 2147483647 h 341"/>
                <a:gd name="T66" fmla="*/ 2147483647 w 519"/>
                <a:gd name="T67" fmla="*/ 2147483647 h 341"/>
                <a:gd name="T68" fmla="*/ 2147483647 w 519"/>
                <a:gd name="T69" fmla="*/ 2147483647 h 341"/>
                <a:gd name="T70" fmla="*/ 2147483647 w 519"/>
                <a:gd name="T71" fmla="*/ 2147483647 h 341"/>
                <a:gd name="T72" fmla="*/ 2147483647 w 519"/>
                <a:gd name="T73" fmla="*/ 2147483647 h 341"/>
                <a:gd name="T74" fmla="*/ 2147483647 w 519"/>
                <a:gd name="T75" fmla="*/ 2147483647 h 341"/>
                <a:gd name="T76" fmla="*/ 2147483647 w 519"/>
                <a:gd name="T77" fmla="*/ 2147483647 h 341"/>
                <a:gd name="T78" fmla="*/ 2147483647 w 519"/>
                <a:gd name="T79" fmla="*/ 2147483647 h 341"/>
                <a:gd name="T80" fmla="*/ 2147483647 w 519"/>
                <a:gd name="T81" fmla="*/ 2147483647 h 341"/>
                <a:gd name="T82" fmla="*/ 2147483647 w 519"/>
                <a:gd name="T83" fmla="*/ 2147483647 h 341"/>
                <a:gd name="T84" fmla="*/ 2147483647 w 519"/>
                <a:gd name="T85" fmla="*/ 2147483647 h 341"/>
                <a:gd name="T86" fmla="*/ 2147483647 w 519"/>
                <a:gd name="T87" fmla="*/ 2147483647 h 341"/>
                <a:gd name="T88" fmla="*/ 2147483647 w 519"/>
                <a:gd name="T89" fmla="*/ 2147483647 h 341"/>
                <a:gd name="T90" fmla="*/ 2147483647 w 519"/>
                <a:gd name="T91" fmla="*/ 2147483647 h 341"/>
                <a:gd name="T92" fmla="*/ 2147483647 w 519"/>
                <a:gd name="T93" fmla="*/ 2147483647 h 341"/>
                <a:gd name="T94" fmla="*/ 2147483647 w 519"/>
                <a:gd name="T95" fmla="*/ 2147483647 h 341"/>
                <a:gd name="T96" fmla="*/ 2147483647 w 519"/>
                <a:gd name="T97" fmla="*/ 2147483647 h 341"/>
                <a:gd name="T98" fmla="*/ 2147483647 w 519"/>
                <a:gd name="T99" fmla="*/ 2147483647 h 341"/>
                <a:gd name="T100" fmla="*/ 2147483647 w 519"/>
                <a:gd name="T101" fmla="*/ 2147483647 h 341"/>
                <a:gd name="T102" fmla="*/ 2147483647 w 519"/>
                <a:gd name="T103" fmla="*/ 2147483647 h 341"/>
                <a:gd name="T104" fmla="*/ 2147483647 w 519"/>
                <a:gd name="T105" fmla="*/ 2147483647 h 341"/>
                <a:gd name="T106" fmla="*/ 2147483647 w 519"/>
                <a:gd name="T107" fmla="*/ 2147483647 h 341"/>
                <a:gd name="T108" fmla="*/ 2147483647 w 519"/>
                <a:gd name="T109" fmla="*/ 2147483647 h 341"/>
                <a:gd name="T110" fmla="*/ 2147483647 w 519"/>
                <a:gd name="T111" fmla="*/ 2147483647 h 341"/>
                <a:gd name="T112" fmla="*/ 2147483647 w 519"/>
                <a:gd name="T113" fmla="*/ 2147483647 h 341"/>
                <a:gd name="T114" fmla="*/ 2147483647 w 519"/>
                <a:gd name="T115" fmla="*/ 2147483647 h 341"/>
                <a:gd name="T116" fmla="*/ 2147483647 w 519"/>
                <a:gd name="T117" fmla="*/ 2147483647 h 341"/>
                <a:gd name="T118" fmla="*/ 2147483647 w 519"/>
                <a:gd name="T119" fmla="*/ 2147483647 h 3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19"/>
                <a:gd name="T181" fmla="*/ 0 h 341"/>
                <a:gd name="T182" fmla="*/ 519 w 519"/>
                <a:gd name="T183" fmla="*/ 341 h 34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19" h="341">
                  <a:moveTo>
                    <a:pt x="243" y="11"/>
                  </a:moveTo>
                  <a:lnTo>
                    <a:pt x="232" y="11"/>
                  </a:lnTo>
                  <a:lnTo>
                    <a:pt x="216" y="12"/>
                  </a:lnTo>
                  <a:lnTo>
                    <a:pt x="214" y="12"/>
                  </a:lnTo>
                  <a:lnTo>
                    <a:pt x="206" y="12"/>
                  </a:lnTo>
                  <a:lnTo>
                    <a:pt x="203" y="12"/>
                  </a:lnTo>
                  <a:lnTo>
                    <a:pt x="184" y="13"/>
                  </a:lnTo>
                  <a:lnTo>
                    <a:pt x="174" y="13"/>
                  </a:lnTo>
                  <a:lnTo>
                    <a:pt x="170" y="13"/>
                  </a:lnTo>
                  <a:lnTo>
                    <a:pt x="153" y="13"/>
                  </a:lnTo>
                  <a:lnTo>
                    <a:pt x="145" y="13"/>
                  </a:lnTo>
                  <a:lnTo>
                    <a:pt x="137" y="13"/>
                  </a:lnTo>
                  <a:lnTo>
                    <a:pt x="135" y="13"/>
                  </a:lnTo>
                  <a:lnTo>
                    <a:pt x="132" y="13"/>
                  </a:lnTo>
                  <a:lnTo>
                    <a:pt x="116" y="15"/>
                  </a:lnTo>
                  <a:lnTo>
                    <a:pt x="106" y="15"/>
                  </a:lnTo>
                  <a:lnTo>
                    <a:pt x="96" y="16"/>
                  </a:lnTo>
                  <a:lnTo>
                    <a:pt x="91" y="16"/>
                  </a:lnTo>
                  <a:lnTo>
                    <a:pt x="70" y="16"/>
                  </a:lnTo>
                  <a:lnTo>
                    <a:pt x="67" y="16"/>
                  </a:lnTo>
                  <a:lnTo>
                    <a:pt x="58" y="16"/>
                  </a:lnTo>
                  <a:lnTo>
                    <a:pt x="54" y="16"/>
                  </a:lnTo>
                  <a:lnTo>
                    <a:pt x="48" y="16"/>
                  </a:lnTo>
                  <a:lnTo>
                    <a:pt x="44" y="16"/>
                  </a:lnTo>
                  <a:lnTo>
                    <a:pt x="27" y="16"/>
                  </a:lnTo>
                  <a:lnTo>
                    <a:pt x="18" y="17"/>
                  </a:lnTo>
                  <a:lnTo>
                    <a:pt x="12" y="17"/>
                  </a:lnTo>
                  <a:lnTo>
                    <a:pt x="8" y="17"/>
                  </a:lnTo>
                  <a:lnTo>
                    <a:pt x="1" y="17"/>
                  </a:lnTo>
                  <a:lnTo>
                    <a:pt x="6" y="30"/>
                  </a:lnTo>
                  <a:lnTo>
                    <a:pt x="5" y="44"/>
                  </a:lnTo>
                  <a:lnTo>
                    <a:pt x="9" y="46"/>
                  </a:lnTo>
                  <a:lnTo>
                    <a:pt x="13" y="58"/>
                  </a:lnTo>
                  <a:lnTo>
                    <a:pt x="12" y="62"/>
                  </a:lnTo>
                  <a:lnTo>
                    <a:pt x="9" y="66"/>
                  </a:lnTo>
                  <a:lnTo>
                    <a:pt x="9" y="76"/>
                  </a:lnTo>
                  <a:lnTo>
                    <a:pt x="6" y="81"/>
                  </a:lnTo>
                  <a:lnTo>
                    <a:pt x="0" y="103"/>
                  </a:lnTo>
                  <a:lnTo>
                    <a:pt x="11" y="116"/>
                  </a:lnTo>
                  <a:lnTo>
                    <a:pt x="11" y="118"/>
                  </a:lnTo>
                  <a:lnTo>
                    <a:pt x="12" y="125"/>
                  </a:lnTo>
                  <a:lnTo>
                    <a:pt x="15" y="127"/>
                  </a:lnTo>
                  <a:lnTo>
                    <a:pt x="22" y="149"/>
                  </a:lnTo>
                  <a:lnTo>
                    <a:pt x="24" y="153"/>
                  </a:lnTo>
                  <a:lnTo>
                    <a:pt x="22" y="156"/>
                  </a:lnTo>
                  <a:lnTo>
                    <a:pt x="27" y="165"/>
                  </a:lnTo>
                  <a:lnTo>
                    <a:pt x="29" y="174"/>
                  </a:lnTo>
                  <a:lnTo>
                    <a:pt x="31" y="179"/>
                  </a:lnTo>
                  <a:lnTo>
                    <a:pt x="37" y="179"/>
                  </a:lnTo>
                  <a:lnTo>
                    <a:pt x="40" y="193"/>
                  </a:lnTo>
                  <a:lnTo>
                    <a:pt x="41" y="194"/>
                  </a:lnTo>
                  <a:lnTo>
                    <a:pt x="44" y="207"/>
                  </a:lnTo>
                  <a:lnTo>
                    <a:pt x="41" y="214"/>
                  </a:lnTo>
                  <a:lnTo>
                    <a:pt x="42" y="219"/>
                  </a:lnTo>
                  <a:lnTo>
                    <a:pt x="52" y="229"/>
                  </a:lnTo>
                  <a:lnTo>
                    <a:pt x="52" y="233"/>
                  </a:lnTo>
                  <a:lnTo>
                    <a:pt x="51" y="233"/>
                  </a:lnTo>
                  <a:lnTo>
                    <a:pt x="52" y="236"/>
                  </a:lnTo>
                  <a:lnTo>
                    <a:pt x="58" y="246"/>
                  </a:lnTo>
                  <a:lnTo>
                    <a:pt x="62" y="257"/>
                  </a:lnTo>
                  <a:lnTo>
                    <a:pt x="59" y="259"/>
                  </a:lnTo>
                  <a:lnTo>
                    <a:pt x="59" y="266"/>
                  </a:lnTo>
                  <a:lnTo>
                    <a:pt x="62" y="266"/>
                  </a:lnTo>
                  <a:lnTo>
                    <a:pt x="63" y="269"/>
                  </a:lnTo>
                  <a:lnTo>
                    <a:pt x="62" y="270"/>
                  </a:lnTo>
                  <a:lnTo>
                    <a:pt x="63" y="273"/>
                  </a:lnTo>
                  <a:lnTo>
                    <a:pt x="62" y="280"/>
                  </a:lnTo>
                  <a:lnTo>
                    <a:pt x="62" y="281"/>
                  </a:lnTo>
                  <a:lnTo>
                    <a:pt x="63" y="287"/>
                  </a:lnTo>
                  <a:lnTo>
                    <a:pt x="67" y="298"/>
                  </a:lnTo>
                  <a:lnTo>
                    <a:pt x="69" y="298"/>
                  </a:lnTo>
                  <a:lnTo>
                    <a:pt x="67" y="301"/>
                  </a:lnTo>
                  <a:lnTo>
                    <a:pt x="67" y="310"/>
                  </a:lnTo>
                  <a:lnTo>
                    <a:pt x="63" y="315"/>
                  </a:lnTo>
                  <a:lnTo>
                    <a:pt x="74" y="330"/>
                  </a:lnTo>
                  <a:lnTo>
                    <a:pt x="73" y="333"/>
                  </a:lnTo>
                  <a:lnTo>
                    <a:pt x="74" y="333"/>
                  </a:lnTo>
                  <a:lnTo>
                    <a:pt x="94" y="333"/>
                  </a:lnTo>
                  <a:lnTo>
                    <a:pt x="105" y="333"/>
                  </a:lnTo>
                  <a:lnTo>
                    <a:pt x="114" y="333"/>
                  </a:lnTo>
                  <a:lnTo>
                    <a:pt x="119" y="333"/>
                  </a:lnTo>
                  <a:lnTo>
                    <a:pt x="135" y="331"/>
                  </a:lnTo>
                  <a:lnTo>
                    <a:pt x="142" y="331"/>
                  </a:lnTo>
                  <a:lnTo>
                    <a:pt x="156" y="331"/>
                  </a:lnTo>
                  <a:lnTo>
                    <a:pt x="164" y="331"/>
                  </a:lnTo>
                  <a:lnTo>
                    <a:pt x="175" y="331"/>
                  </a:lnTo>
                  <a:lnTo>
                    <a:pt x="178" y="330"/>
                  </a:lnTo>
                  <a:lnTo>
                    <a:pt x="196" y="330"/>
                  </a:lnTo>
                  <a:lnTo>
                    <a:pt x="198" y="330"/>
                  </a:lnTo>
                  <a:lnTo>
                    <a:pt x="216" y="330"/>
                  </a:lnTo>
                  <a:lnTo>
                    <a:pt x="217" y="328"/>
                  </a:lnTo>
                  <a:lnTo>
                    <a:pt x="235" y="327"/>
                  </a:lnTo>
                  <a:lnTo>
                    <a:pt x="236" y="327"/>
                  </a:lnTo>
                  <a:lnTo>
                    <a:pt x="253" y="327"/>
                  </a:lnTo>
                  <a:lnTo>
                    <a:pt x="257" y="327"/>
                  </a:lnTo>
                  <a:lnTo>
                    <a:pt x="263" y="326"/>
                  </a:lnTo>
                  <a:lnTo>
                    <a:pt x="267" y="326"/>
                  </a:lnTo>
                  <a:lnTo>
                    <a:pt x="277" y="326"/>
                  </a:lnTo>
                  <a:lnTo>
                    <a:pt x="290" y="324"/>
                  </a:lnTo>
                  <a:lnTo>
                    <a:pt x="299" y="324"/>
                  </a:lnTo>
                  <a:lnTo>
                    <a:pt x="318" y="323"/>
                  </a:lnTo>
                  <a:lnTo>
                    <a:pt x="321" y="323"/>
                  </a:lnTo>
                  <a:lnTo>
                    <a:pt x="326" y="322"/>
                  </a:lnTo>
                  <a:lnTo>
                    <a:pt x="339" y="320"/>
                  </a:lnTo>
                  <a:lnTo>
                    <a:pt x="351" y="320"/>
                  </a:lnTo>
                  <a:lnTo>
                    <a:pt x="358" y="319"/>
                  </a:lnTo>
                  <a:lnTo>
                    <a:pt x="360" y="319"/>
                  </a:lnTo>
                  <a:lnTo>
                    <a:pt x="365" y="319"/>
                  </a:lnTo>
                  <a:lnTo>
                    <a:pt x="375" y="319"/>
                  </a:lnTo>
                  <a:lnTo>
                    <a:pt x="378" y="319"/>
                  </a:lnTo>
                  <a:lnTo>
                    <a:pt x="385" y="317"/>
                  </a:lnTo>
                  <a:lnTo>
                    <a:pt x="401" y="316"/>
                  </a:lnTo>
                  <a:lnTo>
                    <a:pt x="403" y="317"/>
                  </a:lnTo>
                  <a:lnTo>
                    <a:pt x="411" y="323"/>
                  </a:lnTo>
                  <a:lnTo>
                    <a:pt x="421" y="337"/>
                  </a:lnTo>
                  <a:lnTo>
                    <a:pt x="427" y="340"/>
                  </a:lnTo>
                  <a:lnTo>
                    <a:pt x="432" y="337"/>
                  </a:lnTo>
                  <a:lnTo>
                    <a:pt x="430" y="317"/>
                  </a:lnTo>
                  <a:lnTo>
                    <a:pt x="445" y="310"/>
                  </a:lnTo>
                  <a:lnTo>
                    <a:pt x="448" y="306"/>
                  </a:lnTo>
                  <a:lnTo>
                    <a:pt x="450" y="306"/>
                  </a:lnTo>
                  <a:lnTo>
                    <a:pt x="451" y="304"/>
                  </a:lnTo>
                  <a:lnTo>
                    <a:pt x="451" y="297"/>
                  </a:lnTo>
                  <a:lnTo>
                    <a:pt x="461" y="269"/>
                  </a:lnTo>
                  <a:lnTo>
                    <a:pt x="461" y="262"/>
                  </a:lnTo>
                  <a:lnTo>
                    <a:pt x="455" y="252"/>
                  </a:lnTo>
                  <a:lnTo>
                    <a:pt x="445" y="243"/>
                  </a:lnTo>
                  <a:lnTo>
                    <a:pt x="448" y="233"/>
                  </a:lnTo>
                  <a:lnTo>
                    <a:pt x="450" y="229"/>
                  </a:lnTo>
                  <a:lnTo>
                    <a:pt x="454" y="223"/>
                  </a:lnTo>
                  <a:lnTo>
                    <a:pt x="470" y="219"/>
                  </a:lnTo>
                  <a:lnTo>
                    <a:pt x="494" y="211"/>
                  </a:lnTo>
                  <a:lnTo>
                    <a:pt x="504" y="204"/>
                  </a:lnTo>
                  <a:lnTo>
                    <a:pt x="506" y="186"/>
                  </a:lnTo>
                  <a:lnTo>
                    <a:pt x="508" y="183"/>
                  </a:lnTo>
                  <a:lnTo>
                    <a:pt x="511" y="181"/>
                  </a:lnTo>
                  <a:lnTo>
                    <a:pt x="512" y="181"/>
                  </a:lnTo>
                  <a:lnTo>
                    <a:pt x="518" y="170"/>
                  </a:lnTo>
                  <a:lnTo>
                    <a:pt x="518" y="164"/>
                  </a:lnTo>
                  <a:lnTo>
                    <a:pt x="518" y="156"/>
                  </a:lnTo>
                  <a:lnTo>
                    <a:pt x="518" y="153"/>
                  </a:lnTo>
                  <a:lnTo>
                    <a:pt x="515" y="143"/>
                  </a:lnTo>
                  <a:lnTo>
                    <a:pt x="505" y="138"/>
                  </a:lnTo>
                  <a:lnTo>
                    <a:pt x="502" y="136"/>
                  </a:lnTo>
                  <a:lnTo>
                    <a:pt x="497" y="134"/>
                  </a:lnTo>
                  <a:lnTo>
                    <a:pt x="494" y="131"/>
                  </a:lnTo>
                  <a:lnTo>
                    <a:pt x="488" y="117"/>
                  </a:lnTo>
                  <a:lnTo>
                    <a:pt x="476" y="110"/>
                  </a:lnTo>
                  <a:lnTo>
                    <a:pt x="475" y="106"/>
                  </a:lnTo>
                  <a:lnTo>
                    <a:pt x="475" y="105"/>
                  </a:lnTo>
                  <a:lnTo>
                    <a:pt x="469" y="92"/>
                  </a:lnTo>
                  <a:lnTo>
                    <a:pt x="465" y="89"/>
                  </a:lnTo>
                  <a:lnTo>
                    <a:pt x="454" y="88"/>
                  </a:lnTo>
                  <a:lnTo>
                    <a:pt x="439" y="80"/>
                  </a:lnTo>
                  <a:lnTo>
                    <a:pt x="437" y="67"/>
                  </a:lnTo>
                  <a:lnTo>
                    <a:pt x="430" y="56"/>
                  </a:lnTo>
                  <a:lnTo>
                    <a:pt x="429" y="53"/>
                  </a:lnTo>
                  <a:lnTo>
                    <a:pt x="427" y="46"/>
                  </a:lnTo>
                  <a:lnTo>
                    <a:pt x="427" y="45"/>
                  </a:lnTo>
                  <a:lnTo>
                    <a:pt x="436" y="26"/>
                  </a:lnTo>
                  <a:lnTo>
                    <a:pt x="423" y="11"/>
                  </a:lnTo>
                  <a:lnTo>
                    <a:pt x="423" y="9"/>
                  </a:lnTo>
                  <a:lnTo>
                    <a:pt x="422" y="1"/>
                  </a:lnTo>
                  <a:lnTo>
                    <a:pt x="422" y="0"/>
                  </a:lnTo>
                  <a:lnTo>
                    <a:pt x="419" y="1"/>
                  </a:lnTo>
                  <a:lnTo>
                    <a:pt x="412" y="1"/>
                  </a:lnTo>
                  <a:lnTo>
                    <a:pt x="391" y="2"/>
                  </a:lnTo>
                  <a:lnTo>
                    <a:pt x="390" y="2"/>
                  </a:lnTo>
                  <a:lnTo>
                    <a:pt x="382" y="2"/>
                  </a:lnTo>
                  <a:lnTo>
                    <a:pt x="354" y="5"/>
                  </a:lnTo>
                  <a:lnTo>
                    <a:pt x="325" y="6"/>
                  </a:lnTo>
                  <a:lnTo>
                    <a:pt x="318" y="6"/>
                  </a:lnTo>
                  <a:lnTo>
                    <a:pt x="282" y="9"/>
                  </a:lnTo>
                  <a:lnTo>
                    <a:pt x="281" y="9"/>
                  </a:lnTo>
                  <a:lnTo>
                    <a:pt x="278" y="9"/>
                  </a:lnTo>
                  <a:lnTo>
                    <a:pt x="253" y="9"/>
                  </a:lnTo>
                  <a:lnTo>
                    <a:pt x="250" y="11"/>
                  </a:lnTo>
                  <a:lnTo>
                    <a:pt x="243" y="11"/>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34" name="Freeform 247"/>
            <p:cNvSpPr>
              <a:spLocks/>
            </p:cNvSpPr>
            <p:nvPr/>
          </p:nvSpPr>
          <p:spPr bwMode="auto">
            <a:xfrm>
              <a:off x="3667738" y="3453729"/>
              <a:ext cx="879630" cy="419770"/>
            </a:xfrm>
            <a:custGeom>
              <a:avLst/>
              <a:gdLst>
                <a:gd name="T0" fmla="*/ 2147483647 w 639"/>
                <a:gd name="T1" fmla="*/ 2147483647 h 337"/>
                <a:gd name="T2" fmla="*/ 2147483647 w 639"/>
                <a:gd name="T3" fmla="*/ 2147483647 h 337"/>
                <a:gd name="T4" fmla="*/ 2147483647 w 639"/>
                <a:gd name="T5" fmla="*/ 2147483647 h 337"/>
                <a:gd name="T6" fmla="*/ 2147483647 w 639"/>
                <a:gd name="T7" fmla="*/ 2147483647 h 337"/>
                <a:gd name="T8" fmla="*/ 2147483647 w 639"/>
                <a:gd name="T9" fmla="*/ 2147483647 h 337"/>
                <a:gd name="T10" fmla="*/ 2147483647 w 639"/>
                <a:gd name="T11" fmla="*/ 2147483647 h 337"/>
                <a:gd name="T12" fmla="*/ 2147483647 w 639"/>
                <a:gd name="T13" fmla="*/ 2147483647 h 337"/>
                <a:gd name="T14" fmla="*/ 2147483647 w 639"/>
                <a:gd name="T15" fmla="*/ 2147483647 h 337"/>
                <a:gd name="T16" fmla="*/ 2147483647 w 639"/>
                <a:gd name="T17" fmla="*/ 2147483647 h 337"/>
                <a:gd name="T18" fmla="*/ 2147483647 w 639"/>
                <a:gd name="T19" fmla="*/ 2147483647 h 337"/>
                <a:gd name="T20" fmla="*/ 2147483647 w 639"/>
                <a:gd name="T21" fmla="*/ 2147483647 h 337"/>
                <a:gd name="T22" fmla="*/ 2147483647 w 639"/>
                <a:gd name="T23" fmla="*/ 2147483647 h 337"/>
                <a:gd name="T24" fmla="*/ 2147483647 w 639"/>
                <a:gd name="T25" fmla="*/ 2147483647 h 337"/>
                <a:gd name="T26" fmla="*/ 2147483647 w 639"/>
                <a:gd name="T27" fmla="*/ 2147483647 h 337"/>
                <a:gd name="T28" fmla="*/ 2147483647 w 639"/>
                <a:gd name="T29" fmla="*/ 2147483647 h 337"/>
                <a:gd name="T30" fmla="*/ 2147483647 w 639"/>
                <a:gd name="T31" fmla="*/ 2147483647 h 337"/>
                <a:gd name="T32" fmla="*/ 2147483647 w 639"/>
                <a:gd name="T33" fmla="*/ 2147483647 h 337"/>
                <a:gd name="T34" fmla="*/ 2147483647 w 639"/>
                <a:gd name="T35" fmla="*/ 2147483647 h 337"/>
                <a:gd name="T36" fmla="*/ 2147483647 w 639"/>
                <a:gd name="T37" fmla="*/ 2147483647 h 337"/>
                <a:gd name="T38" fmla="*/ 2147483647 w 639"/>
                <a:gd name="T39" fmla="*/ 2147483647 h 337"/>
                <a:gd name="T40" fmla="*/ 2147483647 w 639"/>
                <a:gd name="T41" fmla="*/ 2147483647 h 337"/>
                <a:gd name="T42" fmla="*/ 2147483647 w 639"/>
                <a:gd name="T43" fmla="*/ 2147483647 h 337"/>
                <a:gd name="T44" fmla="*/ 2147483647 w 639"/>
                <a:gd name="T45" fmla="*/ 2147483647 h 337"/>
                <a:gd name="T46" fmla="*/ 2147483647 w 639"/>
                <a:gd name="T47" fmla="*/ 2147483647 h 337"/>
                <a:gd name="T48" fmla="*/ 2147483647 w 639"/>
                <a:gd name="T49" fmla="*/ 2147483647 h 337"/>
                <a:gd name="T50" fmla="*/ 2147483647 w 639"/>
                <a:gd name="T51" fmla="*/ 2147483647 h 337"/>
                <a:gd name="T52" fmla="*/ 2147483647 w 639"/>
                <a:gd name="T53" fmla="*/ 2147483647 h 337"/>
                <a:gd name="T54" fmla="*/ 2147483647 w 639"/>
                <a:gd name="T55" fmla="*/ 2147483647 h 337"/>
                <a:gd name="T56" fmla="*/ 2147483647 w 639"/>
                <a:gd name="T57" fmla="*/ 2147483647 h 337"/>
                <a:gd name="T58" fmla="*/ 2147483647 w 639"/>
                <a:gd name="T59" fmla="*/ 2147483647 h 337"/>
                <a:gd name="T60" fmla="*/ 2147483647 w 639"/>
                <a:gd name="T61" fmla="*/ 2147483647 h 337"/>
                <a:gd name="T62" fmla="*/ 2147483647 w 639"/>
                <a:gd name="T63" fmla="*/ 2147483647 h 337"/>
                <a:gd name="T64" fmla="*/ 2147483647 w 639"/>
                <a:gd name="T65" fmla="*/ 2147483647 h 337"/>
                <a:gd name="T66" fmla="*/ 2147483647 w 639"/>
                <a:gd name="T67" fmla="*/ 2147483647 h 337"/>
                <a:gd name="T68" fmla="*/ 2147483647 w 639"/>
                <a:gd name="T69" fmla="*/ 2147483647 h 337"/>
                <a:gd name="T70" fmla="*/ 2147483647 w 639"/>
                <a:gd name="T71" fmla="*/ 2147483647 h 337"/>
                <a:gd name="T72" fmla="*/ 2147483647 w 639"/>
                <a:gd name="T73" fmla="*/ 2147483647 h 337"/>
                <a:gd name="T74" fmla="*/ 2147483647 w 639"/>
                <a:gd name="T75" fmla="*/ 2147483647 h 337"/>
                <a:gd name="T76" fmla="*/ 2147483647 w 639"/>
                <a:gd name="T77" fmla="*/ 2147483647 h 337"/>
                <a:gd name="T78" fmla="*/ 2147483647 w 639"/>
                <a:gd name="T79" fmla="*/ 2147483647 h 337"/>
                <a:gd name="T80" fmla="*/ 2147483647 w 639"/>
                <a:gd name="T81" fmla="*/ 2147483647 h 337"/>
                <a:gd name="T82" fmla="*/ 2147483647 w 639"/>
                <a:gd name="T83" fmla="*/ 2147483647 h 337"/>
                <a:gd name="T84" fmla="*/ 2147483647 w 639"/>
                <a:gd name="T85" fmla="*/ 2147483647 h 337"/>
                <a:gd name="T86" fmla="*/ 2147483647 w 639"/>
                <a:gd name="T87" fmla="*/ 2147483647 h 337"/>
                <a:gd name="T88" fmla="*/ 2147483647 w 639"/>
                <a:gd name="T89" fmla="*/ 2147483647 h 337"/>
                <a:gd name="T90" fmla="*/ 2147483647 w 639"/>
                <a:gd name="T91" fmla="*/ 2147483647 h 337"/>
                <a:gd name="T92" fmla="*/ 2147483647 w 639"/>
                <a:gd name="T93" fmla="*/ 2147483647 h 337"/>
                <a:gd name="T94" fmla="*/ 2147483647 w 639"/>
                <a:gd name="T95" fmla="*/ 2147483647 h 337"/>
                <a:gd name="T96" fmla="*/ 2147483647 w 639"/>
                <a:gd name="T97" fmla="*/ 2147483647 h 337"/>
                <a:gd name="T98" fmla="*/ 2147483647 w 639"/>
                <a:gd name="T99" fmla="*/ 2147483647 h 337"/>
                <a:gd name="T100" fmla="*/ 2147483647 w 639"/>
                <a:gd name="T101" fmla="*/ 2147483647 h 337"/>
                <a:gd name="T102" fmla="*/ 2147483647 w 639"/>
                <a:gd name="T103" fmla="*/ 2147483647 h 337"/>
                <a:gd name="T104" fmla="*/ 2147483647 w 639"/>
                <a:gd name="T105" fmla="*/ 2147483647 h 337"/>
                <a:gd name="T106" fmla="*/ 2147483647 w 639"/>
                <a:gd name="T107" fmla="*/ 2147483647 h 337"/>
                <a:gd name="T108" fmla="*/ 2147483647 w 639"/>
                <a:gd name="T109" fmla="*/ 2147483647 h 337"/>
                <a:gd name="T110" fmla="*/ 2147483647 w 639"/>
                <a:gd name="T111" fmla="*/ 2147483647 h 337"/>
                <a:gd name="T112" fmla="*/ 2147483647 w 639"/>
                <a:gd name="T113" fmla="*/ 2147483647 h 337"/>
                <a:gd name="T114" fmla="*/ 2147483647 w 639"/>
                <a:gd name="T115" fmla="*/ 2147483647 h 337"/>
                <a:gd name="T116" fmla="*/ 2147483647 w 639"/>
                <a:gd name="T117" fmla="*/ 2147483647 h 337"/>
                <a:gd name="T118" fmla="*/ 2147483647 w 639"/>
                <a:gd name="T119" fmla="*/ 2147483647 h 337"/>
                <a:gd name="T120" fmla="*/ 2147483647 w 639"/>
                <a:gd name="T121" fmla="*/ 2147483647 h 337"/>
                <a:gd name="T122" fmla="*/ 2147483647 w 639"/>
                <a:gd name="T123" fmla="*/ 2147483647 h 337"/>
                <a:gd name="T124" fmla="*/ 2147483647 w 639"/>
                <a:gd name="T125" fmla="*/ 2147483647 h 3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39"/>
                <a:gd name="T190" fmla="*/ 0 h 337"/>
                <a:gd name="T191" fmla="*/ 639 w 639"/>
                <a:gd name="T192" fmla="*/ 337 h 3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39" h="337">
                  <a:moveTo>
                    <a:pt x="631" y="106"/>
                  </a:moveTo>
                  <a:lnTo>
                    <a:pt x="631" y="113"/>
                  </a:lnTo>
                  <a:lnTo>
                    <a:pt x="631" y="122"/>
                  </a:lnTo>
                  <a:lnTo>
                    <a:pt x="632" y="129"/>
                  </a:lnTo>
                  <a:lnTo>
                    <a:pt x="632" y="138"/>
                  </a:lnTo>
                  <a:lnTo>
                    <a:pt x="632" y="140"/>
                  </a:lnTo>
                  <a:lnTo>
                    <a:pt x="632" y="152"/>
                  </a:lnTo>
                  <a:lnTo>
                    <a:pt x="632" y="166"/>
                  </a:lnTo>
                  <a:lnTo>
                    <a:pt x="632" y="169"/>
                  </a:lnTo>
                  <a:lnTo>
                    <a:pt x="632" y="179"/>
                  </a:lnTo>
                  <a:lnTo>
                    <a:pt x="633" y="194"/>
                  </a:lnTo>
                  <a:lnTo>
                    <a:pt x="633" y="204"/>
                  </a:lnTo>
                  <a:lnTo>
                    <a:pt x="633" y="213"/>
                  </a:lnTo>
                  <a:lnTo>
                    <a:pt x="633" y="216"/>
                  </a:lnTo>
                  <a:lnTo>
                    <a:pt x="635" y="227"/>
                  </a:lnTo>
                  <a:lnTo>
                    <a:pt x="635" y="244"/>
                  </a:lnTo>
                  <a:lnTo>
                    <a:pt x="635" y="256"/>
                  </a:lnTo>
                  <a:lnTo>
                    <a:pt x="635" y="259"/>
                  </a:lnTo>
                  <a:lnTo>
                    <a:pt x="635" y="276"/>
                  </a:lnTo>
                  <a:lnTo>
                    <a:pt x="636" y="290"/>
                  </a:lnTo>
                  <a:lnTo>
                    <a:pt x="636" y="294"/>
                  </a:lnTo>
                  <a:lnTo>
                    <a:pt x="638" y="312"/>
                  </a:lnTo>
                  <a:lnTo>
                    <a:pt x="638" y="320"/>
                  </a:lnTo>
                  <a:lnTo>
                    <a:pt x="638" y="324"/>
                  </a:lnTo>
                  <a:lnTo>
                    <a:pt x="638" y="327"/>
                  </a:lnTo>
                  <a:lnTo>
                    <a:pt x="638" y="330"/>
                  </a:lnTo>
                  <a:lnTo>
                    <a:pt x="625" y="330"/>
                  </a:lnTo>
                  <a:lnTo>
                    <a:pt x="604" y="331"/>
                  </a:lnTo>
                  <a:lnTo>
                    <a:pt x="598" y="331"/>
                  </a:lnTo>
                  <a:lnTo>
                    <a:pt x="583" y="331"/>
                  </a:lnTo>
                  <a:lnTo>
                    <a:pt x="578" y="331"/>
                  </a:lnTo>
                  <a:lnTo>
                    <a:pt x="569" y="331"/>
                  </a:lnTo>
                  <a:lnTo>
                    <a:pt x="561" y="331"/>
                  </a:lnTo>
                  <a:lnTo>
                    <a:pt x="559" y="331"/>
                  </a:lnTo>
                  <a:lnTo>
                    <a:pt x="551" y="333"/>
                  </a:lnTo>
                  <a:lnTo>
                    <a:pt x="547" y="333"/>
                  </a:lnTo>
                  <a:lnTo>
                    <a:pt x="537" y="333"/>
                  </a:lnTo>
                  <a:lnTo>
                    <a:pt x="529" y="333"/>
                  </a:lnTo>
                  <a:lnTo>
                    <a:pt x="522" y="333"/>
                  </a:lnTo>
                  <a:lnTo>
                    <a:pt x="519" y="333"/>
                  </a:lnTo>
                  <a:lnTo>
                    <a:pt x="508" y="334"/>
                  </a:lnTo>
                  <a:lnTo>
                    <a:pt x="481" y="334"/>
                  </a:lnTo>
                  <a:lnTo>
                    <a:pt x="475" y="334"/>
                  </a:lnTo>
                  <a:lnTo>
                    <a:pt x="465" y="334"/>
                  </a:lnTo>
                  <a:lnTo>
                    <a:pt x="455" y="334"/>
                  </a:lnTo>
                  <a:lnTo>
                    <a:pt x="444" y="334"/>
                  </a:lnTo>
                  <a:lnTo>
                    <a:pt x="433" y="334"/>
                  </a:lnTo>
                  <a:lnTo>
                    <a:pt x="420" y="334"/>
                  </a:lnTo>
                  <a:lnTo>
                    <a:pt x="406" y="334"/>
                  </a:lnTo>
                  <a:lnTo>
                    <a:pt x="401" y="334"/>
                  </a:lnTo>
                  <a:lnTo>
                    <a:pt x="392" y="334"/>
                  </a:lnTo>
                  <a:lnTo>
                    <a:pt x="391" y="334"/>
                  </a:lnTo>
                  <a:lnTo>
                    <a:pt x="374" y="334"/>
                  </a:lnTo>
                  <a:lnTo>
                    <a:pt x="364" y="334"/>
                  </a:lnTo>
                  <a:lnTo>
                    <a:pt x="348" y="334"/>
                  </a:lnTo>
                  <a:lnTo>
                    <a:pt x="344" y="334"/>
                  </a:lnTo>
                  <a:lnTo>
                    <a:pt x="338" y="336"/>
                  </a:lnTo>
                  <a:lnTo>
                    <a:pt x="337" y="334"/>
                  </a:lnTo>
                  <a:lnTo>
                    <a:pt x="321" y="334"/>
                  </a:lnTo>
                  <a:lnTo>
                    <a:pt x="317" y="334"/>
                  </a:lnTo>
                  <a:lnTo>
                    <a:pt x="316" y="334"/>
                  </a:lnTo>
                  <a:lnTo>
                    <a:pt x="305" y="334"/>
                  </a:lnTo>
                  <a:lnTo>
                    <a:pt x="300" y="334"/>
                  </a:lnTo>
                  <a:lnTo>
                    <a:pt x="282" y="334"/>
                  </a:lnTo>
                  <a:lnTo>
                    <a:pt x="278" y="334"/>
                  </a:lnTo>
                  <a:lnTo>
                    <a:pt x="261" y="334"/>
                  </a:lnTo>
                  <a:lnTo>
                    <a:pt x="232" y="334"/>
                  </a:lnTo>
                  <a:lnTo>
                    <a:pt x="229" y="334"/>
                  </a:lnTo>
                  <a:lnTo>
                    <a:pt x="222" y="334"/>
                  </a:lnTo>
                  <a:lnTo>
                    <a:pt x="218" y="334"/>
                  </a:lnTo>
                  <a:lnTo>
                    <a:pt x="215" y="334"/>
                  </a:lnTo>
                  <a:lnTo>
                    <a:pt x="182" y="334"/>
                  </a:lnTo>
                  <a:lnTo>
                    <a:pt x="175" y="333"/>
                  </a:lnTo>
                  <a:lnTo>
                    <a:pt x="172" y="333"/>
                  </a:lnTo>
                  <a:lnTo>
                    <a:pt x="168" y="333"/>
                  </a:lnTo>
                  <a:lnTo>
                    <a:pt x="165" y="333"/>
                  </a:lnTo>
                  <a:lnTo>
                    <a:pt x="126" y="331"/>
                  </a:lnTo>
                  <a:lnTo>
                    <a:pt x="122" y="331"/>
                  </a:lnTo>
                  <a:lnTo>
                    <a:pt x="94" y="331"/>
                  </a:lnTo>
                  <a:lnTo>
                    <a:pt x="90" y="331"/>
                  </a:lnTo>
                  <a:lnTo>
                    <a:pt x="83" y="331"/>
                  </a:lnTo>
                  <a:lnTo>
                    <a:pt x="79" y="331"/>
                  </a:lnTo>
                  <a:lnTo>
                    <a:pt x="58" y="330"/>
                  </a:lnTo>
                  <a:lnTo>
                    <a:pt x="43" y="330"/>
                  </a:lnTo>
                  <a:lnTo>
                    <a:pt x="26" y="330"/>
                  </a:lnTo>
                  <a:lnTo>
                    <a:pt x="20" y="330"/>
                  </a:lnTo>
                  <a:lnTo>
                    <a:pt x="2" y="329"/>
                  </a:lnTo>
                  <a:lnTo>
                    <a:pt x="0" y="329"/>
                  </a:lnTo>
                  <a:lnTo>
                    <a:pt x="1" y="315"/>
                  </a:lnTo>
                  <a:lnTo>
                    <a:pt x="2" y="301"/>
                  </a:lnTo>
                  <a:lnTo>
                    <a:pt x="2" y="286"/>
                  </a:lnTo>
                  <a:lnTo>
                    <a:pt x="2" y="273"/>
                  </a:lnTo>
                  <a:lnTo>
                    <a:pt x="4" y="259"/>
                  </a:lnTo>
                  <a:lnTo>
                    <a:pt x="4" y="258"/>
                  </a:lnTo>
                  <a:lnTo>
                    <a:pt x="4" y="247"/>
                  </a:lnTo>
                  <a:lnTo>
                    <a:pt x="5" y="219"/>
                  </a:lnTo>
                  <a:lnTo>
                    <a:pt x="5" y="205"/>
                  </a:lnTo>
                  <a:lnTo>
                    <a:pt x="6" y="190"/>
                  </a:lnTo>
                  <a:lnTo>
                    <a:pt x="6" y="179"/>
                  </a:lnTo>
                  <a:lnTo>
                    <a:pt x="6" y="170"/>
                  </a:lnTo>
                  <a:lnTo>
                    <a:pt x="6" y="152"/>
                  </a:lnTo>
                  <a:lnTo>
                    <a:pt x="6" y="149"/>
                  </a:lnTo>
                  <a:lnTo>
                    <a:pt x="8" y="143"/>
                  </a:lnTo>
                  <a:lnTo>
                    <a:pt x="8" y="131"/>
                  </a:lnTo>
                  <a:lnTo>
                    <a:pt x="9" y="109"/>
                  </a:lnTo>
                  <a:lnTo>
                    <a:pt x="9" y="105"/>
                  </a:lnTo>
                  <a:lnTo>
                    <a:pt x="9" y="101"/>
                  </a:lnTo>
                  <a:lnTo>
                    <a:pt x="9" y="95"/>
                  </a:lnTo>
                  <a:lnTo>
                    <a:pt x="11" y="69"/>
                  </a:lnTo>
                  <a:lnTo>
                    <a:pt x="11" y="55"/>
                  </a:lnTo>
                  <a:lnTo>
                    <a:pt x="12" y="48"/>
                  </a:lnTo>
                  <a:lnTo>
                    <a:pt x="12" y="47"/>
                  </a:lnTo>
                  <a:lnTo>
                    <a:pt x="13" y="0"/>
                  </a:lnTo>
                  <a:lnTo>
                    <a:pt x="66" y="2"/>
                  </a:lnTo>
                  <a:lnTo>
                    <a:pt x="69" y="2"/>
                  </a:lnTo>
                  <a:lnTo>
                    <a:pt x="73" y="2"/>
                  </a:lnTo>
                  <a:lnTo>
                    <a:pt x="89" y="2"/>
                  </a:lnTo>
                  <a:lnTo>
                    <a:pt x="110" y="2"/>
                  </a:lnTo>
                  <a:lnTo>
                    <a:pt x="119" y="4"/>
                  </a:lnTo>
                  <a:lnTo>
                    <a:pt x="122" y="4"/>
                  </a:lnTo>
                  <a:lnTo>
                    <a:pt x="136" y="4"/>
                  </a:lnTo>
                  <a:lnTo>
                    <a:pt x="151" y="4"/>
                  </a:lnTo>
                  <a:lnTo>
                    <a:pt x="167" y="5"/>
                  </a:lnTo>
                  <a:lnTo>
                    <a:pt x="168" y="5"/>
                  </a:lnTo>
                  <a:lnTo>
                    <a:pt x="172" y="5"/>
                  </a:lnTo>
                  <a:lnTo>
                    <a:pt x="197" y="5"/>
                  </a:lnTo>
                  <a:lnTo>
                    <a:pt x="213" y="5"/>
                  </a:lnTo>
                  <a:lnTo>
                    <a:pt x="234" y="5"/>
                  </a:lnTo>
                  <a:lnTo>
                    <a:pt x="239" y="5"/>
                  </a:lnTo>
                  <a:lnTo>
                    <a:pt x="250" y="5"/>
                  </a:lnTo>
                  <a:lnTo>
                    <a:pt x="254" y="5"/>
                  </a:lnTo>
                  <a:lnTo>
                    <a:pt x="259" y="6"/>
                  </a:lnTo>
                  <a:lnTo>
                    <a:pt x="275" y="6"/>
                  </a:lnTo>
                  <a:lnTo>
                    <a:pt x="285" y="6"/>
                  </a:lnTo>
                  <a:lnTo>
                    <a:pt x="288" y="6"/>
                  </a:lnTo>
                  <a:lnTo>
                    <a:pt x="295" y="6"/>
                  </a:lnTo>
                  <a:lnTo>
                    <a:pt x="306" y="6"/>
                  </a:lnTo>
                  <a:lnTo>
                    <a:pt x="316" y="6"/>
                  </a:lnTo>
                  <a:lnTo>
                    <a:pt x="324" y="6"/>
                  </a:lnTo>
                  <a:lnTo>
                    <a:pt x="337" y="6"/>
                  </a:lnTo>
                  <a:lnTo>
                    <a:pt x="348" y="6"/>
                  </a:lnTo>
                  <a:lnTo>
                    <a:pt x="352" y="6"/>
                  </a:lnTo>
                  <a:lnTo>
                    <a:pt x="358" y="6"/>
                  </a:lnTo>
                  <a:lnTo>
                    <a:pt x="362" y="6"/>
                  </a:lnTo>
                  <a:lnTo>
                    <a:pt x="378" y="6"/>
                  </a:lnTo>
                  <a:lnTo>
                    <a:pt x="399" y="6"/>
                  </a:lnTo>
                  <a:lnTo>
                    <a:pt x="409" y="6"/>
                  </a:lnTo>
                  <a:lnTo>
                    <a:pt x="419" y="6"/>
                  </a:lnTo>
                  <a:lnTo>
                    <a:pt x="437" y="6"/>
                  </a:lnTo>
                  <a:lnTo>
                    <a:pt x="440" y="6"/>
                  </a:lnTo>
                  <a:lnTo>
                    <a:pt x="445" y="5"/>
                  </a:lnTo>
                  <a:lnTo>
                    <a:pt x="451" y="5"/>
                  </a:lnTo>
                  <a:lnTo>
                    <a:pt x="472" y="5"/>
                  </a:lnTo>
                  <a:lnTo>
                    <a:pt x="475" y="5"/>
                  </a:lnTo>
                  <a:lnTo>
                    <a:pt x="481" y="5"/>
                  </a:lnTo>
                  <a:lnTo>
                    <a:pt x="491" y="5"/>
                  </a:lnTo>
                  <a:lnTo>
                    <a:pt x="493" y="5"/>
                  </a:lnTo>
                  <a:lnTo>
                    <a:pt x="502" y="5"/>
                  </a:lnTo>
                  <a:lnTo>
                    <a:pt x="511" y="5"/>
                  </a:lnTo>
                  <a:lnTo>
                    <a:pt x="512" y="5"/>
                  </a:lnTo>
                  <a:lnTo>
                    <a:pt x="522" y="5"/>
                  </a:lnTo>
                  <a:lnTo>
                    <a:pt x="529" y="5"/>
                  </a:lnTo>
                  <a:lnTo>
                    <a:pt x="566" y="4"/>
                  </a:lnTo>
                  <a:lnTo>
                    <a:pt x="569" y="4"/>
                  </a:lnTo>
                  <a:lnTo>
                    <a:pt x="585" y="16"/>
                  </a:lnTo>
                  <a:lnTo>
                    <a:pt x="593" y="16"/>
                  </a:lnTo>
                  <a:lnTo>
                    <a:pt x="596" y="15"/>
                  </a:lnTo>
                  <a:lnTo>
                    <a:pt x="601" y="16"/>
                  </a:lnTo>
                  <a:lnTo>
                    <a:pt x="605" y="22"/>
                  </a:lnTo>
                  <a:lnTo>
                    <a:pt x="605" y="31"/>
                  </a:lnTo>
                  <a:lnTo>
                    <a:pt x="596" y="38"/>
                  </a:lnTo>
                  <a:lnTo>
                    <a:pt x="592" y="44"/>
                  </a:lnTo>
                  <a:lnTo>
                    <a:pt x="587" y="55"/>
                  </a:lnTo>
                  <a:lnTo>
                    <a:pt x="592" y="58"/>
                  </a:lnTo>
                  <a:lnTo>
                    <a:pt x="596" y="63"/>
                  </a:lnTo>
                  <a:lnTo>
                    <a:pt x="598" y="66"/>
                  </a:lnTo>
                  <a:lnTo>
                    <a:pt x="607" y="72"/>
                  </a:lnTo>
                  <a:lnTo>
                    <a:pt x="608" y="81"/>
                  </a:lnTo>
                  <a:lnTo>
                    <a:pt x="615" y="90"/>
                  </a:lnTo>
                  <a:lnTo>
                    <a:pt x="618" y="93"/>
                  </a:lnTo>
                  <a:lnTo>
                    <a:pt x="629" y="94"/>
                  </a:lnTo>
                  <a:lnTo>
                    <a:pt x="631" y="94"/>
                  </a:lnTo>
                  <a:lnTo>
                    <a:pt x="631" y="97"/>
                  </a:lnTo>
                  <a:lnTo>
                    <a:pt x="631" y="98"/>
                  </a:lnTo>
                  <a:lnTo>
                    <a:pt x="631" y="99"/>
                  </a:lnTo>
                  <a:lnTo>
                    <a:pt x="631" y="106"/>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35" name="Freeform 248"/>
            <p:cNvSpPr>
              <a:spLocks/>
            </p:cNvSpPr>
            <p:nvPr/>
          </p:nvSpPr>
          <p:spPr bwMode="auto">
            <a:xfrm>
              <a:off x="4230407" y="2196639"/>
              <a:ext cx="781348" cy="790679"/>
            </a:xfrm>
            <a:custGeom>
              <a:avLst/>
              <a:gdLst>
                <a:gd name="T0" fmla="*/ 2147483647 w 568"/>
                <a:gd name="T1" fmla="*/ 2147483647 h 635"/>
                <a:gd name="T2" fmla="*/ 2147483647 w 568"/>
                <a:gd name="T3" fmla="*/ 2147483647 h 635"/>
                <a:gd name="T4" fmla="*/ 2147483647 w 568"/>
                <a:gd name="T5" fmla="*/ 2147483647 h 635"/>
                <a:gd name="T6" fmla="*/ 2147483647 w 568"/>
                <a:gd name="T7" fmla="*/ 2147483647 h 635"/>
                <a:gd name="T8" fmla="*/ 2147483647 w 568"/>
                <a:gd name="T9" fmla="*/ 2147483647 h 635"/>
                <a:gd name="T10" fmla="*/ 2147483647 w 568"/>
                <a:gd name="T11" fmla="*/ 2147483647 h 635"/>
                <a:gd name="T12" fmla="*/ 2147483647 w 568"/>
                <a:gd name="T13" fmla="*/ 2147483647 h 635"/>
                <a:gd name="T14" fmla="*/ 2147483647 w 568"/>
                <a:gd name="T15" fmla="*/ 2147483647 h 635"/>
                <a:gd name="T16" fmla="*/ 2147483647 w 568"/>
                <a:gd name="T17" fmla="*/ 2147483647 h 635"/>
                <a:gd name="T18" fmla="*/ 2147483647 w 568"/>
                <a:gd name="T19" fmla="*/ 2147483647 h 635"/>
                <a:gd name="T20" fmla="*/ 2147483647 w 568"/>
                <a:gd name="T21" fmla="*/ 2147483647 h 635"/>
                <a:gd name="T22" fmla="*/ 2147483647 w 568"/>
                <a:gd name="T23" fmla="*/ 2147483647 h 635"/>
                <a:gd name="T24" fmla="*/ 2147483647 w 568"/>
                <a:gd name="T25" fmla="*/ 2147483647 h 635"/>
                <a:gd name="T26" fmla="*/ 2147483647 w 568"/>
                <a:gd name="T27" fmla="*/ 2147483647 h 635"/>
                <a:gd name="T28" fmla="*/ 2147483647 w 568"/>
                <a:gd name="T29" fmla="*/ 2147483647 h 635"/>
                <a:gd name="T30" fmla="*/ 2147483647 w 568"/>
                <a:gd name="T31" fmla="*/ 2147483647 h 635"/>
                <a:gd name="T32" fmla="*/ 2147483647 w 568"/>
                <a:gd name="T33" fmla="*/ 2147483647 h 635"/>
                <a:gd name="T34" fmla="*/ 2147483647 w 568"/>
                <a:gd name="T35" fmla="*/ 2147483647 h 635"/>
                <a:gd name="T36" fmla="*/ 2147483647 w 568"/>
                <a:gd name="T37" fmla="*/ 2147483647 h 635"/>
                <a:gd name="T38" fmla="*/ 2147483647 w 568"/>
                <a:gd name="T39" fmla="*/ 2147483647 h 635"/>
                <a:gd name="T40" fmla="*/ 2147483647 w 568"/>
                <a:gd name="T41" fmla="*/ 2147483647 h 635"/>
                <a:gd name="T42" fmla="*/ 2147483647 w 568"/>
                <a:gd name="T43" fmla="*/ 2147483647 h 635"/>
                <a:gd name="T44" fmla="*/ 2147483647 w 568"/>
                <a:gd name="T45" fmla="*/ 2147483647 h 635"/>
                <a:gd name="T46" fmla="*/ 2147483647 w 568"/>
                <a:gd name="T47" fmla="*/ 2147483647 h 635"/>
                <a:gd name="T48" fmla="*/ 2147483647 w 568"/>
                <a:gd name="T49" fmla="*/ 2147483647 h 635"/>
                <a:gd name="T50" fmla="*/ 2147483647 w 568"/>
                <a:gd name="T51" fmla="*/ 2147483647 h 635"/>
                <a:gd name="T52" fmla="*/ 2147483647 w 568"/>
                <a:gd name="T53" fmla="*/ 2147483647 h 635"/>
                <a:gd name="T54" fmla="*/ 2147483647 w 568"/>
                <a:gd name="T55" fmla="*/ 2147483647 h 635"/>
                <a:gd name="T56" fmla="*/ 2147483647 w 568"/>
                <a:gd name="T57" fmla="*/ 2147483647 h 635"/>
                <a:gd name="T58" fmla="*/ 2147483647 w 568"/>
                <a:gd name="T59" fmla="*/ 2147483647 h 635"/>
                <a:gd name="T60" fmla="*/ 2147483647 w 568"/>
                <a:gd name="T61" fmla="*/ 2147483647 h 635"/>
                <a:gd name="T62" fmla="*/ 2147483647 w 568"/>
                <a:gd name="T63" fmla="*/ 2147483647 h 635"/>
                <a:gd name="T64" fmla="*/ 2147483647 w 568"/>
                <a:gd name="T65" fmla="*/ 2147483647 h 635"/>
                <a:gd name="T66" fmla="*/ 2147483647 w 568"/>
                <a:gd name="T67" fmla="*/ 2147483647 h 635"/>
                <a:gd name="T68" fmla="*/ 2147483647 w 568"/>
                <a:gd name="T69" fmla="*/ 2147483647 h 635"/>
                <a:gd name="T70" fmla="*/ 2147483647 w 568"/>
                <a:gd name="T71" fmla="*/ 2147483647 h 635"/>
                <a:gd name="T72" fmla="*/ 2147483647 w 568"/>
                <a:gd name="T73" fmla="*/ 2147483647 h 635"/>
                <a:gd name="T74" fmla="*/ 2147483647 w 568"/>
                <a:gd name="T75" fmla="*/ 2147483647 h 635"/>
                <a:gd name="T76" fmla="*/ 2147483647 w 568"/>
                <a:gd name="T77" fmla="*/ 2147483647 h 635"/>
                <a:gd name="T78" fmla="*/ 2147483647 w 568"/>
                <a:gd name="T79" fmla="*/ 2147483647 h 635"/>
                <a:gd name="T80" fmla="*/ 2147483647 w 568"/>
                <a:gd name="T81" fmla="*/ 2147483647 h 635"/>
                <a:gd name="T82" fmla="*/ 2147483647 w 568"/>
                <a:gd name="T83" fmla="*/ 2147483647 h 635"/>
                <a:gd name="T84" fmla="*/ 2147483647 w 568"/>
                <a:gd name="T85" fmla="*/ 2147483647 h 635"/>
                <a:gd name="T86" fmla="*/ 2147483647 w 568"/>
                <a:gd name="T87" fmla="*/ 2147483647 h 635"/>
                <a:gd name="T88" fmla="*/ 2147483647 w 568"/>
                <a:gd name="T89" fmla="*/ 2147483647 h 635"/>
                <a:gd name="T90" fmla="*/ 2147483647 w 568"/>
                <a:gd name="T91" fmla="*/ 2147483647 h 635"/>
                <a:gd name="T92" fmla="*/ 2147483647 w 568"/>
                <a:gd name="T93" fmla="*/ 2147483647 h 635"/>
                <a:gd name="T94" fmla="*/ 2147483647 w 568"/>
                <a:gd name="T95" fmla="*/ 2147483647 h 6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68"/>
                <a:gd name="T145" fmla="*/ 0 h 635"/>
                <a:gd name="T146" fmla="*/ 568 w 568"/>
                <a:gd name="T147" fmla="*/ 635 h 6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68" h="635">
                  <a:moveTo>
                    <a:pt x="63" y="492"/>
                  </a:moveTo>
                  <a:lnTo>
                    <a:pt x="63" y="474"/>
                  </a:lnTo>
                  <a:lnTo>
                    <a:pt x="62" y="442"/>
                  </a:lnTo>
                  <a:lnTo>
                    <a:pt x="60" y="435"/>
                  </a:lnTo>
                  <a:lnTo>
                    <a:pt x="58" y="431"/>
                  </a:lnTo>
                  <a:lnTo>
                    <a:pt x="48" y="427"/>
                  </a:lnTo>
                  <a:lnTo>
                    <a:pt x="31" y="407"/>
                  </a:lnTo>
                  <a:lnTo>
                    <a:pt x="31" y="405"/>
                  </a:lnTo>
                  <a:lnTo>
                    <a:pt x="47" y="391"/>
                  </a:lnTo>
                  <a:lnTo>
                    <a:pt x="52" y="370"/>
                  </a:lnTo>
                  <a:lnTo>
                    <a:pt x="51" y="363"/>
                  </a:lnTo>
                  <a:lnTo>
                    <a:pt x="51" y="360"/>
                  </a:lnTo>
                  <a:lnTo>
                    <a:pt x="51" y="362"/>
                  </a:lnTo>
                  <a:lnTo>
                    <a:pt x="47" y="326"/>
                  </a:lnTo>
                  <a:lnTo>
                    <a:pt x="38" y="310"/>
                  </a:lnTo>
                  <a:lnTo>
                    <a:pt x="36" y="296"/>
                  </a:lnTo>
                  <a:lnTo>
                    <a:pt x="34" y="296"/>
                  </a:lnTo>
                  <a:lnTo>
                    <a:pt x="34" y="270"/>
                  </a:lnTo>
                  <a:lnTo>
                    <a:pt x="31" y="256"/>
                  </a:lnTo>
                  <a:lnTo>
                    <a:pt x="30" y="240"/>
                  </a:lnTo>
                  <a:lnTo>
                    <a:pt x="30" y="237"/>
                  </a:lnTo>
                  <a:lnTo>
                    <a:pt x="30" y="231"/>
                  </a:lnTo>
                  <a:lnTo>
                    <a:pt x="30" y="221"/>
                  </a:lnTo>
                  <a:lnTo>
                    <a:pt x="30" y="220"/>
                  </a:lnTo>
                  <a:lnTo>
                    <a:pt x="29" y="217"/>
                  </a:lnTo>
                  <a:lnTo>
                    <a:pt x="30" y="216"/>
                  </a:lnTo>
                  <a:lnTo>
                    <a:pt x="29" y="203"/>
                  </a:lnTo>
                  <a:lnTo>
                    <a:pt x="29" y="202"/>
                  </a:lnTo>
                  <a:lnTo>
                    <a:pt x="27" y="190"/>
                  </a:lnTo>
                  <a:lnTo>
                    <a:pt x="26" y="184"/>
                  </a:lnTo>
                  <a:lnTo>
                    <a:pt x="15" y="163"/>
                  </a:lnTo>
                  <a:lnTo>
                    <a:pt x="8" y="133"/>
                  </a:lnTo>
                  <a:lnTo>
                    <a:pt x="5" y="131"/>
                  </a:lnTo>
                  <a:lnTo>
                    <a:pt x="6" y="129"/>
                  </a:lnTo>
                  <a:lnTo>
                    <a:pt x="8" y="127"/>
                  </a:lnTo>
                  <a:lnTo>
                    <a:pt x="6" y="105"/>
                  </a:lnTo>
                  <a:lnTo>
                    <a:pt x="5" y="92"/>
                  </a:lnTo>
                  <a:lnTo>
                    <a:pt x="2" y="58"/>
                  </a:lnTo>
                  <a:lnTo>
                    <a:pt x="4" y="56"/>
                  </a:lnTo>
                  <a:lnTo>
                    <a:pt x="0" y="43"/>
                  </a:lnTo>
                  <a:lnTo>
                    <a:pt x="59" y="43"/>
                  </a:lnTo>
                  <a:lnTo>
                    <a:pt x="138" y="41"/>
                  </a:lnTo>
                  <a:lnTo>
                    <a:pt x="149" y="40"/>
                  </a:lnTo>
                  <a:lnTo>
                    <a:pt x="149" y="0"/>
                  </a:lnTo>
                  <a:lnTo>
                    <a:pt x="163" y="1"/>
                  </a:lnTo>
                  <a:lnTo>
                    <a:pt x="173" y="5"/>
                  </a:lnTo>
                  <a:lnTo>
                    <a:pt x="184" y="62"/>
                  </a:lnTo>
                  <a:lnTo>
                    <a:pt x="192" y="69"/>
                  </a:lnTo>
                  <a:lnTo>
                    <a:pt x="203" y="70"/>
                  </a:lnTo>
                  <a:lnTo>
                    <a:pt x="216" y="70"/>
                  </a:lnTo>
                  <a:lnTo>
                    <a:pt x="217" y="74"/>
                  </a:lnTo>
                  <a:lnTo>
                    <a:pt x="246" y="76"/>
                  </a:lnTo>
                  <a:lnTo>
                    <a:pt x="250" y="88"/>
                  </a:lnTo>
                  <a:lnTo>
                    <a:pt x="268" y="87"/>
                  </a:lnTo>
                  <a:lnTo>
                    <a:pt x="275" y="83"/>
                  </a:lnTo>
                  <a:lnTo>
                    <a:pt x="274" y="80"/>
                  </a:lnTo>
                  <a:lnTo>
                    <a:pt x="292" y="73"/>
                  </a:lnTo>
                  <a:lnTo>
                    <a:pt x="302" y="74"/>
                  </a:lnTo>
                  <a:lnTo>
                    <a:pt x="311" y="73"/>
                  </a:lnTo>
                  <a:lnTo>
                    <a:pt x="328" y="83"/>
                  </a:lnTo>
                  <a:lnTo>
                    <a:pt x="335" y="81"/>
                  </a:lnTo>
                  <a:lnTo>
                    <a:pt x="336" y="92"/>
                  </a:lnTo>
                  <a:lnTo>
                    <a:pt x="346" y="92"/>
                  </a:lnTo>
                  <a:lnTo>
                    <a:pt x="356" y="115"/>
                  </a:lnTo>
                  <a:lnTo>
                    <a:pt x="363" y="110"/>
                  </a:lnTo>
                  <a:lnTo>
                    <a:pt x="361" y="102"/>
                  </a:lnTo>
                  <a:lnTo>
                    <a:pt x="377" y="99"/>
                  </a:lnTo>
                  <a:lnTo>
                    <a:pt x="382" y="102"/>
                  </a:lnTo>
                  <a:lnTo>
                    <a:pt x="385" y="110"/>
                  </a:lnTo>
                  <a:lnTo>
                    <a:pt x="399" y="115"/>
                  </a:lnTo>
                  <a:lnTo>
                    <a:pt x="421" y="127"/>
                  </a:lnTo>
                  <a:lnTo>
                    <a:pt x="438" y="126"/>
                  </a:lnTo>
                  <a:lnTo>
                    <a:pt x="454" y="112"/>
                  </a:lnTo>
                  <a:lnTo>
                    <a:pt x="468" y="105"/>
                  </a:lnTo>
                  <a:lnTo>
                    <a:pt x="475" y="120"/>
                  </a:lnTo>
                  <a:lnTo>
                    <a:pt x="485" y="119"/>
                  </a:lnTo>
                  <a:lnTo>
                    <a:pt x="506" y="119"/>
                  </a:lnTo>
                  <a:lnTo>
                    <a:pt x="519" y="116"/>
                  </a:lnTo>
                  <a:lnTo>
                    <a:pt x="540" y="127"/>
                  </a:lnTo>
                  <a:lnTo>
                    <a:pt x="550" y="123"/>
                  </a:lnTo>
                  <a:lnTo>
                    <a:pt x="567" y="123"/>
                  </a:lnTo>
                  <a:lnTo>
                    <a:pt x="532" y="145"/>
                  </a:lnTo>
                  <a:lnTo>
                    <a:pt x="497" y="160"/>
                  </a:lnTo>
                  <a:lnTo>
                    <a:pt x="479" y="172"/>
                  </a:lnTo>
                  <a:lnTo>
                    <a:pt x="461" y="190"/>
                  </a:lnTo>
                  <a:lnTo>
                    <a:pt x="445" y="209"/>
                  </a:lnTo>
                  <a:lnTo>
                    <a:pt x="436" y="220"/>
                  </a:lnTo>
                  <a:lnTo>
                    <a:pt x="407" y="249"/>
                  </a:lnTo>
                  <a:lnTo>
                    <a:pt x="392" y="260"/>
                  </a:lnTo>
                  <a:lnTo>
                    <a:pt x="388" y="270"/>
                  </a:lnTo>
                  <a:lnTo>
                    <a:pt x="392" y="274"/>
                  </a:lnTo>
                  <a:lnTo>
                    <a:pt x="386" y="270"/>
                  </a:lnTo>
                  <a:lnTo>
                    <a:pt x="375" y="281"/>
                  </a:lnTo>
                  <a:lnTo>
                    <a:pt x="371" y="281"/>
                  </a:lnTo>
                  <a:lnTo>
                    <a:pt x="371" y="285"/>
                  </a:lnTo>
                  <a:lnTo>
                    <a:pt x="372" y="298"/>
                  </a:lnTo>
                  <a:lnTo>
                    <a:pt x="372" y="307"/>
                  </a:lnTo>
                  <a:lnTo>
                    <a:pt x="374" y="335"/>
                  </a:lnTo>
                  <a:lnTo>
                    <a:pt x="375" y="344"/>
                  </a:lnTo>
                  <a:lnTo>
                    <a:pt x="342" y="371"/>
                  </a:lnTo>
                  <a:lnTo>
                    <a:pt x="335" y="384"/>
                  </a:lnTo>
                  <a:lnTo>
                    <a:pt x="332" y="393"/>
                  </a:lnTo>
                  <a:lnTo>
                    <a:pt x="343" y="402"/>
                  </a:lnTo>
                  <a:lnTo>
                    <a:pt x="346" y="407"/>
                  </a:lnTo>
                  <a:lnTo>
                    <a:pt x="345" y="430"/>
                  </a:lnTo>
                  <a:lnTo>
                    <a:pt x="345" y="435"/>
                  </a:lnTo>
                  <a:lnTo>
                    <a:pt x="345" y="438"/>
                  </a:lnTo>
                  <a:lnTo>
                    <a:pt x="345" y="439"/>
                  </a:lnTo>
                  <a:lnTo>
                    <a:pt x="346" y="448"/>
                  </a:lnTo>
                  <a:lnTo>
                    <a:pt x="345" y="461"/>
                  </a:lnTo>
                  <a:lnTo>
                    <a:pt x="346" y="475"/>
                  </a:lnTo>
                  <a:lnTo>
                    <a:pt x="345" y="489"/>
                  </a:lnTo>
                  <a:lnTo>
                    <a:pt x="349" y="492"/>
                  </a:lnTo>
                  <a:lnTo>
                    <a:pt x="352" y="495"/>
                  </a:lnTo>
                  <a:lnTo>
                    <a:pt x="368" y="507"/>
                  </a:lnTo>
                  <a:lnTo>
                    <a:pt x="382" y="509"/>
                  </a:lnTo>
                  <a:lnTo>
                    <a:pt x="382" y="510"/>
                  </a:lnTo>
                  <a:lnTo>
                    <a:pt x="384" y="514"/>
                  </a:lnTo>
                  <a:lnTo>
                    <a:pt x="389" y="518"/>
                  </a:lnTo>
                  <a:lnTo>
                    <a:pt x="390" y="520"/>
                  </a:lnTo>
                  <a:lnTo>
                    <a:pt x="397" y="521"/>
                  </a:lnTo>
                  <a:lnTo>
                    <a:pt x="402" y="523"/>
                  </a:lnTo>
                  <a:lnTo>
                    <a:pt x="408" y="525"/>
                  </a:lnTo>
                  <a:lnTo>
                    <a:pt x="418" y="539"/>
                  </a:lnTo>
                  <a:lnTo>
                    <a:pt x="421" y="545"/>
                  </a:lnTo>
                  <a:lnTo>
                    <a:pt x="432" y="552"/>
                  </a:lnTo>
                  <a:lnTo>
                    <a:pt x="439" y="559"/>
                  </a:lnTo>
                  <a:lnTo>
                    <a:pt x="445" y="561"/>
                  </a:lnTo>
                  <a:lnTo>
                    <a:pt x="449" y="561"/>
                  </a:lnTo>
                  <a:lnTo>
                    <a:pt x="454" y="564"/>
                  </a:lnTo>
                  <a:lnTo>
                    <a:pt x="454" y="566"/>
                  </a:lnTo>
                  <a:lnTo>
                    <a:pt x="458" y="570"/>
                  </a:lnTo>
                  <a:lnTo>
                    <a:pt x="465" y="578"/>
                  </a:lnTo>
                  <a:lnTo>
                    <a:pt x="467" y="579"/>
                  </a:lnTo>
                  <a:lnTo>
                    <a:pt x="471" y="586"/>
                  </a:lnTo>
                  <a:lnTo>
                    <a:pt x="471" y="589"/>
                  </a:lnTo>
                  <a:lnTo>
                    <a:pt x="469" y="592"/>
                  </a:lnTo>
                  <a:lnTo>
                    <a:pt x="469" y="604"/>
                  </a:lnTo>
                  <a:lnTo>
                    <a:pt x="472" y="607"/>
                  </a:lnTo>
                  <a:lnTo>
                    <a:pt x="475" y="615"/>
                  </a:lnTo>
                  <a:lnTo>
                    <a:pt x="472" y="617"/>
                  </a:lnTo>
                  <a:lnTo>
                    <a:pt x="465" y="617"/>
                  </a:lnTo>
                  <a:lnTo>
                    <a:pt x="445" y="618"/>
                  </a:lnTo>
                  <a:lnTo>
                    <a:pt x="443" y="618"/>
                  </a:lnTo>
                  <a:lnTo>
                    <a:pt x="435" y="618"/>
                  </a:lnTo>
                  <a:lnTo>
                    <a:pt x="407" y="621"/>
                  </a:lnTo>
                  <a:lnTo>
                    <a:pt x="378" y="622"/>
                  </a:lnTo>
                  <a:lnTo>
                    <a:pt x="371" y="622"/>
                  </a:lnTo>
                  <a:lnTo>
                    <a:pt x="335" y="625"/>
                  </a:lnTo>
                  <a:lnTo>
                    <a:pt x="334" y="625"/>
                  </a:lnTo>
                  <a:lnTo>
                    <a:pt x="331" y="625"/>
                  </a:lnTo>
                  <a:lnTo>
                    <a:pt x="306" y="625"/>
                  </a:lnTo>
                  <a:lnTo>
                    <a:pt x="303" y="627"/>
                  </a:lnTo>
                  <a:lnTo>
                    <a:pt x="296" y="627"/>
                  </a:lnTo>
                  <a:lnTo>
                    <a:pt x="285" y="627"/>
                  </a:lnTo>
                  <a:lnTo>
                    <a:pt x="268" y="628"/>
                  </a:lnTo>
                  <a:lnTo>
                    <a:pt x="267" y="628"/>
                  </a:lnTo>
                  <a:lnTo>
                    <a:pt x="259" y="628"/>
                  </a:lnTo>
                  <a:lnTo>
                    <a:pt x="256" y="628"/>
                  </a:lnTo>
                  <a:lnTo>
                    <a:pt x="237" y="629"/>
                  </a:lnTo>
                  <a:lnTo>
                    <a:pt x="227" y="629"/>
                  </a:lnTo>
                  <a:lnTo>
                    <a:pt x="223" y="629"/>
                  </a:lnTo>
                  <a:lnTo>
                    <a:pt x="206" y="629"/>
                  </a:lnTo>
                  <a:lnTo>
                    <a:pt x="198" y="629"/>
                  </a:lnTo>
                  <a:lnTo>
                    <a:pt x="189" y="629"/>
                  </a:lnTo>
                  <a:lnTo>
                    <a:pt x="188" y="629"/>
                  </a:lnTo>
                  <a:lnTo>
                    <a:pt x="185" y="629"/>
                  </a:lnTo>
                  <a:lnTo>
                    <a:pt x="169" y="631"/>
                  </a:lnTo>
                  <a:lnTo>
                    <a:pt x="159" y="631"/>
                  </a:lnTo>
                  <a:lnTo>
                    <a:pt x="149" y="632"/>
                  </a:lnTo>
                  <a:lnTo>
                    <a:pt x="144" y="632"/>
                  </a:lnTo>
                  <a:lnTo>
                    <a:pt x="123" y="632"/>
                  </a:lnTo>
                  <a:lnTo>
                    <a:pt x="120" y="632"/>
                  </a:lnTo>
                  <a:lnTo>
                    <a:pt x="110" y="632"/>
                  </a:lnTo>
                  <a:lnTo>
                    <a:pt x="106" y="632"/>
                  </a:lnTo>
                  <a:lnTo>
                    <a:pt x="101" y="632"/>
                  </a:lnTo>
                  <a:lnTo>
                    <a:pt x="97" y="632"/>
                  </a:lnTo>
                  <a:lnTo>
                    <a:pt x="80" y="632"/>
                  </a:lnTo>
                  <a:lnTo>
                    <a:pt x="70" y="634"/>
                  </a:lnTo>
                  <a:lnTo>
                    <a:pt x="65" y="634"/>
                  </a:lnTo>
                  <a:lnTo>
                    <a:pt x="65" y="620"/>
                  </a:lnTo>
                  <a:lnTo>
                    <a:pt x="65" y="606"/>
                  </a:lnTo>
                  <a:lnTo>
                    <a:pt x="65" y="595"/>
                  </a:lnTo>
                  <a:lnTo>
                    <a:pt x="63" y="579"/>
                  </a:lnTo>
                  <a:lnTo>
                    <a:pt x="63" y="566"/>
                  </a:lnTo>
                  <a:lnTo>
                    <a:pt x="63" y="557"/>
                  </a:lnTo>
                  <a:lnTo>
                    <a:pt x="63" y="521"/>
                  </a:lnTo>
                  <a:lnTo>
                    <a:pt x="63" y="511"/>
                  </a:lnTo>
                  <a:lnTo>
                    <a:pt x="63" y="492"/>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36" name="Freeform 249"/>
            <p:cNvSpPr>
              <a:spLocks/>
            </p:cNvSpPr>
            <p:nvPr/>
          </p:nvSpPr>
          <p:spPr bwMode="auto">
            <a:xfrm>
              <a:off x="4399944" y="3364889"/>
              <a:ext cx="793634" cy="615219"/>
            </a:xfrm>
            <a:custGeom>
              <a:avLst/>
              <a:gdLst>
                <a:gd name="T0" fmla="*/ 2147483647 w 578"/>
                <a:gd name="T1" fmla="*/ 2147483647 h 495"/>
                <a:gd name="T2" fmla="*/ 2147483647 w 578"/>
                <a:gd name="T3" fmla="*/ 2147483647 h 495"/>
                <a:gd name="T4" fmla="*/ 2147483647 w 578"/>
                <a:gd name="T5" fmla="*/ 2147483647 h 495"/>
                <a:gd name="T6" fmla="*/ 2147483647 w 578"/>
                <a:gd name="T7" fmla="*/ 2147483647 h 495"/>
                <a:gd name="T8" fmla="*/ 2147483647 w 578"/>
                <a:gd name="T9" fmla="*/ 0 h 495"/>
                <a:gd name="T10" fmla="*/ 2147483647 w 578"/>
                <a:gd name="T11" fmla="*/ 2147483647 h 495"/>
                <a:gd name="T12" fmla="*/ 2147483647 w 578"/>
                <a:gd name="T13" fmla="*/ 2147483647 h 495"/>
                <a:gd name="T14" fmla="*/ 2147483647 w 578"/>
                <a:gd name="T15" fmla="*/ 2147483647 h 495"/>
                <a:gd name="T16" fmla="*/ 2147483647 w 578"/>
                <a:gd name="T17" fmla="*/ 2147483647 h 495"/>
                <a:gd name="T18" fmla="*/ 2147483647 w 578"/>
                <a:gd name="T19" fmla="*/ 2147483647 h 495"/>
                <a:gd name="T20" fmla="*/ 2147483647 w 578"/>
                <a:gd name="T21" fmla="*/ 2147483647 h 495"/>
                <a:gd name="T22" fmla="*/ 2147483647 w 578"/>
                <a:gd name="T23" fmla="*/ 2147483647 h 495"/>
                <a:gd name="T24" fmla="*/ 2147483647 w 578"/>
                <a:gd name="T25" fmla="*/ 2147483647 h 495"/>
                <a:gd name="T26" fmla="*/ 2147483647 w 578"/>
                <a:gd name="T27" fmla="*/ 2147483647 h 495"/>
                <a:gd name="T28" fmla="*/ 2147483647 w 578"/>
                <a:gd name="T29" fmla="*/ 2147483647 h 495"/>
                <a:gd name="T30" fmla="*/ 2147483647 w 578"/>
                <a:gd name="T31" fmla="*/ 2147483647 h 495"/>
                <a:gd name="T32" fmla="*/ 2147483647 w 578"/>
                <a:gd name="T33" fmla="*/ 2147483647 h 495"/>
                <a:gd name="T34" fmla="*/ 2147483647 w 578"/>
                <a:gd name="T35" fmla="*/ 2147483647 h 495"/>
                <a:gd name="T36" fmla="*/ 2147483647 w 578"/>
                <a:gd name="T37" fmla="*/ 2147483647 h 495"/>
                <a:gd name="T38" fmla="*/ 2147483647 w 578"/>
                <a:gd name="T39" fmla="*/ 2147483647 h 495"/>
                <a:gd name="T40" fmla="*/ 2147483647 w 578"/>
                <a:gd name="T41" fmla="*/ 2147483647 h 495"/>
                <a:gd name="T42" fmla="*/ 2147483647 w 578"/>
                <a:gd name="T43" fmla="*/ 2147483647 h 495"/>
                <a:gd name="T44" fmla="*/ 2147483647 w 578"/>
                <a:gd name="T45" fmla="*/ 2147483647 h 495"/>
                <a:gd name="T46" fmla="*/ 2147483647 w 578"/>
                <a:gd name="T47" fmla="*/ 2147483647 h 495"/>
                <a:gd name="T48" fmla="*/ 2147483647 w 578"/>
                <a:gd name="T49" fmla="*/ 2147483647 h 495"/>
                <a:gd name="T50" fmla="*/ 2147483647 w 578"/>
                <a:gd name="T51" fmla="*/ 2147483647 h 495"/>
                <a:gd name="T52" fmla="*/ 2147483647 w 578"/>
                <a:gd name="T53" fmla="*/ 2147483647 h 495"/>
                <a:gd name="T54" fmla="*/ 2147483647 w 578"/>
                <a:gd name="T55" fmla="*/ 2147483647 h 495"/>
                <a:gd name="T56" fmla="*/ 2147483647 w 578"/>
                <a:gd name="T57" fmla="*/ 2147483647 h 495"/>
                <a:gd name="T58" fmla="*/ 2147483647 w 578"/>
                <a:gd name="T59" fmla="*/ 2147483647 h 495"/>
                <a:gd name="T60" fmla="*/ 2147483647 w 578"/>
                <a:gd name="T61" fmla="*/ 2147483647 h 495"/>
                <a:gd name="T62" fmla="*/ 2147483647 w 578"/>
                <a:gd name="T63" fmla="*/ 2147483647 h 495"/>
                <a:gd name="T64" fmla="*/ 2147483647 w 578"/>
                <a:gd name="T65" fmla="*/ 2147483647 h 495"/>
                <a:gd name="T66" fmla="*/ 2147483647 w 578"/>
                <a:gd name="T67" fmla="*/ 2147483647 h 495"/>
                <a:gd name="T68" fmla="*/ 2147483647 w 578"/>
                <a:gd name="T69" fmla="*/ 2147483647 h 495"/>
                <a:gd name="T70" fmla="*/ 2147483647 w 578"/>
                <a:gd name="T71" fmla="*/ 2147483647 h 495"/>
                <a:gd name="T72" fmla="*/ 2147483647 w 578"/>
                <a:gd name="T73" fmla="*/ 2147483647 h 495"/>
                <a:gd name="T74" fmla="*/ 2147483647 w 578"/>
                <a:gd name="T75" fmla="*/ 2147483647 h 495"/>
                <a:gd name="T76" fmla="*/ 2147483647 w 578"/>
                <a:gd name="T77" fmla="*/ 2147483647 h 495"/>
                <a:gd name="T78" fmla="*/ 2147483647 w 578"/>
                <a:gd name="T79" fmla="*/ 2147483647 h 495"/>
                <a:gd name="T80" fmla="*/ 2147483647 w 578"/>
                <a:gd name="T81" fmla="*/ 2147483647 h 495"/>
                <a:gd name="T82" fmla="*/ 2147483647 w 578"/>
                <a:gd name="T83" fmla="*/ 2147483647 h 495"/>
                <a:gd name="T84" fmla="*/ 2147483647 w 578"/>
                <a:gd name="T85" fmla="*/ 2147483647 h 495"/>
                <a:gd name="T86" fmla="*/ 2147483647 w 578"/>
                <a:gd name="T87" fmla="*/ 2147483647 h 495"/>
                <a:gd name="T88" fmla="*/ 2147483647 w 578"/>
                <a:gd name="T89" fmla="*/ 2147483647 h 495"/>
                <a:gd name="T90" fmla="*/ 2147483647 w 578"/>
                <a:gd name="T91" fmla="*/ 2147483647 h 495"/>
                <a:gd name="T92" fmla="*/ 2147483647 w 578"/>
                <a:gd name="T93" fmla="*/ 2147483647 h 495"/>
                <a:gd name="T94" fmla="*/ 2147483647 w 578"/>
                <a:gd name="T95" fmla="*/ 2147483647 h 495"/>
                <a:gd name="T96" fmla="*/ 2147483647 w 578"/>
                <a:gd name="T97" fmla="*/ 2147483647 h 495"/>
                <a:gd name="T98" fmla="*/ 0 w 578"/>
                <a:gd name="T99" fmla="*/ 2147483647 h 495"/>
                <a:gd name="T100" fmla="*/ 2147483647 w 578"/>
                <a:gd name="T101" fmla="*/ 2147483647 h 495"/>
                <a:gd name="T102" fmla="*/ 2147483647 w 578"/>
                <a:gd name="T103" fmla="*/ 2147483647 h 49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8"/>
                <a:gd name="T157" fmla="*/ 0 h 495"/>
                <a:gd name="T158" fmla="*/ 578 w 578"/>
                <a:gd name="T159" fmla="*/ 495 h 49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8" h="495">
                  <a:moveTo>
                    <a:pt x="125" y="13"/>
                  </a:moveTo>
                  <a:lnTo>
                    <a:pt x="143" y="13"/>
                  </a:lnTo>
                  <a:lnTo>
                    <a:pt x="145" y="12"/>
                  </a:lnTo>
                  <a:lnTo>
                    <a:pt x="163" y="11"/>
                  </a:lnTo>
                  <a:lnTo>
                    <a:pt x="164" y="11"/>
                  </a:lnTo>
                  <a:lnTo>
                    <a:pt x="181" y="11"/>
                  </a:lnTo>
                  <a:lnTo>
                    <a:pt x="185" y="11"/>
                  </a:lnTo>
                  <a:lnTo>
                    <a:pt x="190" y="9"/>
                  </a:lnTo>
                  <a:lnTo>
                    <a:pt x="195" y="9"/>
                  </a:lnTo>
                  <a:lnTo>
                    <a:pt x="204" y="9"/>
                  </a:lnTo>
                  <a:lnTo>
                    <a:pt x="218" y="8"/>
                  </a:lnTo>
                  <a:lnTo>
                    <a:pt x="226" y="8"/>
                  </a:lnTo>
                  <a:lnTo>
                    <a:pt x="246" y="6"/>
                  </a:lnTo>
                  <a:lnTo>
                    <a:pt x="249" y="6"/>
                  </a:lnTo>
                  <a:lnTo>
                    <a:pt x="254" y="5"/>
                  </a:lnTo>
                  <a:lnTo>
                    <a:pt x="267" y="4"/>
                  </a:lnTo>
                  <a:lnTo>
                    <a:pt x="279" y="4"/>
                  </a:lnTo>
                  <a:lnTo>
                    <a:pt x="286" y="2"/>
                  </a:lnTo>
                  <a:lnTo>
                    <a:pt x="287" y="2"/>
                  </a:lnTo>
                  <a:lnTo>
                    <a:pt x="293" y="2"/>
                  </a:lnTo>
                  <a:lnTo>
                    <a:pt x="303" y="2"/>
                  </a:lnTo>
                  <a:lnTo>
                    <a:pt x="305" y="2"/>
                  </a:lnTo>
                  <a:lnTo>
                    <a:pt x="312" y="1"/>
                  </a:lnTo>
                  <a:lnTo>
                    <a:pt x="329" y="0"/>
                  </a:lnTo>
                  <a:lnTo>
                    <a:pt x="330" y="1"/>
                  </a:lnTo>
                  <a:lnTo>
                    <a:pt x="339" y="6"/>
                  </a:lnTo>
                  <a:lnTo>
                    <a:pt x="348" y="20"/>
                  </a:lnTo>
                  <a:lnTo>
                    <a:pt x="355" y="23"/>
                  </a:lnTo>
                  <a:lnTo>
                    <a:pt x="354" y="24"/>
                  </a:lnTo>
                  <a:lnTo>
                    <a:pt x="350" y="37"/>
                  </a:lnTo>
                  <a:lnTo>
                    <a:pt x="350" y="42"/>
                  </a:lnTo>
                  <a:lnTo>
                    <a:pt x="350" y="51"/>
                  </a:lnTo>
                  <a:lnTo>
                    <a:pt x="354" y="65"/>
                  </a:lnTo>
                  <a:lnTo>
                    <a:pt x="356" y="70"/>
                  </a:lnTo>
                  <a:lnTo>
                    <a:pt x="356" y="77"/>
                  </a:lnTo>
                  <a:lnTo>
                    <a:pt x="363" y="84"/>
                  </a:lnTo>
                  <a:lnTo>
                    <a:pt x="365" y="89"/>
                  </a:lnTo>
                  <a:lnTo>
                    <a:pt x="365" y="91"/>
                  </a:lnTo>
                  <a:lnTo>
                    <a:pt x="369" y="98"/>
                  </a:lnTo>
                  <a:lnTo>
                    <a:pt x="372" y="99"/>
                  </a:lnTo>
                  <a:lnTo>
                    <a:pt x="373" y="101"/>
                  </a:lnTo>
                  <a:lnTo>
                    <a:pt x="381" y="106"/>
                  </a:lnTo>
                  <a:lnTo>
                    <a:pt x="383" y="112"/>
                  </a:lnTo>
                  <a:lnTo>
                    <a:pt x="387" y="113"/>
                  </a:lnTo>
                  <a:lnTo>
                    <a:pt x="397" y="124"/>
                  </a:lnTo>
                  <a:lnTo>
                    <a:pt x="402" y="127"/>
                  </a:lnTo>
                  <a:lnTo>
                    <a:pt x="410" y="132"/>
                  </a:lnTo>
                  <a:lnTo>
                    <a:pt x="419" y="141"/>
                  </a:lnTo>
                  <a:lnTo>
                    <a:pt x="422" y="145"/>
                  </a:lnTo>
                  <a:lnTo>
                    <a:pt x="424" y="156"/>
                  </a:lnTo>
                  <a:lnTo>
                    <a:pt x="426" y="168"/>
                  </a:lnTo>
                  <a:lnTo>
                    <a:pt x="428" y="175"/>
                  </a:lnTo>
                  <a:lnTo>
                    <a:pt x="435" y="182"/>
                  </a:lnTo>
                  <a:lnTo>
                    <a:pt x="438" y="181"/>
                  </a:lnTo>
                  <a:lnTo>
                    <a:pt x="445" y="171"/>
                  </a:lnTo>
                  <a:lnTo>
                    <a:pt x="452" y="171"/>
                  </a:lnTo>
                  <a:lnTo>
                    <a:pt x="456" y="174"/>
                  </a:lnTo>
                  <a:lnTo>
                    <a:pt x="460" y="174"/>
                  </a:lnTo>
                  <a:lnTo>
                    <a:pt x="463" y="174"/>
                  </a:lnTo>
                  <a:lnTo>
                    <a:pt x="474" y="181"/>
                  </a:lnTo>
                  <a:lnTo>
                    <a:pt x="474" y="186"/>
                  </a:lnTo>
                  <a:lnTo>
                    <a:pt x="474" y="188"/>
                  </a:lnTo>
                  <a:lnTo>
                    <a:pt x="471" y="190"/>
                  </a:lnTo>
                  <a:lnTo>
                    <a:pt x="470" y="193"/>
                  </a:lnTo>
                  <a:lnTo>
                    <a:pt x="471" y="203"/>
                  </a:lnTo>
                  <a:lnTo>
                    <a:pt x="471" y="206"/>
                  </a:lnTo>
                  <a:lnTo>
                    <a:pt x="466" y="215"/>
                  </a:lnTo>
                  <a:lnTo>
                    <a:pt x="466" y="217"/>
                  </a:lnTo>
                  <a:lnTo>
                    <a:pt x="464" y="218"/>
                  </a:lnTo>
                  <a:lnTo>
                    <a:pt x="464" y="221"/>
                  </a:lnTo>
                  <a:lnTo>
                    <a:pt x="459" y="233"/>
                  </a:lnTo>
                  <a:lnTo>
                    <a:pt x="459" y="247"/>
                  </a:lnTo>
                  <a:lnTo>
                    <a:pt x="459" y="251"/>
                  </a:lnTo>
                  <a:lnTo>
                    <a:pt x="469" y="261"/>
                  </a:lnTo>
                  <a:lnTo>
                    <a:pt x="470" y="261"/>
                  </a:lnTo>
                  <a:lnTo>
                    <a:pt x="474" y="264"/>
                  </a:lnTo>
                  <a:lnTo>
                    <a:pt x="481" y="267"/>
                  </a:lnTo>
                  <a:lnTo>
                    <a:pt x="492" y="276"/>
                  </a:lnTo>
                  <a:lnTo>
                    <a:pt x="498" y="286"/>
                  </a:lnTo>
                  <a:lnTo>
                    <a:pt x="503" y="285"/>
                  </a:lnTo>
                  <a:lnTo>
                    <a:pt x="509" y="285"/>
                  </a:lnTo>
                  <a:lnTo>
                    <a:pt x="521" y="293"/>
                  </a:lnTo>
                  <a:lnTo>
                    <a:pt x="521" y="297"/>
                  </a:lnTo>
                  <a:lnTo>
                    <a:pt x="536" y="311"/>
                  </a:lnTo>
                  <a:lnTo>
                    <a:pt x="535" y="316"/>
                  </a:lnTo>
                  <a:lnTo>
                    <a:pt x="545" y="337"/>
                  </a:lnTo>
                  <a:lnTo>
                    <a:pt x="543" y="341"/>
                  </a:lnTo>
                  <a:lnTo>
                    <a:pt x="541" y="341"/>
                  </a:lnTo>
                  <a:lnTo>
                    <a:pt x="539" y="344"/>
                  </a:lnTo>
                  <a:lnTo>
                    <a:pt x="541" y="351"/>
                  </a:lnTo>
                  <a:lnTo>
                    <a:pt x="543" y="351"/>
                  </a:lnTo>
                  <a:lnTo>
                    <a:pt x="553" y="373"/>
                  </a:lnTo>
                  <a:lnTo>
                    <a:pt x="559" y="376"/>
                  </a:lnTo>
                  <a:lnTo>
                    <a:pt x="563" y="377"/>
                  </a:lnTo>
                  <a:lnTo>
                    <a:pt x="563" y="369"/>
                  </a:lnTo>
                  <a:lnTo>
                    <a:pt x="571" y="376"/>
                  </a:lnTo>
                  <a:lnTo>
                    <a:pt x="574" y="377"/>
                  </a:lnTo>
                  <a:lnTo>
                    <a:pt x="577" y="380"/>
                  </a:lnTo>
                  <a:lnTo>
                    <a:pt x="577" y="381"/>
                  </a:lnTo>
                  <a:lnTo>
                    <a:pt x="577" y="387"/>
                  </a:lnTo>
                  <a:lnTo>
                    <a:pt x="575" y="390"/>
                  </a:lnTo>
                  <a:lnTo>
                    <a:pt x="577" y="398"/>
                  </a:lnTo>
                  <a:lnTo>
                    <a:pt x="577" y="402"/>
                  </a:lnTo>
                  <a:lnTo>
                    <a:pt x="571" y="404"/>
                  </a:lnTo>
                  <a:lnTo>
                    <a:pt x="574" y="413"/>
                  </a:lnTo>
                  <a:lnTo>
                    <a:pt x="568" y="424"/>
                  </a:lnTo>
                  <a:lnTo>
                    <a:pt x="560" y="417"/>
                  </a:lnTo>
                  <a:lnTo>
                    <a:pt x="557" y="417"/>
                  </a:lnTo>
                  <a:lnTo>
                    <a:pt x="557" y="419"/>
                  </a:lnTo>
                  <a:lnTo>
                    <a:pt x="554" y="431"/>
                  </a:lnTo>
                  <a:lnTo>
                    <a:pt x="547" y="433"/>
                  </a:lnTo>
                  <a:lnTo>
                    <a:pt x="546" y="424"/>
                  </a:lnTo>
                  <a:lnTo>
                    <a:pt x="543" y="433"/>
                  </a:lnTo>
                  <a:lnTo>
                    <a:pt x="547" y="446"/>
                  </a:lnTo>
                  <a:lnTo>
                    <a:pt x="545" y="451"/>
                  </a:lnTo>
                  <a:lnTo>
                    <a:pt x="546" y="460"/>
                  </a:lnTo>
                  <a:lnTo>
                    <a:pt x="532" y="462"/>
                  </a:lnTo>
                  <a:lnTo>
                    <a:pt x="539" y="467"/>
                  </a:lnTo>
                  <a:lnTo>
                    <a:pt x="542" y="474"/>
                  </a:lnTo>
                  <a:lnTo>
                    <a:pt x="541" y="477"/>
                  </a:lnTo>
                  <a:lnTo>
                    <a:pt x="531" y="488"/>
                  </a:lnTo>
                  <a:lnTo>
                    <a:pt x="517" y="491"/>
                  </a:lnTo>
                  <a:lnTo>
                    <a:pt x="511" y="491"/>
                  </a:lnTo>
                  <a:lnTo>
                    <a:pt x="495" y="492"/>
                  </a:lnTo>
                  <a:lnTo>
                    <a:pt x="488" y="494"/>
                  </a:lnTo>
                  <a:lnTo>
                    <a:pt x="484" y="494"/>
                  </a:lnTo>
                  <a:lnTo>
                    <a:pt x="475" y="494"/>
                  </a:lnTo>
                  <a:lnTo>
                    <a:pt x="482" y="480"/>
                  </a:lnTo>
                  <a:lnTo>
                    <a:pt x="485" y="478"/>
                  </a:lnTo>
                  <a:lnTo>
                    <a:pt x="491" y="470"/>
                  </a:lnTo>
                  <a:lnTo>
                    <a:pt x="495" y="464"/>
                  </a:lnTo>
                  <a:lnTo>
                    <a:pt x="491" y="437"/>
                  </a:lnTo>
                  <a:lnTo>
                    <a:pt x="485" y="438"/>
                  </a:lnTo>
                  <a:lnTo>
                    <a:pt x="482" y="438"/>
                  </a:lnTo>
                  <a:lnTo>
                    <a:pt x="478" y="438"/>
                  </a:lnTo>
                  <a:lnTo>
                    <a:pt x="455" y="440"/>
                  </a:lnTo>
                  <a:lnTo>
                    <a:pt x="444" y="441"/>
                  </a:lnTo>
                  <a:lnTo>
                    <a:pt x="442" y="441"/>
                  </a:lnTo>
                  <a:lnTo>
                    <a:pt x="438" y="441"/>
                  </a:lnTo>
                  <a:lnTo>
                    <a:pt x="430" y="442"/>
                  </a:lnTo>
                  <a:lnTo>
                    <a:pt x="419" y="442"/>
                  </a:lnTo>
                  <a:lnTo>
                    <a:pt x="408" y="444"/>
                  </a:lnTo>
                  <a:lnTo>
                    <a:pt x="402" y="444"/>
                  </a:lnTo>
                  <a:lnTo>
                    <a:pt x="399" y="444"/>
                  </a:lnTo>
                  <a:lnTo>
                    <a:pt x="384" y="445"/>
                  </a:lnTo>
                  <a:lnTo>
                    <a:pt x="383" y="445"/>
                  </a:lnTo>
                  <a:lnTo>
                    <a:pt x="380" y="445"/>
                  </a:lnTo>
                  <a:lnTo>
                    <a:pt x="376" y="446"/>
                  </a:lnTo>
                  <a:lnTo>
                    <a:pt x="372" y="446"/>
                  </a:lnTo>
                  <a:lnTo>
                    <a:pt x="362" y="446"/>
                  </a:lnTo>
                  <a:lnTo>
                    <a:pt x="355" y="446"/>
                  </a:lnTo>
                  <a:lnTo>
                    <a:pt x="333" y="448"/>
                  </a:lnTo>
                  <a:lnTo>
                    <a:pt x="323" y="448"/>
                  </a:lnTo>
                  <a:lnTo>
                    <a:pt x="322" y="448"/>
                  </a:lnTo>
                  <a:lnTo>
                    <a:pt x="321" y="448"/>
                  </a:lnTo>
                  <a:lnTo>
                    <a:pt x="301" y="451"/>
                  </a:lnTo>
                  <a:lnTo>
                    <a:pt x="296" y="451"/>
                  </a:lnTo>
                  <a:lnTo>
                    <a:pt x="287" y="451"/>
                  </a:lnTo>
                  <a:lnTo>
                    <a:pt x="271" y="452"/>
                  </a:lnTo>
                  <a:lnTo>
                    <a:pt x="269" y="452"/>
                  </a:lnTo>
                  <a:lnTo>
                    <a:pt x="267" y="452"/>
                  </a:lnTo>
                  <a:lnTo>
                    <a:pt x="260" y="452"/>
                  </a:lnTo>
                  <a:lnTo>
                    <a:pt x="243" y="453"/>
                  </a:lnTo>
                  <a:lnTo>
                    <a:pt x="235" y="453"/>
                  </a:lnTo>
                  <a:lnTo>
                    <a:pt x="222" y="453"/>
                  </a:lnTo>
                  <a:lnTo>
                    <a:pt x="221" y="453"/>
                  </a:lnTo>
                  <a:lnTo>
                    <a:pt x="215" y="455"/>
                  </a:lnTo>
                  <a:lnTo>
                    <a:pt x="210" y="455"/>
                  </a:lnTo>
                  <a:lnTo>
                    <a:pt x="197" y="455"/>
                  </a:lnTo>
                  <a:lnTo>
                    <a:pt x="188" y="455"/>
                  </a:lnTo>
                  <a:lnTo>
                    <a:pt x="179" y="455"/>
                  </a:lnTo>
                  <a:lnTo>
                    <a:pt x="174" y="456"/>
                  </a:lnTo>
                  <a:lnTo>
                    <a:pt x="168" y="456"/>
                  </a:lnTo>
                  <a:lnTo>
                    <a:pt x="161" y="456"/>
                  </a:lnTo>
                  <a:lnTo>
                    <a:pt x="154" y="458"/>
                  </a:lnTo>
                  <a:lnTo>
                    <a:pt x="130" y="458"/>
                  </a:lnTo>
                  <a:lnTo>
                    <a:pt x="118" y="458"/>
                  </a:lnTo>
                  <a:lnTo>
                    <a:pt x="109" y="458"/>
                  </a:lnTo>
                  <a:lnTo>
                    <a:pt x="109" y="448"/>
                  </a:lnTo>
                  <a:lnTo>
                    <a:pt x="109" y="442"/>
                  </a:lnTo>
                  <a:lnTo>
                    <a:pt x="109" y="440"/>
                  </a:lnTo>
                  <a:lnTo>
                    <a:pt x="109" y="438"/>
                  </a:lnTo>
                  <a:lnTo>
                    <a:pt x="107" y="433"/>
                  </a:lnTo>
                  <a:lnTo>
                    <a:pt x="107" y="430"/>
                  </a:lnTo>
                  <a:lnTo>
                    <a:pt x="107" y="419"/>
                  </a:lnTo>
                  <a:lnTo>
                    <a:pt x="107" y="408"/>
                  </a:lnTo>
                  <a:lnTo>
                    <a:pt x="107" y="404"/>
                  </a:lnTo>
                  <a:lnTo>
                    <a:pt x="107" y="401"/>
                  </a:lnTo>
                  <a:lnTo>
                    <a:pt x="107" y="398"/>
                  </a:lnTo>
                  <a:lnTo>
                    <a:pt x="107" y="394"/>
                  </a:lnTo>
                  <a:lnTo>
                    <a:pt x="107" y="386"/>
                  </a:lnTo>
                  <a:lnTo>
                    <a:pt x="106" y="368"/>
                  </a:lnTo>
                  <a:lnTo>
                    <a:pt x="106" y="363"/>
                  </a:lnTo>
                  <a:lnTo>
                    <a:pt x="105" y="350"/>
                  </a:lnTo>
                  <a:lnTo>
                    <a:pt x="105" y="333"/>
                  </a:lnTo>
                  <a:lnTo>
                    <a:pt x="105" y="330"/>
                  </a:lnTo>
                  <a:lnTo>
                    <a:pt x="105" y="318"/>
                  </a:lnTo>
                  <a:lnTo>
                    <a:pt x="105" y="301"/>
                  </a:lnTo>
                  <a:lnTo>
                    <a:pt x="103" y="290"/>
                  </a:lnTo>
                  <a:lnTo>
                    <a:pt x="103" y="287"/>
                  </a:lnTo>
                  <a:lnTo>
                    <a:pt x="103" y="278"/>
                  </a:lnTo>
                  <a:lnTo>
                    <a:pt x="103" y="268"/>
                  </a:lnTo>
                  <a:lnTo>
                    <a:pt x="102" y="253"/>
                  </a:lnTo>
                  <a:lnTo>
                    <a:pt x="102" y="243"/>
                  </a:lnTo>
                  <a:lnTo>
                    <a:pt x="102" y="240"/>
                  </a:lnTo>
                  <a:lnTo>
                    <a:pt x="102" y="226"/>
                  </a:lnTo>
                  <a:lnTo>
                    <a:pt x="102" y="214"/>
                  </a:lnTo>
                  <a:lnTo>
                    <a:pt x="102" y="213"/>
                  </a:lnTo>
                  <a:lnTo>
                    <a:pt x="102" y="203"/>
                  </a:lnTo>
                  <a:lnTo>
                    <a:pt x="101" y="196"/>
                  </a:lnTo>
                  <a:lnTo>
                    <a:pt x="101" y="188"/>
                  </a:lnTo>
                  <a:lnTo>
                    <a:pt x="101" y="181"/>
                  </a:lnTo>
                  <a:lnTo>
                    <a:pt x="101" y="174"/>
                  </a:lnTo>
                  <a:lnTo>
                    <a:pt x="101" y="172"/>
                  </a:lnTo>
                  <a:lnTo>
                    <a:pt x="101" y="171"/>
                  </a:lnTo>
                  <a:lnTo>
                    <a:pt x="101" y="168"/>
                  </a:lnTo>
                  <a:lnTo>
                    <a:pt x="99" y="168"/>
                  </a:lnTo>
                  <a:lnTo>
                    <a:pt x="88" y="167"/>
                  </a:lnTo>
                  <a:lnTo>
                    <a:pt x="85" y="164"/>
                  </a:lnTo>
                  <a:lnTo>
                    <a:pt x="78" y="156"/>
                  </a:lnTo>
                  <a:lnTo>
                    <a:pt x="77" y="146"/>
                  </a:lnTo>
                  <a:lnTo>
                    <a:pt x="69" y="141"/>
                  </a:lnTo>
                  <a:lnTo>
                    <a:pt x="66" y="138"/>
                  </a:lnTo>
                  <a:lnTo>
                    <a:pt x="62" y="132"/>
                  </a:lnTo>
                  <a:lnTo>
                    <a:pt x="58" y="130"/>
                  </a:lnTo>
                  <a:lnTo>
                    <a:pt x="62" y="119"/>
                  </a:lnTo>
                  <a:lnTo>
                    <a:pt x="66" y="113"/>
                  </a:lnTo>
                  <a:lnTo>
                    <a:pt x="76" y="106"/>
                  </a:lnTo>
                  <a:lnTo>
                    <a:pt x="76" y="96"/>
                  </a:lnTo>
                  <a:lnTo>
                    <a:pt x="71" y="91"/>
                  </a:lnTo>
                  <a:lnTo>
                    <a:pt x="66" y="89"/>
                  </a:lnTo>
                  <a:lnTo>
                    <a:pt x="63" y="91"/>
                  </a:lnTo>
                  <a:lnTo>
                    <a:pt x="55" y="91"/>
                  </a:lnTo>
                  <a:lnTo>
                    <a:pt x="40" y="78"/>
                  </a:lnTo>
                  <a:lnTo>
                    <a:pt x="34" y="76"/>
                  </a:lnTo>
                  <a:lnTo>
                    <a:pt x="23" y="51"/>
                  </a:lnTo>
                  <a:lnTo>
                    <a:pt x="19" y="51"/>
                  </a:lnTo>
                  <a:lnTo>
                    <a:pt x="13" y="45"/>
                  </a:lnTo>
                  <a:lnTo>
                    <a:pt x="8" y="19"/>
                  </a:lnTo>
                  <a:lnTo>
                    <a:pt x="5" y="23"/>
                  </a:lnTo>
                  <a:lnTo>
                    <a:pt x="2" y="23"/>
                  </a:lnTo>
                  <a:lnTo>
                    <a:pt x="0" y="16"/>
                  </a:lnTo>
                  <a:lnTo>
                    <a:pt x="1" y="16"/>
                  </a:lnTo>
                  <a:lnTo>
                    <a:pt x="2" y="16"/>
                  </a:lnTo>
                  <a:lnTo>
                    <a:pt x="22" y="16"/>
                  </a:lnTo>
                  <a:lnTo>
                    <a:pt x="33" y="16"/>
                  </a:lnTo>
                  <a:lnTo>
                    <a:pt x="42" y="16"/>
                  </a:lnTo>
                  <a:lnTo>
                    <a:pt x="47" y="16"/>
                  </a:lnTo>
                  <a:lnTo>
                    <a:pt x="63" y="15"/>
                  </a:lnTo>
                  <a:lnTo>
                    <a:pt x="70" y="15"/>
                  </a:lnTo>
                  <a:lnTo>
                    <a:pt x="84" y="15"/>
                  </a:lnTo>
                  <a:lnTo>
                    <a:pt x="92" y="15"/>
                  </a:lnTo>
                  <a:lnTo>
                    <a:pt x="103" y="15"/>
                  </a:lnTo>
                  <a:lnTo>
                    <a:pt x="106" y="13"/>
                  </a:lnTo>
                  <a:lnTo>
                    <a:pt x="124" y="13"/>
                  </a:lnTo>
                  <a:lnTo>
                    <a:pt x="125" y="13"/>
                  </a:lnTo>
                </a:path>
              </a:pathLst>
            </a:custGeom>
            <a:solidFill>
              <a:schemeClr val="accent5"/>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37" name="Freeform 250"/>
            <p:cNvSpPr>
              <a:spLocks/>
            </p:cNvSpPr>
            <p:nvPr/>
          </p:nvSpPr>
          <p:spPr bwMode="auto">
            <a:xfrm>
              <a:off x="3517857" y="2232175"/>
              <a:ext cx="786262" cy="430876"/>
            </a:xfrm>
            <a:custGeom>
              <a:avLst/>
              <a:gdLst>
                <a:gd name="T0" fmla="*/ 2147483647 w 569"/>
                <a:gd name="T1" fmla="*/ 2147483647 h 343"/>
                <a:gd name="T2" fmla="*/ 2147483647 w 569"/>
                <a:gd name="T3" fmla="*/ 2147483647 h 343"/>
                <a:gd name="T4" fmla="*/ 2147483647 w 569"/>
                <a:gd name="T5" fmla="*/ 2147483647 h 343"/>
                <a:gd name="T6" fmla="*/ 2147483647 w 569"/>
                <a:gd name="T7" fmla="*/ 2147483647 h 343"/>
                <a:gd name="T8" fmla="*/ 2147483647 w 569"/>
                <a:gd name="T9" fmla="*/ 2147483647 h 343"/>
                <a:gd name="T10" fmla="*/ 2147483647 w 569"/>
                <a:gd name="T11" fmla="*/ 2147483647 h 343"/>
                <a:gd name="T12" fmla="*/ 2147483647 w 569"/>
                <a:gd name="T13" fmla="*/ 2147483647 h 343"/>
                <a:gd name="T14" fmla="*/ 2147483647 w 569"/>
                <a:gd name="T15" fmla="*/ 2147483647 h 343"/>
                <a:gd name="T16" fmla="*/ 2147483647 w 569"/>
                <a:gd name="T17" fmla="*/ 2147483647 h 343"/>
                <a:gd name="T18" fmla="*/ 2147483647 w 569"/>
                <a:gd name="T19" fmla="*/ 2147483647 h 343"/>
                <a:gd name="T20" fmla="*/ 2147483647 w 569"/>
                <a:gd name="T21" fmla="*/ 2147483647 h 343"/>
                <a:gd name="T22" fmla="*/ 2147483647 w 569"/>
                <a:gd name="T23" fmla="*/ 2147483647 h 343"/>
                <a:gd name="T24" fmla="*/ 2147483647 w 569"/>
                <a:gd name="T25" fmla="*/ 2147483647 h 343"/>
                <a:gd name="T26" fmla="*/ 2147483647 w 569"/>
                <a:gd name="T27" fmla="*/ 2147483647 h 343"/>
                <a:gd name="T28" fmla="*/ 2147483647 w 569"/>
                <a:gd name="T29" fmla="*/ 2147483647 h 343"/>
                <a:gd name="T30" fmla="*/ 2147483647 w 569"/>
                <a:gd name="T31" fmla="*/ 2147483647 h 343"/>
                <a:gd name="T32" fmla="*/ 2147483647 w 569"/>
                <a:gd name="T33" fmla="*/ 2147483647 h 343"/>
                <a:gd name="T34" fmla="*/ 2147483647 w 569"/>
                <a:gd name="T35" fmla="*/ 2147483647 h 343"/>
                <a:gd name="T36" fmla="*/ 2147483647 w 569"/>
                <a:gd name="T37" fmla="*/ 2147483647 h 343"/>
                <a:gd name="T38" fmla="*/ 2147483647 w 569"/>
                <a:gd name="T39" fmla="*/ 2147483647 h 343"/>
                <a:gd name="T40" fmla="*/ 2147483647 w 569"/>
                <a:gd name="T41" fmla="*/ 2147483647 h 343"/>
                <a:gd name="T42" fmla="*/ 2147483647 w 569"/>
                <a:gd name="T43" fmla="*/ 2147483647 h 343"/>
                <a:gd name="T44" fmla="*/ 2147483647 w 569"/>
                <a:gd name="T45" fmla="*/ 2147483647 h 343"/>
                <a:gd name="T46" fmla="*/ 2147483647 w 569"/>
                <a:gd name="T47" fmla="*/ 2147483647 h 343"/>
                <a:gd name="T48" fmla="*/ 2147483647 w 569"/>
                <a:gd name="T49" fmla="*/ 2147483647 h 343"/>
                <a:gd name="T50" fmla="*/ 2147483647 w 569"/>
                <a:gd name="T51" fmla="*/ 2147483647 h 343"/>
                <a:gd name="T52" fmla="*/ 2147483647 w 569"/>
                <a:gd name="T53" fmla="*/ 2147483647 h 343"/>
                <a:gd name="T54" fmla="*/ 2147483647 w 569"/>
                <a:gd name="T55" fmla="*/ 2147483647 h 343"/>
                <a:gd name="T56" fmla="*/ 2147483647 w 569"/>
                <a:gd name="T57" fmla="*/ 2147483647 h 343"/>
                <a:gd name="T58" fmla="*/ 2147483647 w 569"/>
                <a:gd name="T59" fmla="*/ 2147483647 h 343"/>
                <a:gd name="T60" fmla="*/ 2147483647 w 569"/>
                <a:gd name="T61" fmla="*/ 2147483647 h 343"/>
                <a:gd name="T62" fmla="*/ 2147483647 w 569"/>
                <a:gd name="T63" fmla="*/ 2147483647 h 343"/>
                <a:gd name="T64" fmla="*/ 2147483647 w 569"/>
                <a:gd name="T65" fmla="*/ 2147483647 h 343"/>
                <a:gd name="T66" fmla="*/ 2147483647 w 569"/>
                <a:gd name="T67" fmla="*/ 2147483647 h 343"/>
                <a:gd name="T68" fmla="*/ 2147483647 w 569"/>
                <a:gd name="T69" fmla="*/ 2147483647 h 343"/>
                <a:gd name="T70" fmla="*/ 2147483647 w 569"/>
                <a:gd name="T71" fmla="*/ 2147483647 h 343"/>
                <a:gd name="T72" fmla="*/ 2147483647 w 569"/>
                <a:gd name="T73" fmla="*/ 2147483647 h 343"/>
                <a:gd name="T74" fmla="*/ 2147483647 w 569"/>
                <a:gd name="T75" fmla="*/ 2147483647 h 343"/>
                <a:gd name="T76" fmla="*/ 2147483647 w 569"/>
                <a:gd name="T77" fmla="*/ 2147483647 h 343"/>
                <a:gd name="T78" fmla="*/ 2147483647 w 569"/>
                <a:gd name="T79" fmla="*/ 2147483647 h 343"/>
                <a:gd name="T80" fmla="*/ 2147483647 w 569"/>
                <a:gd name="T81" fmla="*/ 2147483647 h 343"/>
                <a:gd name="T82" fmla="*/ 2147483647 w 569"/>
                <a:gd name="T83" fmla="*/ 2147483647 h 343"/>
                <a:gd name="T84" fmla="*/ 2147483647 w 569"/>
                <a:gd name="T85" fmla="*/ 2147483647 h 343"/>
                <a:gd name="T86" fmla="*/ 2147483647 w 569"/>
                <a:gd name="T87" fmla="*/ 2147483647 h 343"/>
                <a:gd name="T88" fmla="*/ 2147483647 w 569"/>
                <a:gd name="T89" fmla="*/ 2147483647 h 343"/>
                <a:gd name="T90" fmla="*/ 2147483647 w 569"/>
                <a:gd name="T91" fmla="*/ 2147483647 h 343"/>
                <a:gd name="T92" fmla="*/ 2147483647 w 569"/>
                <a:gd name="T93" fmla="*/ 2147483647 h 343"/>
                <a:gd name="T94" fmla="*/ 2147483647 w 569"/>
                <a:gd name="T95" fmla="*/ 2147483647 h 3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69"/>
                <a:gd name="T145" fmla="*/ 0 h 343"/>
                <a:gd name="T146" fmla="*/ 569 w 569"/>
                <a:gd name="T147" fmla="*/ 343 h 34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69" h="343">
                  <a:moveTo>
                    <a:pt x="155" y="335"/>
                  </a:moveTo>
                  <a:lnTo>
                    <a:pt x="212" y="336"/>
                  </a:lnTo>
                  <a:lnTo>
                    <a:pt x="222" y="337"/>
                  </a:lnTo>
                  <a:lnTo>
                    <a:pt x="268" y="337"/>
                  </a:lnTo>
                  <a:lnTo>
                    <a:pt x="269" y="337"/>
                  </a:lnTo>
                  <a:lnTo>
                    <a:pt x="270" y="337"/>
                  </a:lnTo>
                  <a:lnTo>
                    <a:pt x="306" y="339"/>
                  </a:lnTo>
                  <a:lnTo>
                    <a:pt x="306" y="340"/>
                  </a:lnTo>
                  <a:lnTo>
                    <a:pt x="316" y="340"/>
                  </a:lnTo>
                  <a:lnTo>
                    <a:pt x="329" y="340"/>
                  </a:lnTo>
                  <a:lnTo>
                    <a:pt x="336" y="340"/>
                  </a:lnTo>
                  <a:lnTo>
                    <a:pt x="363" y="340"/>
                  </a:lnTo>
                  <a:lnTo>
                    <a:pt x="383" y="340"/>
                  </a:lnTo>
                  <a:lnTo>
                    <a:pt x="401" y="340"/>
                  </a:lnTo>
                  <a:lnTo>
                    <a:pt x="404" y="340"/>
                  </a:lnTo>
                  <a:lnTo>
                    <a:pt x="430" y="342"/>
                  </a:lnTo>
                  <a:lnTo>
                    <a:pt x="440" y="342"/>
                  </a:lnTo>
                  <a:lnTo>
                    <a:pt x="458" y="342"/>
                  </a:lnTo>
                  <a:lnTo>
                    <a:pt x="459" y="342"/>
                  </a:lnTo>
                  <a:lnTo>
                    <a:pt x="461" y="342"/>
                  </a:lnTo>
                  <a:lnTo>
                    <a:pt x="497" y="342"/>
                  </a:lnTo>
                  <a:lnTo>
                    <a:pt x="516" y="342"/>
                  </a:lnTo>
                  <a:lnTo>
                    <a:pt x="518" y="342"/>
                  </a:lnTo>
                  <a:lnTo>
                    <a:pt x="534" y="342"/>
                  </a:lnTo>
                  <a:lnTo>
                    <a:pt x="554" y="340"/>
                  </a:lnTo>
                  <a:lnTo>
                    <a:pt x="568" y="340"/>
                  </a:lnTo>
                  <a:lnTo>
                    <a:pt x="566" y="333"/>
                  </a:lnTo>
                  <a:lnTo>
                    <a:pt x="566" y="330"/>
                  </a:lnTo>
                  <a:lnTo>
                    <a:pt x="566" y="332"/>
                  </a:lnTo>
                  <a:lnTo>
                    <a:pt x="562" y="296"/>
                  </a:lnTo>
                  <a:lnTo>
                    <a:pt x="554" y="280"/>
                  </a:lnTo>
                  <a:lnTo>
                    <a:pt x="551" y="266"/>
                  </a:lnTo>
                  <a:lnTo>
                    <a:pt x="549" y="266"/>
                  </a:lnTo>
                  <a:lnTo>
                    <a:pt x="549" y="240"/>
                  </a:lnTo>
                  <a:lnTo>
                    <a:pt x="547" y="226"/>
                  </a:lnTo>
                  <a:lnTo>
                    <a:pt x="545" y="209"/>
                  </a:lnTo>
                  <a:lnTo>
                    <a:pt x="545" y="207"/>
                  </a:lnTo>
                  <a:lnTo>
                    <a:pt x="545" y="201"/>
                  </a:lnTo>
                  <a:lnTo>
                    <a:pt x="545" y="191"/>
                  </a:lnTo>
                  <a:lnTo>
                    <a:pt x="545" y="190"/>
                  </a:lnTo>
                  <a:lnTo>
                    <a:pt x="544" y="187"/>
                  </a:lnTo>
                  <a:lnTo>
                    <a:pt x="545" y="186"/>
                  </a:lnTo>
                  <a:lnTo>
                    <a:pt x="544" y="173"/>
                  </a:lnTo>
                  <a:lnTo>
                    <a:pt x="544" y="172"/>
                  </a:lnTo>
                  <a:lnTo>
                    <a:pt x="543" y="159"/>
                  </a:lnTo>
                  <a:lnTo>
                    <a:pt x="541" y="154"/>
                  </a:lnTo>
                  <a:lnTo>
                    <a:pt x="530" y="133"/>
                  </a:lnTo>
                  <a:lnTo>
                    <a:pt x="523" y="102"/>
                  </a:lnTo>
                  <a:lnTo>
                    <a:pt x="520" y="101"/>
                  </a:lnTo>
                  <a:lnTo>
                    <a:pt x="522" y="98"/>
                  </a:lnTo>
                  <a:lnTo>
                    <a:pt x="523" y="97"/>
                  </a:lnTo>
                  <a:lnTo>
                    <a:pt x="522" y="75"/>
                  </a:lnTo>
                  <a:lnTo>
                    <a:pt x="520" y="62"/>
                  </a:lnTo>
                  <a:lnTo>
                    <a:pt x="518" y="27"/>
                  </a:lnTo>
                  <a:lnTo>
                    <a:pt x="519" y="26"/>
                  </a:lnTo>
                  <a:lnTo>
                    <a:pt x="515" y="12"/>
                  </a:lnTo>
                  <a:lnTo>
                    <a:pt x="462" y="12"/>
                  </a:lnTo>
                  <a:lnTo>
                    <a:pt x="386" y="12"/>
                  </a:lnTo>
                  <a:lnTo>
                    <a:pt x="348" y="12"/>
                  </a:lnTo>
                  <a:lnTo>
                    <a:pt x="299" y="12"/>
                  </a:lnTo>
                  <a:lnTo>
                    <a:pt x="215" y="9"/>
                  </a:lnTo>
                  <a:lnTo>
                    <a:pt x="205" y="9"/>
                  </a:lnTo>
                  <a:lnTo>
                    <a:pt x="166" y="8"/>
                  </a:lnTo>
                  <a:lnTo>
                    <a:pt x="101" y="5"/>
                  </a:lnTo>
                  <a:lnTo>
                    <a:pt x="19" y="0"/>
                  </a:lnTo>
                  <a:lnTo>
                    <a:pt x="18" y="26"/>
                  </a:lnTo>
                  <a:lnTo>
                    <a:pt x="18" y="36"/>
                  </a:lnTo>
                  <a:lnTo>
                    <a:pt x="18" y="38"/>
                  </a:lnTo>
                  <a:lnTo>
                    <a:pt x="18" y="40"/>
                  </a:lnTo>
                  <a:lnTo>
                    <a:pt x="16" y="52"/>
                  </a:lnTo>
                  <a:lnTo>
                    <a:pt x="16" y="65"/>
                  </a:lnTo>
                  <a:lnTo>
                    <a:pt x="15" y="93"/>
                  </a:lnTo>
                  <a:lnTo>
                    <a:pt x="13" y="107"/>
                  </a:lnTo>
                  <a:lnTo>
                    <a:pt x="12" y="119"/>
                  </a:lnTo>
                  <a:lnTo>
                    <a:pt x="12" y="133"/>
                  </a:lnTo>
                  <a:lnTo>
                    <a:pt x="9" y="171"/>
                  </a:lnTo>
                  <a:lnTo>
                    <a:pt x="9" y="173"/>
                  </a:lnTo>
                  <a:lnTo>
                    <a:pt x="9" y="177"/>
                  </a:lnTo>
                  <a:lnTo>
                    <a:pt x="8" y="200"/>
                  </a:lnTo>
                  <a:lnTo>
                    <a:pt x="5" y="240"/>
                  </a:lnTo>
                  <a:lnTo>
                    <a:pt x="5" y="251"/>
                  </a:lnTo>
                  <a:lnTo>
                    <a:pt x="4" y="262"/>
                  </a:lnTo>
                  <a:lnTo>
                    <a:pt x="4" y="266"/>
                  </a:lnTo>
                  <a:lnTo>
                    <a:pt x="2" y="290"/>
                  </a:lnTo>
                  <a:lnTo>
                    <a:pt x="2" y="294"/>
                  </a:lnTo>
                  <a:lnTo>
                    <a:pt x="1" y="311"/>
                  </a:lnTo>
                  <a:lnTo>
                    <a:pt x="0" y="326"/>
                  </a:lnTo>
                  <a:lnTo>
                    <a:pt x="4" y="328"/>
                  </a:lnTo>
                  <a:lnTo>
                    <a:pt x="31" y="328"/>
                  </a:lnTo>
                  <a:lnTo>
                    <a:pt x="80" y="330"/>
                  </a:lnTo>
                  <a:lnTo>
                    <a:pt x="84" y="330"/>
                  </a:lnTo>
                  <a:lnTo>
                    <a:pt x="118" y="332"/>
                  </a:lnTo>
                  <a:lnTo>
                    <a:pt x="145" y="335"/>
                  </a:lnTo>
                  <a:lnTo>
                    <a:pt x="155" y="335"/>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38" name="Freeform 251"/>
            <p:cNvSpPr>
              <a:spLocks/>
            </p:cNvSpPr>
            <p:nvPr/>
          </p:nvSpPr>
          <p:spPr bwMode="auto">
            <a:xfrm>
              <a:off x="3476086" y="3036180"/>
              <a:ext cx="980371" cy="430876"/>
            </a:xfrm>
            <a:custGeom>
              <a:avLst/>
              <a:gdLst>
                <a:gd name="T0" fmla="*/ 2147483647 w 711"/>
                <a:gd name="T1" fmla="*/ 2147483647 h 345"/>
                <a:gd name="T2" fmla="*/ 2147483647 w 711"/>
                <a:gd name="T3" fmla="*/ 2147483647 h 345"/>
                <a:gd name="T4" fmla="*/ 2147483647 w 711"/>
                <a:gd name="T5" fmla="*/ 2147483647 h 345"/>
                <a:gd name="T6" fmla="*/ 2147483647 w 711"/>
                <a:gd name="T7" fmla="*/ 2147483647 h 345"/>
                <a:gd name="T8" fmla="*/ 2147483647 w 711"/>
                <a:gd name="T9" fmla="*/ 2147483647 h 345"/>
                <a:gd name="T10" fmla="*/ 2147483647 w 711"/>
                <a:gd name="T11" fmla="*/ 2147483647 h 345"/>
                <a:gd name="T12" fmla="*/ 2147483647 w 711"/>
                <a:gd name="T13" fmla="*/ 2147483647 h 345"/>
                <a:gd name="T14" fmla="*/ 2147483647 w 711"/>
                <a:gd name="T15" fmla="*/ 2147483647 h 345"/>
                <a:gd name="T16" fmla="*/ 2147483647 w 711"/>
                <a:gd name="T17" fmla="*/ 2147483647 h 345"/>
                <a:gd name="T18" fmla="*/ 2147483647 w 711"/>
                <a:gd name="T19" fmla="*/ 2147483647 h 345"/>
                <a:gd name="T20" fmla="*/ 2147483647 w 711"/>
                <a:gd name="T21" fmla="*/ 2147483647 h 345"/>
                <a:gd name="T22" fmla="*/ 0 w 711"/>
                <a:gd name="T23" fmla="*/ 2147483647 h 345"/>
                <a:gd name="T24" fmla="*/ 2147483647 w 711"/>
                <a:gd name="T25" fmla="*/ 2147483647 h 345"/>
                <a:gd name="T26" fmla="*/ 2147483647 w 711"/>
                <a:gd name="T27" fmla="*/ 2147483647 h 345"/>
                <a:gd name="T28" fmla="*/ 2147483647 w 711"/>
                <a:gd name="T29" fmla="*/ 2147483647 h 345"/>
                <a:gd name="T30" fmla="*/ 2147483647 w 711"/>
                <a:gd name="T31" fmla="*/ 2147483647 h 345"/>
                <a:gd name="T32" fmla="*/ 2147483647 w 711"/>
                <a:gd name="T33" fmla="*/ 2147483647 h 345"/>
                <a:gd name="T34" fmla="*/ 2147483647 w 711"/>
                <a:gd name="T35" fmla="*/ 2147483647 h 345"/>
                <a:gd name="T36" fmla="*/ 2147483647 w 711"/>
                <a:gd name="T37" fmla="*/ 2147483647 h 345"/>
                <a:gd name="T38" fmla="*/ 2147483647 w 711"/>
                <a:gd name="T39" fmla="*/ 2147483647 h 345"/>
                <a:gd name="T40" fmla="*/ 2147483647 w 711"/>
                <a:gd name="T41" fmla="*/ 2147483647 h 345"/>
                <a:gd name="T42" fmla="*/ 2147483647 w 711"/>
                <a:gd name="T43" fmla="*/ 2147483647 h 345"/>
                <a:gd name="T44" fmla="*/ 2147483647 w 711"/>
                <a:gd name="T45" fmla="*/ 2147483647 h 345"/>
                <a:gd name="T46" fmla="*/ 2147483647 w 711"/>
                <a:gd name="T47" fmla="*/ 2147483647 h 345"/>
                <a:gd name="T48" fmla="*/ 2147483647 w 711"/>
                <a:gd name="T49" fmla="*/ 2147483647 h 345"/>
                <a:gd name="T50" fmla="*/ 2147483647 w 711"/>
                <a:gd name="T51" fmla="*/ 2147483647 h 345"/>
                <a:gd name="T52" fmla="*/ 2147483647 w 711"/>
                <a:gd name="T53" fmla="*/ 2147483647 h 345"/>
                <a:gd name="T54" fmla="*/ 2147483647 w 711"/>
                <a:gd name="T55" fmla="*/ 2147483647 h 345"/>
                <a:gd name="T56" fmla="*/ 2147483647 w 711"/>
                <a:gd name="T57" fmla="*/ 2147483647 h 345"/>
                <a:gd name="T58" fmla="*/ 2147483647 w 711"/>
                <a:gd name="T59" fmla="*/ 2147483647 h 345"/>
                <a:gd name="T60" fmla="*/ 2147483647 w 711"/>
                <a:gd name="T61" fmla="*/ 2147483647 h 345"/>
                <a:gd name="T62" fmla="*/ 2147483647 w 711"/>
                <a:gd name="T63" fmla="*/ 2147483647 h 345"/>
                <a:gd name="T64" fmla="*/ 2147483647 w 711"/>
                <a:gd name="T65" fmla="*/ 2147483647 h 345"/>
                <a:gd name="T66" fmla="*/ 2147483647 w 711"/>
                <a:gd name="T67" fmla="*/ 2147483647 h 345"/>
                <a:gd name="T68" fmla="*/ 2147483647 w 711"/>
                <a:gd name="T69" fmla="*/ 2147483647 h 345"/>
                <a:gd name="T70" fmla="*/ 2147483647 w 711"/>
                <a:gd name="T71" fmla="*/ 2147483647 h 345"/>
                <a:gd name="T72" fmla="*/ 2147483647 w 711"/>
                <a:gd name="T73" fmla="*/ 2147483647 h 345"/>
                <a:gd name="T74" fmla="*/ 2147483647 w 711"/>
                <a:gd name="T75" fmla="*/ 2147483647 h 345"/>
                <a:gd name="T76" fmla="*/ 2147483647 w 711"/>
                <a:gd name="T77" fmla="*/ 2147483647 h 345"/>
                <a:gd name="T78" fmla="*/ 2147483647 w 711"/>
                <a:gd name="T79" fmla="*/ 2147483647 h 345"/>
                <a:gd name="T80" fmla="*/ 2147483647 w 711"/>
                <a:gd name="T81" fmla="*/ 2147483647 h 345"/>
                <a:gd name="T82" fmla="*/ 2147483647 w 711"/>
                <a:gd name="T83" fmla="*/ 2147483647 h 345"/>
                <a:gd name="T84" fmla="*/ 2147483647 w 711"/>
                <a:gd name="T85" fmla="*/ 2147483647 h 345"/>
                <a:gd name="T86" fmla="*/ 2147483647 w 711"/>
                <a:gd name="T87" fmla="*/ 2147483647 h 345"/>
                <a:gd name="T88" fmla="*/ 2147483647 w 711"/>
                <a:gd name="T89" fmla="*/ 2147483647 h 345"/>
                <a:gd name="T90" fmla="*/ 2147483647 w 711"/>
                <a:gd name="T91" fmla="*/ 2147483647 h 345"/>
                <a:gd name="T92" fmla="*/ 2147483647 w 711"/>
                <a:gd name="T93" fmla="*/ 2147483647 h 345"/>
                <a:gd name="T94" fmla="*/ 2147483647 w 711"/>
                <a:gd name="T95" fmla="*/ 2147483647 h 345"/>
                <a:gd name="T96" fmla="*/ 2147483647 w 711"/>
                <a:gd name="T97" fmla="*/ 2147483647 h 345"/>
                <a:gd name="T98" fmla="*/ 2147483647 w 711"/>
                <a:gd name="T99" fmla="*/ 2147483647 h 345"/>
                <a:gd name="T100" fmla="*/ 2147483647 w 711"/>
                <a:gd name="T101" fmla="*/ 2147483647 h 345"/>
                <a:gd name="T102" fmla="*/ 2147483647 w 711"/>
                <a:gd name="T103" fmla="*/ 2147483647 h 345"/>
                <a:gd name="T104" fmla="*/ 2147483647 w 711"/>
                <a:gd name="T105" fmla="*/ 2147483647 h 345"/>
                <a:gd name="T106" fmla="*/ 2147483647 w 711"/>
                <a:gd name="T107" fmla="*/ 2147483647 h 345"/>
                <a:gd name="T108" fmla="*/ 2147483647 w 711"/>
                <a:gd name="T109" fmla="*/ 2147483647 h 34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11"/>
                <a:gd name="T166" fmla="*/ 0 h 345"/>
                <a:gd name="T167" fmla="*/ 711 w 711"/>
                <a:gd name="T168" fmla="*/ 345 h 34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11" h="345">
                  <a:moveTo>
                    <a:pt x="430" y="344"/>
                  </a:moveTo>
                  <a:lnTo>
                    <a:pt x="427" y="344"/>
                  </a:lnTo>
                  <a:lnTo>
                    <a:pt x="417" y="344"/>
                  </a:lnTo>
                  <a:lnTo>
                    <a:pt x="401" y="344"/>
                  </a:lnTo>
                  <a:lnTo>
                    <a:pt x="397" y="342"/>
                  </a:lnTo>
                  <a:lnTo>
                    <a:pt x="393" y="342"/>
                  </a:lnTo>
                  <a:lnTo>
                    <a:pt x="381" y="342"/>
                  </a:lnTo>
                  <a:lnTo>
                    <a:pt x="376" y="342"/>
                  </a:lnTo>
                  <a:lnTo>
                    <a:pt x="355" y="342"/>
                  </a:lnTo>
                  <a:lnTo>
                    <a:pt x="340" y="342"/>
                  </a:lnTo>
                  <a:lnTo>
                    <a:pt x="315" y="342"/>
                  </a:lnTo>
                  <a:lnTo>
                    <a:pt x="311" y="342"/>
                  </a:lnTo>
                  <a:lnTo>
                    <a:pt x="310" y="342"/>
                  </a:lnTo>
                  <a:lnTo>
                    <a:pt x="294" y="341"/>
                  </a:lnTo>
                  <a:lnTo>
                    <a:pt x="279" y="341"/>
                  </a:lnTo>
                  <a:lnTo>
                    <a:pt x="265" y="341"/>
                  </a:lnTo>
                  <a:lnTo>
                    <a:pt x="262" y="341"/>
                  </a:lnTo>
                  <a:lnTo>
                    <a:pt x="253" y="339"/>
                  </a:lnTo>
                  <a:lnTo>
                    <a:pt x="232" y="339"/>
                  </a:lnTo>
                  <a:lnTo>
                    <a:pt x="217" y="339"/>
                  </a:lnTo>
                  <a:lnTo>
                    <a:pt x="213" y="339"/>
                  </a:lnTo>
                  <a:lnTo>
                    <a:pt x="210" y="339"/>
                  </a:lnTo>
                  <a:lnTo>
                    <a:pt x="157" y="337"/>
                  </a:lnTo>
                  <a:lnTo>
                    <a:pt x="159" y="299"/>
                  </a:lnTo>
                  <a:lnTo>
                    <a:pt x="159" y="289"/>
                  </a:lnTo>
                  <a:lnTo>
                    <a:pt x="159" y="282"/>
                  </a:lnTo>
                  <a:lnTo>
                    <a:pt x="160" y="268"/>
                  </a:lnTo>
                  <a:lnTo>
                    <a:pt x="160" y="261"/>
                  </a:lnTo>
                  <a:lnTo>
                    <a:pt x="160" y="254"/>
                  </a:lnTo>
                  <a:lnTo>
                    <a:pt x="161" y="227"/>
                  </a:lnTo>
                  <a:lnTo>
                    <a:pt x="116" y="225"/>
                  </a:lnTo>
                  <a:lnTo>
                    <a:pt x="113" y="225"/>
                  </a:lnTo>
                  <a:lnTo>
                    <a:pt x="53" y="222"/>
                  </a:lnTo>
                  <a:lnTo>
                    <a:pt x="38" y="220"/>
                  </a:lnTo>
                  <a:lnTo>
                    <a:pt x="34" y="220"/>
                  </a:lnTo>
                  <a:lnTo>
                    <a:pt x="0" y="219"/>
                  </a:lnTo>
                  <a:lnTo>
                    <a:pt x="1" y="205"/>
                  </a:lnTo>
                  <a:lnTo>
                    <a:pt x="1" y="185"/>
                  </a:lnTo>
                  <a:lnTo>
                    <a:pt x="2" y="176"/>
                  </a:lnTo>
                  <a:lnTo>
                    <a:pt x="4" y="165"/>
                  </a:lnTo>
                  <a:lnTo>
                    <a:pt x="4" y="158"/>
                  </a:lnTo>
                  <a:lnTo>
                    <a:pt x="4" y="151"/>
                  </a:lnTo>
                  <a:lnTo>
                    <a:pt x="4" y="142"/>
                  </a:lnTo>
                  <a:lnTo>
                    <a:pt x="4" y="137"/>
                  </a:lnTo>
                  <a:lnTo>
                    <a:pt x="5" y="123"/>
                  </a:lnTo>
                  <a:lnTo>
                    <a:pt x="6" y="109"/>
                  </a:lnTo>
                  <a:lnTo>
                    <a:pt x="6" y="96"/>
                  </a:lnTo>
                  <a:lnTo>
                    <a:pt x="8" y="82"/>
                  </a:lnTo>
                  <a:lnTo>
                    <a:pt x="11" y="44"/>
                  </a:lnTo>
                  <a:lnTo>
                    <a:pt x="11" y="19"/>
                  </a:lnTo>
                  <a:lnTo>
                    <a:pt x="12" y="5"/>
                  </a:lnTo>
                  <a:lnTo>
                    <a:pt x="13" y="0"/>
                  </a:lnTo>
                  <a:lnTo>
                    <a:pt x="15" y="1"/>
                  </a:lnTo>
                  <a:lnTo>
                    <a:pt x="16" y="1"/>
                  </a:lnTo>
                  <a:lnTo>
                    <a:pt x="56" y="2"/>
                  </a:lnTo>
                  <a:lnTo>
                    <a:pt x="76" y="2"/>
                  </a:lnTo>
                  <a:lnTo>
                    <a:pt x="78" y="4"/>
                  </a:lnTo>
                  <a:lnTo>
                    <a:pt x="95" y="5"/>
                  </a:lnTo>
                  <a:lnTo>
                    <a:pt x="105" y="5"/>
                  </a:lnTo>
                  <a:lnTo>
                    <a:pt x="107" y="5"/>
                  </a:lnTo>
                  <a:lnTo>
                    <a:pt x="112" y="5"/>
                  </a:lnTo>
                  <a:lnTo>
                    <a:pt x="137" y="6"/>
                  </a:lnTo>
                  <a:lnTo>
                    <a:pt x="155" y="8"/>
                  </a:lnTo>
                  <a:lnTo>
                    <a:pt x="167" y="8"/>
                  </a:lnTo>
                  <a:lnTo>
                    <a:pt x="193" y="9"/>
                  </a:lnTo>
                  <a:lnTo>
                    <a:pt x="199" y="9"/>
                  </a:lnTo>
                  <a:lnTo>
                    <a:pt x="235" y="11"/>
                  </a:lnTo>
                  <a:lnTo>
                    <a:pt x="265" y="12"/>
                  </a:lnTo>
                  <a:lnTo>
                    <a:pt x="292" y="12"/>
                  </a:lnTo>
                  <a:lnTo>
                    <a:pt x="315" y="12"/>
                  </a:lnTo>
                  <a:lnTo>
                    <a:pt x="368" y="13"/>
                  </a:lnTo>
                  <a:lnTo>
                    <a:pt x="390" y="13"/>
                  </a:lnTo>
                  <a:lnTo>
                    <a:pt x="449" y="15"/>
                  </a:lnTo>
                  <a:lnTo>
                    <a:pt x="459" y="25"/>
                  </a:lnTo>
                  <a:lnTo>
                    <a:pt x="465" y="27"/>
                  </a:lnTo>
                  <a:lnTo>
                    <a:pt x="469" y="29"/>
                  </a:lnTo>
                  <a:lnTo>
                    <a:pt x="477" y="32"/>
                  </a:lnTo>
                  <a:lnTo>
                    <a:pt x="489" y="40"/>
                  </a:lnTo>
                  <a:lnTo>
                    <a:pt x="499" y="29"/>
                  </a:lnTo>
                  <a:lnTo>
                    <a:pt x="517" y="32"/>
                  </a:lnTo>
                  <a:lnTo>
                    <a:pt x="520" y="32"/>
                  </a:lnTo>
                  <a:lnTo>
                    <a:pt x="528" y="29"/>
                  </a:lnTo>
                  <a:lnTo>
                    <a:pt x="530" y="30"/>
                  </a:lnTo>
                  <a:lnTo>
                    <a:pt x="549" y="29"/>
                  </a:lnTo>
                  <a:lnTo>
                    <a:pt x="556" y="36"/>
                  </a:lnTo>
                  <a:lnTo>
                    <a:pt x="559" y="39"/>
                  </a:lnTo>
                  <a:lnTo>
                    <a:pt x="567" y="40"/>
                  </a:lnTo>
                  <a:lnTo>
                    <a:pt x="584" y="46"/>
                  </a:lnTo>
                  <a:lnTo>
                    <a:pt x="592" y="55"/>
                  </a:lnTo>
                  <a:lnTo>
                    <a:pt x="597" y="65"/>
                  </a:lnTo>
                  <a:lnTo>
                    <a:pt x="606" y="68"/>
                  </a:lnTo>
                  <a:lnTo>
                    <a:pt x="613" y="69"/>
                  </a:lnTo>
                  <a:lnTo>
                    <a:pt x="620" y="92"/>
                  </a:lnTo>
                  <a:lnTo>
                    <a:pt x="622" y="96"/>
                  </a:lnTo>
                  <a:lnTo>
                    <a:pt x="620" y="99"/>
                  </a:lnTo>
                  <a:lnTo>
                    <a:pt x="625" y="109"/>
                  </a:lnTo>
                  <a:lnTo>
                    <a:pt x="626" y="117"/>
                  </a:lnTo>
                  <a:lnTo>
                    <a:pt x="629" y="123"/>
                  </a:lnTo>
                  <a:lnTo>
                    <a:pt x="635" y="123"/>
                  </a:lnTo>
                  <a:lnTo>
                    <a:pt x="638" y="137"/>
                  </a:lnTo>
                  <a:lnTo>
                    <a:pt x="639" y="138"/>
                  </a:lnTo>
                  <a:lnTo>
                    <a:pt x="642" y="151"/>
                  </a:lnTo>
                  <a:lnTo>
                    <a:pt x="639" y="158"/>
                  </a:lnTo>
                  <a:lnTo>
                    <a:pt x="640" y="163"/>
                  </a:lnTo>
                  <a:lnTo>
                    <a:pt x="650" y="173"/>
                  </a:lnTo>
                  <a:lnTo>
                    <a:pt x="650" y="177"/>
                  </a:lnTo>
                  <a:lnTo>
                    <a:pt x="649" y="177"/>
                  </a:lnTo>
                  <a:lnTo>
                    <a:pt x="650" y="180"/>
                  </a:lnTo>
                  <a:lnTo>
                    <a:pt x="656" y="190"/>
                  </a:lnTo>
                  <a:lnTo>
                    <a:pt x="660" y="201"/>
                  </a:lnTo>
                  <a:lnTo>
                    <a:pt x="657" y="204"/>
                  </a:lnTo>
                  <a:lnTo>
                    <a:pt x="657" y="211"/>
                  </a:lnTo>
                  <a:lnTo>
                    <a:pt x="660" y="211"/>
                  </a:lnTo>
                  <a:lnTo>
                    <a:pt x="661" y="213"/>
                  </a:lnTo>
                  <a:lnTo>
                    <a:pt x="660" y="215"/>
                  </a:lnTo>
                  <a:lnTo>
                    <a:pt x="661" y="218"/>
                  </a:lnTo>
                  <a:lnTo>
                    <a:pt x="660" y="225"/>
                  </a:lnTo>
                  <a:lnTo>
                    <a:pt x="660" y="226"/>
                  </a:lnTo>
                  <a:lnTo>
                    <a:pt x="661" y="232"/>
                  </a:lnTo>
                  <a:lnTo>
                    <a:pt x="665" y="243"/>
                  </a:lnTo>
                  <a:lnTo>
                    <a:pt x="667" y="243"/>
                  </a:lnTo>
                  <a:lnTo>
                    <a:pt x="665" y="246"/>
                  </a:lnTo>
                  <a:lnTo>
                    <a:pt x="665" y="255"/>
                  </a:lnTo>
                  <a:lnTo>
                    <a:pt x="661" y="260"/>
                  </a:lnTo>
                  <a:lnTo>
                    <a:pt x="672" y="275"/>
                  </a:lnTo>
                  <a:lnTo>
                    <a:pt x="671" y="278"/>
                  </a:lnTo>
                  <a:lnTo>
                    <a:pt x="669" y="278"/>
                  </a:lnTo>
                  <a:lnTo>
                    <a:pt x="672" y="285"/>
                  </a:lnTo>
                  <a:lnTo>
                    <a:pt x="675" y="285"/>
                  </a:lnTo>
                  <a:lnTo>
                    <a:pt x="678" y="281"/>
                  </a:lnTo>
                  <a:lnTo>
                    <a:pt x="683" y="307"/>
                  </a:lnTo>
                  <a:lnTo>
                    <a:pt x="689" y="313"/>
                  </a:lnTo>
                  <a:lnTo>
                    <a:pt x="693" y="313"/>
                  </a:lnTo>
                  <a:lnTo>
                    <a:pt x="704" y="338"/>
                  </a:lnTo>
                  <a:lnTo>
                    <a:pt x="710" y="341"/>
                  </a:lnTo>
                  <a:lnTo>
                    <a:pt x="707" y="341"/>
                  </a:lnTo>
                  <a:lnTo>
                    <a:pt x="669" y="342"/>
                  </a:lnTo>
                  <a:lnTo>
                    <a:pt x="662" y="342"/>
                  </a:lnTo>
                  <a:lnTo>
                    <a:pt x="653" y="342"/>
                  </a:lnTo>
                  <a:lnTo>
                    <a:pt x="651" y="342"/>
                  </a:lnTo>
                  <a:lnTo>
                    <a:pt x="643" y="342"/>
                  </a:lnTo>
                  <a:lnTo>
                    <a:pt x="633" y="342"/>
                  </a:lnTo>
                  <a:lnTo>
                    <a:pt x="632" y="342"/>
                  </a:lnTo>
                  <a:lnTo>
                    <a:pt x="622" y="342"/>
                  </a:lnTo>
                  <a:lnTo>
                    <a:pt x="615" y="342"/>
                  </a:lnTo>
                  <a:lnTo>
                    <a:pt x="613" y="342"/>
                  </a:lnTo>
                  <a:lnTo>
                    <a:pt x="592" y="342"/>
                  </a:lnTo>
                  <a:lnTo>
                    <a:pt x="586" y="342"/>
                  </a:lnTo>
                  <a:lnTo>
                    <a:pt x="581" y="344"/>
                  </a:lnTo>
                  <a:lnTo>
                    <a:pt x="578" y="344"/>
                  </a:lnTo>
                  <a:lnTo>
                    <a:pt x="560" y="344"/>
                  </a:lnTo>
                  <a:lnTo>
                    <a:pt x="550" y="344"/>
                  </a:lnTo>
                  <a:lnTo>
                    <a:pt x="541" y="344"/>
                  </a:lnTo>
                  <a:lnTo>
                    <a:pt x="520" y="344"/>
                  </a:lnTo>
                  <a:lnTo>
                    <a:pt x="503" y="344"/>
                  </a:lnTo>
                  <a:lnTo>
                    <a:pt x="499" y="344"/>
                  </a:lnTo>
                  <a:lnTo>
                    <a:pt x="494" y="344"/>
                  </a:lnTo>
                  <a:lnTo>
                    <a:pt x="489" y="344"/>
                  </a:lnTo>
                  <a:lnTo>
                    <a:pt x="478" y="344"/>
                  </a:lnTo>
                  <a:lnTo>
                    <a:pt x="466" y="344"/>
                  </a:lnTo>
                  <a:lnTo>
                    <a:pt x="458" y="344"/>
                  </a:lnTo>
                  <a:lnTo>
                    <a:pt x="448" y="344"/>
                  </a:lnTo>
                  <a:lnTo>
                    <a:pt x="437" y="344"/>
                  </a:lnTo>
                  <a:lnTo>
                    <a:pt x="430" y="344"/>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82664" name="Freeform 252"/>
            <p:cNvSpPr>
              <a:spLocks/>
            </p:cNvSpPr>
            <p:nvPr/>
          </p:nvSpPr>
          <p:spPr bwMode="auto">
            <a:xfrm>
              <a:off x="3494088" y="2641600"/>
              <a:ext cx="830262" cy="484188"/>
            </a:xfrm>
            <a:custGeom>
              <a:avLst/>
              <a:gdLst>
                <a:gd name="T0" fmla="*/ 2147483647 w 601"/>
                <a:gd name="T1" fmla="*/ 2147483647 h 388"/>
                <a:gd name="T2" fmla="*/ 2147483647 w 601"/>
                <a:gd name="T3" fmla="*/ 2147483647 h 388"/>
                <a:gd name="T4" fmla="*/ 2147483647 w 601"/>
                <a:gd name="T5" fmla="*/ 2147483647 h 388"/>
                <a:gd name="T6" fmla="*/ 2147483647 w 601"/>
                <a:gd name="T7" fmla="*/ 2147483647 h 388"/>
                <a:gd name="T8" fmla="*/ 2147483647 w 601"/>
                <a:gd name="T9" fmla="*/ 2147483647 h 388"/>
                <a:gd name="T10" fmla="*/ 2147483647 w 601"/>
                <a:gd name="T11" fmla="*/ 2147483647 h 388"/>
                <a:gd name="T12" fmla="*/ 2147483647 w 601"/>
                <a:gd name="T13" fmla="*/ 2147483647 h 388"/>
                <a:gd name="T14" fmla="*/ 2147483647 w 601"/>
                <a:gd name="T15" fmla="*/ 2147483647 h 388"/>
                <a:gd name="T16" fmla="*/ 2147483647 w 601"/>
                <a:gd name="T17" fmla="*/ 2147483647 h 388"/>
                <a:gd name="T18" fmla="*/ 2147483647 w 601"/>
                <a:gd name="T19" fmla="*/ 2147483647 h 388"/>
                <a:gd name="T20" fmla="*/ 2147483647 w 601"/>
                <a:gd name="T21" fmla="*/ 2147483647 h 388"/>
                <a:gd name="T22" fmla="*/ 2147483647 w 601"/>
                <a:gd name="T23" fmla="*/ 2147483647 h 388"/>
                <a:gd name="T24" fmla="*/ 2147483647 w 601"/>
                <a:gd name="T25" fmla="*/ 2147483647 h 388"/>
                <a:gd name="T26" fmla="*/ 2147483647 w 601"/>
                <a:gd name="T27" fmla="*/ 2147483647 h 388"/>
                <a:gd name="T28" fmla="*/ 2147483647 w 601"/>
                <a:gd name="T29" fmla="*/ 2147483647 h 388"/>
                <a:gd name="T30" fmla="*/ 2147483647 w 601"/>
                <a:gd name="T31" fmla="*/ 2147483647 h 388"/>
                <a:gd name="T32" fmla="*/ 2147483647 w 601"/>
                <a:gd name="T33" fmla="*/ 2147483647 h 388"/>
                <a:gd name="T34" fmla="*/ 2147483647 w 601"/>
                <a:gd name="T35" fmla="*/ 2147483647 h 388"/>
                <a:gd name="T36" fmla="*/ 2147483647 w 601"/>
                <a:gd name="T37" fmla="*/ 2147483647 h 388"/>
                <a:gd name="T38" fmla="*/ 2147483647 w 601"/>
                <a:gd name="T39" fmla="*/ 2147483647 h 388"/>
                <a:gd name="T40" fmla="*/ 2147483647 w 601"/>
                <a:gd name="T41" fmla="*/ 2147483647 h 388"/>
                <a:gd name="T42" fmla="*/ 2147483647 w 601"/>
                <a:gd name="T43" fmla="*/ 2147483647 h 388"/>
                <a:gd name="T44" fmla="*/ 2147483647 w 601"/>
                <a:gd name="T45" fmla="*/ 2147483647 h 388"/>
                <a:gd name="T46" fmla="*/ 2147483647 w 601"/>
                <a:gd name="T47" fmla="*/ 2147483647 h 388"/>
                <a:gd name="T48" fmla="*/ 2147483647 w 601"/>
                <a:gd name="T49" fmla="*/ 0 h 388"/>
                <a:gd name="T50" fmla="*/ 2147483647 w 601"/>
                <a:gd name="T51" fmla="*/ 2147483647 h 388"/>
                <a:gd name="T52" fmla="*/ 2147483647 w 601"/>
                <a:gd name="T53" fmla="*/ 2147483647 h 388"/>
                <a:gd name="T54" fmla="*/ 2147483647 w 601"/>
                <a:gd name="T55" fmla="*/ 2147483647 h 388"/>
                <a:gd name="T56" fmla="*/ 2147483647 w 601"/>
                <a:gd name="T57" fmla="*/ 2147483647 h 388"/>
                <a:gd name="T58" fmla="*/ 2147483647 w 601"/>
                <a:gd name="T59" fmla="*/ 2147483647 h 388"/>
                <a:gd name="T60" fmla="*/ 2147483647 w 601"/>
                <a:gd name="T61" fmla="*/ 2147483647 h 388"/>
                <a:gd name="T62" fmla="*/ 2147483647 w 601"/>
                <a:gd name="T63" fmla="*/ 2147483647 h 388"/>
                <a:gd name="T64" fmla="*/ 2147483647 w 601"/>
                <a:gd name="T65" fmla="*/ 2147483647 h 388"/>
                <a:gd name="T66" fmla="*/ 2147483647 w 601"/>
                <a:gd name="T67" fmla="*/ 2147483647 h 388"/>
                <a:gd name="T68" fmla="*/ 2147483647 w 601"/>
                <a:gd name="T69" fmla="*/ 2147483647 h 388"/>
                <a:gd name="T70" fmla="*/ 2147483647 w 601"/>
                <a:gd name="T71" fmla="*/ 2147483647 h 388"/>
                <a:gd name="T72" fmla="*/ 2147483647 w 601"/>
                <a:gd name="T73" fmla="*/ 2147483647 h 388"/>
                <a:gd name="T74" fmla="*/ 2147483647 w 601"/>
                <a:gd name="T75" fmla="*/ 2147483647 h 388"/>
                <a:gd name="T76" fmla="*/ 2147483647 w 601"/>
                <a:gd name="T77" fmla="*/ 2147483647 h 388"/>
                <a:gd name="T78" fmla="*/ 2147483647 w 601"/>
                <a:gd name="T79" fmla="*/ 2147483647 h 388"/>
                <a:gd name="T80" fmla="*/ 2147483647 w 601"/>
                <a:gd name="T81" fmla="*/ 2147483647 h 388"/>
                <a:gd name="T82" fmla="*/ 2147483647 w 601"/>
                <a:gd name="T83" fmla="*/ 2147483647 h 388"/>
                <a:gd name="T84" fmla="*/ 2147483647 w 601"/>
                <a:gd name="T85" fmla="*/ 2147483647 h 3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01"/>
                <a:gd name="T130" fmla="*/ 0 h 388"/>
                <a:gd name="T131" fmla="*/ 601 w 601"/>
                <a:gd name="T132" fmla="*/ 388 h 38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01" h="388">
                  <a:moveTo>
                    <a:pt x="543" y="353"/>
                  </a:moveTo>
                  <a:lnTo>
                    <a:pt x="545" y="356"/>
                  </a:lnTo>
                  <a:lnTo>
                    <a:pt x="554" y="357"/>
                  </a:lnTo>
                  <a:lnTo>
                    <a:pt x="570" y="363"/>
                  </a:lnTo>
                  <a:lnTo>
                    <a:pt x="579" y="373"/>
                  </a:lnTo>
                  <a:lnTo>
                    <a:pt x="584" y="382"/>
                  </a:lnTo>
                  <a:lnTo>
                    <a:pt x="593" y="385"/>
                  </a:lnTo>
                  <a:lnTo>
                    <a:pt x="600" y="387"/>
                  </a:lnTo>
                  <a:lnTo>
                    <a:pt x="597" y="385"/>
                  </a:lnTo>
                  <a:lnTo>
                    <a:pt x="595" y="378"/>
                  </a:lnTo>
                  <a:lnTo>
                    <a:pt x="595" y="375"/>
                  </a:lnTo>
                  <a:lnTo>
                    <a:pt x="584" y="363"/>
                  </a:lnTo>
                  <a:lnTo>
                    <a:pt x="591" y="341"/>
                  </a:lnTo>
                  <a:lnTo>
                    <a:pt x="594" y="335"/>
                  </a:lnTo>
                  <a:lnTo>
                    <a:pt x="594" y="325"/>
                  </a:lnTo>
                  <a:lnTo>
                    <a:pt x="597" y="321"/>
                  </a:lnTo>
                  <a:lnTo>
                    <a:pt x="598" y="317"/>
                  </a:lnTo>
                  <a:lnTo>
                    <a:pt x="594" y="306"/>
                  </a:lnTo>
                  <a:lnTo>
                    <a:pt x="590" y="303"/>
                  </a:lnTo>
                  <a:lnTo>
                    <a:pt x="591" y="289"/>
                  </a:lnTo>
                  <a:lnTo>
                    <a:pt x="586" y="277"/>
                  </a:lnTo>
                  <a:lnTo>
                    <a:pt x="593" y="277"/>
                  </a:lnTo>
                  <a:lnTo>
                    <a:pt x="597" y="277"/>
                  </a:lnTo>
                  <a:lnTo>
                    <a:pt x="597" y="263"/>
                  </a:lnTo>
                  <a:lnTo>
                    <a:pt x="597" y="249"/>
                  </a:lnTo>
                  <a:lnTo>
                    <a:pt x="597" y="238"/>
                  </a:lnTo>
                  <a:lnTo>
                    <a:pt x="595" y="223"/>
                  </a:lnTo>
                  <a:lnTo>
                    <a:pt x="595" y="209"/>
                  </a:lnTo>
                  <a:lnTo>
                    <a:pt x="595" y="201"/>
                  </a:lnTo>
                  <a:lnTo>
                    <a:pt x="595" y="165"/>
                  </a:lnTo>
                  <a:lnTo>
                    <a:pt x="595" y="155"/>
                  </a:lnTo>
                  <a:lnTo>
                    <a:pt x="595" y="135"/>
                  </a:lnTo>
                  <a:lnTo>
                    <a:pt x="595" y="117"/>
                  </a:lnTo>
                  <a:lnTo>
                    <a:pt x="594" y="86"/>
                  </a:lnTo>
                  <a:lnTo>
                    <a:pt x="593" y="79"/>
                  </a:lnTo>
                  <a:lnTo>
                    <a:pt x="590" y="74"/>
                  </a:lnTo>
                  <a:lnTo>
                    <a:pt x="580" y="70"/>
                  </a:lnTo>
                  <a:lnTo>
                    <a:pt x="563" y="51"/>
                  </a:lnTo>
                  <a:lnTo>
                    <a:pt x="563" y="48"/>
                  </a:lnTo>
                  <a:lnTo>
                    <a:pt x="579" y="34"/>
                  </a:lnTo>
                  <a:lnTo>
                    <a:pt x="584" y="13"/>
                  </a:lnTo>
                  <a:lnTo>
                    <a:pt x="570" y="13"/>
                  </a:lnTo>
                  <a:lnTo>
                    <a:pt x="551" y="15"/>
                  </a:lnTo>
                  <a:lnTo>
                    <a:pt x="534" y="15"/>
                  </a:lnTo>
                  <a:lnTo>
                    <a:pt x="533" y="15"/>
                  </a:lnTo>
                  <a:lnTo>
                    <a:pt x="514" y="15"/>
                  </a:lnTo>
                  <a:lnTo>
                    <a:pt x="478" y="15"/>
                  </a:lnTo>
                  <a:lnTo>
                    <a:pt x="476" y="15"/>
                  </a:lnTo>
                  <a:lnTo>
                    <a:pt x="475" y="15"/>
                  </a:lnTo>
                  <a:lnTo>
                    <a:pt x="457" y="15"/>
                  </a:lnTo>
                  <a:lnTo>
                    <a:pt x="447" y="15"/>
                  </a:lnTo>
                  <a:lnTo>
                    <a:pt x="421" y="13"/>
                  </a:lnTo>
                  <a:lnTo>
                    <a:pt x="418" y="13"/>
                  </a:lnTo>
                  <a:lnTo>
                    <a:pt x="400" y="13"/>
                  </a:lnTo>
                  <a:lnTo>
                    <a:pt x="381" y="13"/>
                  </a:lnTo>
                  <a:lnTo>
                    <a:pt x="353" y="13"/>
                  </a:lnTo>
                  <a:lnTo>
                    <a:pt x="346" y="13"/>
                  </a:lnTo>
                  <a:lnTo>
                    <a:pt x="333" y="13"/>
                  </a:lnTo>
                  <a:lnTo>
                    <a:pt x="324" y="13"/>
                  </a:lnTo>
                  <a:lnTo>
                    <a:pt x="324" y="12"/>
                  </a:lnTo>
                  <a:lnTo>
                    <a:pt x="288" y="11"/>
                  </a:lnTo>
                  <a:lnTo>
                    <a:pt x="286" y="11"/>
                  </a:lnTo>
                  <a:lnTo>
                    <a:pt x="285" y="11"/>
                  </a:lnTo>
                  <a:lnTo>
                    <a:pt x="239" y="11"/>
                  </a:lnTo>
                  <a:lnTo>
                    <a:pt x="230" y="9"/>
                  </a:lnTo>
                  <a:lnTo>
                    <a:pt x="173" y="8"/>
                  </a:lnTo>
                  <a:lnTo>
                    <a:pt x="163" y="8"/>
                  </a:lnTo>
                  <a:lnTo>
                    <a:pt x="135" y="5"/>
                  </a:lnTo>
                  <a:lnTo>
                    <a:pt x="102" y="4"/>
                  </a:lnTo>
                  <a:lnTo>
                    <a:pt x="98" y="4"/>
                  </a:lnTo>
                  <a:lnTo>
                    <a:pt x="49" y="1"/>
                  </a:lnTo>
                  <a:lnTo>
                    <a:pt x="22" y="1"/>
                  </a:lnTo>
                  <a:lnTo>
                    <a:pt x="18" y="0"/>
                  </a:lnTo>
                  <a:lnTo>
                    <a:pt x="18" y="6"/>
                  </a:lnTo>
                  <a:lnTo>
                    <a:pt x="18" y="20"/>
                  </a:lnTo>
                  <a:lnTo>
                    <a:pt x="13" y="74"/>
                  </a:lnTo>
                  <a:lnTo>
                    <a:pt x="13" y="79"/>
                  </a:lnTo>
                  <a:lnTo>
                    <a:pt x="12" y="101"/>
                  </a:lnTo>
                  <a:lnTo>
                    <a:pt x="13" y="102"/>
                  </a:lnTo>
                  <a:lnTo>
                    <a:pt x="11" y="102"/>
                  </a:lnTo>
                  <a:lnTo>
                    <a:pt x="9" y="129"/>
                  </a:lnTo>
                  <a:lnTo>
                    <a:pt x="9" y="148"/>
                  </a:lnTo>
                  <a:lnTo>
                    <a:pt x="8" y="155"/>
                  </a:lnTo>
                  <a:lnTo>
                    <a:pt x="6" y="183"/>
                  </a:lnTo>
                  <a:lnTo>
                    <a:pt x="6" y="191"/>
                  </a:lnTo>
                  <a:lnTo>
                    <a:pt x="6" y="194"/>
                  </a:lnTo>
                  <a:lnTo>
                    <a:pt x="5" y="209"/>
                  </a:lnTo>
                  <a:lnTo>
                    <a:pt x="4" y="226"/>
                  </a:lnTo>
                  <a:lnTo>
                    <a:pt x="4" y="237"/>
                  </a:lnTo>
                  <a:lnTo>
                    <a:pt x="2" y="249"/>
                  </a:lnTo>
                  <a:lnTo>
                    <a:pt x="1" y="263"/>
                  </a:lnTo>
                  <a:lnTo>
                    <a:pt x="1" y="264"/>
                  </a:lnTo>
                  <a:lnTo>
                    <a:pt x="1" y="266"/>
                  </a:lnTo>
                  <a:lnTo>
                    <a:pt x="1" y="277"/>
                  </a:lnTo>
                  <a:lnTo>
                    <a:pt x="0" y="305"/>
                  </a:lnTo>
                  <a:lnTo>
                    <a:pt x="0" y="317"/>
                  </a:lnTo>
                  <a:lnTo>
                    <a:pt x="1" y="319"/>
                  </a:lnTo>
                  <a:lnTo>
                    <a:pt x="2" y="319"/>
                  </a:lnTo>
                  <a:lnTo>
                    <a:pt x="42" y="320"/>
                  </a:lnTo>
                  <a:lnTo>
                    <a:pt x="62" y="320"/>
                  </a:lnTo>
                  <a:lnTo>
                    <a:pt x="65" y="321"/>
                  </a:lnTo>
                  <a:lnTo>
                    <a:pt x="81" y="323"/>
                  </a:lnTo>
                  <a:lnTo>
                    <a:pt x="91" y="323"/>
                  </a:lnTo>
                  <a:lnTo>
                    <a:pt x="94" y="323"/>
                  </a:lnTo>
                  <a:lnTo>
                    <a:pt x="98" y="323"/>
                  </a:lnTo>
                  <a:lnTo>
                    <a:pt x="123" y="324"/>
                  </a:lnTo>
                  <a:lnTo>
                    <a:pt x="141" y="325"/>
                  </a:lnTo>
                  <a:lnTo>
                    <a:pt x="153" y="325"/>
                  </a:lnTo>
                  <a:lnTo>
                    <a:pt x="180" y="327"/>
                  </a:lnTo>
                  <a:lnTo>
                    <a:pt x="185" y="327"/>
                  </a:lnTo>
                  <a:lnTo>
                    <a:pt x="221" y="328"/>
                  </a:lnTo>
                  <a:lnTo>
                    <a:pt x="252" y="330"/>
                  </a:lnTo>
                  <a:lnTo>
                    <a:pt x="278" y="330"/>
                  </a:lnTo>
                  <a:lnTo>
                    <a:pt x="302" y="330"/>
                  </a:lnTo>
                  <a:lnTo>
                    <a:pt x="354" y="331"/>
                  </a:lnTo>
                  <a:lnTo>
                    <a:pt x="376" y="331"/>
                  </a:lnTo>
                  <a:lnTo>
                    <a:pt x="436" y="332"/>
                  </a:lnTo>
                  <a:lnTo>
                    <a:pt x="446" y="342"/>
                  </a:lnTo>
                  <a:lnTo>
                    <a:pt x="451" y="345"/>
                  </a:lnTo>
                  <a:lnTo>
                    <a:pt x="455" y="346"/>
                  </a:lnTo>
                  <a:lnTo>
                    <a:pt x="464" y="349"/>
                  </a:lnTo>
                  <a:lnTo>
                    <a:pt x="476" y="357"/>
                  </a:lnTo>
                  <a:lnTo>
                    <a:pt x="486" y="346"/>
                  </a:lnTo>
                  <a:lnTo>
                    <a:pt x="504" y="349"/>
                  </a:lnTo>
                  <a:lnTo>
                    <a:pt x="507" y="349"/>
                  </a:lnTo>
                  <a:lnTo>
                    <a:pt x="515" y="346"/>
                  </a:lnTo>
                  <a:lnTo>
                    <a:pt x="516" y="348"/>
                  </a:lnTo>
                  <a:lnTo>
                    <a:pt x="536" y="346"/>
                  </a:lnTo>
                  <a:lnTo>
                    <a:pt x="543" y="353"/>
                  </a:lnTo>
                </a:path>
              </a:pathLst>
            </a:custGeom>
            <a:noFill/>
            <a:ln w="6350">
              <a:solidFill>
                <a:schemeClr val="tx1"/>
              </a:solidFill>
              <a:round/>
              <a:headEnd/>
              <a:tailEnd/>
            </a:ln>
          </p:spPr>
          <p:txBody>
            <a:bodyPr/>
            <a:lstStyle/>
            <a:p>
              <a:endParaRPr lang="en-US"/>
            </a:p>
          </p:txBody>
        </p:sp>
        <p:sp>
          <p:nvSpPr>
            <p:cNvPr id="282665" name="Freeform 253"/>
            <p:cNvSpPr>
              <a:spLocks/>
            </p:cNvSpPr>
            <p:nvPr/>
          </p:nvSpPr>
          <p:spPr bwMode="auto">
            <a:xfrm>
              <a:off x="4638675" y="4395788"/>
              <a:ext cx="671513" cy="538162"/>
            </a:xfrm>
            <a:custGeom>
              <a:avLst/>
              <a:gdLst>
                <a:gd name="T0" fmla="*/ 2147483647 w 487"/>
                <a:gd name="T1" fmla="*/ 2147483647 h 430"/>
                <a:gd name="T2" fmla="*/ 2147483647 w 487"/>
                <a:gd name="T3" fmla="*/ 2147483647 h 430"/>
                <a:gd name="T4" fmla="*/ 2147483647 w 487"/>
                <a:gd name="T5" fmla="*/ 2147483647 h 430"/>
                <a:gd name="T6" fmla="*/ 2147483647 w 487"/>
                <a:gd name="T7" fmla="*/ 2147483647 h 430"/>
                <a:gd name="T8" fmla="*/ 2147483647 w 487"/>
                <a:gd name="T9" fmla="*/ 2147483647 h 430"/>
                <a:gd name="T10" fmla="*/ 2147483647 w 487"/>
                <a:gd name="T11" fmla="*/ 2147483647 h 430"/>
                <a:gd name="T12" fmla="*/ 2147483647 w 487"/>
                <a:gd name="T13" fmla="*/ 2147483647 h 430"/>
                <a:gd name="T14" fmla="*/ 2147483647 w 487"/>
                <a:gd name="T15" fmla="*/ 2147483647 h 430"/>
                <a:gd name="T16" fmla="*/ 2147483647 w 487"/>
                <a:gd name="T17" fmla="*/ 2147483647 h 430"/>
                <a:gd name="T18" fmla="*/ 2147483647 w 487"/>
                <a:gd name="T19" fmla="*/ 2147483647 h 430"/>
                <a:gd name="T20" fmla="*/ 2147483647 w 487"/>
                <a:gd name="T21" fmla="*/ 2147483647 h 430"/>
                <a:gd name="T22" fmla="*/ 2147483647 w 487"/>
                <a:gd name="T23" fmla="*/ 2147483647 h 430"/>
                <a:gd name="T24" fmla="*/ 2147483647 w 487"/>
                <a:gd name="T25" fmla="*/ 2147483647 h 430"/>
                <a:gd name="T26" fmla="*/ 2147483647 w 487"/>
                <a:gd name="T27" fmla="*/ 2147483647 h 430"/>
                <a:gd name="T28" fmla="*/ 2147483647 w 487"/>
                <a:gd name="T29" fmla="*/ 2147483647 h 430"/>
                <a:gd name="T30" fmla="*/ 2147483647 w 487"/>
                <a:gd name="T31" fmla="*/ 2147483647 h 430"/>
                <a:gd name="T32" fmla="*/ 2147483647 w 487"/>
                <a:gd name="T33" fmla="*/ 2147483647 h 430"/>
                <a:gd name="T34" fmla="*/ 2147483647 w 487"/>
                <a:gd name="T35" fmla="*/ 2147483647 h 430"/>
                <a:gd name="T36" fmla="*/ 2147483647 w 487"/>
                <a:gd name="T37" fmla="*/ 2147483647 h 430"/>
                <a:gd name="T38" fmla="*/ 2147483647 w 487"/>
                <a:gd name="T39" fmla="*/ 2147483647 h 430"/>
                <a:gd name="T40" fmla="*/ 2147483647 w 487"/>
                <a:gd name="T41" fmla="*/ 2147483647 h 430"/>
                <a:gd name="T42" fmla="*/ 2147483647 w 487"/>
                <a:gd name="T43" fmla="*/ 2147483647 h 430"/>
                <a:gd name="T44" fmla="*/ 2147483647 w 487"/>
                <a:gd name="T45" fmla="*/ 2147483647 h 430"/>
                <a:gd name="T46" fmla="*/ 2147483647 w 487"/>
                <a:gd name="T47" fmla="*/ 2147483647 h 430"/>
                <a:gd name="T48" fmla="*/ 2147483647 w 487"/>
                <a:gd name="T49" fmla="*/ 2147483647 h 430"/>
                <a:gd name="T50" fmla="*/ 2147483647 w 487"/>
                <a:gd name="T51" fmla="*/ 2147483647 h 430"/>
                <a:gd name="T52" fmla="*/ 2147483647 w 487"/>
                <a:gd name="T53" fmla="*/ 2147483647 h 430"/>
                <a:gd name="T54" fmla="*/ 2147483647 w 487"/>
                <a:gd name="T55" fmla="*/ 2147483647 h 430"/>
                <a:gd name="T56" fmla="*/ 2147483647 w 487"/>
                <a:gd name="T57" fmla="*/ 2147483647 h 430"/>
                <a:gd name="T58" fmla="*/ 2147483647 w 487"/>
                <a:gd name="T59" fmla="*/ 2147483647 h 430"/>
                <a:gd name="T60" fmla="*/ 2147483647 w 487"/>
                <a:gd name="T61" fmla="*/ 2147483647 h 430"/>
                <a:gd name="T62" fmla="*/ 2147483647 w 487"/>
                <a:gd name="T63" fmla="*/ 2147483647 h 430"/>
                <a:gd name="T64" fmla="*/ 2147483647 w 487"/>
                <a:gd name="T65" fmla="*/ 2147483647 h 430"/>
                <a:gd name="T66" fmla="*/ 2147483647 w 487"/>
                <a:gd name="T67" fmla="*/ 2147483647 h 430"/>
                <a:gd name="T68" fmla="*/ 2147483647 w 487"/>
                <a:gd name="T69" fmla="*/ 2147483647 h 430"/>
                <a:gd name="T70" fmla="*/ 0 w 487"/>
                <a:gd name="T71" fmla="*/ 2147483647 h 430"/>
                <a:gd name="T72" fmla="*/ 0 w 487"/>
                <a:gd name="T73" fmla="*/ 2147483647 h 430"/>
                <a:gd name="T74" fmla="*/ 2147483647 w 487"/>
                <a:gd name="T75" fmla="*/ 2147483647 h 430"/>
                <a:gd name="T76" fmla="*/ 2147483647 w 487"/>
                <a:gd name="T77" fmla="*/ 2147483647 h 430"/>
                <a:gd name="T78" fmla="*/ 2147483647 w 487"/>
                <a:gd name="T79" fmla="*/ 2147483647 h 430"/>
                <a:gd name="T80" fmla="*/ 2147483647 w 487"/>
                <a:gd name="T81" fmla="*/ 2147483647 h 430"/>
                <a:gd name="T82" fmla="*/ 2147483647 w 487"/>
                <a:gd name="T83" fmla="*/ 2147483647 h 430"/>
                <a:gd name="T84" fmla="*/ 2147483647 w 487"/>
                <a:gd name="T85" fmla="*/ 2147483647 h 430"/>
                <a:gd name="T86" fmla="*/ 2147483647 w 487"/>
                <a:gd name="T87" fmla="*/ 0 h 430"/>
                <a:gd name="T88" fmla="*/ 2147483647 w 487"/>
                <a:gd name="T89" fmla="*/ 2147483647 h 430"/>
                <a:gd name="T90" fmla="*/ 2147483647 w 487"/>
                <a:gd name="T91" fmla="*/ 2147483647 h 430"/>
                <a:gd name="T92" fmla="*/ 2147483647 w 487"/>
                <a:gd name="T93" fmla="*/ 2147483647 h 430"/>
                <a:gd name="T94" fmla="*/ 2147483647 w 487"/>
                <a:gd name="T95" fmla="*/ 2147483647 h 430"/>
                <a:gd name="T96" fmla="*/ 2147483647 w 487"/>
                <a:gd name="T97" fmla="*/ 2147483647 h 430"/>
                <a:gd name="T98" fmla="*/ 2147483647 w 487"/>
                <a:gd name="T99" fmla="*/ 2147483647 h 430"/>
                <a:gd name="T100" fmla="*/ 2147483647 w 487"/>
                <a:gd name="T101" fmla="*/ 2147483647 h 430"/>
                <a:gd name="T102" fmla="*/ 2147483647 w 487"/>
                <a:gd name="T103" fmla="*/ 2147483647 h 43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7"/>
                <a:gd name="T157" fmla="*/ 0 h 430"/>
                <a:gd name="T158" fmla="*/ 487 w 487"/>
                <a:gd name="T159" fmla="*/ 430 h 43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7" h="430">
                  <a:moveTo>
                    <a:pt x="272" y="217"/>
                  </a:moveTo>
                  <a:lnTo>
                    <a:pt x="281" y="217"/>
                  </a:lnTo>
                  <a:lnTo>
                    <a:pt x="287" y="217"/>
                  </a:lnTo>
                  <a:lnTo>
                    <a:pt x="302" y="216"/>
                  </a:lnTo>
                  <a:lnTo>
                    <a:pt x="309" y="215"/>
                  </a:lnTo>
                  <a:lnTo>
                    <a:pt x="315" y="215"/>
                  </a:lnTo>
                  <a:lnTo>
                    <a:pt x="327" y="215"/>
                  </a:lnTo>
                  <a:lnTo>
                    <a:pt x="329" y="213"/>
                  </a:lnTo>
                  <a:lnTo>
                    <a:pt x="333" y="213"/>
                  </a:lnTo>
                  <a:lnTo>
                    <a:pt x="344" y="212"/>
                  </a:lnTo>
                  <a:lnTo>
                    <a:pt x="347" y="212"/>
                  </a:lnTo>
                  <a:lnTo>
                    <a:pt x="355" y="212"/>
                  </a:lnTo>
                  <a:lnTo>
                    <a:pt x="367" y="211"/>
                  </a:lnTo>
                  <a:lnTo>
                    <a:pt x="394" y="208"/>
                  </a:lnTo>
                  <a:lnTo>
                    <a:pt x="401" y="208"/>
                  </a:lnTo>
                  <a:lnTo>
                    <a:pt x="404" y="208"/>
                  </a:lnTo>
                  <a:lnTo>
                    <a:pt x="402" y="216"/>
                  </a:lnTo>
                  <a:lnTo>
                    <a:pt x="397" y="236"/>
                  </a:lnTo>
                  <a:lnTo>
                    <a:pt x="395" y="245"/>
                  </a:lnTo>
                  <a:lnTo>
                    <a:pt x="405" y="262"/>
                  </a:lnTo>
                  <a:lnTo>
                    <a:pt x="406" y="262"/>
                  </a:lnTo>
                  <a:lnTo>
                    <a:pt x="412" y="267"/>
                  </a:lnTo>
                  <a:lnTo>
                    <a:pt x="420" y="288"/>
                  </a:lnTo>
                  <a:lnTo>
                    <a:pt x="430" y="295"/>
                  </a:lnTo>
                  <a:lnTo>
                    <a:pt x="420" y="299"/>
                  </a:lnTo>
                  <a:lnTo>
                    <a:pt x="411" y="313"/>
                  </a:lnTo>
                  <a:lnTo>
                    <a:pt x="401" y="316"/>
                  </a:lnTo>
                  <a:lnTo>
                    <a:pt x="411" y="323"/>
                  </a:lnTo>
                  <a:lnTo>
                    <a:pt x="416" y="330"/>
                  </a:lnTo>
                  <a:lnTo>
                    <a:pt x="423" y="330"/>
                  </a:lnTo>
                  <a:lnTo>
                    <a:pt x="429" y="315"/>
                  </a:lnTo>
                  <a:lnTo>
                    <a:pt x="434" y="312"/>
                  </a:lnTo>
                  <a:lnTo>
                    <a:pt x="445" y="308"/>
                  </a:lnTo>
                  <a:lnTo>
                    <a:pt x="462" y="295"/>
                  </a:lnTo>
                  <a:lnTo>
                    <a:pt x="462" y="319"/>
                  </a:lnTo>
                  <a:lnTo>
                    <a:pt x="458" y="322"/>
                  </a:lnTo>
                  <a:lnTo>
                    <a:pt x="458" y="327"/>
                  </a:lnTo>
                  <a:lnTo>
                    <a:pt x="444" y="341"/>
                  </a:lnTo>
                  <a:lnTo>
                    <a:pt x="442" y="351"/>
                  </a:lnTo>
                  <a:lnTo>
                    <a:pt x="437" y="345"/>
                  </a:lnTo>
                  <a:lnTo>
                    <a:pt x="437" y="355"/>
                  </a:lnTo>
                  <a:lnTo>
                    <a:pt x="424" y="351"/>
                  </a:lnTo>
                  <a:lnTo>
                    <a:pt x="437" y="355"/>
                  </a:lnTo>
                  <a:lnTo>
                    <a:pt x="424" y="356"/>
                  </a:lnTo>
                  <a:lnTo>
                    <a:pt x="436" y="369"/>
                  </a:lnTo>
                  <a:lnTo>
                    <a:pt x="429" y="369"/>
                  </a:lnTo>
                  <a:lnTo>
                    <a:pt x="438" y="381"/>
                  </a:lnTo>
                  <a:lnTo>
                    <a:pt x="451" y="381"/>
                  </a:lnTo>
                  <a:lnTo>
                    <a:pt x="465" y="388"/>
                  </a:lnTo>
                  <a:lnTo>
                    <a:pt x="470" y="385"/>
                  </a:lnTo>
                  <a:lnTo>
                    <a:pt x="480" y="394"/>
                  </a:lnTo>
                  <a:lnTo>
                    <a:pt x="486" y="395"/>
                  </a:lnTo>
                  <a:lnTo>
                    <a:pt x="484" y="413"/>
                  </a:lnTo>
                  <a:lnTo>
                    <a:pt x="477" y="413"/>
                  </a:lnTo>
                  <a:lnTo>
                    <a:pt x="476" y="423"/>
                  </a:lnTo>
                  <a:lnTo>
                    <a:pt x="476" y="422"/>
                  </a:lnTo>
                  <a:lnTo>
                    <a:pt x="466" y="412"/>
                  </a:lnTo>
                  <a:lnTo>
                    <a:pt x="455" y="427"/>
                  </a:lnTo>
                  <a:lnTo>
                    <a:pt x="454" y="426"/>
                  </a:lnTo>
                  <a:lnTo>
                    <a:pt x="455" y="423"/>
                  </a:lnTo>
                  <a:lnTo>
                    <a:pt x="454" y="413"/>
                  </a:lnTo>
                  <a:lnTo>
                    <a:pt x="451" y="413"/>
                  </a:lnTo>
                  <a:lnTo>
                    <a:pt x="441" y="399"/>
                  </a:lnTo>
                  <a:lnTo>
                    <a:pt x="417" y="392"/>
                  </a:lnTo>
                  <a:lnTo>
                    <a:pt x="402" y="395"/>
                  </a:lnTo>
                  <a:lnTo>
                    <a:pt x="387" y="410"/>
                  </a:lnTo>
                  <a:lnTo>
                    <a:pt x="372" y="420"/>
                  </a:lnTo>
                  <a:lnTo>
                    <a:pt x="361" y="423"/>
                  </a:lnTo>
                  <a:lnTo>
                    <a:pt x="369" y="420"/>
                  </a:lnTo>
                  <a:lnTo>
                    <a:pt x="373" y="416"/>
                  </a:lnTo>
                  <a:lnTo>
                    <a:pt x="365" y="402"/>
                  </a:lnTo>
                  <a:lnTo>
                    <a:pt x="358" y="402"/>
                  </a:lnTo>
                  <a:lnTo>
                    <a:pt x="355" y="409"/>
                  </a:lnTo>
                  <a:lnTo>
                    <a:pt x="348" y="406"/>
                  </a:lnTo>
                  <a:lnTo>
                    <a:pt x="331" y="419"/>
                  </a:lnTo>
                  <a:lnTo>
                    <a:pt x="320" y="429"/>
                  </a:lnTo>
                  <a:lnTo>
                    <a:pt x="317" y="429"/>
                  </a:lnTo>
                  <a:lnTo>
                    <a:pt x="308" y="417"/>
                  </a:lnTo>
                  <a:lnTo>
                    <a:pt x="291" y="419"/>
                  </a:lnTo>
                  <a:lnTo>
                    <a:pt x="265" y="401"/>
                  </a:lnTo>
                  <a:lnTo>
                    <a:pt x="272" y="402"/>
                  </a:lnTo>
                  <a:lnTo>
                    <a:pt x="277" y="395"/>
                  </a:lnTo>
                  <a:lnTo>
                    <a:pt x="274" y="384"/>
                  </a:lnTo>
                  <a:lnTo>
                    <a:pt x="251" y="379"/>
                  </a:lnTo>
                  <a:lnTo>
                    <a:pt x="247" y="381"/>
                  </a:lnTo>
                  <a:lnTo>
                    <a:pt x="245" y="369"/>
                  </a:lnTo>
                  <a:lnTo>
                    <a:pt x="238" y="370"/>
                  </a:lnTo>
                  <a:lnTo>
                    <a:pt x="238" y="358"/>
                  </a:lnTo>
                  <a:lnTo>
                    <a:pt x="226" y="356"/>
                  </a:lnTo>
                  <a:lnTo>
                    <a:pt x="215" y="362"/>
                  </a:lnTo>
                  <a:lnTo>
                    <a:pt x="216" y="359"/>
                  </a:lnTo>
                  <a:lnTo>
                    <a:pt x="215" y="358"/>
                  </a:lnTo>
                  <a:lnTo>
                    <a:pt x="215" y="349"/>
                  </a:lnTo>
                  <a:lnTo>
                    <a:pt x="205" y="349"/>
                  </a:lnTo>
                  <a:lnTo>
                    <a:pt x="202" y="355"/>
                  </a:lnTo>
                  <a:lnTo>
                    <a:pt x="188" y="360"/>
                  </a:lnTo>
                  <a:lnTo>
                    <a:pt x="204" y="373"/>
                  </a:lnTo>
                  <a:lnTo>
                    <a:pt x="219" y="372"/>
                  </a:lnTo>
                  <a:lnTo>
                    <a:pt x="227" y="376"/>
                  </a:lnTo>
                  <a:lnTo>
                    <a:pt x="227" y="385"/>
                  </a:lnTo>
                  <a:lnTo>
                    <a:pt x="216" y="385"/>
                  </a:lnTo>
                  <a:lnTo>
                    <a:pt x="199" y="377"/>
                  </a:lnTo>
                  <a:lnTo>
                    <a:pt x="191" y="377"/>
                  </a:lnTo>
                  <a:lnTo>
                    <a:pt x="181" y="383"/>
                  </a:lnTo>
                  <a:lnTo>
                    <a:pt x="147" y="381"/>
                  </a:lnTo>
                  <a:lnTo>
                    <a:pt x="113" y="367"/>
                  </a:lnTo>
                  <a:lnTo>
                    <a:pt x="86" y="362"/>
                  </a:lnTo>
                  <a:lnTo>
                    <a:pt x="40" y="369"/>
                  </a:lnTo>
                  <a:lnTo>
                    <a:pt x="33" y="379"/>
                  </a:lnTo>
                  <a:lnTo>
                    <a:pt x="29" y="369"/>
                  </a:lnTo>
                  <a:lnTo>
                    <a:pt x="26" y="356"/>
                  </a:lnTo>
                  <a:lnTo>
                    <a:pt x="30" y="355"/>
                  </a:lnTo>
                  <a:lnTo>
                    <a:pt x="37" y="340"/>
                  </a:lnTo>
                  <a:lnTo>
                    <a:pt x="40" y="335"/>
                  </a:lnTo>
                  <a:lnTo>
                    <a:pt x="41" y="334"/>
                  </a:lnTo>
                  <a:lnTo>
                    <a:pt x="43" y="326"/>
                  </a:lnTo>
                  <a:lnTo>
                    <a:pt x="43" y="313"/>
                  </a:lnTo>
                  <a:lnTo>
                    <a:pt x="37" y="305"/>
                  </a:lnTo>
                  <a:lnTo>
                    <a:pt x="37" y="297"/>
                  </a:lnTo>
                  <a:lnTo>
                    <a:pt x="37" y="295"/>
                  </a:lnTo>
                  <a:lnTo>
                    <a:pt x="40" y="286"/>
                  </a:lnTo>
                  <a:lnTo>
                    <a:pt x="48" y="258"/>
                  </a:lnTo>
                  <a:lnTo>
                    <a:pt x="52" y="244"/>
                  </a:lnTo>
                  <a:lnTo>
                    <a:pt x="49" y="230"/>
                  </a:lnTo>
                  <a:lnTo>
                    <a:pt x="52" y="211"/>
                  </a:lnTo>
                  <a:lnTo>
                    <a:pt x="47" y="211"/>
                  </a:lnTo>
                  <a:lnTo>
                    <a:pt x="33" y="177"/>
                  </a:lnTo>
                  <a:lnTo>
                    <a:pt x="34" y="176"/>
                  </a:lnTo>
                  <a:lnTo>
                    <a:pt x="23" y="167"/>
                  </a:lnTo>
                  <a:lnTo>
                    <a:pt x="23" y="149"/>
                  </a:lnTo>
                  <a:lnTo>
                    <a:pt x="19" y="138"/>
                  </a:lnTo>
                  <a:lnTo>
                    <a:pt x="6" y="127"/>
                  </a:lnTo>
                  <a:lnTo>
                    <a:pt x="6" y="124"/>
                  </a:lnTo>
                  <a:lnTo>
                    <a:pt x="5" y="124"/>
                  </a:lnTo>
                  <a:lnTo>
                    <a:pt x="4" y="122"/>
                  </a:lnTo>
                  <a:lnTo>
                    <a:pt x="2" y="101"/>
                  </a:lnTo>
                  <a:lnTo>
                    <a:pt x="2" y="95"/>
                  </a:lnTo>
                  <a:lnTo>
                    <a:pt x="2" y="81"/>
                  </a:lnTo>
                  <a:lnTo>
                    <a:pt x="2" y="80"/>
                  </a:lnTo>
                  <a:lnTo>
                    <a:pt x="1" y="68"/>
                  </a:lnTo>
                  <a:lnTo>
                    <a:pt x="1" y="54"/>
                  </a:lnTo>
                  <a:lnTo>
                    <a:pt x="0" y="47"/>
                  </a:lnTo>
                  <a:lnTo>
                    <a:pt x="0" y="43"/>
                  </a:lnTo>
                  <a:lnTo>
                    <a:pt x="0" y="41"/>
                  </a:lnTo>
                  <a:lnTo>
                    <a:pt x="0" y="26"/>
                  </a:lnTo>
                  <a:lnTo>
                    <a:pt x="0" y="13"/>
                  </a:lnTo>
                  <a:lnTo>
                    <a:pt x="0" y="11"/>
                  </a:lnTo>
                  <a:lnTo>
                    <a:pt x="2" y="11"/>
                  </a:lnTo>
                  <a:lnTo>
                    <a:pt x="9" y="11"/>
                  </a:lnTo>
                  <a:lnTo>
                    <a:pt x="20" y="11"/>
                  </a:lnTo>
                  <a:lnTo>
                    <a:pt x="31" y="11"/>
                  </a:lnTo>
                  <a:lnTo>
                    <a:pt x="33" y="11"/>
                  </a:lnTo>
                  <a:lnTo>
                    <a:pt x="45" y="9"/>
                  </a:lnTo>
                  <a:lnTo>
                    <a:pt x="47" y="9"/>
                  </a:lnTo>
                  <a:lnTo>
                    <a:pt x="48" y="9"/>
                  </a:lnTo>
                  <a:lnTo>
                    <a:pt x="62" y="9"/>
                  </a:lnTo>
                  <a:lnTo>
                    <a:pt x="69" y="9"/>
                  </a:lnTo>
                  <a:lnTo>
                    <a:pt x="72" y="9"/>
                  </a:lnTo>
                  <a:lnTo>
                    <a:pt x="73" y="9"/>
                  </a:lnTo>
                  <a:lnTo>
                    <a:pt x="76" y="9"/>
                  </a:lnTo>
                  <a:lnTo>
                    <a:pt x="93" y="8"/>
                  </a:lnTo>
                  <a:lnTo>
                    <a:pt x="109" y="6"/>
                  </a:lnTo>
                  <a:lnTo>
                    <a:pt x="116" y="6"/>
                  </a:lnTo>
                  <a:lnTo>
                    <a:pt x="137" y="6"/>
                  </a:lnTo>
                  <a:lnTo>
                    <a:pt x="166" y="4"/>
                  </a:lnTo>
                  <a:lnTo>
                    <a:pt x="176" y="4"/>
                  </a:lnTo>
                  <a:lnTo>
                    <a:pt x="219" y="1"/>
                  </a:lnTo>
                  <a:lnTo>
                    <a:pt x="220" y="1"/>
                  </a:lnTo>
                  <a:lnTo>
                    <a:pt x="231" y="1"/>
                  </a:lnTo>
                  <a:lnTo>
                    <a:pt x="233" y="1"/>
                  </a:lnTo>
                  <a:lnTo>
                    <a:pt x="236" y="1"/>
                  </a:lnTo>
                  <a:lnTo>
                    <a:pt x="248" y="0"/>
                  </a:lnTo>
                  <a:lnTo>
                    <a:pt x="252" y="0"/>
                  </a:lnTo>
                  <a:lnTo>
                    <a:pt x="254" y="0"/>
                  </a:lnTo>
                  <a:lnTo>
                    <a:pt x="258" y="0"/>
                  </a:lnTo>
                  <a:lnTo>
                    <a:pt x="263" y="44"/>
                  </a:lnTo>
                  <a:lnTo>
                    <a:pt x="274" y="40"/>
                  </a:lnTo>
                  <a:lnTo>
                    <a:pt x="272" y="45"/>
                  </a:lnTo>
                  <a:lnTo>
                    <a:pt x="269" y="47"/>
                  </a:lnTo>
                  <a:lnTo>
                    <a:pt x="276" y="55"/>
                  </a:lnTo>
                  <a:lnTo>
                    <a:pt x="265" y="54"/>
                  </a:lnTo>
                  <a:lnTo>
                    <a:pt x="276" y="58"/>
                  </a:lnTo>
                  <a:lnTo>
                    <a:pt x="279" y="87"/>
                  </a:lnTo>
                  <a:lnTo>
                    <a:pt x="267" y="86"/>
                  </a:lnTo>
                  <a:lnTo>
                    <a:pt x="267" y="95"/>
                  </a:lnTo>
                  <a:lnTo>
                    <a:pt x="273" y="94"/>
                  </a:lnTo>
                  <a:lnTo>
                    <a:pt x="274" y="94"/>
                  </a:lnTo>
                  <a:lnTo>
                    <a:pt x="276" y="94"/>
                  </a:lnTo>
                  <a:lnTo>
                    <a:pt x="276" y="95"/>
                  </a:lnTo>
                  <a:lnTo>
                    <a:pt x="267" y="101"/>
                  </a:lnTo>
                  <a:lnTo>
                    <a:pt x="272" y="108"/>
                  </a:lnTo>
                  <a:lnTo>
                    <a:pt x="259" y="123"/>
                  </a:lnTo>
                  <a:lnTo>
                    <a:pt x="258" y="123"/>
                  </a:lnTo>
                  <a:lnTo>
                    <a:pt x="258" y="137"/>
                  </a:lnTo>
                  <a:lnTo>
                    <a:pt x="252" y="137"/>
                  </a:lnTo>
                  <a:lnTo>
                    <a:pt x="249" y="137"/>
                  </a:lnTo>
                  <a:lnTo>
                    <a:pt x="248" y="138"/>
                  </a:lnTo>
                  <a:lnTo>
                    <a:pt x="247" y="138"/>
                  </a:lnTo>
                  <a:lnTo>
                    <a:pt x="236" y="149"/>
                  </a:lnTo>
                  <a:lnTo>
                    <a:pt x="238" y="180"/>
                  </a:lnTo>
                  <a:lnTo>
                    <a:pt x="231" y="199"/>
                  </a:lnTo>
                  <a:lnTo>
                    <a:pt x="229" y="206"/>
                  </a:lnTo>
                  <a:lnTo>
                    <a:pt x="231" y="219"/>
                  </a:lnTo>
                  <a:lnTo>
                    <a:pt x="229" y="220"/>
                  </a:lnTo>
                  <a:lnTo>
                    <a:pt x="252" y="219"/>
                  </a:lnTo>
                  <a:lnTo>
                    <a:pt x="265" y="219"/>
                  </a:lnTo>
                  <a:lnTo>
                    <a:pt x="272" y="217"/>
                  </a:lnTo>
                </a:path>
              </a:pathLst>
            </a:custGeom>
            <a:solidFill>
              <a:schemeClr val="accent2"/>
            </a:solidFill>
            <a:ln w="6350">
              <a:solidFill>
                <a:schemeClr val="tx1"/>
              </a:solidFill>
              <a:round/>
              <a:headEnd/>
              <a:tailEnd/>
            </a:ln>
          </p:spPr>
          <p:txBody>
            <a:bodyPr/>
            <a:lstStyle/>
            <a:p>
              <a:endParaRPr lang="en-US"/>
            </a:p>
          </p:txBody>
        </p:sp>
        <p:sp>
          <p:nvSpPr>
            <p:cNvPr id="282666" name="Freeform 254"/>
            <p:cNvSpPr>
              <a:spLocks/>
            </p:cNvSpPr>
            <p:nvPr/>
          </p:nvSpPr>
          <p:spPr bwMode="auto">
            <a:xfrm>
              <a:off x="4548188" y="3910013"/>
              <a:ext cx="598487" cy="501650"/>
            </a:xfrm>
            <a:custGeom>
              <a:avLst/>
              <a:gdLst>
                <a:gd name="T0" fmla="*/ 2147483647 w 434"/>
                <a:gd name="T1" fmla="*/ 2147483647 h 401"/>
                <a:gd name="T2" fmla="*/ 2147483647 w 434"/>
                <a:gd name="T3" fmla="*/ 2147483647 h 401"/>
                <a:gd name="T4" fmla="*/ 2147483647 w 434"/>
                <a:gd name="T5" fmla="*/ 2147483647 h 401"/>
                <a:gd name="T6" fmla="*/ 2147483647 w 434"/>
                <a:gd name="T7" fmla="*/ 2147483647 h 401"/>
                <a:gd name="T8" fmla="*/ 2147483647 w 434"/>
                <a:gd name="T9" fmla="*/ 2147483647 h 401"/>
                <a:gd name="T10" fmla="*/ 2147483647 w 434"/>
                <a:gd name="T11" fmla="*/ 2147483647 h 401"/>
                <a:gd name="T12" fmla="*/ 2147483647 w 434"/>
                <a:gd name="T13" fmla="*/ 2147483647 h 401"/>
                <a:gd name="T14" fmla="*/ 2147483647 w 434"/>
                <a:gd name="T15" fmla="*/ 2147483647 h 401"/>
                <a:gd name="T16" fmla="*/ 2147483647 w 434"/>
                <a:gd name="T17" fmla="*/ 2147483647 h 401"/>
                <a:gd name="T18" fmla="*/ 2147483647 w 434"/>
                <a:gd name="T19" fmla="*/ 2147483647 h 401"/>
                <a:gd name="T20" fmla="*/ 2147483647 w 434"/>
                <a:gd name="T21" fmla="*/ 2147483647 h 401"/>
                <a:gd name="T22" fmla="*/ 2147483647 w 434"/>
                <a:gd name="T23" fmla="*/ 2147483647 h 401"/>
                <a:gd name="T24" fmla="*/ 2147483647 w 434"/>
                <a:gd name="T25" fmla="*/ 2147483647 h 401"/>
                <a:gd name="T26" fmla="*/ 2147483647 w 434"/>
                <a:gd name="T27" fmla="*/ 2147483647 h 401"/>
                <a:gd name="T28" fmla="*/ 2147483647 w 434"/>
                <a:gd name="T29" fmla="*/ 2147483647 h 401"/>
                <a:gd name="T30" fmla="*/ 2147483647 w 434"/>
                <a:gd name="T31" fmla="*/ 2147483647 h 401"/>
                <a:gd name="T32" fmla="*/ 2147483647 w 434"/>
                <a:gd name="T33" fmla="*/ 2147483647 h 401"/>
                <a:gd name="T34" fmla="*/ 2147483647 w 434"/>
                <a:gd name="T35" fmla="*/ 2147483647 h 401"/>
                <a:gd name="T36" fmla="*/ 2147483647 w 434"/>
                <a:gd name="T37" fmla="*/ 2147483647 h 401"/>
                <a:gd name="T38" fmla="*/ 2147483647 w 434"/>
                <a:gd name="T39" fmla="*/ 2147483647 h 401"/>
                <a:gd name="T40" fmla="*/ 2147483647 w 434"/>
                <a:gd name="T41" fmla="*/ 2147483647 h 401"/>
                <a:gd name="T42" fmla="*/ 2147483647 w 434"/>
                <a:gd name="T43" fmla="*/ 2147483647 h 401"/>
                <a:gd name="T44" fmla="*/ 2147483647 w 434"/>
                <a:gd name="T45" fmla="*/ 2147483647 h 401"/>
                <a:gd name="T46" fmla="*/ 2147483647 w 434"/>
                <a:gd name="T47" fmla="*/ 2147483647 h 401"/>
                <a:gd name="T48" fmla="*/ 2147483647 w 434"/>
                <a:gd name="T49" fmla="*/ 2147483647 h 401"/>
                <a:gd name="T50" fmla="*/ 2147483647 w 434"/>
                <a:gd name="T51" fmla="*/ 2147483647 h 401"/>
                <a:gd name="T52" fmla="*/ 2147483647 w 434"/>
                <a:gd name="T53" fmla="*/ 2147483647 h 401"/>
                <a:gd name="T54" fmla="*/ 2147483647 w 434"/>
                <a:gd name="T55" fmla="*/ 2147483647 h 401"/>
                <a:gd name="T56" fmla="*/ 2147483647 w 434"/>
                <a:gd name="T57" fmla="*/ 2147483647 h 401"/>
                <a:gd name="T58" fmla="*/ 2147483647 w 434"/>
                <a:gd name="T59" fmla="*/ 2147483647 h 401"/>
                <a:gd name="T60" fmla="*/ 2147483647 w 434"/>
                <a:gd name="T61" fmla="*/ 2147483647 h 401"/>
                <a:gd name="T62" fmla="*/ 2147483647 w 434"/>
                <a:gd name="T63" fmla="*/ 2147483647 h 401"/>
                <a:gd name="T64" fmla="*/ 2147483647 w 434"/>
                <a:gd name="T65" fmla="*/ 2147483647 h 401"/>
                <a:gd name="T66" fmla="*/ 2147483647 w 434"/>
                <a:gd name="T67" fmla="*/ 2147483647 h 401"/>
                <a:gd name="T68" fmla="*/ 2147483647 w 434"/>
                <a:gd name="T69" fmla="*/ 2147483647 h 401"/>
                <a:gd name="T70" fmla="*/ 2147483647 w 434"/>
                <a:gd name="T71" fmla="*/ 2147483647 h 401"/>
                <a:gd name="T72" fmla="*/ 2147483647 w 434"/>
                <a:gd name="T73" fmla="*/ 2147483647 h 401"/>
                <a:gd name="T74" fmla="*/ 2147483647 w 434"/>
                <a:gd name="T75" fmla="*/ 2147483647 h 401"/>
                <a:gd name="T76" fmla="*/ 2147483647 w 434"/>
                <a:gd name="T77" fmla="*/ 2147483647 h 401"/>
                <a:gd name="T78" fmla="*/ 2147483647 w 434"/>
                <a:gd name="T79" fmla="*/ 2147483647 h 401"/>
                <a:gd name="T80" fmla="*/ 2147483647 w 434"/>
                <a:gd name="T81" fmla="*/ 2147483647 h 401"/>
                <a:gd name="T82" fmla="*/ 2147483647 w 434"/>
                <a:gd name="T83" fmla="*/ 2147483647 h 401"/>
                <a:gd name="T84" fmla="*/ 2147483647 w 434"/>
                <a:gd name="T85" fmla="*/ 2147483647 h 401"/>
                <a:gd name="T86" fmla="*/ 2147483647 w 434"/>
                <a:gd name="T87" fmla="*/ 2147483647 h 401"/>
                <a:gd name="T88" fmla="*/ 2147483647 w 434"/>
                <a:gd name="T89" fmla="*/ 2147483647 h 401"/>
                <a:gd name="T90" fmla="*/ 2147483647 w 434"/>
                <a:gd name="T91" fmla="*/ 2147483647 h 401"/>
                <a:gd name="T92" fmla="*/ 2147483647 w 434"/>
                <a:gd name="T93" fmla="*/ 2147483647 h 401"/>
                <a:gd name="T94" fmla="*/ 2147483647 w 434"/>
                <a:gd name="T95" fmla="*/ 2147483647 h 401"/>
                <a:gd name="T96" fmla="*/ 2147483647 w 434"/>
                <a:gd name="T97" fmla="*/ 2147483647 h 401"/>
                <a:gd name="T98" fmla="*/ 2147483647 w 434"/>
                <a:gd name="T99" fmla="*/ 2147483647 h 401"/>
                <a:gd name="T100" fmla="*/ 2147483647 w 434"/>
                <a:gd name="T101" fmla="*/ 2147483647 h 401"/>
                <a:gd name="T102" fmla="*/ 2147483647 w 434"/>
                <a:gd name="T103" fmla="*/ 2147483647 h 401"/>
                <a:gd name="T104" fmla="*/ 2147483647 w 434"/>
                <a:gd name="T105" fmla="*/ 2147483647 h 401"/>
                <a:gd name="T106" fmla="*/ 2147483647 w 434"/>
                <a:gd name="T107" fmla="*/ 2147483647 h 401"/>
                <a:gd name="T108" fmla="*/ 2147483647 w 434"/>
                <a:gd name="T109" fmla="*/ 2147483647 h 401"/>
                <a:gd name="T110" fmla="*/ 2147483647 w 434"/>
                <a:gd name="T111" fmla="*/ 2147483647 h 401"/>
                <a:gd name="T112" fmla="*/ 2147483647 w 434"/>
                <a:gd name="T113" fmla="*/ 2147483647 h 401"/>
                <a:gd name="T114" fmla="*/ 2147483647 w 434"/>
                <a:gd name="T115" fmla="*/ 2147483647 h 401"/>
                <a:gd name="T116" fmla="*/ 2147483647 w 434"/>
                <a:gd name="T117" fmla="*/ 2147483647 h 401"/>
                <a:gd name="T118" fmla="*/ 2147483647 w 434"/>
                <a:gd name="T119" fmla="*/ 2147483647 h 4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34"/>
                <a:gd name="T181" fmla="*/ 0 h 401"/>
                <a:gd name="T182" fmla="*/ 434 w 434"/>
                <a:gd name="T183" fmla="*/ 401 h 40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34" h="401">
                  <a:moveTo>
                    <a:pt x="13" y="102"/>
                  </a:moveTo>
                  <a:lnTo>
                    <a:pt x="15" y="108"/>
                  </a:lnTo>
                  <a:lnTo>
                    <a:pt x="15" y="111"/>
                  </a:lnTo>
                  <a:lnTo>
                    <a:pt x="15" y="115"/>
                  </a:lnTo>
                  <a:lnTo>
                    <a:pt x="18" y="129"/>
                  </a:lnTo>
                  <a:lnTo>
                    <a:pt x="18" y="130"/>
                  </a:lnTo>
                  <a:lnTo>
                    <a:pt x="19" y="141"/>
                  </a:lnTo>
                  <a:lnTo>
                    <a:pt x="20" y="141"/>
                  </a:lnTo>
                  <a:lnTo>
                    <a:pt x="19" y="141"/>
                  </a:lnTo>
                  <a:lnTo>
                    <a:pt x="19" y="143"/>
                  </a:lnTo>
                  <a:lnTo>
                    <a:pt x="19" y="144"/>
                  </a:lnTo>
                  <a:lnTo>
                    <a:pt x="20" y="158"/>
                  </a:lnTo>
                  <a:lnTo>
                    <a:pt x="20" y="193"/>
                  </a:lnTo>
                  <a:lnTo>
                    <a:pt x="20" y="198"/>
                  </a:lnTo>
                  <a:lnTo>
                    <a:pt x="20" y="215"/>
                  </a:lnTo>
                  <a:lnTo>
                    <a:pt x="20" y="219"/>
                  </a:lnTo>
                  <a:lnTo>
                    <a:pt x="20" y="225"/>
                  </a:lnTo>
                  <a:lnTo>
                    <a:pt x="20" y="238"/>
                  </a:lnTo>
                  <a:lnTo>
                    <a:pt x="22" y="244"/>
                  </a:lnTo>
                  <a:lnTo>
                    <a:pt x="22" y="268"/>
                  </a:lnTo>
                  <a:lnTo>
                    <a:pt x="22" y="275"/>
                  </a:lnTo>
                  <a:lnTo>
                    <a:pt x="22" y="281"/>
                  </a:lnTo>
                  <a:lnTo>
                    <a:pt x="22" y="298"/>
                  </a:lnTo>
                  <a:lnTo>
                    <a:pt x="22" y="301"/>
                  </a:lnTo>
                  <a:lnTo>
                    <a:pt x="22" y="304"/>
                  </a:lnTo>
                  <a:lnTo>
                    <a:pt x="22" y="306"/>
                  </a:lnTo>
                  <a:lnTo>
                    <a:pt x="22" y="334"/>
                  </a:lnTo>
                  <a:lnTo>
                    <a:pt x="31" y="344"/>
                  </a:lnTo>
                  <a:lnTo>
                    <a:pt x="43" y="338"/>
                  </a:lnTo>
                  <a:lnTo>
                    <a:pt x="62" y="343"/>
                  </a:lnTo>
                  <a:lnTo>
                    <a:pt x="62" y="345"/>
                  </a:lnTo>
                  <a:lnTo>
                    <a:pt x="62" y="362"/>
                  </a:lnTo>
                  <a:lnTo>
                    <a:pt x="62" y="373"/>
                  </a:lnTo>
                  <a:lnTo>
                    <a:pt x="63" y="375"/>
                  </a:lnTo>
                  <a:lnTo>
                    <a:pt x="63" y="388"/>
                  </a:lnTo>
                  <a:lnTo>
                    <a:pt x="65" y="400"/>
                  </a:lnTo>
                  <a:lnTo>
                    <a:pt x="68" y="400"/>
                  </a:lnTo>
                  <a:lnTo>
                    <a:pt x="74" y="400"/>
                  </a:lnTo>
                  <a:lnTo>
                    <a:pt x="86" y="400"/>
                  </a:lnTo>
                  <a:lnTo>
                    <a:pt x="97" y="400"/>
                  </a:lnTo>
                  <a:lnTo>
                    <a:pt x="98" y="400"/>
                  </a:lnTo>
                  <a:lnTo>
                    <a:pt x="111" y="398"/>
                  </a:lnTo>
                  <a:lnTo>
                    <a:pt x="112" y="398"/>
                  </a:lnTo>
                  <a:lnTo>
                    <a:pt x="113" y="398"/>
                  </a:lnTo>
                  <a:lnTo>
                    <a:pt x="127" y="398"/>
                  </a:lnTo>
                  <a:lnTo>
                    <a:pt x="134" y="398"/>
                  </a:lnTo>
                  <a:lnTo>
                    <a:pt x="137" y="398"/>
                  </a:lnTo>
                  <a:lnTo>
                    <a:pt x="138" y="398"/>
                  </a:lnTo>
                  <a:lnTo>
                    <a:pt x="141" y="398"/>
                  </a:lnTo>
                  <a:lnTo>
                    <a:pt x="158" y="397"/>
                  </a:lnTo>
                  <a:lnTo>
                    <a:pt x="174" y="395"/>
                  </a:lnTo>
                  <a:lnTo>
                    <a:pt x="181" y="395"/>
                  </a:lnTo>
                  <a:lnTo>
                    <a:pt x="202" y="395"/>
                  </a:lnTo>
                  <a:lnTo>
                    <a:pt x="231" y="393"/>
                  </a:lnTo>
                  <a:lnTo>
                    <a:pt x="241" y="393"/>
                  </a:lnTo>
                  <a:lnTo>
                    <a:pt x="284" y="390"/>
                  </a:lnTo>
                  <a:lnTo>
                    <a:pt x="285" y="390"/>
                  </a:lnTo>
                  <a:lnTo>
                    <a:pt x="296" y="390"/>
                  </a:lnTo>
                  <a:lnTo>
                    <a:pt x="298" y="390"/>
                  </a:lnTo>
                  <a:lnTo>
                    <a:pt x="301" y="390"/>
                  </a:lnTo>
                  <a:lnTo>
                    <a:pt x="313" y="388"/>
                  </a:lnTo>
                  <a:lnTo>
                    <a:pt x="317" y="388"/>
                  </a:lnTo>
                  <a:lnTo>
                    <a:pt x="319" y="388"/>
                  </a:lnTo>
                  <a:lnTo>
                    <a:pt x="323" y="388"/>
                  </a:lnTo>
                  <a:lnTo>
                    <a:pt x="323" y="345"/>
                  </a:lnTo>
                  <a:lnTo>
                    <a:pt x="319" y="347"/>
                  </a:lnTo>
                  <a:lnTo>
                    <a:pt x="323" y="337"/>
                  </a:lnTo>
                  <a:lnTo>
                    <a:pt x="313" y="341"/>
                  </a:lnTo>
                  <a:lnTo>
                    <a:pt x="316" y="333"/>
                  </a:lnTo>
                  <a:lnTo>
                    <a:pt x="313" y="331"/>
                  </a:lnTo>
                  <a:lnTo>
                    <a:pt x="312" y="327"/>
                  </a:lnTo>
                  <a:lnTo>
                    <a:pt x="320" y="311"/>
                  </a:lnTo>
                  <a:lnTo>
                    <a:pt x="320" y="302"/>
                  </a:lnTo>
                  <a:lnTo>
                    <a:pt x="331" y="304"/>
                  </a:lnTo>
                  <a:lnTo>
                    <a:pt x="323" y="281"/>
                  </a:lnTo>
                  <a:lnTo>
                    <a:pt x="330" y="276"/>
                  </a:lnTo>
                  <a:lnTo>
                    <a:pt x="333" y="265"/>
                  </a:lnTo>
                  <a:lnTo>
                    <a:pt x="341" y="251"/>
                  </a:lnTo>
                  <a:lnTo>
                    <a:pt x="349" y="245"/>
                  </a:lnTo>
                  <a:lnTo>
                    <a:pt x="346" y="238"/>
                  </a:lnTo>
                  <a:lnTo>
                    <a:pt x="355" y="236"/>
                  </a:lnTo>
                  <a:lnTo>
                    <a:pt x="353" y="241"/>
                  </a:lnTo>
                  <a:lnTo>
                    <a:pt x="356" y="243"/>
                  </a:lnTo>
                  <a:lnTo>
                    <a:pt x="363" y="219"/>
                  </a:lnTo>
                  <a:lnTo>
                    <a:pt x="360" y="205"/>
                  </a:lnTo>
                  <a:lnTo>
                    <a:pt x="364" y="204"/>
                  </a:lnTo>
                  <a:lnTo>
                    <a:pt x="366" y="208"/>
                  </a:lnTo>
                  <a:lnTo>
                    <a:pt x="371" y="201"/>
                  </a:lnTo>
                  <a:lnTo>
                    <a:pt x="362" y="195"/>
                  </a:lnTo>
                  <a:lnTo>
                    <a:pt x="364" y="194"/>
                  </a:lnTo>
                  <a:lnTo>
                    <a:pt x="367" y="195"/>
                  </a:lnTo>
                  <a:lnTo>
                    <a:pt x="371" y="194"/>
                  </a:lnTo>
                  <a:lnTo>
                    <a:pt x="370" y="191"/>
                  </a:lnTo>
                  <a:lnTo>
                    <a:pt x="374" y="184"/>
                  </a:lnTo>
                  <a:lnTo>
                    <a:pt x="376" y="184"/>
                  </a:lnTo>
                  <a:lnTo>
                    <a:pt x="377" y="181"/>
                  </a:lnTo>
                  <a:lnTo>
                    <a:pt x="384" y="180"/>
                  </a:lnTo>
                  <a:lnTo>
                    <a:pt x="388" y="175"/>
                  </a:lnTo>
                  <a:lnTo>
                    <a:pt x="388" y="170"/>
                  </a:lnTo>
                  <a:lnTo>
                    <a:pt x="383" y="165"/>
                  </a:lnTo>
                  <a:lnTo>
                    <a:pt x="395" y="150"/>
                  </a:lnTo>
                  <a:lnTo>
                    <a:pt x="401" y="150"/>
                  </a:lnTo>
                  <a:lnTo>
                    <a:pt x="398" y="125"/>
                  </a:lnTo>
                  <a:lnTo>
                    <a:pt x="395" y="118"/>
                  </a:lnTo>
                  <a:lnTo>
                    <a:pt x="394" y="122"/>
                  </a:lnTo>
                  <a:lnTo>
                    <a:pt x="391" y="122"/>
                  </a:lnTo>
                  <a:lnTo>
                    <a:pt x="394" y="116"/>
                  </a:lnTo>
                  <a:lnTo>
                    <a:pt x="401" y="108"/>
                  </a:lnTo>
                  <a:lnTo>
                    <a:pt x="403" y="101"/>
                  </a:lnTo>
                  <a:lnTo>
                    <a:pt x="413" y="104"/>
                  </a:lnTo>
                  <a:lnTo>
                    <a:pt x="413" y="80"/>
                  </a:lnTo>
                  <a:lnTo>
                    <a:pt x="423" y="62"/>
                  </a:lnTo>
                  <a:lnTo>
                    <a:pt x="433" y="61"/>
                  </a:lnTo>
                  <a:lnTo>
                    <a:pt x="423" y="51"/>
                  </a:lnTo>
                  <a:lnTo>
                    <a:pt x="409" y="54"/>
                  </a:lnTo>
                  <a:lnTo>
                    <a:pt x="403" y="54"/>
                  </a:lnTo>
                  <a:lnTo>
                    <a:pt x="387" y="55"/>
                  </a:lnTo>
                  <a:lnTo>
                    <a:pt x="380" y="56"/>
                  </a:lnTo>
                  <a:lnTo>
                    <a:pt x="376" y="56"/>
                  </a:lnTo>
                  <a:lnTo>
                    <a:pt x="367" y="56"/>
                  </a:lnTo>
                  <a:lnTo>
                    <a:pt x="374" y="43"/>
                  </a:lnTo>
                  <a:lnTo>
                    <a:pt x="377" y="41"/>
                  </a:lnTo>
                  <a:lnTo>
                    <a:pt x="383" y="33"/>
                  </a:lnTo>
                  <a:lnTo>
                    <a:pt x="387" y="27"/>
                  </a:lnTo>
                  <a:lnTo>
                    <a:pt x="383" y="0"/>
                  </a:lnTo>
                  <a:lnTo>
                    <a:pt x="377" y="1"/>
                  </a:lnTo>
                  <a:lnTo>
                    <a:pt x="374" y="1"/>
                  </a:lnTo>
                  <a:lnTo>
                    <a:pt x="370" y="1"/>
                  </a:lnTo>
                  <a:lnTo>
                    <a:pt x="346" y="2"/>
                  </a:lnTo>
                  <a:lnTo>
                    <a:pt x="335" y="4"/>
                  </a:lnTo>
                  <a:lnTo>
                    <a:pt x="334" y="4"/>
                  </a:lnTo>
                  <a:lnTo>
                    <a:pt x="330" y="4"/>
                  </a:lnTo>
                  <a:lnTo>
                    <a:pt x="321" y="5"/>
                  </a:lnTo>
                  <a:lnTo>
                    <a:pt x="310" y="5"/>
                  </a:lnTo>
                  <a:lnTo>
                    <a:pt x="299" y="6"/>
                  </a:lnTo>
                  <a:lnTo>
                    <a:pt x="294" y="6"/>
                  </a:lnTo>
                  <a:lnTo>
                    <a:pt x="291" y="6"/>
                  </a:lnTo>
                  <a:lnTo>
                    <a:pt x="276" y="8"/>
                  </a:lnTo>
                  <a:lnTo>
                    <a:pt x="274" y="8"/>
                  </a:lnTo>
                  <a:lnTo>
                    <a:pt x="272" y="8"/>
                  </a:lnTo>
                  <a:lnTo>
                    <a:pt x="267" y="9"/>
                  </a:lnTo>
                  <a:lnTo>
                    <a:pt x="263" y="9"/>
                  </a:lnTo>
                  <a:lnTo>
                    <a:pt x="253" y="9"/>
                  </a:lnTo>
                  <a:lnTo>
                    <a:pt x="247" y="9"/>
                  </a:lnTo>
                  <a:lnTo>
                    <a:pt x="224" y="11"/>
                  </a:lnTo>
                  <a:lnTo>
                    <a:pt x="215" y="11"/>
                  </a:lnTo>
                  <a:lnTo>
                    <a:pt x="213" y="11"/>
                  </a:lnTo>
                  <a:lnTo>
                    <a:pt x="212" y="11"/>
                  </a:lnTo>
                  <a:lnTo>
                    <a:pt x="192" y="13"/>
                  </a:lnTo>
                  <a:lnTo>
                    <a:pt x="187" y="13"/>
                  </a:lnTo>
                  <a:lnTo>
                    <a:pt x="179" y="13"/>
                  </a:lnTo>
                  <a:lnTo>
                    <a:pt x="162" y="15"/>
                  </a:lnTo>
                  <a:lnTo>
                    <a:pt x="160" y="15"/>
                  </a:lnTo>
                  <a:lnTo>
                    <a:pt x="158" y="15"/>
                  </a:lnTo>
                  <a:lnTo>
                    <a:pt x="151" y="15"/>
                  </a:lnTo>
                  <a:lnTo>
                    <a:pt x="134" y="16"/>
                  </a:lnTo>
                  <a:lnTo>
                    <a:pt x="126" y="16"/>
                  </a:lnTo>
                  <a:lnTo>
                    <a:pt x="113" y="16"/>
                  </a:lnTo>
                  <a:lnTo>
                    <a:pt x="112" y="16"/>
                  </a:lnTo>
                  <a:lnTo>
                    <a:pt x="106" y="18"/>
                  </a:lnTo>
                  <a:lnTo>
                    <a:pt x="101" y="18"/>
                  </a:lnTo>
                  <a:lnTo>
                    <a:pt x="88" y="18"/>
                  </a:lnTo>
                  <a:lnTo>
                    <a:pt x="79" y="18"/>
                  </a:lnTo>
                  <a:lnTo>
                    <a:pt x="70" y="18"/>
                  </a:lnTo>
                  <a:lnTo>
                    <a:pt x="65" y="19"/>
                  </a:lnTo>
                  <a:lnTo>
                    <a:pt x="59" y="19"/>
                  </a:lnTo>
                  <a:lnTo>
                    <a:pt x="52" y="19"/>
                  </a:lnTo>
                  <a:lnTo>
                    <a:pt x="45" y="20"/>
                  </a:lnTo>
                  <a:lnTo>
                    <a:pt x="20" y="20"/>
                  </a:lnTo>
                  <a:lnTo>
                    <a:pt x="9" y="20"/>
                  </a:lnTo>
                  <a:lnTo>
                    <a:pt x="0" y="20"/>
                  </a:lnTo>
                  <a:lnTo>
                    <a:pt x="2" y="34"/>
                  </a:lnTo>
                  <a:lnTo>
                    <a:pt x="2" y="41"/>
                  </a:lnTo>
                  <a:lnTo>
                    <a:pt x="5" y="58"/>
                  </a:lnTo>
                  <a:lnTo>
                    <a:pt x="6" y="62"/>
                  </a:lnTo>
                  <a:lnTo>
                    <a:pt x="8" y="65"/>
                  </a:lnTo>
                  <a:lnTo>
                    <a:pt x="11" y="90"/>
                  </a:lnTo>
                  <a:lnTo>
                    <a:pt x="12" y="97"/>
                  </a:lnTo>
                  <a:lnTo>
                    <a:pt x="13" y="102"/>
                  </a:lnTo>
                </a:path>
              </a:pathLst>
            </a:custGeom>
            <a:noFill/>
            <a:ln w="6350">
              <a:solidFill>
                <a:schemeClr val="tx1"/>
              </a:solidFill>
              <a:round/>
              <a:headEnd/>
              <a:tailEnd/>
            </a:ln>
          </p:spPr>
          <p:txBody>
            <a:bodyPr/>
            <a:lstStyle/>
            <a:p>
              <a:endParaRPr lang="en-US"/>
            </a:p>
          </p:txBody>
        </p:sp>
        <p:sp>
          <p:nvSpPr>
            <p:cNvPr id="282667" name="Freeform 255" descr="25%"/>
            <p:cNvSpPr>
              <a:spLocks/>
            </p:cNvSpPr>
            <p:nvPr/>
          </p:nvSpPr>
          <p:spPr bwMode="auto">
            <a:xfrm>
              <a:off x="3557588" y="3860800"/>
              <a:ext cx="1025525" cy="474663"/>
            </a:xfrm>
            <a:custGeom>
              <a:avLst/>
              <a:gdLst>
                <a:gd name="T0" fmla="*/ 2147483647 w 744"/>
                <a:gd name="T1" fmla="*/ 2147483647 h 379"/>
                <a:gd name="T2" fmla="*/ 2147483647 w 744"/>
                <a:gd name="T3" fmla="*/ 2147483647 h 379"/>
                <a:gd name="T4" fmla="*/ 2147483647 w 744"/>
                <a:gd name="T5" fmla="*/ 2147483647 h 379"/>
                <a:gd name="T6" fmla="*/ 2147483647 w 744"/>
                <a:gd name="T7" fmla="*/ 2147483647 h 379"/>
                <a:gd name="T8" fmla="*/ 2147483647 w 744"/>
                <a:gd name="T9" fmla="*/ 2147483647 h 379"/>
                <a:gd name="T10" fmla="*/ 2147483647 w 744"/>
                <a:gd name="T11" fmla="*/ 2147483647 h 379"/>
                <a:gd name="T12" fmla="*/ 2147483647 w 744"/>
                <a:gd name="T13" fmla="*/ 2147483647 h 379"/>
                <a:gd name="T14" fmla="*/ 2147483647 w 744"/>
                <a:gd name="T15" fmla="*/ 2147483647 h 379"/>
                <a:gd name="T16" fmla="*/ 2147483647 w 744"/>
                <a:gd name="T17" fmla="*/ 2147483647 h 379"/>
                <a:gd name="T18" fmla="*/ 2147483647 w 744"/>
                <a:gd name="T19" fmla="*/ 2147483647 h 379"/>
                <a:gd name="T20" fmla="*/ 2147483647 w 744"/>
                <a:gd name="T21" fmla="*/ 2147483647 h 379"/>
                <a:gd name="T22" fmla="*/ 2147483647 w 744"/>
                <a:gd name="T23" fmla="*/ 2147483647 h 379"/>
                <a:gd name="T24" fmla="*/ 2147483647 w 744"/>
                <a:gd name="T25" fmla="*/ 2147483647 h 379"/>
                <a:gd name="T26" fmla="*/ 2147483647 w 744"/>
                <a:gd name="T27" fmla="*/ 2147483647 h 379"/>
                <a:gd name="T28" fmla="*/ 2147483647 w 744"/>
                <a:gd name="T29" fmla="*/ 2147483647 h 379"/>
                <a:gd name="T30" fmla="*/ 2147483647 w 744"/>
                <a:gd name="T31" fmla="*/ 2147483647 h 379"/>
                <a:gd name="T32" fmla="*/ 2147483647 w 744"/>
                <a:gd name="T33" fmla="*/ 2147483647 h 379"/>
                <a:gd name="T34" fmla="*/ 2147483647 w 744"/>
                <a:gd name="T35" fmla="*/ 2147483647 h 379"/>
                <a:gd name="T36" fmla="*/ 2147483647 w 744"/>
                <a:gd name="T37" fmla="*/ 2147483647 h 379"/>
                <a:gd name="T38" fmla="*/ 0 w 744"/>
                <a:gd name="T39" fmla="*/ 2147483647 h 379"/>
                <a:gd name="T40" fmla="*/ 2147483647 w 744"/>
                <a:gd name="T41" fmla="*/ 2147483647 h 379"/>
                <a:gd name="T42" fmla="*/ 2147483647 w 744"/>
                <a:gd name="T43" fmla="*/ 2147483647 h 379"/>
                <a:gd name="T44" fmla="*/ 2147483647 w 744"/>
                <a:gd name="T45" fmla="*/ 2147483647 h 379"/>
                <a:gd name="T46" fmla="*/ 2147483647 w 744"/>
                <a:gd name="T47" fmla="*/ 2147483647 h 379"/>
                <a:gd name="T48" fmla="*/ 2147483647 w 744"/>
                <a:gd name="T49" fmla="*/ 2147483647 h 379"/>
                <a:gd name="T50" fmla="*/ 2147483647 w 744"/>
                <a:gd name="T51" fmla="*/ 2147483647 h 379"/>
                <a:gd name="T52" fmla="*/ 2147483647 w 744"/>
                <a:gd name="T53" fmla="*/ 2147483647 h 379"/>
                <a:gd name="T54" fmla="*/ 2147483647 w 744"/>
                <a:gd name="T55" fmla="*/ 2147483647 h 379"/>
                <a:gd name="T56" fmla="*/ 2147483647 w 744"/>
                <a:gd name="T57" fmla="*/ 2147483647 h 379"/>
                <a:gd name="T58" fmla="*/ 2147483647 w 744"/>
                <a:gd name="T59" fmla="*/ 2147483647 h 379"/>
                <a:gd name="T60" fmla="*/ 2147483647 w 744"/>
                <a:gd name="T61" fmla="*/ 2147483647 h 379"/>
                <a:gd name="T62" fmla="*/ 2147483647 w 744"/>
                <a:gd name="T63" fmla="*/ 2147483647 h 379"/>
                <a:gd name="T64" fmla="*/ 2147483647 w 744"/>
                <a:gd name="T65" fmla="*/ 2147483647 h 379"/>
                <a:gd name="T66" fmla="*/ 2147483647 w 744"/>
                <a:gd name="T67" fmla="*/ 2147483647 h 379"/>
                <a:gd name="T68" fmla="*/ 2147483647 w 744"/>
                <a:gd name="T69" fmla="*/ 2147483647 h 379"/>
                <a:gd name="T70" fmla="*/ 2147483647 w 744"/>
                <a:gd name="T71" fmla="*/ 2147483647 h 379"/>
                <a:gd name="T72" fmla="*/ 2147483647 w 744"/>
                <a:gd name="T73" fmla="*/ 2147483647 h 379"/>
                <a:gd name="T74" fmla="*/ 2147483647 w 744"/>
                <a:gd name="T75" fmla="*/ 2147483647 h 379"/>
                <a:gd name="T76" fmla="*/ 2147483647 w 744"/>
                <a:gd name="T77" fmla="*/ 2147483647 h 379"/>
                <a:gd name="T78" fmla="*/ 2147483647 w 744"/>
                <a:gd name="T79" fmla="*/ 2147483647 h 379"/>
                <a:gd name="T80" fmla="*/ 2147483647 w 744"/>
                <a:gd name="T81" fmla="*/ 2147483647 h 379"/>
                <a:gd name="T82" fmla="*/ 2147483647 w 744"/>
                <a:gd name="T83" fmla="*/ 2147483647 h 379"/>
                <a:gd name="T84" fmla="*/ 2147483647 w 744"/>
                <a:gd name="T85" fmla="*/ 2147483647 h 379"/>
                <a:gd name="T86" fmla="*/ 2147483647 w 744"/>
                <a:gd name="T87" fmla="*/ 2147483647 h 379"/>
                <a:gd name="T88" fmla="*/ 2147483647 w 744"/>
                <a:gd name="T89" fmla="*/ 2147483647 h 379"/>
                <a:gd name="T90" fmla="*/ 2147483647 w 744"/>
                <a:gd name="T91" fmla="*/ 2147483647 h 379"/>
                <a:gd name="T92" fmla="*/ 2147483647 w 744"/>
                <a:gd name="T93" fmla="*/ 2147483647 h 379"/>
                <a:gd name="T94" fmla="*/ 2147483647 w 744"/>
                <a:gd name="T95" fmla="*/ 2147483647 h 379"/>
                <a:gd name="T96" fmla="*/ 2147483647 w 744"/>
                <a:gd name="T97" fmla="*/ 2147483647 h 379"/>
                <a:gd name="T98" fmla="*/ 2147483647 w 744"/>
                <a:gd name="T99" fmla="*/ 2147483647 h 379"/>
                <a:gd name="T100" fmla="*/ 2147483647 w 744"/>
                <a:gd name="T101" fmla="*/ 2147483647 h 379"/>
                <a:gd name="T102" fmla="*/ 2147483647 w 744"/>
                <a:gd name="T103" fmla="*/ 2147483647 h 379"/>
                <a:gd name="T104" fmla="*/ 2147483647 w 744"/>
                <a:gd name="T105" fmla="*/ 2147483647 h 379"/>
                <a:gd name="T106" fmla="*/ 2147483647 w 744"/>
                <a:gd name="T107" fmla="*/ 2147483647 h 379"/>
                <a:gd name="T108" fmla="*/ 2147483647 w 744"/>
                <a:gd name="T109" fmla="*/ 2147483647 h 379"/>
                <a:gd name="T110" fmla="*/ 2147483647 w 744"/>
                <a:gd name="T111" fmla="*/ 2147483647 h 3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44"/>
                <a:gd name="T169" fmla="*/ 0 h 379"/>
                <a:gd name="T170" fmla="*/ 744 w 744"/>
                <a:gd name="T171" fmla="*/ 379 h 37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44" h="379">
                  <a:moveTo>
                    <a:pt x="726" y="97"/>
                  </a:moveTo>
                  <a:lnTo>
                    <a:pt x="723" y="80"/>
                  </a:lnTo>
                  <a:lnTo>
                    <a:pt x="723" y="73"/>
                  </a:lnTo>
                  <a:lnTo>
                    <a:pt x="720" y="59"/>
                  </a:lnTo>
                  <a:lnTo>
                    <a:pt x="720" y="50"/>
                  </a:lnTo>
                  <a:lnTo>
                    <a:pt x="720" y="44"/>
                  </a:lnTo>
                  <a:lnTo>
                    <a:pt x="720" y="41"/>
                  </a:lnTo>
                  <a:lnTo>
                    <a:pt x="720" y="40"/>
                  </a:lnTo>
                  <a:lnTo>
                    <a:pt x="719" y="34"/>
                  </a:lnTo>
                  <a:lnTo>
                    <a:pt x="719" y="32"/>
                  </a:lnTo>
                  <a:lnTo>
                    <a:pt x="719" y="20"/>
                  </a:lnTo>
                  <a:lnTo>
                    <a:pt x="719" y="9"/>
                  </a:lnTo>
                  <a:lnTo>
                    <a:pt x="719" y="5"/>
                  </a:lnTo>
                  <a:lnTo>
                    <a:pt x="706" y="5"/>
                  </a:lnTo>
                  <a:lnTo>
                    <a:pt x="686" y="6"/>
                  </a:lnTo>
                  <a:lnTo>
                    <a:pt x="680" y="6"/>
                  </a:lnTo>
                  <a:lnTo>
                    <a:pt x="665" y="6"/>
                  </a:lnTo>
                  <a:lnTo>
                    <a:pt x="659" y="6"/>
                  </a:lnTo>
                  <a:lnTo>
                    <a:pt x="651" y="6"/>
                  </a:lnTo>
                  <a:lnTo>
                    <a:pt x="643" y="6"/>
                  </a:lnTo>
                  <a:lnTo>
                    <a:pt x="641" y="6"/>
                  </a:lnTo>
                  <a:lnTo>
                    <a:pt x="633" y="8"/>
                  </a:lnTo>
                  <a:lnTo>
                    <a:pt x="629" y="8"/>
                  </a:lnTo>
                  <a:lnTo>
                    <a:pt x="619" y="8"/>
                  </a:lnTo>
                  <a:lnTo>
                    <a:pt x="611" y="8"/>
                  </a:lnTo>
                  <a:lnTo>
                    <a:pt x="604" y="8"/>
                  </a:lnTo>
                  <a:lnTo>
                    <a:pt x="601" y="8"/>
                  </a:lnTo>
                  <a:lnTo>
                    <a:pt x="590" y="9"/>
                  </a:lnTo>
                  <a:lnTo>
                    <a:pt x="563" y="9"/>
                  </a:lnTo>
                  <a:lnTo>
                    <a:pt x="556" y="9"/>
                  </a:lnTo>
                  <a:lnTo>
                    <a:pt x="547" y="9"/>
                  </a:lnTo>
                  <a:lnTo>
                    <a:pt x="537" y="9"/>
                  </a:lnTo>
                  <a:lnTo>
                    <a:pt x="526" y="9"/>
                  </a:lnTo>
                  <a:lnTo>
                    <a:pt x="515" y="9"/>
                  </a:lnTo>
                  <a:lnTo>
                    <a:pt x="502" y="9"/>
                  </a:lnTo>
                  <a:lnTo>
                    <a:pt x="488" y="9"/>
                  </a:lnTo>
                  <a:lnTo>
                    <a:pt x="483" y="9"/>
                  </a:lnTo>
                  <a:lnTo>
                    <a:pt x="474" y="9"/>
                  </a:lnTo>
                  <a:lnTo>
                    <a:pt x="473" y="9"/>
                  </a:lnTo>
                  <a:lnTo>
                    <a:pt x="456" y="9"/>
                  </a:lnTo>
                  <a:lnTo>
                    <a:pt x="447" y="9"/>
                  </a:lnTo>
                  <a:lnTo>
                    <a:pt x="430" y="9"/>
                  </a:lnTo>
                  <a:lnTo>
                    <a:pt x="426" y="9"/>
                  </a:lnTo>
                  <a:lnTo>
                    <a:pt x="420" y="11"/>
                  </a:lnTo>
                  <a:lnTo>
                    <a:pt x="419" y="9"/>
                  </a:lnTo>
                  <a:lnTo>
                    <a:pt x="404" y="9"/>
                  </a:lnTo>
                  <a:lnTo>
                    <a:pt x="399" y="9"/>
                  </a:lnTo>
                  <a:lnTo>
                    <a:pt x="398" y="9"/>
                  </a:lnTo>
                  <a:lnTo>
                    <a:pt x="387" y="9"/>
                  </a:lnTo>
                  <a:lnTo>
                    <a:pt x="383" y="9"/>
                  </a:lnTo>
                  <a:lnTo>
                    <a:pt x="365" y="9"/>
                  </a:lnTo>
                  <a:lnTo>
                    <a:pt x="361" y="9"/>
                  </a:lnTo>
                  <a:lnTo>
                    <a:pt x="344" y="9"/>
                  </a:lnTo>
                  <a:lnTo>
                    <a:pt x="315" y="9"/>
                  </a:lnTo>
                  <a:lnTo>
                    <a:pt x="312" y="9"/>
                  </a:lnTo>
                  <a:lnTo>
                    <a:pt x="305" y="9"/>
                  </a:lnTo>
                  <a:lnTo>
                    <a:pt x="301" y="9"/>
                  </a:lnTo>
                  <a:lnTo>
                    <a:pt x="298" y="9"/>
                  </a:lnTo>
                  <a:lnTo>
                    <a:pt x="265" y="9"/>
                  </a:lnTo>
                  <a:lnTo>
                    <a:pt x="258" y="8"/>
                  </a:lnTo>
                  <a:lnTo>
                    <a:pt x="255" y="8"/>
                  </a:lnTo>
                  <a:lnTo>
                    <a:pt x="251" y="8"/>
                  </a:lnTo>
                  <a:lnTo>
                    <a:pt x="248" y="8"/>
                  </a:lnTo>
                  <a:lnTo>
                    <a:pt x="209" y="6"/>
                  </a:lnTo>
                  <a:lnTo>
                    <a:pt x="205" y="6"/>
                  </a:lnTo>
                  <a:lnTo>
                    <a:pt x="177" y="6"/>
                  </a:lnTo>
                  <a:lnTo>
                    <a:pt x="173" y="6"/>
                  </a:lnTo>
                  <a:lnTo>
                    <a:pt x="166" y="6"/>
                  </a:lnTo>
                  <a:lnTo>
                    <a:pt x="162" y="6"/>
                  </a:lnTo>
                  <a:lnTo>
                    <a:pt x="141" y="5"/>
                  </a:lnTo>
                  <a:lnTo>
                    <a:pt x="126" y="5"/>
                  </a:lnTo>
                  <a:lnTo>
                    <a:pt x="109" y="5"/>
                  </a:lnTo>
                  <a:lnTo>
                    <a:pt x="104" y="5"/>
                  </a:lnTo>
                  <a:lnTo>
                    <a:pt x="86" y="4"/>
                  </a:lnTo>
                  <a:lnTo>
                    <a:pt x="83" y="4"/>
                  </a:lnTo>
                  <a:lnTo>
                    <a:pt x="34" y="2"/>
                  </a:lnTo>
                  <a:lnTo>
                    <a:pt x="23" y="0"/>
                  </a:lnTo>
                  <a:lnTo>
                    <a:pt x="2" y="0"/>
                  </a:lnTo>
                  <a:lnTo>
                    <a:pt x="1" y="13"/>
                  </a:lnTo>
                  <a:lnTo>
                    <a:pt x="0" y="30"/>
                  </a:lnTo>
                  <a:lnTo>
                    <a:pt x="0" y="55"/>
                  </a:lnTo>
                  <a:lnTo>
                    <a:pt x="33" y="55"/>
                  </a:lnTo>
                  <a:lnTo>
                    <a:pt x="52" y="57"/>
                  </a:lnTo>
                  <a:lnTo>
                    <a:pt x="72" y="57"/>
                  </a:lnTo>
                  <a:lnTo>
                    <a:pt x="74" y="58"/>
                  </a:lnTo>
                  <a:lnTo>
                    <a:pt x="76" y="58"/>
                  </a:lnTo>
                  <a:lnTo>
                    <a:pt x="83" y="58"/>
                  </a:lnTo>
                  <a:lnTo>
                    <a:pt x="94" y="58"/>
                  </a:lnTo>
                  <a:lnTo>
                    <a:pt x="98" y="59"/>
                  </a:lnTo>
                  <a:lnTo>
                    <a:pt x="118" y="59"/>
                  </a:lnTo>
                  <a:lnTo>
                    <a:pt x="138" y="59"/>
                  </a:lnTo>
                  <a:lnTo>
                    <a:pt x="149" y="61"/>
                  </a:lnTo>
                  <a:lnTo>
                    <a:pt x="165" y="61"/>
                  </a:lnTo>
                  <a:lnTo>
                    <a:pt x="172" y="62"/>
                  </a:lnTo>
                  <a:lnTo>
                    <a:pt x="176" y="62"/>
                  </a:lnTo>
                  <a:lnTo>
                    <a:pt x="181" y="62"/>
                  </a:lnTo>
                  <a:lnTo>
                    <a:pt x="204" y="62"/>
                  </a:lnTo>
                  <a:lnTo>
                    <a:pt x="211" y="62"/>
                  </a:lnTo>
                  <a:lnTo>
                    <a:pt x="224" y="62"/>
                  </a:lnTo>
                  <a:lnTo>
                    <a:pt x="226" y="62"/>
                  </a:lnTo>
                  <a:lnTo>
                    <a:pt x="258" y="64"/>
                  </a:lnTo>
                  <a:lnTo>
                    <a:pt x="258" y="78"/>
                  </a:lnTo>
                  <a:lnTo>
                    <a:pt x="256" y="112"/>
                  </a:lnTo>
                  <a:lnTo>
                    <a:pt x="256" y="118"/>
                  </a:lnTo>
                  <a:lnTo>
                    <a:pt x="256" y="128"/>
                  </a:lnTo>
                  <a:lnTo>
                    <a:pt x="256" y="131"/>
                  </a:lnTo>
                  <a:lnTo>
                    <a:pt x="255" y="138"/>
                  </a:lnTo>
                  <a:lnTo>
                    <a:pt x="255" y="146"/>
                  </a:lnTo>
                  <a:lnTo>
                    <a:pt x="255" y="160"/>
                  </a:lnTo>
                  <a:lnTo>
                    <a:pt x="255" y="174"/>
                  </a:lnTo>
                  <a:lnTo>
                    <a:pt x="255" y="177"/>
                  </a:lnTo>
                  <a:lnTo>
                    <a:pt x="255" y="182"/>
                  </a:lnTo>
                  <a:lnTo>
                    <a:pt x="255" y="196"/>
                  </a:lnTo>
                  <a:lnTo>
                    <a:pt x="255" y="200"/>
                  </a:lnTo>
                  <a:lnTo>
                    <a:pt x="255" y="209"/>
                  </a:lnTo>
                  <a:lnTo>
                    <a:pt x="255" y="214"/>
                  </a:lnTo>
                  <a:lnTo>
                    <a:pt x="254" y="225"/>
                  </a:lnTo>
                  <a:lnTo>
                    <a:pt x="254" y="242"/>
                  </a:lnTo>
                  <a:lnTo>
                    <a:pt x="254" y="249"/>
                  </a:lnTo>
                  <a:lnTo>
                    <a:pt x="254" y="256"/>
                  </a:lnTo>
                  <a:lnTo>
                    <a:pt x="252" y="277"/>
                  </a:lnTo>
                  <a:lnTo>
                    <a:pt x="256" y="276"/>
                  </a:lnTo>
                  <a:lnTo>
                    <a:pt x="268" y="283"/>
                  </a:lnTo>
                  <a:lnTo>
                    <a:pt x="274" y="292"/>
                  </a:lnTo>
                  <a:lnTo>
                    <a:pt x="297" y="295"/>
                  </a:lnTo>
                  <a:lnTo>
                    <a:pt x="299" y="295"/>
                  </a:lnTo>
                  <a:lnTo>
                    <a:pt x="319" y="299"/>
                  </a:lnTo>
                  <a:lnTo>
                    <a:pt x="322" y="302"/>
                  </a:lnTo>
                  <a:lnTo>
                    <a:pt x="323" y="315"/>
                  </a:lnTo>
                  <a:lnTo>
                    <a:pt x="330" y="319"/>
                  </a:lnTo>
                  <a:lnTo>
                    <a:pt x="336" y="318"/>
                  </a:lnTo>
                  <a:lnTo>
                    <a:pt x="345" y="319"/>
                  </a:lnTo>
                  <a:lnTo>
                    <a:pt x="363" y="326"/>
                  </a:lnTo>
                  <a:lnTo>
                    <a:pt x="374" y="323"/>
                  </a:lnTo>
                  <a:lnTo>
                    <a:pt x="374" y="324"/>
                  </a:lnTo>
                  <a:lnTo>
                    <a:pt x="380" y="326"/>
                  </a:lnTo>
                  <a:lnTo>
                    <a:pt x="386" y="331"/>
                  </a:lnTo>
                  <a:lnTo>
                    <a:pt x="391" y="333"/>
                  </a:lnTo>
                  <a:lnTo>
                    <a:pt x="408" y="326"/>
                  </a:lnTo>
                  <a:lnTo>
                    <a:pt x="413" y="327"/>
                  </a:lnTo>
                  <a:lnTo>
                    <a:pt x="418" y="326"/>
                  </a:lnTo>
                  <a:lnTo>
                    <a:pt x="422" y="324"/>
                  </a:lnTo>
                  <a:lnTo>
                    <a:pt x="423" y="341"/>
                  </a:lnTo>
                  <a:lnTo>
                    <a:pt x="431" y="341"/>
                  </a:lnTo>
                  <a:lnTo>
                    <a:pt x="431" y="352"/>
                  </a:lnTo>
                  <a:lnTo>
                    <a:pt x="441" y="357"/>
                  </a:lnTo>
                  <a:lnTo>
                    <a:pt x="463" y="343"/>
                  </a:lnTo>
                  <a:lnTo>
                    <a:pt x="468" y="351"/>
                  </a:lnTo>
                  <a:lnTo>
                    <a:pt x="472" y="350"/>
                  </a:lnTo>
                  <a:lnTo>
                    <a:pt x="474" y="350"/>
                  </a:lnTo>
                  <a:lnTo>
                    <a:pt x="484" y="359"/>
                  </a:lnTo>
                  <a:lnTo>
                    <a:pt x="502" y="354"/>
                  </a:lnTo>
                  <a:lnTo>
                    <a:pt x="501" y="366"/>
                  </a:lnTo>
                  <a:lnTo>
                    <a:pt x="508" y="371"/>
                  </a:lnTo>
                  <a:lnTo>
                    <a:pt x="523" y="345"/>
                  </a:lnTo>
                  <a:lnTo>
                    <a:pt x="524" y="345"/>
                  </a:lnTo>
                  <a:lnTo>
                    <a:pt x="541" y="359"/>
                  </a:lnTo>
                  <a:lnTo>
                    <a:pt x="554" y="351"/>
                  </a:lnTo>
                  <a:lnTo>
                    <a:pt x="555" y="351"/>
                  </a:lnTo>
                  <a:lnTo>
                    <a:pt x="554" y="354"/>
                  </a:lnTo>
                  <a:lnTo>
                    <a:pt x="563" y="365"/>
                  </a:lnTo>
                  <a:lnTo>
                    <a:pt x="570" y="365"/>
                  </a:lnTo>
                  <a:lnTo>
                    <a:pt x="573" y="369"/>
                  </a:lnTo>
                  <a:lnTo>
                    <a:pt x="584" y="365"/>
                  </a:lnTo>
                  <a:lnTo>
                    <a:pt x="606" y="352"/>
                  </a:lnTo>
                  <a:lnTo>
                    <a:pt x="620" y="355"/>
                  </a:lnTo>
                  <a:lnTo>
                    <a:pt x="629" y="352"/>
                  </a:lnTo>
                  <a:lnTo>
                    <a:pt x="630" y="350"/>
                  </a:lnTo>
                  <a:lnTo>
                    <a:pt x="643" y="347"/>
                  </a:lnTo>
                  <a:lnTo>
                    <a:pt x="643" y="344"/>
                  </a:lnTo>
                  <a:lnTo>
                    <a:pt x="645" y="345"/>
                  </a:lnTo>
                  <a:lnTo>
                    <a:pt x="648" y="350"/>
                  </a:lnTo>
                  <a:lnTo>
                    <a:pt x="647" y="350"/>
                  </a:lnTo>
                  <a:lnTo>
                    <a:pt x="669" y="350"/>
                  </a:lnTo>
                  <a:lnTo>
                    <a:pt x="672" y="350"/>
                  </a:lnTo>
                  <a:lnTo>
                    <a:pt x="673" y="344"/>
                  </a:lnTo>
                  <a:lnTo>
                    <a:pt x="683" y="343"/>
                  </a:lnTo>
                  <a:lnTo>
                    <a:pt x="686" y="344"/>
                  </a:lnTo>
                  <a:lnTo>
                    <a:pt x="686" y="347"/>
                  </a:lnTo>
                  <a:lnTo>
                    <a:pt x="697" y="351"/>
                  </a:lnTo>
                  <a:lnTo>
                    <a:pt x="708" y="364"/>
                  </a:lnTo>
                  <a:lnTo>
                    <a:pt x="712" y="365"/>
                  </a:lnTo>
                  <a:lnTo>
                    <a:pt x="712" y="362"/>
                  </a:lnTo>
                  <a:lnTo>
                    <a:pt x="719" y="364"/>
                  </a:lnTo>
                  <a:lnTo>
                    <a:pt x="719" y="366"/>
                  </a:lnTo>
                  <a:lnTo>
                    <a:pt x="720" y="366"/>
                  </a:lnTo>
                  <a:lnTo>
                    <a:pt x="719" y="368"/>
                  </a:lnTo>
                  <a:lnTo>
                    <a:pt x="730" y="371"/>
                  </a:lnTo>
                  <a:lnTo>
                    <a:pt x="740" y="378"/>
                  </a:lnTo>
                  <a:lnTo>
                    <a:pt x="743" y="375"/>
                  </a:lnTo>
                  <a:lnTo>
                    <a:pt x="743" y="347"/>
                  </a:lnTo>
                  <a:lnTo>
                    <a:pt x="743" y="344"/>
                  </a:lnTo>
                  <a:lnTo>
                    <a:pt x="743" y="341"/>
                  </a:lnTo>
                  <a:lnTo>
                    <a:pt x="743" y="338"/>
                  </a:lnTo>
                  <a:lnTo>
                    <a:pt x="743" y="322"/>
                  </a:lnTo>
                  <a:lnTo>
                    <a:pt x="743" y="315"/>
                  </a:lnTo>
                  <a:lnTo>
                    <a:pt x="743" y="308"/>
                  </a:lnTo>
                  <a:lnTo>
                    <a:pt x="743" y="284"/>
                  </a:lnTo>
                  <a:lnTo>
                    <a:pt x="741" y="278"/>
                  </a:lnTo>
                  <a:lnTo>
                    <a:pt x="741" y="265"/>
                  </a:lnTo>
                  <a:lnTo>
                    <a:pt x="741" y="259"/>
                  </a:lnTo>
                  <a:lnTo>
                    <a:pt x="741" y="255"/>
                  </a:lnTo>
                  <a:lnTo>
                    <a:pt x="741" y="238"/>
                  </a:lnTo>
                  <a:lnTo>
                    <a:pt x="741" y="232"/>
                  </a:lnTo>
                  <a:lnTo>
                    <a:pt x="741" y="198"/>
                  </a:lnTo>
                  <a:lnTo>
                    <a:pt x="740" y="184"/>
                  </a:lnTo>
                  <a:lnTo>
                    <a:pt x="740" y="182"/>
                  </a:lnTo>
                  <a:lnTo>
                    <a:pt x="740" y="181"/>
                  </a:lnTo>
                  <a:lnTo>
                    <a:pt x="741" y="181"/>
                  </a:lnTo>
                  <a:lnTo>
                    <a:pt x="740" y="181"/>
                  </a:lnTo>
                  <a:lnTo>
                    <a:pt x="738" y="170"/>
                  </a:lnTo>
                  <a:lnTo>
                    <a:pt x="738" y="168"/>
                  </a:lnTo>
                  <a:lnTo>
                    <a:pt x="736" y="154"/>
                  </a:lnTo>
                  <a:lnTo>
                    <a:pt x="736" y="150"/>
                  </a:lnTo>
                  <a:lnTo>
                    <a:pt x="736" y="147"/>
                  </a:lnTo>
                  <a:lnTo>
                    <a:pt x="734" y="142"/>
                  </a:lnTo>
                  <a:lnTo>
                    <a:pt x="733" y="136"/>
                  </a:lnTo>
                  <a:lnTo>
                    <a:pt x="731" y="129"/>
                  </a:lnTo>
                  <a:lnTo>
                    <a:pt x="729" y="104"/>
                  </a:lnTo>
                  <a:lnTo>
                    <a:pt x="727" y="101"/>
                  </a:lnTo>
                  <a:lnTo>
                    <a:pt x="726" y="97"/>
                  </a:lnTo>
                </a:path>
              </a:pathLst>
            </a:custGeom>
            <a:noFill/>
            <a:ln w="6350">
              <a:solidFill>
                <a:schemeClr val="tx1"/>
              </a:solidFill>
              <a:round/>
              <a:headEnd/>
              <a:tailEnd/>
            </a:ln>
          </p:spPr>
          <p:txBody>
            <a:bodyPr/>
            <a:lstStyle/>
            <a:p>
              <a:endParaRPr lang="en-US"/>
            </a:p>
          </p:txBody>
        </p:sp>
        <p:sp>
          <p:nvSpPr>
            <p:cNvPr id="282668" name="Freeform 256"/>
            <p:cNvSpPr>
              <a:spLocks/>
            </p:cNvSpPr>
            <p:nvPr/>
          </p:nvSpPr>
          <p:spPr bwMode="auto">
            <a:xfrm>
              <a:off x="3067050" y="3933825"/>
              <a:ext cx="1644650" cy="1458913"/>
            </a:xfrm>
            <a:custGeom>
              <a:avLst/>
              <a:gdLst>
                <a:gd name="T0" fmla="*/ 2147483647 w 1194"/>
                <a:gd name="T1" fmla="*/ 2147483647 h 1167"/>
                <a:gd name="T2" fmla="*/ 2147483647 w 1194"/>
                <a:gd name="T3" fmla="*/ 2147483647 h 1167"/>
                <a:gd name="T4" fmla="*/ 2147483647 w 1194"/>
                <a:gd name="T5" fmla="*/ 2147483647 h 1167"/>
                <a:gd name="T6" fmla="*/ 2147483647 w 1194"/>
                <a:gd name="T7" fmla="*/ 2147483647 h 1167"/>
                <a:gd name="T8" fmla="*/ 2147483647 w 1194"/>
                <a:gd name="T9" fmla="*/ 2147483647 h 1167"/>
                <a:gd name="T10" fmla="*/ 2147483647 w 1194"/>
                <a:gd name="T11" fmla="*/ 2147483647 h 1167"/>
                <a:gd name="T12" fmla="*/ 2147483647 w 1194"/>
                <a:gd name="T13" fmla="*/ 2147483647 h 1167"/>
                <a:gd name="T14" fmla="*/ 2147483647 w 1194"/>
                <a:gd name="T15" fmla="*/ 2147483647 h 1167"/>
                <a:gd name="T16" fmla="*/ 2147483647 w 1194"/>
                <a:gd name="T17" fmla="*/ 2147483647 h 1167"/>
                <a:gd name="T18" fmla="*/ 2147483647 w 1194"/>
                <a:gd name="T19" fmla="*/ 2147483647 h 1167"/>
                <a:gd name="T20" fmla="*/ 2147483647 w 1194"/>
                <a:gd name="T21" fmla="*/ 2147483647 h 1167"/>
                <a:gd name="T22" fmla="*/ 2147483647 w 1194"/>
                <a:gd name="T23" fmla="*/ 2147483647 h 1167"/>
                <a:gd name="T24" fmla="*/ 2147483647 w 1194"/>
                <a:gd name="T25" fmla="*/ 2147483647 h 1167"/>
                <a:gd name="T26" fmla="*/ 2147483647 w 1194"/>
                <a:gd name="T27" fmla="*/ 2147483647 h 1167"/>
                <a:gd name="T28" fmla="*/ 2147483647 w 1194"/>
                <a:gd name="T29" fmla="*/ 2147483647 h 1167"/>
                <a:gd name="T30" fmla="*/ 2147483647 w 1194"/>
                <a:gd name="T31" fmla="*/ 2147483647 h 1167"/>
                <a:gd name="T32" fmla="*/ 2147483647 w 1194"/>
                <a:gd name="T33" fmla="*/ 2147483647 h 1167"/>
                <a:gd name="T34" fmla="*/ 2147483647 w 1194"/>
                <a:gd name="T35" fmla="*/ 2147483647 h 1167"/>
                <a:gd name="T36" fmla="*/ 2147483647 w 1194"/>
                <a:gd name="T37" fmla="*/ 2147483647 h 1167"/>
                <a:gd name="T38" fmla="*/ 2147483647 w 1194"/>
                <a:gd name="T39" fmla="*/ 2147483647 h 1167"/>
                <a:gd name="T40" fmla="*/ 2147483647 w 1194"/>
                <a:gd name="T41" fmla="*/ 2147483647 h 1167"/>
                <a:gd name="T42" fmla="*/ 2147483647 w 1194"/>
                <a:gd name="T43" fmla="*/ 2147483647 h 1167"/>
                <a:gd name="T44" fmla="*/ 2147483647 w 1194"/>
                <a:gd name="T45" fmla="*/ 2147483647 h 1167"/>
                <a:gd name="T46" fmla="*/ 2147483647 w 1194"/>
                <a:gd name="T47" fmla="*/ 2147483647 h 1167"/>
                <a:gd name="T48" fmla="*/ 2147483647 w 1194"/>
                <a:gd name="T49" fmla="*/ 2147483647 h 1167"/>
                <a:gd name="T50" fmla="*/ 2147483647 w 1194"/>
                <a:gd name="T51" fmla="*/ 2147483647 h 1167"/>
                <a:gd name="T52" fmla="*/ 2147483647 w 1194"/>
                <a:gd name="T53" fmla="*/ 2147483647 h 1167"/>
                <a:gd name="T54" fmla="*/ 2147483647 w 1194"/>
                <a:gd name="T55" fmla="*/ 2147483647 h 1167"/>
                <a:gd name="T56" fmla="*/ 2147483647 w 1194"/>
                <a:gd name="T57" fmla="*/ 2147483647 h 1167"/>
                <a:gd name="T58" fmla="*/ 2147483647 w 1194"/>
                <a:gd name="T59" fmla="*/ 2147483647 h 1167"/>
                <a:gd name="T60" fmla="*/ 2147483647 w 1194"/>
                <a:gd name="T61" fmla="*/ 2147483647 h 1167"/>
                <a:gd name="T62" fmla="*/ 2147483647 w 1194"/>
                <a:gd name="T63" fmla="*/ 2147483647 h 1167"/>
                <a:gd name="T64" fmla="*/ 2147483647 w 1194"/>
                <a:gd name="T65" fmla="*/ 2147483647 h 1167"/>
                <a:gd name="T66" fmla="*/ 2147483647 w 1194"/>
                <a:gd name="T67" fmla="*/ 2147483647 h 1167"/>
                <a:gd name="T68" fmla="*/ 2147483647 w 1194"/>
                <a:gd name="T69" fmla="*/ 2147483647 h 1167"/>
                <a:gd name="T70" fmla="*/ 2147483647 w 1194"/>
                <a:gd name="T71" fmla="*/ 2147483647 h 1167"/>
                <a:gd name="T72" fmla="*/ 2147483647 w 1194"/>
                <a:gd name="T73" fmla="*/ 2147483647 h 1167"/>
                <a:gd name="T74" fmla="*/ 2147483647 w 1194"/>
                <a:gd name="T75" fmla="*/ 2147483647 h 1167"/>
                <a:gd name="T76" fmla="*/ 2147483647 w 1194"/>
                <a:gd name="T77" fmla="*/ 2147483647 h 1167"/>
                <a:gd name="T78" fmla="*/ 2147483647 w 1194"/>
                <a:gd name="T79" fmla="*/ 2147483647 h 1167"/>
                <a:gd name="T80" fmla="*/ 2147483647 w 1194"/>
                <a:gd name="T81" fmla="*/ 2147483647 h 1167"/>
                <a:gd name="T82" fmla="*/ 2147483647 w 1194"/>
                <a:gd name="T83" fmla="*/ 2147483647 h 1167"/>
                <a:gd name="T84" fmla="*/ 2147483647 w 1194"/>
                <a:gd name="T85" fmla="*/ 2147483647 h 1167"/>
                <a:gd name="T86" fmla="*/ 2147483647 w 1194"/>
                <a:gd name="T87" fmla="*/ 2147483647 h 1167"/>
                <a:gd name="T88" fmla="*/ 2147483647 w 1194"/>
                <a:gd name="T89" fmla="*/ 2147483647 h 1167"/>
                <a:gd name="T90" fmla="*/ 2147483647 w 1194"/>
                <a:gd name="T91" fmla="*/ 2147483647 h 1167"/>
                <a:gd name="T92" fmla="*/ 2147483647 w 1194"/>
                <a:gd name="T93" fmla="*/ 2147483647 h 1167"/>
                <a:gd name="T94" fmla="*/ 2147483647 w 1194"/>
                <a:gd name="T95" fmla="*/ 2147483647 h 1167"/>
                <a:gd name="T96" fmla="*/ 2147483647 w 1194"/>
                <a:gd name="T97" fmla="*/ 2147483647 h 1167"/>
                <a:gd name="T98" fmla="*/ 2147483647 w 1194"/>
                <a:gd name="T99" fmla="*/ 2147483647 h 1167"/>
                <a:gd name="T100" fmla="*/ 2147483647 w 1194"/>
                <a:gd name="T101" fmla="*/ 2147483647 h 1167"/>
                <a:gd name="T102" fmla="*/ 2147483647 w 1194"/>
                <a:gd name="T103" fmla="*/ 2147483647 h 1167"/>
                <a:gd name="T104" fmla="*/ 2147483647 w 1194"/>
                <a:gd name="T105" fmla="*/ 2147483647 h 1167"/>
                <a:gd name="T106" fmla="*/ 2147483647 w 1194"/>
                <a:gd name="T107" fmla="*/ 2147483647 h 1167"/>
                <a:gd name="T108" fmla="*/ 2147483647 w 1194"/>
                <a:gd name="T109" fmla="*/ 2147483647 h 1167"/>
                <a:gd name="T110" fmla="*/ 2147483647 w 1194"/>
                <a:gd name="T111" fmla="*/ 2147483647 h 116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94"/>
                <a:gd name="T169" fmla="*/ 0 h 1167"/>
                <a:gd name="T170" fmla="*/ 1194 w 1194"/>
                <a:gd name="T171" fmla="*/ 1167 h 116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94" h="1167">
                  <a:moveTo>
                    <a:pt x="615" y="964"/>
                  </a:moveTo>
                  <a:lnTo>
                    <a:pt x="606" y="951"/>
                  </a:lnTo>
                  <a:lnTo>
                    <a:pt x="593" y="934"/>
                  </a:lnTo>
                  <a:lnTo>
                    <a:pt x="574" y="913"/>
                  </a:lnTo>
                  <a:lnTo>
                    <a:pt x="570" y="906"/>
                  </a:lnTo>
                  <a:lnTo>
                    <a:pt x="561" y="881"/>
                  </a:lnTo>
                  <a:lnTo>
                    <a:pt x="563" y="880"/>
                  </a:lnTo>
                  <a:lnTo>
                    <a:pt x="539" y="836"/>
                  </a:lnTo>
                  <a:lnTo>
                    <a:pt x="534" y="816"/>
                  </a:lnTo>
                  <a:lnTo>
                    <a:pt x="524" y="806"/>
                  </a:lnTo>
                  <a:lnTo>
                    <a:pt x="521" y="798"/>
                  </a:lnTo>
                  <a:lnTo>
                    <a:pt x="502" y="783"/>
                  </a:lnTo>
                  <a:lnTo>
                    <a:pt x="498" y="773"/>
                  </a:lnTo>
                  <a:lnTo>
                    <a:pt x="491" y="772"/>
                  </a:lnTo>
                  <a:lnTo>
                    <a:pt x="488" y="768"/>
                  </a:lnTo>
                  <a:lnTo>
                    <a:pt x="481" y="766"/>
                  </a:lnTo>
                  <a:lnTo>
                    <a:pt x="479" y="755"/>
                  </a:lnTo>
                  <a:lnTo>
                    <a:pt x="475" y="755"/>
                  </a:lnTo>
                  <a:lnTo>
                    <a:pt x="464" y="740"/>
                  </a:lnTo>
                  <a:lnTo>
                    <a:pt x="455" y="740"/>
                  </a:lnTo>
                  <a:lnTo>
                    <a:pt x="455" y="737"/>
                  </a:lnTo>
                  <a:lnTo>
                    <a:pt x="434" y="737"/>
                  </a:lnTo>
                  <a:lnTo>
                    <a:pt x="413" y="732"/>
                  </a:lnTo>
                  <a:lnTo>
                    <a:pt x="412" y="734"/>
                  </a:lnTo>
                  <a:lnTo>
                    <a:pt x="407" y="733"/>
                  </a:lnTo>
                  <a:lnTo>
                    <a:pt x="407" y="736"/>
                  </a:lnTo>
                  <a:lnTo>
                    <a:pt x="381" y="723"/>
                  </a:lnTo>
                  <a:lnTo>
                    <a:pt x="362" y="737"/>
                  </a:lnTo>
                  <a:lnTo>
                    <a:pt x="355" y="737"/>
                  </a:lnTo>
                  <a:lnTo>
                    <a:pt x="339" y="752"/>
                  </a:lnTo>
                  <a:lnTo>
                    <a:pt x="325" y="790"/>
                  </a:lnTo>
                  <a:lnTo>
                    <a:pt x="305" y="809"/>
                  </a:lnTo>
                  <a:lnTo>
                    <a:pt x="299" y="819"/>
                  </a:lnTo>
                  <a:lnTo>
                    <a:pt x="278" y="812"/>
                  </a:lnTo>
                  <a:lnTo>
                    <a:pt x="266" y="799"/>
                  </a:lnTo>
                  <a:lnTo>
                    <a:pt x="245" y="788"/>
                  </a:lnTo>
                  <a:lnTo>
                    <a:pt x="241" y="784"/>
                  </a:lnTo>
                  <a:lnTo>
                    <a:pt x="221" y="777"/>
                  </a:lnTo>
                  <a:lnTo>
                    <a:pt x="212" y="770"/>
                  </a:lnTo>
                  <a:lnTo>
                    <a:pt x="199" y="755"/>
                  </a:lnTo>
                  <a:lnTo>
                    <a:pt x="177" y="740"/>
                  </a:lnTo>
                  <a:lnTo>
                    <a:pt x="163" y="698"/>
                  </a:lnTo>
                  <a:lnTo>
                    <a:pt x="162" y="671"/>
                  </a:lnTo>
                  <a:lnTo>
                    <a:pt x="148" y="640"/>
                  </a:lnTo>
                  <a:lnTo>
                    <a:pt x="140" y="629"/>
                  </a:lnTo>
                  <a:lnTo>
                    <a:pt x="138" y="623"/>
                  </a:lnTo>
                  <a:lnTo>
                    <a:pt x="106" y="603"/>
                  </a:lnTo>
                  <a:lnTo>
                    <a:pt x="86" y="573"/>
                  </a:lnTo>
                  <a:lnTo>
                    <a:pt x="73" y="565"/>
                  </a:lnTo>
                  <a:lnTo>
                    <a:pt x="54" y="539"/>
                  </a:lnTo>
                  <a:lnTo>
                    <a:pt x="43" y="533"/>
                  </a:lnTo>
                  <a:lnTo>
                    <a:pt x="33" y="525"/>
                  </a:lnTo>
                  <a:lnTo>
                    <a:pt x="19" y="496"/>
                  </a:lnTo>
                  <a:lnTo>
                    <a:pt x="11" y="496"/>
                  </a:lnTo>
                  <a:lnTo>
                    <a:pt x="9" y="492"/>
                  </a:lnTo>
                  <a:lnTo>
                    <a:pt x="0" y="479"/>
                  </a:lnTo>
                  <a:lnTo>
                    <a:pt x="2" y="476"/>
                  </a:lnTo>
                  <a:lnTo>
                    <a:pt x="0" y="470"/>
                  </a:lnTo>
                  <a:lnTo>
                    <a:pt x="2" y="468"/>
                  </a:lnTo>
                  <a:lnTo>
                    <a:pt x="24" y="470"/>
                  </a:lnTo>
                  <a:lnTo>
                    <a:pt x="36" y="470"/>
                  </a:lnTo>
                  <a:lnTo>
                    <a:pt x="47" y="471"/>
                  </a:lnTo>
                  <a:lnTo>
                    <a:pt x="59" y="472"/>
                  </a:lnTo>
                  <a:lnTo>
                    <a:pt x="115" y="478"/>
                  </a:lnTo>
                  <a:lnTo>
                    <a:pt x="140" y="479"/>
                  </a:lnTo>
                  <a:lnTo>
                    <a:pt x="156" y="479"/>
                  </a:lnTo>
                  <a:lnTo>
                    <a:pt x="163" y="479"/>
                  </a:lnTo>
                  <a:lnTo>
                    <a:pt x="206" y="483"/>
                  </a:lnTo>
                  <a:lnTo>
                    <a:pt x="216" y="483"/>
                  </a:lnTo>
                  <a:lnTo>
                    <a:pt x="238" y="485"/>
                  </a:lnTo>
                  <a:lnTo>
                    <a:pt x="241" y="485"/>
                  </a:lnTo>
                  <a:lnTo>
                    <a:pt x="262" y="486"/>
                  </a:lnTo>
                  <a:lnTo>
                    <a:pt x="263" y="486"/>
                  </a:lnTo>
                  <a:lnTo>
                    <a:pt x="264" y="486"/>
                  </a:lnTo>
                  <a:lnTo>
                    <a:pt x="274" y="486"/>
                  </a:lnTo>
                  <a:lnTo>
                    <a:pt x="298" y="489"/>
                  </a:lnTo>
                  <a:lnTo>
                    <a:pt x="301" y="489"/>
                  </a:lnTo>
                  <a:lnTo>
                    <a:pt x="319" y="489"/>
                  </a:lnTo>
                  <a:lnTo>
                    <a:pt x="324" y="489"/>
                  </a:lnTo>
                  <a:lnTo>
                    <a:pt x="324" y="479"/>
                  </a:lnTo>
                  <a:lnTo>
                    <a:pt x="325" y="463"/>
                  </a:lnTo>
                  <a:lnTo>
                    <a:pt x="327" y="438"/>
                  </a:lnTo>
                  <a:lnTo>
                    <a:pt x="327" y="432"/>
                  </a:lnTo>
                  <a:lnTo>
                    <a:pt x="328" y="421"/>
                  </a:lnTo>
                  <a:lnTo>
                    <a:pt x="328" y="400"/>
                  </a:lnTo>
                  <a:lnTo>
                    <a:pt x="330" y="385"/>
                  </a:lnTo>
                  <a:lnTo>
                    <a:pt x="331" y="367"/>
                  </a:lnTo>
                  <a:lnTo>
                    <a:pt x="332" y="339"/>
                  </a:lnTo>
                  <a:lnTo>
                    <a:pt x="332" y="338"/>
                  </a:lnTo>
                  <a:lnTo>
                    <a:pt x="334" y="325"/>
                  </a:lnTo>
                  <a:lnTo>
                    <a:pt x="334" y="323"/>
                  </a:lnTo>
                  <a:lnTo>
                    <a:pt x="334" y="318"/>
                  </a:lnTo>
                  <a:lnTo>
                    <a:pt x="335" y="307"/>
                  </a:lnTo>
                  <a:lnTo>
                    <a:pt x="335" y="303"/>
                  </a:lnTo>
                  <a:lnTo>
                    <a:pt x="335" y="291"/>
                  </a:lnTo>
                  <a:lnTo>
                    <a:pt x="337" y="271"/>
                  </a:lnTo>
                  <a:lnTo>
                    <a:pt x="338" y="245"/>
                  </a:lnTo>
                  <a:lnTo>
                    <a:pt x="338" y="238"/>
                  </a:lnTo>
                  <a:lnTo>
                    <a:pt x="339" y="225"/>
                  </a:lnTo>
                  <a:lnTo>
                    <a:pt x="341" y="217"/>
                  </a:lnTo>
                  <a:lnTo>
                    <a:pt x="341" y="191"/>
                  </a:lnTo>
                  <a:lnTo>
                    <a:pt x="342" y="177"/>
                  </a:lnTo>
                  <a:lnTo>
                    <a:pt x="342" y="167"/>
                  </a:lnTo>
                  <a:lnTo>
                    <a:pt x="344" y="162"/>
                  </a:lnTo>
                  <a:lnTo>
                    <a:pt x="344" y="148"/>
                  </a:lnTo>
                  <a:lnTo>
                    <a:pt x="344" y="142"/>
                  </a:lnTo>
                  <a:lnTo>
                    <a:pt x="345" y="133"/>
                  </a:lnTo>
                  <a:lnTo>
                    <a:pt x="345" y="127"/>
                  </a:lnTo>
                  <a:lnTo>
                    <a:pt x="346" y="94"/>
                  </a:lnTo>
                  <a:lnTo>
                    <a:pt x="346" y="81"/>
                  </a:lnTo>
                  <a:lnTo>
                    <a:pt x="348" y="80"/>
                  </a:lnTo>
                  <a:lnTo>
                    <a:pt x="348" y="77"/>
                  </a:lnTo>
                  <a:lnTo>
                    <a:pt x="349" y="47"/>
                  </a:lnTo>
                  <a:lnTo>
                    <a:pt x="350" y="0"/>
                  </a:lnTo>
                  <a:lnTo>
                    <a:pt x="355" y="0"/>
                  </a:lnTo>
                  <a:lnTo>
                    <a:pt x="388" y="0"/>
                  </a:lnTo>
                  <a:lnTo>
                    <a:pt x="407" y="1"/>
                  </a:lnTo>
                  <a:lnTo>
                    <a:pt x="427" y="1"/>
                  </a:lnTo>
                  <a:lnTo>
                    <a:pt x="430" y="2"/>
                  </a:lnTo>
                  <a:lnTo>
                    <a:pt x="431" y="2"/>
                  </a:lnTo>
                  <a:lnTo>
                    <a:pt x="438" y="2"/>
                  </a:lnTo>
                  <a:lnTo>
                    <a:pt x="449" y="2"/>
                  </a:lnTo>
                  <a:lnTo>
                    <a:pt x="453" y="4"/>
                  </a:lnTo>
                  <a:lnTo>
                    <a:pt x="473" y="4"/>
                  </a:lnTo>
                  <a:lnTo>
                    <a:pt x="493" y="4"/>
                  </a:lnTo>
                  <a:lnTo>
                    <a:pt x="504" y="5"/>
                  </a:lnTo>
                  <a:lnTo>
                    <a:pt x="520" y="5"/>
                  </a:lnTo>
                  <a:lnTo>
                    <a:pt x="527" y="6"/>
                  </a:lnTo>
                  <a:lnTo>
                    <a:pt x="531" y="6"/>
                  </a:lnTo>
                  <a:lnTo>
                    <a:pt x="536" y="6"/>
                  </a:lnTo>
                  <a:lnTo>
                    <a:pt x="559" y="6"/>
                  </a:lnTo>
                  <a:lnTo>
                    <a:pt x="565" y="6"/>
                  </a:lnTo>
                  <a:lnTo>
                    <a:pt x="579" y="6"/>
                  </a:lnTo>
                  <a:lnTo>
                    <a:pt x="581" y="6"/>
                  </a:lnTo>
                  <a:lnTo>
                    <a:pt x="613" y="8"/>
                  </a:lnTo>
                  <a:lnTo>
                    <a:pt x="613" y="22"/>
                  </a:lnTo>
                  <a:lnTo>
                    <a:pt x="611" y="56"/>
                  </a:lnTo>
                  <a:lnTo>
                    <a:pt x="611" y="62"/>
                  </a:lnTo>
                  <a:lnTo>
                    <a:pt x="611" y="72"/>
                  </a:lnTo>
                  <a:lnTo>
                    <a:pt x="611" y="74"/>
                  </a:lnTo>
                  <a:lnTo>
                    <a:pt x="610" y="81"/>
                  </a:lnTo>
                  <a:lnTo>
                    <a:pt x="610" y="90"/>
                  </a:lnTo>
                  <a:lnTo>
                    <a:pt x="610" y="103"/>
                  </a:lnTo>
                  <a:lnTo>
                    <a:pt x="610" y="117"/>
                  </a:lnTo>
                  <a:lnTo>
                    <a:pt x="610" y="120"/>
                  </a:lnTo>
                  <a:lnTo>
                    <a:pt x="610" y="126"/>
                  </a:lnTo>
                  <a:lnTo>
                    <a:pt x="610" y="140"/>
                  </a:lnTo>
                  <a:lnTo>
                    <a:pt x="610" y="144"/>
                  </a:lnTo>
                  <a:lnTo>
                    <a:pt x="610" y="152"/>
                  </a:lnTo>
                  <a:lnTo>
                    <a:pt x="610" y="158"/>
                  </a:lnTo>
                  <a:lnTo>
                    <a:pt x="608" y="169"/>
                  </a:lnTo>
                  <a:lnTo>
                    <a:pt x="608" y="185"/>
                  </a:lnTo>
                  <a:lnTo>
                    <a:pt x="608" y="192"/>
                  </a:lnTo>
                  <a:lnTo>
                    <a:pt x="608" y="199"/>
                  </a:lnTo>
                  <a:lnTo>
                    <a:pt x="607" y="220"/>
                  </a:lnTo>
                  <a:lnTo>
                    <a:pt x="611" y="219"/>
                  </a:lnTo>
                  <a:lnTo>
                    <a:pt x="622" y="225"/>
                  </a:lnTo>
                  <a:lnTo>
                    <a:pt x="629" y="235"/>
                  </a:lnTo>
                  <a:lnTo>
                    <a:pt x="651" y="238"/>
                  </a:lnTo>
                  <a:lnTo>
                    <a:pt x="654" y="238"/>
                  </a:lnTo>
                  <a:lnTo>
                    <a:pt x="674" y="242"/>
                  </a:lnTo>
                  <a:lnTo>
                    <a:pt x="676" y="245"/>
                  </a:lnTo>
                  <a:lnTo>
                    <a:pt x="678" y="257"/>
                  </a:lnTo>
                  <a:lnTo>
                    <a:pt x="685" y="262"/>
                  </a:lnTo>
                  <a:lnTo>
                    <a:pt x="690" y="260"/>
                  </a:lnTo>
                  <a:lnTo>
                    <a:pt x="700" y="262"/>
                  </a:lnTo>
                  <a:lnTo>
                    <a:pt x="718" y="268"/>
                  </a:lnTo>
                  <a:lnTo>
                    <a:pt x="729" y="266"/>
                  </a:lnTo>
                  <a:lnTo>
                    <a:pt x="729" y="267"/>
                  </a:lnTo>
                  <a:lnTo>
                    <a:pt x="735" y="268"/>
                  </a:lnTo>
                  <a:lnTo>
                    <a:pt x="740" y="274"/>
                  </a:lnTo>
                  <a:lnTo>
                    <a:pt x="746" y="275"/>
                  </a:lnTo>
                  <a:lnTo>
                    <a:pt x="762" y="268"/>
                  </a:lnTo>
                  <a:lnTo>
                    <a:pt x="768" y="270"/>
                  </a:lnTo>
                  <a:lnTo>
                    <a:pt x="772" y="268"/>
                  </a:lnTo>
                  <a:lnTo>
                    <a:pt x="776" y="267"/>
                  </a:lnTo>
                  <a:lnTo>
                    <a:pt x="778" y="284"/>
                  </a:lnTo>
                  <a:lnTo>
                    <a:pt x="786" y="284"/>
                  </a:lnTo>
                  <a:lnTo>
                    <a:pt x="786" y="295"/>
                  </a:lnTo>
                  <a:lnTo>
                    <a:pt x="796" y="299"/>
                  </a:lnTo>
                  <a:lnTo>
                    <a:pt x="818" y="285"/>
                  </a:lnTo>
                  <a:lnTo>
                    <a:pt x="822" y="293"/>
                  </a:lnTo>
                  <a:lnTo>
                    <a:pt x="826" y="292"/>
                  </a:lnTo>
                  <a:lnTo>
                    <a:pt x="829" y="292"/>
                  </a:lnTo>
                  <a:lnTo>
                    <a:pt x="839" y="302"/>
                  </a:lnTo>
                  <a:lnTo>
                    <a:pt x="857" y="296"/>
                  </a:lnTo>
                  <a:lnTo>
                    <a:pt x="855" y="309"/>
                  </a:lnTo>
                  <a:lnTo>
                    <a:pt x="862" y="313"/>
                  </a:lnTo>
                  <a:lnTo>
                    <a:pt x="878" y="288"/>
                  </a:lnTo>
                  <a:lnTo>
                    <a:pt x="879" y="288"/>
                  </a:lnTo>
                  <a:lnTo>
                    <a:pt x="896" y="302"/>
                  </a:lnTo>
                  <a:lnTo>
                    <a:pt x="908" y="293"/>
                  </a:lnTo>
                  <a:lnTo>
                    <a:pt x="910" y="293"/>
                  </a:lnTo>
                  <a:lnTo>
                    <a:pt x="908" y="296"/>
                  </a:lnTo>
                  <a:lnTo>
                    <a:pt x="918" y="307"/>
                  </a:lnTo>
                  <a:lnTo>
                    <a:pt x="925" y="307"/>
                  </a:lnTo>
                  <a:lnTo>
                    <a:pt x="928" y="311"/>
                  </a:lnTo>
                  <a:lnTo>
                    <a:pt x="939" y="307"/>
                  </a:lnTo>
                  <a:lnTo>
                    <a:pt x="961" y="295"/>
                  </a:lnTo>
                  <a:lnTo>
                    <a:pt x="975" y="298"/>
                  </a:lnTo>
                  <a:lnTo>
                    <a:pt x="983" y="295"/>
                  </a:lnTo>
                  <a:lnTo>
                    <a:pt x="984" y="292"/>
                  </a:lnTo>
                  <a:lnTo>
                    <a:pt x="997" y="289"/>
                  </a:lnTo>
                  <a:lnTo>
                    <a:pt x="997" y="286"/>
                  </a:lnTo>
                  <a:lnTo>
                    <a:pt x="1000" y="288"/>
                  </a:lnTo>
                  <a:lnTo>
                    <a:pt x="1002" y="292"/>
                  </a:lnTo>
                  <a:lnTo>
                    <a:pt x="1001" y="292"/>
                  </a:lnTo>
                  <a:lnTo>
                    <a:pt x="1023" y="292"/>
                  </a:lnTo>
                  <a:lnTo>
                    <a:pt x="1026" y="292"/>
                  </a:lnTo>
                  <a:lnTo>
                    <a:pt x="1027" y="286"/>
                  </a:lnTo>
                  <a:lnTo>
                    <a:pt x="1037" y="285"/>
                  </a:lnTo>
                  <a:lnTo>
                    <a:pt x="1040" y="286"/>
                  </a:lnTo>
                  <a:lnTo>
                    <a:pt x="1040" y="289"/>
                  </a:lnTo>
                  <a:lnTo>
                    <a:pt x="1051" y="293"/>
                  </a:lnTo>
                  <a:lnTo>
                    <a:pt x="1062" y="306"/>
                  </a:lnTo>
                  <a:lnTo>
                    <a:pt x="1066" y="307"/>
                  </a:lnTo>
                  <a:lnTo>
                    <a:pt x="1066" y="305"/>
                  </a:lnTo>
                  <a:lnTo>
                    <a:pt x="1073" y="306"/>
                  </a:lnTo>
                  <a:lnTo>
                    <a:pt x="1073" y="309"/>
                  </a:lnTo>
                  <a:lnTo>
                    <a:pt x="1075" y="309"/>
                  </a:lnTo>
                  <a:lnTo>
                    <a:pt x="1073" y="310"/>
                  </a:lnTo>
                  <a:lnTo>
                    <a:pt x="1084" y="313"/>
                  </a:lnTo>
                  <a:lnTo>
                    <a:pt x="1094" y="320"/>
                  </a:lnTo>
                  <a:lnTo>
                    <a:pt x="1097" y="317"/>
                  </a:lnTo>
                  <a:lnTo>
                    <a:pt x="1106" y="327"/>
                  </a:lnTo>
                  <a:lnTo>
                    <a:pt x="1118" y="321"/>
                  </a:lnTo>
                  <a:lnTo>
                    <a:pt x="1137" y="325"/>
                  </a:lnTo>
                  <a:lnTo>
                    <a:pt x="1137" y="328"/>
                  </a:lnTo>
                  <a:lnTo>
                    <a:pt x="1137" y="345"/>
                  </a:lnTo>
                  <a:lnTo>
                    <a:pt x="1137" y="356"/>
                  </a:lnTo>
                  <a:lnTo>
                    <a:pt x="1138" y="357"/>
                  </a:lnTo>
                  <a:lnTo>
                    <a:pt x="1138" y="371"/>
                  </a:lnTo>
                  <a:lnTo>
                    <a:pt x="1140" y="382"/>
                  </a:lnTo>
                  <a:lnTo>
                    <a:pt x="1140" y="385"/>
                  </a:lnTo>
                  <a:lnTo>
                    <a:pt x="1140" y="397"/>
                  </a:lnTo>
                  <a:lnTo>
                    <a:pt x="1140" y="413"/>
                  </a:lnTo>
                  <a:lnTo>
                    <a:pt x="1140" y="414"/>
                  </a:lnTo>
                  <a:lnTo>
                    <a:pt x="1140" y="418"/>
                  </a:lnTo>
                  <a:lnTo>
                    <a:pt x="1141" y="425"/>
                  </a:lnTo>
                  <a:lnTo>
                    <a:pt x="1141" y="439"/>
                  </a:lnTo>
                  <a:lnTo>
                    <a:pt x="1143" y="451"/>
                  </a:lnTo>
                  <a:lnTo>
                    <a:pt x="1143" y="453"/>
                  </a:lnTo>
                  <a:lnTo>
                    <a:pt x="1143" y="467"/>
                  </a:lnTo>
                  <a:lnTo>
                    <a:pt x="1143" y="472"/>
                  </a:lnTo>
                  <a:lnTo>
                    <a:pt x="1144" y="493"/>
                  </a:lnTo>
                  <a:lnTo>
                    <a:pt x="1145" y="496"/>
                  </a:lnTo>
                  <a:lnTo>
                    <a:pt x="1147" y="496"/>
                  </a:lnTo>
                  <a:lnTo>
                    <a:pt x="1147" y="499"/>
                  </a:lnTo>
                  <a:lnTo>
                    <a:pt x="1159" y="510"/>
                  </a:lnTo>
                  <a:lnTo>
                    <a:pt x="1163" y="521"/>
                  </a:lnTo>
                  <a:lnTo>
                    <a:pt x="1163" y="539"/>
                  </a:lnTo>
                  <a:lnTo>
                    <a:pt x="1174" y="547"/>
                  </a:lnTo>
                  <a:lnTo>
                    <a:pt x="1173" y="549"/>
                  </a:lnTo>
                  <a:lnTo>
                    <a:pt x="1187" y="582"/>
                  </a:lnTo>
                  <a:lnTo>
                    <a:pt x="1193" y="582"/>
                  </a:lnTo>
                  <a:lnTo>
                    <a:pt x="1190" y="601"/>
                  </a:lnTo>
                  <a:lnTo>
                    <a:pt x="1193" y="615"/>
                  </a:lnTo>
                  <a:lnTo>
                    <a:pt x="1188" y="629"/>
                  </a:lnTo>
                  <a:lnTo>
                    <a:pt x="1180" y="657"/>
                  </a:lnTo>
                  <a:lnTo>
                    <a:pt x="1177" y="666"/>
                  </a:lnTo>
                  <a:lnTo>
                    <a:pt x="1177" y="668"/>
                  </a:lnTo>
                  <a:lnTo>
                    <a:pt x="1177" y="676"/>
                  </a:lnTo>
                  <a:lnTo>
                    <a:pt x="1183" y="684"/>
                  </a:lnTo>
                  <a:lnTo>
                    <a:pt x="1183" y="697"/>
                  </a:lnTo>
                  <a:lnTo>
                    <a:pt x="1181" y="705"/>
                  </a:lnTo>
                  <a:lnTo>
                    <a:pt x="1180" y="707"/>
                  </a:lnTo>
                  <a:lnTo>
                    <a:pt x="1177" y="711"/>
                  </a:lnTo>
                  <a:lnTo>
                    <a:pt x="1170" y="726"/>
                  </a:lnTo>
                  <a:lnTo>
                    <a:pt x="1166" y="727"/>
                  </a:lnTo>
                  <a:lnTo>
                    <a:pt x="1169" y="740"/>
                  </a:lnTo>
                  <a:lnTo>
                    <a:pt x="1173" y="750"/>
                  </a:lnTo>
                  <a:lnTo>
                    <a:pt x="1169" y="747"/>
                  </a:lnTo>
                  <a:lnTo>
                    <a:pt x="1154" y="747"/>
                  </a:lnTo>
                  <a:lnTo>
                    <a:pt x="1125" y="761"/>
                  </a:lnTo>
                  <a:lnTo>
                    <a:pt x="1123" y="761"/>
                  </a:lnTo>
                  <a:lnTo>
                    <a:pt x="1090" y="784"/>
                  </a:lnTo>
                  <a:lnTo>
                    <a:pt x="1084" y="783"/>
                  </a:lnTo>
                  <a:lnTo>
                    <a:pt x="1102" y="768"/>
                  </a:lnTo>
                  <a:lnTo>
                    <a:pt x="1111" y="765"/>
                  </a:lnTo>
                  <a:lnTo>
                    <a:pt x="1111" y="763"/>
                  </a:lnTo>
                  <a:lnTo>
                    <a:pt x="1100" y="762"/>
                  </a:lnTo>
                  <a:lnTo>
                    <a:pt x="1087" y="766"/>
                  </a:lnTo>
                  <a:lnTo>
                    <a:pt x="1087" y="738"/>
                  </a:lnTo>
                  <a:lnTo>
                    <a:pt x="1080" y="741"/>
                  </a:lnTo>
                  <a:lnTo>
                    <a:pt x="1076" y="751"/>
                  </a:lnTo>
                  <a:lnTo>
                    <a:pt x="1070" y="750"/>
                  </a:lnTo>
                  <a:lnTo>
                    <a:pt x="1068" y="750"/>
                  </a:lnTo>
                  <a:lnTo>
                    <a:pt x="1066" y="750"/>
                  </a:lnTo>
                  <a:lnTo>
                    <a:pt x="1063" y="755"/>
                  </a:lnTo>
                  <a:lnTo>
                    <a:pt x="1065" y="761"/>
                  </a:lnTo>
                  <a:lnTo>
                    <a:pt x="1063" y="763"/>
                  </a:lnTo>
                  <a:lnTo>
                    <a:pt x="1065" y="766"/>
                  </a:lnTo>
                  <a:lnTo>
                    <a:pt x="1073" y="769"/>
                  </a:lnTo>
                  <a:lnTo>
                    <a:pt x="1077" y="781"/>
                  </a:lnTo>
                  <a:lnTo>
                    <a:pt x="1090" y="787"/>
                  </a:lnTo>
                  <a:lnTo>
                    <a:pt x="1054" y="816"/>
                  </a:lnTo>
                  <a:lnTo>
                    <a:pt x="1030" y="838"/>
                  </a:lnTo>
                  <a:lnTo>
                    <a:pt x="1020" y="844"/>
                  </a:lnTo>
                  <a:lnTo>
                    <a:pt x="1019" y="844"/>
                  </a:lnTo>
                  <a:lnTo>
                    <a:pt x="982" y="866"/>
                  </a:lnTo>
                  <a:lnTo>
                    <a:pt x="950" y="884"/>
                  </a:lnTo>
                  <a:lnTo>
                    <a:pt x="937" y="894"/>
                  </a:lnTo>
                  <a:lnTo>
                    <a:pt x="926" y="903"/>
                  </a:lnTo>
                  <a:lnTo>
                    <a:pt x="915" y="910"/>
                  </a:lnTo>
                  <a:lnTo>
                    <a:pt x="893" y="930"/>
                  </a:lnTo>
                  <a:lnTo>
                    <a:pt x="876" y="951"/>
                  </a:lnTo>
                  <a:lnTo>
                    <a:pt x="875" y="953"/>
                  </a:lnTo>
                  <a:lnTo>
                    <a:pt x="876" y="953"/>
                  </a:lnTo>
                  <a:lnTo>
                    <a:pt x="867" y="964"/>
                  </a:lnTo>
                  <a:lnTo>
                    <a:pt x="858" y="981"/>
                  </a:lnTo>
                  <a:lnTo>
                    <a:pt x="846" y="1014"/>
                  </a:lnTo>
                  <a:lnTo>
                    <a:pt x="846" y="1017"/>
                  </a:lnTo>
                  <a:lnTo>
                    <a:pt x="844" y="1043"/>
                  </a:lnTo>
                  <a:lnTo>
                    <a:pt x="853" y="1088"/>
                  </a:lnTo>
                  <a:lnTo>
                    <a:pt x="860" y="1107"/>
                  </a:lnTo>
                  <a:lnTo>
                    <a:pt x="867" y="1152"/>
                  </a:lnTo>
                  <a:lnTo>
                    <a:pt x="846" y="1166"/>
                  </a:lnTo>
                  <a:lnTo>
                    <a:pt x="833" y="1164"/>
                  </a:lnTo>
                  <a:lnTo>
                    <a:pt x="821" y="1152"/>
                  </a:lnTo>
                  <a:lnTo>
                    <a:pt x="797" y="1145"/>
                  </a:lnTo>
                  <a:lnTo>
                    <a:pt x="760" y="1145"/>
                  </a:lnTo>
                  <a:lnTo>
                    <a:pt x="757" y="1139"/>
                  </a:lnTo>
                  <a:lnTo>
                    <a:pt x="753" y="1139"/>
                  </a:lnTo>
                  <a:lnTo>
                    <a:pt x="726" y="1124"/>
                  </a:lnTo>
                  <a:lnTo>
                    <a:pt x="718" y="1125"/>
                  </a:lnTo>
                  <a:lnTo>
                    <a:pt x="711" y="1120"/>
                  </a:lnTo>
                  <a:lnTo>
                    <a:pt x="711" y="1116"/>
                  </a:lnTo>
                  <a:lnTo>
                    <a:pt x="688" y="1109"/>
                  </a:lnTo>
                  <a:lnTo>
                    <a:pt x="671" y="1091"/>
                  </a:lnTo>
                  <a:lnTo>
                    <a:pt x="663" y="1062"/>
                  </a:lnTo>
                  <a:lnTo>
                    <a:pt x="649" y="1043"/>
                  </a:lnTo>
                  <a:lnTo>
                    <a:pt x="645" y="1014"/>
                  </a:lnTo>
                  <a:lnTo>
                    <a:pt x="640" y="989"/>
                  </a:lnTo>
                  <a:lnTo>
                    <a:pt x="629" y="974"/>
                  </a:lnTo>
                  <a:lnTo>
                    <a:pt x="617" y="967"/>
                  </a:lnTo>
                  <a:lnTo>
                    <a:pt x="615" y="964"/>
                  </a:lnTo>
                </a:path>
              </a:pathLst>
            </a:custGeom>
            <a:noFill/>
            <a:ln w="6350">
              <a:solidFill>
                <a:schemeClr val="tx1"/>
              </a:solidFill>
              <a:round/>
              <a:headEnd/>
              <a:tailEnd/>
            </a:ln>
          </p:spPr>
          <p:txBody>
            <a:bodyPr/>
            <a:lstStyle/>
            <a:p>
              <a:endParaRPr lang="en-US"/>
            </a:p>
          </p:txBody>
        </p:sp>
        <p:sp>
          <p:nvSpPr>
            <p:cNvPr id="282669" name="Freeform 257"/>
            <p:cNvSpPr>
              <a:spLocks/>
            </p:cNvSpPr>
            <p:nvPr/>
          </p:nvSpPr>
          <p:spPr bwMode="auto">
            <a:xfrm>
              <a:off x="2068513" y="3740150"/>
              <a:ext cx="785812" cy="842963"/>
            </a:xfrm>
            <a:custGeom>
              <a:avLst/>
              <a:gdLst>
                <a:gd name="T0" fmla="*/ 2147483647 w 570"/>
                <a:gd name="T1" fmla="*/ 2147483647 h 673"/>
                <a:gd name="T2" fmla="*/ 2147483647 w 570"/>
                <a:gd name="T3" fmla="*/ 2147483647 h 673"/>
                <a:gd name="T4" fmla="*/ 2147483647 w 570"/>
                <a:gd name="T5" fmla="*/ 2147483647 h 673"/>
                <a:gd name="T6" fmla="*/ 2147483647 w 570"/>
                <a:gd name="T7" fmla="*/ 2147483647 h 673"/>
                <a:gd name="T8" fmla="*/ 2147483647 w 570"/>
                <a:gd name="T9" fmla="*/ 2147483647 h 673"/>
                <a:gd name="T10" fmla="*/ 2147483647 w 570"/>
                <a:gd name="T11" fmla="*/ 2147483647 h 673"/>
                <a:gd name="T12" fmla="*/ 2147483647 w 570"/>
                <a:gd name="T13" fmla="*/ 2147483647 h 673"/>
                <a:gd name="T14" fmla="*/ 2147483647 w 570"/>
                <a:gd name="T15" fmla="*/ 2147483647 h 673"/>
                <a:gd name="T16" fmla="*/ 2147483647 w 570"/>
                <a:gd name="T17" fmla="*/ 2147483647 h 673"/>
                <a:gd name="T18" fmla="*/ 2147483647 w 570"/>
                <a:gd name="T19" fmla="*/ 2147483647 h 673"/>
                <a:gd name="T20" fmla="*/ 2147483647 w 570"/>
                <a:gd name="T21" fmla="*/ 2147483647 h 673"/>
                <a:gd name="T22" fmla="*/ 2147483647 w 570"/>
                <a:gd name="T23" fmla="*/ 2147483647 h 673"/>
                <a:gd name="T24" fmla="*/ 2147483647 w 570"/>
                <a:gd name="T25" fmla="*/ 2147483647 h 673"/>
                <a:gd name="T26" fmla="*/ 2147483647 w 570"/>
                <a:gd name="T27" fmla="*/ 2147483647 h 673"/>
                <a:gd name="T28" fmla="*/ 2147483647 w 570"/>
                <a:gd name="T29" fmla="*/ 2147483647 h 673"/>
                <a:gd name="T30" fmla="*/ 2147483647 w 570"/>
                <a:gd name="T31" fmla="*/ 2147483647 h 673"/>
                <a:gd name="T32" fmla="*/ 2147483647 w 570"/>
                <a:gd name="T33" fmla="*/ 2147483647 h 673"/>
                <a:gd name="T34" fmla="*/ 2147483647 w 570"/>
                <a:gd name="T35" fmla="*/ 2147483647 h 673"/>
                <a:gd name="T36" fmla="*/ 2147483647 w 570"/>
                <a:gd name="T37" fmla="*/ 2147483647 h 673"/>
                <a:gd name="T38" fmla="*/ 2147483647 w 570"/>
                <a:gd name="T39" fmla="*/ 2147483647 h 673"/>
                <a:gd name="T40" fmla="*/ 2147483647 w 570"/>
                <a:gd name="T41" fmla="*/ 2147483647 h 673"/>
                <a:gd name="T42" fmla="*/ 2147483647 w 570"/>
                <a:gd name="T43" fmla="*/ 2147483647 h 673"/>
                <a:gd name="T44" fmla="*/ 2147483647 w 570"/>
                <a:gd name="T45" fmla="*/ 2147483647 h 673"/>
                <a:gd name="T46" fmla="*/ 2147483647 w 570"/>
                <a:gd name="T47" fmla="*/ 2147483647 h 673"/>
                <a:gd name="T48" fmla="*/ 2147483647 w 570"/>
                <a:gd name="T49" fmla="*/ 2147483647 h 673"/>
                <a:gd name="T50" fmla="*/ 2147483647 w 570"/>
                <a:gd name="T51" fmla="*/ 2147483647 h 673"/>
                <a:gd name="T52" fmla="*/ 2147483647 w 570"/>
                <a:gd name="T53" fmla="*/ 2147483647 h 673"/>
                <a:gd name="T54" fmla="*/ 2147483647 w 570"/>
                <a:gd name="T55" fmla="*/ 2147483647 h 673"/>
                <a:gd name="T56" fmla="*/ 2147483647 w 570"/>
                <a:gd name="T57" fmla="*/ 2147483647 h 673"/>
                <a:gd name="T58" fmla="*/ 2147483647 w 570"/>
                <a:gd name="T59" fmla="*/ 2147483647 h 673"/>
                <a:gd name="T60" fmla="*/ 2147483647 w 570"/>
                <a:gd name="T61" fmla="*/ 2147483647 h 673"/>
                <a:gd name="T62" fmla="*/ 2147483647 w 570"/>
                <a:gd name="T63" fmla="*/ 2147483647 h 673"/>
                <a:gd name="T64" fmla="*/ 2147483647 w 570"/>
                <a:gd name="T65" fmla="*/ 2147483647 h 673"/>
                <a:gd name="T66" fmla="*/ 2147483647 w 570"/>
                <a:gd name="T67" fmla="*/ 2147483647 h 673"/>
                <a:gd name="T68" fmla="*/ 2147483647 w 570"/>
                <a:gd name="T69" fmla="*/ 2147483647 h 673"/>
                <a:gd name="T70" fmla="*/ 2147483647 w 570"/>
                <a:gd name="T71" fmla="*/ 2147483647 h 673"/>
                <a:gd name="T72" fmla="*/ 2147483647 w 570"/>
                <a:gd name="T73" fmla="*/ 2147483647 h 673"/>
                <a:gd name="T74" fmla="*/ 2147483647 w 570"/>
                <a:gd name="T75" fmla="*/ 2147483647 h 673"/>
                <a:gd name="T76" fmla="*/ 2147483647 w 570"/>
                <a:gd name="T77" fmla="*/ 2147483647 h 67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70"/>
                <a:gd name="T118" fmla="*/ 0 h 673"/>
                <a:gd name="T119" fmla="*/ 570 w 570"/>
                <a:gd name="T120" fmla="*/ 673 h 67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70" h="673">
                  <a:moveTo>
                    <a:pt x="0" y="465"/>
                  </a:moveTo>
                  <a:lnTo>
                    <a:pt x="11" y="451"/>
                  </a:lnTo>
                  <a:lnTo>
                    <a:pt x="27" y="451"/>
                  </a:lnTo>
                  <a:lnTo>
                    <a:pt x="36" y="423"/>
                  </a:lnTo>
                  <a:lnTo>
                    <a:pt x="29" y="421"/>
                  </a:lnTo>
                  <a:lnTo>
                    <a:pt x="19" y="411"/>
                  </a:lnTo>
                  <a:lnTo>
                    <a:pt x="23" y="381"/>
                  </a:lnTo>
                  <a:lnTo>
                    <a:pt x="31" y="376"/>
                  </a:lnTo>
                  <a:lnTo>
                    <a:pt x="47" y="350"/>
                  </a:lnTo>
                  <a:lnTo>
                    <a:pt x="52" y="321"/>
                  </a:lnTo>
                  <a:lnTo>
                    <a:pt x="56" y="318"/>
                  </a:lnTo>
                  <a:lnTo>
                    <a:pt x="61" y="308"/>
                  </a:lnTo>
                  <a:lnTo>
                    <a:pt x="77" y="302"/>
                  </a:lnTo>
                  <a:lnTo>
                    <a:pt x="87" y="295"/>
                  </a:lnTo>
                  <a:lnTo>
                    <a:pt x="90" y="289"/>
                  </a:lnTo>
                  <a:lnTo>
                    <a:pt x="72" y="270"/>
                  </a:lnTo>
                  <a:lnTo>
                    <a:pt x="72" y="264"/>
                  </a:lnTo>
                  <a:lnTo>
                    <a:pt x="66" y="238"/>
                  </a:lnTo>
                  <a:lnTo>
                    <a:pt x="58" y="223"/>
                  </a:lnTo>
                  <a:lnTo>
                    <a:pt x="59" y="206"/>
                  </a:lnTo>
                  <a:lnTo>
                    <a:pt x="68" y="181"/>
                  </a:lnTo>
                  <a:lnTo>
                    <a:pt x="68" y="126"/>
                  </a:lnTo>
                  <a:lnTo>
                    <a:pt x="72" y="112"/>
                  </a:lnTo>
                  <a:lnTo>
                    <a:pt x="69" y="88"/>
                  </a:lnTo>
                  <a:lnTo>
                    <a:pt x="91" y="85"/>
                  </a:lnTo>
                  <a:lnTo>
                    <a:pt x="111" y="102"/>
                  </a:lnTo>
                  <a:lnTo>
                    <a:pt x="130" y="87"/>
                  </a:lnTo>
                  <a:lnTo>
                    <a:pt x="141" y="16"/>
                  </a:lnTo>
                  <a:lnTo>
                    <a:pt x="145" y="0"/>
                  </a:lnTo>
                  <a:lnTo>
                    <a:pt x="172" y="4"/>
                  </a:lnTo>
                  <a:lnTo>
                    <a:pt x="201" y="8"/>
                  </a:lnTo>
                  <a:lnTo>
                    <a:pt x="241" y="15"/>
                  </a:lnTo>
                  <a:lnTo>
                    <a:pt x="244" y="15"/>
                  </a:lnTo>
                  <a:lnTo>
                    <a:pt x="255" y="16"/>
                  </a:lnTo>
                  <a:lnTo>
                    <a:pt x="272" y="19"/>
                  </a:lnTo>
                  <a:lnTo>
                    <a:pt x="338" y="27"/>
                  </a:lnTo>
                  <a:lnTo>
                    <a:pt x="360" y="31"/>
                  </a:lnTo>
                  <a:lnTo>
                    <a:pt x="367" y="31"/>
                  </a:lnTo>
                  <a:lnTo>
                    <a:pt x="381" y="33"/>
                  </a:lnTo>
                  <a:lnTo>
                    <a:pt x="403" y="36"/>
                  </a:lnTo>
                  <a:lnTo>
                    <a:pt x="424" y="38"/>
                  </a:lnTo>
                  <a:lnTo>
                    <a:pt x="446" y="41"/>
                  </a:lnTo>
                  <a:lnTo>
                    <a:pt x="448" y="42"/>
                  </a:lnTo>
                  <a:lnTo>
                    <a:pt x="487" y="47"/>
                  </a:lnTo>
                  <a:lnTo>
                    <a:pt x="519" y="51"/>
                  </a:lnTo>
                  <a:lnTo>
                    <a:pt x="530" y="52"/>
                  </a:lnTo>
                  <a:lnTo>
                    <a:pt x="569" y="56"/>
                  </a:lnTo>
                  <a:lnTo>
                    <a:pt x="566" y="83"/>
                  </a:lnTo>
                  <a:lnTo>
                    <a:pt x="563" y="110"/>
                  </a:lnTo>
                  <a:lnTo>
                    <a:pt x="556" y="164"/>
                  </a:lnTo>
                  <a:lnTo>
                    <a:pt x="550" y="216"/>
                  </a:lnTo>
                  <a:lnTo>
                    <a:pt x="550" y="218"/>
                  </a:lnTo>
                  <a:lnTo>
                    <a:pt x="544" y="277"/>
                  </a:lnTo>
                  <a:lnTo>
                    <a:pt x="541" y="296"/>
                  </a:lnTo>
                  <a:lnTo>
                    <a:pt x="541" y="297"/>
                  </a:lnTo>
                  <a:lnTo>
                    <a:pt x="539" y="320"/>
                  </a:lnTo>
                  <a:lnTo>
                    <a:pt x="537" y="340"/>
                  </a:lnTo>
                  <a:lnTo>
                    <a:pt x="532" y="382"/>
                  </a:lnTo>
                  <a:lnTo>
                    <a:pt x="530" y="405"/>
                  </a:lnTo>
                  <a:lnTo>
                    <a:pt x="530" y="408"/>
                  </a:lnTo>
                  <a:lnTo>
                    <a:pt x="530" y="410"/>
                  </a:lnTo>
                  <a:lnTo>
                    <a:pt x="523" y="468"/>
                  </a:lnTo>
                  <a:lnTo>
                    <a:pt x="523" y="473"/>
                  </a:lnTo>
                  <a:lnTo>
                    <a:pt x="520" y="490"/>
                  </a:lnTo>
                  <a:lnTo>
                    <a:pt x="517" y="515"/>
                  </a:lnTo>
                  <a:lnTo>
                    <a:pt x="517" y="518"/>
                  </a:lnTo>
                  <a:lnTo>
                    <a:pt x="514" y="544"/>
                  </a:lnTo>
                  <a:lnTo>
                    <a:pt x="513" y="552"/>
                  </a:lnTo>
                  <a:lnTo>
                    <a:pt x="503" y="648"/>
                  </a:lnTo>
                  <a:lnTo>
                    <a:pt x="503" y="651"/>
                  </a:lnTo>
                  <a:lnTo>
                    <a:pt x="500" y="672"/>
                  </a:lnTo>
                  <a:lnTo>
                    <a:pt x="371" y="656"/>
                  </a:lnTo>
                  <a:lnTo>
                    <a:pt x="316" y="649"/>
                  </a:lnTo>
                  <a:lnTo>
                    <a:pt x="294" y="637"/>
                  </a:lnTo>
                  <a:lnTo>
                    <a:pt x="291" y="635"/>
                  </a:lnTo>
                  <a:lnTo>
                    <a:pt x="278" y="630"/>
                  </a:lnTo>
                  <a:lnTo>
                    <a:pt x="123" y="544"/>
                  </a:lnTo>
                  <a:lnTo>
                    <a:pt x="11" y="480"/>
                  </a:lnTo>
                  <a:lnTo>
                    <a:pt x="0" y="465"/>
                  </a:lnTo>
                </a:path>
              </a:pathLst>
            </a:custGeom>
            <a:solidFill>
              <a:schemeClr val="accent2"/>
            </a:solidFill>
            <a:ln w="6350">
              <a:solidFill>
                <a:schemeClr val="tx1"/>
              </a:solidFill>
              <a:round/>
              <a:headEnd/>
              <a:tailEnd/>
            </a:ln>
          </p:spPr>
          <p:txBody>
            <a:bodyPr/>
            <a:lstStyle/>
            <a:p>
              <a:endParaRPr lang="en-US"/>
            </a:p>
          </p:txBody>
        </p:sp>
        <p:grpSp>
          <p:nvGrpSpPr>
            <p:cNvPr id="6" name="Group 258"/>
            <p:cNvGrpSpPr>
              <a:grpSpLocks/>
            </p:cNvGrpSpPr>
            <p:nvPr/>
          </p:nvGrpSpPr>
          <p:grpSpPr bwMode="auto">
            <a:xfrm>
              <a:off x="1209675" y="2852737"/>
              <a:ext cx="987425" cy="1454150"/>
              <a:chOff x="514" y="1479"/>
              <a:chExt cx="717" cy="1163"/>
            </a:xfrm>
            <a:solidFill>
              <a:schemeClr val="accent5"/>
            </a:solidFill>
          </p:grpSpPr>
          <p:sp>
            <p:nvSpPr>
              <p:cNvPr id="291" name="Freeform 259" descr="Outlined diamond"/>
              <p:cNvSpPr>
                <a:spLocks/>
              </p:cNvSpPr>
              <p:nvPr/>
            </p:nvSpPr>
            <p:spPr bwMode="auto">
              <a:xfrm>
                <a:off x="514" y="1479"/>
                <a:ext cx="717" cy="1163"/>
              </a:xfrm>
              <a:custGeom>
                <a:avLst/>
                <a:gdLst>
                  <a:gd name="T0" fmla="*/ 637 w 717"/>
                  <a:gd name="T1" fmla="*/ 1162 h 1163"/>
                  <a:gd name="T2" fmla="*/ 661 w 717"/>
                  <a:gd name="T3" fmla="*/ 1134 h 1163"/>
                  <a:gd name="T4" fmla="*/ 649 w 717"/>
                  <a:gd name="T5" fmla="*/ 1091 h 1163"/>
                  <a:gd name="T6" fmla="*/ 678 w 717"/>
                  <a:gd name="T7" fmla="*/ 1031 h 1163"/>
                  <a:gd name="T8" fmla="*/ 703 w 717"/>
                  <a:gd name="T9" fmla="*/ 1011 h 1163"/>
                  <a:gd name="T10" fmla="*/ 697 w 717"/>
                  <a:gd name="T11" fmla="*/ 979 h 1163"/>
                  <a:gd name="T12" fmla="*/ 684 w 717"/>
                  <a:gd name="T13" fmla="*/ 932 h 1163"/>
                  <a:gd name="T14" fmla="*/ 641 w 717"/>
                  <a:gd name="T15" fmla="*/ 854 h 1163"/>
                  <a:gd name="T16" fmla="*/ 596 w 717"/>
                  <a:gd name="T17" fmla="*/ 789 h 1163"/>
                  <a:gd name="T18" fmla="*/ 551 w 717"/>
                  <a:gd name="T19" fmla="*/ 725 h 1163"/>
                  <a:gd name="T20" fmla="*/ 477 w 717"/>
                  <a:gd name="T21" fmla="*/ 622 h 1163"/>
                  <a:gd name="T22" fmla="*/ 448 w 717"/>
                  <a:gd name="T23" fmla="*/ 581 h 1163"/>
                  <a:gd name="T24" fmla="*/ 390 w 717"/>
                  <a:gd name="T25" fmla="*/ 498 h 1163"/>
                  <a:gd name="T26" fmla="*/ 367 w 717"/>
                  <a:gd name="T27" fmla="*/ 465 h 1163"/>
                  <a:gd name="T28" fmla="*/ 346 w 717"/>
                  <a:gd name="T29" fmla="*/ 437 h 1163"/>
                  <a:gd name="T30" fmla="*/ 325 w 717"/>
                  <a:gd name="T31" fmla="*/ 408 h 1163"/>
                  <a:gd name="T32" fmla="*/ 321 w 717"/>
                  <a:gd name="T33" fmla="*/ 391 h 1163"/>
                  <a:gd name="T34" fmla="*/ 322 w 717"/>
                  <a:gd name="T35" fmla="*/ 382 h 1163"/>
                  <a:gd name="T36" fmla="*/ 328 w 717"/>
                  <a:gd name="T37" fmla="*/ 359 h 1163"/>
                  <a:gd name="T38" fmla="*/ 333 w 717"/>
                  <a:gd name="T39" fmla="*/ 332 h 1163"/>
                  <a:gd name="T40" fmla="*/ 354 w 717"/>
                  <a:gd name="T41" fmla="*/ 239 h 1163"/>
                  <a:gd name="T42" fmla="*/ 385 w 717"/>
                  <a:gd name="T43" fmla="*/ 104 h 1163"/>
                  <a:gd name="T44" fmla="*/ 369 w 717"/>
                  <a:gd name="T45" fmla="*/ 76 h 1163"/>
                  <a:gd name="T46" fmla="*/ 288 w 717"/>
                  <a:gd name="T47" fmla="*/ 56 h 1163"/>
                  <a:gd name="T48" fmla="*/ 221 w 717"/>
                  <a:gd name="T49" fmla="*/ 40 h 1163"/>
                  <a:gd name="T50" fmla="*/ 145 w 717"/>
                  <a:gd name="T51" fmla="*/ 20 h 1163"/>
                  <a:gd name="T52" fmla="*/ 123 w 717"/>
                  <a:gd name="T53" fmla="*/ 15 h 1163"/>
                  <a:gd name="T54" fmla="*/ 105 w 717"/>
                  <a:gd name="T55" fmla="*/ 11 h 1163"/>
                  <a:gd name="T56" fmla="*/ 69 w 717"/>
                  <a:gd name="T57" fmla="*/ 2 h 1163"/>
                  <a:gd name="T58" fmla="*/ 59 w 717"/>
                  <a:gd name="T59" fmla="*/ 33 h 1163"/>
                  <a:gd name="T60" fmla="*/ 44 w 717"/>
                  <a:gd name="T61" fmla="*/ 93 h 1163"/>
                  <a:gd name="T62" fmla="*/ 42 w 717"/>
                  <a:gd name="T63" fmla="*/ 101 h 1163"/>
                  <a:gd name="T64" fmla="*/ 6 w 717"/>
                  <a:gd name="T65" fmla="*/ 154 h 1163"/>
                  <a:gd name="T66" fmla="*/ 16 w 717"/>
                  <a:gd name="T67" fmla="*/ 201 h 1163"/>
                  <a:gd name="T68" fmla="*/ 30 w 717"/>
                  <a:gd name="T69" fmla="*/ 259 h 1163"/>
                  <a:gd name="T70" fmla="*/ 26 w 717"/>
                  <a:gd name="T71" fmla="*/ 355 h 1163"/>
                  <a:gd name="T72" fmla="*/ 52 w 717"/>
                  <a:gd name="T73" fmla="*/ 415 h 1163"/>
                  <a:gd name="T74" fmla="*/ 56 w 717"/>
                  <a:gd name="T75" fmla="*/ 422 h 1163"/>
                  <a:gd name="T76" fmla="*/ 56 w 717"/>
                  <a:gd name="T77" fmla="*/ 447 h 1163"/>
                  <a:gd name="T78" fmla="*/ 76 w 717"/>
                  <a:gd name="T79" fmla="*/ 467 h 1163"/>
                  <a:gd name="T80" fmla="*/ 85 w 717"/>
                  <a:gd name="T81" fmla="*/ 480 h 1163"/>
                  <a:gd name="T82" fmla="*/ 77 w 717"/>
                  <a:gd name="T83" fmla="*/ 512 h 1163"/>
                  <a:gd name="T84" fmla="*/ 77 w 717"/>
                  <a:gd name="T85" fmla="*/ 540 h 1163"/>
                  <a:gd name="T86" fmla="*/ 90 w 717"/>
                  <a:gd name="T87" fmla="*/ 571 h 1163"/>
                  <a:gd name="T88" fmla="*/ 117 w 717"/>
                  <a:gd name="T89" fmla="*/ 594 h 1163"/>
                  <a:gd name="T90" fmla="*/ 102 w 717"/>
                  <a:gd name="T91" fmla="*/ 615 h 1163"/>
                  <a:gd name="T92" fmla="*/ 106 w 717"/>
                  <a:gd name="T93" fmla="*/ 664 h 1163"/>
                  <a:gd name="T94" fmla="*/ 130 w 717"/>
                  <a:gd name="T95" fmla="*/ 717 h 1163"/>
                  <a:gd name="T96" fmla="*/ 148 w 717"/>
                  <a:gd name="T97" fmla="*/ 754 h 1163"/>
                  <a:gd name="T98" fmla="*/ 155 w 717"/>
                  <a:gd name="T99" fmla="*/ 783 h 1163"/>
                  <a:gd name="T100" fmla="*/ 168 w 717"/>
                  <a:gd name="T101" fmla="*/ 818 h 1163"/>
                  <a:gd name="T102" fmla="*/ 180 w 717"/>
                  <a:gd name="T103" fmla="*/ 878 h 1163"/>
                  <a:gd name="T104" fmla="*/ 243 w 717"/>
                  <a:gd name="T105" fmla="*/ 896 h 1163"/>
                  <a:gd name="T106" fmla="*/ 275 w 717"/>
                  <a:gd name="T107" fmla="*/ 936 h 1163"/>
                  <a:gd name="T108" fmla="*/ 330 w 717"/>
                  <a:gd name="T109" fmla="*/ 961 h 1163"/>
                  <a:gd name="T110" fmla="*/ 344 w 717"/>
                  <a:gd name="T111" fmla="*/ 999 h 1163"/>
                  <a:gd name="T112" fmla="*/ 376 w 717"/>
                  <a:gd name="T113" fmla="*/ 1017 h 1163"/>
                  <a:gd name="T114" fmla="*/ 414 w 717"/>
                  <a:gd name="T115" fmla="*/ 1077 h 1163"/>
                  <a:gd name="T116" fmla="*/ 421 w 717"/>
                  <a:gd name="T117" fmla="*/ 1143 h 11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7"/>
                  <a:gd name="T178" fmla="*/ 0 h 1163"/>
                  <a:gd name="T179" fmla="*/ 717 w 717"/>
                  <a:gd name="T180" fmla="*/ 1163 h 116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7" h="1163">
                    <a:moveTo>
                      <a:pt x="634" y="1162"/>
                    </a:moveTo>
                    <a:lnTo>
                      <a:pt x="637" y="1162"/>
                    </a:lnTo>
                    <a:lnTo>
                      <a:pt x="653" y="1162"/>
                    </a:lnTo>
                    <a:lnTo>
                      <a:pt x="661" y="1134"/>
                    </a:lnTo>
                    <a:lnTo>
                      <a:pt x="655" y="1131"/>
                    </a:lnTo>
                    <a:lnTo>
                      <a:pt x="645" y="1121"/>
                    </a:lnTo>
                    <a:lnTo>
                      <a:pt x="649" y="1091"/>
                    </a:lnTo>
                    <a:lnTo>
                      <a:pt x="657" y="1086"/>
                    </a:lnTo>
                    <a:lnTo>
                      <a:pt x="673" y="1060"/>
                    </a:lnTo>
                    <a:lnTo>
                      <a:pt x="678" y="1031"/>
                    </a:lnTo>
                    <a:lnTo>
                      <a:pt x="682" y="1028"/>
                    </a:lnTo>
                    <a:lnTo>
                      <a:pt x="686" y="1018"/>
                    </a:lnTo>
                    <a:lnTo>
                      <a:pt x="703" y="1011"/>
                    </a:lnTo>
                    <a:lnTo>
                      <a:pt x="713" y="1004"/>
                    </a:lnTo>
                    <a:lnTo>
                      <a:pt x="716" y="999"/>
                    </a:lnTo>
                    <a:lnTo>
                      <a:pt x="697" y="979"/>
                    </a:lnTo>
                    <a:lnTo>
                      <a:pt x="697" y="974"/>
                    </a:lnTo>
                    <a:lnTo>
                      <a:pt x="692" y="947"/>
                    </a:lnTo>
                    <a:lnTo>
                      <a:pt x="684" y="932"/>
                    </a:lnTo>
                    <a:lnTo>
                      <a:pt x="685" y="915"/>
                    </a:lnTo>
                    <a:lnTo>
                      <a:pt x="664" y="886"/>
                    </a:lnTo>
                    <a:lnTo>
                      <a:pt x="641" y="854"/>
                    </a:lnTo>
                    <a:lnTo>
                      <a:pt x="614" y="815"/>
                    </a:lnTo>
                    <a:lnTo>
                      <a:pt x="606" y="804"/>
                    </a:lnTo>
                    <a:lnTo>
                      <a:pt x="596" y="789"/>
                    </a:lnTo>
                    <a:lnTo>
                      <a:pt x="595" y="789"/>
                    </a:lnTo>
                    <a:lnTo>
                      <a:pt x="570" y="754"/>
                    </a:lnTo>
                    <a:lnTo>
                      <a:pt x="551" y="725"/>
                    </a:lnTo>
                    <a:lnTo>
                      <a:pt x="508" y="665"/>
                    </a:lnTo>
                    <a:lnTo>
                      <a:pt x="483" y="629"/>
                    </a:lnTo>
                    <a:lnTo>
                      <a:pt x="477" y="622"/>
                    </a:lnTo>
                    <a:lnTo>
                      <a:pt x="462" y="601"/>
                    </a:lnTo>
                    <a:lnTo>
                      <a:pt x="459" y="597"/>
                    </a:lnTo>
                    <a:lnTo>
                      <a:pt x="448" y="581"/>
                    </a:lnTo>
                    <a:lnTo>
                      <a:pt x="423" y="546"/>
                    </a:lnTo>
                    <a:lnTo>
                      <a:pt x="401" y="514"/>
                    </a:lnTo>
                    <a:lnTo>
                      <a:pt x="390" y="498"/>
                    </a:lnTo>
                    <a:lnTo>
                      <a:pt x="373" y="476"/>
                    </a:lnTo>
                    <a:lnTo>
                      <a:pt x="368" y="468"/>
                    </a:lnTo>
                    <a:lnTo>
                      <a:pt x="367" y="465"/>
                    </a:lnTo>
                    <a:lnTo>
                      <a:pt x="362" y="461"/>
                    </a:lnTo>
                    <a:lnTo>
                      <a:pt x="351" y="446"/>
                    </a:lnTo>
                    <a:lnTo>
                      <a:pt x="346" y="437"/>
                    </a:lnTo>
                    <a:lnTo>
                      <a:pt x="342" y="432"/>
                    </a:lnTo>
                    <a:lnTo>
                      <a:pt x="329" y="414"/>
                    </a:lnTo>
                    <a:lnTo>
                      <a:pt x="325" y="408"/>
                    </a:lnTo>
                    <a:lnTo>
                      <a:pt x="324" y="405"/>
                    </a:lnTo>
                    <a:lnTo>
                      <a:pt x="318" y="400"/>
                    </a:lnTo>
                    <a:lnTo>
                      <a:pt x="321" y="391"/>
                    </a:lnTo>
                    <a:lnTo>
                      <a:pt x="321" y="387"/>
                    </a:lnTo>
                    <a:lnTo>
                      <a:pt x="321" y="386"/>
                    </a:lnTo>
                    <a:lnTo>
                      <a:pt x="322" y="382"/>
                    </a:lnTo>
                    <a:lnTo>
                      <a:pt x="325" y="372"/>
                    </a:lnTo>
                    <a:lnTo>
                      <a:pt x="325" y="365"/>
                    </a:lnTo>
                    <a:lnTo>
                      <a:pt x="328" y="359"/>
                    </a:lnTo>
                    <a:lnTo>
                      <a:pt x="329" y="351"/>
                    </a:lnTo>
                    <a:lnTo>
                      <a:pt x="330" y="346"/>
                    </a:lnTo>
                    <a:lnTo>
                      <a:pt x="333" y="332"/>
                    </a:lnTo>
                    <a:lnTo>
                      <a:pt x="336" y="322"/>
                    </a:lnTo>
                    <a:lnTo>
                      <a:pt x="342" y="297"/>
                    </a:lnTo>
                    <a:lnTo>
                      <a:pt x="354" y="239"/>
                    </a:lnTo>
                    <a:lnTo>
                      <a:pt x="371" y="165"/>
                    </a:lnTo>
                    <a:lnTo>
                      <a:pt x="373" y="148"/>
                    </a:lnTo>
                    <a:lnTo>
                      <a:pt x="385" y="104"/>
                    </a:lnTo>
                    <a:lnTo>
                      <a:pt x="390" y="80"/>
                    </a:lnTo>
                    <a:lnTo>
                      <a:pt x="373" y="76"/>
                    </a:lnTo>
                    <a:lnTo>
                      <a:pt x="369" y="76"/>
                    </a:lnTo>
                    <a:lnTo>
                      <a:pt x="321" y="63"/>
                    </a:lnTo>
                    <a:lnTo>
                      <a:pt x="306" y="61"/>
                    </a:lnTo>
                    <a:lnTo>
                      <a:pt x="288" y="56"/>
                    </a:lnTo>
                    <a:lnTo>
                      <a:pt x="276" y="54"/>
                    </a:lnTo>
                    <a:lnTo>
                      <a:pt x="234" y="43"/>
                    </a:lnTo>
                    <a:lnTo>
                      <a:pt x="221" y="40"/>
                    </a:lnTo>
                    <a:lnTo>
                      <a:pt x="211" y="37"/>
                    </a:lnTo>
                    <a:lnTo>
                      <a:pt x="153" y="23"/>
                    </a:lnTo>
                    <a:lnTo>
                      <a:pt x="145" y="20"/>
                    </a:lnTo>
                    <a:lnTo>
                      <a:pt x="138" y="19"/>
                    </a:lnTo>
                    <a:lnTo>
                      <a:pt x="130" y="18"/>
                    </a:lnTo>
                    <a:lnTo>
                      <a:pt x="123" y="15"/>
                    </a:lnTo>
                    <a:lnTo>
                      <a:pt x="116" y="13"/>
                    </a:lnTo>
                    <a:lnTo>
                      <a:pt x="108" y="11"/>
                    </a:lnTo>
                    <a:lnTo>
                      <a:pt x="105" y="11"/>
                    </a:lnTo>
                    <a:lnTo>
                      <a:pt x="92" y="8"/>
                    </a:lnTo>
                    <a:lnTo>
                      <a:pt x="78" y="4"/>
                    </a:lnTo>
                    <a:lnTo>
                      <a:pt x="69" y="2"/>
                    </a:lnTo>
                    <a:lnTo>
                      <a:pt x="62" y="0"/>
                    </a:lnTo>
                    <a:lnTo>
                      <a:pt x="52" y="23"/>
                    </a:lnTo>
                    <a:lnTo>
                      <a:pt x="59" y="33"/>
                    </a:lnTo>
                    <a:lnTo>
                      <a:pt x="59" y="59"/>
                    </a:lnTo>
                    <a:lnTo>
                      <a:pt x="56" y="68"/>
                    </a:lnTo>
                    <a:lnTo>
                      <a:pt x="44" y="93"/>
                    </a:lnTo>
                    <a:lnTo>
                      <a:pt x="40" y="93"/>
                    </a:lnTo>
                    <a:lnTo>
                      <a:pt x="40" y="101"/>
                    </a:lnTo>
                    <a:lnTo>
                      <a:pt x="42" y="101"/>
                    </a:lnTo>
                    <a:lnTo>
                      <a:pt x="42" y="107"/>
                    </a:lnTo>
                    <a:lnTo>
                      <a:pt x="36" y="119"/>
                    </a:lnTo>
                    <a:lnTo>
                      <a:pt x="6" y="154"/>
                    </a:lnTo>
                    <a:lnTo>
                      <a:pt x="5" y="168"/>
                    </a:lnTo>
                    <a:lnTo>
                      <a:pt x="0" y="179"/>
                    </a:lnTo>
                    <a:lnTo>
                      <a:pt x="16" y="201"/>
                    </a:lnTo>
                    <a:lnTo>
                      <a:pt x="22" y="215"/>
                    </a:lnTo>
                    <a:lnTo>
                      <a:pt x="30" y="246"/>
                    </a:lnTo>
                    <a:lnTo>
                      <a:pt x="30" y="259"/>
                    </a:lnTo>
                    <a:lnTo>
                      <a:pt x="20" y="284"/>
                    </a:lnTo>
                    <a:lnTo>
                      <a:pt x="19" y="341"/>
                    </a:lnTo>
                    <a:lnTo>
                      <a:pt x="26" y="355"/>
                    </a:lnTo>
                    <a:lnTo>
                      <a:pt x="42" y="389"/>
                    </a:lnTo>
                    <a:lnTo>
                      <a:pt x="51" y="400"/>
                    </a:lnTo>
                    <a:lnTo>
                      <a:pt x="52" y="415"/>
                    </a:lnTo>
                    <a:lnTo>
                      <a:pt x="56" y="416"/>
                    </a:lnTo>
                    <a:lnTo>
                      <a:pt x="59" y="422"/>
                    </a:lnTo>
                    <a:lnTo>
                      <a:pt x="56" y="422"/>
                    </a:lnTo>
                    <a:lnTo>
                      <a:pt x="56" y="436"/>
                    </a:lnTo>
                    <a:lnTo>
                      <a:pt x="52" y="450"/>
                    </a:lnTo>
                    <a:lnTo>
                      <a:pt x="56" y="447"/>
                    </a:lnTo>
                    <a:lnTo>
                      <a:pt x="60" y="448"/>
                    </a:lnTo>
                    <a:lnTo>
                      <a:pt x="69" y="460"/>
                    </a:lnTo>
                    <a:lnTo>
                      <a:pt x="76" y="467"/>
                    </a:lnTo>
                    <a:lnTo>
                      <a:pt x="83" y="478"/>
                    </a:lnTo>
                    <a:lnTo>
                      <a:pt x="87" y="478"/>
                    </a:lnTo>
                    <a:lnTo>
                      <a:pt x="85" y="480"/>
                    </a:lnTo>
                    <a:lnTo>
                      <a:pt x="83" y="480"/>
                    </a:lnTo>
                    <a:lnTo>
                      <a:pt x="83" y="489"/>
                    </a:lnTo>
                    <a:lnTo>
                      <a:pt x="77" y="512"/>
                    </a:lnTo>
                    <a:lnTo>
                      <a:pt x="80" y="512"/>
                    </a:lnTo>
                    <a:lnTo>
                      <a:pt x="81" y="526"/>
                    </a:lnTo>
                    <a:lnTo>
                      <a:pt x="77" y="540"/>
                    </a:lnTo>
                    <a:lnTo>
                      <a:pt x="81" y="554"/>
                    </a:lnTo>
                    <a:lnTo>
                      <a:pt x="84" y="557"/>
                    </a:lnTo>
                    <a:lnTo>
                      <a:pt x="90" y="571"/>
                    </a:lnTo>
                    <a:lnTo>
                      <a:pt x="101" y="579"/>
                    </a:lnTo>
                    <a:lnTo>
                      <a:pt x="113" y="581"/>
                    </a:lnTo>
                    <a:lnTo>
                      <a:pt x="117" y="594"/>
                    </a:lnTo>
                    <a:lnTo>
                      <a:pt x="112" y="614"/>
                    </a:lnTo>
                    <a:lnTo>
                      <a:pt x="106" y="619"/>
                    </a:lnTo>
                    <a:lnTo>
                      <a:pt x="102" y="615"/>
                    </a:lnTo>
                    <a:lnTo>
                      <a:pt x="96" y="619"/>
                    </a:lnTo>
                    <a:lnTo>
                      <a:pt x="99" y="658"/>
                    </a:lnTo>
                    <a:lnTo>
                      <a:pt x="106" y="664"/>
                    </a:lnTo>
                    <a:lnTo>
                      <a:pt x="121" y="692"/>
                    </a:lnTo>
                    <a:lnTo>
                      <a:pt x="123" y="706"/>
                    </a:lnTo>
                    <a:lnTo>
                      <a:pt x="130" y="717"/>
                    </a:lnTo>
                    <a:lnTo>
                      <a:pt x="131" y="728"/>
                    </a:lnTo>
                    <a:lnTo>
                      <a:pt x="141" y="738"/>
                    </a:lnTo>
                    <a:lnTo>
                      <a:pt x="148" y="754"/>
                    </a:lnTo>
                    <a:lnTo>
                      <a:pt x="159" y="764"/>
                    </a:lnTo>
                    <a:lnTo>
                      <a:pt x="160" y="771"/>
                    </a:lnTo>
                    <a:lnTo>
                      <a:pt x="155" y="783"/>
                    </a:lnTo>
                    <a:lnTo>
                      <a:pt x="164" y="797"/>
                    </a:lnTo>
                    <a:lnTo>
                      <a:pt x="173" y="802"/>
                    </a:lnTo>
                    <a:lnTo>
                      <a:pt x="168" y="818"/>
                    </a:lnTo>
                    <a:lnTo>
                      <a:pt x="168" y="829"/>
                    </a:lnTo>
                    <a:lnTo>
                      <a:pt x="160" y="863"/>
                    </a:lnTo>
                    <a:lnTo>
                      <a:pt x="180" y="878"/>
                    </a:lnTo>
                    <a:lnTo>
                      <a:pt x="211" y="885"/>
                    </a:lnTo>
                    <a:lnTo>
                      <a:pt x="221" y="893"/>
                    </a:lnTo>
                    <a:lnTo>
                      <a:pt x="243" y="896"/>
                    </a:lnTo>
                    <a:lnTo>
                      <a:pt x="254" y="904"/>
                    </a:lnTo>
                    <a:lnTo>
                      <a:pt x="270" y="921"/>
                    </a:lnTo>
                    <a:lnTo>
                      <a:pt x="275" y="936"/>
                    </a:lnTo>
                    <a:lnTo>
                      <a:pt x="293" y="949"/>
                    </a:lnTo>
                    <a:lnTo>
                      <a:pt x="321" y="956"/>
                    </a:lnTo>
                    <a:lnTo>
                      <a:pt x="330" y="961"/>
                    </a:lnTo>
                    <a:lnTo>
                      <a:pt x="335" y="975"/>
                    </a:lnTo>
                    <a:lnTo>
                      <a:pt x="336" y="992"/>
                    </a:lnTo>
                    <a:lnTo>
                      <a:pt x="344" y="999"/>
                    </a:lnTo>
                    <a:lnTo>
                      <a:pt x="358" y="997"/>
                    </a:lnTo>
                    <a:lnTo>
                      <a:pt x="367" y="1007"/>
                    </a:lnTo>
                    <a:lnTo>
                      <a:pt x="376" y="1017"/>
                    </a:lnTo>
                    <a:lnTo>
                      <a:pt x="397" y="1043"/>
                    </a:lnTo>
                    <a:lnTo>
                      <a:pt x="404" y="1052"/>
                    </a:lnTo>
                    <a:lnTo>
                      <a:pt x="414" y="1077"/>
                    </a:lnTo>
                    <a:lnTo>
                      <a:pt x="414" y="1118"/>
                    </a:lnTo>
                    <a:lnTo>
                      <a:pt x="421" y="1134"/>
                    </a:lnTo>
                    <a:lnTo>
                      <a:pt x="421" y="1143"/>
                    </a:lnTo>
                    <a:lnTo>
                      <a:pt x="512" y="1150"/>
                    </a:lnTo>
                    <a:lnTo>
                      <a:pt x="634" y="1162"/>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92" name="Freeform 260" descr="Outlined diamond"/>
              <p:cNvSpPr>
                <a:spLocks/>
              </p:cNvSpPr>
              <p:nvPr/>
            </p:nvSpPr>
            <p:spPr bwMode="auto">
              <a:xfrm>
                <a:off x="722" y="2406"/>
                <a:ext cx="32" cy="23"/>
              </a:xfrm>
              <a:custGeom>
                <a:avLst/>
                <a:gdLst>
                  <a:gd name="T0" fmla="*/ 0 w 32"/>
                  <a:gd name="T1" fmla="*/ 0 h 23"/>
                  <a:gd name="T2" fmla="*/ 22 w 32"/>
                  <a:gd name="T3" fmla="*/ 16 h 23"/>
                  <a:gd name="T4" fmla="*/ 28 w 32"/>
                  <a:gd name="T5" fmla="*/ 12 h 23"/>
                  <a:gd name="T6" fmla="*/ 31 w 32"/>
                  <a:gd name="T7" fmla="*/ 20 h 23"/>
                  <a:gd name="T8" fmla="*/ 28 w 32"/>
                  <a:gd name="T9" fmla="*/ 22 h 23"/>
                  <a:gd name="T10" fmla="*/ 4 w 32"/>
                  <a:gd name="T11" fmla="*/ 18 h 23"/>
                  <a:gd name="T12" fmla="*/ 0 w 32"/>
                  <a:gd name="T13" fmla="*/ 0 h 23"/>
                  <a:gd name="T14" fmla="*/ 0 60000 65536"/>
                  <a:gd name="T15" fmla="*/ 0 60000 65536"/>
                  <a:gd name="T16" fmla="*/ 0 60000 65536"/>
                  <a:gd name="T17" fmla="*/ 0 60000 65536"/>
                  <a:gd name="T18" fmla="*/ 0 60000 65536"/>
                  <a:gd name="T19" fmla="*/ 0 60000 65536"/>
                  <a:gd name="T20" fmla="*/ 0 60000 65536"/>
                  <a:gd name="T21" fmla="*/ 0 w 32"/>
                  <a:gd name="T22" fmla="*/ 0 h 23"/>
                  <a:gd name="T23" fmla="*/ 32 w 32"/>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3">
                    <a:moveTo>
                      <a:pt x="0" y="0"/>
                    </a:moveTo>
                    <a:lnTo>
                      <a:pt x="22" y="16"/>
                    </a:lnTo>
                    <a:lnTo>
                      <a:pt x="28" y="12"/>
                    </a:lnTo>
                    <a:lnTo>
                      <a:pt x="31" y="20"/>
                    </a:lnTo>
                    <a:lnTo>
                      <a:pt x="28" y="22"/>
                    </a:lnTo>
                    <a:lnTo>
                      <a:pt x="4" y="18"/>
                    </a:lnTo>
                    <a:lnTo>
                      <a:pt x="0" y="0"/>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93" name="Freeform 261" descr="Outlined diamond"/>
              <p:cNvSpPr>
                <a:spLocks/>
              </p:cNvSpPr>
              <p:nvPr/>
            </p:nvSpPr>
            <p:spPr bwMode="auto">
              <a:xfrm>
                <a:off x="695" y="2409"/>
                <a:ext cx="24" cy="22"/>
              </a:xfrm>
              <a:custGeom>
                <a:avLst/>
                <a:gdLst>
                  <a:gd name="T0" fmla="*/ 0 w 24"/>
                  <a:gd name="T1" fmla="*/ 4 h 22"/>
                  <a:gd name="T2" fmla="*/ 3 w 24"/>
                  <a:gd name="T3" fmla="*/ 18 h 22"/>
                  <a:gd name="T4" fmla="*/ 23 w 24"/>
                  <a:gd name="T5" fmla="*/ 21 h 22"/>
                  <a:gd name="T6" fmla="*/ 16 w 24"/>
                  <a:gd name="T7" fmla="*/ 9 h 22"/>
                  <a:gd name="T8" fmla="*/ 18 w 24"/>
                  <a:gd name="T9" fmla="*/ 0 h 22"/>
                  <a:gd name="T10" fmla="*/ 0 w 24"/>
                  <a:gd name="T11" fmla="*/ 4 h 22"/>
                  <a:gd name="T12" fmla="*/ 0 60000 65536"/>
                  <a:gd name="T13" fmla="*/ 0 60000 65536"/>
                  <a:gd name="T14" fmla="*/ 0 60000 65536"/>
                  <a:gd name="T15" fmla="*/ 0 60000 65536"/>
                  <a:gd name="T16" fmla="*/ 0 60000 65536"/>
                  <a:gd name="T17" fmla="*/ 0 60000 65536"/>
                  <a:gd name="T18" fmla="*/ 0 w 24"/>
                  <a:gd name="T19" fmla="*/ 0 h 22"/>
                  <a:gd name="T20" fmla="*/ 24 w 24"/>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4" h="22">
                    <a:moveTo>
                      <a:pt x="0" y="4"/>
                    </a:moveTo>
                    <a:lnTo>
                      <a:pt x="3" y="18"/>
                    </a:lnTo>
                    <a:lnTo>
                      <a:pt x="23" y="21"/>
                    </a:lnTo>
                    <a:lnTo>
                      <a:pt x="16" y="9"/>
                    </a:lnTo>
                    <a:lnTo>
                      <a:pt x="18" y="0"/>
                    </a:lnTo>
                    <a:lnTo>
                      <a:pt x="0" y="4"/>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94" name="Freeform 262" descr="Outlined diamond"/>
              <p:cNvSpPr>
                <a:spLocks/>
              </p:cNvSpPr>
              <p:nvPr/>
            </p:nvSpPr>
            <p:spPr bwMode="auto">
              <a:xfrm>
                <a:off x="826" y="2496"/>
                <a:ext cx="23" cy="23"/>
              </a:xfrm>
              <a:custGeom>
                <a:avLst/>
                <a:gdLst>
                  <a:gd name="T0" fmla="*/ 1 w 23"/>
                  <a:gd name="T1" fmla="*/ 0 h 23"/>
                  <a:gd name="T2" fmla="*/ 0 w 23"/>
                  <a:gd name="T3" fmla="*/ 6 h 23"/>
                  <a:gd name="T4" fmla="*/ 6 w 23"/>
                  <a:gd name="T5" fmla="*/ 7 h 23"/>
                  <a:gd name="T6" fmla="*/ 11 w 23"/>
                  <a:gd name="T7" fmla="*/ 22 h 23"/>
                  <a:gd name="T8" fmla="*/ 22 w 23"/>
                  <a:gd name="T9" fmla="*/ 20 h 23"/>
                  <a:gd name="T10" fmla="*/ 18 w 23"/>
                  <a:gd name="T11" fmla="*/ 12 h 23"/>
                  <a:gd name="T12" fmla="*/ 1 w 23"/>
                  <a:gd name="T13" fmla="*/ 0 h 23"/>
                  <a:gd name="T14" fmla="*/ 0 60000 65536"/>
                  <a:gd name="T15" fmla="*/ 0 60000 65536"/>
                  <a:gd name="T16" fmla="*/ 0 60000 65536"/>
                  <a:gd name="T17" fmla="*/ 0 60000 65536"/>
                  <a:gd name="T18" fmla="*/ 0 60000 65536"/>
                  <a:gd name="T19" fmla="*/ 0 60000 65536"/>
                  <a:gd name="T20" fmla="*/ 0 60000 65536"/>
                  <a:gd name="T21" fmla="*/ 0 w 23"/>
                  <a:gd name="T22" fmla="*/ 0 h 23"/>
                  <a:gd name="T23" fmla="*/ 23 w 23"/>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3">
                    <a:moveTo>
                      <a:pt x="1" y="0"/>
                    </a:moveTo>
                    <a:lnTo>
                      <a:pt x="0" y="6"/>
                    </a:lnTo>
                    <a:lnTo>
                      <a:pt x="6" y="7"/>
                    </a:lnTo>
                    <a:lnTo>
                      <a:pt x="11" y="22"/>
                    </a:lnTo>
                    <a:lnTo>
                      <a:pt x="22" y="20"/>
                    </a:lnTo>
                    <a:lnTo>
                      <a:pt x="18" y="12"/>
                    </a:lnTo>
                    <a:lnTo>
                      <a:pt x="1" y="0"/>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95" name="Freeform 263" descr="Outlined diamond"/>
              <p:cNvSpPr>
                <a:spLocks/>
              </p:cNvSpPr>
              <p:nvPr/>
            </p:nvSpPr>
            <p:spPr bwMode="auto">
              <a:xfrm>
                <a:off x="815" y="2544"/>
                <a:ext cx="23" cy="25"/>
              </a:xfrm>
              <a:custGeom>
                <a:avLst/>
                <a:gdLst>
                  <a:gd name="T0" fmla="*/ 0 w 23"/>
                  <a:gd name="T1" fmla="*/ 0 h 25"/>
                  <a:gd name="T2" fmla="*/ 10 w 23"/>
                  <a:gd name="T3" fmla="*/ 24 h 25"/>
                  <a:gd name="T4" fmla="*/ 22 w 23"/>
                  <a:gd name="T5" fmla="*/ 24 h 25"/>
                  <a:gd name="T6" fmla="*/ 0 w 23"/>
                  <a:gd name="T7" fmla="*/ 0 h 25"/>
                  <a:gd name="T8" fmla="*/ 0 60000 65536"/>
                  <a:gd name="T9" fmla="*/ 0 60000 65536"/>
                  <a:gd name="T10" fmla="*/ 0 60000 65536"/>
                  <a:gd name="T11" fmla="*/ 0 60000 65536"/>
                  <a:gd name="T12" fmla="*/ 0 w 23"/>
                  <a:gd name="T13" fmla="*/ 0 h 25"/>
                  <a:gd name="T14" fmla="*/ 23 w 23"/>
                  <a:gd name="T15" fmla="*/ 25 h 25"/>
                </a:gdLst>
                <a:ahLst/>
                <a:cxnLst>
                  <a:cxn ang="T8">
                    <a:pos x="T0" y="T1"/>
                  </a:cxn>
                  <a:cxn ang="T9">
                    <a:pos x="T2" y="T3"/>
                  </a:cxn>
                  <a:cxn ang="T10">
                    <a:pos x="T4" y="T5"/>
                  </a:cxn>
                  <a:cxn ang="T11">
                    <a:pos x="T6" y="T7"/>
                  </a:cxn>
                </a:cxnLst>
                <a:rect l="T12" t="T13" r="T14" b="T15"/>
                <a:pathLst>
                  <a:path w="23" h="25">
                    <a:moveTo>
                      <a:pt x="0" y="0"/>
                    </a:moveTo>
                    <a:lnTo>
                      <a:pt x="10" y="24"/>
                    </a:lnTo>
                    <a:lnTo>
                      <a:pt x="22" y="24"/>
                    </a:lnTo>
                    <a:lnTo>
                      <a:pt x="0" y="0"/>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grpSp>
        <p:sp>
          <p:nvSpPr>
            <p:cNvPr id="246" name="Freeform 264" descr="Outlined diamond"/>
            <p:cNvSpPr>
              <a:spLocks/>
            </p:cNvSpPr>
            <p:nvPr/>
          </p:nvSpPr>
          <p:spPr bwMode="auto">
            <a:xfrm>
              <a:off x="2854449" y="3267165"/>
              <a:ext cx="845232" cy="601893"/>
            </a:xfrm>
            <a:custGeom>
              <a:avLst/>
              <a:gdLst>
                <a:gd name="T0" fmla="*/ 2147483647 w 613"/>
                <a:gd name="T1" fmla="*/ 2147483647 h 481"/>
                <a:gd name="T2" fmla="*/ 2147483647 w 613"/>
                <a:gd name="T3" fmla="*/ 2147483647 h 481"/>
                <a:gd name="T4" fmla="*/ 2147483647 w 613"/>
                <a:gd name="T5" fmla="*/ 2147483647 h 481"/>
                <a:gd name="T6" fmla="*/ 2147483647 w 613"/>
                <a:gd name="T7" fmla="*/ 2147483647 h 481"/>
                <a:gd name="T8" fmla="*/ 2147483647 w 613"/>
                <a:gd name="T9" fmla="*/ 2147483647 h 481"/>
                <a:gd name="T10" fmla="*/ 2147483647 w 613"/>
                <a:gd name="T11" fmla="*/ 2147483647 h 481"/>
                <a:gd name="T12" fmla="*/ 2147483647 w 613"/>
                <a:gd name="T13" fmla="*/ 2147483647 h 481"/>
                <a:gd name="T14" fmla="*/ 2147483647 w 613"/>
                <a:gd name="T15" fmla="*/ 2147483647 h 481"/>
                <a:gd name="T16" fmla="*/ 2147483647 w 613"/>
                <a:gd name="T17" fmla="*/ 2147483647 h 481"/>
                <a:gd name="T18" fmla="*/ 2147483647 w 613"/>
                <a:gd name="T19" fmla="*/ 2147483647 h 481"/>
                <a:gd name="T20" fmla="*/ 2147483647 w 613"/>
                <a:gd name="T21" fmla="*/ 2147483647 h 481"/>
                <a:gd name="T22" fmla="*/ 2147483647 w 613"/>
                <a:gd name="T23" fmla="*/ 2147483647 h 481"/>
                <a:gd name="T24" fmla="*/ 2147483647 w 613"/>
                <a:gd name="T25" fmla="*/ 2147483647 h 481"/>
                <a:gd name="T26" fmla="*/ 2147483647 w 613"/>
                <a:gd name="T27" fmla="*/ 2147483647 h 481"/>
                <a:gd name="T28" fmla="*/ 2147483647 w 613"/>
                <a:gd name="T29" fmla="*/ 2147483647 h 481"/>
                <a:gd name="T30" fmla="*/ 2147483647 w 613"/>
                <a:gd name="T31" fmla="*/ 2147483647 h 481"/>
                <a:gd name="T32" fmla="*/ 2147483647 w 613"/>
                <a:gd name="T33" fmla="*/ 2147483647 h 481"/>
                <a:gd name="T34" fmla="*/ 2147483647 w 613"/>
                <a:gd name="T35" fmla="*/ 2147483647 h 481"/>
                <a:gd name="T36" fmla="*/ 2147483647 w 613"/>
                <a:gd name="T37" fmla="*/ 2147483647 h 481"/>
                <a:gd name="T38" fmla="*/ 2147483647 w 613"/>
                <a:gd name="T39" fmla="*/ 2147483647 h 481"/>
                <a:gd name="T40" fmla="*/ 2147483647 w 613"/>
                <a:gd name="T41" fmla="*/ 2147483647 h 481"/>
                <a:gd name="T42" fmla="*/ 2147483647 w 613"/>
                <a:gd name="T43" fmla="*/ 2147483647 h 481"/>
                <a:gd name="T44" fmla="*/ 2147483647 w 613"/>
                <a:gd name="T45" fmla="*/ 2147483647 h 481"/>
                <a:gd name="T46" fmla="*/ 2147483647 w 613"/>
                <a:gd name="T47" fmla="*/ 2147483647 h 481"/>
                <a:gd name="T48" fmla="*/ 2147483647 w 613"/>
                <a:gd name="T49" fmla="*/ 2147483647 h 481"/>
                <a:gd name="T50" fmla="*/ 0 w 613"/>
                <a:gd name="T51" fmla="*/ 2147483647 h 481"/>
                <a:gd name="T52" fmla="*/ 2147483647 w 613"/>
                <a:gd name="T53" fmla="*/ 2147483647 h 481"/>
                <a:gd name="T54" fmla="*/ 2147483647 w 613"/>
                <a:gd name="T55" fmla="*/ 2147483647 h 481"/>
                <a:gd name="T56" fmla="*/ 2147483647 w 613"/>
                <a:gd name="T57" fmla="*/ 2147483647 h 481"/>
                <a:gd name="T58" fmla="*/ 2147483647 w 613"/>
                <a:gd name="T59" fmla="*/ 2147483647 h 481"/>
                <a:gd name="T60" fmla="*/ 2147483647 w 613"/>
                <a:gd name="T61" fmla="*/ 2147483647 h 481"/>
                <a:gd name="T62" fmla="*/ 2147483647 w 613"/>
                <a:gd name="T63" fmla="*/ 2147483647 h 481"/>
                <a:gd name="T64" fmla="*/ 2147483647 w 613"/>
                <a:gd name="T65" fmla="*/ 2147483647 h 481"/>
                <a:gd name="T66" fmla="*/ 2147483647 w 613"/>
                <a:gd name="T67" fmla="*/ 2147483647 h 481"/>
                <a:gd name="T68" fmla="*/ 2147483647 w 613"/>
                <a:gd name="T69" fmla="*/ 2147483647 h 481"/>
                <a:gd name="T70" fmla="*/ 2147483647 w 613"/>
                <a:gd name="T71" fmla="*/ 2147483647 h 481"/>
                <a:gd name="T72" fmla="*/ 2147483647 w 613"/>
                <a:gd name="T73" fmla="*/ 2147483647 h 481"/>
                <a:gd name="T74" fmla="*/ 2147483647 w 613"/>
                <a:gd name="T75" fmla="*/ 2147483647 h 481"/>
                <a:gd name="T76" fmla="*/ 2147483647 w 613"/>
                <a:gd name="T77" fmla="*/ 2147483647 h 481"/>
                <a:gd name="T78" fmla="*/ 2147483647 w 613"/>
                <a:gd name="T79" fmla="*/ 2147483647 h 481"/>
                <a:gd name="T80" fmla="*/ 2147483647 w 613"/>
                <a:gd name="T81" fmla="*/ 2147483647 h 481"/>
                <a:gd name="T82" fmla="*/ 2147483647 w 613"/>
                <a:gd name="T83" fmla="*/ 2147483647 h 481"/>
                <a:gd name="T84" fmla="*/ 2147483647 w 613"/>
                <a:gd name="T85" fmla="*/ 2147483647 h 481"/>
                <a:gd name="T86" fmla="*/ 2147483647 w 613"/>
                <a:gd name="T87" fmla="*/ 2147483647 h 481"/>
                <a:gd name="T88" fmla="*/ 2147483647 w 613"/>
                <a:gd name="T89" fmla="*/ 2147483647 h 481"/>
                <a:gd name="T90" fmla="*/ 2147483647 w 613"/>
                <a:gd name="T91" fmla="*/ 2147483647 h 481"/>
                <a:gd name="T92" fmla="*/ 2147483647 w 613"/>
                <a:gd name="T93" fmla="*/ 2147483647 h 481"/>
                <a:gd name="T94" fmla="*/ 2147483647 w 613"/>
                <a:gd name="T95" fmla="*/ 2147483647 h 481"/>
                <a:gd name="T96" fmla="*/ 2147483647 w 613"/>
                <a:gd name="T97" fmla="*/ 2147483647 h 481"/>
                <a:gd name="T98" fmla="*/ 2147483647 w 613"/>
                <a:gd name="T99" fmla="*/ 2147483647 h 481"/>
                <a:gd name="T100" fmla="*/ 2147483647 w 613"/>
                <a:gd name="T101" fmla="*/ 2147483647 h 481"/>
                <a:gd name="T102" fmla="*/ 2147483647 w 613"/>
                <a:gd name="T103" fmla="*/ 2147483647 h 481"/>
                <a:gd name="T104" fmla="*/ 2147483647 w 613"/>
                <a:gd name="T105" fmla="*/ 2147483647 h 481"/>
                <a:gd name="T106" fmla="*/ 2147483647 w 613"/>
                <a:gd name="T107" fmla="*/ 2147483647 h 481"/>
                <a:gd name="T108" fmla="*/ 2147483647 w 613"/>
                <a:gd name="T109" fmla="*/ 2147483647 h 481"/>
                <a:gd name="T110" fmla="*/ 2147483647 w 613"/>
                <a:gd name="T111" fmla="*/ 2147483647 h 481"/>
                <a:gd name="T112" fmla="*/ 2147483647 w 613"/>
                <a:gd name="T113" fmla="*/ 2147483647 h 48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3"/>
                <a:gd name="T172" fmla="*/ 0 h 481"/>
                <a:gd name="T173" fmla="*/ 613 w 613"/>
                <a:gd name="T174" fmla="*/ 481 h 48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3" h="481">
                  <a:moveTo>
                    <a:pt x="606" y="198"/>
                  </a:moveTo>
                  <a:lnTo>
                    <a:pt x="606" y="199"/>
                  </a:lnTo>
                  <a:lnTo>
                    <a:pt x="605" y="206"/>
                  </a:lnTo>
                  <a:lnTo>
                    <a:pt x="605" y="220"/>
                  </a:lnTo>
                  <a:lnTo>
                    <a:pt x="603" y="246"/>
                  </a:lnTo>
                  <a:lnTo>
                    <a:pt x="603" y="252"/>
                  </a:lnTo>
                  <a:lnTo>
                    <a:pt x="603" y="256"/>
                  </a:lnTo>
                  <a:lnTo>
                    <a:pt x="603" y="260"/>
                  </a:lnTo>
                  <a:lnTo>
                    <a:pt x="602" y="283"/>
                  </a:lnTo>
                  <a:lnTo>
                    <a:pt x="602" y="294"/>
                  </a:lnTo>
                  <a:lnTo>
                    <a:pt x="600" y="301"/>
                  </a:lnTo>
                  <a:lnTo>
                    <a:pt x="600" y="303"/>
                  </a:lnTo>
                  <a:lnTo>
                    <a:pt x="600" y="321"/>
                  </a:lnTo>
                  <a:lnTo>
                    <a:pt x="600" y="330"/>
                  </a:lnTo>
                  <a:lnTo>
                    <a:pt x="600" y="341"/>
                  </a:lnTo>
                  <a:lnTo>
                    <a:pt x="599" y="356"/>
                  </a:lnTo>
                  <a:lnTo>
                    <a:pt x="599" y="370"/>
                  </a:lnTo>
                  <a:lnTo>
                    <a:pt x="598" y="398"/>
                  </a:lnTo>
                  <a:lnTo>
                    <a:pt x="598" y="409"/>
                  </a:lnTo>
                  <a:lnTo>
                    <a:pt x="598" y="410"/>
                  </a:lnTo>
                  <a:lnTo>
                    <a:pt x="596" y="424"/>
                  </a:lnTo>
                  <a:lnTo>
                    <a:pt x="596" y="436"/>
                  </a:lnTo>
                  <a:lnTo>
                    <a:pt x="596" y="452"/>
                  </a:lnTo>
                  <a:lnTo>
                    <a:pt x="595" y="466"/>
                  </a:lnTo>
                  <a:lnTo>
                    <a:pt x="594" y="480"/>
                  </a:lnTo>
                  <a:lnTo>
                    <a:pt x="545" y="478"/>
                  </a:lnTo>
                  <a:lnTo>
                    <a:pt x="534" y="475"/>
                  </a:lnTo>
                  <a:lnTo>
                    <a:pt x="513" y="475"/>
                  </a:lnTo>
                  <a:lnTo>
                    <a:pt x="506" y="475"/>
                  </a:lnTo>
                  <a:lnTo>
                    <a:pt x="487" y="474"/>
                  </a:lnTo>
                  <a:lnTo>
                    <a:pt x="481" y="474"/>
                  </a:lnTo>
                  <a:lnTo>
                    <a:pt x="427" y="471"/>
                  </a:lnTo>
                  <a:lnTo>
                    <a:pt x="397" y="470"/>
                  </a:lnTo>
                  <a:lnTo>
                    <a:pt x="348" y="467"/>
                  </a:lnTo>
                  <a:lnTo>
                    <a:pt x="329" y="464"/>
                  </a:lnTo>
                  <a:lnTo>
                    <a:pt x="324" y="464"/>
                  </a:lnTo>
                  <a:lnTo>
                    <a:pt x="282" y="461"/>
                  </a:lnTo>
                  <a:lnTo>
                    <a:pt x="279" y="461"/>
                  </a:lnTo>
                  <a:lnTo>
                    <a:pt x="268" y="460"/>
                  </a:lnTo>
                  <a:lnTo>
                    <a:pt x="257" y="459"/>
                  </a:lnTo>
                  <a:lnTo>
                    <a:pt x="218" y="457"/>
                  </a:lnTo>
                  <a:lnTo>
                    <a:pt x="137" y="449"/>
                  </a:lnTo>
                  <a:lnTo>
                    <a:pt x="134" y="448"/>
                  </a:lnTo>
                  <a:lnTo>
                    <a:pt x="132" y="448"/>
                  </a:lnTo>
                  <a:lnTo>
                    <a:pt x="131" y="448"/>
                  </a:lnTo>
                  <a:lnTo>
                    <a:pt x="77" y="442"/>
                  </a:lnTo>
                  <a:lnTo>
                    <a:pt x="56" y="441"/>
                  </a:lnTo>
                  <a:lnTo>
                    <a:pt x="31" y="438"/>
                  </a:lnTo>
                  <a:lnTo>
                    <a:pt x="24" y="438"/>
                  </a:lnTo>
                  <a:lnTo>
                    <a:pt x="0" y="435"/>
                  </a:lnTo>
                  <a:lnTo>
                    <a:pt x="5" y="382"/>
                  </a:lnTo>
                  <a:lnTo>
                    <a:pt x="6" y="381"/>
                  </a:lnTo>
                  <a:lnTo>
                    <a:pt x="8" y="353"/>
                  </a:lnTo>
                  <a:lnTo>
                    <a:pt x="11" y="338"/>
                  </a:lnTo>
                  <a:lnTo>
                    <a:pt x="11" y="326"/>
                  </a:lnTo>
                  <a:lnTo>
                    <a:pt x="13" y="309"/>
                  </a:lnTo>
                  <a:lnTo>
                    <a:pt x="13" y="307"/>
                  </a:lnTo>
                  <a:lnTo>
                    <a:pt x="13" y="296"/>
                  </a:lnTo>
                  <a:lnTo>
                    <a:pt x="16" y="271"/>
                  </a:lnTo>
                  <a:lnTo>
                    <a:pt x="19" y="244"/>
                  </a:lnTo>
                  <a:lnTo>
                    <a:pt x="23" y="217"/>
                  </a:lnTo>
                  <a:lnTo>
                    <a:pt x="27" y="177"/>
                  </a:lnTo>
                  <a:lnTo>
                    <a:pt x="29" y="163"/>
                  </a:lnTo>
                  <a:lnTo>
                    <a:pt x="30" y="149"/>
                  </a:lnTo>
                  <a:lnTo>
                    <a:pt x="30" y="145"/>
                  </a:lnTo>
                  <a:lnTo>
                    <a:pt x="33" y="122"/>
                  </a:lnTo>
                  <a:lnTo>
                    <a:pt x="34" y="109"/>
                  </a:lnTo>
                  <a:lnTo>
                    <a:pt x="37" y="84"/>
                  </a:lnTo>
                  <a:lnTo>
                    <a:pt x="40" y="61"/>
                  </a:lnTo>
                  <a:lnTo>
                    <a:pt x="42" y="40"/>
                  </a:lnTo>
                  <a:lnTo>
                    <a:pt x="42" y="38"/>
                  </a:lnTo>
                  <a:lnTo>
                    <a:pt x="44" y="27"/>
                  </a:lnTo>
                  <a:lnTo>
                    <a:pt x="45" y="13"/>
                  </a:lnTo>
                  <a:lnTo>
                    <a:pt x="47" y="0"/>
                  </a:lnTo>
                  <a:lnTo>
                    <a:pt x="66" y="2"/>
                  </a:lnTo>
                  <a:lnTo>
                    <a:pt x="117" y="6"/>
                  </a:lnTo>
                  <a:lnTo>
                    <a:pt x="138" y="9"/>
                  </a:lnTo>
                  <a:lnTo>
                    <a:pt x="160" y="12"/>
                  </a:lnTo>
                  <a:lnTo>
                    <a:pt x="182" y="13"/>
                  </a:lnTo>
                  <a:lnTo>
                    <a:pt x="186" y="13"/>
                  </a:lnTo>
                  <a:lnTo>
                    <a:pt x="220" y="16"/>
                  </a:lnTo>
                  <a:lnTo>
                    <a:pt x="222" y="18"/>
                  </a:lnTo>
                  <a:lnTo>
                    <a:pt x="252" y="19"/>
                  </a:lnTo>
                  <a:lnTo>
                    <a:pt x="263" y="22"/>
                  </a:lnTo>
                  <a:lnTo>
                    <a:pt x="267" y="22"/>
                  </a:lnTo>
                  <a:lnTo>
                    <a:pt x="270" y="22"/>
                  </a:lnTo>
                  <a:lnTo>
                    <a:pt x="275" y="22"/>
                  </a:lnTo>
                  <a:lnTo>
                    <a:pt x="278" y="22"/>
                  </a:lnTo>
                  <a:lnTo>
                    <a:pt x="286" y="23"/>
                  </a:lnTo>
                  <a:lnTo>
                    <a:pt x="337" y="27"/>
                  </a:lnTo>
                  <a:lnTo>
                    <a:pt x="351" y="29"/>
                  </a:lnTo>
                  <a:lnTo>
                    <a:pt x="353" y="29"/>
                  </a:lnTo>
                  <a:lnTo>
                    <a:pt x="362" y="29"/>
                  </a:lnTo>
                  <a:lnTo>
                    <a:pt x="378" y="30"/>
                  </a:lnTo>
                  <a:lnTo>
                    <a:pt x="383" y="30"/>
                  </a:lnTo>
                  <a:lnTo>
                    <a:pt x="402" y="30"/>
                  </a:lnTo>
                  <a:lnTo>
                    <a:pt x="450" y="34"/>
                  </a:lnTo>
                  <a:lnTo>
                    <a:pt x="484" y="36"/>
                  </a:lnTo>
                  <a:lnTo>
                    <a:pt x="488" y="36"/>
                  </a:lnTo>
                  <a:lnTo>
                    <a:pt x="504" y="37"/>
                  </a:lnTo>
                  <a:lnTo>
                    <a:pt x="563" y="40"/>
                  </a:lnTo>
                  <a:lnTo>
                    <a:pt x="566" y="40"/>
                  </a:lnTo>
                  <a:lnTo>
                    <a:pt x="612" y="43"/>
                  </a:lnTo>
                  <a:lnTo>
                    <a:pt x="610" y="69"/>
                  </a:lnTo>
                  <a:lnTo>
                    <a:pt x="610" y="76"/>
                  </a:lnTo>
                  <a:lnTo>
                    <a:pt x="610" y="83"/>
                  </a:lnTo>
                  <a:lnTo>
                    <a:pt x="609" y="97"/>
                  </a:lnTo>
                  <a:lnTo>
                    <a:pt x="609" y="104"/>
                  </a:lnTo>
                  <a:lnTo>
                    <a:pt x="609" y="113"/>
                  </a:lnTo>
                  <a:lnTo>
                    <a:pt x="607" y="151"/>
                  </a:lnTo>
                  <a:lnTo>
                    <a:pt x="606" y="198"/>
                  </a:lnTo>
                </a:path>
              </a:pathLst>
            </a:custGeom>
            <a:solidFill>
              <a:schemeClr val="accent5"/>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47" name="Freeform 265"/>
            <p:cNvSpPr>
              <a:spLocks/>
            </p:cNvSpPr>
            <p:nvPr/>
          </p:nvSpPr>
          <p:spPr bwMode="auto">
            <a:xfrm>
              <a:off x="2068187" y="2090030"/>
              <a:ext cx="700264" cy="1017222"/>
            </a:xfrm>
            <a:custGeom>
              <a:avLst/>
              <a:gdLst>
                <a:gd name="T0" fmla="*/ 2147483647 w 507"/>
                <a:gd name="T1" fmla="*/ 2147483647 h 815"/>
                <a:gd name="T2" fmla="*/ 2147483647 w 507"/>
                <a:gd name="T3" fmla="*/ 2147483647 h 815"/>
                <a:gd name="T4" fmla="*/ 2147483647 w 507"/>
                <a:gd name="T5" fmla="*/ 2147483647 h 815"/>
                <a:gd name="T6" fmla="*/ 2147483647 w 507"/>
                <a:gd name="T7" fmla="*/ 2147483647 h 815"/>
                <a:gd name="T8" fmla="*/ 2147483647 w 507"/>
                <a:gd name="T9" fmla="*/ 2147483647 h 815"/>
                <a:gd name="T10" fmla="*/ 2147483647 w 507"/>
                <a:gd name="T11" fmla="*/ 2147483647 h 815"/>
                <a:gd name="T12" fmla="*/ 2147483647 w 507"/>
                <a:gd name="T13" fmla="*/ 2147483647 h 815"/>
                <a:gd name="T14" fmla="*/ 2147483647 w 507"/>
                <a:gd name="T15" fmla="*/ 2147483647 h 815"/>
                <a:gd name="T16" fmla="*/ 2147483647 w 507"/>
                <a:gd name="T17" fmla="*/ 2147483647 h 815"/>
                <a:gd name="T18" fmla="*/ 2147483647 w 507"/>
                <a:gd name="T19" fmla="*/ 2147483647 h 815"/>
                <a:gd name="T20" fmla="*/ 2147483647 w 507"/>
                <a:gd name="T21" fmla="*/ 2147483647 h 815"/>
                <a:gd name="T22" fmla="*/ 2147483647 w 507"/>
                <a:gd name="T23" fmla="*/ 2147483647 h 815"/>
                <a:gd name="T24" fmla="*/ 2147483647 w 507"/>
                <a:gd name="T25" fmla="*/ 2147483647 h 815"/>
                <a:gd name="T26" fmla="*/ 2147483647 w 507"/>
                <a:gd name="T27" fmla="*/ 2147483647 h 815"/>
                <a:gd name="T28" fmla="*/ 2147483647 w 507"/>
                <a:gd name="T29" fmla="*/ 2147483647 h 815"/>
                <a:gd name="T30" fmla="*/ 2147483647 w 507"/>
                <a:gd name="T31" fmla="*/ 2147483647 h 815"/>
                <a:gd name="T32" fmla="*/ 2147483647 w 507"/>
                <a:gd name="T33" fmla="*/ 2147483647 h 815"/>
                <a:gd name="T34" fmla="*/ 2147483647 w 507"/>
                <a:gd name="T35" fmla="*/ 2147483647 h 815"/>
                <a:gd name="T36" fmla="*/ 2147483647 w 507"/>
                <a:gd name="T37" fmla="*/ 2147483647 h 815"/>
                <a:gd name="T38" fmla="*/ 2147483647 w 507"/>
                <a:gd name="T39" fmla="*/ 2147483647 h 815"/>
                <a:gd name="T40" fmla="*/ 2147483647 w 507"/>
                <a:gd name="T41" fmla="*/ 2147483647 h 815"/>
                <a:gd name="T42" fmla="*/ 2147483647 w 507"/>
                <a:gd name="T43" fmla="*/ 2147483647 h 815"/>
                <a:gd name="T44" fmla="*/ 2147483647 w 507"/>
                <a:gd name="T45" fmla="*/ 2147483647 h 815"/>
                <a:gd name="T46" fmla="*/ 2147483647 w 507"/>
                <a:gd name="T47" fmla="*/ 2147483647 h 815"/>
                <a:gd name="T48" fmla="*/ 2147483647 w 507"/>
                <a:gd name="T49" fmla="*/ 2147483647 h 815"/>
                <a:gd name="T50" fmla="*/ 2147483647 w 507"/>
                <a:gd name="T51" fmla="*/ 2147483647 h 815"/>
                <a:gd name="T52" fmla="*/ 2147483647 w 507"/>
                <a:gd name="T53" fmla="*/ 2147483647 h 815"/>
                <a:gd name="T54" fmla="*/ 2147483647 w 507"/>
                <a:gd name="T55" fmla="*/ 2147483647 h 815"/>
                <a:gd name="T56" fmla="*/ 2147483647 w 507"/>
                <a:gd name="T57" fmla="*/ 2147483647 h 815"/>
                <a:gd name="T58" fmla="*/ 2147483647 w 507"/>
                <a:gd name="T59" fmla="*/ 2147483647 h 815"/>
                <a:gd name="T60" fmla="*/ 2147483647 w 507"/>
                <a:gd name="T61" fmla="*/ 2147483647 h 815"/>
                <a:gd name="T62" fmla="*/ 2147483647 w 507"/>
                <a:gd name="T63" fmla="*/ 2147483647 h 815"/>
                <a:gd name="T64" fmla="*/ 2147483647 w 507"/>
                <a:gd name="T65" fmla="*/ 2147483647 h 815"/>
                <a:gd name="T66" fmla="*/ 2147483647 w 507"/>
                <a:gd name="T67" fmla="*/ 2147483647 h 815"/>
                <a:gd name="T68" fmla="*/ 2147483647 w 507"/>
                <a:gd name="T69" fmla="*/ 2147483647 h 815"/>
                <a:gd name="T70" fmla="*/ 2147483647 w 507"/>
                <a:gd name="T71" fmla="*/ 0 h 815"/>
                <a:gd name="T72" fmla="*/ 2147483647 w 507"/>
                <a:gd name="T73" fmla="*/ 2147483647 h 815"/>
                <a:gd name="T74" fmla="*/ 2147483647 w 507"/>
                <a:gd name="T75" fmla="*/ 2147483647 h 815"/>
                <a:gd name="T76" fmla="*/ 2147483647 w 507"/>
                <a:gd name="T77" fmla="*/ 2147483647 h 815"/>
                <a:gd name="T78" fmla="*/ 2147483647 w 507"/>
                <a:gd name="T79" fmla="*/ 2147483647 h 815"/>
                <a:gd name="T80" fmla="*/ 2147483647 w 507"/>
                <a:gd name="T81" fmla="*/ 2147483647 h 815"/>
                <a:gd name="T82" fmla="*/ 2147483647 w 507"/>
                <a:gd name="T83" fmla="*/ 2147483647 h 815"/>
                <a:gd name="T84" fmla="*/ 2147483647 w 507"/>
                <a:gd name="T85" fmla="*/ 2147483647 h 815"/>
                <a:gd name="T86" fmla="*/ 2147483647 w 507"/>
                <a:gd name="T87" fmla="*/ 2147483647 h 815"/>
                <a:gd name="T88" fmla="*/ 2147483647 w 507"/>
                <a:gd name="T89" fmla="*/ 2147483647 h 815"/>
                <a:gd name="T90" fmla="*/ 2147483647 w 507"/>
                <a:gd name="T91" fmla="*/ 2147483647 h 815"/>
                <a:gd name="T92" fmla="*/ 2147483647 w 507"/>
                <a:gd name="T93" fmla="*/ 2147483647 h 815"/>
                <a:gd name="T94" fmla="*/ 2147483647 w 507"/>
                <a:gd name="T95" fmla="*/ 2147483647 h 815"/>
                <a:gd name="T96" fmla="*/ 2147483647 w 507"/>
                <a:gd name="T97" fmla="*/ 2147483647 h 81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7"/>
                <a:gd name="T148" fmla="*/ 0 h 815"/>
                <a:gd name="T149" fmla="*/ 507 w 507"/>
                <a:gd name="T150" fmla="*/ 815 h 81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7" h="815">
                  <a:moveTo>
                    <a:pt x="52" y="511"/>
                  </a:moveTo>
                  <a:lnTo>
                    <a:pt x="49" y="515"/>
                  </a:lnTo>
                  <a:lnTo>
                    <a:pt x="41" y="539"/>
                  </a:lnTo>
                  <a:lnTo>
                    <a:pt x="38" y="542"/>
                  </a:lnTo>
                  <a:lnTo>
                    <a:pt x="36" y="546"/>
                  </a:lnTo>
                  <a:lnTo>
                    <a:pt x="33" y="560"/>
                  </a:lnTo>
                  <a:lnTo>
                    <a:pt x="31" y="571"/>
                  </a:lnTo>
                  <a:lnTo>
                    <a:pt x="22" y="615"/>
                  </a:lnTo>
                  <a:lnTo>
                    <a:pt x="0" y="739"/>
                  </a:lnTo>
                  <a:lnTo>
                    <a:pt x="4" y="740"/>
                  </a:lnTo>
                  <a:lnTo>
                    <a:pt x="76" y="754"/>
                  </a:lnTo>
                  <a:lnTo>
                    <a:pt x="156" y="768"/>
                  </a:lnTo>
                  <a:lnTo>
                    <a:pt x="178" y="771"/>
                  </a:lnTo>
                  <a:lnTo>
                    <a:pt x="191" y="773"/>
                  </a:lnTo>
                  <a:lnTo>
                    <a:pt x="214" y="777"/>
                  </a:lnTo>
                  <a:lnTo>
                    <a:pt x="217" y="777"/>
                  </a:lnTo>
                  <a:lnTo>
                    <a:pt x="219" y="779"/>
                  </a:lnTo>
                  <a:lnTo>
                    <a:pt x="234" y="780"/>
                  </a:lnTo>
                  <a:lnTo>
                    <a:pt x="257" y="786"/>
                  </a:lnTo>
                  <a:lnTo>
                    <a:pt x="296" y="790"/>
                  </a:lnTo>
                  <a:lnTo>
                    <a:pt x="317" y="793"/>
                  </a:lnTo>
                  <a:lnTo>
                    <a:pt x="381" y="801"/>
                  </a:lnTo>
                  <a:lnTo>
                    <a:pt x="381" y="802"/>
                  </a:lnTo>
                  <a:lnTo>
                    <a:pt x="382" y="802"/>
                  </a:lnTo>
                  <a:lnTo>
                    <a:pt x="386" y="804"/>
                  </a:lnTo>
                  <a:lnTo>
                    <a:pt x="396" y="804"/>
                  </a:lnTo>
                  <a:lnTo>
                    <a:pt x="415" y="807"/>
                  </a:lnTo>
                  <a:lnTo>
                    <a:pt x="433" y="809"/>
                  </a:lnTo>
                  <a:lnTo>
                    <a:pt x="439" y="811"/>
                  </a:lnTo>
                  <a:lnTo>
                    <a:pt x="440" y="811"/>
                  </a:lnTo>
                  <a:lnTo>
                    <a:pt x="471" y="814"/>
                  </a:lnTo>
                  <a:lnTo>
                    <a:pt x="472" y="801"/>
                  </a:lnTo>
                  <a:lnTo>
                    <a:pt x="478" y="764"/>
                  </a:lnTo>
                  <a:lnTo>
                    <a:pt x="478" y="759"/>
                  </a:lnTo>
                  <a:lnTo>
                    <a:pt x="482" y="733"/>
                  </a:lnTo>
                  <a:lnTo>
                    <a:pt x="485" y="707"/>
                  </a:lnTo>
                  <a:lnTo>
                    <a:pt x="486" y="705"/>
                  </a:lnTo>
                  <a:lnTo>
                    <a:pt x="486" y="700"/>
                  </a:lnTo>
                  <a:lnTo>
                    <a:pt x="489" y="680"/>
                  </a:lnTo>
                  <a:lnTo>
                    <a:pt x="489" y="673"/>
                  </a:lnTo>
                  <a:lnTo>
                    <a:pt x="492" y="658"/>
                  </a:lnTo>
                  <a:lnTo>
                    <a:pt x="492" y="653"/>
                  </a:lnTo>
                  <a:lnTo>
                    <a:pt x="496" y="626"/>
                  </a:lnTo>
                  <a:lnTo>
                    <a:pt x="497" y="612"/>
                  </a:lnTo>
                  <a:lnTo>
                    <a:pt x="499" y="600"/>
                  </a:lnTo>
                  <a:lnTo>
                    <a:pt x="500" y="585"/>
                  </a:lnTo>
                  <a:lnTo>
                    <a:pt x="503" y="572"/>
                  </a:lnTo>
                  <a:lnTo>
                    <a:pt x="506" y="549"/>
                  </a:lnTo>
                  <a:lnTo>
                    <a:pt x="503" y="546"/>
                  </a:lnTo>
                  <a:lnTo>
                    <a:pt x="501" y="546"/>
                  </a:lnTo>
                  <a:lnTo>
                    <a:pt x="500" y="544"/>
                  </a:lnTo>
                  <a:lnTo>
                    <a:pt x="492" y="528"/>
                  </a:lnTo>
                  <a:lnTo>
                    <a:pt x="483" y="515"/>
                  </a:lnTo>
                  <a:lnTo>
                    <a:pt x="476" y="520"/>
                  </a:lnTo>
                  <a:lnTo>
                    <a:pt x="472" y="525"/>
                  </a:lnTo>
                  <a:lnTo>
                    <a:pt x="472" y="536"/>
                  </a:lnTo>
                  <a:lnTo>
                    <a:pt x="463" y="535"/>
                  </a:lnTo>
                  <a:lnTo>
                    <a:pt x="424" y="532"/>
                  </a:lnTo>
                  <a:lnTo>
                    <a:pt x="415" y="526"/>
                  </a:lnTo>
                  <a:lnTo>
                    <a:pt x="406" y="532"/>
                  </a:lnTo>
                  <a:lnTo>
                    <a:pt x="393" y="535"/>
                  </a:lnTo>
                  <a:lnTo>
                    <a:pt x="377" y="528"/>
                  </a:lnTo>
                  <a:lnTo>
                    <a:pt x="367" y="535"/>
                  </a:lnTo>
                  <a:lnTo>
                    <a:pt x="368" y="540"/>
                  </a:lnTo>
                  <a:lnTo>
                    <a:pt x="365" y="542"/>
                  </a:lnTo>
                  <a:lnTo>
                    <a:pt x="356" y="531"/>
                  </a:lnTo>
                  <a:lnTo>
                    <a:pt x="350" y="496"/>
                  </a:lnTo>
                  <a:lnTo>
                    <a:pt x="328" y="479"/>
                  </a:lnTo>
                  <a:lnTo>
                    <a:pt x="331" y="465"/>
                  </a:lnTo>
                  <a:lnTo>
                    <a:pt x="304" y="386"/>
                  </a:lnTo>
                  <a:lnTo>
                    <a:pt x="278" y="402"/>
                  </a:lnTo>
                  <a:lnTo>
                    <a:pt x="268" y="402"/>
                  </a:lnTo>
                  <a:lnTo>
                    <a:pt x="255" y="393"/>
                  </a:lnTo>
                  <a:lnTo>
                    <a:pt x="284" y="295"/>
                  </a:lnTo>
                  <a:lnTo>
                    <a:pt x="286" y="295"/>
                  </a:lnTo>
                  <a:lnTo>
                    <a:pt x="292" y="284"/>
                  </a:lnTo>
                  <a:lnTo>
                    <a:pt x="292" y="280"/>
                  </a:lnTo>
                  <a:lnTo>
                    <a:pt x="288" y="278"/>
                  </a:lnTo>
                  <a:lnTo>
                    <a:pt x="280" y="280"/>
                  </a:lnTo>
                  <a:lnTo>
                    <a:pt x="271" y="278"/>
                  </a:lnTo>
                  <a:lnTo>
                    <a:pt x="270" y="275"/>
                  </a:lnTo>
                  <a:lnTo>
                    <a:pt x="271" y="270"/>
                  </a:lnTo>
                  <a:lnTo>
                    <a:pt x="268" y="267"/>
                  </a:lnTo>
                  <a:lnTo>
                    <a:pt x="260" y="270"/>
                  </a:lnTo>
                  <a:lnTo>
                    <a:pt x="259" y="269"/>
                  </a:lnTo>
                  <a:lnTo>
                    <a:pt x="262" y="264"/>
                  </a:lnTo>
                  <a:lnTo>
                    <a:pt x="250" y="244"/>
                  </a:lnTo>
                  <a:lnTo>
                    <a:pt x="243" y="234"/>
                  </a:lnTo>
                  <a:lnTo>
                    <a:pt x="228" y="205"/>
                  </a:lnTo>
                  <a:lnTo>
                    <a:pt x="219" y="199"/>
                  </a:lnTo>
                  <a:lnTo>
                    <a:pt x="202" y="180"/>
                  </a:lnTo>
                  <a:lnTo>
                    <a:pt x="212" y="177"/>
                  </a:lnTo>
                  <a:lnTo>
                    <a:pt x="203" y="169"/>
                  </a:lnTo>
                  <a:lnTo>
                    <a:pt x="207" y="151"/>
                  </a:lnTo>
                  <a:lnTo>
                    <a:pt x="191" y="119"/>
                  </a:lnTo>
                  <a:lnTo>
                    <a:pt x="191" y="117"/>
                  </a:lnTo>
                  <a:lnTo>
                    <a:pt x="195" y="94"/>
                  </a:lnTo>
                  <a:lnTo>
                    <a:pt x="199" y="67"/>
                  </a:lnTo>
                  <a:lnTo>
                    <a:pt x="201" y="65"/>
                  </a:lnTo>
                  <a:lnTo>
                    <a:pt x="201" y="63"/>
                  </a:lnTo>
                  <a:lnTo>
                    <a:pt x="207" y="26"/>
                  </a:lnTo>
                  <a:lnTo>
                    <a:pt x="209" y="15"/>
                  </a:lnTo>
                  <a:lnTo>
                    <a:pt x="210" y="12"/>
                  </a:lnTo>
                  <a:lnTo>
                    <a:pt x="140" y="0"/>
                  </a:lnTo>
                  <a:lnTo>
                    <a:pt x="138" y="4"/>
                  </a:lnTo>
                  <a:lnTo>
                    <a:pt x="138" y="8"/>
                  </a:lnTo>
                  <a:lnTo>
                    <a:pt x="135" y="15"/>
                  </a:lnTo>
                  <a:lnTo>
                    <a:pt x="124" y="74"/>
                  </a:lnTo>
                  <a:lnTo>
                    <a:pt x="121" y="91"/>
                  </a:lnTo>
                  <a:lnTo>
                    <a:pt x="119" y="98"/>
                  </a:lnTo>
                  <a:lnTo>
                    <a:pt x="119" y="102"/>
                  </a:lnTo>
                  <a:lnTo>
                    <a:pt x="119" y="104"/>
                  </a:lnTo>
                  <a:lnTo>
                    <a:pt x="119" y="106"/>
                  </a:lnTo>
                  <a:lnTo>
                    <a:pt x="115" y="130"/>
                  </a:lnTo>
                  <a:lnTo>
                    <a:pt x="112" y="142"/>
                  </a:lnTo>
                  <a:lnTo>
                    <a:pt x="106" y="170"/>
                  </a:lnTo>
                  <a:lnTo>
                    <a:pt x="105" y="181"/>
                  </a:lnTo>
                  <a:lnTo>
                    <a:pt x="103" y="183"/>
                  </a:lnTo>
                  <a:lnTo>
                    <a:pt x="102" y="195"/>
                  </a:lnTo>
                  <a:lnTo>
                    <a:pt x="94" y="235"/>
                  </a:lnTo>
                  <a:lnTo>
                    <a:pt x="92" y="241"/>
                  </a:lnTo>
                  <a:lnTo>
                    <a:pt x="90" y="257"/>
                  </a:lnTo>
                  <a:lnTo>
                    <a:pt x="88" y="262"/>
                  </a:lnTo>
                  <a:lnTo>
                    <a:pt x="87" y="269"/>
                  </a:lnTo>
                  <a:lnTo>
                    <a:pt x="85" y="274"/>
                  </a:lnTo>
                  <a:lnTo>
                    <a:pt x="90" y="288"/>
                  </a:lnTo>
                  <a:lnTo>
                    <a:pt x="88" y="317"/>
                  </a:lnTo>
                  <a:lnTo>
                    <a:pt x="91" y="321"/>
                  </a:lnTo>
                  <a:lnTo>
                    <a:pt x="92" y="331"/>
                  </a:lnTo>
                  <a:lnTo>
                    <a:pt x="94" y="332"/>
                  </a:lnTo>
                  <a:lnTo>
                    <a:pt x="110" y="348"/>
                  </a:lnTo>
                  <a:lnTo>
                    <a:pt x="113" y="361"/>
                  </a:lnTo>
                  <a:lnTo>
                    <a:pt x="91" y="396"/>
                  </a:lnTo>
                  <a:lnTo>
                    <a:pt x="90" y="397"/>
                  </a:lnTo>
                  <a:lnTo>
                    <a:pt x="83" y="411"/>
                  </a:lnTo>
                  <a:lnTo>
                    <a:pt x="80" y="416"/>
                  </a:lnTo>
                  <a:lnTo>
                    <a:pt x="73" y="422"/>
                  </a:lnTo>
                  <a:lnTo>
                    <a:pt x="66" y="439"/>
                  </a:lnTo>
                  <a:lnTo>
                    <a:pt x="55" y="446"/>
                  </a:lnTo>
                  <a:lnTo>
                    <a:pt x="31" y="483"/>
                  </a:lnTo>
                  <a:lnTo>
                    <a:pt x="31" y="492"/>
                  </a:lnTo>
                  <a:lnTo>
                    <a:pt x="41" y="499"/>
                  </a:lnTo>
                  <a:lnTo>
                    <a:pt x="47" y="500"/>
                  </a:lnTo>
                  <a:lnTo>
                    <a:pt x="52" y="511"/>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48" name="Freeform 266"/>
            <p:cNvSpPr>
              <a:spLocks/>
            </p:cNvSpPr>
            <p:nvPr/>
          </p:nvSpPr>
          <p:spPr bwMode="auto">
            <a:xfrm>
              <a:off x="2331092" y="2107798"/>
              <a:ext cx="1216250" cy="668523"/>
            </a:xfrm>
            <a:custGeom>
              <a:avLst/>
              <a:gdLst>
                <a:gd name="T0" fmla="*/ 2147483647 w 883"/>
                <a:gd name="T1" fmla="*/ 2147483647 h 536"/>
                <a:gd name="T2" fmla="*/ 2147483647 w 883"/>
                <a:gd name="T3" fmla="*/ 2147483647 h 536"/>
                <a:gd name="T4" fmla="*/ 2147483647 w 883"/>
                <a:gd name="T5" fmla="*/ 2147483647 h 536"/>
                <a:gd name="T6" fmla="*/ 2147483647 w 883"/>
                <a:gd name="T7" fmla="*/ 2147483647 h 536"/>
                <a:gd name="T8" fmla="*/ 2147483647 w 883"/>
                <a:gd name="T9" fmla="*/ 2147483647 h 536"/>
                <a:gd name="T10" fmla="*/ 2147483647 w 883"/>
                <a:gd name="T11" fmla="*/ 2147483647 h 536"/>
                <a:gd name="T12" fmla="*/ 2147483647 w 883"/>
                <a:gd name="T13" fmla="*/ 2147483647 h 536"/>
                <a:gd name="T14" fmla="*/ 2147483647 w 883"/>
                <a:gd name="T15" fmla="*/ 2147483647 h 536"/>
                <a:gd name="T16" fmla="*/ 2147483647 w 883"/>
                <a:gd name="T17" fmla="*/ 2147483647 h 536"/>
                <a:gd name="T18" fmla="*/ 2147483647 w 883"/>
                <a:gd name="T19" fmla="*/ 2147483647 h 536"/>
                <a:gd name="T20" fmla="*/ 2147483647 w 883"/>
                <a:gd name="T21" fmla="*/ 2147483647 h 536"/>
                <a:gd name="T22" fmla="*/ 2147483647 w 883"/>
                <a:gd name="T23" fmla="*/ 2147483647 h 536"/>
                <a:gd name="T24" fmla="*/ 0 w 883"/>
                <a:gd name="T25" fmla="*/ 2147483647 h 536"/>
                <a:gd name="T26" fmla="*/ 2147483647 w 883"/>
                <a:gd name="T27" fmla="*/ 2147483647 h 536"/>
                <a:gd name="T28" fmla="*/ 2147483647 w 883"/>
                <a:gd name="T29" fmla="*/ 2147483647 h 536"/>
                <a:gd name="T30" fmla="*/ 2147483647 w 883"/>
                <a:gd name="T31" fmla="*/ 2147483647 h 536"/>
                <a:gd name="T32" fmla="*/ 2147483647 w 883"/>
                <a:gd name="T33" fmla="*/ 0 h 536"/>
                <a:gd name="T34" fmla="*/ 2147483647 w 883"/>
                <a:gd name="T35" fmla="*/ 2147483647 h 536"/>
                <a:gd name="T36" fmla="*/ 2147483647 w 883"/>
                <a:gd name="T37" fmla="*/ 2147483647 h 536"/>
                <a:gd name="T38" fmla="*/ 2147483647 w 883"/>
                <a:gd name="T39" fmla="*/ 2147483647 h 536"/>
                <a:gd name="T40" fmla="*/ 2147483647 w 883"/>
                <a:gd name="T41" fmla="*/ 2147483647 h 536"/>
                <a:gd name="T42" fmla="*/ 2147483647 w 883"/>
                <a:gd name="T43" fmla="*/ 2147483647 h 536"/>
                <a:gd name="T44" fmla="*/ 2147483647 w 883"/>
                <a:gd name="T45" fmla="*/ 2147483647 h 536"/>
                <a:gd name="T46" fmla="*/ 2147483647 w 883"/>
                <a:gd name="T47" fmla="*/ 2147483647 h 536"/>
                <a:gd name="T48" fmla="*/ 2147483647 w 883"/>
                <a:gd name="T49" fmla="*/ 2147483647 h 536"/>
                <a:gd name="T50" fmla="*/ 2147483647 w 883"/>
                <a:gd name="T51" fmla="*/ 2147483647 h 536"/>
                <a:gd name="T52" fmla="*/ 2147483647 w 883"/>
                <a:gd name="T53" fmla="*/ 2147483647 h 536"/>
                <a:gd name="T54" fmla="*/ 2147483647 w 883"/>
                <a:gd name="T55" fmla="*/ 2147483647 h 536"/>
                <a:gd name="T56" fmla="*/ 2147483647 w 883"/>
                <a:gd name="T57" fmla="*/ 2147483647 h 536"/>
                <a:gd name="T58" fmla="*/ 2147483647 w 883"/>
                <a:gd name="T59" fmla="*/ 2147483647 h 536"/>
                <a:gd name="T60" fmla="*/ 2147483647 w 883"/>
                <a:gd name="T61" fmla="*/ 2147483647 h 536"/>
                <a:gd name="T62" fmla="*/ 2147483647 w 883"/>
                <a:gd name="T63" fmla="*/ 2147483647 h 536"/>
                <a:gd name="T64" fmla="*/ 2147483647 w 883"/>
                <a:gd name="T65" fmla="*/ 2147483647 h 536"/>
                <a:gd name="T66" fmla="*/ 2147483647 w 883"/>
                <a:gd name="T67" fmla="*/ 2147483647 h 536"/>
                <a:gd name="T68" fmla="*/ 2147483647 w 883"/>
                <a:gd name="T69" fmla="*/ 2147483647 h 536"/>
                <a:gd name="T70" fmla="*/ 2147483647 w 883"/>
                <a:gd name="T71" fmla="*/ 2147483647 h 536"/>
                <a:gd name="T72" fmla="*/ 2147483647 w 883"/>
                <a:gd name="T73" fmla="*/ 2147483647 h 536"/>
                <a:gd name="T74" fmla="*/ 2147483647 w 883"/>
                <a:gd name="T75" fmla="*/ 2147483647 h 536"/>
                <a:gd name="T76" fmla="*/ 2147483647 w 883"/>
                <a:gd name="T77" fmla="*/ 2147483647 h 536"/>
                <a:gd name="T78" fmla="*/ 2147483647 w 883"/>
                <a:gd name="T79" fmla="*/ 2147483647 h 536"/>
                <a:gd name="T80" fmla="*/ 2147483647 w 883"/>
                <a:gd name="T81" fmla="*/ 2147483647 h 536"/>
                <a:gd name="T82" fmla="*/ 2147483647 w 883"/>
                <a:gd name="T83" fmla="*/ 2147483647 h 536"/>
                <a:gd name="T84" fmla="*/ 2147483647 w 883"/>
                <a:gd name="T85" fmla="*/ 2147483647 h 536"/>
                <a:gd name="T86" fmla="*/ 2147483647 w 883"/>
                <a:gd name="T87" fmla="*/ 2147483647 h 536"/>
                <a:gd name="T88" fmla="*/ 2147483647 w 883"/>
                <a:gd name="T89" fmla="*/ 2147483647 h 536"/>
                <a:gd name="T90" fmla="*/ 2147483647 w 883"/>
                <a:gd name="T91" fmla="*/ 2147483647 h 536"/>
                <a:gd name="T92" fmla="*/ 2147483647 w 883"/>
                <a:gd name="T93" fmla="*/ 2147483647 h 536"/>
                <a:gd name="T94" fmla="*/ 2147483647 w 883"/>
                <a:gd name="T95" fmla="*/ 2147483647 h 536"/>
                <a:gd name="T96" fmla="*/ 2147483647 w 883"/>
                <a:gd name="T97" fmla="*/ 2147483647 h 536"/>
                <a:gd name="T98" fmla="*/ 2147483647 w 883"/>
                <a:gd name="T99" fmla="*/ 2147483647 h 536"/>
                <a:gd name="T100" fmla="*/ 2147483647 w 883"/>
                <a:gd name="T101" fmla="*/ 2147483647 h 536"/>
                <a:gd name="T102" fmla="*/ 2147483647 w 883"/>
                <a:gd name="T103" fmla="*/ 2147483647 h 536"/>
                <a:gd name="T104" fmla="*/ 2147483647 w 883"/>
                <a:gd name="T105" fmla="*/ 2147483647 h 536"/>
                <a:gd name="T106" fmla="*/ 2147483647 w 883"/>
                <a:gd name="T107" fmla="*/ 2147483647 h 536"/>
                <a:gd name="T108" fmla="*/ 2147483647 w 883"/>
                <a:gd name="T109" fmla="*/ 2147483647 h 536"/>
                <a:gd name="T110" fmla="*/ 2147483647 w 883"/>
                <a:gd name="T111" fmla="*/ 2147483647 h 536"/>
                <a:gd name="T112" fmla="*/ 2147483647 w 883"/>
                <a:gd name="T113" fmla="*/ 2147483647 h 536"/>
                <a:gd name="T114" fmla="*/ 2147483647 w 883"/>
                <a:gd name="T115" fmla="*/ 2147483647 h 536"/>
                <a:gd name="T116" fmla="*/ 2147483647 w 883"/>
                <a:gd name="T117" fmla="*/ 2147483647 h 536"/>
                <a:gd name="T118" fmla="*/ 2147483647 w 883"/>
                <a:gd name="T119" fmla="*/ 2147483647 h 536"/>
                <a:gd name="T120" fmla="*/ 2147483647 w 883"/>
                <a:gd name="T121" fmla="*/ 2147483647 h 536"/>
                <a:gd name="T122" fmla="*/ 2147483647 w 883"/>
                <a:gd name="T123" fmla="*/ 2147483647 h 536"/>
                <a:gd name="T124" fmla="*/ 2147483647 w 883"/>
                <a:gd name="T125" fmla="*/ 2147483647 h 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83"/>
                <a:gd name="T190" fmla="*/ 0 h 536"/>
                <a:gd name="T191" fmla="*/ 883 w 883"/>
                <a:gd name="T192" fmla="*/ 536 h 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83" h="536">
                  <a:moveTo>
                    <a:pt x="113" y="373"/>
                  </a:moveTo>
                  <a:lnTo>
                    <a:pt x="87" y="388"/>
                  </a:lnTo>
                  <a:lnTo>
                    <a:pt x="77" y="388"/>
                  </a:lnTo>
                  <a:lnTo>
                    <a:pt x="63" y="380"/>
                  </a:lnTo>
                  <a:lnTo>
                    <a:pt x="92" y="282"/>
                  </a:lnTo>
                  <a:lnTo>
                    <a:pt x="95" y="282"/>
                  </a:lnTo>
                  <a:lnTo>
                    <a:pt x="101" y="270"/>
                  </a:lnTo>
                  <a:lnTo>
                    <a:pt x="101" y="266"/>
                  </a:lnTo>
                  <a:lnTo>
                    <a:pt x="97" y="265"/>
                  </a:lnTo>
                  <a:lnTo>
                    <a:pt x="88" y="266"/>
                  </a:lnTo>
                  <a:lnTo>
                    <a:pt x="80" y="265"/>
                  </a:lnTo>
                  <a:lnTo>
                    <a:pt x="79" y="262"/>
                  </a:lnTo>
                  <a:lnTo>
                    <a:pt x="80" y="257"/>
                  </a:lnTo>
                  <a:lnTo>
                    <a:pt x="77" y="254"/>
                  </a:lnTo>
                  <a:lnTo>
                    <a:pt x="69" y="257"/>
                  </a:lnTo>
                  <a:lnTo>
                    <a:pt x="67" y="255"/>
                  </a:lnTo>
                  <a:lnTo>
                    <a:pt x="70" y="251"/>
                  </a:lnTo>
                  <a:lnTo>
                    <a:pt x="59" y="230"/>
                  </a:lnTo>
                  <a:lnTo>
                    <a:pt x="52" y="221"/>
                  </a:lnTo>
                  <a:lnTo>
                    <a:pt x="37" y="192"/>
                  </a:lnTo>
                  <a:lnTo>
                    <a:pt x="27" y="186"/>
                  </a:lnTo>
                  <a:lnTo>
                    <a:pt x="11" y="167"/>
                  </a:lnTo>
                  <a:lnTo>
                    <a:pt x="20" y="164"/>
                  </a:lnTo>
                  <a:lnTo>
                    <a:pt x="12" y="156"/>
                  </a:lnTo>
                  <a:lnTo>
                    <a:pt x="16" y="138"/>
                  </a:lnTo>
                  <a:lnTo>
                    <a:pt x="0" y="106"/>
                  </a:lnTo>
                  <a:lnTo>
                    <a:pt x="0" y="105"/>
                  </a:lnTo>
                  <a:lnTo>
                    <a:pt x="4" y="81"/>
                  </a:lnTo>
                  <a:lnTo>
                    <a:pt x="8" y="55"/>
                  </a:lnTo>
                  <a:lnTo>
                    <a:pt x="9" y="52"/>
                  </a:lnTo>
                  <a:lnTo>
                    <a:pt x="9" y="51"/>
                  </a:lnTo>
                  <a:lnTo>
                    <a:pt x="16" y="13"/>
                  </a:lnTo>
                  <a:lnTo>
                    <a:pt x="18" y="2"/>
                  </a:lnTo>
                  <a:lnTo>
                    <a:pt x="19" y="0"/>
                  </a:lnTo>
                  <a:lnTo>
                    <a:pt x="113" y="16"/>
                  </a:lnTo>
                  <a:lnTo>
                    <a:pt x="159" y="24"/>
                  </a:lnTo>
                  <a:lnTo>
                    <a:pt x="295" y="44"/>
                  </a:lnTo>
                  <a:lnTo>
                    <a:pt x="360" y="53"/>
                  </a:lnTo>
                  <a:lnTo>
                    <a:pt x="399" y="58"/>
                  </a:lnTo>
                  <a:lnTo>
                    <a:pt x="453" y="64"/>
                  </a:lnTo>
                  <a:lnTo>
                    <a:pt x="489" y="69"/>
                  </a:lnTo>
                  <a:lnTo>
                    <a:pt x="579" y="78"/>
                  </a:lnTo>
                  <a:lnTo>
                    <a:pt x="655" y="85"/>
                  </a:lnTo>
                  <a:lnTo>
                    <a:pt x="733" y="92"/>
                  </a:lnTo>
                  <a:lnTo>
                    <a:pt x="809" y="98"/>
                  </a:lnTo>
                  <a:lnTo>
                    <a:pt x="882" y="102"/>
                  </a:lnTo>
                  <a:lnTo>
                    <a:pt x="880" y="128"/>
                  </a:lnTo>
                  <a:lnTo>
                    <a:pt x="880" y="138"/>
                  </a:lnTo>
                  <a:lnTo>
                    <a:pt x="880" y="141"/>
                  </a:lnTo>
                  <a:lnTo>
                    <a:pt x="880" y="142"/>
                  </a:lnTo>
                  <a:lnTo>
                    <a:pt x="879" y="154"/>
                  </a:lnTo>
                  <a:lnTo>
                    <a:pt x="879" y="167"/>
                  </a:lnTo>
                  <a:lnTo>
                    <a:pt x="877" y="194"/>
                  </a:lnTo>
                  <a:lnTo>
                    <a:pt x="876" y="208"/>
                  </a:lnTo>
                  <a:lnTo>
                    <a:pt x="875" y="221"/>
                  </a:lnTo>
                  <a:lnTo>
                    <a:pt x="875" y="235"/>
                  </a:lnTo>
                  <a:lnTo>
                    <a:pt x="872" y="272"/>
                  </a:lnTo>
                  <a:lnTo>
                    <a:pt x="872" y="275"/>
                  </a:lnTo>
                  <a:lnTo>
                    <a:pt x="872" y="279"/>
                  </a:lnTo>
                  <a:lnTo>
                    <a:pt x="870" y="301"/>
                  </a:lnTo>
                  <a:lnTo>
                    <a:pt x="868" y="341"/>
                  </a:lnTo>
                  <a:lnTo>
                    <a:pt x="868" y="352"/>
                  </a:lnTo>
                  <a:lnTo>
                    <a:pt x="866" y="363"/>
                  </a:lnTo>
                  <a:lnTo>
                    <a:pt x="866" y="367"/>
                  </a:lnTo>
                  <a:lnTo>
                    <a:pt x="865" y="391"/>
                  </a:lnTo>
                  <a:lnTo>
                    <a:pt x="865" y="395"/>
                  </a:lnTo>
                  <a:lnTo>
                    <a:pt x="863" y="411"/>
                  </a:lnTo>
                  <a:lnTo>
                    <a:pt x="862" y="427"/>
                  </a:lnTo>
                  <a:lnTo>
                    <a:pt x="862" y="434"/>
                  </a:lnTo>
                  <a:lnTo>
                    <a:pt x="862" y="447"/>
                  </a:lnTo>
                  <a:lnTo>
                    <a:pt x="858" y="501"/>
                  </a:lnTo>
                  <a:lnTo>
                    <a:pt x="858" y="505"/>
                  </a:lnTo>
                  <a:lnTo>
                    <a:pt x="857" y="528"/>
                  </a:lnTo>
                  <a:lnTo>
                    <a:pt x="858" y="529"/>
                  </a:lnTo>
                  <a:lnTo>
                    <a:pt x="855" y="529"/>
                  </a:lnTo>
                  <a:lnTo>
                    <a:pt x="804" y="525"/>
                  </a:lnTo>
                  <a:lnTo>
                    <a:pt x="796" y="525"/>
                  </a:lnTo>
                  <a:lnTo>
                    <a:pt x="780" y="523"/>
                  </a:lnTo>
                  <a:lnTo>
                    <a:pt x="777" y="523"/>
                  </a:lnTo>
                  <a:lnTo>
                    <a:pt x="714" y="518"/>
                  </a:lnTo>
                  <a:lnTo>
                    <a:pt x="707" y="518"/>
                  </a:lnTo>
                  <a:lnTo>
                    <a:pt x="705" y="518"/>
                  </a:lnTo>
                  <a:lnTo>
                    <a:pt x="697" y="518"/>
                  </a:lnTo>
                  <a:lnTo>
                    <a:pt x="687" y="518"/>
                  </a:lnTo>
                  <a:lnTo>
                    <a:pt x="686" y="518"/>
                  </a:lnTo>
                  <a:lnTo>
                    <a:pt x="630" y="512"/>
                  </a:lnTo>
                  <a:lnTo>
                    <a:pt x="621" y="511"/>
                  </a:lnTo>
                  <a:lnTo>
                    <a:pt x="561" y="505"/>
                  </a:lnTo>
                  <a:lnTo>
                    <a:pt x="535" y="503"/>
                  </a:lnTo>
                  <a:lnTo>
                    <a:pt x="525" y="501"/>
                  </a:lnTo>
                  <a:lnTo>
                    <a:pt x="515" y="501"/>
                  </a:lnTo>
                  <a:lnTo>
                    <a:pt x="507" y="500"/>
                  </a:lnTo>
                  <a:lnTo>
                    <a:pt x="478" y="497"/>
                  </a:lnTo>
                  <a:lnTo>
                    <a:pt x="468" y="494"/>
                  </a:lnTo>
                  <a:lnTo>
                    <a:pt x="417" y="489"/>
                  </a:lnTo>
                  <a:lnTo>
                    <a:pt x="411" y="489"/>
                  </a:lnTo>
                  <a:lnTo>
                    <a:pt x="402" y="487"/>
                  </a:lnTo>
                  <a:lnTo>
                    <a:pt x="371" y="485"/>
                  </a:lnTo>
                  <a:lnTo>
                    <a:pt x="321" y="478"/>
                  </a:lnTo>
                  <a:lnTo>
                    <a:pt x="317" y="514"/>
                  </a:lnTo>
                  <a:lnTo>
                    <a:pt x="314" y="532"/>
                  </a:lnTo>
                  <a:lnTo>
                    <a:pt x="314" y="535"/>
                  </a:lnTo>
                  <a:lnTo>
                    <a:pt x="312" y="532"/>
                  </a:lnTo>
                  <a:lnTo>
                    <a:pt x="310" y="532"/>
                  </a:lnTo>
                  <a:lnTo>
                    <a:pt x="309" y="530"/>
                  </a:lnTo>
                  <a:lnTo>
                    <a:pt x="300" y="514"/>
                  </a:lnTo>
                  <a:lnTo>
                    <a:pt x="292" y="501"/>
                  </a:lnTo>
                  <a:lnTo>
                    <a:pt x="285" y="505"/>
                  </a:lnTo>
                  <a:lnTo>
                    <a:pt x="281" y="511"/>
                  </a:lnTo>
                  <a:lnTo>
                    <a:pt x="281" y="522"/>
                  </a:lnTo>
                  <a:lnTo>
                    <a:pt x="271" y="521"/>
                  </a:lnTo>
                  <a:lnTo>
                    <a:pt x="232" y="518"/>
                  </a:lnTo>
                  <a:lnTo>
                    <a:pt x="224" y="512"/>
                  </a:lnTo>
                  <a:lnTo>
                    <a:pt x="214" y="518"/>
                  </a:lnTo>
                  <a:lnTo>
                    <a:pt x="202" y="521"/>
                  </a:lnTo>
                  <a:lnTo>
                    <a:pt x="185" y="514"/>
                  </a:lnTo>
                  <a:lnTo>
                    <a:pt x="176" y="521"/>
                  </a:lnTo>
                  <a:lnTo>
                    <a:pt x="177" y="526"/>
                  </a:lnTo>
                  <a:lnTo>
                    <a:pt x="174" y="528"/>
                  </a:lnTo>
                  <a:lnTo>
                    <a:pt x="165" y="517"/>
                  </a:lnTo>
                  <a:lnTo>
                    <a:pt x="159" y="482"/>
                  </a:lnTo>
                  <a:lnTo>
                    <a:pt x="137" y="465"/>
                  </a:lnTo>
                  <a:lnTo>
                    <a:pt x="140" y="452"/>
                  </a:lnTo>
                  <a:lnTo>
                    <a:pt x="113" y="373"/>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49" name="Freeform 267" descr="Outlined diamond"/>
            <p:cNvSpPr>
              <a:spLocks/>
            </p:cNvSpPr>
            <p:nvPr/>
          </p:nvSpPr>
          <p:spPr bwMode="auto">
            <a:xfrm>
              <a:off x="2761080" y="3813533"/>
              <a:ext cx="801004" cy="777353"/>
            </a:xfrm>
            <a:custGeom>
              <a:avLst/>
              <a:gdLst>
                <a:gd name="T0" fmla="*/ 2147483647 w 582"/>
                <a:gd name="T1" fmla="*/ 2147483647 h 622"/>
                <a:gd name="T2" fmla="*/ 2147483647 w 582"/>
                <a:gd name="T3" fmla="*/ 2147483647 h 622"/>
                <a:gd name="T4" fmla="*/ 2147483647 w 582"/>
                <a:gd name="T5" fmla="*/ 2147483647 h 622"/>
                <a:gd name="T6" fmla="*/ 2147483647 w 582"/>
                <a:gd name="T7" fmla="*/ 2147483647 h 622"/>
                <a:gd name="T8" fmla="*/ 2147483647 w 582"/>
                <a:gd name="T9" fmla="*/ 2147483647 h 622"/>
                <a:gd name="T10" fmla="*/ 2147483647 w 582"/>
                <a:gd name="T11" fmla="*/ 2147483647 h 622"/>
                <a:gd name="T12" fmla="*/ 2147483647 w 582"/>
                <a:gd name="T13" fmla="*/ 2147483647 h 622"/>
                <a:gd name="T14" fmla="*/ 2147483647 w 582"/>
                <a:gd name="T15" fmla="*/ 2147483647 h 622"/>
                <a:gd name="T16" fmla="*/ 2147483647 w 582"/>
                <a:gd name="T17" fmla="*/ 2147483647 h 622"/>
                <a:gd name="T18" fmla="*/ 2147483647 w 582"/>
                <a:gd name="T19" fmla="*/ 2147483647 h 622"/>
                <a:gd name="T20" fmla="*/ 2147483647 w 582"/>
                <a:gd name="T21" fmla="*/ 2147483647 h 622"/>
                <a:gd name="T22" fmla="*/ 2147483647 w 582"/>
                <a:gd name="T23" fmla="*/ 2147483647 h 622"/>
                <a:gd name="T24" fmla="*/ 2147483647 w 582"/>
                <a:gd name="T25" fmla="*/ 2147483647 h 622"/>
                <a:gd name="T26" fmla="*/ 2147483647 w 582"/>
                <a:gd name="T27" fmla="*/ 2147483647 h 622"/>
                <a:gd name="T28" fmla="*/ 2147483647 w 582"/>
                <a:gd name="T29" fmla="*/ 2147483647 h 622"/>
                <a:gd name="T30" fmla="*/ 2147483647 w 582"/>
                <a:gd name="T31" fmla="*/ 2147483647 h 622"/>
                <a:gd name="T32" fmla="*/ 2147483647 w 582"/>
                <a:gd name="T33" fmla="*/ 2147483647 h 622"/>
                <a:gd name="T34" fmla="*/ 2147483647 w 582"/>
                <a:gd name="T35" fmla="*/ 2147483647 h 622"/>
                <a:gd name="T36" fmla="*/ 2147483647 w 582"/>
                <a:gd name="T37" fmla="*/ 2147483647 h 622"/>
                <a:gd name="T38" fmla="*/ 2147483647 w 582"/>
                <a:gd name="T39" fmla="*/ 2147483647 h 622"/>
                <a:gd name="T40" fmla="*/ 2147483647 w 582"/>
                <a:gd name="T41" fmla="*/ 2147483647 h 622"/>
                <a:gd name="T42" fmla="*/ 2147483647 w 582"/>
                <a:gd name="T43" fmla="*/ 2147483647 h 622"/>
                <a:gd name="T44" fmla="*/ 2147483647 w 582"/>
                <a:gd name="T45" fmla="*/ 2147483647 h 622"/>
                <a:gd name="T46" fmla="*/ 2147483647 w 582"/>
                <a:gd name="T47" fmla="*/ 2147483647 h 622"/>
                <a:gd name="T48" fmla="*/ 2147483647 w 582"/>
                <a:gd name="T49" fmla="*/ 2147483647 h 622"/>
                <a:gd name="T50" fmla="*/ 2147483647 w 582"/>
                <a:gd name="T51" fmla="*/ 2147483647 h 622"/>
                <a:gd name="T52" fmla="*/ 2147483647 w 582"/>
                <a:gd name="T53" fmla="*/ 2147483647 h 622"/>
                <a:gd name="T54" fmla="*/ 2147483647 w 582"/>
                <a:gd name="T55" fmla="*/ 2147483647 h 622"/>
                <a:gd name="T56" fmla="*/ 2147483647 w 582"/>
                <a:gd name="T57" fmla="*/ 2147483647 h 622"/>
                <a:gd name="T58" fmla="*/ 2147483647 w 582"/>
                <a:gd name="T59" fmla="*/ 2147483647 h 622"/>
                <a:gd name="T60" fmla="*/ 2147483647 w 582"/>
                <a:gd name="T61" fmla="*/ 2147483647 h 622"/>
                <a:gd name="T62" fmla="*/ 2147483647 w 582"/>
                <a:gd name="T63" fmla="*/ 2147483647 h 622"/>
                <a:gd name="T64" fmla="*/ 2147483647 w 582"/>
                <a:gd name="T65" fmla="*/ 2147483647 h 622"/>
                <a:gd name="T66" fmla="*/ 2147483647 w 582"/>
                <a:gd name="T67" fmla="*/ 2147483647 h 622"/>
                <a:gd name="T68" fmla="*/ 2147483647 w 582"/>
                <a:gd name="T69" fmla="*/ 2147483647 h 622"/>
                <a:gd name="T70" fmla="*/ 2147483647 w 582"/>
                <a:gd name="T71" fmla="*/ 2147483647 h 622"/>
                <a:gd name="T72" fmla="*/ 2147483647 w 582"/>
                <a:gd name="T73" fmla="*/ 2147483647 h 622"/>
                <a:gd name="T74" fmla="*/ 2147483647 w 582"/>
                <a:gd name="T75" fmla="*/ 2147483647 h 622"/>
                <a:gd name="T76" fmla="*/ 2147483647 w 582"/>
                <a:gd name="T77" fmla="*/ 2147483647 h 622"/>
                <a:gd name="T78" fmla="*/ 2147483647 w 582"/>
                <a:gd name="T79" fmla="*/ 2147483647 h 622"/>
                <a:gd name="T80" fmla="*/ 2147483647 w 582"/>
                <a:gd name="T81" fmla="*/ 2147483647 h 622"/>
                <a:gd name="T82" fmla="*/ 2147483647 w 582"/>
                <a:gd name="T83" fmla="*/ 2147483647 h 622"/>
                <a:gd name="T84" fmla="*/ 2147483647 w 582"/>
                <a:gd name="T85" fmla="*/ 2147483647 h 622"/>
                <a:gd name="T86" fmla="*/ 2147483647 w 582"/>
                <a:gd name="T87" fmla="*/ 2147483647 h 622"/>
                <a:gd name="T88" fmla="*/ 2147483647 w 582"/>
                <a:gd name="T89" fmla="*/ 2147483647 h 622"/>
                <a:gd name="T90" fmla="*/ 2147483647 w 582"/>
                <a:gd name="T91" fmla="*/ 0 h 622"/>
                <a:gd name="T92" fmla="*/ 2147483647 w 582"/>
                <a:gd name="T93" fmla="*/ 2147483647 h 622"/>
                <a:gd name="T94" fmla="*/ 2147483647 w 582"/>
                <a:gd name="T95" fmla="*/ 2147483647 h 622"/>
                <a:gd name="T96" fmla="*/ 2147483647 w 582"/>
                <a:gd name="T97" fmla="*/ 2147483647 h 622"/>
                <a:gd name="T98" fmla="*/ 2147483647 w 582"/>
                <a:gd name="T99" fmla="*/ 2147483647 h 622"/>
                <a:gd name="T100" fmla="*/ 2147483647 w 582"/>
                <a:gd name="T101" fmla="*/ 2147483647 h 622"/>
                <a:gd name="T102" fmla="*/ 2147483647 w 582"/>
                <a:gd name="T103" fmla="*/ 2147483647 h 622"/>
                <a:gd name="T104" fmla="*/ 2147483647 w 582"/>
                <a:gd name="T105" fmla="*/ 2147483647 h 622"/>
                <a:gd name="T106" fmla="*/ 2147483647 w 582"/>
                <a:gd name="T107" fmla="*/ 2147483647 h 622"/>
                <a:gd name="T108" fmla="*/ 2147483647 w 582"/>
                <a:gd name="T109" fmla="*/ 2147483647 h 622"/>
                <a:gd name="T110" fmla="*/ 2147483647 w 582"/>
                <a:gd name="T111" fmla="*/ 2147483647 h 622"/>
                <a:gd name="T112" fmla="*/ 2147483647 w 582"/>
                <a:gd name="T113" fmla="*/ 2147483647 h 622"/>
                <a:gd name="T114" fmla="*/ 0 w 582"/>
                <a:gd name="T115" fmla="*/ 2147483647 h 62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82"/>
                <a:gd name="T175" fmla="*/ 0 h 622"/>
                <a:gd name="T176" fmla="*/ 582 w 582"/>
                <a:gd name="T177" fmla="*/ 622 h 62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82" h="622">
                  <a:moveTo>
                    <a:pt x="16" y="615"/>
                  </a:moveTo>
                  <a:lnTo>
                    <a:pt x="76" y="621"/>
                  </a:lnTo>
                  <a:lnTo>
                    <a:pt x="81" y="572"/>
                  </a:lnTo>
                  <a:lnTo>
                    <a:pt x="163" y="580"/>
                  </a:lnTo>
                  <a:lnTo>
                    <a:pt x="233" y="586"/>
                  </a:lnTo>
                  <a:lnTo>
                    <a:pt x="224" y="573"/>
                  </a:lnTo>
                  <a:lnTo>
                    <a:pt x="226" y="571"/>
                  </a:lnTo>
                  <a:lnTo>
                    <a:pt x="224" y="564"/>
                  </a:lnTo>
                  <a:lnTo>
                    <a:pt x="226" y="562"/>
                  </a:lnTo>
                  <a:lnTo>
                    <a:pt x="249" y="564"/>
                  </a:lnTo>
                  <a:lnTo>
                    <a:pt x="260" y="564"/>
                  </a:lnTo>
                  <a:lnTo>
                    <a:pt x="271" y="565"/>
                  </a:lnTo>
                  <a:lnTo>
                    <a:pt x="283" y="567"/>
                  </a:lnTo>
                  <a:lnTo>
                    <a:pt x="338" y="572"/>
                  </a:lnTo>
                  <a:lnTo>
                    <a:pt x="363" y="573"/>
                  </a:lnTo>
                  <a:lnTo>
                    <a:pt x="380" y="573"/>
                  </a:lnTo>
                  <a:lnTo>
                    <a:pt x="387" y="573"/>
                  </a:lnTo>
                  <a:lnTo>
                    <a:pt x="430" y="578"/>
                  </a:lnTo>
                  <a:lnTo>
                    <a:pt x="439" y="578"/>
                  </a:lnTo>
                  <a:lnTo>
                    <a:pt x="462" y="579"/>
                  </a:lnTo>
                  <a:lnTo>
                    <a:pt x="464" y="579"/>
                  </a:lnTo>
                  <a:lnTo>
                    <a:pt x="485" y="580"/>
                  </a:lnTo>
                  <a:lnTo>
                    <a:pt x="486" y="580"/>
                  </a:lnTo>
                  <a:lnTo>
                    <a:pt x="488" y="580"/>
                  </a:lnTo>
                  <a:lnTo>
                    <a:pt x="498" y="580"/>
                  </a:lnTo>
                  <a:lnTo>
                    <a:pt x="521" y="583"/>
                  </a:lnTo>
                  <a:lnTo>
                    <a:pt x="524" y="583"/>
                  </a:lnTo>
                  <a:lnTo>
                    <a:pt x="542" y="583"/>
                  </a:lnTo>
                  <a:lnTo>
                    <a:pt x="547" y="583"/>
                  </a:lnTo>
                  <a:lnTo>
                    <a:pt x="547" y="573"/>
                  </a:lnTo>
                  <a:lnTo>
                    <a:pt x="549" y="557"/>
                  </a:lnTo>
                  <a:lnTo>
                    <a:pt x="550" y="532"/>
                  </a:lnTo>
                  <a:lnTo>
                    <a:pt x="550" y="526"/>
                  </a:lnTo>
                  <a:lnTo>
                    <a:pt x="551" y="515"/>
                  </a:lnTo>
                  <a:lnTo>
                    <a:pt x="551" y="495"/>
                  </a:lnTo>
                  <a:lnTo>
                    <a:pt x="553" y="479"/>
                  </a:lnTo>
                  <a:lnTo>
                    <a:pt x="554" y="461"/>
                  </a:lnTo>
                  <a:lnTo>
                    <a:pt x="556" y="434"/>
                  </a:lnTo>
                  <a:lnTo>
                    <a:pt x="556" y="432"/>
                  </a:lnTo>
                  <a:lnTo>
                    <a:pt x="557" y="420"/>
                  </a:lnTo>
                  <a:lnTo>
                    <a:pt x="557" y="417"/>
                  </a:lnTo>
                  <a:lnTo>
                    <a:pt x="557" y="413"/>
                  </a:lnTo>
                  <a:lnTo>
                    <a:pt x="558" y="402"/>
                  </a:lnTo>
                  <a:lnTo>
                    <a:pt x="558" y="398"/>
                  </a:lnTo>
                  <a:lnTo>
                    <a:pt x="558" y="385"/>
                  </a:lnTo>
                  <a:lnTo>
                    <a:pt x="560" y="366"/>
                  </a:lnTo>
                  <a:lnTo>
                    <a:pt x="561" y="340"/>
                  </a:lnTo>
                  <a:lnTo>
                    <a:pt x="561" y="333"/>
                  </a:lnTo>
                  <a:lnTo>
                    <a:pt x="563" y="320"/>
                  </a:lnTo>
                  <a:lnTo>
                    <a:pt x="564" y="312"/>
                  </a:lnTo>
                  <a:lnTo>
                    <a:pt x="564" y="286"/>
                  </a:lnTo>
                  <a:lnTo>
                    <a:pt x="565" y="272"/>
                  </a:lnTo>
                  <a:lnTo>
                    <a:pt x="565" y="262"/>
                  </a:lnTo>
                  <a:lnTo>
                    <a:pt x="567" y="257"/>
                  </a:lnTo>
                  <a:lnTo>
                    <a:pt x="567" y="243"/>
                  </a:lnTo>
                  <a:lnTo>
                    <a:pt x="567" y="237"/>
                  </a:lnTo>
                  <a:lnTo>
                    <a:pt x="568" y="228"/>
                  </a:lnTo>
                  <a:lnTo>
                    <a:pt x="568" y="222"/>
                  </a:lnTo>
                  <a:lnTo>
                    <a:pt x="569" y="189"/>
                  </a:lnTo>
                  <a:lnTo>
                    <a:pt x="569" y="177"/>
                  </a:lnTo>
                  <a:lnTo>
                    <a:pt x="571" y="175"/>
                  </a:lnTo>
                  <a:lnTo>
                    <a:pt x="571" y="172"/>
                  </a:lnTo>
                  <a:lnTo>
                    <a:pt x="572" y="142"/>
                  </a:lnTo>
                  <a:lnTo>
                    <a:pt x="574" y="95"/>
                  </a:lnTo>
                  <a:lnTo>
                    <a:pt x="578" y="95"/>
                  </a:lnTo>
                  <a:lnTo>
                    <a:pt x="578" y="70"/>
                  </a:lnTo>
                  <a:lnTo>
                    <a:pt x="579" y="53"/>
                  </a:lnTo>
                  <a:lnTo>
                    <a:pt x="581" y="40"/>
                  </a:lnTo>
                  <a:lnTo>
                    <a:pt x="574" y="40"/>
                  </a:lnTo>
                  <a:lnTo>
                    <a:pt x="554" y="38"/>
                  </a:lnTo>
                  <a:lnTo>
                    <a:pt x="549" y="38"/>
                  </a:lnTo>
                  <a:lnTo>
                    <a:pt x="495" y="35"/>
                  </a:lnTo>
                  <a:lnTo>
                    <a:pt x="464" y="34"/>
                  </a:lnTo>
                  <a:lnTo>
                    <a:pt x="416" y="31"/>
                  </a:lnTo>
                  <a:lnTo>
                    <a:pt x="397" y="29"/>
                  </a:lnTo>
                  <a:lnTo>
                    <a:pt x="391" y="29"/>
                  </a:lnTo>
                  <a:lnTo>
                    <a:pt x="349" y="26"/>
                  </a:lnTo>
                  <a:lnTo>
                    <a:pt x="347" y="26"/>
                  </a:lnTo>
                  <a:lnTo>
                    <a:pt x="336" y="24"/>
                  </a:lnTo>
                  <a:lnTo>
                    <a:pt x="325" y="23"/>
                  </a:lnTo>
                  <a:lnTo>
                    <a:pt x="286" y="22"/>
                  </a:lnTo>
                  <a:lnTo>
                    <a:pt x="204" y="13"/>
                  </a:lnTo>
                  <a:lnTo>
                    <a:pt x="201" y="12"/>
                  </a:lnTo>
                  <a:lnTo>
                    <a:pt x="200" y="12"/>
                  </a:lnTo>
                  <a:lnTo>
                    <a:pt x="199" y="12"/>
                  </a:lnTo>
                  <a:lnTo>
                    <a:pt x="145" y="6"/>
                  </a:lnTo>
                  <a:lnTo>
                    <a:pt x="124" y="5"/>
                  </a:lnTo>
                  <a:lnTo>
                    <a:pt x="99" y="2"/>
                  </a:lnTo>
                  <a:lnTo>
                    <a:pt x="92" y="2"/>
                  </a:lnTo>
                  <a:lnTo>
                    <a:pt x="67" y="0"/>
                  </a:lnTo>
                  <a:lnTo>
                    <a:pt x="65" y="26"/>
                  </a:lnTo>
                  <a:lnTo>
                    <a:pt x="62" y="53"/>
                  </a:lnTo>
                  <a:lnTo>
                    <a:pt x="55" y="107"/>
                  </a:lnTo>
                  <a:lnTo>
                    <a:pt x="49" y="159"/>
                  </a:lnTo>
                  <a:lnTo>
                    <a:pt x="49" y="161"/>
                  </a:lnTo>
                  <a:lnTo>
                    <a:pt x="42" y="219"/>
                  </a:lnTo>
                  <a:lnTo>
                    <a:pt x="40" y="239"/>
                  </a:lnTo>
                  <a:lnTo>
                    <a:pt x="40" y="240"/>
                  </a:lnTo>
                  <a:lnTo>
                    <a:pt x="38" y="262"/>
                  </a:lnTo>
                  <a:lnTo>
                    <a:pt x="35" y="283"/>
                  </a:lnTo>
                  <a:lnTo>
                    <a:pt x="31" y="325"/>
                  </a:lnTo>
                  <a:lnTo>
                    <a:pt x="29" y="348"/>
                  </a:lnTo>
                  <a:lnTo>
                    <a:pt x="29" y="351"/>
                  </a:lnTo>
                  <a:lnTo>
                    <a:pt x="29" y="352"/>
                  </a:lnTo>
                  <a:lnTo>
                    <a:pt x="22" y="410"/>
                  </a:lnTo>
                  <a:lnTo>
                    <a:pt x="22" y="416"/>
                  </a:lnTo>
                  <a:lnTo>
                    <a:pt x="19" y="432"/>
                  </a:lnTo>
                  <a:lnTo>
                    <a:pt x="16" y="457"/>
                  </a:lnTo>
                  <a:lnTo>
                    <a:pt x="16" y="460"/>
                  </a:lnTo>
                  <a:lnTo>
                    <a:pt x="13" y="486"/>
                  </a:lnTo>
                  <a:lnTo>
                    <a:pt x="12" y="495"/>
                  </a:lnTo>
                  <a:lnTo>
                    <a:pt x="2" y="590"/>
                  </a:lnTo>
                  <a:lnTo>
                    <a:pt x="2" y="593"/>
                  </a:lnTo>
                  <a:lnTo>
                    <a:pt x="0" y="614"/>
                  </a:lnTo>
                  <a:lnTo>
                    <a:pt x="16" y="615"/>
                  </a:lnTo>
                </a:path>
              </a:pathLst>
            </a:custGeom>
            <a:solidFill>
              <a:schemeClr val="accent5"/>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50" name="Freeform 268" descr="Outlined diamond"/>
            <p:cNvSpPr>
              <a:spLocks/>
            </p:cNvSpPr>
            <p:nvPr/>
          </p:nvSpPr>
          <p:spPr bwMode="auto">
            <a:xfrm>
              <a:off x="1648027" y="2954002"/>
              <a:ext cx="744492" cy="1046096"/>
            </a:xfrm>
            <a:custGeom>
              <a:avLst/>
              <a:gdLst>
                <a:gd name="T0" fmla="*/ 2147483647 w 540"/>
                <a:gd name="T1" fmla="*/ 2147483647 h 834"/>
                <a:gd name="T2" fmla="*/ 2147483647 w 540"/>
                <a:gd name="T3" fmla="*/ 2147483647 h 834"/>
                <a:gd name="T4" fmla="*/ 2147483647 w 540"/>
                <a:gd name="T5" fmla="*/ 2147483647 h 834"/>
                <a:gd name="T6" fmla="*/ 2147483647 w 540"/>
                <a:gd name="T7" fmla="*/ 2147483647 h 834"/>
                <a:gd name="T8" fmla="*/ 2147483647 w 540"/>
                <a:gd name="T9" fmla="*/ 2147483647 h 834"/>
                <a:gd name="T10" fmla="*/ 2147483647 w 540"/>
                <a:gd name="T11" fmla="*/ 2147483647 h 834"/>
                <a:gd name="T12" fmla="*/ 2147483647 w 540"/>
                <a:gd name="T13" fmla="*/ 2147483647 h 834"/>
                <a:gd name="T14" fmla="*/ 2147483647 w 540"/>
                <a:gd name="T15" fmla="*/ 2147483647 h 834"/>
                <a:gd name="T16" fmla="*/ 2147483647 w 540"/>
                <a:gd name="T17" fmla="*/ 2147483647 h 834"/>
                <a:gd name="T18" fmla="*/ 2147483647 w 540"/>
                <a:gd name="T19" fmla="*/ 2147483647 h 834"/>
                <a:gd name="T20" fmla="*/ 2147483647 w 540"/>
                <a:gd name="T21" fmla="*/ 2147483647 h 834"/>
                <a:gd name="T22" fmla="*/ 2147483647 w 540"/>
                <a:gd name="T23" fmla="*/ 2147483647 h 834"/>
                <a:gd name="T24" fmla="*/ 2147483647 w 540"/>
                <a:gd name="T25" fmla="*/ 2147483647 h 834"/>
                <a:gd name="T26" fmla="*/ 2147483647 w 540"/>
                <a:gd name="T27" fmla="*/ 2147483647 h 834"/>
                <a:gd name="T28" fmla="*/ 2147483647 w 540"/>
                <a:gd name="T29" fmla="*/ 2147483647 h 834"/>
                <a:gd name="T30" fmla="*/ 2147483647 w 540"/>
                <a:gd name="T31" fmla="*/ 2147483647 h 834"/>
                <a:gd name="T32" fmla="*/ 2147483647 w 540"/>
                <a:gd name="T33" fmla="*/ 2147483647 h 834"/>
                <a:gd name="T34" fmla="*/ 2147483647 w 540"/>
                <a:gd name="T35" fmla="*/ 2147483647 h 834"/>
                <a:gd name="T36" fmla="*/ 2147483647 w 540"/>
                <a:gd name="T37" fmla="*/ 2147483647 h 834"/>
                <a:gd name="T38" fmla="*/ 2147483647 w 540"/>
                <a:gd name="T39" fmla="*/ 2147483647 h 834"/>
                <a:gd name="T40" fmla="*/ 2147483647 w 540"/>
                <a:gd name="T41" fmla="*/ 2147483647 h 834"/>
                <a:gd name="T42" fmla="*/ 2147483647 w 540"/>
                <a:gd name="T43" fmla="*/ 2147483647 h 834"/>
                <a:gd name="T44" fmla="*/ 2147483647 w 540"/>
                <a:gd name="T45" fmla="*/ 2147483647 h 834"/>
                <a:gd name="T46" fmla="*/ 2147483647 w 540"/>
                <a:gd name="T47" fmla="*/ 2147483647 h 834"/>
                <a:gd name="T48" fmla="*/ 2147483647 w 540"/>
                <a:gd name="T49" fmla="*/ 2147483647 h 834"/>
                <a:gd name="T50" fmla="*/ 2147483647 w 540"/>
                <a:gd name="T51" fmla="*/ 2147483647 h 834"/>
                <a:gd name="T52" fmla="*/ 2147483647 w 540"/>
                <a:gd name="T53" fmla="*/ 2147483647 h 834"/>
                <a:gd name="T54" fmla="*/ 2147483647 w 540"/>
                <a:gd name="T55" fmla="*/ 2147483647 h 834"/>
                <a:gd name="T56" fmla="*/ 2147483647 w 540"/>
                <a:gd name="T57" fmla="*/ 2147483647 h 834"/>
                <a:gd name="T58" fmla="*/ 2147483647 w 540"/>
                <a:gd name="T59" fmla="*/ 2147483647 h 834"/>
                <a:gd name="T60" fmla="*/ 2147483647 w 540"/>
                <a:gd name="T61" fmla="*/ 2147483647 h 834"/>
                <a:gd name="T62" fmla="*/ 2147483647 w 540"/>
                <a:gd name="T63" fmla="*/ 2147483647 h 834"/>
                <a:gd name="T64" fmla="*/ 2147483647 w 540"/>
                <a:gd name="T65" fmla="*/ 2147483647 h 834"/>
                <a:gd name="T66" fmla="*/ 2147483647 w 540"/>
                <a:gd name="T67" fmla="*/ 2147483647 h 834"/>
                <a:gd name="T68" fmla="*/ 2147483647 w 540"/>
                <a:gd name="T69" fmla="*/ 2147483647 h 834"/>
                <a:gd name="T70" fmla="*/ 2147483647 w 540"/>
                <a:gd name="T71" fmla="*/ 2147483647 h 834"/>
                <a:gd name="T72" fmla="*/ 2147483647 w 540"/>
                <a:gd name="T73" fmla="*/ 2147483647 h 834"/>
                <a:gd name="T74" fmla="*/ 2147483647 w 540"/>
                <a:gd name="T75" fmla="*/ 2147483647 h 834"/>
                <a:gd name="T76" fmla="*/ 2147483647 w 540"/>
                <a:gd name="T77" fmla="*/ 2147483647 h 834"/>
                <a:gd name="T78" fmla="*/ 2147483647 w 540"/>
                <a:gd name="T79" fmla="*/ 2147483647 h 834"/>
                <a:gd name="T80" fmla="*/ 2147483647 w 540"/>
                <a:gd name="T81" fmla="*/ 2147483647 h 834"/>
                <a:gd name="T82" fmla="*/ 2147483647 w 540"/>
                <a:gd name="T83" fmla="*/ 2147483647 h 834"/>
                <a:gd name="T84" fmla="*/ 2147483647 w 540"/>
                <a:gd name="T85" fmla="*/ 2147483647 h 834"/>
                <a:gd name="T86" fmla="*/ 2147483647 w 540"/>
                <a:gd name="T87" fmla="*/ 2147483647 h 834"/>
                <a:gd name="T88" fmla="*/ 2147483647 w 540"/>
                <a:gd name="T89" fmla="*/ 2147483647 h 834"/>
                <a:gd name="T90" fmla="*/ 2147483647 w 540"/>
                <a:gd name="T91" fmla="*/ 2147483647 h 834"/>
                <a:gd name="T92" fmla="*/ 2147483647 w 540"/>
                <a:gd name="T93" fmla="*/ 2147483647 h 834"/>
                <a:gd name="T94" fmla="*/ 2147483647 w 540"/>
                <a:gd name="T95" fmla="*/ 2147483647 h 834"/>
                <a:gd name="T96" fmla="*/ 2147483647 w 540"/>
                <a:gd name="T97" fmla="*/ 2147483647 h 8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0"/>
                <a:gd name="T148" fmla="*/ 0 h 834"/>
                <a:gd name="T149" fmla="*/ 540 w 540"/>
                <a:gd name="T150" fmla="*/ 834 h 8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0" h="834">
                  <a:moveTo>
                    <a:pt x="2" y="306"/>
                  </a:moveTo>
                  <a:lnTo>
                    <a:pt x="2" y="310"/>
                  </a:lnTo>
                  <a:lnTo>
                    <a:pt x="0" y="318"/>
                  </a:lnTo>
                  <a:lnTo>
                    <a:pt x="5" y="324"/>
                  </a:lnTo>
                  <a:lnTo>
                    <a:pt x="6" y="327"/>
                  </a:lnTo>
                  <a:lnTo>
                    <a:pt x="11" y="332"/>
                  </a:lnTo>
                  <a:lnTo>
                    <a:pt x="23" y="350"/>
                  </a:lnTo>
                  <a:lnTo>
                    <a:pt x="27" y="356"/>
                  </a:lnTo>
                  <a:lnTo>
                    <a:pt x="33" y="364"/>
                  </a:lnTo>
                  <a:lnTo>
                    <a:pt x="44" y="379"/>
                  </a:lnTo>
                  <a:lnTo>
                    <a:pt x="48" y="383"/>
                  </a:lnTo>
                  <a:lnTo>
                    <a:pt x="49" y="386"/>
                  </a:lnTo>
                  <a:lnTo>
                    <a:pt x="55" y="395"/>
                  </a:lnTo>
                  <a:lnTo>
                    <a:pt x="72" y="417"/>
                  </a:lnTo>
                  <a:lnTo>
                    <a:pt x="83" y="432"/>
                  </a:lnTo>
                  <a:lnTo>
                    <a:pt x="105" y="464"/>
                  </a:lnTo>
                  <a:lnTo>
                    <a:pt x="130" y="498"/>
                  </a:lnTo>
                  <a:lnTo>
                    <a:pt x="141" y="515"/>
                  </a:lnTo>
                  <a:lnTo>
                    <a:pt x="144" y="519"/>
                  </a:lnTo>
                  <a:lnTo>
                    <a:pt x="159" y="540"/>
                  </a:lnTo>
                  <a:lnTo>
                    <a:pt x="164" y="547"/>
                  </a:lnTo>
                  <a:lnTo>
                    <a:pt x="189" y="583"/>
                  </a:lnTo>
                  <a:lnTo>
                    <a:pt x="232" y="643"/>
                  </a:lnTo>
                  <a:lnTo>
                    <a:pt x="252" y="672"/>
                  </a:lnTo>
                  <a:lnTo>
                    <a:pt x="277" y="706"/>
                  </a:lnTo>
                  <a:lnTo>
                    <a:pt x="278" y="706"/>
                  </a:lnTo>
                  <a:lnTo>
                    <a:pt x="288" y="722"/>
                  </a:lnTo>
                  <a:lnTo>
                    <a:pt x="296" y="733"/>
                  </a:lnTo>
                  <a:lnTo>
                    <a:pt x="322" y="772"/>
                  </a:lnTo>
                  <a:lnTo>
                    <a:pt x="346" y="803"/>
                  </a:lnTo>
                  <a:lnTo>
                    <a:pt x="367" y="833"/>
                  </a:lnTo>
                  <a:lnTo>
                    <a:pt x="375" y="808"/>
                  </a:lnTo>
                  <a:lnTo>
                    <a:pt x="375" y="752"/>
                  </a:lnTo>
                  <a:lnTo>
                    <a:pt x="379" y="738"/>
                  </a:lnTo>
                  <a:lnTo>
                    <a:pt x="376" y="715"/>
                  </a:lnTo>
                  <a:lnTo>
                    <a:pt x="399" y="712"/>
                  </a:lnTo>
                  <a:lnTo>
                    <a:pt x="418" y="729"/>
                  </a:lnTo>
                  <a:lnTo>
                    <a:pt x="437" y="713"/>
                  </a:lnTo>
                  <a:lnTo>
                    <a:pt x="448" y="643"/>
                  </a:lnTo>
                  <a:lnTo>
                    <a:pt x="453" y="626"/>
                  </a:lnTo>
                  <a:lnTo>
                    <a:pt x="453" y="615"/>
                  </a:lnTo>
                  <a:lnTo>
                    <a:pt x="460" y="579"/>
                  </a:lnTo>
                  <a:lnTo>
                    <a:pt x="462" y="561"/>
                  </a:lnTo>
                  <a:lnTo>
                    <a:pt x="465" y="544"/>
                  </a:lnTo>
                  <a:lnTo>
                    <a:pt x="465" y="543"/>
                  </a:lnTo>
                  <a:lnTo>
                    <a:pt x="472" y="501"/>
                  </a:lnTo>
                  <a:lnTo>
                    <a:pt x="473" y="486"/>
                  </a:lnTo>
                  <a:lnTo>
                    <a:pt x="478" y="464"/>
                  </a:lnTo>
                  <a:lnTo>
                    <a:pt x="479" y="456"/>
                  </a:lnTo>
                  <a:lnTo>
                    <a:pt x="480" y="450"/>
                  </a:lnTo>
                  <a:lnTo>
                    <a:pt x="482" y="444"/>
                  </a:lnTo>
                  <a:lnTo>
                    <a:pt x="483" y="425"/>
                  </a:lnTo>
                  <a:lnTo>
                    <a:pt x="496" y="356"/>
                  </a:lnTo>
                  <a:lnTo>
                    <a:pt x="496" y="352"/>
                  </a:lnTo>
                  <a:lnTo>
                    <a:pt x="500" y="328"/>
                  </a:lnTo>
                  <a:lnTo>
                    <a:pt x="502" y="311"/>
                  </a:lnTo>
                  <a:lnTo>
                    <a:pt x="504" y="302"/>
                  </a:lnTo>
                  <a:lnTo>
                    <a:pt x="505" y="289"/>
                  </a:lnTo>
                  <a:lnTo>
                    <a:pt x="509" y="264"/>
                  </a:lnTo>
                  <a:lnTo>
                    <a:pt x="515" y="235"/>
                  </a:lnTo>
                  <a:lnTo>
                    <a:pt x="522" y="195"/>
                  </a:lnTo>
                  <a:lnTo>
                    <a:pt x="527" y="159"/>
                  </a:lnTo>
                  <a:lnTo>
                    <a:pt x="537" y="99"/>
                  </a:lnTo>
                  <a:lnTo>
                    <a:pt x="539" y="87"/>
                  </a:lnTo>
                  <a:lnTo>
                    <a:pt x="523" y="85"/>
                  </a:lnTo>
                  <a:lnTo>
                    <a:pt x="522" y="84"/>
                  </a:lnTo>
                  <a:lnTo>
                    <a:pt x="519" y="84"/>
                  </a:lnTo>
                  <a:lnTo>
                    <a:pt x="496" y="80"/>
                  </a:lnTo>
                  <a:lnTo>
                    <a:pt x="483" y="77"/>
                  </a:lnTo>
                  <a:lnTo>
                    <a:pt x="461" y="74"/>
                  </a:lnTo>
                  <a:lnTo>
                    <a:pt x="381" y="60"/>
                  </a:lnTo>
                  <a:lnTo>
                    <a:pt x="308" y="47"/>
                  </a:lnTo>
                  <a:lnTo>
                    <a:pt x="304" y="45"/>
                  </a:lnTo>
                  <a:lnTo>
                    <a:pt x="286" y="42"/>
                  </a:lnTo>
                  <a:lnTo>
                    <a:pt x="282" y="42"/>
                  </a:lnTo>
                  <a:lnTo>
                    <a:pt x="211" y="29"/>
                  </a:lnTo>
                  <a:lnTo>
                    <a:pt x="188" y="23"/>
                  </a:lnTo>
                  <a:lnTo>
                    <a:pt x="173" y="20"/>
                  </a:lnTo>
                  <a:lnTo>
                    <a:pt x="124" y="11"/>
                  </a:lnTo>
                  <a:lnTo>
                    <a:pt x="121" y="9"/>
                  </a:lnTo>
                  <a:lnTo>
                    <a:pt x="109" y="6"/>
                  </a:lnTo>
                  <a:lnTo>
                    <a:pt x="81" y="1"/>
                  </a:lnTo>
                  <a:lnTo>
                    <a:pt x="72" y="0"/>
                  </a:lnTo>
                  <a:lnTo>
                    <a:pt x="66" y="23"/>
                  </a:lnTo>
                  <a:lnTo>
                    <a:pt x="55" y="67"/>
                  </a:lnTo>
                  <a:lnTo>
                    <a:pt x="52" y="84"/>
                  </a:lnTo>
                  <a:lnTo>
                    <a:pt x="36" y="158"/>
                  </a:lnTo>
                  <a:lnTo>
                    <a:pt x="23" y="216"/>
                  </a:lnTo>
                  <a:lnTo>
                    <a:pt x="18" y="241"/>
                  </a:lnTo>
                  <a:lnTo>
                    <a:pt x="15" y="250"/>
                  </a:lnTo>
                  <a:lnTo>
                    <a:pt x="12" y="264"/>
                  </a:lnTo>
                  <a:lnTo>
                    <a:pt x="11" y="270"/>
                  </a:lnTo>
                  <a:lnTo>
                    <a:pt x="9" y="278"/>
                  </a:lnTo>
                  <a:lnTo>
                    <a:pt x="6" y="284"/>
                  </a:lnTo>
                  <a:lnTo>
                    <a:pt x="6" y="291"/>
                  </a:lnTo>
                  <a:lnTo>
                    <a:pt x="4" y="300"/>
                  </a:lnTo>
                  <a:lnTo>
                    <a:pt x="2" y="304"/>
                  </a:lnTo>
                  <a:lnTo>
                    <a:pt x="2" y="306"/>
                  </a:lnTo>
                </a:path>
              </a:pathLst>
            </a:custGeom>
            <a:solidFill>
              <a:schemeClr val="accent5"/>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51" name="Freeform 269" descr="Outlined diamond"/>
            <p:cNvSpPr>
              <a:spLocks/>
            </p:cNvSpPr>
            <p:nvPr/>
          </p:nvSpPr>
          <p:spPr bwMode="auto">
            <a:xfrm>
              <a:off x="1286839" y="2309909"/>
              <a:ext cx="941056" cy="701839"/>
            </a:xfrm>
            <a:custGeom>
              <a:avLst/>
              <a:gdLst>
                <a:gd name="T0" fmla="*/ 2147483647 w 683"/>
                <a:gd name="T1" fmla="*/ 2147483647 h 564"/>
                <a:gd name="T2" fmla="*/ 2147483647 w 683"/>
                <a:gd name="T3" fmla="*/ 2147483647 h 564"/>
                <a:gd name="T4" fmla="*/ 2147483647 w 683"/>
                <a:gd name="T5" fmla="*/ 2147483647 h 564"/>
                <a:gd name="T6" fmla="*/ 2147483647 w 683"/>
                <a:gd name="T7" fmla="*/ 2147483647 h 564"/>
                <a:gd name="T8" fmla="*/ 2147483647 w 683"/>
                <a:gd name="T9" fmla="*/ 2147483647 h 564"/>
                <a:gd name="T10" fmla="*/ 2147483647 w 683"/>
                <a:gd name="T11" fmla="*/ 2147483647 h 564"/>
                <a:gd name="T12" fmla="*/ 2147483647 w 683"/>
                <a:gd name="T13" fmla="*/ 2147483647 h 564"/>
                <a:gd name="T14" fmla="*/ 2147483647 w 683"/>
                <a:gd name="T15" fmla="*/ 2147483647 h 564"/>
                <a:gd name="T16" fmla="*/ 2147483647 w 683"/>
                <a:gd name="T17" fmla="*/ 2147483647 h 564"/>
                <a:gd name="T18" fmla="*/ 2147483647 w 683"/>
                <a:gd name="T19" fmla="*/ 2147483647 h 564"/>
                <a:gd name="T20" fmla="*/ 2147483647 w 683"/>
                <a:gd name="T21" fmla="*/ 2147483647 h 564"/>
                <a:gd name="T22" fmla="*/ 2147483647 w 683"/>
                <a:gd name="T23" fmla="*/ 2147483647 h 564"/>
                <a:gd name="T24" fmla="*/ 2147483647 w 683"/>
                <a:gd name="T25" fmla="*/ 2147483647 h 564"/>
                <a:gd name="T26" fmla="*/ 2147483647 w 683"/>
                <a:gd name="T27" fmla="*/ 2147483647 h 564"/>
                <a:gd name="T28" fmla="*/ 0 w 683"/>
                <a:gd name="T29" fmla="*/ 2147483647 h 564"/>
                <a:gd name="T30" fmla="*/ 2147483647 w 683"/>
                <a:gd name="T31" fmla="*/ 2147483647 h 564"/>
                <a:gd name="T32" fmla="*/ 2147483647 w 683"/>
                <a:gd name="T33" fmla="*/ 2147483647 h 564"/>
                <a:gd name="T34" fmla="*/ 2147483647 w 683"/>
                <a:gd name="T35" fmla="*/ 2147483647 h 564"/>
                <a:gd name="T36" fmla="*/ 2147483647 w 683"/>
                <a:gd name="T37" fmla="*/ 2147483647 h 564"/>
                <a:gd name="T38" fmla="*/ 2147483647 w 683"/>
                <a:gd name="T39" fmla="*/ 2147483647 h 564"/>
                <a:gd name="T40" fmla="*/ 2147483647 w 683"/>
                <a:gd name="T41" fmla="*/ 0 h 564"/>
                <a:gd name="T42" fmla="*/ 2147483647 w 683"/>
                <a:gd name="T43" fmla="*/ 2147483647 h 564"/>
                <a:gd name="T44" fmla="*/ 2147483647 w 683"/>
                <a:gd name="T45" fmla="*/ 2147483647 h 564"/>
                <a:gd name="T46" fmla="*/ 2147483647 w 683"/>
                <a:gd name="T47" fmla="*/ 2147483647 h 564"/>
                <a:gd name="T48" fmla="*/ 2147483647 w 683"/>
                <a:gd name="T49" fmla="*/ 2147483647 h 564"/>
                <a:gd name="T50" fmla="*/ 2147483647 w 683"/>
                <a:gd name="T51" fmla="*/ 2147483647 h 564"/>
                <a:gd name="T52" fmla="*/ 2147483647 w 683"/>
                <a:gd name="T53" fmla="*/ 2147483647 h 564"/>
                <a:gd name="T54" fmla="*/ 2147483647 w 683"/>
                <a:gd name="T55" fmla="*/ 2147483647 h 564"/>
                <a:gd name="T56" fmla="*/ 2147483647 w 683"/>
                <a:gd name="T57" fmla="*/ 2147483647 h 564"/>
                <a:gd name="T58" fmla="*/ 2147483647 w 683"/>
                <a:gd name="T59" fmla="*/ 2147483647 h 564"/>
                <a:gd name="T60" fmla="*/ 2147483647 w 683"/>
                <a:gd name="T61" fmla="*/ 2147483647 h 564"/>
                <a:gd name="T62" fmla="*/ 2147483647 w 683"/>
                <a:gd name="T63" fmla="*/ 2147483647 h 564"/>
                <a:gd name="T64" fmla="*/ 2147483647 w 683"/>
                <a:gd name="T65" fmla="*/ 2147483647 h 564"/>
                <a:gd name="T66" fmla="*/ 2147483647 w 683"/>
                <a:gd name="T67" fmla="*/ 2147483647 h 564"/>
                <a:gd name="T68" fmla="*/ 2147483647 w 683"/>
                <a:gd name="T69" fmla="*/ 2147483647 h 564"/>
                <a:gd name="T70" fmla="*/ 2147483647 w 683"/>
                <a:gd name="T71" fmla="*/ 2147483647 h 564"/>
                <a:gd name="T72" fmla="*/ 2147483647 w 683"/>
                <a:gd name="T73" fmla="*/ 2147483647 h 564"/>
                <a:gd name="T74" fmla="*/ 2147483647 w 683"/>
                <a:gd name="T75" fmla="*/ 2147483647 h 564"/>
                <a:gd name="T76" fmla="*/ 2147483647 w 683"/>
                <a:gd name="T77" fmla="*/ 2147483647 h 564"/>
                <a:gd name="T78" fmla="*/ 2147483647 w 683"/>
                <a:gd name="T79" fmla="*/ 2147483647 h 564"/>
                <a:gd name="T80" fmla="*/ 2147483647 w 683"/>
                <a:gd name="T81" fmla="*/ 2147483647 h 564"/>
                <a:gd name="T82" fmla="*/ 2147483647 w 683"/>
                <a:gd name="T83" fmla="*/ 2147483647 h 564"/>
                <a:gd name="T84" fmla="*/ 2147483647 w 683"/>
                <a:gd name="T85" fmla="*/ 2147483647 h 564"/>
                <a:gd name="T86" fmla="*/ 2147483647 w 683"/>
                <a:gd name="T87" fmla="*/ 2147483647 h 5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3"/>
                <a:gd name="T133" fmla="*/ 0 h 564"/>
                <a:gd name="T134" fmla="*/ 683 w 683"/>
                <a:gd name="T135" fmla="*/ 564 h 56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3" h="564">
                  <a:moveTo>
                    <a:pt x="600" y="316"/>
                  </a:moveTo>
                  <a:lnTo>
                    <a:pt x="610" y="323"/>
                  </a:lnTo>
                  <a:lnTo>
                    <a:pt x="615" y="325"/>
                  </a:lnTo>
                  <a:lnTo>
                    <a:pt x="621" y="336"/>
                  </a:lnTo>
                  <a:lnTo>
                    <a:pt x="618" y="340"/>
                  </a:lnTo>
                  <a:lnTo>
                    <a:pt x="610" y="363"/>
                  </a:lnTo>
                  <a:lnTo>
                    <a:pt x="607" y="366"/>
                  </a:lnTo>
                  <a:lnTo>
                    <a:pt x="604" y="370"/>
                  </a:lnTo>
                  <a:lnTo>
                    <a:pt x="601" y="384"/>
                  </a:lnTo>
                  <a:lnTo>
                    <a:pt x="600" y="395"/>
                  </a:lnTo>
                  <a:lnTo>
                    <a:pt x="590" y="439"/>
                  </a:lnTo>
                  <a:lnTo>
                    <a:pt x="568" y="563"/>
                  </a:lnTo>
                  <a:lnTo>
                    <a:pt x="550" y="560"/>
                  </a:lnTo>
                  <a:lnTo>
                    <a:pt x="546" y="560"/>
                  </a:lnTo>
                  <a:lnTo>
                    <a:pt x="475" y="546"/>
                  </a:lnTo>
                  <a:lnTo>
                    <a:pt x="452" y="540"/>
                  </a:lnTo>
                  <a:lnTo>
                    <a:pt x="437" y="538"/>
                  </a:lnTo>
                  <a:lnTo>
                    <a:pt x="388" y="528"/>
                  </a:lnTo>
                  <a:lnTo>
                    <a:pt x="385" y="527"/>
                  </a:lnTo>
                  <a:lnTo>
                    <a:pt x="373" y="524"/>
                  </a:lnTo>
                  <a:lnTo>
                    <a:pt x="345" y="518"/>
                  </a:lnTo>
                  <a:lnTo>
                    <a:pt x="336" y="517"/>
                  </a:lnTo>
                  <a:lnTo>
                    <a:pt x="319" y="513"/>
                  </a:lnTo>
                  <a:lnTo>
                    <a:pt x="315" y="513"/>
                  </a:lnTo>
                  <a:lnTo>
                    <a:pt x="266" y="500"/>
                  </a:lnTo>
                  <a:lnTo>
                    <a:pt x="251" y="497"/>
                  </a:lnTo>
                  <a:lnTo>
                    <a:pt x="233" y="493"/>
                  </a:lnTo>
                  <a:lnTo>
                    <a:pt x="222" y="491"/>
                  </a:lnTo>
                  <a:lnTo>
                    <a:pt x="179" y="480"/>
                  </a:lnTo>
                  <a:lnTo>
                    <a:pt x="167" y="477"/>
                  </a:lnTo>
                  <a:lnTo>
                    <a:pt x="157" y="474"/>
                  </a:lnTo>
                  <a:lnTo>
                    <a:pt x="99" y="460"/>
                  </a:lnTo>
                  <a:lnTo>
                    <a:pt x="91" y="457"/>
                  </a:lnTo>
                  <a:lnTo>
                    <a:pt x="84" y="456"/>
                  </a:lnTo>
                  <a:lnTo>
                    <a:pt x="76" y="455"/>
                  </a:lnTo>
                  <a:lnTo>
                    <a:pt x="69" y="452"/>
                  </a:lnTo>
                  <a:lnTo>
                    <a:pt x="62" y="450"/>
                  </a:lnTo>
                  <a:lnTo>
                    <a:pt x="53" y="448"/>
                  </a:lnTo>
                  <a:lnTo>
                    <a:pt x="51" y="448"/>
                  </a:lnTo>
                  <a:lnTo>
                    <a:pt x="38" y="445"/>
                  </a:lnTo>
                  <a:lnTo>
                    <a:pt x="24" y="441"/>
                  </a:lnTo>
                  <a:lnTo>
                    <a:pt x="15" y="439"/>
                  </a:lnTo>
                  <a:lnTo>
                    <a:pt x="8" y="437"/>
                  </a:lnTo>
                  <a:lnTo>
                    <a:pt x="0" y="423"/>
                  </a:lnTo>
                  <a:lnTo>
                    <a:pt x="11" y="366"/>
                  </a:lnTo>
                  <a:lnTo>
                    <a:pt x="2" y="343"/>
                  </a:lnTo>
                  <a:lnTo>
                    <a:pt x="15" y="331"/>
                  </a:lnTo>
                  <a:lnTo>
                    <a:pt x="33" y="293"/>
                  </a:lnTo>
                  <a:lnTo>
                    <a:pt x="38" y="290"/>
                  </a:lnTo>
                  <a:lnTo>
                    <a:pt x="52" y="268"/>
                  </a:lnTo>
                  <a:lnTo>
                    <a:pt x="65" y="243"/>
                  </a:lnTo>
                  <a:lnTo>
                    <a:pt x="78" y="200"/>
                  </a:lnTo>
                  <a:lnTo>
                    <a:pt x="107" y="125"/>
                  </a:lnTo>
                  <a:lnTo>
                    <a:pt x="107" y="124"/>
                  </a:lnTo>
                  <a:lnTo>
                    <a:pt x="107" y="123"/>
                  </a:lnTo>
                  <a:lnTo>
                    <a:pt x="117" y="102"/>
                  </a:lnTo>
                  <a:lnTo>
                    <a:pt x="131" y="51"/>
                  </a:lnTo>
                  <a:lnTo>
                    <a:pt x="131" y="47"/>
                  </a:lnTo>
                  <a:lnTo>
                    <a:pt x="142" y="12"/>
                  </a:lnTo>
                  <a:lnTo>
                    <a:pt x="139" y="0"/>
                  </a:lnTo>
                  <a:lnTo>
                    <a:pt x="141" y="0"/>
                  </a:lnTo>
                  <a:lnTo>
                    <a:pt x="148" y="8"/>
                  </a:lnTo>
                  <a:lnTo>
                    <a:pt x="159" y="6"/>
                  </a:lnTo>
                  <a:lnTo>
                    <a:pt x="167" y="2"/>
                  </a:lnTo>
                  <a:lnTo>
                    <a:pt x="179" y="5"/>
                  </a:lnTo>
                  <a:lnTo>
                    <a:pt x="181" y="8"/>
                  </a:lnTo>
                  <a:lnTo>
                    <a:pt x="185" y="20"/>
                  </a:lnTo>
                  <a:lnTo>
                    <a:pt x="193" y="22"/>
                  </a:lnTo>
                  <a:lnTo>
                    <a:pt x="197" y="20"/>
                  </a:lnTo>
                  <a:lnTo>
                    <a:pt x="211" y="29"/>
                  </a:lnTo>
                  <a:lnTo>
                    <a:pt x="221" y="49"/>
                  </a:lnTo>
                  <a:lnTo>
                    <a:pt x="219" y="62"/>
                  </a:lnTo>
                  <a:lnTo>
                    <a:pt x="219" y="73"/>
                  </a:lnTo>
                  <a:lnTo>
                    <a:pt x="218" y="74"/>
                  </a:lnTo>
                  <a:lnTo>
                    <a:pt x="218" y="76"/>
                  </a:lnTo>
                  <a:lnTo>
                    <a:pt x="217" y="82"/>
                  </a:lnTo>
                  <a:lnTo>
                    <a:pt x="237" y="98"/>
                  </a:lnTo>
                  <a:lnTo>
                    <a:pt x="251" y="103"/>
                  </a:lnTo>
                  <a:lnTo>
                    <a:pt x="257" y="100"/>
                  </a:lnTo>
                  <a:lnTo>
                    <a:pt x="262" y="102"/>
                  </a:lnTo>
                  <a:lnTo>
                    <a:pt x="279" y="99"/>
                  </a:lnTo>
                  <a:lnTo>
                    <a:pt x="287" y="94"/>
                  </a:lnTo>
                  <a:lnTo>
                    <a:pt x="293" y="96"/>
                  </a:lnTo>
                  <a:lnTo>
                    <a:pt x="309" y="96"/>
                  </a:lnTo>
                  <a:lnTo>
                    <a:pt x="311" y="98"/>
                  </a:lnTo>
                  <a:lnTo>
                    <a:pt x="314" y="100"/>
                  </a:lnTo>
                  <a:lnTo>
                    <a:pt x="330" y="109"/>
                  </a:lnTo>
                  <a:lnTo>
                    <a:pt x="332" y="116"/>
                  </a:lnTo>
                  <a:lnTo>
                    <a:pt x="352" y="116"/>
                  </a:lnTo>
                  <a:lnTo>
                    <a:pt x="356" y="114"/>
                  </a:lnTo>
                  <a:lnTo>
                    <a:pt x="372" y="113"/>
                  </a:lnTo>
                  <a:lnTo>
                    <a:pt x="373" y="110"/>
                  </a:lnTo>
                  <a:lnTo>
                    <a:pt x="385" y="117"/>
                  </a:lnTo>
                  <a:lnTo>
                    <a:pt x="406" y="120"/>
                  </a:lnTo>
                  <a:lnTo>
                    <a:pt x="423" y="113"/>
                  </a:lnTo>
                  <a:lnTo>
                    <a:pt x="427" y="113"/>
                  </a:lnTo>
                  <a:lnTo>
                    <a:pt x="431" y="113"/>
                  </a:lnTo>
                  <a:lnTo>
                    <a:pt x="434" y="113"/>
                  </a:lnTo>
                  <a:lnTo>
                    <a:pt x="449" y="114"/>
                  </a:lnTo>
                  <a:lnTo>
                    <a:pt x="459" y="109"/>
                  </a:lnTo>
                  <a:lnTo>
                    <a:pt x="468" y="112"/>
                  </a:lnTo>
                  <a:lnTo>
                    <a:pt x="482" y="113"/>
                  </a:lnTo>
                  <a:lnTo>
                    <a:pt x="491" y="116"/>
                  </a:lnTo>
                  <a:lnTo>
                    <a:pt x="503" y="110"/>
                  </a:lnTo>
                  <a:lnTo>
                    <a:pt x="518" y="113"/>
                  </a:lnTo>
                  <a:lnTo>
                    <a:pt x="557" y="121"/>
                  </a:lnTo>
                  <a:lnTo>
                    <a:pt x="576" y="125"/>
                  </a:lnTo>
                  <a:lnTo>
                    <a:pt x="578" y="125"/>
                  </a:lnTo>
                  <a:lnTo>
                    <a:pt x="597" y="130"/>
                  </a:lnTo>
                  <a:lnTo>
                    <a:pt x="604" y="131"/>
                  </a:lnTo>
                  <a:lnTo>
                    <a:pt x="605" y="131"/>
                  </a:lnTo>
                  <a:lnTo>
                    <a:pt x="614" y="132"/>
                  </a:lnTo>
                  <a:lnTo>
                    <a:pt x="623" y="134"/>
                  </a:lnTo>
                  <a:lnTo>
                    <a:pt x="625" y="134"/>
                  </a:lnTo>
                  <a:lnTo>
                    <a:pt x="657" y="142"/>
                  </a:lnTo>
                  <a:lnTo>
                    <a:pt x="659" y="146"/>
                  </a:lnTo>
                  <a:lnTo>
                    <a:pt x="661" y="156"/>
                  </a:lnTo>
                  <a:lnTo>
                    <a:pt x="662" y="157"/>
                  </a:lnTo>
                  <a:lnTo>
                    <a:pt x="679" y="172"/>
                  </a:lnTo>
                  <a:lnTo>
                    <a:pt x="682" y="186"/>
                  </a:lnTo>
                  <a:lnTo>
                    <a:pt x="659" y="221"/>
                  </a:lnTo>
                  <a:lnTo>
                    <a:pt x="658" y="222"/>
                  </a:lnTo>
                  <a:lnTo>
                    <a:pt x="651" y="236"/>
                  </a:lnTo>
                  <a:lnTo>
                    <a:pt x="648" y="240"/>
                  </a:lnTo>
                  <a:lnTo>
                    <a:pt x="641" y="247"/>
                  </a:lnTo>
                  <a:lnTo>
                    <a:pt x="634" y="264"/>
                  </a:lnTo>
                  <a:lnTo>
                    <a:pt x="623" y="271"/>
                  </a:lnTo>
                  <a:lnTo>
                    <a:pt x="600" y="308"/>
                  </a:lnTo>
                  <a:lnTo>
                    <a:pt x="600" y="316"/>
                  </a:lnTo>
                </a:path>
              </a:pathLst>
            </a:custGeom>
            <a:solidFill>
              <a:schemeClr val="accent5"/>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52" name="Freeform 270" descr="Outlined diamond"/>
            <p:cNvSpPr>
              <a:spLocks/>
            </p:cNvSpPr>
            <p:nvPr/>
          </p:nvSpPr>
          <p:spPr bwMode="auto">
            <a:xfrm>
              <a:off x="5299231" y="3138346"/>
              <a:ext cx="366104" cy="575240"/>
            </a:xfrm>
            <a:custGeom>
              <a:avLst/>
              <a:gdLst>
                <a:gd name="T0" fmla="*/ 2147483647 w 264"/>
                <a:gd name="T1" fmla="*/ 2147483647 h 461"/>
                <a:gd name="T2" fmla="*/ 2147483647 w 264"/>
                <a:gd name="T3" fmla="*/ 2147483647 h 461"/>
                <a:gd name="T4" fmla="*/ 2147483647 w 264"/>
                <a:gd name="T5" fmla="*/ 2147483647 h 461"/>
                <a:gd name="T6" fmla="*/ 2147483647 w 264"/>
                <a:gd name="T7" fmla="*/ 2147483647 h 461"/>
                <a:gd name="T8" fmla="*/ 2147483647 w 264"/>
                <a:gd name="T9" fmla="*/ 2147483647 h 461"/>
                <a:gd name="T10" fmla="*/ 2147483647 w 264"/>
                <a:gd name="T11" fmla="*/ 2147483647 h 461"/>
                <a:gd name="T12" fmla="*/ 2147483647 w 264"/>
                <a:gd name="T13" fmla="*/ 2147483647 h 461"/>
                <a:gd name="T14" fmla="*/ 2147483647 w 264"/>
                <a:gd name="T15" fmla="*/ 2147483647 h 461"/>
                <a:gd name="T16" fmla="*/ 2147483647 w 264"/>
                <a:gd name="T17" fmla="*/ 2147483647 h 461"/>
                <a:gd name="T18" fmla="*/ 2147483647 w 264"/>
                <a:gd name="T19" fmla="*/ 2147483647 h 461"/>
                <a:gd name="T20" fmla="*/ 2147483647 w 264"/>
                <a:gd name="T21" fmla="*/ 2147483647 h 461"/>
                <a:gd name="T22" fmla="*/ 2147483647 w 264"/>
                <a:gd name="T23" fmla="*/ 2147483647 h 461"/>
                <a:gd name="T24" fmla="*/ 2147483647 w 264"/>
                <a:gd name="T25" fmla="*/ 2147483647 h 461"/>
                <a:gd name="T26" fmla="*/ 2147483647 w 264"/>
                <a:gd name="T27" fmla="*/ 2147483647 h 461"/>
                <a:gd name="T28" fmla="*/ 2147483647 w 264"/>
                <a:gd name="T29" fmla="*/ 2147483647 h 461"/>
                <a:gd name="T30" fmla="*/ 2147483647 w 264"/>
                <a:gd name="T31" fmla="*/ 2147483647 h 461"/>
                <a:gd name="T32" fmla="*/ 2147483647 w 264"/>
                <a:gd name="T33" fmla="*/ 2147483647 h 461"/>
                <a:gd name="T34" fmla="*/ 2147483647 w 264"/>
                <a:gd name="T35" fmla="*/ 2147483647 h 461"/>
                <a:gd name="T36" fmla="*/ 2147483647 w 264"/>
                <a:gd name="T37" fmla="*/ 2147483647 h 461"/>
                <a:gd name="T38" fmla="*/ 2147483647 w 264"/>
                <a:gd name="T39" fmla="*/ 2147483647 h 461"/>
                <a:gd name="T40" fmla="*/ 2147483647 w 264"/>
                <a:gd name="T41" fmla="*/ 2147483647 h 461"/>
                <a:gd name="T42" fmla="*/ 2147483647 w 264"/>
                <a:gd name="T43" fmla="*/ 2147483647 h 461"/>
                <a:gd name="T44" fmla="*/ 2147483647 w 264"/>
                <a:gd name="T45" fmla="*/ 2147483647 h 461"/>
                <a:gd name="T46" fmla="*/ 2147483647 w 264"/>
                <a:gd name="T47" fmla="*/ 2147483647 h 461"/>
                <a:gd name="T48" fmla="*/ 2147483647 w 264"/>
                <a:gd name="T49" fmla="*/ 2147483647 h 461"/>
                <a:gd name="T50" fmla="*/ 2147483647 w 264"/>
                <a:gd name="T51" fmla="*/ 2147483647 h 461"/>
                <a:gd name="T52" fmla="*/ 2147483647 w 264"/>
                <a:gd name="T53" fmla="*/ 2147483647 h 461"/>
                <a:gd name="T54" fmla="*/ 2147483647 w 264"/>
                <a:gd name="T55" fmla="*/ 2147483647 h 461"/>
                <a:gd name="T56" fmla="*/ 2147483647 w 264"/>
                <a:gd name="T57" fmla="*/ 2147483647 h 461"/>
                <a:gd name="T58" fmla="*/ 2147483647 w 264"/>
                <a:gd name="T59" fmla="*/ 2147483647 h 461"/>
                <a:gd name="T60" fmla="*/ 2147483647 w 264"/>
                <a:gd name="T61" fmla="*/ 2147483647 h 461"/>
                <a:gd name="T62" fmla="*/ 2147483647 w 264"/>
                <a:gd name="T63" fmla="*/ 2147483647 h 461"/>
                <a:gd name="T64" fmla="*/ 2147483647 w 264"/>
                <a:gd name="T65" fmla="*/ 2147483647 h 461"/>
                <a:gd name="T66" fmla="*/ 2147483647 w 264"/>
                <a:gd name="T67" fmla="*/ 2147483647 h 461"/>
                <a:gd name="T68" fmla="*/ 2147483647 w 264"/>
                <a:gd name="T69" fmla="*/ 2147483647 h 461"/>
                <a:gd name="T70" fmla="*/ 2147483647 w 264"/>
                <a:gd name="T71" fmla="*/ 2147483647 h 461"/>
                <a:gd name="T72" fmla="*/ 2147483647 w 264"/>
                <a:gd name="T73" fmla="*/ 2147483647 h 461"/>
                <a:gd name="T74" fmla="*/ 2147483647 w 264"/>
                <a:gd name="T75" fmla="*/ 2147483647 h 461"/>
                <a:gd name="T76" fmla="*/ 2147483647 w 264"/>
                <a:gd name="T77" fmla="*/ 2147483647 h 461"/>
                <a:gd name="T78" fmla="*/ 2147483647 w 264"/>
                <a:gd name="T79" fmla="*/ 2147483647 h 461"/>
                <a:gd name="T80" fmla="*/ 2147483647 w 264"/>
                <a:gd name="T81" fmla="*/ 2147483647 h 461"/>
                <a:gd name="T82" fmla="*/ 2147483647 w 264"/>
                <a:gd name="T83" fmla="*/ 2147483647 h 461"/>
                <a:gd name="T84" fmla="*/ 2147483647 w 264"/>
                <a:gd name="T85" fmla="*/ 2147483647 h 461"/>
                <a:gd name="T86" fmla="*/ 2147483647 w 264"/>
                <a:gd name="T87" fmla="*/ 2147483647 h 461"/>
                <a:gd name="T88" fmla="*/ 2147483647 w 264"/>
                <a:gd name="T89" fmla="*/ 2147483647 h 461"/>
                <a:gd name="T90" fmla="*/ 2147483647 w 264"/>
                <a:gd name="T91" fmla="*/ 2147483647 h 461"/>
                <a:gd name="T92" fmla="*/ 2147483647 w 264"/>
                <a:gd name="T93" fmla="*/ 2147483647 h 461"/>
                <a:gd name="T94" fmla="*/ 2147483647 w 264"/>
                <a:gd name="T95" fmla="*/ 2147483647 h 461"/>
                <a:gd name="T96" fmla="*/ 2147483647 w 264"/>
                <a:gd name="T97" fmla="*/ 2147483647 h 461"/>
                <a:gd name="T98" fmla="*/ 2147483647 w 264"/>
                <a:gd name="T99" fmla="*/ 2147483647 h 461"/>
                <a:gd name="T100" fmla="*/ 2147483647 w 264"/>
                <a:gd name="T101" fmla="*/ 2147483647 h 461"/>
                <a:gd name="T102" fmla="*/ 2147483647 w 264"/>
                <a:gd name="T103" fmla="*/ 2147483647 h 461"/>
                <a:gd name="T104" fmla="*/ 2147483647 w 264"/>
                <a:gd name="T105" fmla="*/ 2147483647 h 461"/>
                <a:gd name="T106" fmla="*/ 2147483647 w 264"/>
                <a:gd name="T107" fmla="*/ 2147483647 h 461"/>
                <a:gd name="T108" fmla="*/ 2147483647 w 264"/>
                <a:gd name="T109" fmla="*/ 2147483647 h 461"/>
                <a:gd name="T110" fmla="*/ 2147483647 w 264"/>
                <a:gd name="T111" fmla="*/ 2147483647 h 461"/>
                <a:gd name="T112" fmla="*/ 2147483647 w 264"/>
                <a:gd name="T113" fmla="*/ 2147483647 h 461"/>
                <a:gd name="T114" fmla="*/ 2147483647 w 264"/>
                <a:gd name="T115" fmla="*/ 2147483647 h 461"/>
                <a:gd name="T116" fmla="*/ 2147483647 w 264"/>
                <a:gd name="T117" fmla="*/ 2147483647 h 461"/>
                <a:gd name="T118" fmla="*/ 2147483647 w 264"/>
                <a:gd name="T119" fmla="*/ 2147483647 h 461"/>
                <a:gd name="T120" fmla="*/ 2147483647 w 264"/>
                <a:gd name="T121" fmla="*/ 2147483647 h 461"/>
                <a:gd name="T122" fmla="*/ 2147483647 w 264"/>
                <a:gd name="T123" fmla="*/ 2147483647 h 461"/>
                <a:gd name="T124" fmla="*/ 2147483647 w 264"/>
                <a:gd name="T125" fmla="*/ 2147483647 h 46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4"/>
                <a:gd name="T190" fmla="*/ 0 h 461"/>
                <a:gd name="T191" fmla="*/ 264 w 264"/>
                <a:gd name="T192" fmla="*/ 461 h 46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4" h="461">
                  <a:moveTo>
                    <a:pt x="238" y="128"/>
                  </a:moveTo>
                  <a:lnTo>
                    <a:pt x="238" y="135"/>
                  </a:lnTo>
                  <a:lnTo>
                    <a:pt x="239" y="145"/>
                  </a:lnTo>
                  <a:lnTo>
                    <a:pt x="239" y="152"/>
                  </a:lnTo>
                  <a:lnTo>
                    <a:pt x="240" y="156"/>
                  </a:lnTo>
                  <a:lnTo>
                    <a:pt x="242" y="163"/>
                  </a:lnTo>
                  <a:lnTo>
                    <a:pt x="242" y="177"/>
                  </a:lnTo>
                  <a:lnTo>
                    <a:pt x="245" y="189"/>
                  </a:lnTo>
                  <a:lnTo>
                    <a:pt x="245" y="199"/>
                  </a:lnTo>
                  <a:lnTo>
                    <a:pt x="246" y="205"/>
                  </a:lnTo>
                  <a:lnTo>
                    <a:pt x="246" y="209"/>
                  </a:lnTo>
                  <a:lnTo>
                    <a:pt x="247" y="220"/>
                  </a:lnTo>
                  <a:lnTo>
                    <a:pt x="249" y="232"/>
                  </a:lnTo>
                  <a:lnTo>
                    <a:pt x="249" y="234"/>
                  </a:lnTo>
                  <a:lnTo>
                    <a:pt x="250" y="238"/>
                  </a:lnTo>
                  <a:lnTo>
                    <a:pt x="250" y="242"/>
                  </a:lnTo>
                  <a:lnTo>
                    <a:pt x="251" y="245"/>
                  </a:lnTo>
                  <a:lnTo>
                    <a:pt x="251" y="249"/>
                  </a:lnTo>
                  <a:lnTo>
                    <a:pt x="254" y="266"/>
                  </a:lnTo>
                  <a:lnTo>
                    <a:pt x="256" y="279"/>
                  </a:lnTo>
                  <a:lnTo>
                    <a:pt x="256" y="285"/>
                  </a:lnTo>
                  <a:lnTo>
                    <a:pt x="256" y="286"/>
                  </a:lnTo>
                  <a:lnTo>
                    <a:pt x="251" y="292"/>
                  </a:lnTo>
                  <a:lnTo>
                    <a:pt x="253" y="296"/>
                  </a:lnTo>
                  <a:lnTo>
                    <a:pt x="256" y="299"/>
                  </a:lnTo>
                  <a:lnTo>
                    <a:pt x="254" y="307"/>
                  </a:lnTo>
                  <a:lnTo>
                    <a:pt x="254" y="310"/>
                  </a:lnTo>
                  <a:lnTo>
                    <a:pt x="263" y="311"/>
                  </a:lnTo>
                  <a:lnTo>
                    <a:pt x="261" y="313"/>
                  </a:lnTo>
                  <a:lnTo>
                    <a:pt x="256" y="321"/>
                  </a:lnTo>
                  <a:lnTo>
                    <a:pt x="246" y="325"/>
                  </a:lnTo>
                  <a:lnTo>
                    <a:pt x="245" y="326"/>
                  </a:lnTo>
                  <a:lnTo>
                    <a:pt x="242" y="328"/>
                  </a:lnTo>
                  <a:lnTo>
                    <a:pt x="236" y="333"/>
                  </a:lnTo>
                  <a:lnTo>
                    <a:pt x="229" y="336"/>
                  </a:lnTo>
                  <a:lnTo>
                    <a:pt x="225" y="332"/>
                  </a:lnTo>
                  <a:lnTo>
                    <a:pt x="218" y="332"/>
                  </a:lnTo>
                  <a:lnTo>
                    <a:pt x="215" y="333"/>
                  </a:lnTo>
                  <a:lnTo>
                    <a:pt x="211" y="346"/>
                  </a:lnTo>
                  <a:lnTo>
                    <a:pt x="213" y="350"/>
                  </a:lnTo>
                  <a:lnTo>
                    <a:pt x="213" y="356"/>
                  </a:lnTo>
                  <a:lnTo>
                    <a:pt x="209" y="363"/>
                  </a:lnTo>
                  <a:lnTo>
                    <a:pt x="199" y="371"/>
                  </a:lnTo>
                  <a:lnTo>
                    <a:pt x="199" y="375"/>
                  </a:lnTo>
                  <a:lnTo>
                    <a:pt x="191" y="387"/>
                  </a:lnTo>
                  <a:lnTo>
                    <a:pt x="189" y="386"/>
                  </a:lnTo>
                  <a:lnTo>
                    <a:pt x="186" y="386"/>
                  </a:lnTo>
                  <a:lnTo>
                    <a:pt x="184" y="390"/>
                  </a:lnTo>
                  <a:lnTo>
                    <a:pt x="179" y="399"/>
                  </a:lnTo>
                  <a:lnTo>
                    <a:pt x="179" y="404"/>
                  </a:lnTo>
                  <a:lnTo>
                    <a:pt x="178" y="418"/>
                  </a:lnTo>
                  <a:lnTo>
                    <a:pt x="173" y="419"/>
                  </a:lnTo>
                  <a:lnTo>
                    <a:pt x="152" y="417"/>
                  </a:lnTo>
                  <a:lnTo>
                    <a:pt x="149" y="408"/>
                  </a:lnTo>
                  <a:lnTo>
                    <a:pt x="143" y="403"/>
                  </a:lnTo>
                  <a:lnTo>
                    <a:pt x="139" y="401"/>
                  </a:lnTo>
                  <a:lnTo>
                    <a:pt x="139" y="408"/>
                  </a:lnTo>
                  <a:lnTo>
                    <a:pt x="132" y="410"/>
                  </a:lnTo>
                  <a:lnTo>
                    <a:pt x="132" y="411"/>
                  </a:lnTo>
                  <a:lnTo>
                    <a:pt x="134" y="412"/>
                  </a:lnTo>
                  <a:lnTo>
                    <a:pt x="132" y="419"/>
                  </a:lnTo>
                  <a:lnTo>
                    <a:pt x="130" y="419"/>
                  </a:lnTo>
                  <a:lnTo>
                    <a:pt x="125" y="439"/>
                  </a:lnTo>
                  <a:lnTo>
                    <a:pt x="120" y="443"/>
                  </a:lnTo>
                  <a:lnTo>
                    <a:pt x="120" y="439"/>
                  </a:lnTo>
                  <a:lnTo>
                    <a:pt x="112" y="436"/>
                  </a:lnTo>
                  <a:lnTo>
                    <a:pt x="105" y="426"/>
                  </a:lnTo>
                  <a:lnTo>
                    <a:pt x="101" y="430"/>
                  </a:lnTo>
                  <a:lnTo>
                    <a:pt x="92" y="436"/>
                  </a:lnTo>
                  <a:lnTo>
                    <a:pt x="91" y="436"/>
                  </a:lnTo>
                  <a:lnTo>
                    <a:pt x="83" y="453"/>
                  </a:lnTo>
                  <a:lnTo>
                    <a:pt x="69" y="444"/>
                  </a:lnTo>
                  <a:lnTo>
                    <a:pt x="66" y="443"/>
                  </a:lnTo>
                  <a:lnTo>
                    <a:pt x="59" y="439"/>
                  </a:lnTo>
                  <a:lnTo>
                    <a:pt x="56" y="439"/>
                  </a:lnTo>
                  <a:lnTo>
                    <a:pt x="52" y="439"/>
                  </a:lnTo>
                  <a:lnTo>
                    <a:pt x="38" y="441"/>
                  </a:lnTo>
                  <a:lnTo>
                    <a:pt x="40" y="453"/>
                  </a:lnTo>
                  <a:lnTo>
                    <a:pt x="33" y="446"/>
                  </a:lnTo>
                  <a:lnTo>
                    <a:pt x="27" y="447"/>
                  </a:lnTo>
                  <a:lnTo>
                    <a:pt x="17" y="444"/>
                  </a:lnTo>
                  <a:lnTo>
                    <a:pt x="13" y="447"/>
                  </a:lnTo>
                  <a:lnTo>
                    <a:pt x="12" y="450"/>
                  </a:lnTo>
                  <a:lnTo>
                    <a:pt x="8" y="460"/>
                  </a:lnTo>
                  <a:lnTo>
                    <a:pt x="6" y="460"/>
                  </a:lnTo>
                  <a:lnTo>
                    <a:pt x="1" y="451"/>
                  </a:lnTo>
                  <a:lnTo>
                    <a:pt x="0" y="450"/>
                  </a:lnTo>
                  <a:lnTo>
                    <a:pt x="5" y="432"/>
                  </a:lnTo>
                  <a:lnTo>
                    <a:pt x="6" y="423"/>
                  </a:lnTo>
                  <a:lnTo>
                    <a:pt x="5" y="412"/>
                  </a:lnTo>
                  <a:lnTo>
                    <a:pt x="5" y="410"/>
                  </a:lnTo>
                  <a:lnTo>
                    <a:pt x="4" y="410"/>
                  </a:lnTo>
                  <a:lnTo>
                    <a:pt x="6" y="410"/>
                  </a:lnTo>
                  <a:lnTo>
                    <a:pt x="20" y="396"/>
                  </a:lnTo>
                  <a:lnTo>
                    <a:pt x="23" y="390"/>
                  </a:lnTo>
                  <a:lnTo>
                    <a:pt x="22" y="383"/>
                  </a:lnTo>
                  <a:lnTo>
                    <a:pt x="27" y="381"/>
                  </a:lnTo>
                  <a:lnTo>
                    <a:pt x="29" y="372"/>
                  </a:lnTo>
                  <a:lnTo>
                    <a:pt x="30" y="369"/>
                  </a:lnTo>
                  <a:lnTo>
                    <a:pt x="40" y="353"/>
                  </a:lnTo>
                  <a:lnTo>
                    <a:pt x="35" y="340"/>
                  </a:lnTo>
                  <a:lnTo>
                    <a:pt x="34" y="339"/>
                  </a:lnTo>
                  <a:lnTo>
                    <a:pt x="34" y="336"/>
                  </a:lnTo>
                  <a:lnTo>
                    <a:pt x="35" y="335"/>
                  </a:lnTo>
                  <a:lnTo>
                    <a:pt x="30" y="325"/>
                  </a:lnTo>
                  <a:lnTo>
                    <a:pt x="26" y="314"/>
                  </a:lnTo>
                  <a:lnTo>
                    <a:pt x="24" y="308"/>
                  </a:lnTo>
                  <a:lnTo>
                    <a:pt x="27" y="297"/>
                  </a:lnTo>
                  <a:lnTo>
                    <a:pt x="26" y="299"/>
                  </a:lnTo>
                  <a:lnTo>
                    <a:pt x="26" y="296"/>
                  </a:lnTo>
                  <a:lnTo>
                    <a:pt x="30" y="286"/>
                  </a:lnTo>
                  <a:lnTo>
                    <a:pt x="29" y="272"/>
                  </a:lnTo>
                  <a:lnTo>
                    <a:pt x="27" y="270"/>
                  </a:lnTo>
                  <a:lnTo>
                    <a:pt x="27" y="259"/>
                  </a:lnTo>
                  <a:lnTo>
                    <a:pt x="26" y="249"/>
                  </a:lnTo>
                  <a:lnTo>
                    <a:pt x="24" y="236"/>
                  </a:lnTo>
                  <a:lnTo>
                    <a:pt x="23" y="228"/>
                  </a:lnTo>
                  <a:lnTo>
                    <a:pt x="22" y="209"/>
                  </a:lnTo>
                  <a:lnTo>
                    <a:pt x="20" y="202"/>
                  </a:lnTo>
                  <a:lnTo>
                    <a:pt x="20" y="199"/>
                  </a:lnTo>
                  <a:lnTo>
                    <a:pt x="19" y="182"/>
                  </a:lnTo>
                  <a:lnTo>
                    <a:pt x="17" y="173"/>
                  </a:lnTo>
                  <a:lnTo>
                    <a:pt x="17" y="164"/>
                  </a:lnTo>
                  <a:lnTo>
                    <a:pt x="17" y="163"/>
                  </a:lnTo>
                  <a:lnTo>
                    <a:pt x="16" y="155"/>
                  </a:lnTo>
                  <a:lnTo>
                    <a:pt x="16" y="148"/>
                  </a:lnTo>
                  <a:lnTo>
                    <a:pt x="15" y="135"/>
                  </a:lnTo>
                  <a:lnTo>
                    <a:pt x="12" y="113"/>
                  </a:lnTo>
                  <a:lnTo>
                    <a:pt x="12" y="108"/>
                  </a:lnTo>
                  <a:lnTo>
                    <a:pt x="12" y="106"/>
                  </a:lnTo>
                  <a:lnTo>
                    <a:pt x="11" y="98"/>
                  </a:lnTo>
                  <a:lnTo>
                    <a:pt x="11" y="94"/>
                  </a:lnTo>
                  <a:lnTo>
                    <a:pt x="11" y="90"/>
                  </a:lnTo>
                  <a:lnTo>
                    <a:pt x="8" y="81"/>
                  </a:lnTo>
                  <a:lnTo>
                    <a:pt x="8" y="77"/>
                  </a:lnTo>
                  <a:lnTo>
                    <a:pt x="8" y="76"/>
                  </a:lnTo>
                  <a:lnTo>
                    <a:pt x="8" y="72"/>
                  </a:lnTo>
                  <a:lnTo>
                    <a:pt x="8" y="67"/>
                  </a:lnTo>
                  <a:lnTo>
                    <a:pt x="6" y="56"/>
                  </a:lnTo>
                  <a:lnTo>
                    <a:pt x="6" y="51"/>
                  </a:lnTo>
                  <a:lnTo>
                    <a:pt x="6" y="48"/>
                  </a:lnTo>
                  <a:lnTo>
                    <a:pt x="4" y="30"/>
                  </a:lnTo>
                  <a:lnTo>
                    <a:pt x="5" y="31"/>
                  </a:lnTo>
                  <a:lnTo>
                    <a:pt x="16" y="38"/>
                  </a:lnTo>
                  <a:lnTo>
                    <a:pt x="29" y="37"/>
                  </a:lnTo>
                  <a:lnTo>
                    <a:pt x="33" y="36"/>
                  </a:lnTo>
                  <a:lnTo>
                    <a:pt x="34" y="36"/>
                  </a:lnTo>
                  <a:lnTo>
                    <a:pt x="51" y="26"/>
                  </a:lnTo>
                  <a:lnTo>
                    <a:pt x="53" y="23"/>
                  </a:lnTo>
                  <a:lnTo>
                    <a:pt x="55" y="22"/>
                  </a:lnTo>
                  <a:lnTo>
                    <a:pt x="59" y="19"/>
                  </a:lnTo>
                  <a:lnTo>
                    <a:pt x="66" y="19"/>
                  </a:lnTo>
                  <a:lnTo>
                    <a:pt x="76" y="18"/>
                  </a:lnTo>
                  <a:lnTo>
                    <a:pt x="83" y="18"/>
                  </a:lnTo>
                  <a:lnTo>
                    <a:pt x="95" y="15"/>
                  </a:lnTo>
                  <a:lnTo>
                    <a:pt x="105" y="15"/>
                  </a:lnTo>
                  <a:lnTo>
                    <a:pt x="106" y="13"/>
                  </a:lnTo>
                  <a:lnTo>
                    <a:pt x="120" y="12"/>
                  </a:lnTo>
                  <a:lnTo>
                    <a:pt x="125" y="12"/>
                  </a:lnTo>
                  <a:lnTo>
                    <a:pt x="145" y="9"/>
                  </a:lnTo>
                  <a:lnTo>
                    <a:pt x="152" y="8"/>
                  </a:lnTo>
                  <a:lnTo>
                    <a:pt x="164" y="8"/>
                  </a:lnTo>
                  <a:lnTo>
                    <a:pt x="175" y="5"/>
                  </a:lnTo>
                  <a:lnTo>
                    <a:pt x="181" y="5"/>
                  </a:lnTo>
                  <a:lnTo>
                    <a:pt x="185" y="5"/>
                  </a:lnTo>
                  <a:lnTo>
                    <a:pt x="186" y="4"/>
                  </a:lnTo>
                  <a:lnTo>
                    <a:pt x="189" y="4"/>
                  </a:lnTo>
                  <a:lnTo>
                    <a:pt x="195" y="4"/>
                  </a:lnTo>
                  <a:lnTo>
                    <a:pt x="204" y="2"/>
                  </a:lnTo>
                  <a:lnTo>
                    <a:pt x="218" y="1"/>
                  </a:lnTo>
                  <a:lnTo>
                    <a:pt x="220" y="0"/>
                  </a:lnTo>
                  <a:lnTo>
                    <a:pt x="221" y="6"/>
                  </a:lnTo>
                  <a:lnTo>
                    <a:pt x="222" y="24"/>
                  </a:lnTo>
                  <a:lnTo>
                    <a:pt x="225" y="36"/>
                  </a:lnTo>
                  <a:lnTo>
                    <a:pt x="225" y="41"/>
                  </a:lnTo>
                  <a:lnTo>
                    <a:pt x="225" y="44"/>
                  </a:lnTo>
                  <a:lnTo>
                    <a:pt x="227" y="52"/>
                  </a:lnTo>
                  <a:lnTo>
                    <a:pt x="228" y="55"/>
                  </a:lnTo>
                  <a:lnTo>
                    <a:pt x="229" y="69"/>
                  </a:lnTo>
                  <a:lnTo>
                    <a:pt x="231" y="81"/>
                  </a:lnTo>
                  <a:lnTo>
                    <a:pt x="231" y="84"/>
                  </a:lnTo>
                  <a:lnTo>
                    <a:pt x="232" y="91"/>
                  </a:lnTo>
                  <a:lnTo>
                    <a:pt x="232" y="95"/>
                  </a:lnTo>
                  <a:lnTo>
                    <a:pt x="235" y="109"/>
                  </a:lnTo>
                  <a:lnTo>
                    <a:pt x="235" y="112"/>
                  </a:lnTo>
                  <a:lnTo>
                    <a:pt x="236" y="123"/>
                  </a:lnTo>
                  <a:lnTo>
                    <a:pt x="238" y="128"/>
                  </a:lnTo>
                </a:path>
              </a:pathLst>
            </a:custGeom>
            <a:solidFill>
              <a:schemeClr val="accent5"/>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82678" name="Freeform 273"/>
            <p:cNvSpPr>
              <a:spLocks/>
            </p:cNvSpPr>
            <p:nvPr/>
          </p:nvSpPr>
          <p:spPr bwMode="auto">
            <a:xfrm>
              <a:off x="5541963" y="2584450"/>
              <a:ext cx="34925" cy="28575"/>
            </a:xfrm>
            <a:custGeom>
              <a:avLst/>
              <a:gdLst>
                <a:gd name="T0" fmla="*/ 0 w 24"/>
                <a:gd name="T1" fmla="*/ 2147483647 h 23"/>
                <a:gd name="T2" fmla="*/ 0 w 24"/>
                <a:gd name="T3" fmla="*/ 0 h 23"/>
                <a:gd name="T4" fmla="*/ 2147483647 w 24"/>
                <a:gd name="T5" fmla="*/ 2147483647 h 23"/>
                <a:gd name="T6" fmla="*/ 2147483647 w 24"/>
                <a:gd name="T7" fmla="*/ 2147483647 h 23"/>
                <a:gd name="T8" fmla="*/ 0 w 24"/>
                <a:gd name="T9" fmla="*/ 2147483647 h 23"/>
                <a:gd name="T10" fmla="*/ 0 60000 65536"/>
                <a:gd name="T11" fmla="*/ 0 60000 65536"/>
                <a:gd name="T12" fmla="*/ 0 60000 65536"/>
                <a:gd name="T13" fmla="*/ 0 60000 65536"/>
                <a:gd name="T14" fmla="*/ 0 60000 65536"/>
                <a:gd name="T15" fmla="*/ 0 w 24"/>
                <a:gd name="T16" fmla="*/ 0 h 23"/>
                <a:gd name="T17" fmla="*/ 24 w 24"/>
                <a:gd name="T18" fmla="*/ 23 h 23"/>
              </a:gdLst>
              <a:ahLst/>
              <a:cxnLst>
                <a:cxn ang="T10">
                  <a:pos x="T0" y="T1"/>
                </a:cxn>
                <a:cxn ang="T11">
                  <a:pos x="T2" y="T3"/>
                </a:cxn>
                <a:cxn ang="T12">
                  <a:pos x="T4" y="T5"/>
                </a:cxn>
                <a:cxn ang="T13">
                  <a:pos x="T6" y="T7"/>
                </a:cxn>
                <a:cxn ang="T14">
                  <a:pos x="T8" y="T9"/>
                </a:cxn>
              </a:cxnLst>
              <a:rect l="T15" t="T16" r="T17" b="T18"/>
              <a:pathLst>
                <a:path w="24" h="23">
                  <a:moveTo>
                    <a:pt x="0" y="6"/>
                  </a:moveTo>
                  <a:lnTo>
                    <a:pt x="0" y="0"/>
                  </a:lnTo>
                  <a:lnTo>
                    <a:pt x="23" y="17"/>
                  </a:lnTo>
                  <a:lnTo>
                    <a:pt x="13" y="22"/>
                  </a:lnTo>
                  <a:lnTo>
                    <a:pt x="0" y="6"/>
                  </a:lnTo>
                </a:path>
              </a:pathLst>
            </a:custGeom>
            <a:noFill/>
            <a:ln w="6350">
              <a:solidFill>
                <a:schemeClr val="tx1"/>
              </a:solidFill>
              <a:round/>
              <a:headEnd/>
              <a:tailEnd/>
            </a:ln>
          </p:spPr>
          <p:txBody>
            <a:bodyPr/>
            <a:lstStyle/>
            <a:p>
              <a:endParaRPr lang="en-US"/>
            </a:p>
          </p:txBody>
        </p:sp>
        <p:grpSp>
          <p:nvGrpSpPr>
            <p:cNvPr id="282679" name="Group 101"/>
            <p:cNvGrpSpPr>
              <a:grpSpLocks/>
            </p:cNvGrpSpPr>
            <p:nvPr/>
          </p:nvGrpSpPr>
          <p:grpSpPr bwMode="auto">
            <a:xfrm>
              <a:off x="4938713" y="2343152"/>
              <a:ext cx="901700" cy="820738"/>
              <a:chOff x="5195888" y="2278063"/>
              <a:chExt cx="901700" cy="820737"/>
            </a:xfrm>
          </p:grpSpPr>
          <p:sp>
            <p:nvSpPr>
              <p:cNvPr id="282699" name="Freeform 271"/>
              <p:cNvSpPr>
                <a:spLocks/>
              </p:cNvSpPr>
              <p:nvPr/>
            </p:nvSpPr>
            <p:spPr bwMode="auto">
              <a:xfrm>
                <a:off x="5635625" y="2528888"/>
                <a:ext cx="461963" cy="569912"/>
              </a:xfrm>
              <a:custGeom>
                <a:avLst/>
                <a:gdLst>
                  <a:gd name="T0" fmla="*/ 2147483647 w 335"/>
                  <a:gd name="T1" fmla="*/ 2147483647 h 455"/>
                  <a:gd name="T2" fmla="*/ 2147483647 w 335"/>
                  <a:gd name="T3" fmla="*/ 2147483647 h 455"/>
                  <a:gd name="T4" fmla="*/ 2147483647 w 335"/>
                  <a:gd name="T5" fmla="*/ 2147483647 h 455"/>
                  <a:gd name="T6" fmla="*/ 2147483647 w 335"/>
                  <a:gd name="T7" fmla="*/ 2147483647 h 455"/>
                  <a:gd name="T8" fmla="*/ 2147483647 w 335"/>
                  <a:gd name="T9" fmla="*/ 2147483647 h 455"/>
                  <a:gd name="T10" fmla="*/ 2147483647 w 335"/>
                  <a:gd name="T11" fmla="*/ 2147483647 h 455"/>
                  <a:gd name="T12" fmla="*/ 2147483647 w 335"/>
                  <a:gd name="T13" fmla="*/ 2147483647 h 455"/>
                  <a:gd name="T14" fmla="*/ 2147483647 w 335"/>
                  <a:gd name="T15" fmla="*/ 2147483647 h 455"/>
                  <a:gd name="T16" fmla="*/ 2147483647 w 335"/>
                  <a:gd name="T17" fmla="*/ 2147483647 h 455"/>
                  <a:gd name="T18" fmla="*/ 2147483647 w 335"/>
                  <a:gd name="T19" fmla="*/ 2147483647 h 455"/>
                  <a:gd name="T20" fmla="*/ 2147483647 w 335"/>
                  <a:gd name="T21" fmla="*/ 2147483647 h 455"/>
                  <a:gd name="T22" fmla="*/ 2147483647 w 335"/>
                  <a:gd name="T23" fmla="*/ 2147483647 h 455"/>
                  <a:gd name="T24" fmla="*/ 2147483647 w 335"/>
                  <a:gd name="T25" fmla="*/ 2147483647 h 455"/>
                  <a:gd name="T26" fmla="*/ 2147483647 w 335"/>
                  <a:gd name="T27" fmla="*/ 2147483647 h 455"/>
                  <a:gd name="T28" fmla="*/ 2147483647 w 335"/>
                  <a:gd name="T29" fmla="*/ 2147483647 h 455"/>
                  <a:gd name="T30" fmla="*/ 2147483647 w 335"/>
                  <a:gd name="T31" fmla="*/ 2147483647 h 455"/>
                  <a:gd name="T32" fmla="*/ 2147483647 w 335"/>
                  <a:gd name="T33" fmla="*/ 2147483647 h 455"/>
                  <a:gd name="T34" fmla="*/ 2147483647 w 335"/>
                  <a:gd name="T35" fmla="*/ 2147483647 h 455"/>
                  <a:gd name="T36" fmla="*/ 2147483647 w 335"/>
                  <a:gd name="T37" fmla="*/ 2147483647 h 455"/>
                  <a:gd name="T38" fmla="*/ 2147483647 w 335"/>
                  <a:gd name="T39" fmla="*/ 2147483647 h 455"/>
                  <a:gd name="T40" fmla="*/ 2147483647 w 335"/>
                  <a:gd name="T41" fmla="*/ 2147483647 h 455"/>
                  <a:gd name="T42" fmla="*/ 2147483647 w 335"/>
                  <a:gd name="T43" fmla="*/ 2147483647 h 455"/>
                  <a:gd name="T44" fmla="*/ 2147483647 w 335"/>
                  <a:gd name="T45" fmla="*/ 2147483647 h 455"/>
                  <a:gd name="T46" fmla="*/ 2147483647 w 335"/>
                  <a:gd name="T47" fmla="*/ 2147483647 h 455"/>
                  <a:gd name="T48" fmla="*/ 2147483647 w 335"/>
                  <a:gd name="T49" fmla="*/ 2147483647 h 455"/>
                  <a:gd name="T50" fmla="*/ 2147483647 w 335"/>
                  <a:gd name="T51" fmla="*/ 2147483647 h 455"/>
                  <a:gd name="T52" fmla="*/ 2147483647 w 335"/>
                  <a:gd name="T53" fmla="*/ 2147483647 h 455"/>
                  <a:gd name="T54" fmla="*/ 2147483647 w 335"/>
                  <a:gd name="T55" fmla="*/ 2147483647 h 455"/>
                  <a:gd name="T56" fmla="*/ 2147483647 w 335"/>
                  <a:gd name="T57" fmla="*/ 2147483647 h 455"/>
                  <a:gd name="T58" fmla="*/ 2147483647 w 335"/>
                  <a:gd name="T59" fmla="*/ 2147483647 h 455"/>
                  <a:gd name="T60" fmla="*/ 2147483647 w 335"/>
                  <a:gd name="T61" fmla="*/ 2147483647 h 455"/>
                  <a:gd name="T62" fmla="*/ 2147483647 w 335"/>
                  <a:gd name="T63" fmla="*/ 2147483647 h 455"/>
                  <a:gd name="T64" fmla="*/ 2147483647 w 335"/>
                  <a:gd name="T65" fmla="*/ 2147483647 h 455"/>
                  <a:gd name="T66" fmla="*/ 2147483647 w 335"/>
                  <a:gd name="T67" fmla="*/ 2147483647 h 455"/>
                  <a:gd name="T68" fmla="*/ 2147483647 w 335"/>
                  <a:gd name="T69" fmla="*/ 2147483647 h 455"/>
                  <a:gd name="T70" fmla="*/ 2147483647 w 335"/>
                  <a:gd name="T71" fmla="*/ 2147483647 h 455"/>
                  <a:gd name="T72" fmla="*/ 2147483647 w 335"/>
                  <a:gd name="T73" fmla="*/ 2147483647 h 455"/>
                  <a:gd name="T74" fmla="*/ 2147483647 w 335"/>
                  <a:gd name="T75" fmla="*/ 2147483647 h 455"/>
                  <a:gd name="T76" fmla="*/ 2147483647 w 335"/>
                  <a:gd name="T77" fmla="*/ 2147483647 h 455"/>
                  <a:gd name="T78" fmla="*/ 2147483647 w 335"/>
                  <a:gd name="T79" fmla="*/ 2147483647 h 455"/>
                  <a:gd name="T80" fmla="*/ 2147483647 w 335"/>
                  <a:gd name="T81" fmla="*/ 0 h 455"/>
                  <a:gd name="T82" fmla="*/ 2147483647 w 335"/>
                  <a:gd name="T83" fmla="*/ 2147483647 h 455"/>
                  <a:gd name="T84" fmla="*/ 2147483647 w 335"/>
                  <a:gd name="T85" fmla="*/ 2147483647 h 455"/>
                  <a:gd name="T86" fmla="*/ 2147483647 w 335"/>
                  <a:gd name="T87" fmla="*/ 2147483647 h 455"/>
                  <a:gd name="T88" fmla="*/ 2147483647 w 335"/>
                  <a:gd name="T89" fmla="*/ 2147483647 h 455"/>
                  <a:gd name="T90" fmla="*/ 2147483647 w 335"/>
                  <a:gd name="T91" fmla="*/ 2147483647 h 45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35"/>
                  <a:gd name="T139" fmla="*/ 0 h 455"/>
                  <a:gd name="T140" fmla="*/ 335 w 335"/>
                  <a:gd name="T141" fmla="*/ 455 h 45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35" h="455">
                    <a:moveTo>
                      <a:pt x="238" y="121"/>
                    </a:moveTo>
                    <a:lnTo>
                      <a:pt x="228" y="149"/>
                    </a:lnTo>
                    <a:lnTo>
                      <a:pt x="225" y="153"/>
                    </a:lnTo>
                    <a:lnTo>
                      <a:pt x="224" y="161"/>
                    </a:lnTo>
                    <a:lnTo>
                      <a:pt x="225" y="167"/>
                    </a:lnTo>
                    <a:lnTo>
                      <a:pt x="221" y="174"/>
                    </a:lnTo>
                    <a:lnTo>
                      <a:pt x="212" y="183"/>
                    </a:lnTo>
                    <a:lnTo>
                      <a:pt x="203" y="188"/>
                    </a:lnTo>
                    <a:lnTo>
                      <a:pt x="202" y="193"/>
                    </a:lnTo>
                    <a:lnTo>
                      <a:pt x="202" y="211"/>
                    </a:lnTo>
                    <a:lnTo>
                      <a:pt x="209" y="220"/>
                    </a:lnTo>
                    <a:lnTo>
                      <a:pt x="223" y="224"/>
                    </a:lnTo>
                    <a:lnTo>
                      <a:pt x="228" y="221"/>
                    </a:lnTo>
                    <a:lnTo>
                      <a:pt x="236" y="210"/>
                    </a:lnTo>
                    <a:lnTo>
                      <a:pt x="238" y="207"/>
                    </a:lnTo>
                    <a:lnTo>
                      <a:pt x="243" y="193"/>
                    </a:lnTo>
                    <a:lnTo>
                      <a:pt x="248" y="190"/>
                    </a:lnTo>
                    <a:lnTo>
                      <a:pt x="242" y="186"/>
                    </a:lnTo>
                    <a:lnTo>
                      <a:pt x="249" y="183"/>
                    </a:lnTo>
                    <a:lnTo>
                      <a:pt x="252" y="178"/>
                    </a:lnTo>
                    <a:lnTo>
                      <a:pt x="261" y="174"/>
                    </a:lnTo>
                    <a:lnTo>
                      <a:pt x="271" y="164"/>
                    </a:lnTo>
                    <a:lnTo>
                      <a:pt x="275" y="164"/>
                    </a:lnTo>
                    <a:lnTo>
                      <a:pt x="289" y="169"/>
                    </a:lnTo>
                    <a:lnTo>
                      <a:pt x="297" y="182"/>
                    </a:lnTo>
                    <a:lnTo>
                      <a:pt x="306" y="201"/>
                    </a:lnTo>
                    <a:lnTo>
                      <a:pt x="317" y="235"/>
                    </a:lnTo>
                    <a:lnTo>
                      <a:pt x="320" y="247"/>
                    </a:lnTo>
                    <a:lnTo>
                      <a:pt x="322" y="257"/>
                    </a:lnTo>
                    <a:lnTo>
                      <a:pt x="334" y="275"/>
                    </a:lnTo>
                    <a:lnTo>
                      <a:pt x="331" y="314"/>
                    </a:lnTo>
                    <a:lnTo>
                      <a:pt x="318" y="328"/>
                    </a:lnTo>
                    <a:lnTo>
                      <a:pt x="317" y="317"/>
                    </a:lnTo>
                    <a:lnTo>
                      <a:pt x="321" y="311"/>
                    </a:lnTo>
                    <a:lnTo>
                      <a:pt x="313" y="311"/>
                    </a:lnTo>
                    <a:lnTo>
                      <a:pt x="307" y="318"/>
                    </a:lnTo>
                    <a:lnTo>
                      <a:pt x="304" y="332"/>
                    </a:lnTo>
                    <a:lnTo>
                      <a:pt x="306" y="338"/>
                    </a:lnTo>
                    <a:lnTo>
                      <a:pt x="303" y="349"/>
                    </a:lnTo>
                    <a:lnTo>
                      <a:pt x="297" y="352"/>
                    </a:lnTo>
                    <a:lnTo>
                      <a:pt x="289" y="364"/>
                    </a:lnTo>
                    <a:lnTo>
                      <a:pt x="288" y="388"/>
                    </a:lnTo>
                    <a:lnTo>
                      <a:pt x="275" y="406"/>
                    </a:lnTo>
                    <a:lnTo>
                      <a:pt x="274" y="421"/>
                    </a:lnTo>
                    <a:lnTo>
                      <a:pt x="271" y="423"/>
                    </a:lnTo>
                    <a:lnTo>
                      <a:pt x="263" y="424"/>
                    </a:lnTo>
                    <a:lnTo>
                      <a:pt x="259" y="424"/>
                    </a:lnTo>
                    <a:lnTo>
                      <a:pt x="246" y="427"/>
                    </a:lnTo>
                    <a:lnTo>
                      <a:pt x="238" y="428"/>
                    </a:lnTo>
                    <a:lnTo>
                      <a:pt x="213" y="433"/>
                    </a:lnTo>
                    <a:lnTo>
                      <a:pt x="199" y="435"/>
                    </a:lnTo>
                    <a:lnTo>
                      <a:pt x="196" y="435"/>
                    </a:lnTo>
                    <a:lnTo>
                      <a:pt x="189" y="437"/>
                    </a:lnTo>
                    <a:lnTo>
                      <a:pt x="169" y="440"/>
                    </a:lnTo>
                    <a:lnTo>
                      <a:pt x="164" y="441"/>
                    </a:lnTo>
                    <a:lnTo>
                      <a:pt x="163" y="434"/>
                    </a:lnTo>
                    <a:lnTo>
                      <a:pt x="162" y="435"/>
                    </a:lnTo>
                    <a:lnTo>
                      <a:pt x="148" y="437"/>
                    </a:lnTo>
                    <a:lnTo>
                      <a:pt x="138" y="438"/>
                    </a:lnTo>
                    <a:lnTo>
                      <a:pt x="133" y="438"/>
                    </a:lnTo>
                    <a:lnTo>
                      <a:pt x="130" y="438"/>
                    </a:lnTo>
                    <a:lnTo>
                      <a:pt x="128" y="440"/>
                    </a:lnTo>
                    <a:lnTo>
                      <a:pt x="124" y="440"/>
                    </a:lnTo>
                    <a:lnTo>
                      <a:pt x="119" y="440"/>
                    </a:lnTo>
                    <a:lnTo>
                      <a:pt x="108" y="442"/>
                    </a:lnTo>
                    <a:lnTo>
                      <a:pt x="95" y="442"/>
                    </a:lnTo>
                    <a:lnTo>
                      <a:pt x="88" y="444"/>
                    </a:lnTo>
                    <a:lnTo>
                      <a:pt x="69" y="447"/>
                    </a:lnTo>
                    <a:lnTo>
                      <a:pt x="63" y="447"/>
                    </a:lnTo>
                    <a:lnTo>
                      <a:pt x="49" y="448"/>
                    </a:lnTo>
                    <a:lnTo>
                      <a:pt x="48" y="449"/>
                    </a:lnTo>
                    <a:lnTo>
                      <a:pt x="38" y="449"/>
                    </a:lnTo>
                    <a:lnTo>
                      <a:pt x="26" y="452"/>
                    </a:lnTo>
                    <a:lnTo>
                      <a:pt x="19" y="452"/>
                    </a:lnTo>
                    <a:lnTo>
                      <a:pt x="9" y="454"/>
                    </a:lnTo>
                    <a:lnTo>
                      <a:pt x="2" y="454"/>
                    </a:lnTo>
                    <a:lnTo>
                      <a:pt x="13" y="442"/>
                    </a:lnTo>
                    <a:lnTo>
                      <a:pt x="24" y="416"/>
                    </a:lnTo>
                    <a:lnTo>
                      <a:pt x="33" y="396"/>
                    </a:lnTo>
                    <a:lnTo>
                      <a:pt x="37" y="377"/>
                    </a:lnTo>
                    <a:lnTo>
                      <a:pt x="40" y="341"/>
                    </a:lnTo>
                    <a:lnTo>
                      <a:pt x="38" y="339"/>
                    </a:lnTo>
                    <a:lnTo>
                      <a:pt x="34" y="314"/>
                    </a:lnTo>
                    <a:lnTo>
                      <a:pt x="29" y="302"/>
                    </a:lnTo>
                    <a:lnTo>
                      <a:pt x="11" y="267"/>
                    </a:lnTo>
                    <a:lnTo>
                      <a:pt x="11" y="265"/>
                    </a:lnTo>
                    <a:lnTo>
                      <a:pt x="4" y="239"/>
                    </a:lnTo>
                    <a:lnTo>
                      <a:pt x="6" y="238"/>
                    </a:lnTo>
                    <a:lnTo>
                      <a:pt x="8" y="228"/>
                    </a:lnTo>
                    <a:lnTo>
                      <a:pt x="2" y="208"/>
                    </a:lnTo>
                    <a:lnTo>
                      <a:pt x="0" y="204"/>
                    </a:lnTo>
                    <a:lnTo>
                      <a:pt x="6" y="188"/>
                    </a:lnTo>
                    <a:lnTo>
                      <a:pt x="15" y="167"/>
                    </a:lnTo>
                    <a:lnTo>
                      <a:pt x="15" y="158"/>
                    </a:lnTo>
                    <a:lnTo>
                      <a:pt x="15" y="150"/>
                    </a:lnTo>
                    <a:lnTo>
                      <a:pt x="15" y="146"/>
                    </a:lnTo>
                    <a:lnTo>
                      <a:pt x="11" y="133"/>
                    </a:lnTo>
                    <a:lnTo>
                      <a:pt x="23" y="123"/>
                    </a:lnTo>
                    <a:lnTo>
                      <a:pt x="23" y="121"/>
                    </a:lnTo>
                    <a:lnTo>
                      <a:pt x="23" y="107"/>
                    </a:lnTo>
                    <a:lnTo>
                      <a:pt x="29" y="107"/>
                    </a:lnTo>
                    <a:lnTo>
                      <a:pt x="44" y="94"/>
                    </a:lnTo>
                    <a:lnTo>
                      <a:pt x="59" y="76"/>
                    </a:lnTo>
                    <a:lnTo>
                      <a:pt x="54" y="93"/>
                    </a:lnTo>
                    <a:lnTo>
                      <a:pt x="56" y="116"/>
                    </a:lnTo>
                    <a:lnTo>
                      <a:pt x="63" y="94"/>
                    </a:lnTo>
                    <a:lnTo>
                      <a:pt x="66" y="107"/>
                    </a:lnTo>
                    <a:lnTo>
                      <a:pt x="63" y="119"/>
                    </a:lnTo>
                    <a:lnTo>
                      <a:pt x="66" y="119"/>
                    </a:lnTo>
                    <a:lnTo>
                      <a:pt x="70" y="105"/>
                    </a:lnTo>
                    <a:lnTo>
                      <a:pt x="73" y="90"/>
                    </a:lnTo>
                    <a:lnTo>
                      <a:pt x="70" y="68"/>
                    </a:lnTo>
                    <a:lnTo>
                      <a:pt x="70" y="64"/>
                    </a:lnTo>
                    <a:lnTo>
                      <a:pt x="78" y="52"/>
                    </a:lnTo>
                    <a:lnTo>
                      <a:pt x="90" y="48"/>
                    </a:lnTo>
                    <a:lnTo>
                      <a:pt x="97" y="47"/>
                    </a:lnTo>
                    <a:lnTo>
                      <a:pt x="97" y="40"/>
                    </a:lnTo>
                    <a:lnTo>
                      <a:pt x="88" y="33"/>
                    </a:lnTo>
                    <a:lnTo>
                      <a:pt x="88" y="19"/>
                    </a:lnTo>
                    <a:lnTo>
                      <a:pt x="92" y="16"/>
                    </a:lnTo>
                    <a:lnTo>
                      <a:pt x="92" y="5"/>
                    </a:lnTo>
                    <a:lnTo>
                      <a:pt x="108" y="4"/>
                    </a:lnTo>
                    <a:lnTo>
                      <a:pt x="112" y="0"/>
                    </a:lnTo>
                    <a:lnTo>
                      <a:pt x="116" y="2"/>
                    </a:lnTo>
                    <a:lnTo>
                      <a:pt x="131" y="9"/>
                    </a:lnTo>
                    <a:lnTo>
                      <a:pt x="155" y="12"/>
                    </a:lnTo>
                    <a:lnTo>
                      <a:pt x="163" y="23"/>
                    </a:lnTo>
                    <a:lnTo>
                      <a:pt x="181" y="26"/>
                    </a:lnTo>
                    <a:lnTo>
                      <a:pt x="199" y="33"/>
                    </a:lnTo>
                    <a:lnTo>
                      <a:pt x="212" y="33"/>
                    </a:lnTo>
                    <a:lnTo>
                      <a:pt x="221" y="48"/>
                    </a:lnTo>
                    <a:lnTo>
                      <a:pt x="232" y="64"/>
                    </a:lnTo>
                    <a:lnTo>
                      <a:pt x="224" y="62"/>
                    </a:lnTo>
                    <a:lnTo>
                      <a:pt x="221" y="71"/>
                    </a:lnTo>
                    <a:lnTo>
                      <a:pt x="228" y="80"/>
                    </a:lnTo>
                    <a:lnTo>
                      <a:pt x="232" y="82"/>
                    </a:lnTo>
                    <a:lnTo>
                      <a:pt x="232" y="84"/>
                    </a:lnTo>
                    <a:lnTo>
                      <a:pt x="235" y="96"/>
                    </a:lnTo>
                    <a:lnTo>
                      <a:pt x="238" y="121"/>
                    </a:lnTo>
                  </a:path>
                </a:pathLst>
              </a:custGeom>
              <a:noFill/>
              <a:ln w="6350">
                <a:solidFill>
                  <a:schemeClr val="tx1"/>
                </a:solidFill>
                <a:round/>
                <a:headEnd/>
                <a:tailEnd/>
              </a:ln>
            </p:spPr>
            <p:txBody>
              <a:bodyPr/>
              <a:lstStyle/>
              <a:p>
                <a:endParaRPr lang="en-US"/>
              </a:p>
            </p:txBody>
          </p:sp>
          <p:sp>
            <p:nvSpPr>
              <p:cNvPr id="282700" name="Freeform 272"/>
              <p:cNvSpPr>
                <a:spLocks/>
              </p:cNvSpPr>
              <p:nvPr/>
            </p:nvSpPr>
            <p:spPr bwMode="auto">
              <a:xfrm>
                <a:off x="5195888" y="2339975"/>
                <a:ext cx="722312" cy="317500"/>
              </a:xfrm>
              <a:custGeom>
                <a:avLst/>
                <a:gdLst>
                  <a:gd name="T0" fmla="*/ 2147483647 w 525"/>
                  <a:gd name="T1" fmla="*/ 2147483647 h 254"/>
                  <a:gd name="T2" fmla="*/ 2147483647 w 525"/>
                  <a:gd name="T3" fmla="*/ 2147483647 h 254"/>
                  <a:gd name="T4" fmla="*/ 2147483647 w 525"/>
                  <a:gd name="T5" fmla="*/ 2147483647 h 254"/>
                  <a:gd name="T6" fmla="*/ 2147483647 w 525"/>
                  <a:gd name="T7" fmla="*/ 2147483647 h 254"/>
                  <a:gd name="T8" fmla="*/ 2147483647 w 525"/>
                  <a:gd name="T9" fmla="*/ 2147483647 h 254"/>
                  <a:gd name="T10" fmla="*/ 2147483647 w 525"/>
                  <a:gd name="T11" fmla="*/ 2147483647 h 254"/>
                  <a:gd name="T12" fmla="*/ 2147483647 w 525"/>
                  <a:gd name="T13" fmla="*/ 2147483647 h 254"/>
                  <a:gd name="T14" fmla="*/ 2147483647 w 525"/>
                  <a:gd name="T15" fmla="*/ 2147483647 h 254"/>
                  <a:gd name="T16" fmla="*/ 2147483647 w 525"/>
                  <a:gd name="T17" fmla="*/ 2147483647 h 254"/>
                  <a:gd name="T18" fmla="*/ 2147483647 w 525"/>
                  <a:gd name="T19" fmla="*/ 2147483647 h 254"/>
                  <a:gd name="T20" fmla="*/ 2147483647 w 525"/>
                  <a:gd name="T21" fmla="*/ 2147483647 h 254"/>
                  <a:gd name="T22" fmla="*/ 2147483647 w 525"/>
                  <a:gd name="T23" fmla="*/ 2147483647 h 254"/>
                  <a:gd name="T24" fmla="*/ 2147483647 w 525"/>
                  <a:gd name="T25" fmla="*/ 2147483647 h 254"/>
                  <a:gd name="T26" fmla="*/ 2147483647 w 525"/>
                  <a:gd name="T27" fmla="*/ 2147483647 h 254"/>
                  <a:gd name="T28" fmla="*/ 2147483647 w 525"/>
                  <a:gd name="T29" fmla="*/ 2147483647 h 254"/>
                  <a:gd name="T30" fmla="*/ 2147483647 w 525"/>
                  <a:gd name="T31" fmla="*/ 2147483647 h 254"/>
                  <a:gd name="T32" fmla="*/ 2147483647 w 525"/>
                  <a:gd name="T33" fmla="*/ 2147483647 h 254"/>
                  <a:gd name="T34" fmla="*/ 2147483647 w 525"/>
                  <a:gd name="T35" fmla="*/ 2147483647 h 254"/>
                  <a:gd name="T36" fmla="*/ 2147483647 w 525"/>
                  <a:gd name="T37" fmla="*/ 2147483647 h 254"/>
                  <a:gd name="T38" fmla="*/ 2147483647 w 525"/>
                  <a:gd name="T39" fmla="*/ 2147483647 h 254"/>
                  <a:gd name="T40" fmla="*/ 2147483647 w 525"/>
                  <a:gd name="T41" fmla="*/ 2147483647 h 254"/>
                  <a:gd name="T42" fmla="*/ 2147483647 w 525"/>
                  <a:gd name="T43" fmla="*/ 2147483647 h 254"/>
                  <a:gd name="T44" fmla="*/ 2147483647 w 525"/>
                  <a:gd name="T45" fmla="*/ 0 h 254"/>
                  <a:gd name="T46" fmla="*/ 2147483647 w 525"/>
                  <a:gd name="T47" fmla="*/ 2147483647 h 254"/>
                  <a:gd name="T48" fmla="*/ 2147483647 w 525"/>
                  <a:gd name="T49" fmla="*/ 2147483647 h 254"/>
                  <a:gd name="T50" fmla="*/ 2147483647 w 525"/>
                  <a:gd name="T51" fmla="*/ 2147483647 h 254"/>
                  <a:gd name="T52" fmla="*/ 2147483647 w 525"/>
                  <a:gd name="T53" fmla="*/ 2147483647 h 254"/>
                  <a:gd name="T54" fmla="*/ 2147483647 w 525"/>
                  <a:gd name="T55" fmla="*/ 2147483647 h 254"/>
                  <a:gd name="T56" fmla="*/ 2147483647 w 525"/>
                  <a:gd name="T57" fmla="*/ 2147483647 h 254"/>
                  <a:gd name="T58" fmla="*/ 2147483647 w 525"/>
                  <a:gd name="T59" fmla="*/ 2147483647 h 254"/>
                  <a:gd name="T60" fmla="*/ 2147483647 w 525"/>
                  <a:gd name="T61" fmla="*/ 2147483647 h 254"/>
                  <a:gd name="T62" fmla="*/ 2147483647 w 525"/>
                  <a:gd name="T63" fmla="*/ 2147483647 h 254"/>
                  <a:gd name="T64" fmla="*/ 2147483647 w 525"/>
                  <a:gd name="T65" fmla="*/ 2147483647 h 254"/>
                  <a:gd name="T66" fmla="*/ 2147483647 w 525"/>
                  <a:gd name="T67" fmla="*/ 2147483647 h 254"/>
                  <a:gd name="T68" fmla="*/ 2147483647 w 525"/>
                  <a:gd name="T69" fmla="*/ 2147483647 h 254"/>
                  <a:gd name="T70" fmla="*/ 2147483647 w 525"/>
                  <a:gd name="T71" fmla="*/ 2147483647 h 254"/>
                  <a:gd name="T72" fmla="*/ 2147483647 w 525"/>
                  <a:gd name="T73" fmla="*/ 2147483647 h 254"/>
                  <a:gd name="T74" fmla="*/ 2147483647 w 525"/>
                  <a:gd name="T75" fmla="*/ 2147483647 h 254"/>
                  <a:gd name="T76" fmla="*/ 2147483647 w 525"/>
                  <a:gd name="T77" fmla="*/ 2147483647 h 254"/>
                  <a:gd name="T78" fmla="*/ 2147483647 w 525"/>
                  <a:gd name="T79" fmla="*/ 2147483647 h 254"/>
                  <a:gd name="T80" fmla="*/ 2147483647 w 525"/>
                  <a:gd name="T81" fmla="*/ 2147483647 h 254"/>
                  <a:gd name="T82" fmla="*/ 2147483647 w 525"/>
                  <a:gd name="T83" fmla="*/ 2147483647 h 254"/>
                  <a:gd name="T84" fmla="*/ 2147483647 w 525"/>
                  <a:gd name="T85" fmla="*/ 2147483647 h 254"/>
                  <a:gd name="T86" fmla="*/ 2147483647 w 525"/>
                  <a:gd name="T87" fmla="*/ 2147483647 h 254"/>
                  <a:gd name="T88" fmla="*/ 2147483647 w 525"/>
                  <a:gd name="T89" fmla="*/ 2147483647 h 254"/>
                  <a:gd name="T90" fmla="*/ 2147483647 w 525"/>
                  <a:gd name="T91" fmla="*/ 2147483647 h 254"/>
                  <a:gd name="T92" fmla="*/ 2147483647 w 525"/>
                  <a:gd name="T93" fmla="*/ 2147483647 h 254"/>
                  <a:gd name="T94" fmla="*/ 2147483647 w 525"/>
                  <a:gd name="T95" fmla="*/ 2147483647 h 254"/>
                  <a:gd name="T96" fmla="*/ 2147483647 w 525"/>
                  <a:gd name="T97" fmla="*/ 2147483647 h 254"/>
                  <a:gd name="T98" fmla="*/ 2147483647 w 525"/>
                  <a:gd name="T99" fmla="*/ 2147483647 h 254"/>
                  <a:gd name="T100" fmla="*/ 2147483647 w 525"/>
                  <a:gd name="T101" fmla="*/ 2147483647 h 254"/>
                  <a:gd name="T102" fmla="*/ 2147483647 w 525"/>
                  <a:gd name="T103" fmla="*/ 2147483647 h 254"/>
                  <a:gd name="T104" fmla="*/ 2147483647 w 525"/>
                  <a:gd name="T105" fmla="*/ 2147483647 h 254"/>
                  <a:gd name="T106" fmla="*/ 2147483647 w 525"/>
                  <a:gd name="T107" fmla="*/ 2147483647 h 2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5"/>
                  <a:gd name="T163" fmla="*/ 0 h 254"/>
                  <a:gd name="T164" fmla="*/ 525 w 525"/>
                  <a:gd name="T165" fmla="*/ 254 h 25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5" h="254">
                    <a:moveTo>
                      <a:pt x="305" y="172"/>
                    </a:moveTo>
                    <a:lnTo>
                      <a:pt x="291" y="175"/>
                    </a:lnTo>
                    <a:lnTo>
                      <a:pt x="282" y="162"/>
                    </a:lnTo>
                    <a:lnTo>
                      <a:pt x="276" y="176"/>
                    </a:lnTo>
                    <a:lnTo>
                      <a:pt x="265" y="176"/>
                    </a:lnTo>
                    <a:lnTo>
                      <a:pt x="262" y="169"/>
                    </a:lnTo>
                    <a:lnTo>
                      <a:pt x="246" y="201"/>
                    </a:lnTo>
                    <a:lnTo>
                      <a:pt x="232" y="236"/>
                    </a:lnTo>
                    <a:lnTo>
                      <a:pt x="225" y="250"/>
                    </a:lnTo>
                    <a:lnTo>
                      <a:pt x="226" y="253"/>
                    </a:lnTo>
                    <a:lnTo>
                      <a:pt x="219" y="250"/>
                    </a:lnTo>
                    <a:lnTo>
                      <a:pt x="200" y="186"/>
                    </a:lnTo>
                    <a:lnTo>
                      <a:pt x="197" y="184"/>
                    </a:lnTo>
                    <a:lnTo>
                      <a:pt x="189" y="182"/>
                    </a:lnTo>
                    <a:lnTo>
                      <a:pt x="189" y="180"/>
                    </a:lnTo>
                    <a:lnTo>
                      <a:pt x="183" y="182"/>
                    </a:lnTo>
                    <a:lnTo>
                      <a:pt x="179" y="179"/>
                    </a:lnTo>
                    <a:lnTo>
                      <a:pt x="181" y="172"/>
                    </a:lnTo>
                    <a:lnTo>
                      <a:pt x="178" y="168"/>
                    </a:lnTo>
                    <a:lnTo>
                      <a:pt x="167" y="164"/>
                    </a:lnTo>
                    <a:lnTo>
                      <a:pt x="147" y="162"/>
                    </a:lnTo>
                    <a:lnTo>
                      <a:pt x="139" y="164"/>
                    </a:lnTo>
                    <a:lnTo>
                      <a:pt x="134" y="161"/>
                    </a:lnTo>
                    <a:lnTo>
                      <a:pt x="129" y="161"/>
                    </a:lnTo>
                    <a:lnTo>
                      <a:pt x="121" y="161"/>
                    </a:lnTo>
                    <a:lnTo>
                      <a:pt x="114" y="157"/>
                    </a:lnTo>
                    <a:lnTo>
                      <a:pt x="110" y="155"/>
                    </a:lnTo>
                    <a:lnTo>
                      <a:pt x="103" y="151"/>
                    </a:lnTo>
                    <a:lnTo>
                      <a:pt x="44" y="140"/>
                    </a:lnTo>
                    <a:lnTo>
                      <a:pt x="38" y="139"/>
                    </a:lnTo>
                    <a:lnTo>
                      <a:pt x="23" y="133"/>
                    </a:lnTo>
                    <a:lnTo>
                      <a:pt x="15" y="119"/>
                    </a:lnTo>
                    <a:lnTo>
                      <a:pt x="0" y="112"/>
                    </a:lnTo>
                    <a:lnTo>
                      <a:pt x="12" y="105"/>
                    </a:lnTo>
                    <a:lnTo>
                      <a:pt x="29" y="97"/>
                    </a:lnTo>
                    <a:lnTo>
                      <a:pt x="37" y="88"/>
                    </a:lnTo>
                    <a:lnTo>
                      <a:pt x="47" y="82"/>
                    </a:lnTo>
                    <a:lnTo>
                      <a:pt x="55" y="82"/>
                    </a:lnTo>
                    <a:lnTo>
                      <a:pt x="84" y="70"/>
                    </a:lnTo>
                    <a:lnTo>
                      <a:pt x="106" y="54"/>
                    </a:lnTo>
                    <a:lnTo>
                      <a:pt x="110" y="45"/>
                    </a:lnTo>
                    <a:lnTo>
                      <a:pt x="127" y="30"/>
                    </a:lnTo>
                    <a:lnTo>
                      <a:pt x="134" y="25"/>
                    </a:lnTo>
                    <a:lnTo>
                      <a:pt x="141" y="13"/>
                    </a:lnTo>
                    <a:lnTo>
                      <a:pt x="161" y="2"/>
                    </a:lnTo>
                    <a:lnTo>
                      <a:pt x="170" y="0"/>
                    </a:lnTo>
                    <a:lnTo>
                      <a:pt x="189" y="1"/>
                    </a:lnTo>
                    <a:lnTo>
                      <a:pt x="190" y="4"/>
                    </a:lnTo>
                    <a:lnTo>
                      <a:pt x="172" y="18"/>
                    </a:lnTo>
                    <a:lnTo>
                      <a:pt x="156" y="31"/>
                    </a:lnTo>
                    <a:lnTo>
                      <a:pt x="154" y="37"/>
                    </a:lnTo>
                    <a:lnTo>
                      <a:pt x="147" y="45"/>
                    </a:lnTo>
                    <a:lnTo>
                      <a:pt x="147" y="52"/>
                    </a:lnTo>
                    <a:lnTo>
                      <a:pt x="142" y="61"/>
                    </a:lnTo>
                    <a:lnTo>
                      <a:pt x="157" y="61"/>
                    </a:lnTo>
                    <a:lnTo>
                      <a:pt x="172" y="61"/>
                    </a:lnTo>
                    <a:lnTo>
                      <a:pt x="196" y="63"/>
                    </a:lnTo>
                    <a:lnTo>
                      <a:pt x="208" y="75"/>
                    </a:lnTo>
                    <a:lnTo>
                      <a:pt x="229" y="100"/>
                    </a:lnTo>
                    <a:lnTo>
                      <a:pt x="246" y="98"/>
                    </a:lnTo>
                    <a:lnTo>
                      <a:pt x="273" y="97"/>
                    </a:lnTo>
                    <a:lnTo>
                      <a:pt x="279" y="94"/>
                    </a:lnTo>
                    <a:lnTo>
                      <a:pt x="276" y="90"/>
                    </a:lnTo>
                    <a:lnTo>
                      <a:pt x="282" y="94"/>
                    </a:lnTo>
                    <a:lnTo>
                      <a:pt x="290" y="93"/>
                    </a:lnTo>
                    <a:lnTo>
                      <a:pt x="319" y="72"/>
                    </a:lnTo>
                    <a:lnTo>
                      <a:pt x="337" y="66"/>
                    </a:lnTo>
                    <a:lnTo>
                      <a:pt x="345" y="68"/>
                    </a:lnTo>
                    <a:lnTo>
                      <a:pt x="365" y="65"/>
                    </a:lnTo>
                    <a:lnTo>
                      <a:pt x="382" y="54"/>
                    </a:lnTo>
                    <a:lnTo>
                      <a:pt x="400" y="50"/>
                    </a:lnTo>
                    <a:lnTo>
                      <a:pt x="400" y="79"/>
                    </a:lnTo>
                    <a:lnTo>
                      <a:pt x="405" y="82"/>
                    </a:lnTo>
                    <a:lnTo>
                      <a:pt x="424" y="80"/>
                    </a:lnTo>
                    <a:lnTo>
                      <a:pt x="432" y="77"/>
                    </a:lnTo>
                    <a:lnTo>
                      <a:pt x="438" y="84"/>
                    </a:lnTo>
                    <a:lnTo>
                      <a:pt x="447" y="73"/>
                    </a:lnTo>
                    <a:lnTo>
                      <a:pt x="459" y="72"/>
                    </a:lnTo>
                    <a:lnTo>
                      <a:pt x="463" y="66"/>
                    </a:lnTo>
                    <a:lnTo>
                      <a:pt x="468" y="68"/>
                    </a:lnTo>
                    <a:lnTo>
                      <a:pt x="470" y="70"/>
                    </a:lnTo>
                    <a:lnTo>
                      <a:pt x="470" y="84"/>
                    </a:lnTo>
                    <a:lnTo>
                      <a:pt x="476" y="104"/>
                    </a:lnTo>
                    <a:lnTo>
                      <a:pt x="483" y="107"/>
                    </a:lnTo>
                    <a:lnTo>
                      <a:pt x="488" y="115"/>
                    </a:lnTo>
                    <a:lnTo>
                      <a:pt x="492" y="115"/>
                    </a:lnTo>
                    <a:lnTo>
                      <a:pt x="497" y="108"/>
                    </a:lnTo>
                    <a:lnTo>
                      <a:pt x="503" y="111"/>
                    </a:lnTo>
                    <a:lnTo>
                      <a:pt x="511" y="108"/>
                    </a:lnTo>
                    <a:lnTo>
                      <a:pt x="524" y="118"/>
                    </a:lnTo>
                    <a:lnTo>
                      <a:pt x="514" y="126"/>
                    </a:lnTo>
                    <a:lnTo>
                      <a:pt x="504" y="127"/>
                    </a:lnTo>
                    <a:lnTo>
                      <a:pt x="494" y="125"/>
                    </a:lnTo>
                    <a:lnTo>
                      <a:pt x="486" y="127"/>
                    </a:lnTo>
                    <a:lnTo>
                      <a:pt x="478" y="125"/>
                    </a:lnTo>
                    <a:lnTo>
                      <a:pt x="459" y="133"/>
                    </a:lnTo>
                    <a:lnTo>
                      <a:pt x="438" y="125"/>
                    </a:lnTo>
                    <a:lnTo>
                      <a:pt x="434" y="129"/>
                    </a:lnTo>
                    <a:lnTo>
                      <a:pt x="432" y="148"/>
                    </a:lnTo>
                    <a:lnTo>
                      <a:pt x="410" y="132"/>
                    </a:lnTo>
                    <a:lnTo>
                      <a:pt x="400" y="129"/>
                    </a:lnTo>
                    <a:lnTo>
                      <a:pt x="371" y="127"/>
                    </a:lnTo>
                    <a:lnTo>
                      <a:pt x="365" y="139"/>
                    </a:lnTo>
                    <a:lnTo>
                      <a:pt x="355" y="143"/>
                    </a:lnTo>
                    <a:lnTo>
                      <a:pt x="347" y="144"/>
                    </a:lnTo>
                    <a:lnTo>
                      <a:pt x="341" y="148"/>
                    </a:lnTo>
                    <a:lnTo>
                      <a:pt x="327" y="145"/>
                    </a:lnTo>
                    <a:lnTo>
                      <a:pt x="317" y="150"/>
                    </a:lnTo>
                    <a:lnTo>
                      <a:pt x="305" y="172"/>
                    </a:lnTo>
                  </a:path>
                </a:pathLst>
              </a:custGeom>
              <a:noFill/>
              <a:ln w="6350">
                <a:solidFill>
                  <a:schemeClr val="tx1"/>
                </a:solidFill>
                <a:round/>
                <a:headEnd/>
                <a:tailEnd/>
              </a:ln>
            </p:spPr>
            <p:txBody>
              <a:bodyPr/>
              <a:lstStyle/>
              <a:p>
                <a:endParaRPr lang="en-US"/>
              </a:p>
            </p:txBody>
          </p:sp>
          <p:sp>
            <p:nvSpPr>
              <p:cNvPr id="282701" name="Freeform 274"/>
              <p:cNvSpPr>
                <a:spLocks/>
              </p:cNvSpPr>
              <p:nvPr/>
            </p:nvSpPr>
            <p:spPr bwMode="auto">
              <a:xfrm>
                <a:off x="5318125" y="2278063"/>
                <a:ext cx="31750" cy="30162"/>
              </a:xfrm>
              <a:custGeom>
                <a:avLst/>
                <a:gdLst>
                  <a:gd name="T0" fmla="*/ 0 w 23"/>
                  <a:gd name="T1" fmla="*/ 2147483647 h 23"/>
                  <a:gd name="T2" fmla="*/ 2147483647 w 23"/>
                  <a:gd name="T3" fmla="*/ 0 h 23"/>
                  <a:gd name="T4" fmla="*/ 2147483647 w 23"/>
                  <a:gd name="T5" fmla="*/ 2147483647 h 23"/>
                  <a:gd name="T6" fmla="*/ 2147483647 w 23"/>
                  <a:gd name="T7" fmla="*/ 2147483647 h 23"/>
                  <a:gd name="T8" fmla="*/ 0 w 23"/>
                  <a:gd name="T9" fmla="*/ 2147483647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7"/>
                    </a:moveTo>
                    <a:lnTo>
                      <a:pt x="22" y="0"/>
                    </a:lnTo>
                    <a:lnTo>
                      <a:pt x="19" y="7"/>
                    </a:lnTo>
                    <a:lnTo>
                      <a:pt x="13" y="22"/>
                    </a:lnTo>
                    <a:lnTo>
                      <a:pt x="0" y="7"/>
                    </a:lnTo>
                  </a:path>
                </a:pathLst>
              </a:custGeom>
              <a:noFill/>
              <a:ln w="6350">
                <a:solidFill>
                  <a:schemeClr val="tx1"/>
                </a:solidFill>
                <a:round/>
                <a:headEnd/>
                <a:tailEnd/>
              </a:ln>
            </p:spPr>
            <p:txBody>
              <a:bodyPr/>
              <a:lstStyle/>
              <a:p>
                <a:endParaRPr lang="en-US"/>
              </a:p>
            </p:txBody>
          </p:sp>
        </p:grpSp>
        <p:sp>
          <p:nvSpPr>
            <p:cNvPr id="255" name="Freeform 275"/>
            <p:cNvSpPr>
              <a:spLocks/>
            </p:cNvSpPr>
            <p:nvPr/>
          </p:nvSpPr>
          <p:spPr bwMode="auto">
            <a:xfrm>
              <a:off x="5603907" y="3042842"/>
              <a:ext cx="501242" cy="515274"/>
            </a:xfrm>
            <a:custGeom>
              <a:avLst/>
              <a:gdLst>
                <a:gd name="T0" fmla="*/ 2147483647 w 361"/>
                <a:gd name="T1" fmla="*/ 2147483647 h 413"/>
                <a:gd name="T2" fmla="*/ 2147483647 w 361"/>
                <a:gd name="T3" fmla="*/ 2147483647 h 413"/>
                <a:gd name="T4" fmla="*/ 2147483647 w 361"/>
                <a:gd name="T5" fmla="*/ 2147483647 h 413"/>
                <a:gd name="T6" fmla="*/ 2147483647 w 361"/>
                <a:gd name="T7" fmla="*/ 2147483647 h 413"/>
                <a:gd name="T8" fmla="*/ 2147483647 w 361"/>
                <a:gd name="T9" fmla="*/ 2147483647 h 413"/>
                <a:gd name="T10" fmla="*/ 2147483647 w 361"/>
                <a:gd name="T11" fmla="*/ 2147483647 h 413"/>
                <a:gd name="T12" fmla="*/ 2147483647 w 361"/>
                <a:gd name="T13" fmla="*/ 2147483647 h 413"/>
                <a:gd name="T14" fmla="*/ 2147483647 w 361"/>
                <a:gd name="T15" fmla="*/ 2147483647 h 413"/>
                <a:gd name="T16" fmla="*/ 2147483647 w 361"/>
                <a:gd name="T17" fmla="*/ 2147483647 h 413"/>
                <a:gd name="T18" fmla="*/ 2147483647 w 361"/>
                <a:gd name="T19" fmla="*/ 2147483647 h 413"/>
                <a:gd name="T20" fmla="*/ 2147483647 w 361"/>
                <a:gd name="T21" fmla="*/ 2147483647 h 413"/>
                <a:gd name="T22" fmla="*/ 2147483647 w 361"/>
                <a:gd name="T23" fmla="*/ 2147483647 h 413"/>
                <a:gd name="T24" fmla="*/ 2147483647 w 361"/>
                <a:gd name="T25" fmla="*/ 2147483647 h 413"/>
                <a:gd name="T26" fmla="*/ 2147483647 w 361"/>
                <a:gd name="T27" fmla="*/ 2147483647 h 413"/>
                <a:gd name="T28" fmla="*/ 2147483647 w 361"/>
                <a:gd name="T29" fmla="*/ 2147483647 h 413"/>
                <a:gd name="T30" fmla="*/ 2147483647 w 361"/>
                <a:gd name="T31" fmla="*/ 2147483647 h 413"/>
                <a:gd name="T32" fmla="*/ 2147483647 w 361"/>
                <a:gd name="T33" fmla="*/ 2147483647 h 413"/>
                <a:gd name="T34" fmla="*/ 2147483647 w 361"/>
                <a:gd name="T35" fmla="*/ 2147483647 h 413"/>
                <a:gd name="T36" fmla="*/ 0 w 361"/>
                <a:gd name="T37" fmla="*/ 2147483647 h 413"/>
                <a:gd name="T38" fmla="*/ 2147483647 w 361"/>
                <a:gd name="T39" fmla="*/ 2147483647 h 413"/>
                <a:gd name="T40" fmla="*/ 2147483647 w 361"/>
                <a:gd name="T41" fmla="*/ 2147483647 h 413"/>
                <a:gd name="T42" fmla="*/ 2147483647 w 361"/>
                <a:gd name="T43" fmla="*/ 2147483647 h 413"/>
                <a:gd name="T44" fmla="*/ 2147483647 w 361"/>
                <a:gd name="T45" fmla="*/ 2147483647 h 413"/>
                <a:gd name="T46" fmla="*/ 2147483647 w 361"/>
                <a:gd name="T47" fmla="*/ 2147483647 h 413"/>
                <a:gd name="T48" fmla="*/ 2147483647 w 361"/>
                <a:gd name="T49" fmla="*/ 2147483647 h 413"/>
                <a:gd name="T50" fmla="*/ 2147483647 w 361"/>
                <a:gd name="T51" fmla="*/ 2147483647 h 413"/>
                <a:gd name="T52" fmla="*/ 2147483647 w 361"/>
                <a:gd name="T53" fmla="*/ 2147483647 h 413"/>
                <a:gd name="T54" fmla="*/ 2147483647 w 361"/>
                <a:gd name="T55" fmla="*/ 2147483647 h 413"/>
                <a:gd name="T56" fmla="*/ 2147483647 w 361"/>
                <a:gd name="T57" fmla="*/ 0 h 413"/>
                <a:gd name="T58" fmla="*/ 2147483647 w 361"/>
                <a:gd name="T59" fmla="*/ 2147483647 h 413"/>
                <a:gd name="T60" fmla="*/ 2147483647 w 361"/>
                <a:gd name="T61" fmla="*/ 2147483647 h 413"/>
                <a:gd name="T62" fmla="*/ 2147483647 w 361"/>
                <a:gd name="T63" fmla="*/ 2147483647 h 413"/>
                <a:gd name="T64" fmla="*/ 2147483647 w 361"/>
                <a:gd name="T65" fmla="*/ 2147483647 h 413"/>
                <a:gd name="T66" fmla="*/ 2147483647 w 361"/>
                <a:gd name="T67" fmla="*/ 2147483647 h 413"/>
                <a:gd name="T68" fmla="*/ 2147483647 w 361"/>
                <a:gd name="T69" fmla="*/ 2147483647 h 413"/>
                <a:gd name="T70" fmla="*/ 2147483647 w 361"/>
                <a:gd name="T71" fmla="*/ 2147483647 h 413"/>
                <a:gd name="T72" fmla="*/ 2147483647 w 361"/>
                <a:gd name="T73" fmla="*/ 2147483647 h 413"/>
                <a:gd name="T74" fmla="*/ 2147483647 w 361"/>
                <a:gd name="T75" fmla="*/ 2147483647 h 413"/>
                <a:gd name="T76" fmla="*/ 2147483647 w 361"/>
                <a:gd name="T77" fmla="*/ 2147483647 h 413"/>
                <a:gd name="T78" fmla="*/ 2147483647 w 361"/>
                <a:gd name="T79" fmla="*/ 2147483647 h 413"/>
                <a:gd name="T80" fmla="*/ 2147483647 w 361"/>
                <a:gd name="T81" fmla="*/ 2147483647 h 413"/>
                <a:gd name="T82" fmla="*/ 2147483647 w 361"/>
                <a:gd name="T83" fmla="*/ 2147483647 h 413"/>
                <a:gd name="T84" fmla="*/ 2147483647 w 361"/>
                <a:gd name="T85" fmla="*/ 2147483647 h 413"/>
                <a:gd name="T86" fmla="*/ 2147483647 w 361"/>
                <a:gd name="T87" fmla="*/ 2147483647 h 413"/>
                <a:gd name="T88" fmla="*/ 2147483647 w 361"/>
                <a:gd name="T89" fmla="*/ 2147483647 h 413"/>
                <a:gd name="T90" fmla="*/ 2147483647 w 361"/>
                <a:gd name="T91" fmla="*/ 2147483647 h 413"/>
                <a:gd name="T92" fmla="*/ 2147483647 w 361"/>
                <a:gd name="T93" fmla="*/ 2147483647 h 413"/>
                <a:gd name="T94" fmla="*/ 2147483647 w 361"/>
                <a:gd name="T95" fmla="*/ 2147483647 h 413"/>
                <a:gd name="T96" fmla="*/ 2147483647 w 361"/>
                <a:gd name="T97" fmla="*/ 2147483647 h 413"/>
                <a:gd name="T98" fmla="*/ 2147483647 w 361"/>
                <a:gd name="T99" fmla="*/ 2147483647 h 413"/>
                <a:gd name="T100" fmla="*/ 2147483647 w 361"/>
                <a:gd name="T101" fmla="*/ 2147483647 h 413"/>
                <a:gd name="T102" fmla="*/ 2147483647 w 361"/>
                <a:gd name="T103" fmla="*/ 2147483647 h 413"/>
                <a:gd name="T104" fmla="*/ 2147483647 w 361"/>
                <a:gd name="T105" fmla="*/ 2147483647 h 413"/>
                <a:gd name="T106" fmla="*/ 2147483647 w 361"/>
                <a:gd name="T107" fmla="*/ 2147483647 h 413"/>
                <a:gd name="T108" fmla="*/ 2147483647 w 361"/>
                <a:gd name="T109" fmla="*/ 2147483647 h 413"/>
                <a:gd name="T110" fmla="*/ 2147483647 w 361"/>
                <a:gd name="T111" fmla="*/ 2147483647 h 413"/>
                <a:gd name="T112" fmla="*/ 2147483647 w 361"/>
                <a:gd name="T113" fmla="*/ 2147483647 h 413"/>
                <a:gd name="T114" fmla="*/ 2147483647 w 361"/>
                <a:gd name="T115" fmla="*/ 2147483647 h 41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61"/>
                <a:gd name="T175" fmla="*/ 0 h 413"/>
                <a:gd name="T176" fmla="*/ 361 w 361"/>
                <a:gd name="T177" fmla="*/ 413 h 41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61" h="413">
                  <a:moveTo>
                    <a:pt x="134" y="402"/>
                  </a:moveTo>
                  <a:lnTo>
                    <a:pt x="130" y="402"/>
                  </a:lnTo>
                  <a:lnTo>
                    <a:pt x="120" y="392"/>
                  </a:lnTo>
                  <a:lnTo>
                    <a:pt x="116" y="389"/>
                  </a:lnTo>
                  <a:lnTo>
                    <a:pt x="108" y="389"/>
                  </a:lnTo>
                  <a:lnTo>
                    <a:pt x="107" y="389"/>
                  </a:lnTo>
                  <a:lnTo>
                    <a:pt x="104" y="392"/>
                  </a:lnTo>
                  <a:lnTo>
                    <a:pt x="97" y="391"/>
                  </a:lnTo>
                  <a:lnTo>
                    <a:pt x="87" y="386"/>
                  </a:lnTo>
                  <a:lnTo>
                    <a:pt x="87" y="382"/>
                  </a:lnTo>
                  <a:lnTo>
                    <a:pt x="84" y="378"/>
                  </a:lnTo>
                  <a:lnTo>
                    <a:pt x="82" y="375"/>
                  </a:lnTo>
                  <a:lnTo>
                    <a:pt x="77" y="367"/>
                  </a:lnTo>
                  <a:lnTo>
                    <a:pt x="73" y="366"/>
                  </a:lnTo>
                  <a:lnTo>
                    <a:pt x="62" y="359"/>
                  </a:lnTo>
                  <a:lnTo>
                    <a:pt x="61" y="361"/>
                  </a:lnTo>
                  <a:lnTo>
                    <a:pt x="51" y="364"/>
                  </a:lnTo>
                  <a:lnTo>
                    <a:pt x="40" y="359"/>
                  </a:lnTo>
                  <a:lnTo>
                    <a:pt x="37" y="361"/>
                  </a:lnTo>
                  <a:lnTo>
                    <a:pt x="34" y="363"/>
                  </a:lnTo>
                  <a:lnTo>
                    <a:pt x="34" y="361"/>
                  </a:lnTo>
                  <a:lnTo>
                    <a:pt x="34" y="356"/>
                  </a:lnTo>
                  <a:lnTo>
                    <a:pt x="33" y="342"/>
                  </a:lnTo>
                  <a:lnTo>
                    <a:pt x="30" y="325"/>
                  </a:lnTo>
                  <a:lnTo>
                    <a:pt x="30" y="321"/>
                  </a:lnTo>
                  <a:lnTo>
                    <a:pt x="29" y="318"/>
                  </a:lnTo>
                  <a:lnTo>
                    <a:pt x="29" y="314"/>
                  </a:lnTo>
                  <a:lnTo>
                    <a:pt x="27" y="310"/>
                  </a:lnTo>
                  <a:lnTo>
                    <a:pt x="27" y="309"/>
                  </a:lnTo>
                  <a:lnTo>
                    <a:pt x="26" y="296"/>
                  </a:lnTo>
                  <a:lnTo>
                    <a:pt x="25" y="285"/>
                  </a:lnTo>
                  <a:lnTo>
                    <a:pt x="25" y="281"/>
                  </a:lnTo>
                  <a:lnTo>
                    <a:pt x="23" y="275"/>
                  </a:lnTo>
                  <a:lnTo>
                    <a:pt x="23" y="265"/>
                  </a:lnTo>
                  <a:lnTo>
                    <a:pt x="20" y="253"/>
                  </a:lnTo>
                  <a:lnTo>
                    <a:pt x="20" y="239"/>
                  </a:lnTo>
                  <a:lnTo>
                    <a:pt x="19" y="232"/>
                  </a:lnTo>
                  <a:lnTo>
                    <a:pt x="18" y="228"/>
                  </a:lnTo>
                  <a:lnTo>
                    <a:pt x="18" y="221"/>
                  </a:lnTo>
                  <a:lnTo>
                    <a:pt x="16" y="211"/>
                  </a:lnTo>
                  <a:lnTo>
                    <a:pt x="16" y="204"/>
                  </a:lnTo>
                  <a:lnTo>
                    <a:pt x="15" y="199"/>
                  </a:lnTo>
                  <a:lnTo>
                    <a:pt x="13" y="187"/>
                  </a:lnTo>
                  <a:lnTo>
                    <a:pt x="13" y="185"/>
                  </a:lnTo>
                  <a:lnTo>
                    <a:pt x="11" y="171"/>
                  </a:lnTo>
                  <a:lnTo>
                    <a:pt x="11" y="167"/>
                  </a:lnTo>
                  <a:lnTo>
                    <a:pt x="9" y="160"/>
                  </a:lnTo>
                  <a:lnTo>
                    <a:pt x="9" y="157"/>
                  </a:lnTo>
                  <a:lnTo>
                    <a:pt x="8" y="144"/>
                  </a:lnTo>
                  <a:lnTo>
                    <a:pt x="6" y="130"/>
                  </a:lnTo>
                  <a:lnTo>
                    <a:pt x="5" y="128"/>
                  </a:lnTo>
                  <a:lnTo>
                    <a:pt x="4" y="119"/>
                  </a:lnTo>
                  <a:lnTo>
                    <a:pt x="4" y="116"/>
                  </a:lnTo>
                  <a:lnTo>
                    <a:pt x="4" y="111"/>
                  </a:lnTo>
                  <a:lnTo>
                    <a:pt x="1" y="100"/>
                  </a:lnTo>
                  <a:lnTo>
                    <a:pt x="0" y="82"/>
                  </a:lnTo>
                  <a:lnTo>
                    <a:pt x="4" y="80"/>
                  </a:lnTo>
                  <a:lnTo>
                    <a:pt x="25" y="77"/>
                  </a:lnTo>
                  <a:lnTo>
                    <a:pt x="31" y="76"/>
                  </a:lnTo>
                  <a:lnTo>
                    <a:pt x="34" y="76"/>
                  </a:lnTo>
                  <a:lnTo>
                    <a:pt x="48" y="73"/>
                  </a:lnTo>
                  <a:lnTo>
                    <a:pt x="73" y="69"/>
                  </a:lnTo>
                  <a:lnTo>
                    <a:pt x="82" y="68"/>
                  </a:lnTo>
                  <a:lnTo>
                    <a:pt x="94" y="65"/>
                  </a:lnTo>
                  <a:lnTo>
                    <a:pt x="98" y="65"/>
                  </a:lnTo>
                  <a:lnTo>
                    <a:pt x="107" y="64"/>
                  </a:lnTo>
                  <a:lnTo>
                    <a:pt x="113" y="68"/>
                  </a:lnTo>
                  <a:lnTo>
                    <a:pt x="123" y="69"/>
                  </a:lnTo>
                  <a:lnTo>
                    <a:pt x="130" y="72"/>
                  </a:lnTo>
                  <a:lnTo>
                    <a:pt x="145" y="79"/>
                  </a:lnTo>
                  <a:lnTo>
                    <a:pt x="165" y="76"/>
                  </a:lnTo>
                  <a:lnTo>
                    <a:pt x="170" y="80"/>
                  </a:lnTo>
                  <a:lnTo>
                    <a:pt x="177" y="86"/>
                  </a:lnTo>
                  <a:lnTo>
                    <a:pt x="187" y="90"/>
                  </a:lnTo>
                  <a:lnTo>
                    <a:pt x="200" y="83"/>
                  </a:lnTo>
                  <a:lnTo>
                    <a:pt x="207" y="80"/>
                  </a:lnTo>
                  <a:lnTo>
                    <a:pt x="215" y="75"/>
                  </a:lnTo>
                  <a:lnTo>
                    <a:pt x="229" y="70"/>
                  </a:lnTo>
                  <a:lnTo>
                    <a:pt x="236" y="70"/>
                  </a:lnTo>
                  <a:lnTo>
                    <a:pt x="246" y="69"/>
                  </a:lnTo>
                  <a:lnTo>
                    <a:pt x="264" y="50"/>
                  </a:lnTo>
                  <a:lnTo>
                    <a:pt x="271" y="41"/>
                  </a:lnTo>
                  <a:lnTo>
                    <a:pt x="272" y="40"/>
                  </a:lnTo>
                  <a:lnTo>
                    <a:pt x="298" y="19"/>
                  </a:lnTo>
                  <a:lnTo>
                    <a:pt x="300" y="19"/>
                  </a:lnTo>
                  <a:lnTo>
                    <a:pt x="334" y="0"/>
                  </a:lnTo>
                  <a:lnTo>
                    <a:pt x="337" y="11"/>
                  </a:lnTo>
                  <a:lnTo>
                    <a:pt x="337" y="13"/>
                  </a:lnTo>
                  <a:lnTo>
                    <a:pt x="340" y="29"/>
                  </a:lnTo>
                  <a:lnTo>
                    <a:pt x="341" y="37"/>
                  </a:lnTo>
                  <a:lnTo>
                    <a:pt x="344" y="51"/>
                  </a:lnTo>
                  <a:lnTo>
                    <a:pt x="344" y="52"/>
                  </a:lnTo>
                  <a:lnTo>
                    <a:pt x="346" y="65"/>
                  </a:lnTo>
                  <a:lnTo>
                    <a:pt x="348" y="73"/>
                  </a:lnTo>
                  <a:lnTo>
                    <a:pt x="350" y="90"/>
                  </a:lnTo>
                  <a:lnTo>
                    <a:pt x="351" y="91"/>
                  </a:lnTo>
                  <a:lnTo>
                    <a:pt x="353" y="105"/>
                  </a:lnTo>
                  <a:lnTo>
                    <a:pt x="354" y="108"/>
                  </a:lnTo>
                  <a:lnTo>
                    <a:pt x="355" y="116"/>
                  </a:lnTo>
                  <a:lnTo>
                    <a:pt x="355" y="119"/>
                  </a:lnTo>
                  <a:lnTo>
                    <a:pt x="355" y="121"/>
                  </a:lnTo>
                  <a:lnTo>
                    <a:pt x="358" y="128"/>
                  </a:lnTo>
                  <a:lnTo>
                    <a:pt x="358" y="135"/>
                  </a:lnTo>
                  <a:lnTo>
                    <a:pt x="360" y="144"/>
                  </a:lnTo>
                  <a:lnTo>
                    <a:pt x="358" y="146"/>
                  </a:lnTo>
                  <a:lnTo>
                    <a:pt x="353" y="147"/>
                  </a:lnTo>
                  <a:lnTo>
                    <a:pt x="350" y="151"/>
                  </a:lnTo>
                  <a:lnTo>
                    <a:pt x="355" y="161"/>
                  </a:lnTo>
                  <a:lnTo>
                    <a:pt x="355" y="171"/>
                  </a:lnTo>
                  <a:lnTo>
                    <a:pt x="355" y="172"/>
                  </a:lnTo>
                  <a:lnTo>
                    <a:pt x="358" y="173"/>
                  </a:lnTo>
                  <a:lnTo>
                    <a:pt x="358" y="186"/>
                  </a:lnTo>
                  <a:lnTo>
                    <a:pt x="355" y="194"/>
                  </a:lnTo>
                  <a:lnTo>
                    <a:pt x="354" y="199"/>
                  </a:lnTo>
                  <a:lnTo>
                    <a:pt x="354" y="201"/>
                  </a:lnTo>
                  <a:lnTo>
                    <a:pt x="354" y="212"/>
                  </a:lnTo>
                  <a:lnTo>
                    <a:pt x="355" y="219"/>
                  </a:lnTo>
                  <a:lnTo>
                    <a:pt x="351" y="225"/>
                  </a:lnTo>
                  <a:lnTo>
                    <a:pt x="350" y="233"/>
                  </a:lnTo>
                  <a:lnTo>
                    <a:pt x="348" y="244"/>
                  </a:lnTo>
                  <a:lnTo>
                    <a:pt x="351" y="247"/>
                  </a:lnTo>
                  <a:lnTo>
                    <a:pt x="350" y="258"/>
                  </a:lnTo>
                  <a:lnTo>
                    <a:pt x="346" y="261"/>
                  </a:lnTo>
                  <a:lnTo>
                    <a:pt x="340" y="265"/>
                  </a:lnTo>
                  <a:lnTo>
                    <a:pt x="339" y="270"/>
                  </a:lnTo>
                  <a:lnTo>
                    <a:pt x="336" y="275"/>
                  </a:lnTo>
                  <a:lnTo>
                    <a:pt x="334" y="275"/>
                  </a:lnTo>
                  <a:lnTo>
                    <a:pt x="333" y="281"/>
                  </a:lnTo>
                  <a:lnTo>
                    <a:pt x="323" y="289"/>
                  </a:lnTo>
                  <a:lnTo>
                    <a:pt x="321" y="292"/>
                  </a:lnTo>
                  <a:lnTo>
                    <a:pt x="315" y="296"/>
                  </a:lnTo>
                  <a:lnTo>
                    <a:pt x="304" y="295"/>
                  </a:lnTo>
                  <a:lnTo>
                    <a:pt x="300" y="306"/>
                  </a:lnTo>
                  <a:lnTo>
                    <a:pt x="290" y="310"/>
                  </a:lnTo>
                  <a:lnTo>
                    <a:pt x="289" y="314"/>
                  </a:lnTo>
                  <a:lnTo>
                    <a:pt x="286" y="318"/>
                  </a:lnTo>
                  <a:lnTo>
                    <a:pt x="287" y="321"/>
                  </a:lnTo>
                  <a:lnTo>
                    <a:pt x="289" y="324"/>
                  </a:lnTo>
                  <a:lnTo>
                    <a:pt x="289" y="328"/>
                  </a:lnTo>
                  <a:lnTo>
                    <a:pt x="286" y="345"/>
                  </a:lnTo>
                  <a:lnTo>
                    <a:pt x="280" y="352"/>
                  </a:lnTo>
                  <a:lnTo>
                    <a:pt x="279" y="353"/>
                  </a:lnTo>
                  <a:lnTo>
                    <a:pt x="269" y="338"/>
                  </a:lnTo>
                  <a:lnTo>
                    <a:pt x="265" y="342"/>
                  </a:lnTo>
                  <a:lnTo>
                    <a:pt x="262" y="346"/>
                  </a:lnTo>
                  <a:lnTo>
                    <a:pt x="257" y="371"/>
                  </a:lnTo>
                  <a:lnTo>
                    <a:pt x="262" y="384"/>
                  </a:lnTo>
                  <a:lnTo>
                    <a:pt x="258" y="388"/>
                  </a:lnTo>
                  <a:lnTo>
                    <a:pt x="255" y="388"/>
                  </a:lnTo>
                  <a:lnTo>
                    <a:pt x="252" y="389"/>
                  </a:lnTo>
                  <a:lnTo>
                    <a:pt x="252" y="399"/>
                  </a:lnTo>
                  <a:lnTo>
                    <a:pt x="247" y="407"/>
                  </a:lnTo>
                  <a:lnTo>
                    <a:pt x="239" y="412"/>
                  </a:lnTo>
                  <a:lnTo>
                    <a:pt x="230" y="412"/>
                  </a:lnTo>
                  <a:lnTo>
                    <a:pt x="226" y="406"/>
                  </a:lnTo>
                  <a:lnTo>
                    <a:pt x="222" y="403"/>
                  </a:lnTo>
                  <a:lnTo>
                    <a:pt x="214" y="399"/>
                  </a:lnTo>
                  <a:lnTo>
                    <a:pt x="209" y="399"/>
                  </a:lnTo>
                  <a:lnTo>
                    <a:pt x="204" y="392"/>
                  </a:lnTo>
                  <a:lnTo>
                    <a:pt x="201" y="379"/>
                  </a:lnTo>
                  <a:lnTo>
                    <a:pt x="189" y="384"/>
                  </a:lnTo>
                  <a:lnTo>
                    <a:pt x="180" y="396"/>
                  </a:lnTo>
                  <a:lnTo>
                    <a:pt x="173" y="396"/>
                  </a:lnTo>
                  <a:lnTo>
                    <a:pt x="170" y="399"/>
                  </a:lnTo>
                  <a:lnTo>
                    <a:pt x="169" y="402"/>
                  </a:lnTo>
                  <a:lnTo>
                    <a:pt x="161" y="395"/>
                  </a:lnTo>
                  <a:lnTo>
                    <a:pt x="147" y="392"/>
                  </a:lnTo>
                  <a:lnTo>
                    <a:pt x="140" y="396"/>
                  </a:lnTo>
                  <a:lnTo>
                    <a:pt x="138" y="402"/>
                  </a:lnTo>
                  <a:lnTo>
                    <a:pt x="136" y="402"/>
                  </a:lnTo>
                  <a:lnTo>
                    <a:pt x="134" y="402"/>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82681" name="Freeform 276"/>
            <p:cNvSpPr>
              <a:spLocks/>
            </p:cNvSpPr>
            <p:nvPr/>
          </p:nvSpPr>
          <p:spPr bwMode="auto">
            <a:xfrm>
              <a:off x="4956175" y="4097338"/>
              <a:ext cx="417513" cy="669925"/>
            </a:xfrm>
            <a:custGeom>
              <a:avLst/>
              <a:gdLst>
                <a:gd name="T0" fmla="*/ 2147483647 w 304"/>
                <a:gd name="T1" fmla="*/ 2147483647 h 534"/>
                <a:gd name="T2" fmla="*/ 2147483647 w 304"/>
                <a:gd name="T3" fmla="*/ 2147483647 h 534"/>
                <a:gd name="T4" fmla="*/ 2147483647 w 304"/>
                <a:gd name="T5" fmla="*/ 2147483647 h 534"/>
                <a:gd name="T6" fmla="*/ 2147483647 w 304"/>
                <a:gd name="T7" fmla="*/ 2147483647 h 534"/>
                <a:gd name="T8" fmla="*/ 2147483647 w 304"/>
                <a:gd name="T9" fmla="*/ 2147483647 h 534"/>
                <a:gd name="T10" fmla="*/ 2147483647 w 304"/>
                <a:gd name="T11" fmla="*/ 2147483647 h 534"/>
                <a:gd name="T12" fmla="*/ 2147483647 w 304"/>
                <a:gd name="T13" fmla="*/ 2147483647 h 534"/>
                <a:gd name="T14" fmla="*/ 2147483647 w 304"/>
                <a:gd name="T15" fmla="*/ 2147483647 h 534"/>
                <a:gd name="T16" fmla="*/ 2147483647 w 304"/>
                <a:gd name="T17" fmla="*/ 2147483647 h 534"/>
                <a:gd name="T18" fmla="*/ 2147483647 w 304"/>
                <a:gd name="T19" fmla="*/ 2147483647 h 534"/>
                <a:gd name="T20" fmla="*/ 2147483647 w 304"/>
                <a:gd name="T21" fmla="*/ 2147483647 h 534"/>
                <a:gd name="T22" fmla="*/ 2147483647 w 304"/>
                <a:gd name="T23" fmla="*/ 2147483647 h 534"/>
                <a:gd name="T24" fmla="*/ 2147483647 w 304"/>
                <a:gd name="T25" fmla="*/ 2147483647 h 534"/>
                <a:gd name="T26" fmla="*/ 2147483647 w 304"/>
                <a:gd name="T27" fmla="*/ 2147483647 h 534"/>
                <a:gd name="T28" fmla="*/ 2147483647 w 304"/>
                <a:gd name="T29" fmla="*/ 2147483647 h 534"/>
                <a:gd name="T30" fmla="*/ 2147483647 w 304"/>
                <a:gd name="T31" fmla="*/ 2147483647 h 534"/>
                <a:gd name="T32" fmla="*/ 2147483647 w 304"/>
                <a:gd name="T33" fmla="*/ 2147483647 h 534"/>
                <a:gd name="T34" fmla="*/ 2147483647 w 304"/>
                <a:gd name="T35" fmla="*/ 2147483647 h 534"/>
                <a:gd name="T36" fmla="*/ 2147483647 w 304"/>
                <a:gd name="T37" fmla="*/ 2147483647 h 534"/>
                <a:gd name="T38" fmla="*/ 2147483647 w 304"/>
                <a:gd name="T39" fmla="*/ 2147483647 h 534"/>
                <a:gd name="T40" fmla="*/ 2147483647 w 304"/>
                <a:gd name="T41" fmla="*/ 2147483647 h 534"/>
                <a:gd name="T42" fmla="*/ 2147483647 w 304"/>
                <a:gd name="T43" fmla="*/ 2147483647 h 534"/>
                <a:gd name="T44" fmla="*/ 2147483647 w 304"/>
                <a:gd name="T45" fmla="*/ 2147483647 h 534"/>
                <a:gd name="T46" fmla="*/ 2147483647 w 304"/>
                <a:gd name="T47" fmla="*/ 2147483647 h 534"/>
                <a:gd name="T48" fmla="*/ 2147483647 w 304"/>
                <a:gd name="T49" fmla="*/ 2147483647 h 534"/>
                <a:gd name="T50" fmla="*/ 2147483647 w 304"/>
                <a:gd name="T51" fmla="*/ 2147483647 h 534"/>
                <a:gd name="T52" fmla="*/ 2147483647 w 304"/>
                <a:gd name="T53" fmla="*/ 0 h 534"/>
                <a:gd name="T54" fmla="*/ 2147483647 w 304"/>
                <a:gd name="T55" fmla="*/ 2147483647 h 534"/>
                <a:gd name="T56" fmla="*/ 2147483647 w 304"/>
                <a:gd name="T57" fmla="*/ 2147483647 h 534"/>
                <a:gd name="T58" fmla="*/ 2147483647 w 304"/>
                <a:gd name="T59" fmla="*/ 2147483647 h 534"/>
                <a:gd name="T60" fmla="*/ 2147483647 w 304"/>
                <a:gd name="T61" fmla="*/ 2147483647 h 534"/>
                <a:gd name="T62" fmla="*/ 2147483647 w 304"/>
                <a:gd name="T63" fmla="*/ 2147483647 h 534"/>
                <a:gd name="T64" fmla="*/ 2147483647 w 304"/>
                <a:gd name="T65" fmla="*/ 2147483647 h 534"/>
                <a:gd name="T66" fmla="*/ 2147483647 w 304"/>
                <a:gd name="T67" fmla="*/ 2147483647 h 534"/>
                <a:gd name="T68" fmla="*/ 2147483647 w 304"/>
                <a:gd name="T69" fmla="*/ 2147483647 h 534"/>
                <a:gd name="T70" fmla="*/ 2147483647 w 304"/>
                <a:gd name="T71" fmla="*/ 2147483647 h 534"/>
                <a:gd name="T72" fmla="*/ 2147483647 w 304"/>
                <a:gd name="T73" fmla="*/ 2147483647 h 534"/>
                <a:gd name="T74" fmla="*/ 2147483647 w 304"/>
                <a:gd name="T75" fmla="*/ 2147483647 h 534"/>
                <a:gd name="T76" fmla="*/ 2147483647 w 304"/>
                <a:gd name="T77" fmla="*/ 2147483647 h 534"/>
                <a:gd name="T78" fmla="*/ 2147483647 w 304"/>
                <a:gd name="T79" fmla="*/ 2147483647 h 534"/>
                <a:gd name="T80" fmla="*/ 2147483647 w 304"/>
                <a:gd name="T81" fmla="*/ 2147483647 h 534"/>
                <a:gd name="T82" fmla="*/ 2147483647 w 304"/>
                <a:gd name="T83" fmla="*/ 2147483647 h 534"/>
                <a:gd name="T84" fmla="*/ 2147483647 w 304"/>
                <a:gd name="T85" fmla="*/ 2147483647 h 534"/>
                <a:gd name="T86" fmla="*/ 2147483647 w 304"/>
                <a:gd name="T87" fmla="*/ 2147483647 h 534"/>
                <a:gd name="T88" fmla="*/ 2147483647 w 304"/>
                <a:gd name="T89" fmla="*/ 2147483647 h 534"/>
                <a:gd name="T90" fmla="*/ 2147483647 w 304"/>
                <a:gd name="T91" fmla="*/ 2147483647 h 534"/>
                <a:gd name="T92" fmla="*/ 2147483647 w 304"/>
                <a:gd name="T93" fmla="*/ 2147483647 h 534"/>
                <a:gd name="T94" fmla="*/ 2147483647 w 304"/>
                <a:gd name="T95" fmla="*/ 2147483647 h 534"/>
                <a:gd name="T96" fmla="*/ 2147483647 w 304"/>
                <a:gd name="T97" fmla="*/ 2147483647 h 534"/>
                <a:gd name="T98" fmla="*/ 2147483647 w 304"/>
                <a:gd name="T99" fmla="*/ 2147483647 h 534"/>
                <a:gd name="T100" fmla="*/ 2147483647 w 304"/>
                <a:gd name="T101" fmla="*/ 2147483647 h 534"/>
                <a:gd name="T102" fmla="*/ 2147483647 w 304"/>
                <a:gd name="T103" fmla="*/ 2147483647 h 534"/>
                <a:gd name="T104" fmla="*/ 2147483647 w 304"/>
                <a:gd name="T105" fmla="*/ 2147483647 h 534"/>
                <a:gd name="T106" fmla="*/ 2147483647 w 304"/>
                <a:gd name="T107" fmla="*/ 2147483647 h 534"/>
                <a:gd name="T108" fmla="*/ 2147483647 w 304"/>
                <a:gd name="T109" fmla="*/ 2147483647 h 534"/>
                <a:gd name="T110" fmla="*/ 2147483647 w 304"/>
                <a:gd name="T111" fmla="*/ 2147483647 h 534"/>
                <a:gd name="T112" fmla="*/ 2147483647 w 304"/>
                <a:gd name="T113" fmla="*/ 2147483647 h 534"/>
                <a:gd name="T114" fmla="*/ 0 w 304"/>
                <a:gd name="T115" fmla="*/ 2147483647 h 534"/>
                <a:gd name="T116" fmla="*/ 2147483647 w 304"/>
                <a:gd name="T117" fmla="*/ 2147483647 h 534"/>
                <a:gd name="T118" fmla="*/ 2147483647 w 304"/>
                <a:gd name="T119" fmla="*/ 2147483647 h 534"/>
                <a:gd name="T120" fmla="*/ 2147483647 w 304"/>
                <a:gd name="T121" fmla="*/ 2147483647 h 53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4"/>
                <a:gd name="T184" fmla="*/ 0 h 534"/>
                <a:gd name="T185" fmla="*/ 304 w 304"/>
                <a:gd name="T186" fmla="*/ 534 h 53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4" h="534">
                  <a:moveTo>
                    <a:pt x="23" y="375"/>
                  </a:moveTo>
                  <a:lnTo>
                    <a:pt x="29" y="375"/>
                  </a:lnTo>
                  <a:lnTo>
                    <a:pt x="29" y="361"/>
                  </a:lnTo>
                  <a:lnTo>
                    <a:pt x="30" y="361"/>
                  </a:lnTo>
                  <a:lnTo>
                    <a:pt x="42" y="346"/>
                  </a:lnTo>
                  <a:lnTo>
                    <a:pt x="38" y="339"/>
                  </a:lnTo>
                  <a:lnTo>
                    <a:pt x="47" y="333"/>
                  </a:lnTo>
                  <a:lnTo>
                    <a:pt x="47" y="332"/>
                  </a:lnTo>
                  <a:lnTo>
                    <a:pt x="45" y="332"/>
                  </a:lnTo>
                  <a:lnTo>
                    <a:pt x="44" y="332"/>
                  </a:lnTo>
                  <a:lnTo>
                    <a:pt x="38" y="333"/>
                  </a:lnTo>
                  <a:lnTo>
                    <a:pt x="38" y="323"/>
                  </a:lnTo>
                  <a:lnTo>
                    <a:pt x="49" y="325"/>
                  </a:lnTo>
                  <a:lnTo>
                    <a:pt x="47" y="296"/>
                  </a:lnTo>
                  <a:lnTo>
                    <a:pt x="35" y="292"/>
                  </a:lnTo>
                  <a:lnTo>
                    <a:pt x="47" y="293"/>
                  </a:lnTo>
                  <a:lnTo>
                    <a:pt x="40" y="285"/>
                  </a:lnTo>
                  <a:lnTo>
                    <a:pt x="42" y="283"/>
                  </a:lnTo>
                  <a:lnTo>
                    <a:pt x="45" y="278"/>
                  </a:lnTo>
                  <a:lnTo>
                    <a:pt x="34" y="282"/>
                  </a:lnTo>
                  <a:lnTo>
                    <a:pt x="29" y="238"/>
                  </a:lnTo>
                  <a:lnTo>
                    <a:pt x="29" y="195"/>
                  </a:lnTo>
                  <a:lnTo>
                    <a:pt x="24" y="196"/>
                  </a:lnTo>
                  <a:lnTo>
                    <a:pt x="29" y="186"/>
                  </a:lnTo>
                  <a:lnTo>
                    <a:pt x="19" y="191"/>
                  </a:lnTo>
                  <a:lnTo>
                    <a:pt x="22" y="182"/>
                  </a:lnTo>
                  <a:lnTo>
                    <a:pt x="19" y="181"/>
                  </a:lnTo>
                  <a:lnTo>
                    <a:pt x="17" y="177"/>
                  </a:lnTo>
                  <a:lnTo>
                    <a:pt x="26" y="160"/>
                  </a:lnTo>
                  <a:lnTo>
                    <a:pt x="26" y="152"/>
                  </a:lnTo>
                  <a:lnTo>
                    <a:pt x="37" y="153"/>
                  </a:lnTo>
                  <a:lnTo>
                    <a:pt x="29" y="131"/>
                  </a:lnTo>
                  <a:lnTo>
                    <a:pt x="35" y="125"/>
                  </a:lnTo>
                  <a:lnTo>
                    <a:pt x="38" y="114"/>
                  </a:lnTo>
                  <a:lnTo>
                    <a:pt x="47" y="101"/>
                  </a:lnTo>
                  <a:lnTo>
                    <a:pt x="55" y="95"/>
                  </a:lnTo>
                  <a:lnTo>
                    <a:pt x="52" y="88"/>
                  </a:lnTo>
                  <a:lnTo>
                    <a:pt x="60" y="85"/>
                  </a:lnTo>
                  <a:lnTo>
                    <a:pt x="59" y="91"/>
                  </a:lnTo>
                  <a:lnTo>
                    <a:pt x="62" y="92"/>
                  </a:lnTo>
                  <a:lnTo>
                    <a:pt x="69" y="69"/>
                  </a:lnTo>
                  <a:lnTo>
                    <a:pt x="66" y="55"/>
                  </a:lnTo>
                  <a:lnTo>
                    <a:pt x="70" y="53"/>
                  </a:lnTo>
                  <a:lnTo>
                    <a:pt x="71" y="58"/>
                  </a:lnTo>
                  <a:lnTo>
                    <a:pt x="77" y="51"/>
                  </a:lnTo>
                  <a:lnTo>
                    <a:pt x="67" y="45"/>
                  </a:lnTo>
                  <a:lnTo>
                    <a:pt x="70" y="44"/>
                  </a:lnTo>
                  <a:lnTo>
                    <a:pt x="73" y="45"/>
                  </a:lnTo>
                  <a:lnTo>
                    <a:pt x="77" y="44"/>
                  </a:lnTo>
                  <a:lnTo>
                    <a:pt x="76" y="41"/>
                  </a:lnTo>
                  <a:lnTo>
                    <a:pt x="80" y="34"/>
                  </a:lnTo>
                  <a:lnTo>
                    <a:pt x="81" y="34"/>
                  </a:lnTo>
                  <a:lnTo>
                    <a:pt x="83" y="31"/>
                  </a:lnTo>
                  <a:lnTo>
                    <a:pt x="89" y="30"/>
                  </a:lnTo>
                  <a:lnTo>
                    <a:pt x="94" y="24"/>
                  </a:lnTo>
                  <a:lnTo>
                    <a:pt x="94" y="20"/>
                  </a:lnTo>
                  <a:lnTo>
                    <a:pt x="88" y="15"/>
                  </a:lnTo>
                  <a:lnTo>
                    <a:pt x="114" y="13"/>
                  </a:lnTo>
                  <a:lnTo>
                    <a:pt x="128" y="12"/>
                  </a:lnTo>
                  <a:lnTo>
                    <a:pt x="138" y="11"/>
                  </a:lnTo>
                  <a:lnTo>
                    <a:pt x="145" y="11"/>
                  </a:lnTo>
                  <a:lnTo>
                    <a:pt x="154" y="11"/>
                  </a:lnTo>
                  <a:lnTo>
                    <a:pt x="161" y="9"/>
                  </a:lnTo>
                  <a:lnTo>
                    <a:pt x="171" y="8"/>
                  </a:lnTo>
                  <a:lnTo>
                    <a:pt x="175" y="8"/>
                  </a:lnTo>
                  <a:lnTo>
                    <a:pt x="181" y="8"/>
                  </a:lnTo>
                  <a:lnTo>
                    <a:pt x="185" y="8"/>
                  </a:lnTo>
                  <a:lnTo>
                    <a:pt x="192" y="6"/>
                  </a:lnTo>
                  <a:lnTo>
                    <a:pt x="197" y="6"/>
                  </a:lnTo>
                  <a:lnTo>
                    <a:pt x="200" y="6"/>
                  </a:lnTo>
                  <a:lnTo>
                    <a:pt x="202" y="5"/>
                  </a:lnTo>
                  <a:lnTo>
                    <a:pt x="208" y="5"/>
                  </a:lnTo>
                  <a:lnTo>
                    <a:pt x="217" y="5"/>
                  </a:lnTo>
                  <a:lnTo>
                    <a:pt x="221" y="4"/>
                  </a:lnTo>
                  <a:lnTo>
                    <a:pt x="228" y="4"/>
                  </a:lnTo>
                  <a:lnTo>
                    <a:pt x="236" y="4"/>
                  </a:lnTo>
                  <a:lnTo>
                    <a:pt x="255" y="1"/>
                  </a:lnTo>
                  <a:lnTo>
                    <a:pt x="257" y="1"/>
                  </a:lnTo>
                  <a:lnTo>
                    <a:pt x="267" y="0"/>
                  </a:lnTo>
                  <a:lnTo>
                    <a:pt x="271" y="0"/>
                  </a:lnTo>
                  <a:lnTo>
                    <a:pt x="279" y="9"/>
                  </a:lnTo>
                  <a:lnTo>
                    <a:pt x="282" y="11"/>
                  </a:lnTo>
                  <a:lnTo>
                    <a:pt x="282" y="16"/>
                  </a:lnTo>
                  <a:lnTo>
                    <a:pt x="280" y="34"/>
                  </a:lnTo>
                  <a:lnTo>
                    <a:pt x="280" y="44"/>
                  </a:lnTo>
                  <a:lnTo>
                    <a:pt x="280" y="53"/>
                  </a:lnTo>
                  <a:lnTo>
                    <a:pt x="280" y="58"/>
                  </a:lnTo>
                  <a:lnTo>
                    <a:pt x="280" y="59"/>
                  </a:lnTo>
                  <a:lnTo>
                    <a:pt x="280" y="67"/>
                  </a:lnTo>
                  <a:lnTo>
                    <a:pt x="280" y="73"/>
                  </a:lnTo>
                  <a:lnTo>
                    <a:pt x="280" y="87"/>
                  </a:lnTo>
                  <a:lnTo>
                    <a:pt x="280" y="89"/>
                  </a:lnTo>
                  <a:lnTo>
                    <a:pt x="280" y="98"/>
                  </a:lnTo>
                  <a:lnTo>
                    <a:pt x="280" y="102"/>
                  </a:lnTo>
                  <a:lnTo>
                    <a:pt x="280" y="107"/>
                  </a:lnTo>
                  <a:lnTo>
                    <a:pt x="280" y="125"/>
                  </a:lnTo>
                  <a:lnTo>
                    <a:pt x="280" y="135"/>
                  </a:lnTo>
                  <a:lnTo>
                    <a:pt x="280" y="137"/>
                  </a:lnTo>
                  <a:lnTo>
                    <a:pt x="280" y="159"/>
                  </a:lnTo>
                  <a:lnTo>
                    <a:pt x="280" y="163"/>
                  </a:lnTo>
                  <a:lnTo>
                    <a:pt x="280" y="173"/>
                  </a:lnTo>
                  <a:lnTo>
                    <a:pt x="280" y="185"/>
                  </a:lnTo>
                  <a:lnTo>
                    <a:pt x="280" y="193"/>
                  </a:lnTo>
                  <a:lnTo>
                    <a:pt x="280" y="195"/>
                  </a:lnTo>
                  <a:lnTo>
                    <a:pt x="280" y="218"/>
                  </a:lnTo>
                  <a:lnTo>
                    <a:pt x="280" y="222"/>
                  </a:lnTo>
                  <a:lnTo>
                    <a:pt x="280" y="225"/>
                  </a:lnTo>
                  <a:lnTo>
                    <a:pt x="280" y="250"/>
                  </a:lnTo>
                  <a:lnTo>
                    <a:pt x="280" y="254"/>
                  </a:lnTo>
                  <a:lnTo>
                    <a:pt x="280" y="263"/>
                  </a:lnTo>
                  <a:lnTo>
                    <a:pt x="280" y="283"/>
                  </a:lnTo>
                  <a:lnTo>
                    <a:pt x="280" y="286"/>
                  </a:lnTo>
                  <a:lnTo>
                    <a:pt x="280" y="293"/>
                  </a:lnTo>
                  <a:lnTo>
                    <a:pt x="280" y="300"/>
                  </a:lnTo>
                  <a:lnTo>
                    <a:pt x="280" y="301"/>
                  </a:lnTo>
                  <a:lnTo>
                    <a:pt x="280" y="305"/>
                  </a:lnTo>
                  <a:lnTo>
                    <a:pt x="280" y="312"/>
                  </a:lnTo>
                  <a:lnTo>
                    <a:pt x="279" y="339"/>
                  </a:lnTo>
                  <a:lnTo>
                    <a:pt x="280" y="341"/>
                  </a:lnTo>
                  <a:lnTo>
                    <a:pt x="280" y="343"/>
                  </a:lnTo>
                  <a:lnTo>
                    <a:pt x="283" y="359"/>
                  </a:lnTo>
                  <a:lnTo>
                    <a:pt x="285" y="382"/>
                  </a:lnTo>
                  <a:lnTo>
                    <a:pt x="285" y="383"/>
                  </a:lnTo>
                  <a:lnTo>
                    <a:pt x="286" y="389"/>
                  </a:lnTo>
                  <a:lnTo>
                    <a:pt x="287" y="394"/>
                  </a:lnTo>
                  <a:lnTo>
                    <a:pt x="289" y="408"/>
                  </a:lnTo>
                  <a:lnTo>
                    <a:pt x="291" y="423"/>
                  </a:lnTo>
                  <a:lnTo>
                    <a:pt x="291" y="426"/>
                  </a:lnTo>
                  <a:lnTo>
                    <a:pt x="293" y="430"/>
                  </a:lnTo>
                  <a:lnTo>
                    <a:pt x="293" y="436"/>
                  </a:lnTo>
                  <a:lnTo>
                    <a:pt x="297" y="462"/>
                  </a:lnTo>
                  <a:lnTo>
                    <a:pt x="297" y="463"/>
                  </a:lnTo>
                  <a:lnTo>
                    <a:pt x="298" y="479"/>
                  </a:lnTo>
                  <a:lnTo>
                    <a:pt x="301" y="492"/>
                  </a:lnTo>
                  <a:lnTo>
                    <a:pt x="303" y="505"/>
                  </a:lnTo>
                  <a:lnTo>
                    <a:pt x="293" y="509"/>
                  </a:lnTo>
                  <a:lnTo>
                    <a:pt x="269" y="509"/>
                  </a:lnTo>
                  <a:lnTo>
                    <a:pt x="260" y="502"/>
                  </a:lnTo>
                  <a:lnTo>
                    <a:pt x="260" y="506"/>
                  </a:lnTo>
                  <a:lnTo>
                    <a:pt x="247" y="506"/>
                  </a:lnTo>
                  <a:lnTo>
                    <a:pt x="221" y="516"/>
                  </a:lnTo>
                  <a:lnTo>
                    <a:pt x="215" y="510"/>
                  </a:lnTo>
                  <a:lnTo>
                    <a:pt x="217" y="516"/>
                  </a:lnTo>
                  <a:lnTo>
                    <a:pt x="202" y="533"/>
                  </a:lnTo>
                  <a:lnTo>
                    <a:pt x="200" y="533"/>
                  </a:lnTo>
                  <a:lnTo>
                    <a:pt x="190" y="526"/>
                  </a:lnTo>
                  <a:lnTo>
                    <a:pt x="182" y="505"/>
                  </a:lnTo>
                  <a:lnTo>
                    <a:pt x="177" y="499"/>
                  </a:lnTo>
                  <a:lnTo>
                    <a:pt x="175" y="499"/>
                  </a:lnTo>
                  <a:lnTo>
                    <a:pt x="166" y="483"/>
                  </a:lnTo>
                  <a:lnTo>
                    <a:pt x="167" y="473"/>
                  </a:lnTo>
                  <a:lnTo>
                    <a:pt x="172" y="454"/>
                  </a:lnTo>
                  <a:lnTo>
                    <a:pt x="174" y="445"/>
                  </a:lnTo>
                  <a:lnTo>
                    <a:pt x="171" y="445"/>
                  </a:lnTo>
                  <a:lnTo>
                    <a:pt x="164" y="445"/>
                  </a:lnTo>
                  <a:lnTo>
                    <a:pt x="138" y="448"/>
                  </a:lnTo>
                  <a:lnTo>
                    <a:pt x="125" y="449"/>
                  </a:lnTo>
                  <a:lnTo>
                    <a:pt x="117" y="449"/>
                  </a:lnTo>
                  <a:lnTo>
                    <a:pt x="114" y="449"/>
                  </a:lnTo>
                  <a:lnTo>
                    <a:pt x="103" y="451"/>
                  </a:lnTo>
                  <a:lnTo>
                    <a:pt x="99" y="451"/>
                  </a:lnTo>
                  <a:lnTo>
                    <a:pt x="98" y="452"/>
                  </a:lnTo>
                  <a:lnTo>
                    <a:pt x="85" y="452"/>
                  </a:lnTo>
                  <a:lnTo>
                    <a:pt x="80" y="452"/>
                  </a:lnTo>
                  <a:lnTo>
                    <a:pt x="73" y="454"/>
                  </a:lnTo>
                  <a:lnTo>
                    <a:pt x="58" y="455"/>
                  </a:lnTo>
                  <a:lnTo>
                    <a:pt x="52" y="455"/>
                  </a:lnTo>
                  <a:lnTo>
                    <a:pt x="42" y="455"/>
                  </a:lnTo>
                  <a:lnTo>
                    <a:pt x="35" y="456"/>
                  </a:lnTo>
                  <a:lnTo>
                    <a:pt x="23" y="456"/>
                  </a:lnTo>
                  <a:lnTo>
                    <a:pt x="0" y="458"/>
                  </a:lnTo>
                  <a:lnTo>
                    <a:pt x="2" y="456"/>
                  </a:lnTo>
                  <a:lnTo>
                    <a:pt x="0" y="444"/>
                  </a:lnTo>
                  <a:lnTo>
                    <a:pt x="2" y="437"/>
                  </a:lnTo>
                  <a:lnTo>
                    <a:pt x="9" y="418"/>
                  </a:lnTo>
                  <a:lnTo>
                    <a:pt x="6" y="387"/>
                  </a:lnTo>
                  <a:lnTo>
                    <a:pt x="17" y="376"/>
                  </a:lnTo>
                  <a:lnTo>
                    <a:pt x="19" y="376"/>
                  </a:lnTo>
                  <a:lnTo>
                    <a:pt x="20" y="375"/>
                  </a:lnTo>
                  <a:lnTo>
                    <a:pt x="23" y="375"/>
                  </a:lnTo>
                </a:path>
              </a:pathLst>
            </a:custGeom>
            <a:noFill/>
            <a:ln w="6350">
              <a:solidFill>
                <a:schemeClr val="tx1"/>
              </a:solidFill>
              <a:round/>
              <a:headEnd/>
              <a:tailEnd/>
            </a:ln>
          </p:spPr>
          <p:txBody>
            <a:bodyPr/>
            <a:lstStyle/>
            <a:p>
              <a:endParaRPr lang="en-US"/>
            </a:p>
          </p:txBody>
        </p:sp>
        <p:sp>
          <p:nvSpPr>
            <p:cNvPr id="282682" name="Freeform 277"/>
            <p:cNvSpPr>
              <a:spLocks/>
            </p:cNvSpPr>
            <p:nvPr/>
          </p:nvSpPr>
          <p:spPr bwMode="auto">
            <a:xfrm>
              <a:off x="5327650" y="4064000"/>
              <a:ext cx="460375" cy="677863"/>
            </a:xfrm>
            <a:custGeom>
              <a:avLst/>
              <a:gdLst>
                <a:gd name="T0" fmla="*/ 2147483647 w 335"/>
                <a:gd name="T1" fmla="*/ 2147483647 h 542"/>
                <a:gd name="T2" fmla="*/ 2147483647 w 335"/>
                <a:gd name="T3" fmla="*/ 2147483647 h 542"/>
                <a:gd name="T4" fmla="*/ 2147483647 w 335"/>
                <a:gd name="T5" fmla="*/ 2147483647 h 542"/>
                <a:gd name="T6" fmla="*/ 2147483647 w 335"/>
                <a:gd name="T7" fmla="*/ 2147483647 h 542"/>
                <a:gd name="T8" fmla="*/ 2147483647 w 335"/>
                <a:gd name="T9" fmla="*/ 2147483647 h 542"/>
                <a:gd name="T10" fmla="*/ 2147483647 w 335"/>
                <a:gd name="T11" fmla="*/ 2147483647 h 542"/>
                <a:gd name="T12" fmla="*/ 2147483647 w 335"/>
                <a:gd name="T13" fmla="*/ 2147483647 h 542"/>
                <a:gd name="T14" fmla="*/ 2147483647 w 335"/>
                <a:gd name="T15" fmla="*/ 2147483647 h 542"/>
                <a:gd name="T16" fmla="*/ 2147483647 w 335"/>
                <a:gd name="T17" fmla="*/ 2147483647 h 542"/>
                <a:gd name="T18" fmla="*/ 2147483647 w 335"/>
                <a:gd name="T19" fmla="*/ 2147483647 h 542"/>
                <a:gd name="T20" fmla="*/ 2147483647 w 335"/>
                <a:gd name="T21" fmla="*/ 2147483647 h 542"/>
                <a:gd name="T22" fmla="*/ 2147483647 w 335"/>
                <a:gd name="T23" fmla="*/ 2147483647 h 542"/>
                <a:gd name="T24" fmla="*/ 2147483647 w 335"/>
                <a:gd name="T25" fmla="*/ 2147483647 h 542"/>
                <a:gd name="T26" fmla="*/ 2147483647 w 335"/>
                <a:gd name="T27" fmla="*/ 2147483647 h 542"/>
                <a:gd name="T28" fmla="*/ 2147483647 w 335"/>
                <a:gd name="T29" fmla="*/ 2147483647 h 542"/>
                <a:gd name="T30" fmla="*/ 2147483647 w 335"/>
                <a:gd name="T31" fmla="*/ 2147483647 h 542"/>
                <a:gd name="T32" fmla="*/ 2147483647 w 335"/>
                <a:gd name="T33" fmla="*/ 2147483647 h 542"/>
                <a:gd name="T34" fmla="*/ 2147483647 w 335"/>
                <a:gd name="T35" fmla="*/ 2147483647 h 542"/>
                <a:gd name="T36" fmla="*/ 2147483647 w 335"/>
                <a:gd name="T37" fmla="*/ 2147483647 h 542"/>
                <a:gd name="T38" fmla="*/ 2147483647 w 335"/>
                <a:gd name="T39" fmla="*/ 2147483647 h 542"/>
                <a:gd name="T40" fmla="*/ 2147483647 w 335"/>
                <a:gd name="T41" fmla="*/ 2147483647 h 542"/>
                <a:gd name="T42" fmla="*/ 2147483647 w 335"/>
                <a:gd name="T43" fmla="*/ 2147483647 h 542"/>
                <a:gd name="T44" fmla="*/ 2147483647 w 335"/>
                <a:gd name="T45" fmla="*/ 2147483647 h 542"/>
                <a:gd name="T46" fmla="*/ 2147483647 w 335"/>
                <a:gd name="T47" fmla="*/ 2147483647 h 542"/>
                <a:gd name="T48" fmla="*/ 2147483647 w 335"/>
                <a:gd name="T49" fmla="*/ 2147483647 h 542"/>
                <a:gd name="T50" fmla="*/ 2147483647 w 335"/>
                <a:gd name="T51" fmla="*/ 2147483647 h 542"/>
                <a:gd name="T52" fmla="*/ 2147483647 w 335"/>
                <a:gd name="T53" fmla="*/ 2147483647 h 542"/>
                <a:gd name="T54" fmla="*/ 2147483647 w 335"/>
                <a:gd name="T55" fmla="*/ 2147483647 h 542"/>
                <a:gd name="T56" fmla="*/ 2147483647 w 335"/>
                <a:gd name="T57" fmla="*/ 2147483647 h 542"/>
                <a:gd name="T58" fmla="*/ 2147483647 w 335"/>
                <a:gd name="T59" fmla="*/ 2147483647 h 542"/>
                <a:gd name="T60" fmla="*/ 2147483647 w 335"/>
                <a:gd name="T61" fmla="*/ 2147483647 h 542"/>
                <a:gd name="T62" fmla="*/ 2147483647 w 335"/>
                <a:gd name="T63" fmla="*/ 2147483647 h 542"/>
                <a:gd name="T64" fmla="*/ 2147483647 w 335"/>
                <a:gd name="T65" fmla="*/ 2147483647 h 542"/>
                <a:gd name="T66" fmla="*/ 2147483647 w 335"/>
                <a:gd name="T67" fmla="*/ 2147483647 h 542"/>
                <a:gd name="T68" fmla="*/ 2147483647 w 335"/>
                <a:gd name="T69" fmla="*/ 2147483647 h 542"/>
                <a:gd name="T70" fmla="*/ 2147483647 w 335"/>
                <a:gd name="T71" fmla="*/ 2147483647 h 542"/>
                <a:gd name="T72" fmla="*/ 2147483647 w 335"/>
                <a:gd name="T73" fmla="*/ 2147483647 h 542"/>
                <a:gd name="T74" fmla="*/ 2147483647 w 335"/>
                <a:gd name="T75" fmla="*/ 2147483647 h 542"/>
                <a:gd name="T76" fmla="*/ 2147483647 w 335"/>
                <a:gd name="T77" fmla="*/ 2147483647 h 542"/>
                <a:gd name="T78" fmla="*/ 2147483647 w 335"/>
                <a:gd name="T79" fmla="*/ 2147483647 h 542"/>
                <a:gd name="T80" fmla="*/ 2147483647 w 335"/>
                <a:gd name="T81" fmla="*/ 2147483647 h 542"/>
                <a:gd name="T82" fmla="*/ 2147483647 w 335"/>
                <a:gd name="T83" fmla="*/ 2147483647 h 542"/>
                <a:gd name="T84" fmla="*/ 2147483647 w 335"/>
                <a:gd name="T85" fmla="*/ 2147483647 h 542"/>
                <a:gd name="T86" fmla="*/ 2147483647 w 335"/>
                <a:gd name="T87" fmla="*/ 2147483647 h 542"/>
                <a:gd name="T88" fmla="*/ 2147483647 w 335"/>
                <a:gd name="T89" fmla="*/ 2147483647 h 542"/>
                <a:gd name="T90" fmla="*/ 0 w 335"/>
                <a:gd name="T91" fmla="*/ 2147483647 h 542"/>
                <a:gd name="T92" fmla="*/ 2147483647 w 335"/>
                <a:gd name="T93" fmla="*/ 2147483647 h 542"/>
                <a:gd name="T94" fmla="*/ 2147483647 w 335"/>
                <a:gd name="T95" fmla="*/ 2147483647 h 542"/>
                <a:gd name="T96" fmla="*/ 2147483647 w 335"/>
                <a:gd name="T97" fmla="*/ 2147483647 h 542"/>
                <a:gd name="T98" fmla="*/ 2147483647 w 335"/>
                <a:gd name="T99" fmla="*/ 2147483647 h 542"/>
                <a:gd name="T100" fmla="*/ 2147483647 w 335"/>
                <a:gd name="T101" fmla="*/ 2147483647 h 542"/>
                <a:gd name="T102" fmla="*/ 2147483647 w 335"/>
                <a:gd name="T103" fmla="*/ 2147483647 h 542"/>
                <a:gd name="T104" fmla="*/ 2147483647 w 335"/>
                <a:gd name="T105" fmla="*/ 2147483647 h 542"/>
                <a:gd name="T106" fmla="*/ 2147483647 w 335"/>
                <a:gd name="T107" fmla="*/ 2147483647 h 542"/>
                <a:gd name="T108" fmla="*/ 2147483647 w 335"/>
                <a:gd name="T109" fmla="*/ 2147483647 h 542"/>
                <a:gd name="T110" fmla="*/ 2147483647 w 335"/>
                <a:gd name="T111" fmla="*/ 2147483647 h 542"/>
                <a:gd name="T112" fmla="*/ 2147483647 w 335"/>
                <a:gd name="T113" fmla="*/ 2147483647 h 542"/>
                <a:gd name="T114" fmla="*/ 2147483647 w 335"/>
                <a:gd name="T115" fmla="*/ 2147483647 h 542"/>
                <a:gd name="T116" fmla="*/ 2147483647 w 335"/>
                <a:gd name="T117" fmla="*/ 2147483647 h 542"/>
                <a:gd name="T118" fmla="*/ 2147483647 w 335"/>
                <a:gd name="T119" fmla="*/ 2147483647 h 542"/>
                <a:gd name="T120" fmla="*/ 2147483647 w 335"/>
                <a:gd name="T121" fmla="*/ 2147483647 h 542"/>
                <a:gd name="T122" fmla="*/ 2147483647 w 335"/>
                <a:gd name="T123" fmla="*/ 2147483647 h 5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35"/>
                <a:gd name="T187" fmla="*/ 0 h 542"/>
                <a:gd name="T188" fmla="*/ 335 w 335"/>
                <a:gd name="T189" fmla="*/ 542 h 54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35" h="542">
                  <a:moveTo>
                    <a:pt x="20" y="448"/>
                  </a:moveTo>
                  <a:lnTo>
                    <a:pt x="20" y="450"/>
                  </a:lnTo>
                  <a:lnTo>
                    <a:pt x="22" y="454"/>
                  </a:lnTo>
                  <a:lnTo>
                    <a:pt x="22" y="460"/>
                  </a:lnTo>
                  <a:lnTo>
                    <a:pt x="26" y="486"/>
                  </a:lnTo>
                  <a:lnTo>
                    <a:pt x="26" y="488"/>
                  </a:lnTo>
                  <a:lnTo>
                    <a:pt x="27" y="503"/>
                  </a:lnTo>
                  <a:lnTo>
                    <a:pt x="30" y="517"/>
                  </a:lnTo>
                  <a:lnTo>
                    <a:pt x="31" y="529"/>
                  </a:lnTo>
                  <a:lnTo>
                    <a:pt x="33" y="525"/>
                  </a:lnTo>
                  <a:lnTo>
                    <a:pt x="44" y="525"/>
                  </a:lnTo>
                  <a:lnTo>
                    <a:pt x="49" y="531"/>
                  </a:lnTo>
                  <a:lnTo>
                    <a:pt x="56" y="528"/>
                  </a:lnTo>
                  <a:lnTo>
                    <a:pt x="56" y="511"/>
                  </a:lnTo>
                  <a:lnTo>
                    <a:pt x="63" y="491"/>
                  </a:lnTo>
                  <a:lnTo>
                    <a:pt x="72" y="496"/>
                  </a:lnTo>
                  <a:lnTo>
                    <a:pt x="73" y="510"/>
                  </a:lnTo>
                  <a:lnTo>
                    <a:pt x="66" y="541"/>
                  </a:lnTo>
                  <a:lnTo>
                    <a:pt x="109" y="529"/>
                  </a:lnTo>
                  <a:lnTo>
                    <a:pt x="124" y="510"/>
                  </a:lnTo>
                  <a:lnTo>
                    <a:pt x="119" y="504"/>
                  </a:lnTo>
                  <a:lnTo>
                    <a:pt x="120" y="491"/>
                  </a:lnTo>
                  <a:lnTo>
                    <a:pt x="97" y="470"/>
                  </a:lnTo>
                  <a:lnTo>
                    <a:pt x="98" y="453"/>
                  </a:lnTo>
                  <a:lnTo>
                    <a:pt x="128" y="449"/>
                  </a:lnTo>
                  <a:lnTo>
                    <a:pt x="131" y="449"/>
                  </a:lnTo>
                  <a:lnTo>
                    <a:pt x="137" y="449"/>
                  </a:lnTo>
                  <a:lnTo>
                    <a:pt x="139" y="448"/>
                  </a:lnTo>
                  <a:lnTo>
                    <a:pt x="152" y="446"/>
                  </a:lnTo>
                  <a:lnTo>
                    <a:pt x="171" y="445"/>
                  </a:lnTo>
                  <a:lnTo>
                    <a:pt x="177" y="443"/>
                  </a:lnTo>
                  <a:lnTo>
                    <a:pt x="178" y="443"/>
                  </a:lnTo>
                  <a:lnTo>
                    <a:pt x="181" y="443"/>
                  </a:lnTo>
                  <a:lnTo>
                    <a:pt x="192" y="442"/>
                  </a:lnTo>
                  <a:lnTo>
                    <a:pt x="195" y="442"/>
                  </a:lnTo>
                  <a:lnTo>
                    <a:pt x="207" y="441"/>
                  </a:lnTo>
                  <a:lnTo>
                    <a:pt x="209" y="441"/>
                  </a:lnTo>
                  <a:lnTo>
                    <a:pt x="220" y="439"/>
                  </a:lnTo>
                  <a:lnTo>
                    <a:pt x="225" y="439"/>
                  </a:lnTo>
                  <a:lnTo>
                    <a:pt x="228" y="439"/>
                  </a:lnTo>
                  <a:lnTo>
                    <a:pt x="231" y="438"/>
                  </a:lnTo>
                  <a:lnTo>
                    <a:pt x="241" y="436"/>
                  </a:lnTo>
                  <a:lnTo>
                    <a:pt x="248" y="436"/>
                  </a:lnTo>
                  <a:lnTo>
                    <a:pt x="264" y="434"/>
                  </a:lnTo>
                  <a:lnTo>
                    <a:pt x="289" y="431"/>
                  </a:lnTo>
                  <a:lnTo>
                    <a:pt x="291" y="431"/>
                  </a:lnTo>
                  <a:lnTo>
                    <a:pt x="311" y="427"/>
                  </a:lnTo>
                  <a:lnTo>
                    <a:pt x="320" y="427"/>
                  </a:lnTo>
                  <a:lnTo>
                    <a:pt x="334" y="424"/>
                  </a:lnTo>
                  <a:lnTo>
                    <a:pt x="334" y="423"/>
                  </a:lnTo>
                  <a:lnTo>
                    <a:pt x="331" y="417"/>
                  </a:lnTo>
                  <a:lnTo>
                    <a:pt x="328" y="411"/>
                  </a:lnTo>
                  <a:lnTo>
                    <a:pt x="321" y="399"/>
                  </a:lnTo>
                  <a:lnTo>
                    <a:pt x="321" y="392"/>
                  </a:lnTo>
                  <a:lnTo>
                    <a:pt x="321" y="385"/>
                  </a:lnTo>
                  <a:lnTo>
                    <a:pt x="322" y="371"/>
                  </a:lnTo>
                  <a:lnTo>
                    <a:pt x="322" y="370"/>
                  </a:lnTo>
                  <a:lnTo>
                    <a:pt x="320" y="357"/>
                  </a:lnTo>
                  <a:lnTo>
                    <a:pt x="313" y="352"/>
                  </a:lnTo>
                  <a:lnTo>
                    <a:pt x="311" y="344"/>
                  </a:lnTo>
                  <a:lnTo>
                    <a:pt x="311" y="342"/>
                  </a:lnTo>
                  <a:lnTo>
                    <a:pt x="310" y="342"/>
                  </a:lnTo>
                  <a:lnTo>
                    <a:pt x="310" y="332"/>
                  </a:lnTo>
                  <a:lnTo>
                    <a:pt x="310" y="330"/>
                  </a:lnTo>
                  <a:lnTo>
                    <a:pt x="314" y="319"/>
                  </a:lnTo>
                  <a:lnTo>
                    <a:pt x="314" y="317"/>
                  </a:lnTo>
                  <a:lnTo>
                    <a:pt x="314" y="310"/>
                  </a:lnTo>
                  <a:lnTo>
                    <a:pt x="313" y="303"/>
                  </a:lnTo>
                  <a:lnTo>
                    <a:pt x="318" y="296"/>
                  </a:lnTo>
                  <a:lnTo>
                    <a:pt x="324" y="291"/>
                  </a:lnTo>
                  <a:lnTo>
                    <a:pt x="325" y="288"/>
                  </a:lnTo>
                  <a:lnTo>
                    <a:pt x="315" y="281"/>
                  </a:lnTo>
                  <a:lnTo>
                    <a:pt x="317" y="276"/>
                  </a:lnTo>
                  <a:lnTo>
                    <a:pt x="314" y="262"/>
                  </a:lnTo>
                  <a:lnTo>
                    <a:pt x="313" y="262"/>
                  </a:lnTo>
                  <a:lnTo>
                    <a:pt x="304" y="252"/>
                  </a:lnTo>
                  <a:lnTo>
                    <a:pt x="302" y="249"/>
                  </a:lnTo>
                  <a:lnTo>
                    <a:pt x="299" y="238"/>
                  </a:lnTo>
                  <a:lnTo>
                    <a:pt x="297" y="238"/>
                  </a:lnTo>
                  <a:lnTo>
                    <a:pt x="297" y="237"/>
                  </a:lnTo>
                  <a:lnTo>
                    <a:pt x="297" y="234"/>
                  </a:lnTo>
                  <a:lnTo>
                    <a:pt x="292" y="224"/>
                  </a:lnTo>
                  <a:lnTo>
                    <a:pt x="289" y="215"/>
                  </a:lnTo>
                  <a:lnTo>
                    <a:pt x="288" y="212"/>
                  </a:lnTo>
                  <a:lnTo>
                    <a:pt x="284" y="199"/>
                  </a:lnTo>
                  <a:lnTo>
                    <a:pt x="284" y="198"/>
                  </a:lnTo>
                  <a:lnTo>
                    <a:pt x="284" y="196"/>
                  </a:lnTo>
                  <a:lnTo>
                    <a:pt x="281" y="188"/>
                  </a:lnTo>
                  <a:lnTo>
                    <a:pt x="277" y="172"/>
                  </a:lnTo>
                  <a:lnTo>
                    <a:pt x="274" y="165"/>
                  </a:lnTo>
                  <a:lnTo>
                    <a:pt x="273" y="159"/>
                  </a:lnTo>
                  <a:lnTo>
                    <a:pt x="271" y="158"/>
                  </a:lnTo>
                  <a:lnTo>
                    <a:pt x="268" y="144"/>
                  </a:lnTo>
                  <a:lnTo>
                    <a:pt x="267" y="141"/>
                  </a:lnTo>
                  <a:lnTo>
                    <a:pt x="261" y="122"/>
                  </a:lnTo>
                  <a:lnTo>
                    <a:pt x="261" y="119"/>
                  </a:lnTo>
                  <a:lnTo>
                    <a:pt x="260" y="115"/>
                  </a:lnTo>
                  <a:lnTo>
                    <a:pt x="257" y="108"/>
                  </a:lnTo>
                  <a:lnTo>
                    <a:pt x="257" y="105"/>
                  </a:lnTo>
                  <a:lnTo>
                    <a:pt x="256" y="101"/>
                  </a:lnTo>
                  <a:lnTo>
                    <a:pt x="255" y="95"/>
                  </a:lnTo>
                  <a:lnTo>
                    <a:pt x="252" y="87"/>
                  </a:lnTo>
                  <a:lnTo>
                    <a:pt x="250" y="80"/>
                  </a:lnTo>
                  <a:lnTo>
                    <a:pt x="248" y="74"/>
                  </a:lnTo>
                  <a:lnTo>
                    <a:pt x="245" y="62"/>
                  </a:lnTo>
                  <a:lnTo>
                    <a:pt x="242" y="55"/>
                  </a:lnTo>
                  <a:lnTo>
                    <a:pt x="241" y="48"/>
                  </a:lnTo>
                  <a:lnTo>
                    <a:pt x="238" y="41"/>
                  </a:lnTo>
                  <a:lnTo>
                    <a:pt x="236" y="38"/>
                  </a:lnTo>
                  <a:lnTo>
                    <a:pt x="234" y="24"/>
                  </a:lnTo>
                  <a:lnTo>
                    <a:pt x="231" y="16"/>
                  </a:lnTo>
                  <a:lnTo>
                    <a:pt x="230" y="12"/>
                  </a:lnTo>
                  <a:lnTo>
                    <a:pt x="228" y="11"/>
                  </a:lnTo>
                  <a:lnTo>
                    <a:pt x="225" y="0"/>
                  </a:lnTo>
                  <a:lnTo>
                    <a:pt x="224" y="0"/>
                  </a:lnTo>
                  <a:lnTo>
                    <a:pt x="205" y="1"/>
                  </a:lnTo>
                  <a:lnTo>
                    <a:pt x="202" y="2"/>
                  </a:lnTo>
                  <a:lnTo>
                    <a:pt x="185" y="4"/>
                  </a:lnTo>
                  <a:lnTo>
                    <a:pt x="169" y="5"/>
                  </a:lnTo>
                  <a:lnTo>
                    <a:pt x="164" y="5"/>
                  </a:lnTo>
                  <a:lnTo>
                    <a:pt x="159" y="6"/>
                  </a:lnTo>
                  <a:lnTo>
                    <a:pt x="148" y="8"/>
                  </a:lnTo>
                  <a:lnTo>
                    <a:pt x="124" y="11"/>
                  </a:lnTo>
                  <a:lnTo>
                    <a:pt x="119" y="11"/>
                  </a:lnTo>
                  <a:lnTo>
                    <a:pt x="116" y="11"/>
                  </a:lnTo>
                  <a:lnTo>
                    <a:pt x="112" y="12"/>
                  </a:lnTo>
                  <a:lnTo>
                    <a:pt x="85" y="13"/>
                  </a:lnTo>
                  <a:lnTo>
                    <a:pt x="83" y="15"/>
                  </a:lnTo>
                  <a:lnTo>
                    <a:pt x="72" y="15"/>
                  </a:lnTo>
                  <a:lnTo>
                    <a:pt x="52" y="18"/>
                  </a:lnTo>
                  <a:lnTo>
                    <a:pt x="45" y="18"/>
                  </a:lnTo>
                  <a:lnTo>
                    <a:pt x="26" y="20"/>
                  </a:lnTo>
                  <a:lnTo>
                    <a:pt x="19" y="20"/>
                  </a:lnTo>
                  <a:lnTo>
                    <a:pt x="0" y="22"/>
                  </a:lnTo>
                  <a:lnTo>
                    <a:pt x="0" y="23"/>
                  </a:lnTo>
                  <a:lnTo>
                    <a:pt x="8" y="33"/>
                  </a:lnTo>
                  <a:lnTo>
                    <a:pt x="11" y="34"/>
                  </a:lnTo>
                  <a:lnTo>
                    <a:pt x="11" y="40"/>
                  </a:lnTo>
                  <a:lnTo>
                    <a:pt x="9" y="58"/>
                  </a:lnTo>
                  <a:lnTo>
                    <a:pt x="9" y="67"/>
                  </a:lnTo>
                  <a:lnTo>
                    <a:pt x="9" y="77"/>
                  </a:lnTo>
                  <a:lnTo>
                    <a:pt x="9" y="81"/>
                  </a:lnTo>
                  <a:lnTo>
                    <a:pt x="9" y="83"/>
                  </a:lnTo>
                  <a:lnTo>
                    <a:pt x="9" y="91"/>
                  </a:lnTo>
                  <a:lnTo>
                    <a:pt x="9" y="97"/>
                  </a:lnTo>
                  <a:lnTo>
                    <a:pt x="9" y="110"/>
                  </a:lnTo>
                  <a:lnTo>
                    <a:pt x="9" y="113"/>
                  </a:lnTo>
                  <a:lnTo>
                    <a:pt x="9" y="122"/>
                  </a:lnTo>
                  <a:lnTo>
                    <a:pt x="9" y="126"/>
                  </a:lnTo>
                  <a:lnTo>
                    <a:pt x="9" y="131"/>
                  </a:lnTo>
                  <a:lnTo>
                    <a:pt x="9" y="149"/>
                  </a:lnTo>
                  <a:lnTo>
                    <a:pt x="9" y="159"/>
                  </a:lnTo>
                  <a:lnTo>
                    <a:pt x="9" y="160"/>
                  </a:lnTo>
                  <a:lnTo>
                    <a:pt x="9" y="183"/>
                  </a:lnTo>
                  <a:lnTo>
                    <a:pt x="9" y="187"/>
                  </a:lnTo>
                  <a:lnTo>
                    <a:pt x="9" y="196"/>
                  </a:lnTo>
                  <a:lnTo>
                    <a:pt x="9" y="209"/>
                  </a:lnTo>
                  <a:lnTo>
                    <a:pt x="9" y="217"/>
                  </a:lnTo>
                  <a:lnTo>
                    <a:pt x="9" y="219"/>
                  </a:lnTo>
                  <a:lnTo>
                    <a:pt x="9" y="242"/>
                  </a:lnTo>
                  <a:lnTo>
                    <a:pt x="9" y="246"/>
                  </a:lnTo>
                  <a:lnTo>
                    <a:pt x="9" y="249"/>
                  </a:lnTo>
                  <a:lnTo>
                    <a:pt x="9" y="274"/>
                  </a:lnTo>
                  <a:lnTo>
                    <a:pt x="9" y="278"/>
                  </a:lnTo>
                  <a:lnTo>
                    <a:pt x="9" y="287"/>
                  </a:lnTo>
                  <a:lnTo>
                    <a:pt x="9" y="307"/>
                  </a:lnTo>
                  <a:lnTo>
                    <a:pt x="9" y="310"/>
                  </a:lnTo>
                  <a:lnTo>
                    <a:pt x="9" y="317"/>
                  </a:lnTo>
                  <a:lnTo>
                    <a:pt x="9" y="324"/>
                  </a:lnTo>
                  <a:lnTo>
                    <a:pt x="9" y="325"/>
                  </a:lnTo>
                  <a:lnTo>
                    <a:pt x="9" y="330"/>
                  </a:lnTo>
                  <a:lnTo>
                    <a:pt x="9" y="337"/>
                  </a:lnTo>
                  <a:lnTo>
                    <a:pt x="8" y="363"/>
                  </a:lnTo>
                  <a:lnTo>
                    <a:pt x="9" y="366"/>
                  </a:lnTo>
                  <a:lnTo>
                    <a:pt x="9" y="367"/>
                  </a:lnTo>
                  <a:lnTo>
                    <a:pt x="12" y="384"/>
                  </a:lnTo>
                  <a:lnTo>
                    <a:pt x="13" y="406"/>
                  </a:lnTo>
                  <a:lnTo>
                    <a:pt x="13" y="407"/>
                  </a:lnTo>
                  <a:lnTo>
                    <a:pt x="15" y="413"/>
                  </a:lnTo>
                  <a:lnTo>
                    <a:pt x="16" y="418"/>
                  </a:lnTo>
                  <a:lnTo>
                    <a:pt x="18" y="432"/>
                  </a:lnTo>
                  <a:lnTo>
                    <a:pt x="20" y="448"/>
                  </a:lnTo>
                </a:path>
              </a:pathLst>
            </a:custGeom>
            <a:noFill/>
            <a:ln w="6350">
              <a:solidFill>
                <a:schemeClr val="tx1"/>
              </a:solidFill>
              <a:round/>
              <a:headEnd/>
              <a:tailEnd/>
            </a:ln>
          </p:spPr>
          <p:txBody>
            <a:bodyPr/>
            <a:lstStyle/>
            <a:p>
              <a:endParaRPr lang="en-US"/>
            </a:p>
          </p:txBody>
        </p:sp>
        <p:grpSp>
          <p:nvGrpSpPr>
            <p:cNvPr id="8" name="Group 98"/>
            <p:cNvGrpSpPr/>
            <p:nvPr/>
          </p:nvGrpSpPr>
          <p:grpSpPr>
            <a:xfrm>
              <a:off x="5457825" y="4560887"/>
              <a:ext cx="1076325" cy="849313"/>
              <a:chOff x="5715000" y="4495800"/>
              <a:chExt cx="1076325" cy="849313"/>
            </a:xfrm>
            <a:solidFill>
              <a:schemeClr val="accent5"/>
            </a:solidFill>
          </p:grpSpPr>
          <p:sp>
            <p:nvSpPr>
              <p:cNvPr id="282" name="Freeform 278" descr="Outlined diamond"/>
              <p:cNvSpPr>
                <a:spLocks/>
              </p:cNvSpPr>
              <p:nvPr/>
            </p:nvSpPr>
            <p:spPr bwMode="auto">
              <a:xfrm>
                <a:off x="5715000" y="4495800"/>
                <a:ext cx="1076325" cy="768350"/>
              </a:xfrm>
              <a:custGeom>
                <a:avLst/>
                <a:gdLst>
                  <a:gd name="T0" fmla="*/ 2147483647 w 783"/>
                  <a:gd name="T1" fmla="*/ 2147483647 h 614"/>
                  <a:gd name="T2" fmla="*/ 2147483647 w 783"/>
                  <a:gd name="T3" fmla="*/ 2147483647 h 614"/>
                  <a:gd name="T4" fmla="*/ 2147483647 w 783"/>
                  <a:gd name="T5" fmla="*/ 2147483647 h 614"/>
                  <a:gd name="T6" fmla="*/ 2147483647 w 783"/>
                  <a:gd name="T7" fmla="*/ 2147483647 h 614"/>
                  <a:gd name="T8" fmla="*/ 2147483647 w 783"/>
                  <a:gd name="T9" fmla="*/ 2147483647 h 614"/>
                  <a:gd name="T10" fmla="*/ 2147483647 w 783"/>
                  <a:gd name="T11" fmla="*/ 2147483647 h 614"/>
                  <a:gd name="T12" fmla="*/ 2147483647 w 783"/>
                  <a:gd name="T13" fmla="*/ 2147483647 h 614"/>
                  <a:gd name="T14" fmla="*/ 2147483647 w 783"/>
                  <a:gd name="T15" fmla="*/ 2147483647 h 614"/>
                  <a:gd name="T16" fmla="*/ 2147483647 w 783"/>
                  <a:gd name="T17" fmla="*/ 2147483647 h 614"/>
                  <a:gd name="T18" fmla="*/ 2147483647 w 783"/>
                  <a:gd name="T19" fmla="*/ 2147483647 h 614"/>
                  <a:gd name="T20" fmla="*/ 2147483647 w 783"/>
                  <a:gd name="T21" fmla="*/ 2147483647 h 614"/>
                  <a:gd name="T22" fmla="*/ 2147483647 w 783"/>
                  <a:gd name="T23" fmla="*/ 2147483647 h 614"/>
                  <a:gd name="T24" fmla="*/ 2147483647 w 783"/>
                  <a:gd name="T25" fmla="*/ 2147483647 h 614"/>
                  <a:gd name="T26" fmla="*/ 2147483647 w 783"/>
                  <a:gd name="T27" fmla="*/ 2147483647 h 614"/>
                  <a:gd name="T28" fmla="*/ 2147483647 w 783"/>
                  <a:gd name="T29" fmla="*/ 2147483647 h 614"/>
                  <a:gd name="T30" fmla="*/ 2147483647 w 783"/>
                  <a:gd name="T31" fmla="*/ 2147483647 h 614"/>
                  <a:gd name="T32" fmla="*/ 2147483647 w 783"/>
                  <a:gd name="T33" fmla="*/ 2147483647 h 614"/>
                  <a:gd name="T34" fmla="*/ 2147483647 w 783"/>
                  <a:gd name="T35" fmla="*/ 2147483647 h 614"/>
                  <a:gd name="T36" fmla="*/ 2147483647 w 783"/>
                  <a:gd name="T37" fmla="*/ 2147483647 h 614"/>
                  <a:gd name="T38" fmla="*/ 2147483647 w 783"/>
                  <a:gd name="T39" fmla="*/ 2147483647 h 614"/>
                  <a:gd name="T40" fmla="*/ 2147483647 w 783"/>
                  <a:gd name="T41" fmla="*/ 2147483647 h 614"/>
                  <a:gd name="T42" fmla="*/ 2147483647 w 783"/>
                  <a:gd name="T43" fmla="*/ 2147483647 h 614"/>
                  <a:gd name="T44" fmla="*/ 2147483647 w 783"/>
                  <a:gd name="T45" fmla="*/ 2147483647 h 614"/>
                  <a:gd name="T46" fmla="*/ 2147483647 w 783"/>
                  <a:gd name="T47" fmla="*/ 2147483647 h 614"/>
                  <a:gd name="T48" fmla="*/ 2147483647 w 783"/>
                  <a:gd name="T49" fmla="*/ 2147483647 h 614"/>
                  <a:gd name="T50" fmla="*/ 2147483647 w 783"/>
                  <a:gd name="T51" fmla="*/ 2147483647 h 614"/>
                  <a:gd name="T52" fmla="*/ 2147483647 w 783"/>
                  <a:gd name="T53" fmla="*/ 2147483647 h 614"/>
                  <a:gd name="T54" fmla="*/ 2147483647 w 783"/>
                  <a:gd name="T55" fmla="*/ 2147483647 h 614"/>
                  <a:gd name="T56" fmla="*/ 2147483647 w 783"/>
                  <a:gd name="T57" fmla="*/ 2147483647 h 614"/>
                  <a:gd name="T58" fmla="*/ 2147483647 w 783"/>
                  <a:gd name="T59" fmla="*/ 2147483647 h 614"/>
                  <a:gd name="T60" fmla="*/ 2147483647 w 783"/>
                  <a:gd name="T61" fmla="*/ 2147483647 h 614"/>
                  <a:gd name="T62" fmla="*/ 2147483647 w 783"/>
                  <a:gd name="T63" fmla="*/ 2147483647 h 614"/>
                  <a:gd name="T64" fmla="*/ 2147483647 w 783"/>
                  <a:gd name="T65" fmla="*/ 2147483647 h 614"/>
                  <a:gd name="T66" fmla="*/ 2147483647 w 783"/>
                  <a:gd name="T67" fmla="*/ 2147483647 h 614"/>
                  <a:gd name="T68" fmla="*/ 2147483647 w 783"/>
                  <a:gd name="T69" fmla="*/ 2147483647 h 614"/>
                  <a:gd name="T70" fmla="*/ 2147483647 w 783"/>
                  <a:gd name="T71" fmla="*/ 2147483647 h 614"/>
                  <a:gd name="T72" fmla="*/ 2147483647 w 783"/>
                  <a:gd name="T73" fmla="*/ 2147483647 h 614"/>
                  <a:gd name="T74" fmla="*/ 2147483647 w 783"/>
                  <a:gd name="T75" fmla="*/ 2147483647 h 614"/>
                  <a:gd name="T76" fmla="*/ 2147483647 w 783"/>
                  <a:gd name="T77" fmla="*/ 2147483647 h 614"/>
                  <a:gd name="T78" fmla="*/ 2147483647 w 783"/>
                  <a:gd name="T79" fmla="*/ 2147483647 h 614"/>
                  <a:gd name="T80" fmla="*/ 2147483647 w 783"/>
                  <a:gd name="T81" fmla="*/ 2147483647 h 614"/>
                  <a:gd name="T82" fmla="*/ 2147483647 w 783"/>
                  <a:gd name="T83" fmla="*/ 2147483647 h 614"/>
                  <a:gd name="T84" fmla="*/ 2147483647 w 783"/>
                  <a:gd name="T85" fmla="*/ 2147483647 h 614"/>
                  <a:gd name="T86" fmla="*/ 2147483647 w 783"/>
                  <a:gd name="T87" fmla="*/ 2147483647 h 614"/>
                  <a:gd name="T88" fmla="*/ 2147483647 w 783"/>
                  <a:gd name="T89" fmla="*/ 2147483647 h 614"/>
                  <a:gd name="T90" fmla="*/ 2147483647 w 783"/>
                  <a:gd name="T91" fmla="*/ 2147483647 h 614"/>
                  <a:gd name="T92" fmla="*/ 2147483647 w 783"/>
                  <a:gd name="T93" fmla="*/ 2147483647 h 614"/>
                  <a:gd name="T94" fmla="*/ 2147483647 w 783"/>
                  <a:gd name="T95" fmla="*/ 2147483647 h 614"/>
                  <a:gd name="T96" fmla="*/ 2147483647 w 783"/>
                  <a:gd name="T97" fmla="*/ 2147483647 h 614"/>
                  <a:gd name="T98" fmla="*/ 2147483647 w 783"/>
                  <a:gd name="T99" fmla="*/ 2147483647 h 614"/>
                  <a:gd name="T100" fmla="*/ 2147483647 w 783"/>
                  <a:gd name="T101" fmla="*/ 2147483647 h 614"/>
                  <a:gd name="T102" fmla="*/ 2147483647 w 783"/>
                  <a:gd name="T103" fmla="*/ 2147483647 h 614"/>
                  <a:gd name="T104" fmla="*/ 0 w 783"/>
                  <a:gd name="T105" fmla="*/ 2147483647 h 614"/>
                  <a:gd name="T106" fmla="*/ 2147483647 w 783"/>
                  <a:gd name="T107" fmla="*/ 2147483647 h 614"/>
                  <a:gd name="T108" fmla="*/ 2147483647 w 783"/>
                  <a:gd name="T109" fmla="*/ 2147483647 h 614"/>
                  <a:gd name="T110" fmla="*/ 2147483647 w 783"/>
                  <a:gd name="T111" fmla="*/ 2147483647 h 61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83"/>
                  <a:gd name="T169" fmla="*/ 0 h 614"/>
                  <a:gd name="T170" fmla="*/ 783 w 783"/>
                  <a:gd name="T171" fmla="*/ 614 h 61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83" h="614">
                    <a:moveTo>
                      <a:pt x="156" y="110"/>
                    </a:moveTo>
                    <a:lnTo>
                      <a:pt x="193" y="127"/>
                    </a:lnTo>
                    <a:lnTo>
                      <a:pt x="205" y="138"/>
                    </a:lnTo>
                    <a:lnTo>
                      <a:pt x="218" y="142"/>
                    </a:lnTo>
                    <a:lnTo>
                      <a:pt x="220" y="166"/>
                    </a:lnTo>
                    <a:lnTo>
                      <a:pt x="218" y="147"/>
                    </a:lnTo>
                    <a:lnTo>
                      <a:pt x="222" y="167"/>
                    </a:lnTo>
                    <a:lnTo>
                      <a:pt x="236" y="166"/>
                    </a:lnTo>
                    <a:lnTo>
                      <a:pt x="245" y="170"/>
                    </a:lnTo>
                    <a:lnTo>
                      <a:pt x="244" y="160"/>
                    </a:lnTo>
                    <a:lnTo>
                      <a:pt x="256" y="160"/>
                    </a:lnTo>
                    <a:lnTo>
                      <a:pt x="265" y="152"/>
                    </a:lnTo>
                    <a:lnTo>
                      <a:pt x="263" y="156"/>
                    </a:lnTo>
                    <a:lnTo>
                      <a:pt x="300" y="133"/>
                    </a:lnTo>
                    <a:lnTo>
                      <a:pt x="311" y="133"/>
                    </a:lnTo>
                    <a:lnTo>
                      <a:pt x="312" y="124"/>
                    </a:lnTo>
                    <a:lnTo>
                      <a:pt x="311" y="122"/>
                    </a:lnTo>
                    <a:lnTo>
                      <a:pt x="320" y="110"/>
                    </a:lnTo>
                    <a:lnTo>
                      <a:pt x="336" y="108"/>
                    </a:lnTo>
                    <a:lnTo>
                      <a:pt x="343" y="108"/>
                    </a:lnTo>
                    <a:lnTo>
                      <a:pt x="344" y="108"/>
                    </a:lnTo>
                    <a:lnTo>
                      <a:pt x="380" y="126"/>
                    </a:lnTo>
                    <a:lnTo>
                      <a:pt x="386" y="137"/>
                    </a:lnTo>
                    <a:lnTo>
                      <a:pt x="402" y="145"/>
                    </a:lnTo>
                    <a:lnTo>
                      <a:pt x="409" y="163"/>
                    </a:lnTo>
                    <a:lnTo>
                      <a:pt x="422" y="167"/>
                    </a:lnTo>
                    <a:lnTo>
                      <a:pt x="433" y="183"/>
                    </a:lnTo>
                    <a:lnTo>
                      <a:pt x="441" y="185"/>
                    </a:lnTo>
                    <a:lnTo>
                      <a:pt x="443" y="199"/>
                    </a:lnTo>
                    <a:lnTo>
                      <a:pt x="448" y="199"/>
                    </a:lnTo>
                    <a:lnTo>
                      <a:pt x="450" y="194"/>
                    </a:lnTo>
                    <a:lnTo>
                      <a:pt x="462" y="192"/>
                    </a:lnTo>
                    <a:lnTo>
                      <a:pt x="469" y="195"/>
                    </a:lnTo>
                    <a:lnTo>
                      <a:pt x="475" y="209"/>
                    </a:lnTo>
                    <a:lnTo>
                      <a:pt x="483" y="217"/>
                    </a:lnTo>
                    <a:lnTo>
                      <a:pt x="479" y="230"/>
                    </a:lnTo>
                    <a:lnTo>
                      <a:pt x="484" y="234"/>
                    </a:lnTo>
                    <a:lnTo>
                      <a:pt x="483" y="237"/>
                    </a:lnTo>
                    <a:lnTo>
                      <a:pt x="487" y="239"/>
                    </a:lnTo>
                    <a:lnTo>
                      <a:pt x="488" y="241"/>
                    </a:lnTo>
                    <a:lnTo>
                      <a:pt x="491" y="267"/>
                    </a:lnTo>
                    <a:lnTo>
                      <a:pt x="487" y="288"/>
                    </a:lnTo>
                    <a:lnTo>
                      <a:pt x="483" y="298"/>
                    </a:lnTo>
                    <a:lnTo>
                      <a:pt x="487" y="302"/>
                    </a:lnTo>
                    <a:lnTo>
                      <a:pt x="483" y="306"/>
                    </a:lnTo>
                    <a:lnTo>
                      <a:pt x="484" y="330"/>
                    </a:lnTo>
                    <a:lnTo>
                      <a:pt x="495" y="342"/>
                    </a:lnTo>
                    <a:lnTo>
                      <a:pt x="498" y="353"/>
                    </a:lnTo>
                    <a:lnTo>
                      <a:pt x="501" y="355"/>
                    </a:lnTo>
                    <a:lnTo>
                      <a:pt x="508" y="341"/>
                    </a:lnTo>
                    <a:lnTo>
                      <a:pt x="508" y="327"/>
                    </a:lnTo>
                    <a:lnTo>
                      <a:pt x="505" y="323"/>
                    </a:lnTo>
                    <a:lnTo>
                      <a:pt x="495" y="320"/>
                    </a:lnTo>
                    <a:lnTo>
                      <a:pt x="502" y="317"/>
                    </a:lnTo>
                    <a:lnTo>
                      <a:pt x="519" y="330"/>
                    </a:lnTo>
                    <a:lnTo>
                      <a:pt x="519" y="324"/>
                    </a:lnTo>
                    <a:lnTo>
                      <a:pt x="526" y="323"/>
                    </a:lnTo>
                    <a:lnTo>
                      <a:pt x="516" y="350"/>
                    </a:lnTo>
                    <a:lnTo>
                      <a:pt x="511" y="357"/>
                    </a:lnTo>
                    <a:lnTo>
                      <a:pt x="511" y="360"/>
                    </a:lnTo>
                    <a:lnTo>
                      <a:pt x="500" y="364"/>
                    </a:lnTo>
                    <a:lnTo>
                      <a:pt x="512" y="378"/>
                    </a:lnTo>
                    <a:lnTo>
                      <a:pt x="525" y="392"/>
                    </a:lnTo>
                    <a:lnTo>
                      <a:pt x="545" y="422"/>
                    </a:lnTo>
                    <a:lnTo>
                      <a:pt x="551" y="428"/>
                    </a:lnTo>
                    <a:lnTo>
                      <a:pt x="551" y="429"/>
                    </a:lnTo>
                    <a:lnTo>
                      <a:pt x="556" y="438"/>
                    </a:lnTo>
                    <a:lnTo>
                      <a:pt x="570" y="467"/>
                    </a:lnTo>
                    <a:lnTo>
                      <a:pt x="577" y="474"/>
                    </a:lnTo>
                    <a:lnTo>
                      <a:pt x="588" y="470"/>
                    </a:lnTo>
                    <a:lnTo>
                      <a:pt x="588" y="465"/>
                    </a:lnTo>
                    <a:lnTo>
                      <a:pt x="605" y="481"/>
                    </a:lnTo>
                    <a:lnTo>
                      <a:pt x="613" y="502"/>
                    </a:lnTo>
                    <a:lnTo>
                      <a:pt x="630" y="529"/>
                    </a:lnTo>
                    <a:lnTo>
                      <a:pt x="630" y="525"/>
                    </a:lnTo>
                    <a:lnTo>
                      <a:pt x="634" y="522"/>
                    </a:lnTo>
                    <a:lnTo>
                      <a:pt x="651" y="531"/>
                    </a:lnTo>
                    <a:lnTo>
                      <a:pt x="658" y="532"/>
                    </a:lnTo>
                    <a:lnTo>
                      <a:pt x="676" y="546"/>
                    </a:lnTo>
                    <a:lnTo>
                      <a:pt x="693" y="574"/>
                    </a:lnTo>
                    <a:lnTo>
                      <a:pt x="690" y="576"/>
                    </a:lnTo>
                    <a:lnTo>
                      <a:pt x="690" y="588"/>
                    </a:lnTo>
                    <a:lnTo>
                      <a:pt x="700" y="597"/>
                    </a:lnTo>
                    <a:lnTo>
                      <a:pt x="708" y="594"/>
                    </a:lnTo>
                    <a:lnTo>
                      <a:pt x="722" y="588"/>
                    </a:lnTo>
                    <a:lnTo>
                      <a:pt x="727" y="588"/>
                    </a:lnTo>
                    <a:lnTo>
                      <a:pt x="727" y="589"/>
                    </a:lnTo>
                    <a:lnTo>
                      <a:pt x="737" y="588"/>
                    </a:lnTo>
                    <a:lnTo>
                      <a:pt x="734" y="600"/>
                    </a:lnTo>
                    <a:lnTo>
                      <a:pt x="737" y="603"/>
                    </a:lnTo>
                    <a:lnTo>
                      <a:pt x="744" y="599"/>
                    </a:lnTo>
                    <a:lnTo>
                      <a:pt x="741" y="588"/>
                    </a:lnTo>
                    <a:lnTo>
                      <a:pt x="743" y="581"/>
                    </a:lnTo>
                    <a:lnTo>
                      <a:pt x="745" y="582"/>
                    </a:lnTo>
                    <a:lnTo>
                      <a:pt x="756" y="578"/>
                    </a:lnTo>
                    <a:lnTo>
                      <a:pt x="758" y="596"/>
                    </a:lnTo>
                    <a:lnTo>
                      <a:pt x="752" y="600"/>
                    </a:lnTo>
                    <a:lnTo>
                      <a:pt x="755" y="601"/>
                    </a:lnTo>
                    <a:lnTo>
                      <a:pt x="745" y="613"/>
                    </a:lnTo>
                    <a:lnTo>
                      <a:pt x="754" y="606"/>
                    </a:lnTo>
                    <a:lnTo>
                      <a:pt x="769" y="583"/>
                    </a:lnTo>
                    <a:lnTo>
                      <a:pt x="777" y="558"/>
                    </a:lnTo>
                    <a:lnTo>
                      <a:pt x="782" y="542"/>
                    </a:lnTo>
                    <a:lnTo>
                      <a:pt x="782" y="539"/>
                    </a:lnTo>
                    <a:lnTo>
                      <a:pt x="776" y="558"/>
                    </a:lnTo>
                    <a:lnTo>
                      <a:pt x="766" y="565"/>
                    </a:lnTo>
                    <a:lnTo>
                      <a:pt x="770" y="557"/>
                    </a:lnTo>
                    <a:lnTo>
                      <a:pt x="765" y="545"/>
                    </a:lnTo>
                    <a:lnTo>
                      <a:pt x="770" y="522"/>
                    </a:lnTo>
                    <a:lnTo>
                      <a:pt x="777" y="518"/>
                    </a:lnTo>
                    <a:lnTo>
                      <a:pt x="780" y="522"/>
                    </a:lnTo>
                    <a:lnTo>
                      <a:pt x="777" y="490"/>
                    </a:lnTo>
                    <a:lnTo>
                      <a:pt x="777" y="488"/>
                    </a:lnTo>
                    <a:lnTo>
                      <a:pt x="775" y="452"/>
                    </a:lnTo>
                    <a:lnTo>
                      <a:pt x="770" y="402"/>
                    </a:lnTo>
                    <a:lnTo>
                      <a:pt x="762" y="384"/>
                    </a:lnTo>
                    <a:lnTo>
                      <a:pt x="745" y="355"/>
                    </a:lnTo>
                    <a:lnTo>
                      <a:pt x="729" y="325"/>
                    </a:lnTo>
                    <a:lnTo>
                      <a:pt x="729" y="324"/>
                    </a:lnTo>
                    <a:lnTo>
                      <a:pt x="711" y="295"/>
                    </a:lnTo>
                    <a:lnTo>
                      <a:pt x="694" y="269"/>
                    </a:lnTo>
                    <a:lnTo>
                      <a:pt x="687" y="245"/>
                    </a:lnTo>
                    <a:lnTo>
                      <a:pt x="690" y="227"/>
                    </a:lnTo>
                    <a:lnTo>
                      <a:pt x="666" y="199"/>
                    </a:lnTo>
                    <a:lnTo>
                      <a:pt x="637" y="163"/>
                    </a:lnTo>
                    <a:lnTo>
                      <a:pt x="622" y="140"/>
                    </a:lnTo>
                    <a:lnTo>
                      <a:pt x="622" y="137"/>
                    </a:lnTo>
                    <a:lnTo>
                      <a:pt x="606" y="113"/>
                    </a:lnTo>
                    <a:lnTo>
                      <a:pt x="605" y="113"/>
                    </a:lnTo>
                    <a:lnTo>
                      <a:pt x="602" y="105"/>
                    </a:lnTo>
                    <a:lnTo>
                      <a:pt x="595" y="88"/>
                    </a:lnTo>
                    <a:lnTo>
                      <a:pt x="581" y="54"/>
                    </a:lnTo>
                    <a:lnTo>
                      <a:pt x="573" y="27"/>
                    </a:lnTo>
                    <a:lnTo>
                      <a:pt x="570" y="27"/>
                    </a:lnTo>
                    <a:lnTo>
                      <a:pt x="570" y="26"/>
                    </a:lnTo>
                    <a:lnTo>
                      <a:pt x="566" y="5"/>
                    </a:lnTo>
                    <a:lnTo>
                      <a:pt x="540" y="5"/>
                    </a:lnTo>
                    <a:lnTo>
                      <a:pt x="526" y="2"/>
                    </a:lnTo>
                    <a:lnTo>
                      <a:pt x="523" y="0"/>
                    </a:lnTo>
                    <a:lnTo>
                      <a:pt x="512" y="9"/>
                    </a:lnTo>
                    <a:lnTo>
                      <a:pt x="519" y="36"/>
                    </a:lnTo>
                    <a:lnTo>
                      <a:pt x="518" y="51"/>
                    </a:lnTo>
                    <a:lnTo>
                      <a:pt x="505" y="52"/>
                    </a:lnTo>
                    <a:lnTo>
                      <a:pt x="500" y="38"/>
                    </a:lnTo>
                    <a:lnTo>
                      <a:pt x="500" y="31"/>
                    </a:lnTo>
                    <a:lnTo>
                      <a:pt x="495" y="31"/>
                    </a:lnTo>
                    <a:lnTo>
                      <a:pt x="484" y="33"/>
                    </a:lnTo>
                    <a:lnTo>
                      <a:pt x="480" y="33"/>
                    </a:lnTo>
                    <a:lnTo>
                      <a:pt x="476" y="33"/>
                    </a:lnTo>
                    <a:lnTo>
                      <a:pt x="473" y="33"/>
                    </a:lnTo>
                    <a:lnTo>
                      <a:pt x="465" y="34"/>
                    </a:lnTo>
                    <a:lnTo>
                      <a:pt x="456" y="36"/>
                    </a:lnTo>
                    <a:lnTo>
                      <a:pt x="455" y="36"/>
                    </a:lnTo>
                    <a:lnTo>
                      <a:pt x="450" y="36"/>
                    </a:lnTo>
                    <a:lnTo>
                      <a:pt x="437" y="36"/>
                    </a:lnTo>
                    <a:lnTo>
                      <a:pt x="413" y="37"/>
                    </a:lnTo>
                    <a:lnTo>
                      <a:pt x="408" y="38"/>
                    </a:lnTo>
                    <a:lnTo>
                      <a:pt x="404" y="38"/>
                    </a:lnTo>
                    <a:lnTo>
                      <a:pt x="397" y="40"/>
                    </a:lnTo>
                    <a:lnTo>
                      <a:pt x="394" y="40"/>
                    </a:lnTo>
                    <a:lnTo>
                      <a:pt x="393" y="40"/>
                    </a:lnTo>
                    <a:lnTo>
                      <a:pt x="390" y="40"/>
                    </a:lnTo>
                    <a:lnTo>
                      <a:pt x="380" y="40"/>
                    </a:lnTo>
                    <a:lnTo>
                      <a:pt x="370" y="41"/>
                    </a:lnTo>
                    <a:lnTo>
                      <a:pt x="366" y="42"/>
                    </a:lnTo>
                    <a:lnTo>
                      <a:pt x="363" y="42"/>
                    </a:lnTo>
                    <a:lnTo>
                      <a:pt x="358" y="42"/>
                    </a:lnTo>
                    <a:lnTo>
                      <a:pt x="345" y="42"/>
                    </a:lnTo>
                    <a:lnTo>
                      <a:pt x="340" y="44"/>
                    </a:lnTo>
                    <a:lnTo>
                      <a:pt x="333" y="45"/>
                    </a:lnTo>
                    <a:lnTo>
                      <a:pt x="329" y="45"/>
                    </a:lnTo>
                    <a:lnTo>
                      <a:pt x="326" y="45"/>
                    </a:lnTo>
                    <a:lnTo>
                      <a:pt x="316" y="45"/>
                    </a:lnTo>
                    <a:lnTo>
                      <a:pt x="311" y="47"/>
                    </a:lnTo>
                    <a:lnTo>
                      <a:pt x="308" y="47"/>
                    </a:lnTo>
                    <a:lnTo>
                      <a:pt x="305" y="47"/>
                    </a:lnTo>
                    <a:lnTo>
                      <a:pt x="300" y="47"/>
                    </a:lnTo>
                    <a:lnTo>
                      <a:pt x="290" y="48"/>
                    </a:lnTo>
                    <a:lnTo>
                      <a:pt x="275" y="49"/>
                    </a:lnTo>
                    <a:lnTo>
                      <a:pt x="254" y="51"/>
                    </a:lnTo>
                    <a:lnTo>
                      <a:pt x="254" y="49"/>
                    </a:lnTo>
                    <a:lnTo>
                      <a:pt x="238" y="23"/>
                    </a:lnTo>
                    <a:lnTo>
                      <a:pt x="237" y="20"/>
                    </a:lnTo>
                    <a:lnTo>
                      <a:pt x="223" y="23"/>
                    </a:lnTo>
                    <a:lnTo>
                      <a:pt x="215" y="23"/>
                    </a:lnTo>
                    <a:lnTo>
                      <a:pt x="194" y="27"/>
                    </a:lnTo>
                    <a:lnTo>
                      <a:pt x="193" y="27"/>
                    </a:lnTo>
                    <a:lnTo>
                      <a:pt x="168" y="30"/>
                    </a:lnTo>
                    <a:lnTo>
                      <a:pt x="151" y="33"/>
                    </a:lnTo>
                    <a:lnTo>
                      <a:pt x="144" y="33"/>
                    </a:lnTo>
                    <a:lnTo>
                      <a:pt x="134" y="34"/>
                    </a:lnTo>
                    <a:lnTo>
                      <a:pt x="131" y="36"/>
                    </a:lnTo>
                    <a:lnTo>
                      <a:pt x="129" y="36"/>
                    </a:lnTo>
                    <a:lnTo>
                      <a:pt x="123" y="36"/>
                    </a:lnTo>
                    <a:lnTo>
                      <a:pt x="112" y="37"/>
                    </a:lnTo>
                    <a:lnTo>
                      <a:pt x="111" y="37"/>
                    </a:lnTo>
                    <a:lnTo>
                      <a:pt x="98" y="38"/>
                    </a:lnTo>
                    <a:lnTo>
                      <a:pt x="95" y="38"/>
                    </a:lnTo>
                    <a:lnTo>
                      <a:pt x="84" y="40"/>
                    </a:lnTo>
                    <a:lnTo>
                      <a:pt x="81" y="40"/>
                    </a:lnTo>
                    <a:lnTo>
                      <a:pt x="80" y="40"/>
                    </a:lnTo>
                    <a:lnTo>
                      <a:pt x="75" y="41"/>
                    </a:lnTo>
                    <a:lnTo>
                      <a:pt x="55" y="42"/>
                    </a:lnTo>
                    <a:lnTo>
                      <a:pt x="43" y="44"/>
                    </a:lnTo>
                    <a:lnTo>
                      <a:pt x="40" y="45"/>
                    </a:lnTo>
                    <a:lnTo>
                      <a:pt x="34" y="45"/>
                    </a:lnTo>
                    <a:lnTo>
                      <a:pt x="31" y="45"/>
                    </a:lnTo>
                    <a:lnTo>
                      <a:pt x="1" y="49"/>
                    </a:lnTo>
                    <a:lnTo>
                      <a:pt x="0" y="66"/>
                    </a:lnTo>
                    <a:lnTo>
                      <a:pt x="23" y="87"/>
                    </a:lnTo>
                    <a:lnTo>
                      <a:pt x="22" y="101"/>
                    </a:lnTo>
                    <a:lnTo>
                      <a:pt x="27" y="106"/>
                    </a:lnTo>
                    <a:lnTo>
                      <a:pt x="12" y="126"/>
                    </a:lnTo>
                    <a:lnTo>
                      <a:pt x="29" y="122"/>
                    </a:lnTo>
                    <a:lnTo>
                      <a:pt x="76" y="109"/>
                    </a:lnTo>
                    <a:lnTo>
                      <a:pt x="81" y="106"/>
                    </a:lnTo>
                    <a:lnTo>
                      <a:pt x="108" y="105"/>
                    </a:lnTo>
                    <a:lnTo>
                      <a:pt x="118" y="104"/>
                    </a:lnTo>
                    <a:lnTo>
                      <a:pt x="119" y="104"/>
                    </a:lnTo>
                    <a:lnTo>
                      <a:pt x="120" y="104"/>
                    </a:lnTo>
                    <a:lnTo>
                      <a:pt x="156" y="110"/>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83" name="Freeform 279"/>
              <p:cNvSpPr>
                <a:spLocks/>
              </p:cNvSpPr>
              <p:nvPr/>
            </p:nvSpPr>
            <p:spPr bwMode="auto">
              <a:xfrm>
                <a:off x="6600825" y="5303838"/>
                <a:ext cx="68263" cy="41275"/>
              </a:xfrm>
              <a:custGeom>
                <a:avLst/>
                <a:gdLst>
                  <a:gd name="T0" fmla="*/ 0 w 49"/>
                  <a:gd name="T1" fmla="*/ 2147483647 h 34"/>
                  <a:gd name="T2" fmla="*/ 2147483647 w 49"/>
                  <a:gd name="T3" fmla="*/ 2147483647 h 34"/>
                  <a:gd name="T4" fmla="*/ 2147483647 w 49"/>
                  <a:gd name="T5" fmla="*/ 2147483647 h 34"/>
                  <a:gd name="T6" fmla="*/ 2147483647 w 49"/>
                  <a:gd name="T7" fmla="*/ 2147483647 h 34"/>
                  <a:gd name="T8" fmla="*/ 2147483647 w 49"/>
                  <a:gd name="T9" fmla="*/ 2147483647 h 34"/>
                  <a:gd name="T10" fmla="*/ 2147483647 w 49"/>
                  <a:gd name="T11" fmla="*/ 2147483647 h 34"/>
                  <a:gd name="T12" fmla="*/ 2147483647 w 49"/>
                  <a:gd name="T13" fmla="*/ 0 h 34"/>
                  <a:gd name="T14" fmla="*/ 2147483647 w 49"/>
                  <a:gd name="T15" fmla="*/ 2147483647 h 34"/>
                  <a:gd name="T16" fmla="*/ 2147483647 w 49"/>
                  <a:gd name="T17" fmla="*/ 2147483647 h 34"/>
                  <a:gd name="T18" fmla="*/ 2147483647 w 49"/>
                  <a:gd name="T19" fmla="*/ 2147483647 h 34"/>
                  <a:gd name="T20" fmla="*/ 2147483647 w 49"/>
                  <a:gd name="T21" fmla="*/ 2147483647 h 34"/>
                  <a:gd name="T22" fmla="*/ 2147483647 w 49"/>
                  <a:gd name="T23" fmla="*/ 2147483647 h 34"/>
                  <a:gd name="T24" fmla="*/ 0 w 49"/>
                  <a:gd name="T25" fmla="*/ 2147483647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
                  <a:gd name="T40" fmla="*/ 0 h 34"/>
                  <a:gd name="T41" fmla="*/ 49 w 49"/>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 h="34">
                    <a:moveTo>
                      <a:pt x="0" y="33"/>
                    </a:moveTo>
                    <a:lnTo>
                      <a:pt x="26" y="20"/>
                    </a:lnTo>
                    <a:lnTo>
                      <a:pt x="27" y="14"/>
                    </a:lnTo>
                    <a:lnTo>
                      <a:pt x="38" y="17"/>
                    </a:lnTo>
                    <a:lnTo>
                      <a:pt x="48" y="12"/>
                    </a:lnTo>
                    <a:lnTo>
                      <a:pt x="38" y="4"/>
                    </a:lnTo>
                    <a:lnTo>
                      <a:pt x="26" y="0"/>
                    </a:lnTo>
                    <a:lnTo>
                      <a:pt x="26" y="7"/>
                    </a:lnTo>
                    <a:lnTo>
                      <a:pt x="24" y="11"/>
                    </a:lnTo>
                    <a:lnTo>
                      <a:pt x="17" y="8"/>
                    </a:lnTo>
                    <a:lnTo>
                      <a:pt x="4" y="18"/>
                    </a:lnTo>
                    <a:lnTo>
                      <a:pt x="5" y="28"/>
                    </a:lnTo>
                    <a:lnTo>
                      <a:pt x="0" y="33"/>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84" name="Freeform 280"/>
              <p:cNvSpPr>
                <a:spLocks/>
              </p:cNvSpPr>
              <p:nvPr/>
            </p:nvSpPr>
            <p:spPr bwMode="auto">
              <a:xfrm>
                <a:off x="6691313" y="5292725"/>
                <a:ext cx="31750" cy="28575"/>
              </a:xfrm>
              <a:custGeom>
                <a:avLst/>
                <a:gdLst>
                  <a:gd name="T0" fmla="*/ 0 w 23"/>
                  <a:gd name="T1" fmla="*/ 2147483647 h 23"/>
                  <a:gd name="T2" fmla="*/ 2147483647 w 23"/>
                  <a:gd name="T3" fmla="*/ 2147483647 h 23"/>
                  <a:gd name="T4" fmla="*/ 2147483647 w 23"/>
                  <a:gd name="T5" fmla="*/ 0 h 23"/>
                  <a:gd name="T6" fmla="*/ 2147483647 w 23"/>
                  <a:gd name="T7" fmla="*/ 2147483647 h 23"/>
                  <a:gd name="T8" fmla="*/ 0 w 23"/>
                  <a:gd name="T9" fmla="*/ 2147483647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0"/>
                    </a:moveTo>
                    <a:lnTo>
                      <a:pt x="1" y="22"/>
                    </a:lnTo>
                    <a:lnTo>
                      <a:pt x="22" y="0"/>
                    </a:lnTo>
                    <a:lnTo>
                      <a:pt x="12" y="10"/>
                    </a:lnTo>
                    <a:lnTo>
                      <a:pt x="0" y="20"/>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85" name="Freeform 281"/>
              <p:cNvSpPr>
                <a:spLocks/>
              </p:cNvSpPr>
              <p:nvPr/>
            </p:nvSpPr>
            <p:spPr bwMode="auto">
              <a:xfrm>
                <a:off x="6724650" y="5283200"/>
                <a:ext cx="31750" cy="28575"/>
              </a:xfrm>
              <a:custGeom>
                <a:avLst/>
                <a:gdLst>
                  <a:gd name="T0" fmla="*/ 0 w 23"/>
                  <a:gd name="T1" fmla="*/ 2147483647 h 23"/>
                  <a:gd name="T2" fmla="*/ 2147483647 w 23"/>
                  <a:gd name="T3" fmla="*/ 0 h 23"/>
                  <a:gd name="T4" fmla="*/ 2147483647 w 23"/>
                  <a:gd name="T5" fmla="*/ 2147483647 h 23"/>
                  <a:gd name="T6" fmla="*/ 0 w 23"/>
                  <a:gd name="T7" fmla="*/ 2147483647 h 23"/>
                  <a:gd name="T8" fmla="*/ 0 60000 65536"/>
                  <a:gd name="T9" fmla="*/ 0 60000 65536"/>
                  <a:gd name="T10" fmla="*/ 0 60000 65536"/>
                  <a:gd name="T11" fmla="*/ 0 60000 65536"/>
                  <a:gd name="T12" fmla="*/ 0 w 23"/>
                  <a:gd name="T13" fmla="*/ 0 h 23"/>
                  <a:gd name="T14" fmla="*/ 23 w 23"/>
                  <a:gd name="T15" fmla="*/ 23 h 23"/>
                </a:gdLst>
                <a:ahLst/>
                <a:cxnLst>
                  <a:cxn ang="T8">
                    <a:pos x="T0" y="T1"/>
                  </a:cxn>
                  <a:cxn ang="T9">
                    <a:pos x="T2" y="T3"/>
                  </a:cxn>
                  <a:cxn ang="T10">
                    <a:pos x="T4" y="T5"/>
                  </a:cxn>
                  <a:cxn ang="T11">
                    <a:pos x="T6" y="T7"/>
                  </a:cxn>
                </a:cxnLst>
                <a:rect l="T12" t="T13" r="T14" b="T15"/>
                <a:pathLst>
                  <a:path w="23" h="23">
                    <a:moveTo>
                      <a:pt x="0" y="22"/>
                    </a:moveTo>
                    <a:lnTo>
                      <a:pt x="22" y="0"/>
                    </a:lnTo>
                    <a:lnTo>
                      <a:pt x="22" y="16"/>
                    </a:lnTo>
                    <a:lnTo>
                      <a:pt x="0" y="22"/>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86" name="Freeform 282"/>
              <p:cNvSpPr>
                <a:spLocks/>
              </p:cNvSpPr>
              <p:nvPr/>
            </p:nvSpPr>
            <p:spPr bwMode="auto">
              <a:xfrm>
                <a:off x="6657975" y="5303838"/>
                <a:ext cx="33338" cy="30162"/>
              </a:xfrm>
              <a:custGeom>
                <a:avLst/>
                <a:gdLst>
                  <a:gd name="T0" fmla="*/ 0 w 24"/>
                  <a:gd name="T1" fmla="*/ 0 h 24"/>
                  <a:gd name="T2" fmla="*/ 2147483647 w 24"/>
                  <a:gd name="T3" fmla="*/ 2147483647 h 24"/>
                  <a:gd name="T4" fmla="*/ 2147483647 w 24"/>
                  <a:gd name="T5" fmla="*/ 0 h 24"/>
                  <a:gd name="T6" fmla="*/ 0 w 24"/>
                  <a:gd name="T7" fmla="*/ 0 h 24"/>
                  <a:gd name="T8" fmla="*/ 0 60000 65536"/>
                  <a:gd name="T9" fmla="*/ 0 60000 65536"/>
                  <a:gd name="T10" fmla="*/ 0 60000 65536"/>
                  <a:gd name="T11" fmla="*/ 0 60000 65536"/>
                  <a:gd name="T12" fmla="*/ 0 w 24"/>
                  <a:gd name="T13" fmla="*/ 0 h 24"/>
                  <a:gd name="T14" fmla="*/ 24 w 24"/>
                  <a:gd name="T15" fmla="*/ 24 h 24"/>
                </a:gdLst>
                <a:ahLst/>
                <a:cxnLst>
                  <a:cxn ang="T8">
                    <a:pos x="T0" y="T1"/>
                  </a:cxn>
                  <a:cxn ang="T9">
                    <a:pos x="T2" y="T3"/>
                  </a:cxn>
                  <a:cxn ang="T10">
                    <a:pos x="T4" y="T5"/>
                  </a:cxn>
                  <a:cxn ang="T11">
                    <a:pos x="T6" y="T7"/>
                  </a:cxn>
                </a:cxnLst>
                <a:rect l="T12" t="T13" r="T14" b="T15"/>
                <a:pathLst>
                  <a:path w="24" h="24">
                    <a:moveTo>
                      <a:pt x="0" y="0"/>
                    </a:moveTo>
                    <a:lnTo>
                      <a:pt x="7" y="23"/>
                    </a:lnTo>
                    <a:lnTo>
                      <a:pt x="23" y="0"/>
                    </a:lnTo>
                    <a:lnTo>
                      <a:pt x="0" y="0"/>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87" name="Freeform 283"/>
              <p:cNvSpPr>
                <a:spLocks/>
              </p:cNvSpPr>
              <p:nvPr/>
            </p:nvSpPr>
            <p:spPr bwMode="auto">
              <a:xfrm>
                <a:off x="6737350" y="5275263"/>
                <a:ext cx="31750" cy="28575"/>
              </a:xfrm>
              <a:custGeom>
                <a:avLst/>
                <a:gdLst>
                  <a:gd name="T0" fmla="*/ 0 w 24"/>
                  <a:gd name="T1" fmla="*/ 2147483647 h 23"/>
                  <a:gd name="T2" fmla="*/ 2147483647 w 24"/>
                  <a:gd name="T3" fmla="*/ 0 h 23"/>
                  <a:gd name="T4" fmla="*/ 2147483647 w 24"/>
                  <a:gd name="T5" fmla="*/ 0 h 23"/>
                  <a:gd name="T6" fmla="*/ 0 w 24"/>
                  <a:gd name="T7" fmla="*/ 2147483647 h 23"/>
                  <a:gd name="T8" fmla="*/ 0 60000 65536"/>
                  <a:gd name="T9" fmla="*/ 0 60000 65536"/>
                  <a:gd name="T10" fmla="*/ 0 60000 65536"/>
                  <a:gd name="T11" fmla="*/ 0 60000 65536"/>
                  <a:gd name="T12" fmla="*/ 0 w 24"/>
                  <a:gd name="T13" fmla="*/ 0 h 23"/>
                  <a:gd name="T14" fmla="*/ 24 w 24"/>
                  <a:gd name="T15" fmla="*/ 23 h 23"/>
                </a:gdLst>
                <a:ahLst/>
                <a:cxnLst>
                  <a:cxn ang="T8">
                    <a:pos x="T0" y="T1"/>
                  </a:cxn>
                  <a:cxn ang="T9">
                    <a:pos x="T2" y="T3"/>
                  </a:cxn>
                  <a:cxn ang="T10">
                    <a:pos x="T4" y="T5"/>
                  </a:cxn>
                  <a:cxn ang="T11">
                    <a:pos x="T6" y="T7"/>
                  </a:cxn>
                </a:cxnLst>
                <a:rect l="T12" t="T13" r="T14" b="T15"/>
                <a:pathLst>
                  <a:path w="24" h="23">
                    <a:moveTo>
                      <a:pt x="0" y="22"/>
                    </a:moveTo>
                    <a:lnTo>
                      <a:pt x="23" y="0"/>
                    </a:lnTo>
                    <a:lnTo>
                      <a:pt x="0" y="22"/>
                    </a:lnTo>
                  </a:path>
                </a:pathLst>
              </a:custGeom>
              <a:grp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grpSp>
        <p:sp>
          <p:nvSpPr>
            <p:cNvPr id="259" name="Freeform 284"/>
            <p:cNvSpPr>
              <a:spLocks/>
            </p:cNvSpPr>
            <p:nvPr/>
          </p:nvSpPr>
          <p:spPr bwMode="auto">
            <a:xfrm>
              <a:off x="5640764" y="4026749"/>
              <a:ext cx="648666" cy="610777"/>
            </a:xfrm>
            <a:custGeom>
              <a:avLst/>
              <a:gdLst>
                <a:gd name="T0" fmla="*/ 2147483647 w 469"/>
                <a:gd name="T1" fmla="*/ 2147483647 h 489"/>
                <a:gd name="T2" fmla="*/ 2147483647 w 469"/>
                <a:gd name="T3" fmla="*/ 2147483647 h 489"/>
                <a:gd name="T4" fmla="*/ 2147483647 w 469"/>
                <a:gd name="T5" fmla="*/ 2147483647 h 489"/>
                <a:gd name="T6" fmla="*/ 2147483647 w 469"/>
                <a:gd name="T7" fmla="*/ 2147483647 h 489"/>
                <a:gd name="T8" fmla="*/ 2147483647 w 469"/>
                <a:gd name="T9" fmla="*/ 2147483647 h 489"/>
                <a:gd name="T10" fmla="*/ 2147483647 w 469"/>
                <a:gd name="T11" fmla="*/ 2147483647 h 489"/>
                <a:gd name="T12" fmla="*/ 2147483647 w 469"/>
                <a:gd name="T13" fmla="*/ 2147483647 h 489"/>
                <a:gd name="T14" fmla="*/ 2147483647 w 469"/>
                <a:gd name="T15" fmla="*/ 2147483647 h 489"/>
                <a:gd name="T16" fmla="*/ 2147483647 w 469"/>
                <a:gd name="T17" fmla="*/ 2147483647 h 489"/>
                <a:gd name="T18" fmla="*/ 2147483647 w 469"/>
                <a:gd name="T19" fmla="*/ 2147483647 h 489"/>
                <a:gd name="T20" fmla="*/ 2147483647 w 469"/>
                <a:gd name="T21" fmla="*/ 2147483647 h 489"/>
                <a:gd name="T22" fmla="*/ 2147483647 w 469"/>
                <a:gd name="T23" fmla="*/ 2147483647 h 489"/>
                <a:gd name="T24" fmla="*/ 2147483647 w 469"/>
                <a:gd name="T25" fmla="*/ 2147483647 h 489"/>
                <a:gd name="T26" fmla="*/ 2147483647 w 469"/>
                <a:gd name="T27" fmla="*/ 2147483647 h 489"/>
                <a:gd name="T28" fmla="*/ 2147483647 w 469"/>
                <a:gd name="T29" fmla="*/ 2147483647 h 489"/>
                <a:gd name="T30" fmla="*/ 2147483647 w 469"/>
                <a:gd name="T31" fmla="*/ 2147483647 h 489"/>
                <a:gd name="T32" fmla="*/ 2147483647 w 469"/>
                <a:gd name="T33" fmla="*/ 2147483647 h 489"/>
                <a:gd name="T34" fmla="*/ 2147483647 w 469"/>
                <a:gd name="T35" fmla="*/ 2147483647 h 489"/>
                <a:gd name="T36" fmla="*/ 2147483647 w 469"/>
                <a:gd name="T37" fmla="*/ 2147483647 h 489"/>
                <a:gd name="T38" fmla="*/ 2147483647 w 469"/>
                <a:gd name="T39" fmla="*/ 2147483647 h 489"/>
                <a:gd name="T40" fmla="*/ 2147483647 w 469"/>
                <a:gd name="T41" fmla="*/ 2147483647 h 489"/>
                <a:gd name="T42" fmla="*/ 2147483647 w 469"/>
                <a:gd name="T43" fmla="*/ 2147483647 h 489"/>
                <a:gd name="T44" fmla="*/ 2147483647 w 469"/>
                <a:gd name="T45" fmla="*/ 2147483647 h 489"/>
                <a:gd name="T46" fmla="*/ 2147483647 w 469"/>
                <a:gd name="T47" fmla="*/ 2147483647 h 489"/>
                <a:gd name="T48" fmla="*/ 2147483647 w 469"/>
                <a:gd name="T49" fmla="*/ 2147483647 h 489"/>
                <a:gd name="T50" fmla="*/ 2147483647 w 469"/>
                <a:gd name="T51" fmla="*/ 2147483647 h 489"/>
                <a:gd name="T52" fmla="*/ 2147483647 w 469"/>
                <a:gd name="T53" fmla="*/ 2147483647 h 489"/>
                <a:gd name="T54" fmla="*/ 2147483647 w 469"/>
                <a:gd name="T55" fmla="*/ 2147483647 h 489"/>
                <a:gd name="T56" fmla="*/ 2147483647 w 469"/>
                <a:gd name="T57" fmla="*/ 2147483647 h 489"/>
                <a:gd name="T58" fmla="*/ 2147483647 w 469"/>
                <a:gd name="T59" fmla="*/ 2147483647 h 489"/>
                <a:gd name="T60" fmla="*/ 2147483647 w 469"/>
                <a:gd name="T61" fmla="*/ 2147483647 h 489"/>
                <a:gd name="T62" fmla="*/ 2147483647 w 469"/>
                <a:gd name="T63" fmla="*/ 2147483647 h 489"/>
                <a:gd name="T64" fmla="*/ 2147483647 w 469"/>
                <a:gd name="T65" fmla="*/ 2147483647 h 489"/>
                <a:gd name="T66" fmla="*/ 2147483647 w 469"/>
                <a:gd name="T67" fmla="*/ 2147483647 h 489"/>
                <a:gd name="T68" fmla="*/ 2147483647 w 469"/>
                <a:gd name="T69" fmla="*/ 2147483647 h 489"/>
                <a:gd name="T70" fmla="*/ 2147483647 w 469"/>
                <a:gd name="T71" fmla="*/ 2147483647 h 489"/>
                <a:gd name="T72" fmla="*/ 2147483647 w 469"/>
                <a:gd name="T73" fmla="*/ 2147483647 h 489"/>
                <a:gd name="T74" fmla="*/ 2147483647 w 469"/>
                <a:gd name="T75" fmla="*/ 2147483647 h 489"/>
                <a:gd name="T76" fmla="*/ 2147483647 w 469"/>
                <a:gd name="T77" fmla="*/ 2147483647 h 489"/>
                <a:gd name="T78" fmla="*/ 2147483647 w 469"/>
                <a:gd name="T79" fmla="*/ 2147483647 h 489"/>
                <a:gd name="T80" fmla="*/ 2147483647 w 469"/>
                <a:gd name="T81" fmla="*/ 2147483647 h 489"/>
                <a:gd name="T82" fmla="*/ 2147483647 w 469"/>
                <a:gd name="T83" fmla="*/ 2147483647 h 489"/>
                <a:gd name="T84" fmla="*/ 2147483647 w 469"/>
                <a:gd name="T85" fmla="*/ 2147483647 h 489"/>
                <a:gd name="T86" fmla="*/ 2147483647 w 469"/>
                <a:gd name="T87" fmla="*/ 2147483647 h 489"/>
                <a:gd name="T88" fmla="*/ 2147483647 w 469"/>
                <a:gd name="T89" fmla="*/ 2147483647 h 489"/>
                <a:gd name="T90" fmla="*/ 2147483647 w 469"/>
                <a:gd name="T91" fmla="*/ 2147483647 h 489"/>
                <a:gd name="T92" fmla="*/ 2147483647 w 469"/>
                <a:gd name="T93" fmla="*/ 2147483647 h 489"/>
                <a:gd name="T94" fmla="*/ 2147483647 w 469"/>
                <a:gd name="T95" fmla="*/ 2147483647 h 489"/>
                <a:gd name="T96" fmla="*/ 2147483647 w 469"/>
                <a:gd name="T97" fmla="*/ 2147483647 h 489"/>
                <a:gd name="T98" fmla="*/ 2147483647 w 469"/>
                <a:gd name="T99" fmla="*/ 2147483647 h 489"/>
                <a:gd name="T100" fmla="*/ 2147483647 w 469"/>
                <a:gd name="T101" fmla="*/ 2147483647 h 489"/>
                <a:gd name="T102" fmla="*/ 2147483647 w 469"/>
                <a:gd name="T103" fmla="*/ 2147483647 h 489"/>
                <a:gd name="T104" fmla="*/ 2147483647 w 469"/>
                <a:gd name="T105" fmla="*/ 2147483647 h 489"/>
                <a:gd name="T106" fmla="*/ 2147483647 w 469"/>
                <a:gd name="T107" fmla="*/ 2147483647 h 489"/>
                <a:gd name="T108" fmla="*/ 2147483647 w 469"/>
                <a:gd name="T109" fmla="*/ 2147483647 h 489"/>
                <a:gd name="T110" fmla="*/ 2147483647 w 469"/>
                <a:gd name="T111" fmla="*/ 2147483647 h 48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69"/>
                <a:gd name="T169" fmla="*/ 0 h 489"/>
                <a:gd name="T170" fmla="*/ 469 w 469"/>
                <a:gd name="T171" fmla="*/ 489 h 48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69" h="489">
                  <a:moveTo>
                    <a:pt x="69" y="22"/>
                  </a:moveTo>
                  <a:lnTo>
                    <a:pt x="72" y="22"/>
                  </a:lnTo>
                  <a:lnTo>
                    <a:pt x="74" y="22"/>
                  </a:lnTo>
                  <a:lnTo>
                    <a:pt x="77" y="20"/>
                  </a:lnTo>
                  <a:lnTo>
                    <a:pt x="85" y="20"/>
                  </a:lnTo>
                  <a:lnTo>
                    <a:pt x="98" y="19"/>
                  </a:lnTo>
                  <a:lnTo>
                    <a:pt x="108" y="18"/>
                  </a:lnTo>
                  <a:lnTo>
                    <a:pt x="112" y="16"/>
                  </a:lnTo>
                  <a:lnTo>
                    <a:pt x="117" y="16"/>
                  </a:lnTo>
                  <a:lnTo>
                    <a:pt x="128" y="13"/>
                  </a:lnTo>
                  <a:lnTo>
                    <a:pt x="138" y="13"/>
                  </a:lnTo>
                  <a:lnTo>
                    <a:pt x="144" y="12"/>
                  </a:lnTo>
                  <a:lnTo>
                    <a:pt x="145" y="12"/>
                  </a:lnTo>
                  <a:lnTo>
                    <a:pt x="171" y="9"/>
                  </a:lnTo>
                  <a:lnTo>
                    <a:pt x="171" y="8"/>
                  </a:lnTo>
                  <a:lnTo>
                    <a:pt x="178" y="6"/>
                  </a:lnTo>
                  <a:lnTo>
                    <a:pt x="182" y="6"/>
                  </a:lnTo>
                  <a:lnTo>
                    <a:pt x="184" y="6"/>
                  </a:lnTo>
                  <a:lnTo>
                    <a:pt x="198" y="4"/>
                  </a:lnTo>
                  <a:lnTo>
                    <a:pt x="210" y="1"/>
                  </a:lnTo>
                  <a:lnTo>
                    <a:pt x="217" y="0"/>
                  </a:lnTo>
                  <a:lnTo>
                    <a:pt x="216" y="8"/>
                  </a:lnTo>
                  <a:lnTo>
                    <a:pt x="206" y="18"/>
                  </a:lnTo>
                  <a:lnTo>
                    <a:pt x="200" y="34"/>
                  </a:lnTo>
                  <a:lnTo>
                    <a:pt x="202" y="37"/>
                  </a:lnTo>
                  <a:lnTo>
                    <a:pt x="210" y="42"/>
                  </a:lnTo>
                  <a:lnTo>
                    <a:pt x="221" y="48"/>
                  </a:lnTo>
                  <a:lnTo>
                    <a:pt x="224" y="51"/>
                  </a:lnTo>
                  <a:lnTo>
                    <a:pt x="229" y="54"/>
                  </a:lnTo>
                  <a:lnTo>
                    <a:pt x="231" y="55"/>
                  </a:lnTo>
                  <a:lnTo>
                    <a:pt x="234" y="56"/>
                  </a:lnTo>
                  <a:lnTo>
                    <a:pt x="235" y="55"/>
                  </a:lnTo>
                  <a:lnTo>
                    <a:pt x="246" y="55"/>
                  </a:lnTo>
                  <a:lnTo>
                    <a:pt x="250" y="65"/>
                  </a:lnTo>
                  <a:lnTo>
                    <a:pt x="257" y="73"/>
                  </a:lnTo>
                  <a:lnTo>
                    <a:pt x="260" y="74"/>
                  </a:lnTo>
                  <a:lnTo>
                    <a:pt x="260" y="77"/>
                  </a:lnTo>
                  <a:lnTo>
                    <a:pt x="261" y="81"/>
                  </a:lnTo>
                  <a:lnTo>
                    <a:pt x="268" y="90"/>
                  </a:lnTo>
                  <a:lnTo>
                    <a:pt x="274" y="95"/>
                  </a:lnTo>
                  <a:lnTo>
                    <a:pt x="276" y="101"/>
                  </a:lnTo>
                  <a:lnTo>
                    <a:pt x="278" y="101"/>
                  </a:lnTo>
                  <a:lnTo>
                    <a:pt x="281" y="106"/>
                  </a:lnTo>
                  <a:lnTo>
                    <a:pt x="299" y="116"/>
                  </a:lnTo>
                  <a:lnTo>
                    <a:pt x="311" y="123"/>
                  </a:lnTo>
                  <a:lnTo>
                    <a:pt x="315" y="130"/>
                  </a:lnTo>
                  <a:lnTo>
                    <a:pt x="319" y="137"/>
                  </a:lnTo>
                  <a:lnTo>
                    <a:pt x="325" y="140"/>
                  </a:lnTo>
                  <a:lnTo>
                    <a:pt x="326" y="140"/>
                  </a:lnTo>
                  <a:lnTo>
                    <a:pt x="333" y="142"/>
                  </a:lnTo>
                  <a:lnTo>
                    <a:pt x="333" y="144"/>
                  </a:lnTo>
                  <a:lnTo>
                    <a:pt x="335" y="144"/>
                  </a:lnTo>
                  <a:lnTo>
                    <a:pt x="346" y="160"/>
                  </a:lnTo>
                  <a:lnTo>
                    <a:pt x="353" y="166"/>
                  </a:lnTo>
                  <a:lnTo>
                    <a:pt x="355" y="173"/>
                  </a:lnTo>
                  <a:lnTo>
                    <a:pt x="365" y="177"/>
                  </a:lnTo>
                  <a:lnTo>
                    <a:pt x="366" y="181"/>
                  </a:lnTo>
                  <a:lnTo>
                    <a:pt x="369" y="184"/>
                  </a:lnTo>
                  <a:lnTo>
                    <a:pt x="379" y="187"/>
                  </a:lnTo>
                  <a:lnTo>
                    <a:pt x="386" y="191"/>
                  </a:lnTo>
                  <a:lnTo>
                    <a:pt x="391" y="194"/>
                  </a:lnTo>
                  <a:lnTo>
                    <a:pt x="391" y="202"/>
                  </a:lnTo>
                  <a:lnTo>
                    <a:pt x="404" y="220"/>
                  </a:lnTo>
                  <a:lnTo>
                    <a:pt x="405" y="234"/>
                  </a:lnTo>
                  <a:lnTo>
                    <a:pt x="408" y="237"/>
                  </a:lnTo>
                  <a:lnTo>
                    <a:pt x="409" y="237"/>
                  </a:lnTo>
                  <a:lnTo>
                    <a:pt x="418" y="238"/>
                  </a:lnTo>
                  <a:lnTo>
                    <a:pt x="436" y="263"/>
                  </a:lnTo>
                  <a:lnTo>
                    <a:pt x="436" y="270"/>
                  </a:lnTo>
                  <a:lnTo>
                    <a:pt x="436" y="273"/>
                  </a:lnTo>
                  <a:lnTo>
                    <a:pt x="441" y="284"/>
                  </a:lnTo>
                  <a:lnTo>
                    <a:pt x="451" y="284"/>
                  </a:lnTo>
                  <a:lnTo>
                    <a:pt x="462" y="288"/>
                  </a:lnTo>
                  <a:lnTo>
                    <a:pt x="465" y="288"/>
                  </a:lnTo>
                  <a:lnTo>
                    <a:pt x="468" y="293"/>
                  </a:lnTo>
                  <a:lnTo>
                    <a:pt x="455" y="310"/>
                  </a:lnTo>
                  <a:lnTo>
                    <a:pt x="450" y="310"/>
                  </a:lnTo>
                  <a:lnTo>
                    <a:pt x="452" y="314"/>
                  </a:lnTo>
                  <a:lnTo>
                    <a:pt x="447" y="327"/>
                  </a:lnTo>
                  <a:lnTo>
                    <a:pt x="444" y="327"/>
                  </a:lnTo>
                  <a:lnTo>
                    <a:pt x="443" y="327"/>
                  </a:lnTo>
                  <a:lnTo>
                    <a:pt x="441" y="328"/>
                  </a:lnTo>
                  <a:lnTo>
                    <a:pt x="445" y="329"/>
                  </a:lnTo>
                  <a:lnTo>
                    <a:pt x="448" y="338"/>
                  </a:lnTo>
                  <a:lnTo>
                    <a:pt x="445" y="345"/>
                  </a:lnTo>
                  <a:lnTo>
                    <a:pt x="443" y="343"/>
                  </a:lnTo>
                  <a:lnTo>
                    <a:pt x="438" y="347"/>
                  </a:lnTo>
                  <a:lnTo>
                    <a:pt x="438" y="350"/>
                  </a:lnTo>
                  <a:lnTo>
                    <a:pt x="445" y="349"/>
                  </a:lnTo>
                  <a:lnTo>
                    <a:pt x="440" y="366"/>
                  </a:lnTo>
                  <a:lnTo>
                    <a:pt x="438" y="367"/>
                  </a:lnTo>
                  <a:lnTo>
                    <a:pt x="441" y="375"/>
                  </a:lnTo>
                  <a:lnTo>
                    <a:pt x="443" y="378"/>
                  </a:lnTo>
                  <a:lnTo>
                    <a:pt x="434" y="392"/>
                  </a:lnTo>
                  <a:lnTo>
                    <a:pt x="429" y="396"/>
                  </a:lnTo>
                  <a:lnTo>
                    <a:pt x="432" y="395"/>
                  </a:lnTo>
                  <a:lnTo>
                    <a:pt x="432" y="407"/>
                  </a:lnTo>
                  <a:lnTo>
                    <a:pt x="429" y="408"/>
                  </a:lnTo>
                  <a:lnTo>
                    <a:pt x="434" y="411"/>
                  </a:lnTo>
                  <a:lnTo>
                    <a:pt x="436" y="440"/>
                  </a:lnTo>
                  <a:lnTo>
                    <a:pt x="409" y="440"/>
                  </a:lnTo>
                  <a:lnTo>
                    <a:pt x="396" y="438"/>
                  </a:lnTo>
                  <a:lnTo>
                    <a:pt x="393" y="435"/>
                  </a:lnTo>
                  <a:lnTo>
                    <a:pt x="382" y="445"/>
                  </a:lnTo>
                  <a:lnTo>
                    <a:pt x="389" y="471"/>
                  </a:lnTo>
                  <a:lnTo>
                    <a:pt x="387" y="486"/>
                  </a:lnTo>
                  <a:lnTo>
                    <a:pt x="375" y="488"/>
                  </a:lnTo>
                  <a:lnTo>
                    <a:pt x="369" y="474"/>
                  </a:lnTo>
                  <a:lnTo>
                    <a:pt x="369" y="467"/>
                  </a:lnTo>
                  <a:lnTo>
                    <a:pt x="365" y="467"/>
                  </a:lnTo>
                  <a:lnTo>
                    <a:pt x="354" y="468"/>
                  </a:lnTo>
                  <a:lnTo>
                    <a:pt x="350" y="468"/>
                  </a:lnTo>
                  <a:lnTo>
                    <a:pt x="346" y="468"/>
                  </a:lnTo>
                  <a:lnTo>
                    <a:pt x="343" y="468"/>
                  </a:lnTo>
                  <a:lnTo>
                    <a:pt x="335" y="469"/>
                  </a:lnTo>
                  <a:lnTo>
                    <a:pt x="326" y="471"/>
                  </a:lnTo>
                  <a:lnTo>
                    <a:pt x="325" y="471"/>
                  </a:lnTo>
                  <a:lnTo>
                    <a:pt x="319" y="471"/>
                  </a:lnTo>
                  <a:lnTo>
                    <a:pt x="307" y="471"/>
                  </a:lnTo>
                  <a:lnTo>
                    <a:pt x="283" y="472"/>
                  </a:lnTo>
                  <a:lnTo>
                    <a:pt x="278" y="474"/>
                  </a:lnTo>
                  <a:lnTo>
                    <a:pt x="274" y="474"/>
                  </a:lnTo>
                  <a:lnTo>
                    <a:pt x="267" y="475"/>
                  </a:lnTo>
                  <a:lnTo>
                    <a:pt x="264" y="475"/>
                  </a:lnTo>
                  <a:lnTo>
                    <a:pt x="263" y="475"/>
                  </a:lnTo>
                  <a:lnTo>
                    <a:pt x="260" y="475"/>
                  </a:lnTo>
                  <a:lnTo>
                    <a:pt x="250" y="475"/>
                  </a:lnTo>
                  <a:lnTo>
                    <a:pt x="240" y="476"/>
                  </a:lnTo>
                  <a:lnTo>
                    <a:pt x="236" y="478"/>
                  </a:lnTo>
                  <a:lnTo>
                    <a:pt x="234" y="478"/>
                  </a:lnTo>
                  <a:lnTo>
                    <a:pt x="228" y="478"/>
                  </a:lnTo>
                  <a:lnTo>
                    <a:pt x="216" y="478"/>
                  </a:lnTo>
                  <a:lnTo>
                    <a:pt x="210" y="479"/>
                  </a:lnTo>
                  <a:lnTo>
                    <a:pt x="203" y="481"/>
                  </a:lnTo>
                  <a:lnTo>
                    <a:pt x="199" y="481"/>
                  </a:lnTo>
                  <a:lnTo>
                    <a:pt x="196" y="481"/>
                  </a:lnTo>
                  <a:lnTo>
                    <a:pt x="186" y="481"/>
                  </a:lnTo>
                  <a:lnTo>
                    <a:pt x="181" y="482"/>
                  </a:lnTo>
                  <a:lnTo>
                    <a:pt x="178" y="482"/>
                  </a:lnTo>
                  <a:lnTo>
                    <a:pt x="175" y="482"/>
                  </a:lnTo>
                  <a:lnTo>
                    <a:pt x="170" y="482"/>
                  </a:lnTo>
                  <a:lnTo>
                    <a:pt x="160" y="483"/>
                  </a:lnTo>
                  <a:lnTo>
                    <a:pt x="145" y="485"/>
                  </a:lnTo>
                  <a:lnTo>
                    <a:pt x="124" y="486"/>
                  </a:lnTo>
                  <a:lnTo>
                    <a:pt x="124" y="485"/>
                  </a:lnTo>
                  <a:lnTo>
                    <a:pt x="109" y="458"/>
                  </a:lnTo>
                  <a:lnTo>
                    <a:pt x="108" y="456"/>
                  </a:lnTo>
                  <a:lnTo>
                    <a:pt x="108" y="454"/>
                  </a:lnTo>
                  <a:lnTo>
                    <a:pt x="105" y="449"/>
                  </a:lnTo>
                  <a:lnTo>
                    <a:pt x="102" y="443"/>
                  </a:lnTo>
                  <a:lnTo>
                    <a:pt x="95" y="431"/>
                  </a:lnTo>
                  <a:lnTo>
                    <a:pt x="95" y="424"/>
                  </a:lnTo>
                  <a:lnTo>
                    <a:pt x="95" y="417"/>
                  </a:lnTo>
                  <a:lnTo>
                    <a:pt x="96" y="403"/>
                  </a:lnTo>
                  <a:lnTo>
                    <a:pt x="96" y="402"/>
                  </a:lnTo>
                  <a:lnTo>
                    <a:pt x="94" y="389"/>
                  </a:lnTo>
                  <a:lnTo>
                    <a:pt x="87" y="384"/>
                  </a:lnTo>
                  <a:lnTo>
                    <a:pt x="85" y="375"/>
                  </a:lnTo>
                  <a:lnTo>
                    <a:pt x="85" y="374"/>
                  </a:lnTo>
                  <a:lnTo>
                    <a:pt x="84" y="374"/>
                  </a:lnTo>
                  <a:lnTo>
                    <a:pt x="84" y="364"/>
                  </a:lnTo>
                  <a:lnTo>
                    <a:pt x="84" y="361"/>
                  </a:lnTo>
                  <a:lnTo>
                    <a:pt x="88" y="350"/>
                  </a:lnTo>
                  <a:lnTo>
                    <a:pt x="88" y="349"/>
                  </a:lnTo>
                  <a:lnTo>
                    <a:pt x="88" y="342"/>
                  </a:lnTo>
                  <a:lnTo>
                    <a:pt x="87" y="335"/>
                  </a:lnTo>
                  <a:lnTo>
                    <a:pt x="92" y="328"/>
                  </a:lnTo>
                  <a:lnTo>
                    <a:pt x="98" y="323"/>
                  </a:lnTo>
                  <a:lnTo>
                    <a:pt x="99" y="320"/>
                  </a:lnTo>
                  <a:lnTo>
                    <a:pt x="90" y="313"/>
                  </a:lnTo>
                  <a:lnTo>
                    <a:pt x="91" y="307"/>
                  </a:lnTo>
                  <a:lnTo>
                    <a:pt x="88" y="293"/>
                  </a:lnTo>
                  <a:lnTo>
                    <a:pt x="87" y="293"/>
                  </a:lnTo>
                  <a:lnTo>
                    <a:pt x="78" y="284"/>
                  </a:lnTo>
                  <a:lnTo>
                    <a:pt x="76" y="281"/>
                  </a:lnTo>
                  <a:lnTo>
                    <a:pt x="73" y="270"/>
                  </a:lnTo>
                  <a:lnTo>
                    <a:pt x="72" y="270"/>
                  </a:lnTo>
                  <a:lnTo>
                    <a:pt x="72" y="268"/>
                  </a:lnTo>
                  <a:lnTo>
                    <a:pt x="72" y="266"/>
                  </a:lnTo>
                  <a:lnTo>
                    <a:pt x="66" y="256"/>
                  </a:lnTo>
                  <a:lnTo>
                    <a:pt x="63" y="246"/>
                  </a:lnTo>
                  <a:lnTo>
                    <a:pt x="62" y="244"/>
                  </a:lnTo>
                  <a:lnTo>
                    <a:pt x="58" y="231"/>
                  </a:lnTo>
                  <a:lnTo>
                    <a:pt x="58" y="230"/>
                  </a:lnTo>
                  <a:lnTo>
                    <a:pt x="58" y="228"/>
                  </a:lnTo>
                  <a:lnTo>
                    <a:pt x="55" y="220"/>
                  </a:lnTo>
                  <a:lnTo>
                    <a:pt x="51" y="203"/>
                  </a:lnTo>
                  <a:lnTo>
                    <a:pt x="48" y="196"/>
                  </a:lnTo>
                  <a:lnTo>
                    <a:pt x="47" y="191"/>
                  </a:lnTo>
                  <a:lnTo>
                    <a:pt x="45" y="189"/>
                  </a:lnTo>
                  <a:lnTo>
                    <a:pt x="42" y="176"/>
                  </a:lnTo>
                  <a:lnTo>
                    <a:pt x="41" y="173"/>
                  </a:lnTo>
                  <a:lnTo>
                    <a:pt x="36" y="153"/>
                  </a:lnTo>
                  <a:lnTo>
                    <a:pt x="36" y="151"/>
                  </a:lnTo>
                  <a:lnTo>
                    <a:pt x="34" y="146"/>
                  </a:lnTo>
                  <a:lnTo>
                    <a:pt x="31" y="140"/>
                  </a:lnTo>
                  <a:lnTo>
                    <a:pt x="31" y="137"/>
                  </a:lnTo>
                  <a:lnTo>
                    <a:pt x="30" y="133"/>
                  </a:lnTo>
                  <a:lnTo>
                    <a:pt x="29" y="127"/>
                  </a:lnTo>
                  <a:lnTo>
                    <a:pt x="26" y="119"/>
                  </a:lnTo>
                  <a:lnTo>
                    <a:pt x="24" y="112"/>
                  </a:lnTo>
                  <a:lnTo>
                    <a:pt x="22" y="106"/>
                  </a:lnTo>
                  <a:lnTo>
                    <a:pt x="19" y="94"/>
                  </a:lnTo>
                  <a:lnTo>
                    <a:pt x="16" y="87"/>
                  </a:lnTo>
                  <a:lnTo>
                    <a:pt x="15" y="80"/>
                  </a:lnTo>
                  <a:lnTo>
                    <a:pt x="12" y="73"/>
                  </a:lnTo>
                  <a:lnTo>
                    <a:pt x="11" y="70"/>
                  </a:lnTo>
                  <a:lnTo>
                    <a:pt x="8" y="56"/>
                  </a:lnTo>
                  <a:lnTo>
                    <a:pt x="5" y="48"/>
                  </a:lnTo>
                  <a:lnTo>
                    <a:pt x="4" y="44"/>
                  </a:lnTo>
                  <a:lnTo>
                    <a:pt x="2" y="42"/>
                  </a:lnTo>
                  <a:lnTo>
                    <a:pt x="0" y="31"/>
                  </a:lnTo>
                  <a:lnTo>
                    <a:pt x="9" y="30"/>
                  </a:lnTo>
                  <a:lnTo>
                    <a:pt x="12" y="30"/>
                  </a:lnTo>
                  <a:lnTo>
                    <a:pt x="20" y="29"/>
                  </a:lnTo>
                  <a:lnTo>
                    <a:pt x="22" y="29"/>
                  </a:lnTo>
                  <a:lnTo>
                    <a:pt x="26" y="27"/>
                  </a:lnTo>
                  <a:lnTo>
                    <a:pt x="29" y="27"/>
                  </a:lnTo>
                  <a:lnTo>
                    <a:pt x="31" y="27"/>
                  </a:lnTo>
                  <a:lnTo>
                    <a:pt x="55" y="24"/>
                  </a:lnTo>
                  <a:lnTo>
                    <a:pt x="59" y="23"/>
                  </a:lnTo>
                  <a:lnTo>
                    <a:pt x="66" y="23"/>
                  </a:lnTo>
                  <a:lnTo>
                    <a:pt x="69" y="22"/>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60" name="Freeform 285"/>
            <p:cNvSpPr>
              <a:spLocks/>
            </p:cNvSpPr>
            <p:nvPr/>
          </p:nvSpPr>
          <p:spPr bwMode="auto">
            <a:xfrm>
              <a:off x="5166549" y="3487044"/>
              <a:ext cx="852604" cy="410887"/>
            </a:xfrm>
            <a:custGeom>
              <a:avLst/>
              <a:gdLst>
                <a:gd name="T0" fmla="*/ 2147483647 w 618"/>
                <a:gd name="T1" fmla="*/ 2147483647 h 328"/>
                <a:gd name="T2" fmla="*/ 2147483647 w 618"/>
                <a:gd name="T3" fmla="*/ 2147483647 h 328"/>
                <a:gd name="T4" fmla="*/ 2147483647 w 618"/>
                <a:gd name="T5" fmla="*/ 2147483647 h 328"/>
                <a:gd name="T6" fmla="*/ 2147483647 w 618"/>
                <a:gd name="T7" fmla="*/ 2147483647 h 328"/>
                <a:gd name="T8" fmla="*/ 2147483647 w 618"/>
                <a:gd name="T9" fmla="*/ 2147483647 h 328"/>
                <a:gd name="T10" fmla="*/ 2147483647 w 618"/>
                <a:gd name="T11" fmla="*/ 2147483647 h 328"/>
                <a:gd name="T12" fmla="*/ 2147483647 w 618"/>
                <a:gd name="T13" fmla="*/ 2147483647 h 328"/>
                <a:gd name="T14" fmla="*/ 2147483647 w 618"/>
                <a:gd name="T15" fmla="*/ 2147483647 h 328"/>
                <a:gd name="T16" fmla="*/ 2147483647 w 618"/>
                <a:gd name="T17" fmla="*/ 2147483647 h 328"/>
                <a:gd name="T18" fmla="*/ 2147483647 w 618"/>
                <a:gd name="T19" fmla="*/ 2147483647 h 328"/>
                <a:gd name="T20" fmla="*/ 2147483647 w 618"/>
                <a:gd name="T21" fmla="*/ 2147483647 h 328"/>
                <a:gd name="T22" fmla="*/ 2147483647 w 618"/>
                <a:gd name="T23" fmla="*/ 2147483647 h 328"/>
                <a:gd name="T24" fmla="*/ 2147483647 w 618"/>
                <a:gd name="T25" fmla="*/ 2147483647 h 328"/>
                <a:gd name="T26" fmla="*/ 2147483647 w 618"/>
                <a:gd name="T27" fmla="*/ 2147483647 h 328"/>
                <a:gd name="T28" fmla="*/ 2147483647 w 618"/>
                <a:gd name="T29" fmla="*/ 2147483647 h 328"/>
                <a:gd name="T30" fmla="*/ 0 w 618"/>
                <a:gd name="T31" fmla="*/ 2147483647 h 328"/>
                <a:gd name="T32" fmla="*/ 2147483647 w 618"/>
                <a:gd name="T33" fmla="*/ 2147483647 h 328"/>
                <a:gd name="T34" fmla="*/ 2147483647 w 618"/>
                <a:gd name="T35" fmla="*/ 2147483647 h 328"/>
                <a:gd name="T36" fmla="*/ 2147483647 w 618"/>
                <a:gd name="T37" fmla="*/ 2147483647 h 328"/>
                <a:gd name="T38" fmla="*/ 2147483647 w 618"/>
                <a:gd name="T39" fmla="*/ 2147483647 h 328"/>
                <a:gd name="T40" fmla="*/ 2147483647 w 618"/>
                <a:gd name="T41" fmla="*/ 2147483647 h 328"/>
                <a:gd name="T42" fmla="*/ 2147483647 w 618"/>
                <a:gd name="T43" fmla="*/ 2147483647 h 328"/>
                <a:gd name="T44" fmla="*/ 2147483647 w 618"/>
                <a:gd name="T45" fmla="*/ 2147483647 h 328"/>
                <a:gd name="T46" fmla="*/ 2147483647 w 618"/>
                <a:gd name="T47" fmla="*/ 2147483647 h 328"/>
                <a:gd name="T48" fmla="*/ 2147483647 w 618"/>
                <a:gd name="T49" fmla="*/ 2147483647 h 328"/>
                <a:gd name="T50" fmla="*/ 2147483647 w 618"/>
                <a:gd name="T51" fmla="*/ 2147483647 h 328"/>
                <a:gd name="T52" fmla="*/ 2147483647 w 618"/>
                <a:gd name="T53" fmla="*/ 2147483647 h 328"/>
                <a:gd name="T54" fmla="*/ 2147483647 w 618"/>
                <a:gd name="T55" fmla="*/ 2147483647 h 328"/>
                <a:gd name="T56" fmla="*/ 2147483647 w 618"/>
                <a:gd name="T57" fmla="*/ 2147483647 h 328"/>
                <a:gd name="T58" fmla="*/ 2147483647 w 618"/>
                <a:gd name="T59" fmla="*/ 2147483647 h 328"/>
                <a:gd name="T60" fmla="*/ 2147483647 w 618"/>
                <a:gd name="T61" fmla="*/ 2147483647 h 328"/>
                <a:gd name="T62" fmla="*/ 2147483647 w 618"/>
                <a:gd name="T63" fmla="*/ 2147483647 h 328"/>
                <a:gd name="T64" fmla="*/ 2147483647 w 618"/>
                <a:gd name="T65" fmla="*/ 2147483647 h 328"/>
                <a:gd name="T66" fmla="*/ 2147483647 w 618"/>
                <a:gd name="T67" fmla="*/ 2147483647 h 328"/>
                <a:gd name="T68" fmla="*/ 2147483647 w 618"/>
                <a:gd name="T69" fmla="*/ 2147483647 h 328"/>
                <a:gd name="T70" fmla="*/ 2147483647 w 618"/>
                <a:gd name="T71" fmla="*/ 2147483647 h 328"/>
                <a:gd name="T72" fmla="*/ 2147483647 w 618"/>
                <a:gd name="T73" fmla="*/ 2147483647 h 328"/>
                <a:gd name="T74" fmla="*/ 2147483647 w 618"/>
                <a:gd name="T75" fmla="*/ 2147483647 h 328"/>
                <a:gd name="T76" fmla="*/ 2147483647 w 618"/>
                <a:gd name="T77" fmla="*/ 2147483647 h 328"/>
                <a:gd name="T78" fmla="*/ 2147483647 w 618"/>
                <a:gd name="T79" fmla="*/ 2147483647 h 328"/>
                <a:gd name="T80" fmla="*/ 2147483647 w 618"/>
                <a:gd name="T81" fmla="*/ 2147483647 h 328"/>
                <a:gd name="T82" fmla="*/ 2147483647 w 618"/>
                <a:gd name="T83" fmla="*/ 2147483647 h 328"/>
                <a:gd name="T84" fmla="*/ 2147483647 w 618"/>
                <a:gd name="T85" fmla="*/ 0 h 328"/>
                <a:gd name="T86" fmla="*/ 2147483647 w 618"/>
                <a:gd name="T87" fmla="*/ 2147483647 h 328"/>
                <a:gd name="T88" fmla="*/ 2147483647 w 618"/>
                <a:gd name="T89" fmla="*/ 2147483647 h 328"/>
                <a:gd name="T90" fmla="*/ 2147483647 w 618"/>
                <a:gd name="T91" fmla="*/ 2147483647 h 328"/>
                <a:gd name="T92" fmla="*/ 2147483647 w 618"/>
                <a:gd name="T93" fmla="*/ 2147483647 h 328"/>
                <a:gd name="T94" fmla="*/ 2147483647 w 618"/>
                <a:gd name="T95" fmla="*/ 2147483647 h 328"/>
                <a:gd name="T96" fmla="*/ 2147483647 w 618"/>
                <a:gd name="T97" fmla="*/ 2147483647 h 328"/>
                <a:gd name="T98" fmla="*/ 2147483647 w 618"/>
                <a:gd name="T99" fmla="*/ 2147483647 h 328"/>
                <a:gd name="T100" fmla="*/ 2147483647 w 618"/>
                <a:gd name="T101" fmla="*/ 2147483647 h 328"/>
                <a:gd name="T102" fmla="*/ 2147483647 w 618"/>
                <a:gd name="T103" fmla="*/ 2147483647 h 328"/>
                <a:gd name="T104" fmla="*/ 2147483647 w 618"/>
                <a:gd name="T105" fmla="*/ 2147483647 h 328"/>
                <a:gd name="T106" fmla="*/ 2147483647 w 618"/>
                <a:gd name="T107" fmla="*/ 2147483647 h 328"/>
                <a:gd name="T108" fmla="*/ 2147483647 w 618"/>
                <a:gd name="T109" fmla="*/ 2147483647 h 328"/>
                <a:gd name="T110" fmla="*/ 2147483647 w 618"/>
                <a:gd name="T111" fmla="*/ 2147483647 h 328"/>
                <a:gd name="T112" fmla="*/ 2147483647 w 618"/>
                <a:gd name="T113" fmla="*/ 2147483647 h 328"/>
                <a:gd name="T114" fmla="*/ 2147483647 w 618"/>
                <a:gd name="T115" fmla="*/ 2147483647 h 328"/>
                <a:gd name="T116" fmla="*/ 2147483647 w 618"/>
                <a:gd name="T117" fmla="*/ 2147483647 h 328"/>
                <a:gd name="T118" fmla="*/ 2147483647 w 618"/>
                <a:gd name="T119" fmla="*/ 2147483647 h 328"/>
                <a:gd name="T120" fmla="*/ 2147483647 w 618"/>
                <a:gd name="T121" fmla="*/ 2147483647 h 32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8"/>
                <a:gd name="T184" fmla="*/ 0 h 328"/>
                <a:gd name="T185" fmla="*/ 618 w 618"/>
                <a:gd name="T186" fmla="*/ 328 h 32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8" h="328">
                  <a:moveTo>
                    <a:pt x="440" y="269"/>
                  </a:moveTo>
                  <a:lnTo>
                    <a:pt x="440" y="269"/>
                  </a:lnTo>
                  <a:lnTo>
                    <a:pt x="439" y="269"/>
                  </a:lnTo>
                  <a:lnTo>
                    <a:pt x="422" y="270"/>
                  </a:lnTo>
                  <a:lnTo>
                    <a:pt x="414" y="273"/>
                  </a:lnTo>
                  <a:lnTo>
                    <a:pt x="393" y="274"/>
                  </a:lnTo>
                  <a:lnTo>
                    <a:pt x="386" y="274"/>
                  </a:lnTo>
                  <a:lnTo>
                    <a:pt x="379" y="275"/>
                  </a:lnTo>
                  <a:lnTo>
                    <a:pt x="377" y="275"/>
                  </a:lnTo>
                  <a:lnTo>
                    <a:pt x="375" y="275"/>
                  </a:lnTo>
                  <a:lnTo>
                    <a:pt x="364" y="275"/>
                  </a:lnTo>
                  <a:lnTo>
                    <a:pt x="352" y="277"/>
                  </a:lnTo>
                  <a:lnTo>
                    <a:pt x="350" y="277"/>
                  </a:lnTo>
                  <a:lnTo>
                    <a:pt x="346" y="277"/>
                  </a:lnTo>
                  <a:lnTo>
                    <a:pt x="338" y="280"/>
                  </a:lnTo>
                  <a:lnTo>
                    <a:pt x="332" y="280"/>
                  </a:lnTo>
                  <a:lnTo>
                    <a:pt x="321" y="281"/>
                  </a:lnTo>
                  <a:lnTo>
                    <a:pt x="307" y="282"/>
                  </a:lnTo>
                  <a:lnTo>
                    <a:pt x="305" y="282"/>
                  </a:lnTo>
                  <a:lnTo>
                    <a:pt x="298" y="284"/>
                  </a:lnTo>
                  <a:lnTo>
                    <a:pt x="292" y="284"/>
                  </a:lnTo>
                  <a:lnTo>
                    <a:pt x="289" y="284"/>
                  </a:lnTo>
                  <a:lnTo>
                    <a:pt x="278" y="285"/>
                  </a:lnTo>
                  <a:lnTo>
                    <a:pt x="271" y="285"/>
                  </a:lnTo>
                  <a:lnTo>
                    <a:pt x="264" y="285"/>
                  </a:lnTo>
                  <a:lnTo>
                    <a:pt x="262" y="285"/>
                  </a:lnTo>
                  <a:lnTo>
                    <a:pt x="255" y="285"/>
                  </a:lnTo>
                  <a:lnTo>
                    <a:pt x="246" y="286"/>
                  </a:lnTo>
                  <a:lnTo>
                    <a:pt x="244" y="288"/>
                  </a:lnTo>
                  <a:lnTo>
                    <a:pt x="241" y="289"/>
                  </a:lnTo>
                  <a:lnTo>
                    <a:pt x="239" y="286"/>
                  </a:lnTo>
                  <a:lnTo>
                    <a:pt x="230" y="289"/>
                  </a:lnTo>
                  <a:lnTo>
                    <a:pt x="224" y="289"/>
                  </a:lnTo>
                  <a:lnTo>
                    <a:pt x="219" y="289"/>
                  </a:lnTo>
                  <a:lnTo>
                    <a:pt x="214" y="291"/>
                  </a:lnTo>
                  <a:lnTo>
                    <a:pt x="199" y="292"/>
                  </a:lnTo>
                  <a:lnTo>
                    <a:pt x="195" y="293"/>
                  </a:lnTo>
                  <a:lnTo>
                    <a:pt x="194" y="293"/>
                  </a:lnTo>
                  <a:lnTo>
                    <a:pt x="184" y="293"/>
                  </a:lnTo>
                  <a:lnTo>
                    <a:pt x="176" y="295"/>
                  </a:lnTo>
                  <a:lnTo>
                    <a:pt x="164" y="296"/>
                  </a:lnTo>
                  <a:lnTo>
                    <a:pt x="158" y="298"/>
                  </a:lnTo>
                  <a:lnTo>
                    <a:pt x="149" y="299"/>
                  </a:lnTo>
                  <a:lnTo>
                    <a:pt x="145" y="299"/>
                  </a:lnTo>
                  <a:lnTo>
                    <a:pt x="131" y="300"/>
                  </a:lnTo>
                  <a:lnTo>
                    <a:pt x="131" y="298"/>
                  </a:lnTo>
                  <a:lnTo>
                    <a:pt x="112" y="298"/>
                  </a:lnTo>
                  <a:lnTo>
                    <a:pt x="113" y="300"/>
                  </a:lnTo>
                  <a:lnTo>
                    <a:pt x="115" y="303"/>
                  </a:lnTo>
                  <a:lnTo>
                    <a:pt x="116" y="317"/>
                  </a:lnTo>
                  <a:lnTo>
                    <a:pt x="97" y="318"/>
                  </a:lnTo>
                  <a:lnTo>
                    <a:pt x="88" y="320"/>
                  </a:lnTo>
                  <a:lnTo>
                    <a:pt x="79" y="320"/>
                  </a:lnTo>
                  <a:lnTo>
                    <a:pt x="76" y="320"/>
                  </a:lnTo>
                  <a:lnTo>
                    <a:pt x="73" y="320"/>
                  </a:lnTo>
                  <a:lnTo>
                    <a:pt x="55" y="322"/>
                  </a:lnTo>
                  <a:lnTo>
                    <a:pt x="51" y="322"/>
                  </a:lnTo>
                  <a:lnTo>
                    <a:pt x="49" y="322"/>
                  </a:lnTo>
                  <a:lnTo>
                    <a:pt x="37" y="324"/>
                  </a:lnTo>
                  <a:lnTo>
                    <a:pt x="9" y="325"/>
                  </a:lnTo>
                  <a:lnTo>
                    <a:pt x="5" y="327"/>
                  </a:lnTo>
                  <a:lnTo>
                    <a:pt x="0" y="327"/>
                  </a:lnTo>
                  <a:lnTo>
                    <a:pt x="2" y="314"/>
                  </a:lnTo>
                  <a:lnTo>
                    <a:pt x="2" y="313"/>
                  </a:lnTo>
                  <a:lnTo>
                    <a:pt x="5" y="313"/>
                  </a:lnTo>
                  <a:lnTo>
                    <a:pt x="13" y="320"/>
                  </a:lnTo>
                  <a:lnTo>
                    <a:pt x="19" y="309"/>
                  </a:lnTo>
                  <a:lnTo>
                    <a:pt x="16" y="299"/>
                  </a:lnTo>
                  <a:lnTo>
                    <a:pt x="22" y="298"/>
                  </a:lnTo>
                  <a:lnTo>
                    <a:pt x="22" y="293"/>
                  </a:lnTo>
                  <a:lnTo>
                    <a:pt x="20" y="285"/>
                  </a:lnTo>
                  <a:lnTo>
                    <a:pt x="22" y="282"/>
                  </a:lnTo>
                  <a:lnTo>
                    <a:pt x="22" y="277"/>
                  </a:lnTo>
                  <a:lnTo>
                    <a:pt x="22" y="275"/>
                  </a:lnTo>
                  <a:lnTo>
                    <a:pt x="19" y="273"/>
                  </a:lnTo>
                  <a:lnTo>
                    <a:pt x="16" y="271"/>
                  </a:lnTo>
                  <a:lnTo>
                    <a:pt x="13" y="266"/>
                  </a:lnTo>
                  <a:lnTo>
                    <a:pt x="15" y="264"/>
                  </a:lnTo>
                  <a:lnTo>
                    <a:pt x="18" y="260"/>
                  </a:lnTo>
                  <a:lnTo>
                    <a:pt x="29" y="245"/>
                  </a:lnTo>
                  <a:lnTo>
                    <a:pt x="33" y="245"/>
                  </a:lnTo>
                  <a:lnTo>
                    <a:pt x="34" y="245"/>
                  </a:lnTo>
                  <a:lnTo>
                    <a:pt x="49" y="252"/>
                  </a:lnTo>
                  <a:lnTo>
                    <a:pt x="61" y="253"/>
                  </a:lnTo>
                  <a:lnTo>
                    <a:pt x="66" y="259"/>
                  </a:lnTo>
                  <a:lnTo>
                    <a:pt x="72" y="259"/>
                  </a:lnTo>
                  <a:lnTo>
                    <a:pt x="73" y="259"/>
                  </a:lnTo>
                  <a:lnTo>
                    <a:pt x="77" y="252"/>
                  </a:lnTo>
                  <a:lnTo>
                    <a:pt x="70" y="238"/>
                  </a:lnTo>
                  <a:lnTo>
                    <a:pt x="76" y="219"/>
                  </a:lnTo>
                  <a:lnTo>
                    <a:pt x="79" y="220"/>
                  </a:lnTo>
                  <a:lnTo>
                    <a:pt x="80" y="222"/>
                  </a:lnTo>
                  <a:lnTo>
                    <a:pt x="81" y="220"/>
                  </a:lnTo>
                  <a:lnTo>
                    <a:pt x="90" y="215"/>
                  </a:lnTo>
                  <a:lnTo>
                    <a:pt x="99" y="212"/>
                  </a:lnTo>
                  <a:lnTo>
                    <a:pt x="105" y="208"/>
                  </a:lnTo>
                  <a:lnTo>
                    <a:pt x="98" y="202"/>
                  </a:lnTo>
                  <a:lnTo>
                    <a:pt x="98" y="201"/>
                  </a:lnTo>
                  <a:lnTo>
                    <a:pt x="95" y="195"/>
                  </a:lnTo>
                  <a:lnTo>
                    <a:pt x="98" y="186"/>
                  </a:lnTo>
                  <a:lnTo>
                    <a:pt x="105" y="176"/>
                  </a:lnTo>
                  <a:lnTo>
                    <a:pt x="106" y="176"/>
                  </a:lnTo>
                  <a:lnTo>
                    <a:pt x="110" y="166"/>
                  </a:lnTo>
                  <a:lnTo>
                    <a:pt x="112" y="164"/>
                  </a:lnTo>
                  <a:lnTo>
                    <a:pt x="116" y="161"/>
                  </a:lnTo>
                  <a:lnTo>
                    <a:pt x="126" y="164"/>
                  </a:lnTo>
                  <a:lnTo>
                    <a:pt x="131" y="162"/>
                  </a:lnTo>
                  <a:lnTo>
                    <a:pt x="138" y="169"/>
                  </a:lnTo>
                  <a:lnTo>
                    <a:pt x="137" y="158"/>
                  </a:lnTo>
                  <a:lnTo>
                    <a:pt x="151" y="155"/>
                  </a:lnTo>
                  <a:lnTo>
                    <a:pt x="155" y="155"/>
                  </a:lnTo>
                  <a:lnTo>
                    <a:pt x="158" y="155"/>
                  </a:lnTo>
                  <a:lnTo>
                    <a:pt x="164" y="160"/>
                  </a:lnTo>
                  <a:lnTo>
                    <a:pt x="167" y="161"/>
                  </a:lnTo>
                  <a:lnTo>
                    <a:pt x="181" y="169"/>
                  </a:lnTo>
                  <a:lnTo>
                    <a:pt x="189" y="153"/>
                  </a:lnTo>
                  <a:lnTo>
                    <a:pt x="191" y="153"/>
                  </a:lnTo>
                  <a:lnTo>
                    <a:pt x="199" y="147"/>
                  </a:lnTo>
                  <a:lnTo>
                    <a:pt x="203" y="143"/>
                  </a:lnTo>
                  <a:lnTo>
                    <a:pt x="210" y="153"/>
                  </a:lnTo>
                  <a:lnTo>
                    <a:pt x="219" y="155"/>
                  </a:lnTo>
                  <a:lnTo>
                    <a:pt x="219" y="160"/>
                  </a:lnTo>
                  <a:lnTo>
                    <a:pt x="224" y="155"/>
                  </a:lnTo>
                  <a:lnTo>
                    <a:pt x="228" y="136"/>
                  </a:lnTo>
                  <a:lnTo>
                    <a:pt x="231" y="136"/>
                  </a:lnTo>
                  <a:lnTo>
                    <a:pt x="232" y="129"/>
                  </a:lnTo>
                  <a:lnTo>
                    <a:pt x="231" y="128"/>
                  </a:lnTo>
                  <a:lnTo>
                    <a:pt x="231" y="126"/>
                  </a:lnTo>
                  <a:lnTo>
                    <a:pt x="238" y="125"/>
                  </a:lnTo>
                  <a:lnTo>
                    <a:pt x="238" y="118"/>
                  </a:lnTo>
                  <a:lnTo>
                    <a:pt x="242" y="120"/>
                  </a:lnTo>
                  <a:lnTo>
                    <a:pt x="248" y="125"/>
                  </a:lnTo>
                  <a:lnTo>
                    <a:pt x="250" y="133"/>
                  </a:lnTo>
                  <a:lnTo>
                    <a:pt x="271" y="136"/>
                  </a:lnTo>
                  <a:lnTo>
                    <a:pt x="277" y="135"/>
                  </a:lnTo>
                  <a:lnTo>
                    <a:pt x="278" y="121"/>
                  </a:lnTo>
                  <a:lnTo>
                    <a:pt x="278" y="115"/>
                  </a:lnTo>
                  <a:lnTo>
                    <a:pt x="282" y="107"/>
                  </a:lnTo>
                  <a:lnTo>
                    <a:pt x="285" y="103"/>
                  </a:lnTo>
                  <a:lnTo>
                    <a:pt x="288" y="103"/>
                  </a:lnTo>
                  <a:lnTo>
                    <a:pt x="289" y="104"/>
                  </a:lnTo>
                  <a:lnTo>
                    <a:pt x="298" y="92"/>
                  </a:lnTo>
                  <a:lnTo>
                    <a:pt x="298" y="88"/>
                  </a:lnTo>
                  <a:lnTo>
                    <a:pt x="307" y="80"/>
                  </a:lnTo>
                  <a:lnTo>
                    <a:pt x="311" y="73"/>
                  </a:lnTo>
                  <a:lnTo>
                    <a:pt x="311" y="67"/>
                  </a:lnTo>
                  <a:lnTo>
                    <a:pt x="310" y="63"/>
                  </a:lnTo>
                  <a:lnTo>
                    <a:pt x="314" y="51"/>
                  </a:lnTo>
                  <a:lnTo>
                    <a:pt x="317" y="49"/>
                  </a:lnTo>
                  <a:lnTo>
                    <a:pt x="324" y="49"/>
                  </a:lnTo>
                  <a:lnTo>
                    <a:pt x="328" y="53"/>
                  </a:lnTo>
                  <a:lnTo>
                    <a:pt x="335" y="51"/>
                  </a:lnTo>
                  <a:lnTo>
                    <a:pt x="341" y="45"/>
                  </a:lnTo>
                  <a:lnTo>
                    <a:pt x="343" y="44"/>
                  </a:lnTo>
                  <a:lnTo>
                    <a:pt x="345" y="42"/>
                  </a:lnTo>
                  <a:lnTo>
                    <a:pt x="354" y="38"/>
                  </a:lnTo>
                  <a:lnTo>
                    <a:pt x="360" y="30"/>
                  </a:lnTo>
                  <a:lnTo>
                    <a:pt x="361" y="28"/>
                  </a:lnTo>
                  <a:lnTo>
                    <a:pt x="353" y="27"/>
                  </a:lnTo>
                  <a:lnTo>
                    <a:pt x="353" y="24"/>
                  </a:lnTo>
                  <a:lnTo>
                    <a:pt x="354" y="16"/>
                  </a:lnTo>
                  <a:lnTo>
                    <a:pt x="352" y="13"/>
                  </a:lnTo>
                  <a:lnTo>
                    <a:pt x="350" y="9"/>
                  </a:lnTo>
                  <a:lnTo>
                    <a:pt x="354" y="4"/>
                  </a:lnTo>
                  <a:lnTo>
                    <a:pt x="357" y="2"/>
                  </a:lnTo>
                  <a:lnTo>
                    <a:pt x="360" y="0"/>
                  </a:lnTo>
                  <a:lnTo>
                    <a:pt x="371" y="5"/>
                  </a:lnTo>
                  <a:lnTo>
                    <a:pt x="381" y="2"/>
                  </a:lnTo>
                  <a:lnTo>
                    <a:pt x="382" y="0"/>
                  </a:lnTo>
                  <a:lnTo>
                    <a:pt x="393" y="6"/>
                  </a:lnTo>
                  <a:lnTo>
                    <a:pt x="397" y="8"/>
                  </a:lnTo>
                  <a:lnTo>
                    <a:pt x="402" y="16"/>
                  </a:lnTo>
                  <a:lnTo>
                    <a:pt x="404" y="19"/>
                  </a:lnTo>
                  <a:lnTo>
                    <a:pt x="407" y="23"/>
                  </a:lnTo>
                  <a:lnTo>
                    <a:pt x="407" y="27"/>
                  </a:lnTo>
                  <a:lnTo>
                    <a:pt x="417" y="31"/>
                  </a:lnTo>
                  <a:lnTo>
                    <a:pt x="424" y="33"/>
                  </a:lnTo>
                  <a:lnTo>
                    <a:pt x="427" y="30"/>
                  </a:lnTo>
                  <a:lnTo>
                    <a:pt x="428" y="30"/>
                  </a:lnTo>
                  <a:lnTo>
                    <a:pt x="436" y="30"/>
                  </a:lnTo>
                  <a:lnTo>
                    <a:pt x="440" y="33"/>
                  </a:lnTo>
                  <a:lnTo>
                    <a:pt x="450" y="42"/>
                  </a:lnTo>
                  <a:lnTo>
                    <a:pt x="454" y="42"/>
                  </a:lnTo>
                  <a:lnTo>
                    <a:pt x="456" y="42"/>
                  </a:lnTo>
                  <a:lnTo>
                    <a:pt x="458" y="42"/>
                  </a:lnTo>
                  <a:lnTo>
                    <a:pt x="460" y="37"/>
                  </a:lnTo>
                  <a:lnTo>
                    <a:pt x="467" y="33"/>
                  </a:lnTo>
                  <a:lnTo>
                    <a:pt x="481" y="35"/>
                  </a:lnTo>
                  <a:lnTo>
                    <a:pt x="489" y="42"/>
                  </a:lnTo>
                  <a:lnTo>
                    <a:pt x="490" y="40"/>
                  </a:lnTo>
                  <a:lnTo>
                    <a:pt x="493" y="37"/>
                  </a:lnTo>
                  <a:lnTo>
                    <a:pt x="500" y="37"/>
                  </a:lnTo>
                  <a:lnTo>
                    <a:pt x="508" y="24"/>
                  </a:lnTo>
                  <a:lnTo>
                    <a:pt x="521" y="20"/>
                  </a:lnTo>
                  <a:lnTo>
                    <a:pt x="524" y="33"/>
                  </a:lnTo>
                  <a:lnTo>
                    <a:pt x="529" y="40"/>
                  </a:lnTo>
                  <a:lnTo>
                    <a:pt x="533" y="40"/>
                  </a:lnTo>
                  <a:lnTo>
                    <a:pt x="542" y="44"/>
                  </a:lnTo>
                  <a:lnTo>
                    <a:pt x="546" y="46"/>
                  </a:lnTo>
                  <a:lnTo>
                    <a:pt x="550" y="52"/>
                  </a:lnTo>
                  <a:lnTo>
                    <a:pt x="550" y="57"/>
                  </a:lnTo>
                  <a:lnTo>
                    <a:pt x="553" y="70"/>
                  </a:lnTo>
                  <a:lnTo>
                    <a:pt x="551" y="70"/>
                  </a:lnTo>
                  <a:lnTo>
                    <a:pt x="551" y="84"/>
                  </a:lnTo>
                  <a:lnTo>
                    <a:pt x="565" y="96"/>
                  </a:lnTo>
                  <a:lnTo>
                    <a:pt x="565" y="102"/>
                  </a:lnTo>
                  <a:lnTo>
                    <a:pt x="565" y="103"/>
                  </a:lnTo>
                  <a:lnTo>
                    <a:pt x="574" y="109"/>
                  </a:lnTo>
                  <a:lnTo>
                    <a:pt x="574" y="110"/>
                  </a:lnTo>
                  <a:lnTo>
                    <a:pt x="578" y="115"/>
                  </a:lnTo>
                  <a:lnTo>
                    <a:pt x="583" y="121"/>
                  </a:lnTo>
                  <a:lnTo>
                    <a:pt x="582" y="122"/>
                  </a:lnTo>
                  <a:lnTo>
                    <a:pt x="603" y="136"/>
                  </a:lnTo>
                  <a:lnTo>
                    <a:pt x="603" y="139"/>
                  </a:lnTo>
                  <a:lnTo>
                    <a:pt x="617" y="139"/>
                  </a:lnTo>
                  <a:lnTo>
                    <a:pt x="608" y="149"/>
                  </a:lnTo>
                  <a:lnTo>
                    <a:pt x="600" y="160"/>
                  </a:lnTo>
                  <a:lnTo>
                    <a:pt x="592" y="169"/>
                  </a:lnTo>
                  <a:lnTo>
                    <a:pt x="587" y="173"/>
                  </a:lnTo>
                  <a:lnTo>
                    <a:pt x="582" y="176"/>
                  </a:lnTo>
                  <a:lnTo>
                    <a:pt x="574" y="183"/>
                  </a:lnTo>
                  <a:lnTo>
                    <a:pt x="572" y="183"/>
                  </a:lnTo>
                  <a:lnTo>
                    <a:pt x="561" y="193"/>
                  </a:lnTo>
                  <a:lnTo>
                    <a:pt x="560" y="205"/>
                  </a:lnTo>
                  <a:lnTo>
                    <a:pt x="550" y="212"/>
                  </a:lnTo>
                  <a:lnTo>
                    <a:pt x="550" y="219"/>
                  </a:lnTo>
                  <a:lnTo>
                    <a:pt x="550" y="220"/>
                  </a:lnTo>
                  <a:lnTo>
                    <a:pt x="532" y="235"/>
                  </a:lnTo>
                  <a:lnTo>
                    <a:pt x="532" y="238"/>
                  </a:lnTo>
                  <a:lnTo>
                    <a:pt x="506" y="252"/>
                  </a:lnTo>
                  <a:lnTo>
                    <a:pt x="501" y="252"/>
                  </a:lnTo>
                  <a:lnTo>
                    <a:pt x="492" y="259"/>
                  </a:lnTo>
                  <a:lnTo>
                    <a:pt x="488" y="260"/>
                  </a:lnTo>
                  <a:lnTo>
                    <a:pt x="486" y="263"/>
                  </a:lnTo>
                  <a:lnTo>
                    <a:pt x="479" y="264"/>
                  </a:lnTo>
                  <a:lnTo>
                    <a:pt x="467" y="266"/>
                  </a:lnTo>
                  <a:lnTo>
                    <a:pt x="460" y="266"/>
                  </a:lnTo>
                  <a:lnTo>
                    <a:pt x="453" y="267"/>
                  </a:lnTo>
                  <a:lnTo>
                    <a:pt x="443" y="269"/>
                  </a:lnTo>
                  <a:lnTo>
                    <a:pt x="440" y="269"/>
                  </a:lnTo>
                </a:path>
              </a:pathLst>
            </a:custGeom>
            <a:solidFill>
              <a:schemeClr val="accent4"/>
            </a:solidFill>
            <a:ln w="6350">
              <a:solidFill>
                <a:schemeClr val="tx1"/>
              </a:solidFill>
              <a:round/>
              <a:headEnd/>
              <a:tailEnd/>
            </a:ln>
          </p:spPr>
          <p:txBody>
            <a:bodyPr/>
            <a:lstStyle/>
            <a:p>
              <a:pPr>
                <a:spcBef>
                  <a:spcPct val="50000"/>
                </a:spcBef>
                <a:defRPr/>
              </a:pPr>
              <a:endParaRPr lang="en-US" sz="1800">
                <a:latin typeface="Arial" pitchFamily="34" charset="0"/>
                <a:ea typeface="ＭＳ Ｐゴシック" charset="-128"/>
                <a:cs typeface="+mn-cs"/>
              </a:endParaRPr>
            </a:p>
          </p:txBody>
        </p:sp>
        <p:sp>
          <p:nvSpPr>
            <p:cNvPr id="282686" name="Freeform 287" descr="Outlined diamond"/>
            <p:cNvSpPr>
              <a:spLocks/>
            </p:cNvSpPr>
            <p:nvPr/>
          </p:nvSpPr>
          <p:spPr bwMode="auto">
            <a:xfrm>
              <a:off x="5795963" y="3678238"/>
              <a:ext cx="1038225" cy="420687"/>
            </a:xfrm>
            <a:custGeom>
              <a:avLst/>
              <a:gdLst>
                <a:gd name="T0" fmla="*/ 2147483647 w 753"/>
                <a:gd name="T1" fmla="*/ 2147483647 h 338"/>
                <a:gd name="T2" fmla="*/ 2147483647 w 753"/>
                <a:gd name="T3" fmla="*/ 2147483647 h 338"/>
                <a:gd name="T4" fmla="*/ 2147483647 w 753"/>
                <a:gd name="T5" fmla="*/ 2147483647 h 338"/>
                <a:gd name="T6" fmla="*/ 2147483647 w 753"/>
                <a:gd name="T7" fmla="*/ 2147483647 h 338"/>
                <a:gd name="T8" fmla="*/ 2147483647 w 753"/>
                <a:gd name="T9" fmla="*/ 2147483647 h 338"/>
                <a:gd name="T10" fmla="*/ 2147483647 w 753"/>
                <a:gd name="T11" fmla="*/ 2147483647 h 338"/>
                <a:gd name="T12" fmla="*/ 2147483647 w 753"/>
                <a:gd name="T13" fmla="*/ 2147483647 h 338"/>
                <a:gd name="T14" fmla="*/ 2147483647 w 753"/>
                <a:gd name="T15" fmla="*/ 2147483647 h 338"/>
                <a:gd name="T16" fmla="*/ 2147483647 w 753"/>
                <a:gd name="T17" fmla="*/ 2147483647 h 338"/>
                <a:gd name="T18" fmla="*/ 2147483647 w 753"/>
                <a:gd name="T19" fmla="*/ 2147483647 h 338"/>
                <a:gd name="T20" fmla="*/ 2147483647 w 753"/>
                <a:gd name="T21" fmla="*/ 2147483647 h 338"/>
                <a:gd name="T22" fmla="*/ 2147483647 w 753"/>
                <a:gd name="T23" fmla="*/ 2147483647 h 338"/>
                <a:gd name="T24" fmla="*/ 2147483647 w 753"/>
                <a:gd name="T25" fmla="*/ 2147483647 h 338"/>
                <a:gd name="T26" fmla="*/ 2147483647 w 753"/>
                <a:gd name="T27" fmla="*/ 2147483647 h 338"/>
                <a:gd name="T28" fmla="*/ 2147483647 w 753"/>
                <a:gd name="T29" fmla="*/ 2147483647 h 338"/>
                <a:gd name="T30" fmla="*/ 2147483647 w 753"/>
                <a:gd name="T31" fmla="*/ 2147483647 h 338"/>
                <a:gd name="T32" fmla="*/ 2147483647 w 753"/>
                <a:gd name="T33" fmla="*/ 2147483647 h 338"/>
                <a:gd name="T34" fmla="*/ 2147483647 w 753"/>
                <a:gd name="T35" fmla="*/ 2147483647 h 338"/>
                <a:gd name="T36" fmla="*/ 2147483647 w 753"/>
                <a:gd name="T37" fmla="*/ 2147483647 h 338"/>
                <a:gd name="T38" fmla="*/ 2147483647 w 753"/>
                <a:gd name="T39" fmla="*/ 2147483647 h 338"/>
                <a:gd name="T40" fmla="*/ 2147483647 w 753"/>
                <a:gd name="T41" fmla="*/ 2147483647 h 338"/>
                <a:gd name="T42" fmla="*/ 2147483647 w 753"/>
                <a:gd name="T43" fmla="*/ 2147483647 h 338"/>
                <a:gd name="T44" fmla="*/ 2147483647 w 753"/>
                <a:gd name="T45" fmla="*/ 2147483647 h 338"/>
                <a:gd name="T46" fmla="*/ 2147483647 w 753"/>
                <a:gd name="T47" fmla="*/ 2147483647 h 338"/>
                <a:gd name="T48" fmla="*/ 2147483647 w 753"/>
                <a:gd name="T49" fmla="*/ 2147483647 h 338"/>
                <a:gd name="T50" fmla="*/ 2147483647 w 753"/>
                <a:gd name="T51" fmla="*/ 2147483647 h 338"/>
                <a:gd name="T52" fmla="*/ 2147483647 w 753"/>
                <a:gd name="T53" fmla="*/ 2147483647 h 338"/>
                <a:gd name="T54" fmla="*/ 2147483647 w 753"/>
                <a:gd name="T55" fmla="*/ 2147483647 h 338"/>
                <a:gd name="T56" fmla="*/ 2147483647 w 753"/>
                <a:gd name="T57" fmla="*/ 2147483647 h 338"/>
                <a:gd name="T58" fmla="*/ 2147483647 w 753"/>
                <a:gd name="T59" fmla="*/ 2147483647 h 338"/>
                <a:gd name="T60" fmla="*/ 2147483647 w 753"/>
                <a:gd name="T61" fmla="*/ 2147483647 h 338"/>
                <a:gd name="T62" fmla="*/ 2147483647 w 753"/>
                <a:gd name="T63" fmla="*/ 2147483647 h 338"/>
                <a:gd name="T64" fmla="*/ 2147483647 w 753"/>
                <a:gd name="T65" fmla="*/ 2147483647 h 338"/>
                <a:gd name="T66" fmla="*/ 2147483647 w 753"/>
                <a:gd name="T67" fmla="*/ 2147483647 h 338"/>
                <a:gd name="T68" fmla="*/ 2147483647 w 753"/>
                <a:gd name="T69" fmla="*/ 2147483647 h 338"/>
                <a:gd name="T70" fmla="*/ 2147483647 w 753"/>
                <a:gd name="T71" fmla="*/ 2147483647 h 338"/>
                <a:gd name="T72" fmla="*/ 2147483647 w 753"/>
                <a:gd name="T73" fmla="*/ 2147483647 h 338"/>
                <a:gd name="T74" fmla="*/ 2147483647 w 753"/>
                <a:gd name="T75" fmla="*/ 2147483647 h 338"/>
                <a:gd name="T76" fmla="*/ 2147483647 w 753"/>
                <a:gd name="T77" fmla="*/ 2147483647 h 338"/>
                <a:gd name="T78" fmla="*/ 2147483647 w 753"/>
                <a:gd name="T79" fmla="*/ 2147483647 h 338"/>
                <a:gd name="T80" fmla="*/ 2147483647 w 753"/>
                <a:gd name="T81" fmla="*/ 2147483647 h 338"/>
                <a:gd name="T82" fmla="*/ 2147483647 w 753"/>
                <a:gd name="T83" fmla="*/ 2147483647 h 338"/>
                <a:gd name="T84" fmla="*/ 2147483647 w 753"/>
                <a:gd name="T85" fmla="*/ 2147483647 h 338"/>
                <a:gd name="T86" fmla="*/ 2147483647 w 753"/>
                <a:gd name="T87" fmla="*/ 2147483647 h 338"/>
                <a:gd name="T88" fmla="*/ 2147483647 w 753"/>
                <a:gd name="T89" fmla="*/ 2147483647 h 338"/>
                <a:gd name="T90" fmla="*/ 0 w 753"/>
                <a:gd name="T91" fmla="*/ 2147483647 h 338"/>
                <a:gd name="T92" fmla="*/ 2147483647 w 753"/>
                <a:gd name="T93" fmla="*/ 2147483647 h 338"/>
                <a:gd name="T94" fmla="*/ 2147483647 w 753"/>
                <a:gd name="T95" fmla="*/ 2147483647 h 338"/>
                <a:gd name="T96" fmla="*/ 2147483647 w 753"/>
                <a:gd name="T97" fmla="*/ 2147483647 h 338"/>
                <a:gd name="T98" fmla="*/ 2147483647 w 753"/>
                <a:gd name="T99" fmla="*/ 2147483647 h 338"/>
                <a:gd name="T100" fmla="*/ 2147483647 w 753"/>
                <a:gd name="T101" fmla="*/ 2147483647 h 338"/>
                <a:gd name="T102" fmla="*/ 2147483647 w 753"/>
                <a:gd name="T103" fmla="*/ 2147483647 h 338"/>
                <a:gd name="T104" fmla="*/ 2147483647 w 753"/>
                <a:gd name="T105" fmla="*/ 2147483647 h 3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53"/>
                <a:gd name="T160" fmla="*/ 0 h 338"/>
                <a:gd name="T161" fmla="*/ 753 w 753"/>
                <a:gd name="T162" fmla="*/ 338 h 3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53" h="338">
                  <a:moveTo>
                    <a:pt x="146" y="155"/>
                  </a:moveTo>
                  <a:lnTo>
                    <a:pt x="150" y="151"/>
                  </a:lnTo>
                  <a:lnTo>
                    <a:pt x="160" y="146"/>
                  </a:lnTo>
                  <a:lnTo>
                    <a:pt x="163" y="143"/>
                  </a:lnTo>
                  <a:lnTo>
                    <a:pt x="170" y="146"/>
                  </a:lnTo>
                  <a:lnTo>
                    <a:pt x="171" y="147"/>
                  </a:lnTo>
                  <a:lnTo>
                    <a:pt x="175" y="147"/>
                  </a:lnTo>
                  <a:lnTo>
                    <a:pt x="178" y="144"/>
                  </a:lnTo>
                  <a:lnTo>
                    <a:pt x="180" y="144"/>
                  </a:lnTo>
                  <a:lnTo>
                    <a:pt x="185" y="128"/>
                  </a:lnTo>
                  <a:lnTo>
                    <a:pt x="186" y="125"/>
                  </a:lnTo>
                  <a:lnTo>
                    <a:pt x="189" y="121"/>
                  </a:lnTo>
                  <a:lnTo>
                    <a:pt x="199" y="118"/>
                  </a:lnTo>
                  <a:lnTo>
                    <a:pt x="200" y="111"/>
                  </a:lnTo>
                  <a:lnTo>
                    <a:pt x="202" y="98"/>
                  </a:lnTo>
                  <a:lnTo>
                    <a:pt x="202" y="89"/>
                  </a:lnTo>
                  <a:lnTo>
                    <a:pt x="206" y="89"/>
                  </a:lnTo>
                  <a:lnTo>
                    <a:pt x="218" y="87"/>
                  </a:lnTo>
                  <a:lnTo>
                    <a:pt x="221" y="87"/>
                  </a:lnTo>
                  <a:lnTo>
                    <a:pt x="229" y="86"/>
                  </a:lnTo>
                  <a:lnTo>
                    <a:pt x="232" y="84"/>
                  </a:lnTo>
                  <a:lnTo>
                    <a:pt x="254" y="82"/>
                  </a:lnTo>
                  <a:lnTo>
                    <a:pt x="267" y="80"/>
                  </a:lnTo>
                  <a:lnTo>
                    <a:pt x="270" y="80"/>
                  </a:lnTo>
                  <a:lnTo>
                    <a:pt x="271" y="80"/>
                  </a:lnTo>
                  <a:lnTo>
                    <a:pt x="272" y="80"/>
                  </a:lnTo>
                  <a:lnTo>
                    <a:pt x="274" y="80"/>
                  </a:lnTo>
                  <a:lnTo>
                    <a:pt x="278" y="79"/>
                  </a:lnTo>
                  <a:lnTo>
                    <a:pt x="283" y="77"/>
                  </a:lnTo>
                  <a:lnTo>
                    <a:pt x="292" y="77"/>
                  </a:lnTo>
                  <a:lnTo>
                    <a:pt x="296" y="76"/>
                  </a:lnTo>
                  <a:lnTo>
                    <a:pt x="301" y="76"/>
                  </a:lnTo>
                  <a:lnTo>
                    <a:pt x="306" y="75"/>
                  </a:lnTo>
                  <a:lnTo>
                    <a:pt x="318" y="73"/>
                  </a:lnTo>
                  <a:lnTo>
                    <a:pt x="333" y="72"/>
                  </a:lnTo>
                  <a:lnTo>
                    <a:pt x="340" y="71"/>
                  </a:lnTo>
                  <a:lnTo>
                    <a:pt x="342" y="71"/>
                  </a:lnTo>
                  <a:lnTo>
                    <a:pt x="344" y="69"/>
                  </a:lnTo>
                  <a:lnTo>
                    <a:pt x="354" y="68"/>
                  </a:lnTo>
                  <a:lnTo>
                    <a:pt x="368" y="65"/>
                  </a:lnTo>
                  <a:lnTo>
                    <a:pt x="375" y="64"/>
                  </a:lnTo>
                  <a:lnTo>
                    <a:pt x="380" y="64"/>
                  </a:lnTo>
                  <a:lnTo>
                    <a:pt x="385" y="62"/>
                  </a:lnTo>
                  <a:lnTo>
                    <a:pt x="397" y="61"/>
                  </a:lnTo>
                  <a:lnTo>
                    <a:pt x="407" y="58"/>
                  </a:lnTo>
                  <a:lnTo>
                    <a:pt x="409" y="58"/>
                  </a:lnTo>
                  <a:lnTo>
                    <a:pt x="416" y="57"/>
                  </a:lnTo>
                  <a:lnTo>
                    <a:pt x="443" y="51"/>
                  </a:lnTo>
                  <a:lnTo>
                    <a:pt x="444" y="51"/>
                  </a:lnTo>
                  <a:lnTo>
                    <a:pt x="445" y="51"/>
                  </a:lnTo>
                  <a:lnTo>
                    <a:pt x="447" y="51"/>
                  </a:lnTo>
                  <a:lnTo>
                    <a:pt x="450" y="50"/>
                  </a:lnTo>
                  <a:lnTo>
                    <a:pt x="451" y="50"/>
                  </a:lnTo>
                  <a:lnTo>
                    <a:pt x="459" y="48"/>
                  </a:lnTo>
                  <a:lnTo>
                    <a:pt x="470" y="47"/>
                  </a:lnTo>
                  <a:lnTo>
                    <a:pt x="473" y="45"/>
                  </a:lnTo>
                  <a:lnTo>
                    <a:pt x="477" y="44"/>
                  </a:lnTo>
                  <a:lnTo>
                    <a:pt x="480" y="44"/>
                  </a:lnTo>
                  <a:lnTo>
                    <a:pt x="484" y="43"/>
                  </a:lnTo>
                  <a:lnTo>
                    <a:pt x="491" y="41"/>
                  </a:lnTo>
                  <a:lnTo>
                    <a:pt x="494" y="41"/>
                  </a:lnTo>
                  <a:lnTo>
                    <a:pt x="509" y="38"/>
                  </a:lnTo>
                  <a:lnTo>
                    <a:pt x="512" y="37"/>
                  </a:lnTo>
                  <a:lnTo>
                    <a:pt x="516" y="37"/>
                  </a:lnTo>
                  <a:lnTo>
                    <a:pt x="520" y="36"/>
                  </a:lnTo>
                  <a:lnTo>
                    <a:pt x="526" y="34"/>
                  </a:lnTo>
                  <a:lnTo>
                    <a:pt x="529" y="34"/>
                  </a:lnTo>
                  <a:lnTo>
                    <a:pt x="533" y="33"/>
                  </a:lnTo>
                  <a:lnTo>
                    <a:pt x="548" y="30"/>
                  </a:lnTo>
                  <a:lnTo>
                    <a:pt x="551" y="30"/>
                  </a:lnTo>
                  <a:lnTo>
                    <a:pt x="571" y="25"/>
                  </a:lnTo>
                  <a:lnTo>
                    <a:pt x="576" y="25"/>
                  </a:lnTo>
                  <a:lnTo>
                    <a:pt x="583" y="23"/>
                  </a:lnTo>
                  <a:lnTo>
                    <a:pt x="585" y="23"/>
                  </a:lnTo>
                  <a:lnTo>
                    <a:pt x="588" y="22"/>
                  </a:lnTo>
                  <a:lnTo>
                    <a:pt x="603" y="18"/>
                  </a:lnTo>
                  <a:lnTo>
                    <a:pt x="606" y="18"/>
                  </a:lnTo>
                  <a:lnTo>
                    <a:pt x="617" y="15"/>
                  </a:lnTo>
                  <a:lnTo>
                    <a:pt x="635" y="11"/>
                  </a:lnTo>
                  <a:lnTo>
                    <a:pt x="638" y="11"/>
                  </a:lnTo>
                  <a:lnTo>
                    <a:pt x="639" y="11"/>
                  </a:lnTo>
                  <a:lnTo>
                    <a:pt x="649" y="8"/>
                  </a:lnTo>
                  <a:lnTo>
                    <a:pt x="652" y="8"/>
                  </a:lnTo>
                  <a:lnTo>
                    <a:pt x="655" y="6"/>
                  </a:lnTo>
                  <a:lnTo>
                    <a:pt x="657" y="6"/>
                  </a:lnTo>
                  <a:lnTo>
                    <a:pt x="659" y="6"/>
                  </a:lnTo>
                  <a:lnTo>
                    <a:pt x="670" y="4"/>
                  </a:lnTo>
                  <a:lnTo>
                    <a:pt x="679" y="1"/>
                  </a:lnTo>
                  <a:lnTo>
                    <a:pt x="691" y="0"/>
                  </a:lnTo>
                  <a:lnTo>
                    <a:pt x="693" y="4"/>
                  </a:lnTo>
                  <a:lnTo>
                    <a:pt x="706" y="32"/>
                  </a:lnTo>
                  <a:lnTo>
                    <a:pt x="747" y="90"/>
                  </a:lnTo>
                  <a:lnTo>
                    <a:pt x="752" y="132"/>
                  </a:lnTo>
                  <a:lnTo>
                    <a:pt x="732" y="142"/>
                  </a:lnTo>
                  <a:lnTo>
                    <a:pt x="714" y="161"/>
                  </a:lnTo>
                  <a:lnTo>
                    <a:pt x="695" y="186"/>
                  </a:lnTo>
                  <a:lnTo>
                    <a:pt x="679" y="218"/>
                  </a:lnTo>
                  <a:lnTo>
                    <a:pt x="671" y="214"/>
                  </a:lnTo>
                  <a:lnTo>
                    <a:pt x="659" y="214"/>
                  </a:lnTo>
                  <a:lnTo>
                    <a:pt x="630" y="226"/>
                  </a:lnTo>
                  <a:lnTo>
                    <a:pt x="620" y="235"/>
                  </a:lnTo>
                  <a:lnTo>
                    <a:pt x="599" y="256"/>
                  </a:lnTo>
                  <a:lnTo>
                    <a:pt x="585" y="275"/>
                  </a:lnTo>
                  <a:lnTo>
                    <a:pt x="583" y="279"/>
                  </a:lnTo>
                  <a:lnTo>
                    <a:pt x="574" y="317"/>
                  </a:lnTo>
                  <a:lnTo>
                    <a:pt x="573" y="324"/>
                  </a:lnTo>
                  <a:lnTo>
                    <a:pt x="558" y="323"/>
                  </a:lnTo>
                  <a:lnTo>
                    <a:pt x="537" y="328"/>
                  </a:lnTo>
                  <a:lnTo>
                    <a:pt x="523" y="337"/>
                  </a:lnTo>
                  <a:lnTo>
                    <a:pt x="520" y="334"/>
                  </a:lnTo>
                  <a:lnTo>
                    <a:pt x="513" y="330"/>
                  </a:lnTo>
                  <a:lnTo>
                    <a:pt x="511" y="328"/>
                  </a:lnTo>
                  <a:lnTo>
                    <a:pt x="488" y="311"/>
                  </a:lnTo>
                  <a:lnTo>
                    <a:pt x="473" y="302"/>
                  </a:lnTo>
                  <a:lnTo>
                    <a:pt x="468" y="298"/>
                  </a:lnTo>
                  <a:lnTo>
                    <a:pt x="447" y="282"/>
                  </a:lnTo>
                  <a:lnTo>
                    <a:pt x="440" y="277"/>
                  </a:lnTo>
                  <a:lnTo>
                    <a:pt x="429" y="268"/>
                  </a:lnTo>
                  <a:lnTo>
                    <a:pt x="427" y="268"/>
                  </a:lnTo>
                  <a:lnTo>
                    <a:pt x="427" y="267"/>
                  </a:lnTo>
                  <a:lnTo>
                    <a:pt x="412" y="257"/>
                  </a:lnTo>
                  <a:lnTo>
                    <a:pt x="405" y="253"/>
                  </a:lnTo>
                  <a:lnTo>
                    <a:pt x="404" y="253"/>
                  </a:lnTo>
                  <a:lnTo>
                    <a:pt x="400" y="253"/>
                  </a:lnTo>
                  <a:lnTo>
                    <a:pt x="389" y="256"/>
                  </a:lnTo>
                  <a:lnTo>
                    <a:pt x="383" y="256"/>
                  </a:lnTo>
                  <a:lnTo>
                    <a:pt x="378" y="257"/>
                  </a:lnTo>
                  <a:lnTo>
                    <a:pt x="354" y="260"/>
                  </a:lnTo>
                  <a:lnTo>
                    <a:pt x="348" y="261"/>
                  </a:lnTo>
                  <a:lnTo>
                    <a:pt x="337" y="263"/>
                  </a:lnTo>
                  <a:lnTo>
                    <a:pt x="329" y="265"/>
                  </a:lnTo>
                  <a:lnTo>
                    <a:pt x="308" y="267"/>
                  </a:lnTo>
                  <a:lnTo>
                    <a:pt x="307" y="256"/>
                  </a:lnTo>
                  <a:lnTo>
                    <a:pt x="301" y="249"/>
                  </a:lnTo>
                  <a:lnTo>
                    <a:pt x="300" y="247"/>
                  </a:lnTo>
                  <a:lnTo>
                    <a:pt x="297" y="245"/>
                  </a:lnTo>
                  <a:lnTo>
                    <a:pt x="294" y="242"/>
                  </a:lnTo>
                  <a:lnTo>
                    <a:pt x="286" y="243"/>
                  </a:lnTo>
                  <a:lnTo>
                    <a:pt x="281" y="236"/>
                  </a:lnTo>
                  <a:lnTo>
                    <a:pt x="282" y="236"/>
                  </a:lnTo>
                  <a:lnTo>
                    <a:pt x="272" y="236"/>
                  </a:lnTo>
                  <a:lnTo>
                    <a:pt x="263" y="238"/>
                  </a:lnTo>
                  <a:lnTo>
                    <a:pt x="256" y="239"/>
                  </a:lnTo>
                  <a:lnTo>
                    <a:pt x="253" y="239"/>
                  </a:lnTo>
                  <a:lnTo>
                    <a:pt x="242" y="240"/>
                  </a:lnTo>
                  <a:lnTo>
                    <a:pt x="220" y="243"/>
                  </a:lnTo>
                  <a:lnTo>
                    <a:pt x="218" y="243"/>
                  </a:lnTo>
                  <a:lnTo>
                    <a:pt x="209" y="243"/>
                  </a:lnTo>
                  <a:lnTo>
                    <a:pt x="200" y="245"/>
                  </a:lnTo>
                  <a:lnTo>
                    <a:pt x="192" y="246"/>
                  </a:lnTo>
                  <a:lnTo>
                    <a:pt x="186" y="246"/>
                  </a:lnTo>
                  <a:lnTo>
                    <a:pt x="180" y="247"/>
                  </a:lnTo>
                  <a:lnTo>
                    <a:pt x="178" y="247"/>
                  </a:lnTo>
                  <a:lnTo>
                    <a:pt x="177" y="247"/>
                  </a:lnTo>
                  <a:lnTo>
                    <a:pt x="167" y="250"/>
                  </a:lnTo>
                  <a:lnTo>
                    <a:pt x="156" y="254"/>
                  </a:lnTo>
                  <a:lnTo>
                    <a:pt x="149" y="259"/>
                  </a:lnTo>
                  <a:lnTo>
                    <a:pt x="142" y="260"/>
                  </a:lnTo>
                  <a:lnTo>
                    <a:pt x="139" y="261"/>
                  </a:lnTo>
                  <a:lnTo>
                    <a:pt x="134" y="268"/>
                  </a:lnTo>
                  <a:lnTo>
                    <a:pt x="126" y="270"/>
                  </a:lnTo>
                  <a:lnTo>
                    <a:pt x="123" y="271"/>
                  </a:lnTo>
                  <a:lnTo>
                    <a:pt x="114" y="275"/>
                  </a:lnTo>
                  <a:lnTo>
                    <a:pt x="113" y="277"/>
                  </a:lnTo>
                  <a:lnTo>
                    <a:pt x="106" y="279"/>
                  </a:lnTo>
                  <a:lnTo>
                    <a:pt x="99" y="281"/>
                  </a:lnTo>
                  <a:lnTo>
                    <a:pt x="87" y="284"/>
                  </a:lnTo>
                  <a:lnTo>
                    <a:pt x="73" y="286"/>
                  </a:lnTo>
                  <a:lnTo>
                    <a:pt x="72" y="286"/>
                  </a:lnTo>
                  <a:lnTo>
                    <a:pt x="67" y="286"/>
                  </a:lnTo>
                  <a:lnTo>
                    <a:pt x="60" y="288"/>
                  </a:lnTo>
                  <a:lnTo>
                    <a:pt x="60" y="289"/>
                  </a:lnTo>
                  <a:lnTo>
                    <a:pt x="34" y="292"/>
                  </a:lnTo>
                  <a:lnTo>
                    <a:pt x="33" y="292"/>
                  </a:lnTo>
                  <a:lnTo>
                    <a:pt x="27" y="293"/>
                  </a:lnTo>
                  <a:lnTo>
                    <a:pt x="18" y="293"/>
                  </a:lnTo>
                  <a:lnTo>
                    <a:pt x="6" y="296"/>
                  </a:lnTo>
                  <a:lnTo>
                    <a:pt x="1" y="296"/>
                  </a:lnTo>
                  <a:lnTo>
                    <a:pt x="1" y="295"/>
                  </a:lnTo>
                  <a:lnTo>
                    <a:pt x="0" y="282"/>
                  </a:lnTo>
                  <a:lnTo>
                    <a:pt x="0" y="272"/>
                  </a:lnTo>
                  <a:lnTo>
                    <a:pt x="4" y="267"/>
                  </a:lnTo>
                  <a:lnTo>
                    <a:pt x="16" y="265"/>
                  </a:lnTo>
                  <a:lnTo>
                    <a:pt x="22" y="260"/>
                  </a:lnTo>
                  <a:lnTo>
                    <a:pt x="22" y="250"/>
                  </a:lnTo>
                  <a:lnTo>
                    <a:pt x="22" y="245"/>
                  </a:lnTo>
                  <a:lnTo>
                    <a:pt x="24" y="240"/>
                  </a:lnTo>
                  <a:lnTo>
                    <a:pt x="31" y="233"/>
                  </a:lnTo>
                  <a:lnTo>
                    <a:pt x="41" y="226"/>
                  </a:lnTo>
                  <a:lnTo>
                    <a:pt x="49" y="225"/>
                  </a:lnTo>
                  <a:lnTo>
                    <a:pt x="51" y="225"/>
                  </a:lnTo>
                  <a:lnTo>
                    <a:pt x="63" y="224"/>
                  </a:lnTo>
                  <a:lnTo>
                    <a:pt x="83" y="207"/>
                  </a:lnTo>
                  <a:lnTo>
                    <a:pt x="81" y="204"/>
                  </a:lnTo>
                  <a:lnTo>
                    <a:pt x="92" y="197"/>
                  </a:lnTo>
                  <a:lnTo>
                    <a:pt x="102" y="194"/>
                  </a:lnTo>
                  <a:lnTo>
                    <a:pt x="105" y="192"/>
                  </a:lnTo>
                  <a:lnTo>
                    <a:pt x="109" y="182"/>
                  </a:lnTo>
                  <a:lnTo>
                    <a:pt x="109" y="181"/>
                  </a:lnTo>
                  <a:lnTo>
                    <a:pt x="109" y="175"/>
                  </a:lnTo>
                  <a:lnTo>
                    <a:pt x="119" y="168"/>
                  </a:lnTo>
                  <a:lnTo>
                    <a:pt x="130" y="158"/>
                  </a:lnTo>
                  <a:lnTo>
                    <a:pt x="132" y="161"/>
                  </a:lnTo>
                  <a:lnTo>
                    <a:pt x="131" y="165"/>
                  </a:lnTo>
                  <a:lnTo>
                    <a:pt x="142" y="167"/>
                  </a:lnTo>
                  <a:lnTo>
                    <a:pt x="142" y="165"/>
                  </a:lnTo>
                  <a:lnTo>
                    <a:pt x="144" y="162"/>
                  </a:lnTo>
                  <a:lnTo>
                    <a:pt x="146" y="155"/>
                  </a:lnTo>
                </a:path>
              </a:pathLst>
            </a:custGeom>
            <a:solidFill>
              <a:schemeClr val="accent2"/>
            </a:solidFill>
            <a:ln w="6350">
              <a:solidFill>
                <a:schemeClr val="tx1"/>
              </a:solidFill>
              <a:round/>
              <a:headEnd/>
              <a:tailEnd/>
            </a:ln>
          </p:spPr>
          <p:txBody>
            <a:bodyPr/>
            <a:lstStyle/>
            <a:p>
              <a:endParaRPr lang="en-US"/>
            </a:p>
          </p:txBody>
        </p:sp>
        <p:sp>
          <p:nvSpPr>
            <p:cNvPr id="282687" name="Freeform 288"/>
            <p:cNvSpPr>
              <a:spLocks/>
            </p:cNvSpPr>
            <p:nvPr/>
          </p:nvSpPr>
          <p:spPr bwMode="auto">
            <a:xfrm>
              <a:off x="5916613" y="3973513"/>
              <a:ext cx="601662" cy="414337"/>
            </a:xfrm>
            <a:custGeom>
              <a:avLst/>
              <a:gdLst>
                <a:gd name="T0" fmla="*/ 2147483647 w 435"/>
                <a:gd name="T1" fmla="*/ 2147483647 h 332"/>
                <a:gd name="T2" fmla="*/ 2147483647 w 435"/>
                <a:gd name="T3" fmla="*/ 2147483647 h 332"/>
                <a:gd name="T4" fmla="*/ 2147483647 w 435"/>
                <a:gd name="T5" fmla="*/ 2147483647 h 332"/>
                <a:gd name="T6" fmla="*/ 2147483647 w 435"/>
                <a:gd name="T7" fmla="*/ 2147483647 h 332"/>
                <a:gd name="T8" fmla="*/ 2147483647 w 435"/>
                <a:gd name="T9" fmla="*/ 2147483647 h 332"/>
                <a:gd name="T10" fmla="*/ 2147483647 w 435"/>
                <a:gd name="T11" fmla="*/ 2147483647 h 332"/>
                <a:gd name="T12" fmla="*/ 2147483647 w 435"/>
                <a:gd name="T13" fmla="*/ 2147483647 h 332"/>
                <a:gd name="T14" fmla="*/ 2147483647 w 435"/>
                <a:gd name="T15" fmla="*/ 2147483647 h 332"/>
                <a:gd name="T16" fmla="*/ 2147483647 w 435"/>
                <a:gd name="T17" fmla="*/ 2147483647 h 332"/>
                <a:gd name="T18" fmla="*/ 2147483647 w 435"/>
                <a:gd name="T19" fmla="*/ 2147483647 h 332"/>
                <a:gd name="T20" fmla="*/ 2147483647 w 435"/>
                <a:gd name="T21" fmla="*/ 2147483647 h 332"/>
                <a:gd name="T22" fmla="*/ 2147483647 w 435"/>
                <a:gd name="T23" fmla="*/ 2147483647 h 332"/>
                <a:gd name="T24" fmla="*/ 2147483647 w 435"/>
                <a:gd name="T25" fmla="*/ 2147483647 h 332"/>
                <a:gd name="T26" fmla="*/ 2147483647 w 435"/>
                <a:gd name="T27" fmla="*/ 2147483647 h 332"/>
                <a:gd name="T28" fmla="*/ 2147483647 w 435"/>
                <a:gd name="T29" fmla="*/ 2147483647 h 332"/>
                <a:gd name="T30" fmla="*/ 2147483647 w 435"/>
                <a:gd name="T31" fmla="*/ 2147483647 h 332"/>
                <a:gd name="T32" fmla="*/ 2147483647 w 435"/>
                <a:gd name="T33" fmla="*/ 2147483647 h 332"/>
                <a:gd name="T34" fmla="*/ 2147483647 w 435"/>
                <a:gd name="T35" fmla="*/ 2147483647 h 332"/>
                <a:gd name="T36" fmla="*/ 2147483647 w 435"/>
                <a:gd name="T37" fmla="*/ 2147483647 h 332"/>
                <a:gd name="T38" fmla="*/ 2147483647 w 435"/>
                <a:gd name="T39" fmla="*/ 2147483647 h 332"/>
                <a:gd name="T40" fmla="*/ 2147483647 w 435"/>
                <a:gd name="T41" fmla="*/ 2147483647 h 332"/>
                <a:gd name="T42" fmla="*/ 2147483647 w 435"/>
                <a:gd name="T43" fmla="*/ 2147483647 h 332"/>
                <a:gd name="T44" fmla="*/ 2147483647 w 435"/>
                <a:gd name="T45" fmla="*/ 2147483647 h 332"/>
                <a:gd name="T46" fmla="*/ 2147483647 w 435"/>
                <a:gd name="T47" fmla="*/ 2147483647 h 332"/>
                <a:gd name="T48" fmla="*/ 2147483647 w 435"/>
                <a:gd name="T49" fmla="*/ 2147483647 h 332"/>
                <a:gd name="T50" fmla="*/ 2147483647 w 435"/>
                <a:gd name="T51" fmla="*/ 2147483647 h 332"/>
                <a:gd name="T52" fmla="*/ 2147483647 w 435"/>
                <a:gd name="T53" fmla="*/ 2147483647 h 332"/>
                <a:gd name="T54" fmla="*/ 2147483647 w 435"/>
                <a:gd name="T55" fmla="*/ 2147483647 h 332"/>
                <a:gd name="T56" fmla="*/ 2147483647 w 435"/>
                <a:gd name="T57" fmla="*/ 2147483647 h 332"/>
                <a:gd name="T58" fmla="*/ 2147483647 w 435"/>
                <a:gd name="T59" fmla="*/ 2147483647 h 332"/>
                <a:gd name="T60" fmla="*/ 2147483647 w 435"/>
                <a:gd name="T61" fmla="*/ 2147483647 h 332"/>
                <a:gd name="T62" fmla="*/ 2147483647 w 435"/>
                <a:gd name="T63" fmla="*/ 0 h 332"/>
                <a:gd name="T64" fmla="*/ 2147483647 w 435"/>
                <a:gd name="T65" fmla="*/ 2147483647 h 332"/>
                <a:gd name="T66" fmla="*/ 2147483647 w 435"/>
                <a:gd name="T67" fmla="*/ 2147483647 h 332"/>
                <a:gd name="T68" fmla="*/ 2147483647 w 435"/>
                <a:gd name="T69" fmla="*/ 2147483647 h 332"/>
                <a:gd name="T70" fmla="*/ 2147483647 w 435"/>
                <a:gd name="T71" fmla="*/ 2147483647 h 332"/>
                <a:gd name="T72" fmla="*/ 2147483647 w 435"/>
                <a:gd name="T73" fmla="*/ 2147483647 h 332"/>
                <a:gd name="T74" fmla="*/ 2147483647 w 435"/>
                <a:gd name="T75" fmla="*/ 2147483647 h 332"/>
                <a:gd name="T76" fmla="*/ 2147483647 w 435"/>
                <a:gd name="T77" fmla="*/ 2147483647 h 332"/>
                <a:gd name="T78" fmla="*/ 2147483647 w 435"/>
                <a:gd name="T79" fmla="*/ 2147483647 h 332"/>
                <a:gd name="T80" fmla="*/ 0 w 435"/>
                <a:gd name="T81" fmla="*/ 2147483647 h 332"/>
                <a:gd name="T82" fmla="*/ 2147483647 w 435"/>
                <a:gd name="T83" fmla="*/ 2147483647 h 332"/>
                <a:gd name="T84" fmla="*/ 2147483647 w 435"/>
                <a:gd name="T85" fmla="*/ 2147483647 h 332"/>
                <a:gd name="T86" fmla="*/ 2147483647 w 435"/>
                <a:gd name="T87" fmla="*/ 2147483647 h 332"/>
                <a:gd name="T88" fmla="*/ 2147483647 w 435"/>
                <a:gd name="T89" fmla="*/ 2147483647 h 332"/>
                <a:gd name="T90" fmla="*/ 2147483647 w 435"/>
                <a:gd name="T91" fmla="*/ 2147483647 h 33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35"/>
                <a:gd name="T139" fmla="*/ 0 h 332"/>
                <a:gd name="T140" fmla="*/ 435 w 435"/>
                <a:gd name="T141" fmla="*/ 332 h 33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35" h="332">
                  <a:moveTo>
                    <a:pt x="76" y="144"/>
                  </a:moveTo>
                  <a:lnTo>
                    <a:pt x="77" y="144"/>
                  </a:lnTo>
                  <a:lnTo>
                    <a:pt x="80" y="149"/>
                  </a:lnTo>
                  <a:lnTo>
                    <a:pt x="98" y="159"/>
                  </a:lnTo>
                  <a:lnTo>
                    <a:pt x="110" y="166"/>
                  </a:lnTo>
                  <a:lnTo>
                    <a:pt x="115" y="173"/>
                  </a:lnTo>
                  <a:lnTo>
                    <a:pt x="119" y="180"/>
                  </a:lnTo>
                  <a:lnTo>
                    <a:pt x="124" y="182"/>
                  </a:lnTo>
                  <a:lnTo>
                    <a:pt x="126" y="182"/>
                  </a:lnTo>
                  <a:lnTo>
                    <a:pt x="133" y="185"/>
                  </a:lnTo>
                  <a:lnTo>
                    <a:pt x="133" y="186"/>
                  </a:lnTo>
                  <a:lnTo>
                    <a:pt x="134" y="186"/>
                  </a:lnTo>
                  <a:lnTo>
                    <a:pt x="145" y="203"/>
                  </a:lnTo>
                  <a:lnTo>
                    <a:pt x="152" y="209"/>
                  </a:lnTo>
                  <a:lnTo>
                    <a:pt x="155" y="216"/>
                  </a:lnTo>
                  <a:lnTo>
                    <a:pt x="165" y="220"/>
                  </a:lnTo>
                  <a:lnTo>
                    <a:pt x="166" y="224"/>
                  </a:lnTo>
                  <a:lnTo>
                    <a:pt x="169" y="227"/>
                  </a:lnTo>
                  <a:lnTo>
                    <a:pt x="178" y="229"/>
                  </a:lnTo>
                  <a:lnTo>
                    <a:pt x="185" y="234"/>
                  </a:lnTo>
                  <a:lnTo>
                    <a:pt x="191" y="236"/>
                  </a:lnTo>
                  <a:lnTo>
                    <a:pt x="191" y="245"/>
                  </a:lnTo>
                  <a:lnTo>
                    <a:pt x="203" y="263"/>
                  </a:lnTo>
                  <a:lnTo>
                    <a:pt x="205" y="276"/>
                  </a:lnTo>
                  <a:lnTo>
                    <a:pt x="207" y="279"/>
                  </a:lnTo>
                  <a:lnTo>
                    <a:pt x="209" y="279"/>
                  </a:lnTo>
                  <a:lnTo>
                    <a:pt x="217" y="281"/>
                  </a:lnTo>
                  <a:lnTo>
                    <a:pt x="235" y="306"/>
                  </a:lnTo>
                  <a:lnTo>
                    <a:pt x="235" y="312"/>
                  </a:lnTo>
                  <a:lnTo>
                    <a:pt x="235" y="315"/>
                  </a:lnTo>
                  <a:lnTo>
                    <a:pt x="241" y="326"/>
                  </a:lnTo>
                  <a:lnTo>
                    <a:pt x="250" y="326"/>
                  </a:lnTo>
                  <a:lnTo>
                    <a:pt x="262" y="331"/>
                  </a:lnTo>
                  <a:lnTo>
                    <a:pt x="262" y="326"/>
                  </a:lnTo>
                  <a:lnTo>
                    <a:pt x="273" y="318"/>
                  </a:lnTo>
                  <a:lnTo>
                    <a:pt x="278" y="308"/>
                  </a:lnTo>
                  <a:lnTo>
                    <a:pt x="270" y="304"/>
                  </a:lnTo>
                  <a:lnTo>
                    <a:pt x="264" y="293"/>
                  </a:lnTo>
                  <a:lnTo>
                    <a:pt x="281" y="304"/>
                  </a:lnTo>
                  <a:lnTo>
                    <a:pt x="292" y="297"/>
                  </a:lnTo>
                  <a:lnTo>
                    <a:pt x="296" y="286"/>
                  </a:lnTo>
                  <a:lnTo>
                    <a:pt x="287" y="275"/>
                  </a:lnTo>
                  <a:lnTo>
                    <a:pt x="293" y="275"/>
                  </a:lnTo>
                  <a:lnTo>
                    <a:pt x="298" y="276"/>
                  </a:lnTo>
                  <a:lnTo>
                    <a:pt x="300" y="274"/>
                  </a:lnTo>
                  <a:lnTo>
                    <a:pt x="302" y="274"/>
                  </a:lnTo>
                  <a:lnTo>
                    <a:pt x="303" y="276"/>
                  </a:lnTo>
                  <a:lnTo>
                    <a:pt x="306" y="272"/>
                  </a:lnTo>
                  <a:lnTo>
                    <a:pt x="318" y="261"/>
                  </a:lnTo>
                  <a:lnTo>
                    <a:pt x="331" y="256"/>
                  </a:lnTo>
                  <a:lnTo>
                    <a:pt x="338" y="239"/>
                  </a:lnTo>
                  <a:lnTo>
                    <a:pt x="350" y="232"/>
                  </a:lnTo>
                  <a:lnTo>
                    <a:pt x="361" y="216"/>
                  </a:lnTo>
                  <a:lnTo>
                    <a:pt x="360" y="207"/>
                  </a:lnTo>
                  <a:lnTo>
                    <a:pt x="378" y="203"/>
                  </a:lnTo>
                  <a:lnTo>
                    <a:pt x="384" y="191"/>
                  </a:lnTo>
                  <a:lnTo>
                    <a:pt x="386" y="189"/>
                  </a:lnTo>
                  <a:lnTo>
                    <a:pt x="391" y="162"/>
                  </a:lnTo>
                  <a:lnTo>
                    <a:pt x="399" y="137"/>
                  </a:lnTo>
                  <a:lnTo>
                    <a:pt x="413" y="114"/>
                  </a:lnTo>
                  <a:lnTo>
                    <a:pt x="417" y="110"/>
                  </a:lnTo>
                  <a:lnTo>
                    <a:pt x="434" y="99"/>
                  </a:lnTo>
                  <a:lnTo>
                    <a:pt x="431" y="96"/>
                  </a:lnTo>
                  <a:lnTo>
                    <a:pt x="424" y="92"/>
                  </a:lnTo>
                  <a:lnTo>
                    <a:pt x="421" y="91"/>
                  </a:lnTo>
                  <a:lnTo>
                    <a:pt x="399" y="74"/>
                  </a:lnTo>
                  <a:lnTo>
                    <a:pt x="384" y="65"/>
                  </a:lnTo>
                  <a:lnTo>
                    <a:pt x="378" y="60"/>
                  </a:lnTo>
                  <a:lnTo>
                    <a:pt x="357" y="45"/>
                  </a:lnTo>
                  <a:lnTo>
                    <a:pt x="350" y="40"/>
                  </a:lnTo>
                  <a:lnTo>
                    <a:pt x="339" y="31"/>
                  </a:lnTo>
                  <a:lnTo>
                    <a:pt x="338" y="31"/>
                  </a:lnTo>
                  <a:lnTo>
                    <a:pt x="338" y="30"/>
                  </a:lnTo>
                  <a:lnTo>
                    <a:pt x="323" y="20"/>
                  </a:lnTo>
                  <a:lnTo>
                    <a:pt x="316" y="16"/>
                  </a:lnTo>
                  <a:lnTo>
                    <a:pt x="314" y="16"/>
                  </a:lnTo>
                  <a:lnTo>
                    <a:pt x="310" y="16"/>
                  </a:lnTo>
                  <a:lnTo>
                    <a:pt x="299" y="19"/>
                  </a:lnTo>
                  <a:lnTo>
                    <a:pt x="293" y="19"/>
                  </a:lnTo>
                  <a:lnTo>
                    <a:pt x="288" y="20"/>
                  </a:lnTo>
                  <a:lnTo>
                    <a:pt x="264" y="23"/>
                  </a:lnTo>
                  <a:lnTo>
                    <a:pt x="259" y="24"/>
                  </a:lnTo>
                  <a:lnTo>
                    <a:pt x="248" y="26"/>
                  </a:lnTo>
                  <a:lnTo>
                    <a:pt x="239" y="29"/>
                  </a:lnTo>
                  <a:lnTo>
                    <a:pt x="219" y="30"/>
                  </a:lnTo>
                  <a:lnTo>
                    <a:pt x="217" y="19"/>
                  </a:lnTo>
                  <a:lnTo>
                    <a:pt x="212" y="12"/>
                  </a:lnTo>
                  <a:lnTo>
                    <a:pt x="210" y="11"/>
                  </a:lnTo>
                  <a:lnTo>
                    <a:pt x="207" y="8"/>
                  </a:lnTo>
                  <a:lnTo>
                    <a:pt x="205" y="5"/>
                  </a:lnTo>
                  <a:lnTo>
                    <a:pt x="196" y="6"/>
                  </a:lnTo>
                  <a:lnTo>
                    <a:pt x="191" y="0"/>
                  </a:lnTo>
                  <a:lnTo>
                    <a:pt x="192" y="0"/>
                  </a:lnTo>
                  <a:lnTo>
                    <a:pt x="183" y="0"/>
                  </a:lnTo>
                  <a:lnTo>
                    <a:pt x="173" y="1"/>
                  </a:lnTo>
                  <a:lnTo>
                    <a:pt x="166" y="2"/>
                  </a:lnTo>
                  <a:lnTo>
                    <a:pt x="163" y="2"/>
                  </a:lnTo>
                  <a:lnTo>
                    <a:pt x="152" y="4"/>
                  </a:lnTo>
                  <a:lnTo>
                    <a:pt x="130" y="6"/>
                  </a:lnTo>
                  <a:lnTo>
                    <a:pt x="128" y="6"/>
                  </a:lnTo>
                  <a:lnTo>
                    <a:pt x="119" y="6"/>
                  </a:lnTo>
                  <a:lnTo>
                    <a:pt x="110" y="8"/>
                  </a:lnTo>
                  <a:lnTo>
                    <a:pt x="102" y="9"/>
                  </a:lnTo>
                  <a:lnTo>
                    <a:pt x="97" y="9"/>
                  </a:lnTo>
                  <a:lnTo>
                    <a:pt x="90" y="11"/>
                  </a:lnTo>
                  <a:lnTo>
                    <a:pt x="88" y="11"/>
                  </a:lnTo>
                  <a:lnTo>
                    <a:pt x="87" y="11"/>
                  </a:lnTo>
                  <a:lnTo>
                    <a:pt x="77" y="13"/>
                  </a:lnTo>
                  <a:lnTo>
                    <a:pt x="66" y="18"/>
                  </a:lnTo>
                  <a:lnTo>
                    <a:pt x="59" y="22"/>
                  </a:lnTo>
                  <a:lnTo>
                    <a:pt x="52" y="23"/>
                  </a:lnTo>
                  <a:lnTo>
                    <a:pt x="49" y="24"/>
                  </a:lnTo>
                  <a:lnTo>
                    <a:pt x="44" y="31"/>
                  </a:lnTo>
                  <a:lnTo>
                    <a:pt x="36" y="33"/>
                  </a:lnTo>
                  <a:lnTo>
                    <a:pt x="33" y="34"/>
                  </a:lnTo>
                  <a:lnTo>
                    <a:pt x="24" y="38"/>
                  </a:lnTo>
                  <a:lnTo>
                    <a:pt x="23" y="40"/>
                  </a:lnTo>
                  <a:lnTo>
                    <a:pt x="16" y="42"/>
                  </a:lnTo>
                  <a:lnTo>
                    <a:pt x="15" y="51"/>
                  </a:lnTo>
                  <a:lnTo>
                    <a:pt x="5" y="60"/>
                  </a:lnTo>
                  <a:lnTo>
                    <a:pt x="0" y="77"/>
                  </a:lnTo>
                  <a:lnTo>
                    <a:pt x="1" y="80"/>
                  </a:lnTo>
                  <a:lnTo>
                    <a:pt x="9" y="85"/>
                  </a:lnTo>
                  <a:lnTo>
                    <a:pt x="20" y="91"/>
                  </a:lnTo>
                  <a:lnTo>
                    <a:pt x="23" y="94"/>
                  </a:lnTo>
                  <a:lnTo>
                    <a:pt x="29" y="96"/>
                  </a:lnTo>
                  <a:lnTo>
                    <a:pt x="30" y="98"/>
                  </a:lnTo>
                  <a:lnTo>
                    <a:pt x="33" y="99"/>
                  </a:lnTo>
                  <a:lnTo>
                    <a:pt x="34" y="98"/>
                  </a:lnTo>
                  <a:lnTo>
                    <a:pt x="45" y="98"/>
                  </a:lnTo>
                  <a:lnTo>
                    <a:pt x="49" y="108"/>
                  </a:lnTo>
                  <a:lnTo>
                    <a:pt x="56" y="116"/>
                  </a:lnTo>
                  <a:lnTo>
                    <a:pt x="59" y="117"/>
                  </a:lnTo>
                  <a:lnTo>
                    <a:pt x="59" y="120"/>
                  </a:lnTo>
                  <a:lnTo>
                    <a:pt x="61" y="124"/>
                  </a:lnTo>
                  <a:lnTo>
                    <a:pt x="67" y="132"/>
                  </a:lnTo>
                  <a:lnTo>
                    <a:pt x="73" y="138"/>
                  </a:lnTo>
                  <a:lnTo>
                    <a:pt x="76" y="144"/>
                  </a:lnTo>
                </a:path>
              </a:pathLst>
            </a:custGeom>
            <a:noFill/>
            <a:ln w="6350">
              <a:solidFill>
                <a:schemeClr val="tx1"/>
              </a:solidFill>
              <a:round/>
              <a:headEnd/>
              <a:tailEnd/>
            </a:ln>
          </p:spPr>
          <p:txBody>
            <a:bodyPr/>
            <a:lstStyle/>
            <a:p>
              <a:endParaRPr lang="en-US"/>
            </a:p>
          </p:txBody>
        </p:sp>
        <p:grpSp>
          <p:nvGrpSpPr>
            <p:cNvPr id="9" name="Group 289"/>
            <p:cNvGrpSpPr>
              <a:grpSpLocks/>
            </p:cNvGrpSpPr>
            <p:nvPr/>
          </p:nvGrpSpPr>
          <p:grpSpPr bwMode="auto">
            <a:xfrm>
              <a:off x="1828804" y="4724390"/>
              <a:ext cx="773114" cy="492124"/>
              <a:chOff x="1710" y="3401"/>
              <a:chExt cx="498" cy="349"/>
            </a:xfrm>
            <a:solidFill>
              <a:schemeClr val="accent2"/>
            </a:solidFill>
          </p:grpSpPr>
          <p:sp>
            <p:nvSpPr>
              <p:cNvPr id="274" name="Freeform 290"/>
              <p:cNvSpPr>
                <a:spLocks/>
              </p:cNvSpPr>
              <p:nvPr/>
            </p:nvSpPr>
            <p:spPr bwMode="auto">
              <a:xfrm>
                <a:off x="2101" y="3607"/>
                <a:ext cx="107" cy="143"/>
              </a:xfrm>
              <a:custGeom>
                <a:avLst/>
                <a:gdLst>
                  <a:gd name="T0" fmla="*/ 26 w 120"/>
                  <a:gd name="T1" fmla="*/ 128 h 160"/>
                  <a:gd name="T2" fmla="*/ 51 w 120"/>
                  <a:gd name="T3" fmla="*/ 96 h 160"/>
                  <a:gd name="T4" fmla="*/ 95 w 120"/>
                  <a:gd name="T5" fmla="*/ 77 h 160"/>
                  <a:gd name="T6" fmla="*/ 83 w 120"/>
                  <a:gd name="T7" fmla="*/ 57 h 160"/>
                  <a:gd name="T8" fmla="*/ 83 w 120"/>
                  <a:gd name="T9" fmla="*/ 51 h 160"/>
                  <a:gd name="T10" fmla="*/ 70 w 120"/>
                  <a:gd name="T11" fmla="*/ 51 h 160"/>
                  <a:gd name="T12" fmla="*/ 63 w 120"/>
                  <a:gd name="T13" fmla="*/ 38 h 160"/>
                  <a:gd name="T14" fmla="*/ 57 w 120"/>
                  <a:gd name="T15" fmla="*/ 26 h 160"/>
                  <a:gd name="T16" fmla="*/ 26 w 120"/>
                  <a:gd name="T17" fmla="*/ 6 h 160"/>
                  <a:gd name="T18" fmla="*/ 12 w 120"/>
                  <a:gd name="T19" fmla="*/ 0 h 160"/>
                  <a:gd name="T20" fmla="*/ 6 w 120"/>
                  <a:gd name="T21" fmla="*/ 6 h 160"/>
                  <a:gd name="T22" fmla="*/ 0 w 120"/>
                  <a:gd name="T23" fmla="*/ 51 h 160"/>
                  <a:gd name="T24" fmla="*/ 0 w 120"/>
                  <a:gd name="T25" fmla="*/ 83 h 160"/>
                  <a:gd name="T26" fmla="*/ 0 w 120"/>
                  <a:gd name="T27" fmla="*/ 96 h 160"/>
                  <a:gd name="T28" fmla="*/ 0 w 120"/>
                  <a:gd name="T29" fmla="*/ 109 h 160"/>
                  <a:gd name="T30" fmla="*/ 12 w 120"/>
                  <a:gd name="T31" fmla="*/ 115 h 160"/>
                  <a:gd name="T32" fmla="*/ 19 w 120"/>
                  <a:gd name="T33" fmla="*/ 128 h 160"/>
                  <a:gd name="T34" fmla="*/ 26 w 120"/>
                  <a:gd name="T35" fmla="*/ 128 h 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0"/>
                  <a:gd name="T55" fmla="*/ 0 h 160"/>
                  <a:gd name="T56" fmla="*/ 120 w 120"/>
                  <a:gd name="T57" fmla="*/ 160 h 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0" h="160">
                    <a:moveTo>
                      <a:pt x="32" y="160"/>
                    </a:moveTo>
                    <a:lnTo>
                      <a:pt x="64" y="120"/>
                    </a:lnTo>
                    <a:lnTo>
                      <a:pt x="120" y="96"/>
                    </a:lnTo>
                    <a:lnTo>
                      <a:pt x="104" y="72"/>
                    </a:lnTo>
                    <a:lnTo>
                      <a:pt x="104" y="64"/>
                    </a:lnTo>
                    <a:lnTo>
                      <a:pt x="88" y="64"/>
                    </a:lnTo>
                    <a:lnTo>
                      <a:pt x="80" y="48"/>
                    </a:lnTo>
                    <a:lnTo>
                      <a:pt x="72" y="32"/>
                    </a:lnTo>
                    <a:lnTo>
                      <a:pt x="32" y="8"/>
                    </a:lnTo>
                    <a:lnTo>
                      <a:pt x="16" y="0"/>
                    </a:lnTo>
                    <a:lnTo>
                      <a:pt x="8" y="8"/>
                    </a:lnTo>
                    <a:lnTo>
                      <a:pt x="0" y="64"/>
                    </a:lnTo>
                    <a:lnTo>
                      <a:pt x="0" y="104"/>
                    </a:lnTo>
                    <a:lnTo>
                      <a:pt x="0" y="120"/>
                    </a:lnTo>
                    <a:lnTo>
                      <a:pt x="0" y="136"/>
                    </a:lnTo>
                    <a:lnTo>
                      <a:pt x="16" y="144"/>
                    </a:lnTo>
                    <a:lnTo>
                      <a:pt x="24" y="160"/>
                    </a:lnTo>
                    <a:lnTo>
                      <a:pt x="32" y="160"/>
                    </a:lnTo>
                    <a:close/>
                  </a:path>
                </a:pathLst>
              </a:custGeom>
              <a:grpFill/>
              <a:ln w="6350">
                <a:solidFill>
                  <a:schemeClr val="tx1"/>
                </a:solidFill>
                <a:round/>
                <a:headEnd/>
                <a:tailEnd/>
              </a:ln>
            </p:spPr>
            <p:txBody>
              <a:bodyPr/>
              <a:lstStyle/>
              <a:p>
                <a:pPr>
                  <a:spcBef>
                    <a:spcPct val="50000"/>
                  </a:spcBef>
                  <a:defRPr/>
                </a:pPr>
                <a:endParaRPr lang="en-US" sz="1800">
                  <a:latin typeface="Arial" pitchFamily="34" charset="0"/>
                  <a:cs typeface="+mn-cs"/>
                </a:endParaRPr>
              </a:p>
            </p:txBody>
          </p:sp>
          <p:sp>
            <p:nvSpPr>
              <p:cNvPr id="275" name="Freeform 291"/>
              <p:cNvSpPr>
                <a:spLocks/>
              </p:cNvSpPr>
              <p:nvPr/>
            </p:nvSpPr>
            <p:spPr bwMode="auto">
              <a:xfrm>
                <a:off x="2037" y="3529"/>
                <a:ext cx="57" cy="43"/>
              </a:xfrm>
              <a:custGeom>
                <a:avLst/>
                <a:gdLst>
                  <a:gd name="T0" fmla="*/ 19 w 64"/>
                  <a:gd name="T1" fmla="*/ 13 h 48"/>
                  <a:gd name="T2" fmla="*/ 0 w 64"/>
                  <a:gd name="T3" fmla="*/ 0 h 48"/>
                  <a:gd name="T4" fmla="*/ 0 w 64"/>
                  <a:gd name="T5" fmla="*/ 20 h 48"/>
                  <a:gd name="T6" fmla="*/ 12 w 64"/>
                  <a:gd name="T7" fmla="*/ 26 h 48"/>
                  <a:gd name="T8" fmla="*/ 12 w 64"/>
                  <a:gd name="T9" fmla="*/ 32 h 48"/>
                  <a:gd name="T10" fmla="*/ 26 w 64"/>
                  <a:gd name="T11" fmla="*/ 39 h 48"/>
                  <a:gd name="T12" fmla="*/ 51 w 64"/>
                  <a:gd name="T13" fmla="*/ 32 h 48"/>
                  <a:gd name="T14" fmla="*/ 51 w 64"/>
                  <a:gd name="T15" fmla="*/ 20 h 48"/>
                  <a:gd name="T16" fmla="*/ 45 w 64"/>
                  <a:gd name="T17" fmla="*/ 20 h 48"/>
                  <a:gd name="T18" fmla="*/ 32 w 64"/>
                  <a:gd name="T19" fmla="*/ 13 h 48"/>
                  <a:gd name="T20" fmla="*/ 19 w 64"/>
                  <a:gd name="T21" fmla="*/ 13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
                  <a:gd name="T34" fmla="*/ 0 h 48"/>
                  <a:gd name="T35" fmla="*/ 64 w 64"/>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 h="48">
                    <a:moveTo>
                      <a:pt x="24" y="16"/>
                    </a:moveTo>
                    <a:lnTo>
                      <a:pt x="0" y="0"/>
                    </a:lnTo>
                    <a:lnTo>
                      <a:pt x="0" y="24"/>
                    </a:lnTo>
                    <a:lnTo>
                      <a:pt x="16" y="32"/>
                    </a:lnTo>
                    <a:lnTo>
                      <a:pt x="16" y="40"/>
                    </a:lnTo>
                    <a:lnTo>
                      <a:pt x="32" y="48"/>
                    </a:lnTo>
                    <a:lnTo>
                      <a:pt x="64" y="40"/>
                    </a:lnTo>
                    <a:lnTo>
                      <a:pt x="64" y="24"/>
                    </a:lnTo>
                    <a:lnTo>
                      <a:pt x="56" y="24"/>
                    </a:lnTo>
                    <a:lnTo>
                      <a:pt x="40" y="16"/>
                    </a:lnTo>
                    <a:lnTo>
                      <a:pt x="24" y="16"/>
                    </a:lnTo>
                    <a:close/>
                  </a:path>
                </a:pathLst>
              </a:custGeom>
              <a:grpFill/>
              <a:ln w="6350">
                <a:solidFill>
                  <a:schemeClr val="tx1"/>
                </a:solidFill>
                <a:round/>
                <a:headEnd/>
                <a:tailEnd/>
              </a:ln>
            </p:spPr>
            <p:txBody>
              <a:bodyPr/>
              <a:lstStyle/>
              <a:p>
                <a:pPr>
                  <a:spcBef>
                    <a:spcPct val="50000"/>
                  </a:spcBef>
                  <a:defRPr/>
                </a:pPr>
                <a:endParaRPr lang="en-US" sz="1800">
                  <a:latin typeface="Arial" pitchFamily="34" charset="0"/>
                  <a:cs typeface="+mn-cs"/>
                </a:endParaRPr>
              </a:p>
            </p:txBody>
          </p:sp>
          <p:sp>
            <p:nvSpPr>
              <p:cNvPr id="276" name="Freeform 292"/>
              <p:cNvSpPr>
                <a:spLocks/>
              </p:cNvSpPr>
              <p:nvPr/>
            </p:nvSpPr>
            <p:spPr bwMode="auto">
              <a:xfrm>
                <a:off x="2023" y="3579"/>
                <a:ext cx="21" cy="1"/>
              </a:xfrm>
              <a:custGeom>
                <a:avLst/>
                <a:gdLst>
                  <a:gd name="T0" fmla="*/ 18 w 24"/>
                  <a:gd name="T1" fmla="*/ 0 h 1"/>
                  <a:gd name="T2" fmla="*/ 0 w 24"/>
                  <a:gd name="T3" fmla="*/ 0 h 1"/>
                  <a:gd name="T4" fmla="*/ 18 w 24"/>
                  <a:gd name="T5" fmla="*/ 0 h 1"/>
                  <a:gd name="T6" fmla="*/ 0 60000 65536"/>
                  <a:gd name="T7" fmla="*/ 0 60000 65536"/>
                  <a:gd name="T8" fmla="*/ 0 60000 65536"/>
                  <a:gd name="T9" fmla="*/ 0 w 24"/>
                  <a:gd name="T10" fmla="*/ 0 h 1"/>
                  <a:gd name="T11" fmla="*/ 24 w 24"/>
                  <a:gd name="T12" fmla="*/ 1 h 1"/>
                </a:gdLst>
                <a:ahLst/>
                <a:cxnLst>
                  <a:cxn ang="T6">
                    <a:pos x="T0" y="T1"/>
                  </a:cxn>
                  <a:cxn ang="T7">
                    <a:pos x="T2" y="T3"/>
                  </a:cxn>
                  <a:cxn ang="T8">
                    <a:pos x="T4" y="T5"/>
                  </a:cxn>
                </a:cxnLst>
                <a:rect l="T9" t="T10" r="T11" b="T12"/>
                <a:pathLst>
                  <a:path w="24" h="1">
                    <a:moveTo>
                      <a:pt x="24" y="0"/>
                    </a:moveTo>
                    <a:lnTo>
                      <a:pt x="0" y="0"/>
                    </a:lnTo>
                    <a:lnTo>
                      <a:pt x="24" y="0"/>
                    </a:lnTo>
                    <a:close/>
                  </a:path>
                </a:pathLst>
              </a:custGeom>
              <a:grpFill/>
              <a:ln w="6350">
                <a:solidFill>
                  <a:schemeClr val="tx1"/>
                </a:solidFill>
                <a:round/>
                <a:headEnd/>
                <a:tailEnd/>
              </a:ln>
            </p:spPr>
            <p:txBody>
              <a:bodyPr/>
              <a:lstStyle/>
              <a:p>
                <a:pPr>
                  <a:spcBef>
                    <a:spcPct val="50000"/>
                  </a:spcBef>
                  <a:defRPr/>
                </a:pPr>
                <a:endParaRPr lang="en-US" sz="1800">
                  <a:latin typeface="Arial" pitchFamily="34" charset="0"/>
                  <a:cs typeface="+mn-cs"/>
                </a:endParaRPr>
              </a:p>
            </p:txBody>
          </p:sp>
          <p:sp>
            <p:nvSpPr>
              <p:cNvPr id="277" name="Freeform 293"/>
              <p:cNvSpPr>
                <a:spLocks/>
              </p:cNvSpPr>
              <p:nvPr/>
            </p:nvSpPr>
            <p:spPr bwMode="auto">
              <a:xfrm>
                <a:off x="1973" y="3515"/>
                <a:ext cx="57" cy="14"/>
              </a:xfrm>
              <a:custGeom>
                <a:avLst/>
                <a:gdLst>
                  <a:gd name="T0" fmla="*/ 51 w 64"/>
                  <a:gd name="T1" fmla="*/ 0 h 16"/>
                  <a:gd name="T2" fmla="*/ 6 w 64"/>
                  <a:gd name="T3" fmla="*/ 0 h 16"/>
                  <a:gd name="T4" fmla="*/ 0 w 64"/>
                  <a:gd name="T5" fmla="*/ 6 h 16"/>
                  <a:gd name="T6" fmla="*/ 6 w 64"/>
                  <a:gd name="T7" fmla="*/ 12 h 16"/>
                  <a:gd name="T8" fmla="*/ 51 w 64"/>
                  <a:gd name="T9" fmla="*/ 6 h 16"/>
                  <a:gd name="T10" fmla="*/ 45 w 64"/>
                  <a:gd name="T11" fmla="*/ 0 h 16"/>
                  <a:gd name="T12" fmla="*/ 0 60000 65536"/>
                  <a:gd name="T13" fmla="*/ 0 60000 65536"/>
                  <a:gd name="T14" fmla="*/ 0 60000 65536"/>
                  <a:gd name="T15" fmla="*/ 0 60000 65536"/>
                  <a:gd name="T16" fmla="*/ 0 60000 65536"/>
                  <a:gd name="T17" fmla="*/ 0 60000 65536"/>
                  <a:gd name="T18" fmla="*/ 0 w 64"/>
                  <a:gd name="T19" fmla="*/ 0 h 16"/>
                  <a:gd name="T20" fmla="*/ 64 w 6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64" h="16">
                    <a:moveTo>
                      <a:pt x="64" y="0"/>
                    </a:moveTo>
                    <a:lnTo>
                      <a:pt x="8" y="0"/>
                    </a:lnTo>
                    <a:lnTo>
                      <a:pt x="0" y="8"/>
                    </a:lnTo>
                    <a:lnTo>
                      <a:pt x="8" y="16"/>
                    </a:lnTo>
                    <a:lnTo>
                      <a:pt x="64" y="8"/>
                    </a:lnTo>
                    <a:lnTo>
                      <a:pt x="56" y="0"/>
                    </a:lnTo>
                  </a:path>
                </a:pathLst>
              </a:custGeom>
              <a:grpFill/>
              <a:ln w="6350">
                <a:solidFill>
                  <a:schemeClr val="tx1"/>
                </a:solidFill>
                <a:round/>
                <a:headEnd/>
                <a:tailEnd/>
              </a:ln>
            </p:spPr>
            <p:txBody>
              <a:bodyPr/>
              <a:lstStyle/>
              <a:p>
                <a:pPr>
                  <a:spcBef>
                    <a:spcPct val="50000"/>
                  </a:spcBef>
                  <a:defRPr/>
                </a:pPr>
                <a:endParaRPr lang="en-US" sz="1800">
                  <a:latin typeface="Arial" pitchFamily="34" charset="0"/>
                  <a:cs typeface="+mn-cs"/>
                </a:endParaRPr>
              </a:p>
            </p:txBody>
          </p:sp>
          <p:sp>
            <p:nvSpPr>
              <p:cNvPr id="278" name="Freeform 294"/>
              <p:cNvSpPr>
                <a:spLocks/>
              </p:cNvSpPr>
              <p:nvPr/>
            </p:nvSpPr>
            <p:spPr bwMode="auto">
              <a:xfrm>
                <a:off x="1880" y="3465"/>
                <a:ext cx="64" cy="36"/>
              </a:xfrm>
              <a:custGeom>
                <a:avLst/>
                <a:gdLst>
                  <a:gd name="T0" fmla="*/ 6 w 72"/>
                  <a:gd name="T1" fmla="*/ 6 h 40"/>
                  <a:gd name="T2" fmla="*/ 12 w 72"/>
                  <a:gd name="T3" fmla="*/ 20 h 40"/>
                  <a:gd name="T4" fmla="*/ 32 w 72"/>
                  <a:gd name="T5" fmla="*/ 26 h 40"/>
                  <a:gd name="T6" fmla="*/ 38 w 72"/>
                  <a:gd name="T7" fmla="*/ 32 h 40"/>
                  <a:gd name="T8" fmla="*/ 51 w 72"/>
                  <a:gd name="T9" fmla="*/ 32 h 40"/>
                  <a:gd name="T10" fmla="*/ 57 w 72"/>
                  <a:gd name="T11" fmla="*/ 32 h 40"/>
                  <a:gd name="T12" fmla="*/ 51 w 72"/>
                  <a:gd name="T13" fmla="*/ 20 h 40"/>
                  <a:gd name="T14" fmla="*/ 38 w 72"/>
                  <a:gd name="T15" fmla="*/ 13 h 40"/>
                  <a:gd name="T16" fmla="*/ 32 w 72"/>
                  <a:gd name="T17" fmla="*/ 0 h 40"/>
                  <a:gd name="T18" fmla="*/ 19 w 72"/>
                  <a:gd name="T19" fmla="*/ 0 h 40"/>
                  <a:gd name="T20" fmla="*/ 0 w 72"/>
                  <a:gd name="T21" fmla="*/ 0 h 40"/>
                  <a:gd name="T22" fmla="*/ 6 w 72"/>
                  <a:gd name="T23" fmla="*/ 6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2"/>
                  <a:gd name="T37" fmla="*/ 0 h 40"/>
                  <a:gd name="T38" fmla="*/ 72 w 72"/>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2" h="40">
                    <a:moveTo>
                      <a:pt x="8" y="8"/>
                    </a:moveTo>
                    <a:lnTo>
                      <a:pt x="16" y="24"/>
                    </a:lnTo>
                    <a:lnTo>
                      <a:pt x="40" y="32"/>
                    </a:lnTo>
                    <a:lnTo>
                      <a:pt x="48" y="40"/>
                    </a:lnTo>
                    <a:lnTo>
                      <a:pt x="64" y="40"/>
                    </a:lnTo>
                    <a:lnTo>
                      <a:pt x="72" y="40"/>
                    </a:lnTo>
                    <a:lnTo>
                      <a:pt x="64" y="24"/>
                    </a:lnTo>
                    <a:lnTo>
                      <a:pt x="48" y="16"/>
                    </a:lnTo>
                    <a:lnTo>
                      <a:pt x="40" y="0"/>
                    </a:lnTo>
                    <a:lnTo>
                      <a:pt x="24" y="0"/>
                    </a:lnTo>
                    <a:lnTo>
                      <a:pt x="0" y="0"/>
                    </a:lnTo>
                    <a:lnTo>
                      <a:pt x="8" y="8"/>
                    </a:lnTo>
                    <a:close/>
                  </a:path>
                </a:pathLst>
              </a:custGeom>
              <a:grpFill/>
              <a:ln w="6350">
                <a:solidFill>
                  <a:schemeClr val="tx1"/>
                </a:solidFill>
                <a:round/>
                <a:headEnd/>
                <a:tailEnd/>
              </a:ln>
            </p:spPr>
            <p:txBody>
              <a:bodyPr/>
              <a:lstStyle/>
              <a:p>
                <a:pPr>
                  <a:spcBef>
                    <a:spcPct val="50000"/>
                  </a:spcBef>
                  <a:defRPr/>
                </a:pPr>
                <a:endParaRPr lang="en-US" sz="1800">
                  <a:latin typeface="Arial" pitchFamily="34" charset="0"/>
                  <a:cs typeface="+mn-cs"/>
                </a:endParaRPr>
              </a:p>
            </p:txBody>
          </p:sp>
          <p:sp>
            <p:nvSpPr>
              <p:cNvPr id="279" name="Freeform 295"/>
              <p:cNvSpPr>
                <a:spLocks/>
              </p:cNvSpPr>
              <p:nvPr/>
            </p:nvSpPr>
            <p:spPr bwMode="auto">
              <a:xfrm>
                <a:off x="2001" y="3543"/>
                <a:ext cx="22" cy="15"/>
              </a:xfrm>
              <a:custGeom>
                <a:avLst/>
                <a:gdLst>
                  <a:gd name="T0" fmla="*/ 0 w 24"/>
                  <a:gd name="T1" fmla="*/ 0 h 16"/>
                  <a:gd name="T2" fmla="*/ 20 w 24"/>
                  <a:gd name="T3" fmla="*/ 8 h 16"/>
                  <a:gd name="T4" fmla="*/ 6 w 24"/>
                  <a:gd name="T5" fmla="*/ 14 h 16"/>
                  <a:gd name="T6" fmla="*/ 0 w 24"/>
                  <a:gd name="T7" fmla="*/ 0 h 16"/>
                  <a:gd name="T8" fmla="*/ 0 60000 65536"/>
                  <a:gd name="T9" fmla="*/ 0 60000 65536"/>
                  <a:gd name="T10" fmla="*/ 0 60000 65536"/>
                  <a:gd name="T11" fmla="*/ 0 60000 65536"/>
                  <a:gd name="T12" fmla="*/ 0 w 24"/>
                  <a:gd name="T13" fmla="*/ 0 h 16"/>
                  <a:gd name="T14" fmla="*/ 24 w 24"/>
                  <a:gd name="T15" fmla="*/ 16 h 16"/>
                </a:gdLst>
                <a:ahLst/>
                <a:cxnLst>
                  <a:cxn ang="T8">
                    <a:pos x="T0" y="T1"/>
                  </a:cxn>
                  <a:cxn ang="T9">
                    <a:pos x="T2" y="T3"/>
                  </a:cxn>
                  <a:cxn ang="T10">
                    <a:pos x="T4" y="T5"/>
                  </a:cxn>
                  <a:cxn ang="T11">
                    <a:pos x="T6" y="T7"/>
                  </a:cxn>
                </a:cxnLst>
                <a:rect l="T12" t="T13" r="T14" b="T15"/>
                <a:pathLst>
                  <a:path w="24" h="16">
                    <a:moveTo>
                      <a:pt x="0" y="0"/>
                    </a:moveTo>
                    <a:lnTo>
                      <a:pt x="24" y="8"/>
                    </a:lnTo>
                    <a:lnTo>
                      <a:pt x="8" y="16"/>
                    </a:lnTo>
                    <a:lnTo>
                      <a:pt x="0" y="0"/>
                    </a:lnTo>
                    <a:close/>
                  </a:path>
                </a:pathLst>
              </a:custGeom>
              <a:grpFill/>
              <a:ln w="6350">
                <a:solidFill>
                  <a:schemeClr val="tx1"/>
                </a:solidFill>
                <a:round/>
                <a:headEnd/>
                <a:tailEnd/>
              </a:ln>
            </p:spPr>
            <p:txBody>
              <a:bodyPr/>
              <a:lstStyle/>
              <a:p>
                <a:pPr>
                  <a:spcBef>
                    <a:spcPct val="50000"/>
                  </a:spcBef>
                  <a:defRPr/>
                </a:pPr>
                <a:endParaRPr lang="en-US" sz="1800">
                  <a:latin typeface="Arial" pitchFamily="34" charset="0"/>
                  <a:cs typeface="+mn-cs"/>
                </a:endParaRPr>
              </a:p>
            </p:txBody>
          </p:sp>
          <p:sp>
            <p:nvSpPr>
              <p:cNvPr id="280" name="Freeform 296"/>
              <p:cNvSpPr>
                <a:spLocks/>
              </p:cNvSpPr>
              <p:nvPr/>
            </p:nvSpPr>
            <p:spPr bwMode="auto">
              <a:xfrm>
                <a:off x="1752" y="3401"/>
                <a:ext cx="50" cy="36"/>
              </a:xfrm>
              <a:custGeom>
                <a:avLst/>
                <a:gdLst>
                  <a:gd name="T0" fmla="*/ 38 w 56"/>
                  <a:gd name="T1" fmla="*/ 26 h 40"/>
                  <a:gd name="T2" fmla="*/ 38 w 56"/>
                  <a:gd name="T3" fmla="*/ 13 h 40"/>
                  <a:gd name="T4" fmla="*/ 45 w 56"/>
                  <a:gd name="T5" fmla="*/ 6 h 40"/>
                  <a:gd name="T6" fmla="*/ 38 w 56"/>
                  <a:gd name="T7" fmla="*/ 0 h 40"/>
                  <a:gd name="T8" fmla="*/ 6 w 56"/>
                  <a:gd name="T9" fmla="*/ 0 h 40"/>
                  <a:gd name="T10" fmla="*/ 0 w 56"/>
                  <a:gd name="T11" fmla="*/ 6 h 40"/>
                  <a:gd name="T12" fmla="*/ 6 w 56"/>
                  <a:gd name="T13" fmla="*/ 26 h 40"/>
                  <a:gd name="T14" fmla="*/ 19 w 56"/>
                  <a:gd name="T15" fmla="*/ 32 h 40"/>
                  <a:gd name="T16" fmla="*/ 38 w 56"/>
                  <a:gd name="T17" fmla="*/ 26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
                  <a:gd name="T28" fmla="*/ 0 h 40"/>
                  <a:gd name="T29" fmla="*/ 56 w 56"/>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 h="40">
                    <a:moveTo>
                      <a:pt x="48" y="32"/>
                    </a:moveTo>
                    <a:lnTo>
                      <a:pt x="48" y="16"/>
                    </a:lnTo>
                    <a:lnTo>
                      <a:pt x="56" y="8"/>
                    </a:lnTo>
                    <a:lnTo>
                      <a:pt x="48" y="0"/>
                    </a:lnTo>
                    <a:lnTo>
                      <a:pt x="8" y="0"/>
                    </a:lnTo>
                    <a:lnTo>
                      <a:pt x="0" y="8"/>
                    </a:lnTo>
                    <a:lnTo>
                      <a:pt x="8" y="32"/>
                    </a:lnTo>
                    <a:lnTo>
                      <a:pt x="24" y="40"/>
                    </a:lnTo>
                    <a:lnTo>
                      <a:pt x="48" y="32"/>
                    </a:lnTo>
                    <a:close/>
                  </a:path>
                </a:pathLst>
              </a:custGeom>
              <a:grpFill/>
              <a:ln w="6350">
                <a:solidFill>
                  <a:schemeClr val="tx1"/>
                </a:solidFill>
                <a:round/>
                <a:headEnd/>
                <a:tailEnd/>
              </a:ln>
            </p:spPr>
            <p:txBody>
              <a:bodyPr/>
              <a:lstStyle/>
              <a:p>
                <a:pPr>
                  <a:spcBef>
                    <a:spcPct val="50000"/>
                  </a:spcBef>
                  <a:defRPr/>
                </a:pPr>
                <a:endParaRPr lang="en-US" sz="1800">
                  <a:latin typeface="Arial" pitchFamily="34" charset="0"/>
                  <a:cs typeface="+mn-cs"/>
                </a:endParaRPr>
              </a:p>
            </p:txBody>
          </p:sp>
          <p:sp>
            <p:nvSpPr>
              <p:cNvPr id="281" name="Freeform 297"/>
              <p:cNvSpPr>
                <a:spLocks/>
              </p:cNvSpPr>
              <p:nvPr/>
            </p:nvSpPr>
            <p:spPr bwMode="auto">
              <a:xfrm>
                <a:off x="1710" y="3422"/>
                <a:ext cx="28" cy="22"/>
              </a:xfrm>
              <a:custGeom>
                <a:avLst/>
                <a:gdLst>
                  <a:gd name="T0" fmla="*/ 24 w 32"/>
                  <a:gd name="T1" fmla="*/ 6 h 24"/>
                  <a:gd name="T2" fmla="*/ 12 w 32"/>
                  <a:gd name="T3" fmla="*/ 0 h 24"/>
                  <a:gd name="T4" fmla="*/ 0 w 32"/>
                  <a:gd name="T5" fmla="*/ 14 h 24"/>
                  <a:gd name="T6" fmla="*/ 0 w 32"/>
                  <a:gd name="T7" fmla="*/ 20 h 24"/>
                  <a:gd name="T8" fmla="*/ 12 w 32"/>
                  <a:gd name="T9" fmla="*/ 20 h 24"/>
                  <a:gd name="T10" fmla="*/ 24 w 32"/>
                  <a:gd name="T11" fmla="*/ 14 h 24"/>
                  <a:gd name="T12" fmla="*/ 24 w 32"/>
                  <a:gd name="T13" fmla="*/ 6 h 24"/>
                  <a:gd name="T14" fmla="*/ 0 60000 65536"/>
                  <a:gd name="T15" fmla="*/ 0 60000 65536"/>
                  <a:gd name="T16" fmla="*/ 0 60000 65536"/>
                  <a:gd name="T17" fmla="*/ 0 60000 65536"/>
                  <a:gd name="T18" fmla="*/ 0 60000 65536"/>
                  <a:gd name="T19" fmla="*/ 0 60000 65536"/>
                  <a:gd name="T20" fmla="*/ 0 60000 65536"/>
                  <a:gd name="T21" fmla="*/ 0 w 32"/>
                  <a:gd name="T22" fmla="*/ 0 h 24"/>
                  <a:gd name="T23" fmla="*/ 32 w 32"/>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4">
                    <a:moveTo>
                      <a:pt x="32" y="8"/>
                    </a:moveTo>
                    <a:lnTo>
                      <a:pt x="16" y="0"/>
                    </a:lnTo>
                    <a:lnTo>
                      <a:pt x="0" y="16"/>
                    </a:lnTo>
                    <a:lnTo>
                      <a:pt x="0" y="24"/>
                    </a:lnTo>
                    <a:lnTo>
                      <a:pt x="16" y="24"/>
                    </a:lnTo>
                    <a:lnTo>
                      <a:pt x="32" y="16"/>
                    </a:lnTo>
                    <a:lnTo>
                      <a:pt x="32" y="8"/>
                    </a:lnTo>
                    <a:close/>
                  </a:path>
                </a:pathLst>
              </a:custGeom>
              <a:grpFill/>
              <a:ln w="6350">
                <a:solidFill>
                  <a:schemeClr val="tx1"/>
                </a:solidFill>
                <a:round/>
                <a:headEnd/>
                <a:tailEnd/>
              </a:ln>
            </p:spPr>
            <p:txBody>
              <a:bodyPr/>
              <a:lstStyle/>
              <a:p>
                <a:pPr>
                  <a:spcBef>
                    <a:spcPct val="50000"/>
                  </a:spcBef>
                  <a:defRPr/>
                </a:pPr>
                <a:endParaRPr lang="en-US" sz="1800">
                  <a:latin typeface="Arial" pitchFamily="34" charset="0"/>
                  <a:cs typeface="+mn-cs"/>
                </a:endParaRPr>
              </a:p>
            </p:txBody>
          </p:sp>
        </p:grpSp>
        <p:cxnSp>
          <p:nvCxnSpPr>
            <p:cNvPr id="282689" name="Straight Connector 98"/>
            <p:cNvCxnSpPr>
              <a:cxnSpLocks noChangeShapeType="1"/>
              <a:stCxn id="282692" idx="1"/>
            </p:cNvCxnSpPr>
            <p:nvPr/>
          </p:nvCxnSpPr>
          <p:spPr bwMode="auto">
            <a:xfrm rot="16200000" flipV="1">
              <a:off x="6715063" y="3213165"/>
              <a:ext cx="62521" cy="414817"/>
            </a:xfrm>
            <a:prstGeom prst="line">
              <a:avLst/>
            </a:prstGeom>
            <a:noFill/>
            <a:ln w="9525">
              <a:solidFill>
                <a:schemeClr val="tx1"/>
              </a:solidFill>
              <a:round/>
              <a:headEnd/>
              <a:tailEnd/>
            </a:ln>
          </p:spPr>
        </p:cxnSp>
        <p:sp>
          <p:nvSpPr>
            <p:cNvPr id="265" name="Oval 133" descr="Wide upward diagonal"/>
            <p:cNvSpPr>
              <a:spLocks noChangeArrowheads="1"/>
            </p:cNvSpPr>
            <p:nvPr/>
          </p:nvSpPr>
          <p:spPr bwMode="auto">
            <a:xfrm>
              <a:off x="4724277" y="5263850"/>
              <a:ext cx="152338" cy="151029"/>
            </a:xfrm>
            <a:prstGeom prst="ellipse">
              <a:avLst/>
            </a:prstGeom>
            <a:solidFill>
              <a:schemeClr val="accent5"/>
            </a:solidFill>
            <a:ln w="9525">
              <a:solidFill>
                <a:schemeClr val="tx1"/>
              </a:solidFill>
              <a:round/>
              <a:headEnd/>
              <a:tailEnd/>
            </a:ln>
          </p:spPr>
          <p:txBody>
            <a:bodyPr/>
            <a:lstStyle/>
            <a:p>
              <a:pPr eaLnBrk="0" hangingPunct="0">
                <a:defRPr/>
              </a:pPr>
              <a:endParaRPr lang="en-US" sz="1000">
                <a:ea typeface="ＭＳ Ｐゴシック" pitchFamily="34" charset="-128"/>
              </a:endParaRPr>
            </a:p>
          </p:txBody>
        </p:sp>
        <p:sp>
          <p:nvSpPr>
            <p:cNvPr id="282691" name="TextBox 95"/>
            <p:cNvSpPr txBox="1">
              <a:spLocks noChangeArrowheads="1"/>
            </p:cNvSpPr>
            <p:nvPr/>
          </p:nvSpPr>
          <p:spPr bwMode="auto">
            <a:xfrm>
              <a:off x="4854493" y="5157095"/>
              <a:ext cx="2093495" cy="306218"/>
            </a:xfrm>
            <a:prstGeom prst="rect">
              <a:avLst/>
            </a:prstGeom>
            <a:noFill/>
            <a:ln w="9525">
              <a:noFill/>
              <a:miter lim="800000"/>
              <a:headEnd/>
              <a:tailEnd/>
            </a:ln>
          </p:spPr>
          <p:txBody>
            <a:bodyPr>
              <a:spAutoFit/>
            </a:bodyPr>
            <a:lstStyle/>
            <a:p>
              <a:pPr>
                <a:spcBef>
                  <a:spcPct val="50000"/>
                </a:spcBef>
              </a:pPr>
              <a:r>
                <a:rPr lang="en-US" sz="1000" b="1"/>
                <a:t>U.S. Virgin Islands</a:t>
              </a:r>
            </a:p>
          </p:txBody>
        </p:sp>
        <p:sp>
          <p:nvSpPr>
            <p:cNvPr id="282692" name="Oval 201"/>
            <p:cNvSpPr>
              <a:spLocks noChangeArrowheads="1"/>
            </p:cNvSpPr>
            <p:nvPr/>
          </p:nvSpPr>
          <p:spPr bwMode="auto">
            <a:xfrm>
              <a:off x="6897760" y="3418356"/>
              <a:ext cx="382199" cy="228600"/>
            </a:xfrm>
            <a:prstGeom prst="ellipse">
              <a:avLst/>
            </a:prstGeom>
            <a:noFill/>
            <a:ln w="6350">
              <a:solidFill>
                <a:schemeClr val="tx1"/>
              </a:solidFill>
              <a:round/>
              <a:headEnd/>
              <a:tailEnd/>
            </a:ln>
          </p:spPr>
          <p:txBody>
            <a:bodyPr/>
            <a:lstStyle/>
            <a:p>
              <a:pPr eaLnBrk="0" hangingPunct="0">
                <a:spcBef>
                  <a:spcPct val="50000"/>
                </a:spcBef>
              </a:pPr>
              <a:endParaRPr lang="en-US" sz="1800"/>
            </a:p>
          </p:txBody>
        </p:sp>
        <p:sp>
          <p:nvSpPr>
            <p:cNvPr id="268" name="TextBox 202"/>
            <p:cNvSpPr txBox="1">
              <a:spLocks noChangeArrowheads="1"/>
            </p:cNvSpPr>
            <p:nvPr/>
          </p:nvSpPr>
          <p:spPr bwMode="auto">
            <a:xfrm>
              <a:off x="6812785" y="3380435"/>
              <a:ext cx="633924" cy="324267"/>
            </a:xfrm>
            <a:prstGeom prst="rect">
              <a:avLst/>
            </a:prstGeom>
            <a:noFill/>
            <a:ln w="9525">
              <a:noFill/>
              <a:miter lim="800000"/>
              <a:headEnd/>
              <a:tailEnd/>
            </a:ln>
          </p:spPr>
          <p:txBody>
            <a:bodyPr>
              <a:spAutoFit/>
            </a:bodyPr>
            <a:lstStyle/>
            <a:p>
              <a:pPr eaLnBrk="0" hangingPunct="0">
                <a:spcBef>
                  <a:spcPct val="50000"/>
                </a:spcBef>
                <a:defRPr/>
              </a:pPr>
              <a:r>
                <a:rPr lang="en-US" sz="900" b="1" dirty="0">
                  <a:latin typeface="+mj-lt"/>
                  <a:ea typeface="ＭＳ Ｐゴシック" charset="-128"/>
                  <a:cs typeface="+mn-cs"/>
                </a:rPr>
                <a:t>DC</a:t>
              </a:r>
            </a:p>
          </p:txBody>
        </p:sp>
        <p:sp>
          <p:nvSpPr>
            <p:cNvPr id="269" name="Text Box 221"/>
            <p:cNvSpPr txBox="1">
              <a:spLocks noChangeArrowheads="1"/>
            </p:cNvSpPr>
            <p:nvPr/>
          </p:nvSpPr>
          <p:spPr bwMode="auto">
            <a:xfrm>
              <a:off x="6149377" y="5690284"/>
              <a:ext cx="2167134" cy="775133"/>
            </a:xfrm>
            <a:prstGeom prst="rect">
              <a:avLst/>
            </a:prstGeom>
            <a:solidFill>
              <a:srgbClr val="7F7F7F"/>
            </a:solidFill>
            <a:ln w="9525">
              <a:solidFill>
                <a:schemeClr val="tx1"/>
              </a:solidFill>
              <a:miter lim="800000"/>
              <a:headEnd/>
              <a:tailEnd/>
            </a:ln>
            <a:effectLst>
              <a:outerShdw blurRad="63500" dist="38100" dir="5400000" algn="t" rotWithShape="0">
                <a:srgbClr val="000000">
                  <a:alpha val="39999"/>
                </a:srgbClr>
              </a:outerShdw>
            </a:effectLst>
          </p:spPr>
          <p:txBody>
            <a:bodyPr>
              <a:spAutoFit/>
            </a:bodyPr>
            <a:lstStyle/>
            <a:p>
              <a:pPr>
                <a:defRPr/>
              </a:pPr>
              <a:r>
                <a:rPr lang="en-US" sz="1000" b="1">
                  <a:ea typeface="ＭＳ Ｐゴシック" pitchFamily="34" charset="-128"/>
                </a:rPr>
                <a:t>38 states + USVI</a:t>
              </a:r>
            </a:p>
            <a:p>
              <a:pPr>
                <a:defRPr/>
              </a:pPr>
              <a:r>
                <a:rPr lang="en-US" sz="1000" b="1">
                  <a:ea typeface="ＭＳ Ｐゴシック" pitchFamily="34" charset="-128"/>
                </a:rPr>
                <a:t>have solar access laws</a:t>
              </a:r>
            </a:p>
          </p:txBody>
        </p:sp>
        <p:pic>
          <p:nvPicPr>
            <p:cNvPr id="270" name="Picture 172" descr="sun1.png"/>
            <p:cNvPicPr>
              <a:picLocks noChangeAspect="1"/>
            </p:cNvPicPr>
            <p:nvPr/>
          </p:nvPicPr>
          <p:blipFill>
            <a:blip r:embed="rId3" cstate="print">
              <a:clrChange>
                <a:clrFrom>
                  <a:srgbClr val="FFFFFF"/>
                </a:clrFrom>
                <a:clrTo>
                  <a:srgbClr val="FFFFFF">
                    <a:alpha val="0"/>
                  </a:srgbClr>
                </a:clrTo>
              </a:clrChange>
              <a:duotone>
                <a:prstClr val="black"/>
                <a:schemeClr val="tx2">
                  <a:tint val="45000"/>
                  <a:satMod val="400000"/>
                </a:schemeClr>
              </a:duotone>
            </a:blip>
            <a:srcRect/>
            <a:stretch>
              <a:fillRect/>
            </a:stretch>
          </p:blipFill>
          <p:spPr bwMode="auto">
            <a:xfrm>
              <a:off x="4419600" y="2514600"/>
              <a:ext cx="225425" cy="220663"/>
            </a:xfrm>
            <a:prstGeom prst="rect">
              <a:avLst/>
            </a:prstGeom>
            <a:noFill/>
            <a:ln w="9525">
              <a:noFill/>
              <a:miter lim="800000"/>
              <a:headEnd/>
              <a:tailEnd/>
            </a:ln>
          </p:spPr>
        </p:pic>
        <p:pic>
          <p:nvPicPr>
            <p:cNvPr id="271" name="Picture 172" descr="sun1.png"/>
            <p:cNvPicPr>
              <a:picLocks noChangeAspect="1"/>
            </p:cNvPicPr>
            <p:nvPr/>
          </p:nvPicPr>
          <p:blipFill>
            <a:blip r:embed="rId3" cstate="print">
              <a:clrChange>
                <a:clrFrom>
                  <a:srgbClr val="FFFFFF"/>
                </a:clrFrom>
                <a:clrTo>
                  <a:srgbClr val="FFFFFF">
                    <a:alpha val="0"/>
                  </a:srgbClr>
                </a:clrTo>
              </a:clrChange>
              <a:duotone>
                <a:prstClr val="black"/>
                <a:schemeClr val="tx2">
                  <a:tint val="45000"/>
                  <a:satMod val="400000"/>
                </a:schemeClr>
              </a:duotone>
            </a:blip>
            <a:srcRect/>
            <a:stretch>
              <a:fillRect/>
            </a:stretch>
          </p:blipFill>
          <p:spPr bwMode="auto">
            <a:xfrm>
              <a:off x="2514600" y="3352800"/>
              <a:ext cx="225425" cy="220663"/>
            </a:xfrm>
            <a:prstGeom prst="rect">
              <a:avLst/>
            </a:prstGeom>
            <a:noFill/>
            <a:ln w="9525">
              <a:noFill/>
              <a:miter lim="800000"/>
              <a:headEnd/>
              <a:tailEnd/>
            </a:ln>
          </p:spPr>
        </p:pic>
        <p:pic>
          <p:nvPicPr>
            <p:cNvPr id="272" name="Picture 172" descr="sun1.png"/>
            <p:cNvPicPr>
              <a:picLocks noChangeAspect="1"/>
            </p:cNvPicPr>
            <p:nvPr/>
          </p:nvPicPr>
          <p:blipFill>
            <a:blip r:embed="rId3" cstate="print">
              <a:clrChange>
                <a:clrFrom>
                  <a:srgbClr val="FFFFFF"/>
                </a:clrFrom>
                <a:clrTo>
                  <a:srgbClr val="FFFFFF">
                    <a:alpha val="0"/>
                  </a:srgbClr>
                </a:clrTo>
              </a:clrChange>
              <a:duotone>
                <a:prstClr val="black"/>
                <a:schemeClr val="tx2">
                  <a:tint val="45000"/>
                  <a:satMod val="400000"/>
                </a:schemeClr>
              </a:duotone>
            </a:blip>
            <a:srcRect/>
            <a:stretch>
              <a:fillRect/>
            </a:stretch>
          </p:blipFill>
          <p:spPr bwMode="auto">
            <a:xfrm>
              <a:off x="483873" y="6337851"/>
              <a:ext cx="225425" cy="220664"/>
            </a:xfrm>
            <a:prstGeom prst="rect">
              <a:avLst/>
            </a:prstGeom>
            <a:noFill/>
            <a:ln w="9525">
              <a:noFill/>
              <a:miter lim="800000"/>
              <a:headEnd/>
              <a:tailEnd/>
            </a:ln>
          </p:spPr>
        </p:pic>
        <p:sp>
          <p:nvSpPr>
            <p:cNvPr id="273" name="TextBox 272"/>
            <p:cNvSpPr txBox="1"/>
            <p:nvPr/>
          </p:nvSpPr>
          <p:spPr>
            <a:xfrm>
              <a:off x="675028" y="6298840"/>
              <a:ext cx="3582406" cy="277627"/>
            </a:xfrm>
            <a:prstGeom prst="rect">
              <a:avLst/>
            </a:prstGeom>
            <a:noFill/>
          </p:spPr>
          <p:txBody>
            <a:bodyPr>
              <a:spAutoFit/>
            </a:bodyPr>
            <a:lstStyle/>
            <a:p>
              <a:pPr>
                <a:spcBef>
                  <a:spcPct val="50000"/>
                </a:spcBef>
                <a:defRPr/>
              </a:pPr>
              <a:r>
                <a:rPr lang="en-US" dirty="0">
                  <a:latin typeface="+mj-lt"/>
                  <a:ea typeface="ＭＳ Ｐゴシック" charset="-128"/>
                  <a:cs typeface="+mn-cs"/>
                </a:rPr>
                <a:t>Local option to create solar rights provision</a:t>
              </a:r>
            </a:p>
          </p:txBody>
        </p:sp>
      </p:grpSp>
      <p:sp>
        <p:nvSpPr>
          <p:cNvPr id="282628" name="Rectangle 4"/>
          <p:cNvSpPr txBox="1">
            <a:spLocks noChangeArrowheads="1"/>
          </p:cNvSpPr>
          <p:nvPr/>
        </p:nvSpPr>
        <p:spPr bwMode="auto">
          <a:xfrm>
            <a:off x="5029200" y="1981200"/>
            <a:ext cx="3429000" cy="533400"/>
          </a:xfrm>
          <a:prstGeom prst="rect">
            <a:avLst/>
          </a:prstGeom>
          <a:noFill/>
          <a:ln w="12700">
            <a:noFill/>
            <a:miter lim="800000"/>
            <a:headEnd/>
            <a:tailEnd/>
          </a:ln>
        </p:spPr>
        <p:txBody>
          <a:bodyPr lIns="0" tIns="0" rIns="0" bIns="0" anchor="ctr"/>
          <a:lstStyle/>
          <a:p>
            <a:pPr>
              <a:spcBef>
                <a:spcPct val="65000"/>
              </a:spcBef>
              <a:spcAft>
                <a:spcPct val="25000"/>
              </a:spcAft>
            </a:pPr>
            <a:r>
              <a:rPr lang="en-US" sz="2000" b="1" i="1">
                <a:solidFill>
                  <a:schemeClr val="tx2"/>
                </a:solidFill>
              </a:rPr>
              <a:t>State Solar Access Laws</a:t>
            </a:r>
          </a:p>
        </p:txBody>
      </p:sp>
      <p:sp>
        <p:nvSpPr>
          <p:cNvPr id="282629" name="Text Box 237"/>
          <p:cNvSpPr txBox="1">
            <a:spLocks noChangeArrowheads="1"/>
          </p:cNvSpPr>
          <p:nvPr/>
        </p:nvSpPr>
        <p:spPr bwMode="auto">
          <a:xfrm>
            <a:off x="5133975" y="2362200"/>
            <a:ext cx="3276600" cy="277813"/>
          </a:xfrm>
          <a:prstGeom prst="rect">
            <a:avLst/>
          </a:prstGeom>
          <a:noFill/>
          <a:ln w="9525">
            <a:noFill/>
            <a:miter lim="800000"/>
            <a:headEnd/>
            <a:tailEnd/>
          </a:ln>
        </p:spPr>
        <p:txBody>
          <a:bodyPr>
            <a:spAutoFit/>
          </a:bodyPr>
          <a:lstStyle/>
          <a:p>
            <a:r>
              <a:rPr lang="en-US" b="1">
                <a:hlinkClick r:id="rId4"/>
              </a:rPr>
              <a:t>www.dsireusa.org</a:t>
            </a:r>
            <a:r>
              <a:rPr lang="en-US" b="1"/>
              <a:t> / December 2010</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Title 1"/>
          <p:cNvSpPr>
            <a:spLocks noGrp="1"/>
          </p:cNvSpPr>
          <p:nvPr>
            <p:ph type="title" idx="4294967295"/>
          </p:nvPr>
        </p:nvSpPr>
        <p:spPr>
          <a:xfrm>
            <a:off x="457200" y="1098550"/>
            <a:ext cx="8229600" cy="939800"/>
          </a:xfrm>
        </p:spPr>
        <p:txBody>
          <a:bodyPr/>
          <a:lstStyle/>
          <a:p>
            <a:r>
              <a:rPr lang="en-US" smtClean="0"/>
              <a:t>Ensuring Solar Access: Examples</a:t>
            </a:r>
          </a:p>
        </p:txBody>
      </p:sp>
      <p:sp>
        <p:nvSpPr>
          <p:cNvPr id="284674" name="Content Placeholder 2"/>
          <p:cNvSpPr>
            <a:spLocks noGrp="1"/>
          </p:cNvSpPr>
          <p:nvPr>
            <p:ph idx="4294967295"/>
          </p:nvPr>
        </p:nvSpPr>
        <p:spPr>
          <a:xfrm>
            <a:off x="457200" y="1981200"/>
            <a:ext cx="8229600" cy="3810000"/>
          </a:xfrm>
        </p:spPr>
        <p:txBody>
          <a:bodyPr/>
          <a:lstStyle/>
          <a:p>
            <a:r>
              <a:rPr lang="en-US" sz="2400" b="1" smtClean="0"/>
              <a:t>Set solar zoning standards</a:t>
            </a:r>
          </a:p>
          <a:p>
            <a:pPr lvl="1"/>
            <a:r>
              <a:rPr lang="en-US" sz="2000" smtClean="0"/>
              <a:t>General land use: Minneapolis, Minnesota</a:t>
            </a:r>
          </a:p>
          <a:p>
            <a:pPr lvl="1"/>
            <a:r>
              <a:rPr lang="en-US" sz="2000" smtClean="0"/>
              <a:t>Historic districts: Madison, Wisconsin</a:t>
            </a:r>
          </a:p>
          <a:p>
            <a:r>
              <a:rPr lang="en-US" sz="2400" b="1" smtClean="0"/>
              <a:t>Provide resident protections</a:t>
            </a:r>
          </a:p>
          <a:p>
            <a:pPr lvl="1"/>
            <a:r>
              <a:rPr lang="en-US" sz="2000" smtClean="0"/>
              <a:t>Subdivision Planning: Sacramento, California</a:t>
            </a:r>
          </a:p>
          <a:p>
            <a:pPr lvl="1"/>
            <a:r>
              <a:rPr lang="en-US" sz="2000" smtClean="0"/>
              <a:t>Setbacks and Permits: Ashland, Oregon</a:t>
            </a:r>
          </a:p>
          <a:p>
            <a:r>
              <a:rPr lang="en-US" sz="2400" b="1" smtClean="0"/>
              <a:t>Support solar-ready new construction</a:t>
            </a:r>
          </a:p>
          <a:p>
            <a:pPr lvl="1"/>
            <a:r>
              <a:rPr lang="en-US" sz="2000" smtClean="0"/>
              <a:t>Design standards: Boston, Massachusetts</a:t>
            </a:r>
          </a:p>
          <a:p>
            <a:pPr lvl="1"/>
            <a:r>
              <a:rPr lang="en-US" sz="2000" smtClean="0"/>
              <a:t>Construction requirements: Tucson, Arizona</a:t>
            </a:r>
          </a:p>
          <a:p>
            <a:pPr lvl="1"/>
            <a:endParaRPr lang="en-US" sz="2000" smtClean="0"/>
          </a:p>
          <a:p>
            <a:pPr>
              <a:buFont typeface="Arial" charset="0"/>
              <a:buNone/>
            </a:pPr>
            <a:endParaRPr lang="en-US" smtClean="0"/>
          </a:p>
          <a:p>
            <a:endParaRPr lang="en-US" smtClean="0"/>
          </a:p>
          <a:p>
            <a:endParaRPr lang="en-US" b="1" smtClean="0"/>
          </a:p>
        </p:txBody>
      </p:sp>
      <p:pic>
        <p:nvPicPr>
          <p:cNvPr id="284675" name="Picture 10" descr="C:\Users\jrbarne2\AppData\Local\Microsoft\Windows\Temporary Internet Files\Content.IE5\HMMDI77Y\MC900346683[1].wmf"/>
          <p:cNvPicPr>
            <a:picLocks noChangeAspect="1" noChangeArrowheads="1"/>
          </p:cNvPicPr>
          <p:nvPr/>
        </p:nvPicPr>
        <p:blipFill>
          <a:blip r:embed="rId3"/>
          <a:srcRect/>
          <a:stretch>
            <a:fillRect/>
          </a:stretch>
        </p:blipFill>
        <p:spPr bwMode="auto">
          <a:xfrm>
            <a:off x="6172200" y="2590800"/>
            <a:ext cx="2514600"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p:cNvSpPr txBox="1"/>
          <p:nvPr/>
        </p:nvSpPr>
        <p:spPr>
          <a:xfrm>
            <a:off x="0" y="0"/>
            <a:ext cx="9144000" cy="2255838"/>
          </a:xfrm>
          <a:prstGeom prst="rect">
            <a:avLst/>
          </a:prstGeom>
          <a:solidFill>
            <a:schemeClr val="accent3">
              <a:lumMod val="20000"/>
              <a:lumOff val="80000"/>
            </a:schemeClr>
          </a:solidFill>
          <a:ln>
            <a:noFill/>
          </a:ln>
        </p:spPr>
        <p:txBody>
          <a:bodyPr>
            <a:spAutoFit/>
          </a:bodyPr>
          <a:lstStyle/>
          <a:p>
            <a:pPr>
              <a:defRPr/>
            </a:pPr>
            <a:r>
              <a:rPr lang="en-US" sz="4400">
                <a:solidFill>
                  <a:schemeClr val="tx2"/>
                </a:solidFill>
                <a:latin typeface="Calibri" pitchFamily="34" charset="0"/>
                <a:cs typeface="+mn-cs"/>
              </a:rPr>
              <a:t>				  Re-Powering America’s Lands</a:t>
            </a:r>
          </a:p>
          <a:p>
            <a:pPr>
              <a:defRPr/>
            </a:pPr>
            <a:endParaRPr lang="en-US" sz="4400">
              <a:solidFill>
                <a:schemeClr val="tx2"/>
              </a:solidFill>
              <a:latin typeface="Calibri" pitchFamily="34" charset="0"/>
              <a:cs typeface="+mn-cs"/>
            </a:endParaRPr>
          </a:p>
          <a:p>
            <a:pPr>
              <a:defRPr/>
            </a:pPr>
            <a:endParaRPr lang="en-US" sz="1800">
              <a:solidFill>
                <a:schemeClr val="tx2"/>
              </a:solidFill>
              <a:latin typeface="Calibri" pitchFamily="34" charset="0"/>
              <a:cs typeface="+mn-cs"/>
            </a:endParaRPr>
          </a:p>
          <a:p>
            <a:pPr>
              <a:defRPr/>
            </a:pPr>
            <a:endParaRPr lang="en-US" sz="1800">
              <a:solidFill>
                <a:schemeClr val="tx2"/>
              </a:solidFill>
              <a:latin typeface="Calibri" pitchFamily="34" charset="0"/>
              <a:cs typeface="+mn-cs"/>
            </a:endParaRPr>
          </a:p>
          <a:p>
            <a:pPr>
              <a:defRPr/>
            </a:pPr>
            <a:endParaRPr lang="en-US" sz="1800">
              <a:latin typeface="Arial" pitchFamily="34" charset="0"/>
              <a:cs typeface="+mn-cs"/>
            </a:endParaRPr>
          </a:p>
        </p:txBody>
      </p:sp>
      <p:pic>
        <p:nvPicPr>
          <p:cNvPr id="39938" name="Picture 2" descr="US_PV_NOTEXT"/>
          <p:cNvPicPr>
            <a:picLocks noGrp="1" noChangeAspect="1" noChangeArrowheads="1"/>
          </p:cNvPicPr>
          <p:nvPr>
            <p:ph sz="half" idx="4294967295"/>
          </p:nvPr>
        </p:nvPicPr>
        <p:blipFill>
          <a:blip r:embed="rId3"/>
          <a:srcRect/>
          <a:stretch>
            <a:fillRect/>
          </a:stretch>
        </p:blipFill>
        <p:spPr>
          <a:xfrm>
            <a:off x="-158750" y="1816100"/>
            <a:ext cx="6569075" cy="5305425"/>
          </a:xfrm>
        </p:spPr>
      </p:pic>
      <p:sp>
        <p:nvSpPr>
          <p:cNvPr id="39939" name="Content Placeholder 5"/>
          <p:cNvSpPr>
            <a:spLocks noGrp="1"/>
          </p:cNvSpPr>
          <p:nvPr>
            <p:ph sz="half" idx="4294967295"/>
          </p:nvPr>
        </p:nvSpPr>
        <p:spPr>
          <a:xfrm>
            <a:off x="2506663" y="617538"/>
            <a:ext cx="5797550" cy="901700"/>
          </a:xfrm>
        </p:spPr>
        <p:txBody>
          <a:bodyPr/>
          <a:lstStyle/>
          <a:p>
            <a:pPr eaLnBrk="1" hangingPunct="1">
              <a:buFont typeface="Arial" charset="0"/>
              <a:buNone/>
            </a:pPr>
            <a:r>
              <a:rPr lang="en-US" sz="2800" smtClean="0"/>
              <a:t>EPA promotes “siting” renewable energy on contaminated sites</a:t>
            </a:r>
          </a:p>
          <a:p>
            <a:pPr lvl="1" eaLnBrk="1" hangingPunct="1">
              <a:buFont typeface="Arial" charset="0"/>
              <a:buNone/>
            </a:pPr>
            <a:endParaRPr lang="en-US" sz="2400" smtClean="0">
              <a:ea typeface="ＭＳ Ｐゴシック" pitchFamily="34" charset="-128"/>
            </a:endParaRPr>
          </a:p>
        </p:txBody>
      </p:sp>
      <p:sp>
        <p:nvSpPr>
          <p:cNvPr id="39940" name="Rectangle 9"/>
          <p:cNvSpPr txBox="1">
            <a:spLocks/>
          </p:cNvSpPr>
          <p:nvPr/>
        </p:nvSpPr>
        <p:spPr bwMode="auto">
          <a:xfrm>
            <a:off x="319088" y="190500"/>
            <a:ext cx="7985125" cy="1328738"/>
          </a:xfrm>
          <a:prstGeom prst="rect">
            <a:avLst/>
          </a:prstGeom>
          <a:noFill/>
          <a:ln w="9525">
            <a:noFill/>
            <a:miter lim="800000"/>
            <a:headEnd/>
            <a:tailEnd/>
          </a:ln>
        </p:spPr>
        <p:txBody>
          <a:bodyPr/>
          <a:lstStyle/>
          <a:p>
            <a:pPr marL="342900" indent="-342900" eaLnBrk="0" hangingPunct="0">
              <a:spcBef>
                <a:spcPct val="20000"/>
              </a:spcBef>
            </a:pPr>
            <a:endParaRPr lang="en-US" sz="4000">
              <a:solidFill>
                <a:schemeClr val="tx2"/>
              </a:solidFill>
              <a:latin typeface="Calibri" pitchFamily="34" charset="0"/>
            </a:endParaRPr>
          </a:p>
        </p:txBody>
      </p:sp>
      <p:pic>
        <p:nvPicPr>
          <p:cNvPr id="39941" name="Picture 4"/>
          <p:cNvPicPr>
            <a:picLocks noChangeAspect="1" noChangeArrowheads="1"/>
          </p:cNvPicPr>
          <p:nvPr/>
        </p:nvPicPr>
        <p:blipFill>
          <a:blip r:embed="rId4"/>
          <a:srcRect/>
          <a:stretch>
            <a:fillRect/>
          </a:stretch>
        </p:blipFill>
        <p:spPr bwMode="auto">
          <a:xfrm>
            <a:off x="0" y="0"/>
            <a:ext cx="1858963" cy="1816100"/>
          </a:xfrm>
          <a:prstGeom prst="rect">
            <a:avLst/>
          </a:prstGeom>
          <a:noFill/>
          <a:ln w="9525">
            <a:noFill/>
            <a:miter lim="800000"/>
            <a:headEnd/>
            <a:tailEnd/>
          </a:ln>
        </p:spPr>
      </p:pic>
      <p:pic>
        <p:nvPicPr>
          <p:cNvPr id="39942" name="Picture 6"/>
          <p:cNvPicPr>
            <a:picLocks noChangeAspect="1" noChangeArrowheads="1"/>
          </p:cNvPicPr>
          <p:nvPr/>
        </p:nvPicPr>
        <p:blipFill>
          <a:blip r:embed="rId5"/>
          <a:srcRect l="3593" t="12025" r="71942" b="67062"/>
          <a:stretch>
            <a:fillRect/>
          </a:stretch>
        </p:blipFill>
        <p:spPr bwMode="auto">
          <a:xfrm>
            <a:off x="6565900" y="4430713"/>
            <a:ext cx="2574925" cy="2041525"/>
          </a:xfrm>
          <a:prstGeom prst="rect">
            <a:avLst/>
          </a:prstGeom>
          <a:noFill/>
          <a:ln w="9525">
            <a:noFill/>
            <a:miter lim="800000"/>
            <a:headEnd/>
            <a:tailEnd/>
          </a:ln>
        </p:spPr>
      </p:pic>
      <p:pic>
        <p:nvPicPr>
          <p:cNvPr id="39943" name="Picture 5"/>
          <p:cNvPicPr>
            <a:picLocks noChangeAspect="1" noChangeArrowheads="1"/>
          </p:cNvPicPr>
          <p:nvPr/>
        </p:nvPicPr>
        <p:blipFill>
          <a:blip r:embed="rId5"/>
          <a:srcRect l="3593" t="33018" r="71942" b="41145"/>
          <a:stretch>
            <a:fillRect/>
          </a:stretch>
        </p:blipFill>
        <p:spPr bwMode="auto">
          <a:xfrm>
            <a:off x="6410325" y="1816100"/>
            <a:ext cx="2730500" cy="2306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2"/>
          <p:cNvSpPr>
            <a:spLocks noGrp="1"/>
          </p:cNvSpPr>
          <p:nvPr>
            <p:ph type="title" idx="4294967295"/>
          </p:nvPr>
        </p:nvSpPr>
        <p:spPr>
          <a:xfrm>
            <a:off x="457200" y="1222375"/>
            <a:ext cx="8229600" cy="539750"/>
          </a:xfrm>
        </p:spPr>
        <p:txBody>
          <a:bodyPr/>
          <a:lstStyle/>
          <a:p>
            <a:r>
              <a:rPr lang="en-US" smtClean="0"/>
              <a:t>Permitting: Potential Issues </a:t>
            </a:r>
          </a:p>
        </p:txBody>
      </p:sp>
      <p:sp>
        <p:nvSpPr>
          <p:cNvPr id="5" name="Rectangle 3"/>
          <p:cNvSpPr txBox="1">
            <a:spLocks/>
          </p:cNvSpPr>
          <p:nvPr/>
        </p:nvSpPr>
        <p:spPr>
          <a:xfrm>
            <a:off x="457200" y="2057400"/>
            <a:ext cx="7162800" cy="3124200"/>
          </a:xfrm>
          <a:prstGeom prst="rect">
            <a:avLst/>
          </a:prstGeom>
        </p:spPr>
        <p:txBody>
          <a:bodyPr>
            <a:normAutofit lnSpcReduction="10000"/>
          </a:bodyPr>
          <a:lstStyle/>
          <a:p>
            <a:pPr marL="342900" indent="-342900" defTabSz="914400" fontAlgn="auto">
              <a:lnSpc>
                <a:spcPct val="90000"/>
              </a:lnSpc>
              <a:spcBef>
                <a:spcPct val="20000"/>
              </a:spcBef>
              <a:spcAft>
                <a:spcPts val="0"/>
              </a:spcAft>
              <a:buFont typeface="Arial" pitchFamily="34" charset="0"/>
              <a:buChar char="•"/>
              <a:defRPr/>
            </a:pPr>
            <a:r>
              <a:rPr lang="en-US" sz="3200" dirty="0">
                <a:latin typeface="Arial" pitchFamily="34" charset="0"/>
                <a:cs typeface="+mn-cs"/>
              </a:rPr>
              <a:t>Unnecessary requirements</a:t>
            </a:r>
          </a:p>
          <a:p>
            <a:pPr marL="342900" indent="-342900" defTabSz="914400" fontAlgn="auto">
              <a:lnSpc>
                <a:spcPct val="90000"/>
              </a:lnSpc>
              <a:spcBef>
                <a:spcPct val="20000"/>
              </a:spcBef>
              <a:spcAft>
                <a:spcPts val="0"/>
              </a:spcAft>
              <a:buFont typeface="Arial" pitchFamily="34" charset="0"/>
              <a:buChar char="•"/>
              <a:defRPr/>
            </a:pPr>
            <a:r>
              <a:rPr lang="en-US" sz="3200" dirty="0">
                <a:latin typeface="Arial" pitchFamily="34" charset="0"/>
                <a:cs typeface="+mn-cs"/>
              </a:rPr>
              <a:t>Unclear requirements</a:t>
            </a:r>
          </a:p>
          <a:p>
            <a:pPr marL="342900" indent="-342900" defTabSz="914400" fontAlgn="auto">
              <a:lnSpc>
                <a:spcPct val="90000"/>
              </a:lnSpc>
              <a:spcBef>
                <a:spcPct val="20000"/>
              </a:spcBef>
              <a:spcAft>
                <a:spcPts val="0"/>
              </a:spcAft>
              <a:buFont typeface="Arial" pitchFamily="34" charset="0"/>
              <a:buChar char="•"/>
              <a:defRPr/>
            </a:pPr>
            <a:r>
              <a:rPr lang="en-US" sz="3200" dirty="0">
                <a:latin typeface="Arial" pitchFamily="34" charset="0"/>
                <a:cs typeface="+mn-cs"/>
              </a:rPr>
              <a:t>Jurisdictional variations</a:t>
            </a:r>
            <a:endParaRPr lang="en-US" sz="3200" dirty="0">
              <a:latin typeface="+mn-lt"/>
              <a:cs typeface="+mn-cs"/>
            </a:endParaRPr>
          </a:p>
          <a:p>
            <a:pPr marL="342900" indent="-342900" defTabSz="914400" fontAlgn="auto">
              <a:lnSpc>
                <a:spcPct val="90000"/>
              </a:lnSpc>
              <a:spcBef>
                <a:spcPct val="20000"/>
              </a:spcBef>
              <a:spcAft>
                <a:spcPts val="0"/>
              </a:spcAft>
              <a:buFont typeface="Arial" pitchFamily="34" charset="0"/>
              <a:buChar char="•"/>
              <a:defRPr/>
            </a:pPr>
            <a:r>
              <a:rPr lang="en-US" sz="3200" dirty="0">
                <a:latin typeface="Arial" pitchFamily="34" charset="0"/>
                <a:cs typeface="+mn-cs"/>
              </a:rPr>
              <a:t>Submittal and processing time</a:t>
            </a:r>
          </a:p>
          <a:p>
            <a:pPr marL="342900" indent="-342900" defTabSz="914400" fontAlgn="auto">
              <a:lnSpc>
                <a:spcPct val="90000"/>
              </a:lnSpc>
              <a:spcBef>
                <a:spcPct val="20000"/>
              </a:spcBef>
              <a:spcAft>
                <a:spcPts val="0"/>
              </a:spcAft>
              <a:buFont typeface="Arial" pitchFamily="34" charset="0"/>
              <a:buChar char="•"/>
              <a:defRPr/>
            </a:pPr>
            <a:r>
              <a:rPr lang="en-US" sz="3200" dirty="0">
                <a:latin typeface="Arial" pitchFamily="34" charset="0"/>
                <a:cs typeface="+mn-cs"/>
              </a:rPr>
              <a:t>Inspection time </a:t>
            </a:r>
            <a:endParaRPr lang="en-US" sz="3200" dirty="0">
              <a:latin typeface="+mn-lt"/>
              <a:cs typeface="+mn-cs"/>
            </a:endParaRPr>
          </a:p>
          <a:p>
            <a:pPr marL="342900" indent="-342900" defTabSz="914400" fontAlgn="auto">
              <a:lnSpc>
                <a:spcPct val="90000"/>
              </a:lnSpc>
              <a:spcBef>
                <a:spcPct val="20000"/>
              </a:spcBef>
              <a:spcAft>
                <a:spcPts val="0"/>
              </a:spcAft>
              <a:buFont typeface="Arial" pitchFamily="34" charset="0"/>
              <a:buChar char="•"/>
              <a:defRPr/>
            </a:pPr>
            <a:r>
              <a:rPr lang="en-US" sz="3200" dirty="0">
                <a:latin typeface="Arial" pitchFamily="34" charset="0"/>
                <a:cs typeface="+mn-cs"/>
              </a:rPr>
              <a:t>High permit fees</a:t>
            </a:r>
            <a:endParaRPr lang="en-US" sz="3200" dirty="0">
              <a:latin typeface="+mn-lt"/>
              <a:cs typeface="+mn-cs"/>
            </a:endParaRPr>
          </a:p>
          <a:p>
            <a:pPr marL="342900" indent="-342900" defTabSz="914400" fontAlgn="auto">
              <a:lnSpc>
                <a:spcPct val="90000"/>
              </a:lnSpc>
              <a:spcBef>
                <a:spcPct val="20000"/>
              </a:spcBef>
              <a:spcAft>
                <a:spcPts val="0"/>
              </a:spcAft>
              <a:buFont typeface="Arial" pitchFamily="34" charset="0"/>
              <a:buChar char="•"/>
              <a:defRPr/>
            </a:pPr>
            <a:endParaRPr lang="en-US" sz="2200" dirty="0">
              <a:latin typeface="+mn-lt"/>
              <a:cs typeface="+mn-cs"/>
            </a:endParaRPr>
          </a:p>
        </p:txBody>
      </p:sp>
      <p:sp>
        <p:nvSpPr>
          <p:cNvPr id="286723" name="TextBox 7"/>
          <p:cNvSpPr txBox="1">
            <a:spLocks noChangeArrowheads="1"/>
          </p:cNvSpPr>
          <p:nvPr/>
        </p:nvSpPr>
        <p:spPr bwMode="auto">
          <a:xfrm>
            <a:off x="533400" y="5105400"/>
            <a:ext cx="7924800" cy="954088"/>
          </a:xfrm>
          <a:prstGeom prst="rect">
            <a:avLst/>
          </a:prstGeom>
          <a:noFill/>
          <a:ln w="9525">
            <a:noFill/>
            <a:miter lim="800000"/>
            <a:headEnd/>
            <a:tailEnd/>
          </a:ln>
        </p:spPr>
        <p:txBody>
          <a:bodyPr>
            <a:spAutoFit/>
          </a:bodyPr>
          <a:lstStyle/>
          <a:p>
            <a:r>
              <a:rPr lang="en-US" sz="2800" b="1" i="1"/>
              <a:t>Permitting costs may increase installation costs significantly, but improvements are possible…</a:t>
            </a:r>
          </a:p>
        </p:txBody>
      </p:sp>
      <p:pic>
        <p:nvPicPr>
          <p:cNvPr id="286724" name="Picture 13" descr="C:\Users\jrbarne2\AppData\Local\Microsoft\Windows\Temporary Internet Files\Content.IE5\9XD0Y7MH\MC900383260[1].wmf"/>
          <p:cNvPicPr>
            <a:picLocks noChangeAspect="1" noChangeArrowheads="1"/>
          </p:cNvPicPr>
          <p:nvPr/>
        </p:nvPicPr>
        <p:blipFill>
          <a:blip r:embed="rId3"/>
          <a:srcRect/>
          <a:stretch>
            <a:fillRect/>
          </a:stretch>
        </p:blipFill>
        <p:spPr bwMode="auto">
          <a:xfrm>
            <a:off x="6248400" y="2362200"/>
            <a:ext cx="2362200" cy="2389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2"/>
          <p:cNvSpPr>
            <a:spLocks noGrp="1"/>
          </p:cNvSpPr>
          <p:nvPr>
            <p:ph type="title" idx="4294967295"/>
          </p:nvPr>
        </p:nvSpPr>
        <p:spPr>
          <a:xfrm>
            <a:off x="457200" y="1222375"/>
            <a:ext cx="8229600" cy="539750"/>
          </a:xfrm>
        </p:spPr>
        <p:txBody>
          <a:bodyPr/>
          <a:lstStyle/>
          <a:p>
            <a:r>
              <a:rPr lang="en-US" smtClean="0"/>
              <a:t>Permitting: Potential Issues </a:t>
            </a:r>
          </a:p>
        </p:txBody>
      </p:sp>
      <p:sp>
        <p:nvSpPr>
          <p:cNvPr id="5" name="Rectangle 3"/>
          <p:cNvSpPr txBox="1">
            <a:spLocks/>
          </p:cNvSpPr>
          <p:nvPr/>
        </p:nvSpPr>
        <p:spPr>
          <a:xfrm>
            <a:off x="457200" y="2057400"/>
            <a:ext cx="7162800" cy="3124200"/>
          </a:xfrm>
          <a:prstGeom prst="rect">
            <a:avLst/>
          </a:prstGeom>
        </p:spPr>
        <p:txBody>
          <a:bodyPr>
            <a:normAutofit lnSpcReduction="10000"/>
          </a:bodyPr>
          <a:lstStyle/>
          <a:p>
            <a:pPr marL="342900" indent="-342900" defTabSz="914400" fontAlgn="auto">
              <a:lnSpc>
                <a:spcPct val="90000"/>
              </a:lnSpc>
              <a:spcBef>
                <a:spcPct val="20000"/>
              </a:spcBef>
              <a:spcAft>
                <a:spcPts val="0"/>
              </a:spcAft>
              <a:buFont typeface="Arial" pitchFamily="34" charset="0"/>
              <a:buChar char="•"/>
              <a:defRPr/>
            </a:pPr>
            <a:r>
              <a:rPr lang="en-US" sz="3200" dirty="0">
                <a:latin typeface="Arial" pitchFamily="34" charset="0"/>
                <a:cs typeface="+mn-cs"/>
              </a:rPr>
              <a:t>Unnecessary requirements</a:t>
            </a:r>
          </a:p>
          <a:p>
            <a:pPr marL="342900" indent="-342900" defTabSz="914400" fontAlgn="auto">
              <a:lnSpc>
                <a:spcPct val="90000"/>
              </a:lnSpc>
              <a:spcBef>
                <a:spcPct val="20000"/>
              </a:spcBef>
              <a:spcAft>
                <a:spcPts val="0"/>
              </a:spcAft>
              <a:buFont typeface="Arial" pitchFamily="34" charset="0"/>
              <a:buChar char="•"/>
              <a:defRPr/>
            </a:pPr>
            <a:r>
              <a:rPr lang="en-US" sz="3200" dirty="0">
                <a:latin typeface="Arial" pitchFamily="34" charset="0"/>
                <a:cs typeface="+mn-cs"/>
              </a:rPr>
              <a:t>Unclear requirements</a:t>
            </a:r>
          </a:p>
          <a:p>
            <a:pPr marL="342900" indent="-342900" defTabSz="914400" fontAlgn="auto">
              <a:lnSpc>
                <a:spcPct val="90000"/>
              </a:lnSpc>
              <a:spcBef>
                <a:spcPct val="20000"/>
              </a:spcBef>
              <a:spcAft>
                <a:spcPts val="0"/>
              </a:spcAft>
              <a:buFont typeface="Arial" pitchFamily="34" charset="0"/>
              <a:buChar char="•"/>
              <a:defRPr/>
            </a:pPr>
            <a:r>
              <a:rPr lang="en-US" sz="3200" dirty="0">
                <a:latin typeface="Arial" pitchFamily="34" charset="0"/>
                <a:cs typeface="+mn-cs"/>
              </a:rPr>
              <a:t>Jurisdictional variations</a:t>
            </a:r>
            <a:endParaRPr lang="en-US" sz="3200" dirty="0">
              <a:latin typeface="+mn-lt"/>
              <a:cs typeface="+mn-cs"/>
            </a:endParaRPr>
          </a:p>
          <a:p>
            <a:pPr marL="342900" indent="-342900" defTabSz="914400" fontAlgn="auto">
              <a:lnSpc>
                <a:spcPct val="90000"/>
              </a:lnSpc>
              <a:spcBef>
                <a:spcPct val="20000"/>
              </a:spcBef>
              <a:spcAft>
                <a:spcPts val="0"/>
              </a:spcAft>
              <a:buFont typeface="Arial" pitchFamily="34" charset="0"/>
              <a:buChar char="•"/>
              <a:defRPr/>
            </a:pPr>
            <a:r>
              <a:rPr lang="en-US" sz="3200" dirty="0">
                <a:latin typeface="Arial" pitchFamily="34" charset="0"/>
                <a:cs typeface="+mn-cs"/>
              </a:rPr>
              <a:t>Submittal and processing time</a:t>
            </a:r>
          </a:p>
          <a:p>
            <a:pPr marL="342900" indent="-342900" defTabSz="914400" fontAlgn="auto">
              <a:lnSpc>
                <a:spcPct val="90000"/>
              </a:lnSpc>
              <a:spcBef>
                <a:spcPct val="20000"/>
              </a:spcBef>
              <a:spcAft>
                <a:spcPts val="0"/>
              </a:spcAft>
              <a:buFont typeface="Arial" pitchFamily="34" charset="0"/>
              <a:buChar char="•"/>
              <a:defRPr/>
            </a:pPr>
            <a:r>
              <a:rPr lang="en-US" sz="3200" dirty="0">
                <a:latin typeface="Arial" pitchFamily="34" charset="0"/>
                <a:cs typeface="+mn-cs"/>
              </a:rPr>
              <a:t>Inspection time </a:t>
            </a:r>
            <a:endParaRPr lang="en-US" sz="3200" dirty="0">
              <a:latin typeface="+mn-lt"/>
              <a:cs typeface="+mn-cs"/>
            </a:endParaRPr>
          </a:p>
          <a:p>
            <a:pPr marL="342900" indent="-342900" defTabSz="914400" fontAlgn="auto">
              <a:lnSpc>
                <a:spcPct val="90000"/>
              </a:lnSpc>
              <a:spcBef>
                <a:spcPct val="20000"/>
              </a:spcBef>
              <a:spcAft>
                <a:spcPts val="0"/>
              </a:spcAft>
              <a:buFont typeface="Arial" pitchFamily="34" charset="0"/>
              <a:buChar char="•"/>
              <a:defRPr/>
            </a:pPr>
            <a:r>
              <a:rPr lang="en-US" sz="3200" dirty="0">
                <a:latin typeface="Arial" pitchFamily="34" charset="0"/>
                <a:cs typeface="+mn-cs"/>
              </a:rPr>
              <a:t>High permit fees</a:t>
            </a:r>
            <a:endParaRPr lang="en-US" sz="3200" dirty="0">
              <a:latin typeface="+mn-lt"/>
              <a:cs typeface="+mn-cs"/>
            </a:endParaRPr>
          </a:p>
          <a:p>
            <a:pPr marL="342900" indent="-342900" defTabSz="914400" fontAlgn="auto">
              <a:lnSpc>
                <a:spcPct val="90000"/>
              </a:lnSpc>
              <a:spcBef>
                <a:spcPct val="20000"/>
              </a:spcBef>
              <a:spcAft>
                <a:spcPts val="0"/>
              </a:spcAft>
              <a:buFont typeface="Arial" pitchFamily="34" charset="0"/>
              <a:buChar char="•"/>
              <a:defRPr/>
            </a:pPr>
            <a:endParaRPr lang="en-US" sz="2200" dirty="0">
              <a:latin typeface="+mn-lt"/>
              <a:cs typeface="+mn-cs"/>
            </a:endParaRPr>
          </a:p>
        </p:txBody>
      </p:sp>
      <p:sp>
        <p:nvSpPr>
          <p:cNvPr id="288771" name="TextBox 7"/>
          <p:cNvSpPr txBox="1">
            <a:spLocks noChangeArrowheads="1"/>
          </p:cNvSpPr>
          <p:nvPr/>
        </p:nvSpPr>
        <p:spPr bwMode="auto">
          <a:xfrm>
            <a:off x="533400" y="5105400"/>
            <a:ext cx="7924800" cy="954088"/>
          </a:xfrm>
          <a:prstGeom prst="rect">
            <a:avLst/>
          </a:prstGeom>
          <a:noFill/>
          <a:ln w="9525">
            <a:noFill/>
            <a:miter lim="800000"/>
            <a:headEnd/>
            <a:tailEnd/>
          </a:ln>
        </p:spPr>
        <p:txBody>
          <a:bodyPr>
            <a:spAutoFit/>
          </a:bodyPr>
          <a:lstStyle/>
          <a:p>
            <a:r>
              <a:rPr lang="en-US" sz="2800" b="1" i="1"/>
              <a:t>Permitting costs may increase installation costs significantly, but improvements are possible…</a:t>
            </a:r>
          </a:p>
        </p:txBody>
      </p:sp>
      <p:pic>
        <p:nvPicPr>
          <p:cNvPr id="288772" name="Picture 13" descr="C:\Users\jrbarne2\AppData\Local\Microsoft\Windows\Temporary Internet Files\Content.IE5\9XD0Y7MH\MC900383260[1].wmf"/>
          <p:cNvPicPr>
            <a:picLocks noChangeAspect="1" noChangeArrowheads="1"/>
          </p:cNvPicPr>
          <p:nvPr/>
        </p:nvPicPr>
        <p:blipFill>
          <a:blip r:embed="rId3"/>
          <a:srcRect/>
          <a:stretch>
            <a:fillRect/>
          </a:stretch>
        </p:blipFill>
        <p:spPr bwMode="auto">
          <a:xfrm>
            <a:off x="6248400" y="2362200"/>
            <a:ext cx="2362200" cy="2389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4"/>
          <p:cNvSpPr>
            <a:spLocks noGrp="1"/>
          </p:cNvSpPr>
          <p:nvPr>
            <p:ph type="title" idx="4294967295"/>
          </p:nvPr>
        </p:nvSpPr>
        <p:spPr>
          <a:xfrm>
            <a:off x="457200" y="993775"/>
            <a:ext cx="8229600" cy="996950"/>
          </a:xfrm>
        </p:spPr>
        <p:txBody>
          <a:bodyPr/>
          <a:lstStyle/>
          <a:p>
            <a:r>
              <a:rPr lang="en-US" smtClean="0"/>
              <a:t>Permitting Best Practices</a:t>
            </a:r>
            <a:endParaRPr lang="en-US" b="1" i="1" smtClean="0"/>
          </a:p>
        </p:txBody>
      </p:sp>
      <p:graphicFrame>
        <p:nvGraphicFramePr>
          <p:cNvPr id="6" name="Diagram 5"/>
          <p:cNvGraphicFramePr/>
          <p:nvPr/>
        </p:nvGraphicFramePr>
        <p:xfrm>
          <a:off x="762000" y="1981200"/>
          <a:ext cx="77724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Straight Arrow Connector 7"/>
          <p:cNvCxnSpPr/>
          <p:nvPr/>
        </p:nvCxnSpPr>
        <p:spPr>
          <a:xfrm flipV="1">
            <a:off x="6934200" y="3048000"/>
            <a:ext cx="68580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0820" name="TextBox 9"/>
          <p:cNvSpPr txBox="1">
            <a:spLocks noChangeArrowheads="1"/>
          </p:cNvSpPr>
          <p:nvPr/>
        </p:nvSpPr>
        <p:spPr bwMode="auto">
          <a:xfrm>
            <a:off x="6629400" y="2362200"/>
            <a:ext cx="2362200" cy="646113"/>
          </a:xfrm>
          <a:prstGeom prst="rect">
            <a:avLst/>
          </a:prstGeom>
          <a:noFill/>
          <a:ln w="9525">
            <a:noFill/>
            <a:miter lim="800000"/>
            <a:headEnd/>
            <a:tailEnd/>
          </a:ln>
        </p:spPr>
        <p:txBody>
          <a:bodyPr>
            <a:spAutoFit/>
          </a:bodyPr>
          <a:lstStyle/>
          <a:p>
            <a:pPr algn="ctr"/>
            <a:r>
              <a:rPr lang="en-US" sz="1800"/>
              <a:t>Example: Philadelphia Solar Guide</a:t>
            </a:r>
          </a:p>
        </p:txBody>
      </p:sp>
      <p:cxnSp>
        <p:nvCxnSpPr>
          <p:cNvPr id="12" name="Straight Arrow Connector 11"/>
          <p:cNvCxnSpPr/>
          <p:nvPr/>
        </p:nvCxnSpPr>
        <p:spPr>
          <a:xfrm flipV="1">
            <a:off x="5410200" y="5638800"/>
            <a:ext cx="1066800" cy="76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0822" name="TextBox 12"/>
          <p:cNvSpPr txBox="1">
            <a:spLocks noChangeArrowheads="1"/>
          </p:cNvSpPr>
          <p:nvPr/>
        </p:nvSpPr>
        <p:spPr bwMode="auto">
          <a:xfrm>
            <a:off x="6477000" y="5181600"/>
            <a:ext cx="2505075" cy="923925"/>
          </a:xfrm>
          <a:prstGeom prst="rect">
            <a:avLst/>
          </a:prstGeom>
          <a:noFill/>
          <a:ln w="9525">
            <a:noFill/>
            <a:miter lim="800000"/>
            <a:headEnd/>
            <a:tailEnd/>
          </a:ln>
        </p:spPr>
        <p:txBody>
          <a:bodyPr>
            <a:spAutoFit/>
          </a:bodyPr>
          <a:lstStyle/>
          <a:p>
            <a:pPr algn="ctr"/>
            <a:r>
              <a:rPr lang="en-US" sz="1800"/>
              <a:t>Example: San Jose, over the counter electrical permits</a:t>
            </a:r>
          </a:p>
        </p:txBody>
      </p:sp>
      <p:cxnSp>
        <p:nvCxnSpPr>
          <p:cNvPr id="14" name="Straight Arrow Connector 13"/>
          <p:cNvCxnSpPr/>
          <p:nvPr/>
        </p:nvCxnSpPr>
        <p:spPr>
          <a:xfrm rot="5400000">
            <a:off x="1866900" y="4610100"/>
            <a:ext cx="6858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0824" name="TextBox 18"/>
          <p:cNvSpPr txBox="1">
            <a:spLocks noChangeArrowheads="1"/>
          </p:cNvSpPr>
          <p:nvPr/>
        </p:nvSpPr>
        <p:spPr bwMode="auto">
          <a:xfrm>
            <a:off x="381000" y="5334000"/>
            <a:ext cx="2819400" cy="923925"/>
          </a:xfrm>
          <a:prstGeom prst="rect">
            <a:avLst/>
          </a:prstGeom>
          <a:noFill/>
          <a:ln w="9525">
            <a:noFill/>
            <a:miter lim="800000"/>
            <a:headEnd/>
            <a:tailEnd/>
          </a:ln>
        </p:spPr>
        <p:txBody>
          <a:bodyPr>
            <a:spAutoFit/>
          </a:bodyPr>
          <a:lstStyle/>
          <a:p>
            <a:pPr algn="ctr"/>
            <a:r>
              <a:rPr lang="en-US" sz="1800"/>
              <a:t>Example: New Orleans, standardized communication with utility</a:t>
            </a:r>
          </a:p>
        </p:txBody>
      </p:sp>
      <p:sp>
        <p:nvSpPr>
          <p:cNvPr id="290825" name="TextBox 19"/>
          <p:cNvSpPr txBox="1">
            <a:spLocks noChangeArrowheads="1"/>
          </p:cNvSpPr>
          <p:nvPr/>
        </p:nvSpPr>
        <p:spPr bwMode="auto">
          <a:xfrm>
            <a:off x="609600" y="1981200"/>
            <a:ext cx="2505075" cy="923925"/>
          </a:xfrm>
          <a:prstGeom prst="rect">
            <a:avLst/>
          </a:prstGeom>
          <a:noFill/>
          <a:ln w="9525">
            <a:noFill/>
            <a:miter lim="800000"/>
            <a:headEnd/>
            <a:tailEnd/>
          </a:ln>
        </p:spPr>
        <p:txBody>
          <a:bodyPr>
            <a:spAutoFit/>
          </a:bodyPr>
          <a:lstStyle/>
          <a:p>
            <a:pPr algn="ctr"/>
            <a:r>
              <a:rPr lang="en-US" sz="1800"/>
              <a:t>Example: Portland, electronic permit processing </a:t>
            </a:r>
          </a:p>
        </p:txBody>
      </p:sp>
      <p:cxnSp>
        <p:nvCxnSpPr>
          <p:cNvPr id="22" name="Straight Arrow Connector 21"/>
          <p:cNvCxnSpPr/>
          <p:nvPr/>
        </p:nvCxnSpPr>
        <p:spPr>
          <a:xfrm rot="10800000">
            <a:off x="2895600" y="2286000"/>
            <a:ext cx="914400" cy="76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rot="10800000">
            <a:off x="1676400" y="3657600"/>
            <a:ext cx="457200" cy="76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0828" name="TextBox 46"/>
          <p:cNvSpPr txBox="1">
            <a:spLocks noChangeArrowheads="1"/>
          </p:cNvSpPr>
          <p:nvPr/>
        </p:nvSpPr>
        <p:spPr bwMode="auto">
          <a:xfrm>
            <a:off x="0" y="3124200"/>
            <a:ext cx="1905000" cy="1754188"/>
          </a:xfrm>
          <a:prstGeom prst="rect">
            <a:avLst/>
          </a:prstGeom>
          <a:noFill/>
          <a:ln w="9525">
            <a:noFill/>
            <a:miter lim="800000"/>
            <a:headEnd/>
            <a:tailEnd/>
          </a:ln>
        </p:spPr>
        <p:txBody>
          <a:bodyPr>
            <a:spAutoFit/>
          </a:bodyPr>
          <a:lstStyle/>
          <a:p>
            <a:pPr algn="ctr"/>
            <a:r>
              <a:rPr lang="en-US" sz="1800"/>
              <a:t>Example: Maricopa Association of Governments, regional submittal standards</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TextBox 1"/>
          <p:cNvSpPr txBox="1">
            <a:spLocks noChangeArrowheads="1"/>
          </p:cNvSpPr>
          <p:nvPr/>
        </p:nvSpPr>
        <p:spPr bwMode="auto">
          <a:xfrm>
            <a:off x="649288" y="2708275"/>
            <a:ext cx="8001000" cy="1963738"/>
          </a:xfrm>
          <a:prstGeom prst="rect">
            <a:avLst/>
          </a:prstGeom>
          <a:noFill/>
          <a:ln w="9525">
            <a:noFill/>
            <a:miter lim="800000"/>
            <a:headEnd/>
            <a:tailEnd/>
          </a:ln>
        </p:spPr>
        <p:txBody>
          <a:bodyPr>
            <a:spAutoFit/>
          </a:bodyPr>
          <a:lstStyle/>
          <a:p>
            <a:pPr>
              <a:lnSpc>
                <a:spcPct val="80000"/>
              </a:lnSpc>
            </a:pPr>
            <a:r>
              <a:rPr lang="en-US" sz="4000" b="1" i="1"/>
              <a:t>Important: </a:t>
            </a:r>
          </a:p>
          <a:p>
            <a:pPr>
              <a:lnSpc>
                <a:spcPct val="80000"/>
              </a:lnSpc>
            </a:pPr>
            <a:endParaRPr lang="en-US" sz="2800" b="1" i="1"/>
          </a:p>
          <a:p>
            <a:pPr>
              <a:lnSpc>
                <a:spcPct val="80000"/>
              </a:lnSpc>
            </a:pPr>
            <a:r>
              <a:rPr lang="en-US" sz="2800" b="1" i="1"/>
              <a:t>Provide training to educate building and electrical inspectors about PV and ST technologies and installations</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idx="4294967295"/>
          </p:nvPr>
        </p:nvSpPr>
        <p:spPr>
          <a:xfrm>
            <a:off x="457200" y="1060450"/>
            <a:ext cx="8229600" cy="939800"/>
          </a:xfrm>
        </p:spPr>
        <p:txBody>
          <a:bodyPr>
            <a:normAutofit fontScale="90000"/>
          </a:bodyPr>
          <a:lstStyle/>
          <a:p>
            <a:pPr>
              <a:defRPr/>
            </a:pPr>
            <a:r>
              <a:rPr lang="en-US" dirty="0" smtClean="0"/>
              <a:t>Code Official Training Best Practices</a:t>
            </a:r>
          </a:p>
        </p:txBody>
      </p:sp>
      <p:sp>
        <p:nvSpPr>
          <p:cNvPr id="115715" name="Content Placeholder 2"/>
          <p:cNvSpPr>
            <a:spLocks noGrp="1"/>
          </p:cNvSpPr>
          <p:nvPr>
            <p:ph idx="4294967295"/>
          </p:nvPr>
        </p:nvSpPr>
        <p:spPr>
          <a:xfrm>
            <a:off x="457200" y="2057400"/>
            <a:ext cx="3733800" cy="3657600"/>
          </a:xfrm>
        </p:spPr>
        <p:txBody>
          <a:bodyPr>
            <a:normAutofit lnSpcReduction="10000"/>
          </a:bodyPr>
          <a:lstStyle/>
          <a:p>
            <a:pPr>
              <a:lnSpc>
                <a:spcPct val="90000"/>
              </a:lnSpc>
              <a:buFont typeface="Arial" pitchFamily="34" charset="0"/>
              <a:buChar char="•"/>
              <a:defRPr/>
            </a:pPr>
            <a:r>
              <a:rPr lang="en-US" sz="2800" b="1" dirty="0" smtClean="0"/>
              <a:t>Adopt</a:t>
            </a:r>
            <a:r>
              <a:rPr lang="en-US" sz="2800" dirty="0" smtClean="0"/>
              <a:t> applicable standards</a:t>
            </a:r>
          </a:p>
          <a:p>
            <a:pPr>
              <a:lnSpc>
                <a:spcPct val="90000"/>
              </a:lnSpc>
              <a:buFont typeface="Arial" pitchFamily="34" charset="0"/>
              <a:buChar char="•"/>
              <a:defRPr/>
            </a:pPr>
            <a:r>
              <a:rPr lang="en-US" sz="2800" b="1" dirty="0" smtClean="0"/>
              <a:t>Identify </a:t>
            </a:r>
            <a:r>
              <a:rPr lang="en-US" sz="2800" dirty="0" smtClean="0"/>
              <a:t>personnel, needs and barriers</a:t>
            </a:r>
          </a:p>
          <a:p>
            <a:pPr>
              <a:lnSpc>
                <a:spcPct val="90000"/>
              </a:lnSpc>
              <a:buFont typeface="Arial" pitchFamily="34" charset="0"/>
              <a:buChar char="•"/>
              <a:defRPr/>
            </a:pPr>
            <a:r>
              <a:rPr lang="en-US" sz="2800" b="1" dirty="0" smtClean="0"/>
              <a:t>Collaborate</a:t>
            </a:r>
            <a:r>
              <a:rPr lang="en-US" sz="2800" dirty="0" smtClean="0"/>
              <a:t> with stakeholders</a:t>
            </a:r>
          </a:p>
          <a:p>
            <a:pPr>
              <a:lnSpc>
                <a:spcPct val="90000"/>
              </a:lnSpc>
              <a:buFont typeface="Arial" pitchFamily="34" charset="0"/>
              <a:buChar char="•"/>
              <a:defRPr/>
            </a:pPr>
            <a:r>
              <a:rPr lang="en-US" sz="2800" b="1" dirty="0" smtClean="0"/>
              <a:t>Investigate</a:t>
            </a:r>
            <a:r>
              <a:rPr lang="en-US" sz="2800" dirty="0" smtClean="0"/>
              <a:t> training opportunities</a:t>
            </a:r>
          </a:p>
          <a:p>
            <a:pPr>
              <a:lnSpc>
                <a:spcPct val="90000"/>
              </a:lnSpc>
              <a:buFont typeface="Arial" pitchFamily="34" charset="0"/>
              <a:buChar char="•"/>
              <a:defRPr/>
            </a:pPr>
            <a:r>
              <a:rPr lang="en-US" sz="2800" b="1" dirty="0" smtClean="0"/>
              <a:t>Incentivize </a:t>
            </a:r>
            <a:r>
              <a:rPr lang="en-US" sz="2800" dirty="0" smtClean="0"/>
              <a:t>training </a:t>
            </a:r>
          </a:p>
          <a:p>
            <a:pPr>
              <a:lnSpc>
                <a:spcPct val="90000"/>
              </a:lnSpc>
              <a:buFont typeface="Arial" pitchFamily="34" charset="0"/>
              <a:buChar char="•"/>
              <a:defRPr/>
            </a:pPr>
            <a:endParaRPr lang="en-US" dirty="0" smtClean="0"/>
          </a:p>
          <a:p>
            <a:pPr>
              <a:buFont typeface="Arial" pitchFamily="34" charset="0"/>
              <a:buChar char="•"/>
              <a:defRPr/>
            </a:pPr>
            <a:endParaRPr lang="en-US" dirty="0" smtClean="0"/>
          </a:p>
        </p:txBody>
      </p:sp>
      <p:pic>
        <p:nvPicPr>
          <p:cNvPr id="294915" name="Picture 2" descr="C:\Users\jrbarne2\AppData\Local\Microsoft\Windows\Temporary Internet Files\Content.IE5\9XD0Y7MH\MP900439436[1].jpg"/>
          <p:cNvPicPr>
            <a:picLocks noChangeAspect="1" noChangeArrowheads="1"/>
          </p:cNvPicPr>
          <p:nvPr/>
        </p:nvPicPr>
        <p:blipFill>
          <a:blip r:embed="rId3"/>
          <a:srcRect/>
          <a:stretch>
            <a:fillRect/>
          </a:stretch>
        </p:blipFill>
        <p:spPr bwMode="auto">
          <a:xfrm>
            <a:off x="4648200" y="2286000"/>
            <a:ext cx="3886200" cy="32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idx="4294967295"/>
          </p:nvPr>
        </p:nvSpPr>
        <p:spPr>
          <a:xfrm>
            <a:off x="457200" y="1060450"/>
            <a:ext cx="8229600" cy="939800"/>
          </a:xfrm>
        </p:spPr>
        <p:txBody>
          <a:bodyPr>
            <a:normAutofit fontScale="90000"/>
          </a:bodyPr>
          <a:lstStyle/>
          <a:p>
            <a:pPr>
              <a:defRPr/>
            </a:pPr>
            <a:r>
              <a:rPr lang="en-US" dirty="0" smtClean="0"/>
              <a:t>Code Official Training Best Practices</a:t>
            </a:r>
          </a:p>
        </p:txBody>
      </p:sp>
      <p:sp>
        <p:nvSpPr>
          <p:cNvPr id="115715" name="Content Placeholder 2"/>
          <p:cNvSpPr>
            <a:spLocks noGrp="1"/>
          </p:cNvSpPr>
          <p:nvPr>
            <p:ph idx="4294967295"/>
          </p:nvPr>
        </p:nvSpPr>
        <p:spPr>
          <a:xfrm>
            <a:off x="457200" y="2057400"/>
            <a:ext cx="3733800" cy="3657600"/>
          </a:xfrm>
        </p:spPr>
        <p:txBody>
          <a:bodyPr>
            <a:normAutofit lnSpcReduction="10000"/>
          </a:bodyPr>
          <a:lstStyle/>
          <a:p>
            <a:pPr>
              <a:lnSpc>
                <a:spcPct val="90000"/>
              </a:lnSpc>
              <a:buFont typeface="Arial" pitchFamily="34" charset="0"/>
              <a:buChar char="•"/>
              <a:defRPr/>
            </a:pPr>
            <a:r>
              <a:rPr lang="en-US" sz="2800" b="1" dirty="0" smtClean="0"/>
              <a:t>Adopt</a:t>
            </a:r>
            <a:r>
              <a:rPr lang="en-US" sz="2800" dirty="0" smtClean="0"/>
              <a:t> applicable standards</a:t>
            </a:r>
          </a:p>
          <a:p>
            <a:pPr>
              <a:lnSpc>
                <a:spcPct val="90000"/>
              </a:lnSpc>
              <a:buFont typeface="Arial" pitchFamily="34" charset="0"/>
              <a:buChar char="•"/>
              <a:defRPr/>
            </a:pPr>
            <a:r>
              <a:rPr lang="en-US" sz="2800" b="1" dirty="0" smtClean="0"/>
              <a:t>Identify </a:t>
            </a:r>
            <a:r>
              <a:rPr lang="en-US" sz="2800" dirty="0" smtClean="0"/>
              <a:t>personnel, needs and barriers</a:t>
            </a:r>
          </a:p>
          <a:p>
            <a:pPr>
              <a:lnSpc>
                <a:spcPct val="90000"/>
              </a:lnSpc>
              <a:buFont typeface="Arial" pitchFamily="34" charset="0"/>
              <a:buChar char="•"/>
              <a:defRPr/>
            </a:pPr>
            <a:r>
              <a:rPr lang="en-US" sz="2800" b="1" dirty="0" smtClean="0"/>
              <a:t>Collaborate</a:t>
            </a:r>
            <a:r>
              <a:rPr lang="en-US" sz="2800" dirty="0" smtClean="0"/>
              <a:t> with stakeholders</a:t>
            </a:r>
          </a:p>
          <a:p>
            <a:pPr>
              <a:lnSpc>
                <a:spcPct val="90000"/>
              </a:lnSpc>
              <a:buFont typeface="Arial" pitchFamily="34" charset="0"/>
              <a:buChar char="•"/>
              <a:defRPr/>
            </a:pPr>
            <a:r>
              <a:rPr lang="en-US" sz="2800" b="1" dirty="0" smtClean="0"/>
              <a:t>Investigate</a:t>
            </a:r>
            <a:r>
              <a:rPr lang="en-US" sz="2800" dirty="0" smtClean="0"/>
              <a:t> training opportunities</a:t>
            </a:r>
          </a:p>
          <a:p>
            <a:pPr>
              <a:lnSpc>
                <a:spcPct val="90000"/>
              </a:lnSpc>
              <a:buFont typeface="Arial" pitchFamily="34" charset="0"/>
              <a:buChar char="•"/>
              <a:defRPr/>
            </a:pPr>
            <a:r>
              <a:rPr lang="en-US" sz="2800" b="1" dirty="0" smtClean="0"/>
              <a:t>Incentivize </a:t>
            </a:r>
            <a:r>
              <a:rPr lang="en-US" sz="2800" dirty="0" smtClean="0"/>
              <a:t>training </a:t>
            </a:r>
          </a:p>
          <a:p>
            <a:pPr>
              <a:lnSpc>
                <a:spcPct val="90000"/>
              </a:lnSpc>
              <a:buFont typeface="Arial" pitchFamily="34" charset="0"/>
              <a:buChar char="•"/>
              <a:defRPr/>
            </a:pPr>
            <a:endParaRPr lang="en-US" dirty="0" smtClean="0"/>
          </a:p>
          <a:p>
            <a:pPr>
              <a:buFont typeface="Arial" pitchFamily="34" charset="0"/>
              <a:buChar char="•"/>
              <a:defRPr/>
            </a:pPr>
            <a:endParaRPr lang="en-US" dirty="0" smtClean="0"/>
          </a:p>
        </p:txBody>
      </p:sp>
      <p:pic>
        <p:nvPicPr>
          <p:cNvPr id="296963" name="Picture 2" descr="C:\Users\jrbarne2\AppData\Local\Microsoft\Windows\Temporary Internet Files\Content.IE5\9XD0Y7MH\MP900439436[1].jpg"/>
          <p:cNvPicPr>
            <a:picLocks noChangeAspect="1" noChangeArrowheads="1"/>
          </p:cNvPicPr>
          <p:nvPr/>
        </p:nvPicPr>
        <p:blipFill>
          <a:blip r:embed="rId3"/>
          <a:srcRect/>
          <a:stretch>
            <a:fillRect/>
          </a:stretch>
        </p:blipFill>
        <p:spPr bwMode="auto">
          <a:xfrm>
            <a:off x="4648200" y="2286000"/>
            <a:ext cx="3886200" cy="32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3"/>
          <p:cNvSpPr>
            <a:spLocks noGrp="1"/>
          </p:cNvSpPr>
          <p:nvPr>
            <p:ph type="title" idx="4294967295"/>
          </p:nvPr>
        </p:nvSpPr>
        <p:spPr>
          <a:xfrm>
            <a:off x="457200" y="2390775"/>
            <a:ext cx="8229600" cy="2124075"/>
          </a:xfrm>
        </p:spPr>
        <p:txBody>
          <a:bodyPr>
            <a:spAutoFit/>
          </a:bodyPr>
          <a:lstStyle/>
          <a:p>
            <a:r>
              <a:rPr lang="en-US" i="1" smtClean="0"/>
              <a:t>State Solar Contractor </a:t>
            </a:r>
            <a:br>
              <a:rPr lang="en-US" i="1" smtClean="0"/>
            </a:br>
            <a:r>
              <a:rPr lang="en-US" i="1" smtClean="0"/>
              <a:t>Licensing Requirements </a:t>
            </a:r>
            <a:br>
              <a:rPr lang="en-US" i="1" smtClean="0"/>
            </a:br>
            <a:r>
              <a:rPr lang="en-US" i="1" smtClean="0"/>
              <a:t>Continue to Evolve</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Title 3"/>
          <p:cNvSpPr>
            <a:spLocks noGrp="1"/>
          </p:cNvSpPr>
          <p:nvPr>
            <p:ph type="title" idx="4294967295"/>
          </p:nvPr>
        </p:nvSpPr>
        <p:spPr>
          <a:xfrm>
            <a:off x="457200" y="2390775"/>
            <a:ext cx="8229600" cy="2124075"/>
          </a:xfrm>
        </p:spPr>
        <p:txBody>
          <a:bodyPr>
            <a:spAutoFit/>
          </a:bodyPr>
          <a:lstStyle/>
          <a:p>
            <a:r>
              <a:rPr lang="en-US" i="1" smtClean="0"/>
              <a:t>State Solar Contractor </a:t>
            </a:r>
            <a:br>
              <a:rPr lang="en-US" i="1" smtClean="0"/>
            </a:br>
            <a:r>
              <a:rPr lang="en-US" i="1" smtClean="0"/>
              <a:t>Licensing Requirements </a:t>
            </a:r>
            <a:br>
              <a:rPr lang="en-US" i="1" smtClean="0"/>
            </a:br>
            <a:r>
              <a:rPr lang="en-US" i="1" smtClean="0"/>
              <a:t>Continue to Evolve</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idx="4294967295"/>
          </p:nvPr>
        </p:nvSpPr>
        <p:spPr>
          <a:xfrm>
            <a:off x="381000" y="1060450"/>
            <a:ext cx="8229600" cy="844550"/>
          </a:xfrm>
        </p:spPr>
        <p:txBody>
          <a:bodyPr/>
          <a:lstStyle/>
          <a:p>
            <a:pPr eaLnBrk="1" hangingPunct="1"/>
            <a:r>
              <a:rPr lang="en-US" smtClean="0"/>
              <a:t>How to Use DSIRE</a:t>
            </a:r>
          </a:p>
        </p:txBody>
      </p:sp>
      <p:sp>
        <p:nvSpPr>
          <p:cNvPr id="303106" name="Content Placeholder 2"/>
          <p:cNvSpPr>
            <a:spLocks noGrp="1"/>
          </p:cNvSpPr>
          <p:nvPr>
            <p:ph idx="4294967295"/>
          </p:nvPr>
        </p:nvSpPr>
        <p:spPr>
          <a:xfrm>
            <a:off x="457200" y="2590800"/>
            <a:ext cx="3581400" cy="2297113"/>
          </a:xfrm>
        </p:spPr>
        <p:txBody>
          <a:bodyPr/>
          <a:lstStyle/>
          <a:p>
            <a:pPr eaLnBrk="1" hangingPunct="1">
              <a:lnSpc>
                <a:spcPct val="80000"/>
              </a:lnSpc>
              <a:buFont typeface="Arial" charset="0"/>
              <a:buNone/>
            </a:pPr>
            <a:r>
              <a:rPr lang="en-US" sz="3000" smtClean="0"/>
              <a:t>    </a:t>
            </a:r>
            <a:r>
              <a:rPr lang="en-US" sz="4400" b="1" smtClean="0"/>
              <a:t>For best results, use the DSIRE Search Tool!</a:t>
            </a:r>
          </a:p>
        </p:txBody>
      </p:sp>
      <p:pic>
        <p:nvPicPr>
          <p:cNvPr id="303107" name="Picture 2">
            <a:hlinkClick r:id="rId3"/>
          </p:cNvPr>
          <p:cNvPicPr>
            <a:picLocks noChangeAspect="1" noChangeArrowheads="1"/>
          </p:cNvPicPr>
          <p:nvPr/>
        </p:nvPicPr>
        <p:blipFill>
          <a:blip r:embed="rId4"/>
          <a:srcRect/>
          <a:stretch>
            <a:fillRect/>
          </a:stretch>
        </p:blipFill>
        <p:spPr bwMode="auto">
          <a:xfrm>
            <a:off x="4114800" y="2133600"/>
            <a:ext cx="4800600" cy="3276600"/>
          </a:xfrm>
          <a:prstGeom prst="rect">
            <a:avLst/>
          </a:prstGeom>
          <a:noFill/>
          <a:ln w="9525">
            <a:solidFill>
              <a:srgbClr val="385D8A"/>
            </a:solidFill>
            <a:miter lim="800000"/>
            <a:headEnd/>
            <a:tailEnd/>
          </a:ln>
        </p:spPr>
      </p:pic>
      <p:sp>
        <p:nvSpPr>
          <p:cNvPr id="303108" name="TextBox 6"/>
          <p:cNvSpPr txBox="1">
            <a:spLocks noChangeArrowheads="1"/>
          </p:cNvSpPr>
          <p:nvPr/>
        </p:nvSpPr>
        <p:spPr bwMode="auto">
          <a:xfrm>
            <a:off x="533400" y="5715000"/>
            <a:ext cx="8077200" cy="369888"/>
          </a:xfrm>
          <a:prstGeom prst="rect">
            <a:avLst/>
          </a:prstGeom>
          <a:noFill/>
          <a:ln w="9525">
            <a:noFill/>
            <a:miter lim="800000"/>
            <a:headEnd/>
            <a:tailEnd/>
          </a:ln>
        </p:spPr>
        <p:txBody>
          <a:bodyPr>
            <a:spAutoFit/>
          </a:bodyPr>
          <a:lstStyle/>
          <a:p>
            <a:r>
              <a:rPr lang="en-US" sz="1800">
                <a:latin typeface="Calibri" pitchFamily="34" charset="0"/>
              </a:rPr>
              <a:t>DSIRE Search Tool: </a:t>
            </a:r>
            <a:r>
              <a:rPr lang="en-US" sz="1800">
                <a:latin typeface="Calibri" pitchFamily="34" charset="0"/>
                <a:hlinkClick r:id="rId5"/>
              </a:rPr>
              <a:t>http://www.dsireusa.org/solar/searchby/index.cfm?SPV=1&amp;ST=1</a:t>
            </a:r>
            <a:r>
              <a:rPr lang="en-US" sz="1800">
                <a:latin typeface="Calibri" pitchFamily="34" charset="0"/>
              </a:rPr>
              <a:t> </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p:cNvSpPr>
            <a:spLocks noGrp="1"/>
          </p:cNvSpPr>
          <p:nvPr>
            <p:ph type="title" idx="4294967295"/>
          </p:nvPr>
        </p:nvSpPr>
        <p:spPr>
          <a:xfrm>
            <a:off x="296863" y="1127125"/>
            <a:ext cx="8229600" cy="939800"/>
          </a:xfrm>
        </p:spPr>
        <p:txBody>
          <a:bodyPr/>
          <a:lstStyle/>
          <a:p>
            <a:pPr eaLnBrk="1" hangingPunct="1"/>
            <a:r>
              <a:rPr lang="en-US" smtClean="0"/>
              <a:t>Workshop Agenda</a:t>
            </a:r>
          </a:p>
        </p:txBody>
      </p:sp>
      <p:sp>
        <p:nvSpPr>
          <p:cNvPr id="305154" name="Rectangle 3"/>
          <p:cNvSpPr>
            <a:spLocks noGrp="1"/>
          </p:cNvSpPr>
          <p:nvPr>
            <p:ph type="body" idx="4294967295"/>
          </p:nvPr>
        </p:nvSpPr>
        <p:spPr>
          <a:xfrm>
            <a:off x="457200" y="2066925"/>
            <a:ext cx="8229600" cy="5078413"/>
          </a:xfrm>
        </p:spPr>
        <p:txBody>
          <a:bodyPr/>
          <a:lstStyle/>
          <a:p>
            <a:pPr eaLnBrk="1" hangingPunct="1">
              <a:lnSpc>
                <a:spcPct val="90000"/>
              </a:lnSpc>
            </a:pPr>
            <a:r>
              <a:rPr lang="en-US" sz="2400" smtClean="0"/>
              <a:t>Intros</a:t>
            </a:r>
          </a:p>
          <a:p>
            <a:pPr eaLnBrk="1" hangingPunct="1">
              <a:lnSpc>
                <a:spcPct val="90000"/>
              </a:lnSpc>
            </a:pPr>
            <a:r>
              <a:rPr lang="en-US" sz="2400" smtClean="0"/>
              <a:t>Solar technology basics</a:t>
            </a:r>
          </a:p>
          <a:p>
            <a:pPr eaLnBrk="1" hangingPunct="1">
              <a:lnSpc>
                <a:spcPct val="90000"/>
              </a:lnSpc>
            </a:pPr>
            <a:r>
              <a:rPr lang="en-US" sz="2400" smtClean="0"/>
              <a:t>Benefits and barriers to going solar </a:t>
            </a:r>
          </a:p>
          <a:p>
            <a:pPr eaLnBrk="1" hangingPunct="1">
              <a:lnSpc>
                <a:spcPct val="90000"/>
              </a:lnSpc>
            </a:pPr>
            <a:r>
              <a:rPr lang="en-US" sz="2400" smtClean="0"/>
              <a:t>Lunch from 12:00 – 1:00</a:t>
            </a:r>
          </a:p>
          <a:p>
            <a:pPr eaLnBrk="1" hangingPunct="1">
              <a:lnSpc>
                <a:spcPct val="90000"/>
              </a:lnSpc>
            </a:pPr>
            <a:r>
              <a:rPr lang="en-US" sz="2400" b="1" smtClean="0">
                <a:solidFill>
                  <a:srgbClr val="FF0000"/>
                </a:solidFill>
              </a:rPr>
              <a:t>Overcoming barriers</a:t>
            </a:r>
          </a:p>
          <a:p>
            <a:pPr lvl="1" eaLnBrk="1" hangingPunct="1">
              <a:lnSpc>
                <a:spcPct val="90000"/>
              </a:lnSpc>
            </a:pPr>
            <a:r>
              <a:rPr lang="en-US" sz="2400" smtClean="0">
                <a:ea typeface="ＭＳ Ｐゴシック" pitchFamily="34" charset="-128"/>
              </a:rPr>
              <a:t>Policies (financial and regulatory)</a:t>
            </a:r>
          </a:p>
          <a:p>
            <a:pPr lvl="1" eaLnBrk="1" hangingPunct="1">
              <a:lnSpc>
                <a:spcPct val="90000"/>
              </a:lnSpc>
            </a:pPr>
            <a:r>
              <a:rPr lang="en-US" sz="2400" b="1" smtClean="0">
                <a:solidFill>
                  <a:srgbClr val="FF0000"/>
                </a:solidFill>
                <a:ea typeface="ＭＳ Ｐゴシック" pitchFamily="34" charset="-128"/>
              </a:rPr>
              <a:t>How to get started and engage stakeholders</a:t>
            </a:r>
          </a:p>
          <a:p>
            <a:pPr lvl="1" eaLnBrk="1" hangingPunct="1">
              <a:lnSpc>
                <a:spcPct val="90000"/>
              </a:lnSpc>
            </a:pPr>
            <a:r>
              <a:rPr lang="en-US" sz="2400" smtClean="0">
                <a:ea typeface="ＭＳ Ｐゴシック" pitchFamily="34" charset="-128"/>
              </a:rPr>
              <a:t>Installing solar on local government facility/land/b</a:t>
            </a:r>
            <a:r>
              <a:rPr lang="en-US" sz="2400" smtClean="0"/>
              <a:t>rownfield</a:t>
            </a:r>
          </a:p>
          <a:p>
            <a:pPr eaLnBrk="1" hangingPunct="1">
              <a:lnSpc>
                <a:spcPct val="90000"/>
              </a:lnSpc>
            </a:pPr>
            <a:r>
              <a:rPr lang="en-US" sz="2400" smtClean="0"/>
              <a:t>Adjourn at 3:00</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00038" y="5715000"/>
          <a:ext cx="8843962" cy="1379220"/>
        </p:xfrm>
        <a:graphic>
          <a:graphicData uri="http://schemas.openxmlformats.org/drawingml/2006/table">
            <a:tbl>
              <a:tblPr firstRow="1" bandRow="1">
                <a:tableStyleId>{5C22544A-7EE6-4342-B048-85BDC9FD1C3A}</a:tableStyleId>
              </a:tblPr>
              <a:tblGrid>
                <a:gridCol w="4792662"/>
                <a:gridCol w="4051300"/>
              </a:tblGrid>
              <a:tr h="1379220">
                <a:tc>
                  <a:txBody>
                    <a:bodyPr/>
                    <a:lstStyle/>
                    <a:p>
                      <a:pPr algn="l"/>
                      <a:endParaRPr lang="en-US" sz="1200" b="1" dirty="0" smtClean="0">
                        <a:solidFill>
                          <a:schemeClr val="tx1"/>
                        </a:solidFill>
                        <a:latin typeface="Times New Roman" pitchFamily="18" charset="0"/>
                        <a:ea typeface="Calibri" pitchFamily="34" charset="0"/>
                        <a:cs typeface="Times New Roman" pitchFamily="18" charset="0"/>
                      </a:endParaRPr>
                    </a:p>
                    <a:p>
                      <a:pPr algn="l"/>
                      <a:r>
                        <a:rPr lang="en-US" b="1" dirty="0" err="1" smtClean="0">
                          <a:solidFill>
                            <a:schemeClr val="tx1"/>
                          </a:solidFill>
                          <a:latin typeface="Times New Roman" pitchFamily="18" charset="0"/>
                          <a:ea typeface="Calibri" pitchFamily="34" charset="0"/>
                          <a:cs typeface="Times New Roman" pitchFamily="18" charset="0"/>
                        </a:rPr>
                        <a:t>Tessman</a:t>
                      </a:r>
                      <a:r>
                        <a:rPr lang="en-US" b="1" dirty="0" smtClean="0">
                          <a:solidFill>
                            <a:schemeClr val="tx1"/>
                          </a:solidFill>
                          <a:latin typeface="Times New Roman" pitchFamily="18" charset="0"/>
                          <a:ea typeface="Calibri" pitchFamily="34" charset="0"/>
                          <a:cs typeface="Times New Roman" pitchFamily="18" charset="0"/>
                        </a:rPr>
                        <a:t> Road Landfill </a:t>
                      </a:r>
                    </a:p>
                    <a:p>
                      <a:pPr algn="l"/>
                      <a:r>
                        <a:rPr lang="en-US" b="1" dirty="0" smtClean="0">
                          <a:solidFill>
                            <a:schemeClr val="tx1"/>
                          </a:solidFill>
                          <a:latin typeface="Times New Roman" pitchFamily="18" charset="0"/>
                          <a:ea typeface="Calibri" pitchFamily="34" charset="0"/>
                          <a:cs typeface="Times New Roman" pitchFamily="18" charset="0"/>
                        </a:rPr>
                        <a:t>Type of Site:</a:t>
                      </a:r>
                      <a:r>
                        <a:rPr lang="en-US" b="1" baseline="0" dirty="0" smtClean="0">
                          <a:solidFill>
                            <a:schemeClr val="tx1"/>
                          </a:solidFill>
                          <a:latin typeface="Times New Roman" pitchFamily="18" charset="0"/>
                          <a:ea typeface="Calibri" pitchFamily="34" charset="0"/>
                          <a:cs typeface="Times New Roman" pitchFamily="18" charset="0"/>
                        </a:rPr>
                        <a:t> Landfill - </a:t>
                      </a:r>
                      <a:r>
                        <a:rPr lang="en-US" b="1" dirty="0" smtClean="0">
                          <a:solidFill>
                            <a:schemeClr val="tx1"/>
                          </a:solidFill>
                          <a:latin typeface="Times New Roman" pitchFamily="18" charset="0"/>
                          <a:ea typeface="Calibri" pitchFamily="34" charset="0"/>
                          <a:cs typeface="Times New Roman" pitchFamily="18" charset="0"/>
                        </a:rPr>
                        <a:t>Municipal Solid Waste</a:t>
                      </a:r>
                    </a:p>
                    <a:p>
                      <a:pPr algn="l"/>
                      <a:r>
                        <a:rPr lang="en-US" b="1" dirty="0" smtClean="0">
                          <a:solidFill>
                            <a:schemeClr val="tx1"/>
                          </a:solidFill>
                          <a:latin typeface="Times New Roman" pitchFamily="18" charset="0"/>
                          <a:ea typeface="Calibri" pitchFamily="34" charset="0"/>
                          <a:cs typeface="Times New Roman" pitchFamily="18" charset="0"/>
                        </a:rPr>
                        <a:t>Location: San Antonio, TX</a:t>
                      </a:r>
                      <a:endParaRPr lang="en-US" dirty="0" smtClean="0">
                        <a:solidFill>
                          <a:schemeClr val="tx1"/>
                        </a:solidFill>
                        <a:latin typeface="Times New Roman" pitchFamily="18" charset="0"/>
                        <a:ea typeface="Calibri" pitchFamily="34" charset="0"/>
                        <a:cs typeface="Times New Roman" pitchFamily="18" charset="0"/>
                      </a:endParaRPr>
                    </a:p>
                    <a:p>
                      <a:endParaRPr lang="en-US" dirty="0">
                        <a:solidFill>
                          <a:schemeClr val="tx1"/>
                        </a:solidFill>
                      </a:endParaRPr>
                    </a:p>
                  </a:txBody>
                  <a:tcPr>
                    <a:noFill/>
                  </a:tcPr>
                </a:tc>
                <a:tc>
                  <a:txBody>
                    <a:bodyPr/>
                    <a:lstStyle/>
                    <a:p>
                      <a:pPr algn="l"/>
                      <a:endParaRPr lang="en-US" b="1" dirty="0" smtClean="0">
                        <a:solidFill>
                          <a:schemeClr val="tx1"/>
                        </a:solidFill>
                        <a:latin typeface="Times New Roman" pitchFamily="18" charset="0"/>
                        <a:ea typeface="Calibri" pitchFamily="34" charset="0"/>
                        <a:cs typeface="Times New Roman" pitchFamily="18" charset="0"/>
                      </a:endParaRPr>
                    </a:p>
                    <a:p>
                      <a:pPr algn="l"/>
                      <a:r>
                        <a:rPr lang="en-US" b="1" dirty="0" smtClean="0">
                          <a:solidFill>
                            <a:schemeClr val="tx1"/>
                          </a:solidFill>
                          <a:latin typeface="Times New Roman" pitchFamily="18" charset="0"/>
                          <a:ea typeface="Calibri" pitchFamily="34" charset="0"/>
                          <a:cs typeface="Times New Roman" pitchFamily="18" charset="0"/>
                        </a:rPr>
                        <a:t>Size of PV system: 130 kW</a:t>
                      </a:r>
                      <a:endParaRPr lang="en-US" dirty="0" smtClean="0">
                        <a:solidFill>
                          <a:schemeClr val="tx1"/>
                        </a:solidFill>
                        <a:ea typeface="Calibri" pitchFamily="34" charset="0"/>
                        <a:cs typeface="Times New Roman" pitchFamily="18" charset="0"/>
                      </a:endParaRPr>
                    </a:p>
                    <a:p>
                      <a:pPr algn="l"/>
                      <a:r>
                        <a:rPr lang="en-US" b="1" dirty="0" smtClean="0">
                          <a:solidFill>
                            <a:schemeClr val="tx1"/>
                          </a:solidFill>
                          <a:latin typeface="Times New Roman" pitchFamily="18" charset="0"/>
                          <a:ea typeface="Calibri" pitchFamily="34" charset="0"/>
                          <a:cs typeface="Times New Roman" pitchFamily="18" charset="0"/>
                        </a:rPr>
                        <a:t>Photo credit: </a:t>
                      </a:r>
                      <a:r>
                        <a:rPr lang="en-US" dirty="0" smtClean="0">
                          <a:solidFill>
                            <a:schemeClr val="tx1"/>
                          </a:solidFill>
                          <a:latin typeface="Times New Roman" pitchFamily="18" charset="0"/>
                          <a:ea typeface="Calibri" pitchFamily="34" charset="0"/>
                          <a:cs typeface="Times New Roman" pitchFamily="18" charset="0"/>
                        </a:rPr>
                        <a:t>Republic Services, Inc</a:t>
                      </a:r>
                      <a:r>
                        <a:rPr lang="en-US" b="1" dirty="0" smtClean="0">
                          <a:solidFill>
                            <a:schemeClr val="tx1"/>
                          </a:solidFill>
                          <a:latin typeface="Times New Roman" pitchFamily="18" charset="0"/>
                          <a:ea typeface="Calibri" pitchFamily="34" charset="0"/>
                          <a:cs typeface="Times New Roman" pitchFamily="18" charset="0"/>
                        </a:rPr>
                        <a:t>.</a:t>
                      </a:r>
                    </a:p>
                    <a:p>
                      <a:endParaRPr lang="en-US" dirty="0">
                        <a:solidFill>
                          <a:schemeClr val="tx1"/>
                        </a:solidFill>
                      </a:endParaRPr>
                    </a:p>
                  </a:txBody>
                  <a:tcPr>
                    <a:noFill/>
                  </a:tcPr>
                </a:tc>
              </a:tr>
            </a:tbl>
          </a:graphicData>
        </a:graphic>
      </p:graphicFrame>
      <p:pic>
        <p:nvPicPr>
          <p:cNvPr id="41993" name="Picture 1" descr="Tessman solar aerial.jpg"/>
          <p:cNvPicPr>
            <a:picLocks noChangeAspect="1"/>
          </p:cNvPicPr>
          <p:nvPr/>
        </p:nvPicPr>
        <p:blipFill>
          <a:blip r:embed="rId3"/>
          <a:srcRect/>
          <a:stretch>
            <a:fillRect/>
          </a:stretch>
        </p:blipFill>
        <p:spPr bwMode="auto">
          <a:xfrm>
            <a:off x="-39688" y="0"/>
            <a:ext cx="9183688" cy="5905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6"/>
          <p:cNvSpPr>
            <a:spLocks noGrp="1"/>
          </p:cNvSpPr>
          <p:nvPr>
            <p:ph type="ctrTitle" idx="4294967295"/>
          </p:nvPr>
        </p:nvSpPr>
        <p:spPr>
          <a:xfrm>
            <a:off x="520700" y="2400300"/>
            <a:ext cx="7772400" cy="1936750"/>
          </a:xfrm>
        </p:spPr>
        <p:txBody>
          <a:bodyPr/>
          <a:lstStyle/>
          <a:p>
            <a:pPr eaLnBrk="1" hangingPunct="1"/>
            <a:r>
              <a:rPr lang="en-US" sz="5400" smtClean="0"/>
              <a:t>How to Get Started </a:t>
            </a:r>
            <a:br>
              <a:rPr lang="en-US" sz="5400" smtClean="0"/>
            </a:br>
            <a:r>
              <a:rPr lang="en-US" sz="5400" smtClean="0"/>
              <a:t>&amp; </a:t>
            </a:r>
            <a:br>
              <a:rPr lang="en-US" sz="5400" smtClean="0"/>
            </a:br>
            <a:r>
              <a:rPr lang="en-US" sz="5400" smtClean="0"/>
              <a:t>Engage Stakeholders</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6"/>
          <p:cNvSpPr>
            <a:spLocks noGrp="1"/>
          </p:cNvSpPr>
          <p:nvPr>
            <p:ph type="title" idx="4294967295"/>
          </p:nvPr>
        </p:nvSpPr>
        <p:spPr/>
        <p:txBody>
          <a:bodyPr rtlCol="0">
            <a:normAutofit fontScale="90000"/>
          </a:bodyPr>
          <a:lstStyle/>
          <a:p>
            <a:pPr eaLnBrk="1" fontAlgn="auto" hangingPunct="1">
              <a:spcAft>
                <a:spcPts val="0"/>
              </a:spcAft>
              <a:defRPr/>
            </a:pPr>
            <a:r>
              <a:rPr lang="en-US" dirty="0" smtClean="0"/>
              <a:t/>
            </a:r>
            <a:br>
              <a:rPr lang="en-US" dirty="0" smtClean="0"/>
            </a:br>
            <a:r>
              <a:rPr lang="en-US" dirty="0" smtClean="0"/>
              <a:t>Establish Advisory Committee</a:t>
            </a:r>
            <a:br>
              <a:rPr lang="en-US" dirty="0" smtClean="0"/>
            </a:br>
            <a:endParaRPr lang="en-US" dirty="0" smtClean="0"/>
          </a:p>
        </p:txBody>
      </p:sp>
      <p:sp>
        <p:nvSpPr>
          <p:cNvPr id="309250" name="Rectangle 8"/>
          <p:cNvSpPr>
            <a:spLocks noGrp="1"/>
          </p:cNvSpPr>
          <p:nvPr>
            <p:ph type="body" sz="half" idx="4294967295"/>
          </p:nvPr>
        </p:nvSpPr>
        <p:spPr>
          <a:xfrm>
            <a:off x="-549275" y="5564188"/>
            <a:ext cx="10260013" cy="1547812"/>
          </a:xfrm>
        </p:spPr>
        <p:txBody>
          <a:bodyPr/>
          <a:lstStyle/>
          <a:p>
            <a:pPr algn="ctr" eaLnBrk="1" hangingPunct="1">
              <a:buFont typeface="Arial" charset="0"/>
              <a:buNone/>
            </a:pPr>
            <a:r>
              <a:rPr lang="en-US" sz="3600" b="1" i="1" smtClean="0"/>
              <a:t>Comprehensive and Coordinated Effort</a:t>
            </a:r>
          </a:p>
        </p:txBody>
      </p:sp>
      <p:pic>
        <p:nvPicPr>
          <p:cNvPr id="309251" name="Picture 5" descr="C:\Documents and Settings\aluehke\Local Settings\Temporary Internet Files\Content.IE5\IKZTZWK4\MC910217056[1].png"/>
          <p:cNvPicPr>
            <a:picLocks noChangeAspect="1" noChangeArrowheads="1"/>
          </p:cNvPicPr>
          <p:nvPr/>
        </p:nvPicPr>
        <p:blipFill>
          <a:blip r:embed="rId3"/>
          <a:srcRect/>
          <a:stretch>
            <a:fillRect/>
          </a:stretch>
        </p:blipFill>
        <p:spPr bwMode="auto">
          <a:xfrm>
            <a:off x="2330450" y="2481263"/>
            <a:ext cx="4222750" cy="3082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6"/>
          <p:cNvSpPr>
            <a:spLocks noGrp="1"/>
          </p:cNvSpPr>
          <p:nvPr>
            <p:ph type="title" idx="4294967295"/>
          </p:nvPr>
        </p:nvSpPr>
        <p:spPr/>
        <p:txBody>
          <a:bodyPr rtlCol="0">
            <a:normAutofit fontScale="90000"/>
          </a:bodyPr>
          <a:lstStyle/>
          <a:p>
            <a:pPr eaLnBrk="1" fontAlgn="auto" hangingPunct="1">
              <a:spcAft>
                <a:spcPts val="0"/>
              </a:spcAft>
              <a:defRPr/>
            </a:pPr>
            <a:r>
              <a:rPr lang="en-US" dirty="0" smtClean="0"/>
              <a:t/>
            </a:r>
            <a:br>
              <a:rPr lang="en-US" dirty="0" smtClean="0"/>
            </a:br>
            <a:r>
              <a:rPr lang="en-US" dirty="0" smtClean="0"/>
              <a:t>Establish Advisory Committee</a:t>
            </a:r>
            <a:br>
              <a:rPr lang="en-US" dirty="0" smtClean="0"/>
            </a:br>
            <a:endParaRPr lang="en-US" dirty="0" smtClean="0"/>
          </a:p>
        </p:txBody>
      </p:sp>
      <p:sp>
        <p:nvSpPr>
          <p:cNvPr id="311298" name="Rectangle 8"/>
          <p:cNvSpPr>
            <a:spLocks noGrp="1"/>
          </p:cNvSpPr>
          <p:nvPr>
            <p:ph type="body" sz="half" idx="4294967295"/>
          </p:nvPr>
        </p:nvSpPr>
        <p:spPr>
          <a:xfrm>
            <a:off x="-549275" y="5564188"/>
            <a:ext cx="10260013" cy="1547812"/>
          </a:xfrm>
        </p:spPr>
        <p:txBody>
          <a:bodyPr/>
          <a:lstStyle/>
          <a:p>
            <a:pPr algn="ctr" eaLnBrk="1" hangingPunct="1">
              <a:buFont typeface="Arial" charset="0"/>
              <a:buNone/>
            </a:pPr>
            <a:r>
              <a:rPr lang="en-US" sz="3600" b="1" i="1" smtClean="0"/>
              <a:t>Comprehensive and Coordinated Effort</a:t>
            </a:r>
          </a:p>
        </p:txBody>
      </p:sp>
      <p:pic>
        <p:nvPicPr>
          <p:cNvPr id="311299" name="Picture 5" descr="C:\Documents and Settings\aluehke\Local Settings\Temporary Internet Files\Content.IE5\IKZTZWK4\MC910217056[1].png"/>
          <p:cNvPicPr>
            <a:picLocks noChangeAspect="1" noChangeArrowheads="1"/>
          </p:cNvPicPr>
          <p:nvPr/>
        </p:nvPicPr>
        <p:blipFill>
          <a:blip r:embed="rId3"/>
          <a:srcRect/>
          <a:stretch>
            <a:fillRect/>
          </a:stretch>
        </p:blipFill>
        <p:spPr bwMode="auto">
          <a:xfrm>
            <a:off x="2330450" y="2481263"/>
            <a:ext cx="4222750" cy="3082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Title 1"/>
          <p:cNvSpPr>
            <a:spLocks noGrp="1"/>
          </p:cNvSpPr>
          <p:nvPr>
            <p:ph type="title" idx="4294967295"/>
          </p:nvPr>
        </p:nvSpPr>
        <p:spPr>
          <a:xfrm>
            <a:off x="457200" y="1117600"/>
            <a:ext cx="8229600" cy="939800"/>
          </a:xfrm>
        </p:spPr>
        <p:txBody>
          <a:bodyPr/>
          <a:lstStyle/>
          <a:p>
            <a:pPr eaLnBrk="1" hangingPunct="1"/>
            <a:r>
              <a:rPr lang="en-US" smtClean="0"/>
              <a:t>Milwaukee’s Advisory Committee</a:t>
            </a:r>
          </a:p>
        </p:txBody>
      </p:sp>
      <p:sp>
        <p:nvSpPr>
          <p:cNvPr id="313346" name="Content Placeholder 2"/>
          <p:cNvSpPr>
            <a:spLocks noGrp="1"/>
          </p:cNvSpPr>
          <p:nvPr>
            <p:ph idx="4294967295"/>
          </p:nvPr>
        </p:nvSpPr>
        <p:spPr>
          <a:xfrm>
            <a:off x="381000" y="2166938"/>
            <a:ext cx="8229600" cy="4525962"/>
          </a:xfrm>
        </p:spPr>
        <p:txBody>
          <a:bodyPr/>
          <a:lstStyle/>
          <a:p>
            <a:pPr eaLnBrk="1" hangingPunct="1"/>
            <a:endParaRPr lang="en-US" sz="2800" smtClean="0"/>
          </a:p>
          <a:p>
            <a:pPr eaLnBrk="1" hangingPunct="1"/>
            <a:endParaRPr lang="en-US" sz="2800" smtClean="0"/>
          </a:p>
          <a:p>
            <a:pPr eaLnBrk="1" hangingPunct="1"/>
            <a:endParaRPr lang="en-US" sz="2800" smtClean="0"/>
          </a:p>
          <a:p>
            <a:pPr eaLnBrk="1" hangingPunct="1"/>
            <a:endParaRPr lang="en-US" sz="2800" smtClean="0"/>
          </a:p>
          <a:p>
            <a:pPr eaLnBrk="1" hangingPunct="1"/>
            <a:endParaRPr lang="en-US" sz="2800" smtClean="0"/>
          </a:p>
          <a:p>
            <a:pPr eaLnBrk="1" hangingPunct="1"/>
            <a:endParaRPr lang="en-US" sz="2800" smtClean="0"/>
          </a:p>
          <a:p>
            <a:pPr eaLnBrk="1" hangingPunct="1"/>
            <a:endParaRPr lang="en-US" sz="2800" smtClean="0"/>
          </a:p>
          <a:p>
            <a:pPr eaLnBrk="1" hangingPunct="1"/>
            <a:endParaRPr lang="en-US" sz="2800" smtClean="0"/>
          </a:p>
          <a:p>
            <a:pPr eaLnBrk="1" hangingPunct="1"/>
            <a:endParaRPr lang="en-US" sz="2800" smtClean="0"/>
          </a:p>
          <a:p>
            <a:pPr eaLnBrk="1" hangingPunct="1"/>
            <a:endParaRPr lang="en-US" sz="2800" smtClean="0"/>
          </a:p>
        </p:txBody>
      </p:sp>
      <p:graphicFrame>
        <p:nvGraphicFramePr>
          <p:cNvPr id="157713" name="Group 17"/>
          <p:cNvGraphicFramePr>
            <a:graphicFrameLocks noGrp="1"/>
          </p:cNvGraphicFramePr>
          <p:nvPr/>
        </p:nvGraphicFramePr>
        <p:xfrm>
          <a:off x="457200" y="2603500"/>
          <a:ext cx="8191500" cy="3017520"/>
        </p:xfrm>
        <a:graphic>
          <a:graphicData uri="http://schemas.openxmlformats.org/drawingml/2006/table">
            <a:tbl>
              <a:tblPr/>
              <a:tblGrid>
                <a:gridCol w="8191500"/>
              </a:tblGrid>
              <a:tr h="2933699">
                <a:tc>
                  <a:txBody>
                    <a:bodyPr/>
                    <a:lstStyle/>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pPr>
                      <a:r>
                        <a:rPr kumimoji="0" lang="en-US" sz="3200" b="1" i="0" u="none" strike="noStrike" cap="none" normalizeH="0" baseline="0" dirty="0" smtClean="0">
                          <a:ln>
                            <a:noFill/>
                          </a:ln>
                          <a:solidFill>
                            <a:schemeClr val="bg2"/>
                          </a:solidFill>
                          <a:effectLst>
                            <a:outerShdw blurRad="38100" dist="38100" dir="2700000" algn="tl">
                              <a:srgbClr val="000000">
                                <a:alpha val="43137"/>
                              </a:srgbClr>
                            </a:outerShdw>
                          </a:effectLst>
                          <a:latin typeface="Calibri" pitchFamily="34" charset="0"/>
                          <a:ea typeface="ＭＳ Ｐゴシック" pitchFamily="34" charset="-128"/>
                        </a:rPr>
                        <a:t>Top-down commitment from Mayor/Council</a:t>
                      </a:r>
                      <a:endParaRPr kumimoji="0" lang="en-US" sz="3200" b="1" i="0" u="none" strike="noStrike" cap="none" normalizeH="0" baseline="0" dirty="0" smtClean="0">
                        <a:ln>
                          <a:noFill/>
                        </a:ln>
                        <a:solidFill>
                          <a:schemeClr val="bg2"/>
                        </a:solidFill>
                        <a:effectLst/>
                        <a:latin typeface="Calibri" pitchFamily="34" charset="0"/>
                        <a:ea typeface="ＭＳ Ｐゴシック" pitchFamily="34" charset="-128"/>
                      </a:endParaRP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200" b="1" i="0" u="none" strike="noStrike" cap="none" normalizeH="0" baseline="0" dirty="0" smtClean="0">
                          <a:ln>
                            <a:noFill/>
                          </a:ln>
                          <a:solidFill>
                            <a:schemeClr val="bg2"/>
                          </a:solidFill>
                          <a:effectLst>
                            <a:outerShdw blurRad="38100" dist="38100" dir="2700000" algn="tl">
                              <a:srgbClr val="000000">
                                <a:alpha val="43137"/>
                              </a:srgbClr>
                            </a:outerShdw>
                          </a:effectLst>
                          <a:latin typeface="Calibri" pitchFamily="34" charset="0"/>
                          <a:ea typeface="ＭＳ Ｐゴシック" pitchFamily="34" charset="-128"/>
                        </a:rPr>
                        <a:t>Lead organization (City) funded staff</a:t>
                      </a: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pPr>
                      <a:r>
                        <a:rPr kumimoji="0" lang="en-US" sz="3200" b="1" i="0" u="none" strike="noStrike" cap="none" normalizeH="0" baseline="0" dirty="0" smtClean="0">
                          <a:ln>
                            <a:noFill/>
                          </a:ln>
                          <a:solidFill>
                            <a:schemeClr val="bg2"/>
                          </a:solidFill>
                          <a:effectLst>
                            <a:outerShdw blurRad="38100" dist="38100" dir="2700000" algn="tl">
                              <a:srgbClr val="000000">
                                <a:alpha val="43137"/>
                              </a:srgbClr>
                            </a:outerShdw>
                          </a:effectLst>
                          <a:latin typeface="Calibri" pitchFamily="34" charset="0"/>
                          <a:ea typeface="ＭＳ Ｐゴシック" pitchFamily="34" charset="-128"/>
                        </a:rPr>
                        <a:t>Diverse advisory committee formed</a:t>
                      </a: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pPr>
                      <a:r>
                        <a:rPr kumimoji="0" lang="en-US" sz="3200" b="1" i="0" u="none" strike="noStrike" cap="none" normalizeH="0" baseline="0" dirty="0" smtClean="0">
                          <a:ln>
                            <a:noFill/>
                          </a:ln>
                          <a:solidFill>
                            <a:schemeClr val="bg2"/>
                          </a:solidFill>
                          <a:effectLst>
                            <a:outerShdw blurRad="38100" dist="38100" dir="2700000" algn="tl">
                              <a:srgbClr val="000000">
                                <a:alpha val="43137"/>
                              </a:srgbClr>
                            </a:outerShdw>
                          </a:effectLst>
                          <a:latin typeface="Calibri" pitchFamily="34" charset="0"/>
                          <a:ea typeface="ＭＳ Ｐゴシック" pitchFamily="34" charset="-128"/>
                        </a:rPr>
                        <a:t>Met regularly</a:t>
                      </a: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200" b="1" i="0" u="none" strike="noStrike" cap="none" normalizeH="0" baseline="0" dirty="0" smtClean="0">
                          <a:ln>
                            <a:noFill/>
                          </a:ln>
                          <a:solidFill>
                            <a:schemeClr val="bg2"/>
                          </a:solidFill>
                          <a:effectLst>
                            <a:outerShdw blurRad="38100" dist="38100" dir="2700000" algn="tl">
                              <a:srgbClr val="000000">
                                <a:alpha val="43137"/>
                              </a:srgbClr>
                            </a:outerShdw>
                          </a:effectLst>
                          <a:latin typeface="Calibri" pitchFamily="34" charset="0"/>
                          <a:ea typeface="ＭＳ Ｐゴシック" pitchFamily="34" charset="-128"/>
                        </a:rPr>
                        <a:t>Sub-committees formed</a:t>
                      </a: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200" b="1" i="0" u="none" strike="noStrike" cap="none" normalizeH="0" baseline="0" dirty="0" smtClean="0">
                          <a:ln>
                            <a:noFill/>
                          </a:ln>
                          <a:solidFill>
                            <a:schemeClr val="bg2"/>
                          </a:solidFill>
                          <a:effectLst>
                            <a:outerShdw blurRad="38100" dist="38100" dir="2700000" algn="tl">
                              <a:srgbClr val="000000">
                                <a:alpha val="43137"/>
                              </a:srgbClr>
                            </a:outerShdw>
                          </a:effectLst>
                          <a:latin typeface="Calibri" pitchFamily="34" charset="0"/>
                          <a:ea typeface="ＭＳ Ｐゴシック" pitchFamily="34" charset="-128"/>
                        </a:rPr>
                        <a:t>Voluntary committees ensure “buy-in”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bl>
          </a:graphicData>
        </a:graphic>
      </p:graphicFrame>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Title 1"/>
          <p:cNvSpPr>
            <a:spLocks noGrp="1"/>
          </p:cNvSpPr>
          <p:nvPr>
            <p:ph type="title" idx="4294967295"/>
          </p:nvPr>
        </p:nvSpPr>
        <p:spPr>
          <a:xfrm>
            <a:off x="457200" y="1117600"/>
            <a:ext cx="8229600" cy="939800"/>
          </a:xfrm>
        </p:spPr>
        <p:txBody>
          <a:bodyPr/>
          <a:lstStyle/>
          <a:p>
            <a:pPr eaLnBrk="1" hangingPunct="1"/>
            <a:r>
              <a:rPr lang="en-US" smtClean="0"/>
              <a:t>Milwaukee’s Advisory Committee</a:t>
            </a:r>
          </a:p>
        </p:txBody>
      </p:sp>
      <p:sp>
        <p:nvSpPr>
          <p:cNvPr id="315394" name="Content Placeholder 2"/>
          <p:cNvSpPr>
            <a:spLocks noGrp="1"/>
          </p:cNvSpPr>
          <p:nvPr>
            <p:ph idx="4294967295"/>
          </p:nvPr>
        </p:nvSpPr>
        <p:spPr>
          <a:xfrm>
            <a:off x="381000" y="2166938"/>
            <a:ext cx="8229600" cy="4525962"/>
          </a:xfrm>
        </p:spPr>
        <p:txBody>
          <a:bodyPr/>
          <a:lstStyle/>
          <a:p>
            <a:pPr eaLnBrk="1" hangingPunct="1"/>
            <a:endParaRPr lang="en-US" sz="2800" smtClean="0"/>
          </a:p>
          <a:p>
            <a:pPr eaLnBrk="1" hangingPunct="1"/>
            <a:endParaRPr lang="en-US" sz="2800" smtClean="0"/>
          </a:p>
          <a:p>
            <a:pPr eaLnBrk="1" hangingPunct="1"/>
            <a:endParaRPr lang="en-US" sz="2800" smtClean="0"/>
          </a:p>
          <a:p>
            <a:pPr eaLnBrk="1" hangingPunct="1"/>
            <a:endParaRPr lang="en-US" sz="2800" smtClean="0"/>
          </a:p>
          <a:p>
            <a:pPr eaLnBrk="1" hangingPunct="1"/>
            <a:endParaRPr lang="en-US" sz="2800" smtClean="0"/>
          </a:p>
          <a:p>
            <a:pPr eaLnBrk="1" hangingPunct="1"/>
            <a:endParaRPr lang="en-US" sz="2800" smtClean="0"/>
          </a:p>
          <a:p>
            <a:pPr eaLnBrk="1" hangingPunct="1"/>
            <a:endParaRPr lang="en-US" sz="2800" smtClean="0"/>
          </a:p>
          <a:p>
            <a:pPr eaLnBrk="1" hangingPunct="1"/>
            <a:endParaRPr lang="en-US" sz="2800" smtClean="0"/>
          </a:p>
          <a:p>
            <a:pPr eaLnBrk="1" hangingPunct="1"/>
            <a:endParaRPr lang="en-US" sz="2800" smtClean="0"/>
          </a:p>
          <a:p>
            <a:pPr eaLnBrk="1" hangingPunct="1"/>
            <a:endParaRPr lang="en-US" sz="2800" smtClean="0"/>
          </a:p>
        </p:txBody>
      </p:sp>
      <p:graphicFrame>
        <p:nvGraphicFramePr>
          <p:cNvPr id="157713" name="Group 17"/>
          <p:cNvGraphicFramePr>
            <a:graphicFrameLocks noGrp="1"/>
          </p:cNvGraphicFramePr>
          <p:nvPr/>
        </p:nvGraphicFramePr>
        <p:xfrm>
          <a:off x="457200" y="2603500"/>
          <a:ext cx="8191500" cy="3017520"/>
        </p:xfrm>
        <a:graphic>
          <a:graphicData uri="http://schemas.openxmlformats.org/drawingml/2006/table">
            <a:tbl>
              <a:tblPr/>
              <a:tblGrid>
                <a:gridCol w="8191500"/>
              </a:tblGrid>
              <a:tr h="2933699">
                <a:tc>
                  <a:txBody>
                    <a:bodyPr/>
                    <a:lstStyle/>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pPr>
                      <a:r>
                        <a:rPr kumimoji="0" lang="en-US" sz="3200" b="1" i="0" u="none" strike="noStrike" cap="none" normalizeH="0" baseline="0" dirty="0" smtClean="0">
                          <a:ln>
                            <a:noFill/>
                          </a:ln>
                          <a:solidFill>
                            <a:schemeClr val="bg2"/>
                          </a:solidFill>
                          <a:effectLst>
                            <a:outerShdw blurRad="38100" dist="38100" dir="2700000" algn="tl">
                              <a:srgbClr val="000000">
                                <a:alpha val="43137"/>
                              </a:srgbClr>
                            </a:outerShdw>
                          </a:effectLst>
                          <a:latin typeface="Calibri" pitchFamily="34" charset="0"/>
                          <a:ea typeface="ＭＳ Ｐゴシック" pitchFamily="34" charset="-128"/>
                        </a:rPr>
                        <a:t>Top-down commitment from Mayor/Council</a:t>
                      </a:r>
                      <a:endParaRPr kumimoji="0" lang="en-US" sz="3200" b="1" i="0" u="none" strike="noStrike" cap="none" normalizeH="0" baseline="0" dirty="0" smtClean="0">
                        <a:ln>
                          <a:noFill/>
                        </a:ln>
                        <a:solidFill>
                          <a:schemeClr val="bg2"/>
                        </a:solidFill>
                        <a:effectLst/>
                        <a:latin typeface="Calibri" pitchFamily="34" charset="0"/>
                        <a:ea typeface="ＭＳ Ｐゴシック" pitchFamily="34" charset="-128"/>
                      </a:endParaRP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200" b="1" i="0" u="none" strike="noStrike" cap="none" normalizeH="0" baseline="0" dirty="0" smtClean="0">
                          <a:ln>
                            <a:noFill/>
                          </a:ln>
                          <a:solidFill>
                            <a:schemeClr val="bg2"/>
                          </a:solidFill>
                          <a:effectLst>
                            <a:outerShdw blurRad="38100" dist="38100" dir="2700000" algn="tl">
                              <a:srgbClr val="000000">
                                <a:alpha val="43137"/>
                              </a:srgbClr>
                            </a:outerShdw>
                          </a:effectLst>
                          <a:latin typeface="Calibri" pitchFamily="34" charset="0"/>
                          <a:ea typeface="ＭＳ Ｐゴシック" pitchFamily="34" charset="-128"/>
                        </a:rPr>
                        <a:t>Lead organization (City) funded staff</a:t>
                      </a: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pPr>
                      <a:r>
                        <a:rPr kumimoji="0" lang="en-US" sz="3200" b="1" i="0" u="none" strike="noStrike" cap="none" normalizeH="0" baseline="0" dirty="0" smtClean="0">
                          <a:ln>
                            <a:noFill/>
                          </a:ln>
                          <a:solidFill>
                            <a:schemeClr val="bg2"/>
                          </a:solidFill>
                          <a:effectLst>
                            <a:outerShdw blurRad="38100" dist="38100" dir="2700000" algn="tl">
                              <a:srgbClr val="000000">
                                <a:alpha val="43137"/>
                              </a:srgbClr>
                            </a:outerShdw>
                          </a:effectLst>
                          <a:latin typeface="Calibri" pitchFamily="34" charset="0"/>
                          <a:ea typeface="ＭＳ Ｐゴシック" pitchFamily="34" charset="-128"/>
                        </a:rPr>
                        <a:t>Diverse advisory committee formed</a:t>
                      </a: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pPr>
                      <a:r>
                        <a:rPr kumimoji="0" lang="en-US" sz="3200" b="1" i="0" u="none" strike="noStrike" cap="none" normalizeH="0" baseline="0" dirty="0" smtClean="0">
                          <a:ln>
                            <a:noFill/>
                          </a:ln>
                          <a:solidFill>
                            <a:schemeClr val="bg2"/>
                          </a:solidFill>
                          <a:effectLst>
                            <a:outerShdw blurRad="38100" dist="38100" dir="2700000" algn="tl">
                              <a:srgbClr val="000000">
                                <a:alpha val="43137"/>
                              </a:srgbClr>
                            </a:outerShdw>
                          </a:effectLst>
                          <a:latin typeface="Calibri" pitchFamily="34" charset="0"/>
                          <a:ea typeface="ＭＳ Ｐゴシック" pitchFamily="34" charset="-128"/>
                        </a:rPr>
                        <a:t>Met regularly</a:t>
                      </a: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200" b="1" i="0" u="none" strike="noStrike" cap="none" normalizeH="0" baseline="0" dirty="0" smtClean="0">
                          <a:ln>
                            <a:noFill/>
                          </a:ln>
                          <a:solidFill>
                            <a:schemeClr val="bg2"/>
                          </a:solidFill>
                          <a:effectLst>
                            <a:outerShdw blurRad="38100" dist="38100" dir="2700000" algn="tl">
                              <a:srgbClr val="000000">
                                <a:alpha val="43137"/>
                              </a:srgbClr>
                            </a:outerShdw>
                          </a:effectLst>
                          <a:latin typeface="Calibri" pitchFamily="34" charset="0"/>
                          <a:ea typeface="ＭＳ Ｐゴシック" pitchFamily="34" charset="-128"/>
                        </a:rPr>
                        <a:t>Sub-committees formed</a:t>
                      </a: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200" b="1" i="0" u="none" strike="noStrike" cap="none" normalizeH="0" baseline="0" dirty="0" smtClean="0">
                          <a:ln>
                            <a:noFill/>
                          </a:ln>
                          <a:solidFill>
                            <a:schemeClr val="bg2"/>
                          </a:solidFill>
                          <a:effectLst>
                            <a:outerShdw blurRad="38100" dist="38100" dir="2700000" algn="tl">
                              <a:srgbClr val="000000">
                                <a:alpha val="43137"/>
                              </a:srgbClr>
                            </a:outerShdw>
                          </a:effectLst>
                          <a:latin typeface="Calibri" pitchFamily="34" charset="0"/>
                          <a:ea typeface="ＭＳ Ｐゴシック" pitchFamily="34" charset="-128"/>
                        </a:rPr>
                        <a:t>Voluntary committees ensure “buy-in”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bl>
          </a:graphicData>
        </a:graphic>
      </p:graphicFrame>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42"/>
          <p:cNvSpPr>
            <a:spLocks noGrp="1"/>
          </p:cNvSpPr>
          <p:nvPr>
            <p:ph type="title" idx="4294967295"/>
          </p:nvPr>
        </p:nvSpPr>
        <p:spPr>
          <a:xfrm>
            <a:off x="457200" y="1109663"/>
            <a:ext cx="8229600" cy="939800"/>
          </a:xfrm>
        </p:spPr>
        <p:txBody>
          <a:bodyPr/>
          <a:lstStyle/>
          <a:p>
            <a:pPr eaLnBrk="1" hangingPunct="1"/>
            <a:r>
              <a:rPr lang="en-US" smtClean="0"/>
              <a:t>Assess Community</a:t>
            </a:r>
          </a:p>
        </p:txBody>
      </p:sp>
      <p:sp>
        <p:nvSpPr>
          <p:cNvPr id="317442" name="Rectangle 43"/>
          <p:cNvSpPr>
            <a:spLocks noGrp="1"/>
          </p:cNvSpPr>
          <p:nvPr>
            <p:ph type="body" sz="half" idx="4294967295"/>
          </p:nvPr>
        </p:nvSpPr>
        <p:spPr>
          <a:xfrm>
            <a:off x="265113" y="2287588"/>
            <a:ext cx="4562475" cy="4525962"/>
          </a:xfrm>
        </p:spPr>
        <p:txBody>
          <a:bodyPr/>
          <a:lstStyle/>
          <a:p>
            <a:pPr eaLnBrk="1" hangingPunct="1"/>
            <a:r>
              <a:rPr lang="en-US" sz="2400" smtClean="0"/>
              <a:t>Assess solar policy environment</a:t>
            </a:r>
          </a:p>
          <a:p>
            <a:pPr eaLnBrk="1" hangingPunct="1"/>
            <a:r>
              <a:rPr lang="en-US" sz="2400" smtClean="0"/>
              <a:t>Conduct surveys </a:t>
            </a:r>
            <a:r>
              <a:rPr lang="en-US" sz="2400" smtClean="0">
                <a:ea typeface="ＭＳ Ｐゴシック" pitchFamily="34" charset="-128"/>
              </a:rPr>
              <a:t>to identify barriers</a:t>
            </a:r>
          </a:p>
          <a:p>
            <a:pPr eaLnBrk="1" hangingPunct="1"/>
            <a:r>
              <a:rPr lang="en-US" sz="2400" smtClean="0"/>
              <a:t>Establish installation baseline and targets</a:t>
            </a:r>
          </a:p>
          <a:p>
            <a:pPr eaLnBrk="1" hangingPunct="1"/>
            <a:r>
              <a:rPr lang="en-US" sz="2400" smtClean="0"/>
              <a:t>Develop realistic plan</a:t>
            </a:r>
          </a:p>
          <a:p>
            <a:pPr eaLnBrk="1" hangingPunct="1"/>
            <a:r>
              <a:rPr lang="en-US" sz="2400" smtClean="0"/>
              <a:t>Determine how to measure and track progress</a:t>
            </a:r>
          </a:p>
        </p:txBody>
      </p:sp>
      <p:pic>
        <p:nvPicPr>
          <p:cNvPr id="317443" name="Picture 2" descr="C:\Documents and Settings\aluehke\Local Settings\Temporary Internet Files\Content.IE5\Z5ZMFB26\MC900237242[1].wmf"/>
          <p:cNvPicPr>
            <a:picLocks noChangeAspect="1" noChangeArrowheads="1"/>
          </p:cNvPicPr>
          <p:nvPr/>
        </p:nvPicPr>
        <p:blipFill>
          <a:blip r:embed="rId3"/>
          <a:srcRect/>
          <a:stretch>
            <a:fillRect/>
          </a:stretch>
        </p:blipFill>
        <p:spPr bwMode="auto">
          <a:xfrm>
            <a:off x="4730750" y="2049463"/>
            <a:ext cx="4048125" cy="4025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42"/>
          <p:cNvSpPr>
            <a:spLocks noGrp="1"/>
          </p:cNvSpPr>
          <p:nvPr>
            <p:ph type="title" idx="4294967295"/>
          </p:nvPr>
        </p:nvSpPr>
        <p:spPr>
          <a:xfrm>
            <a:off x="457200" y="1109663"/>
            <a:ext cx="8229600" cy="939800"/>
          </a:xfrm>
        </p:spPr>
        <p:txBody>
          <a:bodyPr/>
          <a:lstStyle/>
          <a:p>
            <a:pPr eaLnBrk="1" hangingPunct="1"/>
            <a:r>
              <a:rPr lang="en-US" smtClean="0"/>
              <a:t>Assess Community</a:t>
            </a:r>
          </a:p>
        </p:txBody>
      </p:sp>
      <p:sp>
        <p:nvSpPr>
          <p:cNvPr id="319490" name="Rectangle 43"/>
          <p:cNvSpPr>
            <a:spLocks noGrp="1"/>
          </p:cNvSpPr>
          <p:nvPr>
            <p:ph type="body" sz="half" idx="4294967295"/>
          </p:nvPr>
        </p:nvSpPr>
        <p:spPr>
          <a:xfrm>
            <a:off x="265113" y="2287588"/>
            <a:ext cx="4562475" cy="4525962"/>
          </a:xfrm>
        </p:spPr>
        <p:txBody>
          <a:bodyPr/>
          <a:lstStyle/>
          <a:p>
            <a:pPr eaLnBrk="1" hangingPunct="1"/>
            <a:r>
              <a:rPr lang="en-US" sz="2400" smtClean="0"/>
              <a:t>Assess solar policy environment</a:t>
            </a:r>
          </a:p>
          <a:p>
            <a:pPr eaLnBrk="1" hangingPunct="1"/>
            <a:r>
              <a:rPr lang="en-US" sz="2400" smtClean="0"/>
              <a:t>Conduct surveys </a:t>
            </a:r>
            <a:r>
              <a:rPr lang="en-US" sz="2400" smtClean="0">
                <a:ea typeface="ＭＳ Ｐゴシック" pitchFamily="34" charset="-128"/>
              </a:rPr>
              <a:t>to identify barriers</a:t>
            </a:r>
          </a:p>
          <a:p>
            <a:pPr eaLnBrk="1" hangingPunct="1"/>
            <a:r>
              <a:rPr lang="en-US" sz="2400" smtClean="0"/>
              <a:t>Establish installation baseline and targets</a:t>
            </a:r>
          </a:p>
          <a:p>
            <a:pPr eaLnBrk="1" hangingPunct="1"/>
            <a:r>
              <a:rPr lang="en-US" sz="2400" smtClean="0"/>
              <a:t>Develop realistic plan</a:t>
            </a:r>
          </a:p>
          <a:p>
            <a:pPr eaLnBrk="1" hangingPunct="1"/>
            <a:r>
              <a:rPr lang="en-US" sz="2400" smtClean="0"/>
              <a:t>Determine how to measure and track progress</a:t>
            </a:r>
          </a:p>
        </p:txBody>
      </p:sp>
      <p:pic>
        <p:nvPicPr>
          <p:cNvPr id="319491" name="Picture 2" descr="C:\Documents and Settings\aluehke\Local Settings\Temporary Internet Files\Content.IE5\Z5ZMFB26\MC900237242[1].wmf"/>
          <p:cNvPicPr>
            <a:picLocks noChangeAspect="1" noChangeArrowheads="1"/>
          </p:cNvPicPr>
          <p:nvPr/>
        </p:nvPicPr>
        <p:blipFill>
          <a:blip r:embed="rId3"/>
          <a:srcRect/>
          <a:stretch>
            <a:fillRect/>
          </a:stretch>
        </p:blipFill>
        <p:spPr bwMode="auto">
          <a:xfrm>
            <a:off x="4730750" y="2049463"/>
            <a:ext cx="4048125" cy="4025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30"/>
          <p:cNvSpPr>
            <a:spLocks noGrp="1"/>
          </p:cNvSpPr>
          <p:nvPr>
            <p:ph type="title" idx="4294967295"/>
          </p:nvPr>
        </p:nvSpPr>
        <p:spPr>
          <a:xfrm>
            <a:off x="406400" y="1042988"/>
            <a:ext cx="8537575" cy="1143000"/>
          </a:xfrm>
        </p:spPr>
        <p:txBody>
          <a:bodyPr/>
          <a:lstStyle/>
          <a:p>
            <a:pPr eaLnBrk="1" hangingPunct="1"/>
            <a:r>
              <a:rPr lang="en-US" smtClean="0"/>
              <a:t>Communicate Your Message</a:t>
            </a:r>
          </a:p>
        </p:txBody>
      </p:sp>
      <p:sp>
        <p:nvSpPr>
          <p:cNvPr id="321538" name="Rectangle 31"/>
          <p:cNvSpPr>
            <a:spLocks noGrp="1"/>
          </p:cNvSpPr>
          <p:nvPr>
            <p:ph type="body" sz="half" idx="4294967295"/>
          </p:nvPr>
        </p:nvSpPr>
        <p:spPr>
          <a:xfrm>
            <a:off x="242888" y="2332038"/>
            <a:ext cx="4432300" cy="4525962"/>
          </a:xfrm>
        </p:spPr>
        <p:txBody>
          <a:bodyPr/>
          <a:lstStyle/>
          <a:p>
            <a:pPr eaLnBrk="1" hangingPunct="1">
              <a:buFont typeface="Arial" charset="0"/>
              <a:buNone/>
            </a:pPr>
            <a:endParaRPr lang="en-US" sz="1100" smtClean="0"/>
          </a:p>
          <a:p>
            <a:pPr eaLnBrk="1" hangingPunct="1"/>
            <a:endParaRPr lang="en-US" sz="2800" b="1" smtClean="0"/>
          </a:p>
          <a:p>
            <a:pPr eaLnBrk="1" hangingPunct="1">
              <a:buFont typeface="Arial" charset="0"/>
              <a:buNone/>
            </a:pPr>
            <a:endParaRPr lang="en-US" sz="2800" smtClean="0"/>
          </a:p>
        </p:txBody>
      </p:sp>
      <p:pic>
        <p:nvPicPr>
          <p:cNvPr id="321539" name="Picture 4" descr="solar-billboard.jpg"/>
          <p:cNvPicPr>
            <a:picLocks noChangeAspect="1"/>
          </p:cNvPicPr>
          <p:nvPr/>
        </p:nvPicPr>
        <p:blipFill>
          <a:blip r:embed="rId3"/>
          <a:srcRect/>
          <a:stretch>
            <a:fillRect/>
          </a:stretch>
        </p:blipFill>
        <p:spPr bwMode="auto">
          <a:xfrm>
            <a:off x="1630363" y="2185988"/>
            <a:ext cx="6089650" cy="3694112"/>
          </a:xfrm>
          <a:prstGeom prst="rect">
            <a:avLst/>
          </a:prstGeom>
          <a:noFill/>
          <a:ln w="9525">
            <a:noFill/>
            <a:miter lim="800000"/>
            <a:headEnd/>
            <a:tailEnd/>
          </a:ln>
        </p:spPr>
      </p:pic>
      <p:sp>
        <p:nvSpPr>
          <p:cNvPr id="321540" name="Rectangle 4"/>
          <p:cNvSpPr>
            <a:spLocks noChangeArrowheads="1"/>
          </p:cNvSpPr>
          <p:nvPr/>
        </p:nvSpPr>
        <p:spPr bwMode="auto">
          <a:xfrm>
            <a:off x="1509713" y="5880100"/>
            <a:ext cx="1916112" cy="369888"/>
          </a:xfrm>
          <a:prstGeom prst="rect">
            <a:avLst/>
          </a:prstGeom>
          <a:noFill/>
          <a:ln w="9525">
            <a:noFill/>
            <a:miter lim="800000"/>
            <a:headEnd/>
            <a:tailEnd/>
          </a:ln>
        </p:spPr>
        <p:txBody>
          <a:bodyPr wrap="none">
            <a:spAutoFit/>
          </a:bodyPr>
          <a:lstStyle/>
          <a:p>
            <a:pPr algn="ctr"/>
            <a:r>
              <a:rPr lang="en-US" sz="1800"/>
              <a:t>Billboard. PG&amp;E.</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5" name="Picture 4" descr="Solar billboard SLC_2.jpg"/>
          <p:cNvPicPr>
            <a:picLocks noChangeAspect="1"/>
          </p:cNvPicPr>
          <p:nvPr/>
        </p:nvPicPr>
        <p:blipFill>
          <a:blip r:embed="rId3"/>
          <a:srcRect/>
          <a:stretch>
            <a:fillRect/>
          </a:stretch>
        </p:blipFill>
        <p:spPr bwMode="auto">
          <a:xfrm>
            <a:off x="1211263" y="1892300"/>
            <a:ext cx="6802437" cy="3878263"/>
          </a:xfrm>
          <a:prstGeom prst="rect">
            <a:avLst/>
          </a:prstGeom>
          <a:noFill/>
          <a:ln w="9525">
            <a:noFill/>
            <a:miter lim="800000"/>
            <a:headEnd/>
            <a:tailEnd/>
          </a:ln>
        </p:spPr>
      </p:pic>
      <p:sp>
        <p:nvSpPr>
          <p:cNvPr id="323586" name="Rectangle 8"/>
          <p:cNvSpPr>
            <a:spLocks noChangeArrowheads="1"/>
          </p:cNvSpPr>
          <p:nvPr/>
        </p:nvSpPr>
        <p:spPr bwMode="auto">
          <a:xfrm>
            <a:off x="850900" y="5770563"/>
            <a:ext cx="5189538" cy="369887"/>
          </a:xfrm>
          <a:prstGeom prst="rect">
            <a:avLst/>
          </a:prstGeom>
          <a:noFill/>
          <a:ln w="9525">
            <a:noFill/>
            <a:miter lim="800000"/>
            <a:headEnd/>
            <a:tailEnd/>
          </a:ln>
        </p:spPr>
        <p:txBody>
          <a:bodyPr>
            <a:spAutoFit/>
          </a:bodyPr>
          <a:lstStyle/>
          <a:p>
            <a:pPr algn="ctr" defTabSz="914400"/>
            <a:r>
              <a:rPr lang="en-US" sz="1800"/>
              <a:t>Billboard. Solar America City - Salt Lake City</a:t>
            </a:r>
          </a:p>
        </p:txBody>
      </p:sp>
      <p:sp>
        <p:nvSpPr>
          <p:cNvPr id="4" name="Rectangle 30"/>
          <p:cNvSpPr txBox="1">
            <a:spLocks/>
          </p:cNvSpPr>
          <p:nvPr/>
        </p:nvSpPr>
        <p:spPr bwMode="auto">
          <a:xfrm>
            <a:off x="406400" y="914400"/>
            <a:ext cx="8537575" cy="1143000"/>
          </a:xfrm>
          <a:prstGeom prst="rect">
            <a:avLst/>
          </a:prstGeom>
          <a:noFill/>
          <a:ln w="9525">
            <a:noFill/>
            <a:miter lim="800000"/>
            <a:headEnd/>
            <a:tailEnd/>
          </a:ln>
        </p:spPr>
        <p:txBody>
          <a:bodyPr anchor="ctr"/>
          <a:lstStyle/>
          <a:p>
            <a:pPr algn="ctr">
              <a:defRPr/>
            </a:pPr>
            <a:r>
              <a:rPr lang="en-US" sz="4400" dirty="0">
                <a:solidFill>
                  <a:schemeClr val="tx2"/>
                </a:solidFill>
                <a:latin typeface="+mj-lt"/>
                <a:ea typeface="+mj-ea"/>
                <a:cs typeface="+mj-cs"/>
              </a:rPr>
              <a:t>Communicate Your Message</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3" descr="neworleansbillboard.jpg"/>
          <p:cNvPicPr>
            <a:picLocks noChangeAspect="1"/>
          </p:cNvPicPr>
          <p:nvPr/>
        </p:nvPicPr>
        <p:blipFill>
          <a:blip r:embed="rId3"/>
          <a:srcRect/>
          <a:stretch>
            <a:fillRect/>
          </a:stretch>
        </p:blipFill>
        <p:spPr bwMode="auto">
          <a:xfrm>
            <a:off x="1573213" y="2005013"/>
            <a:ext cx="5938837" cy="3621087"/>
          </a:xfrm>
          <a:prstGeom prst="rect">
            <a:avLst/>
          </a:prstGeom>
          <a:noFill/>
          <a:ln w="9525">
            <a:noFill/>
            <a:miter lim="800000"/>
            <a:headEnd/>
            <a:tailEnd/>
          </a:ln>
        </p:spPr>
      </p:pic>
      <p:sp>
        <p:nvSpPr>
          <p:cNvPr id="325634" name="TextBox 2"/>
          <p:cNvSpPr txBox="1">
            <a:spLocks noChangeArrowheads="1"/>
          </p:cNvSpPr>
          <p:nvPr/>
        </p:nvSpPr>
        <p:spPr bwMode="auto">
          <a:xfrm>
            <a:off x="1573213" y="5626100"/>
            <a:ext cx="4648200" cy="369888"/>
          </a:xfrm>
          <a:prstGeom prst="rect">
            <a:avLst/>
          </a:prstGeom>
          <a:noFill/>
          <a:ln w="9525">
            <a:noFill/>
            <a:miter lim="800000"/>
            <a:headEnd/>
            <a:tailEnd/>
          </a:ln>
        </p:spPr>
        <p:txBody>
          <a:bodyPr wrap="none">
            <a:spAutoFit/>
          </a:bodyPr>
          <a:lstStyle/>
          <a:p>
            <a:pPr algn="ctr"/>
            <a:r>
              <a:rPr lang="en-US" sz="1800"/>
              <a:t>Billboard. Solar America City - New Orleans</a:t>
            </a:r>
          </a:p>
        </p:txBody>
      </p:sp>
      <p:sp>
        <p:nvSpPr>
          <p:cNvPr id="4" name="Rectangle 30"/>
          <p:cNvSpPr txBox="1">
            <a:spLocks/>
          </p:cNvSpPr>
          <p:nvPr/>
        </p:nvSpPr>
        <p:spPr bwMode="auto">
          <a:xfrm>
            <a:off x="406400" y="1042988"/>
            <a:ext cx="8537575" cy="1143000"/>
          </a:xfrm>
          <a:prstGeom prst="rect">
            <a:avLst/>
          </a:prstGeom>
          <a:noFill/>
          <a:ln w="9525">
            <a:noFill/>
            <a:miter lim="800000"/>
            <a:headEnd/>
            <a:tailEnd/>
          </a:ln>
        </p:spPr>
        <p:txBody>
          <a:bodyPr anchor="ctr"/>
          <a:lstStyle/>
          <a:p>
            <a:pPr algn="ctr">
              <a:defRPr/>
            </a:pPr>
            <a:r>
              <a:rPr lang="en-US" sz="4400">
                <a:solidFill>
                  <a:schemeClr val="tx2"/>
                </a:solidFill>
                <a:latin typeface="+mj-lt"/>
                <a:ea typeface="+mj-ea"/>
                <a:cs typeface="+mj-cs"/>
              </a:rPr>
              <a:t>Communicate Your Message</a:t>
            </a:r>
            <a:endParaRPr lang="en-US" sz="4400" dirty="0">
              <a:solidFill>
                <a:schemeClr val="tx2"/>
              </a:solidFill>
              <a:latin typeface="+mj-lt"/>
              <a:ea typeface="+mj-ea"/>
              <a:cs typeface="+mj-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66738" y="5791200"/>
          <a:ext cx="9550400" cy="1028700"/>
        </p:xfrm>
        <a:graphic>
          <a:graphicData uri="http://schemas.openxmlformats.org/drawingml/2006/table">
            <a:tbl>
              <a:tblPr firstRow="1" bandRow="1">
                <a:tableStyleId>{5C22544A-7EE6-4342-B048-85BDC9FD1C3A}</a:tableStyleId>
              </a:tblPr>
              <a:tblGrid>
                <a:gridCol w="4928630"/>
                <a:gridCol w="4621770"/>
              </a:tblGrid>
              <a:tr h="1028700">
                <a:tc>
                  <a:txBody>
                    <a:bodyPr/>
                    <a:lstStyle/>
                    <a:p>
                      <a:pPr algn="l"/>
                      <a:r>
                        <a:rPr lang="en-US" b="1" dirty="0" smtClean="0">
                          <a:solidFill>
                            <a:schemeClr val="tx1"/>
                          </a:solidFill>
                          <a:latin typeface="Times New Roman" pitchFamily="18" charset="0"/>
                          <a:ea typeface="Calibri" pitchFamily="34" charset="0"/>
                          <a:cs typeface="Times New Roman" pitchFamily="18" charset="0"/>
                        </a:rPr>
                        <a:t>Brockton </a:t>
                      </a:r>
                      <a:r>
                        <a:rPr lang="en-US" b="1" dirty="0" err="1" smtClean="0">
                          <a:solidFill>
                            <a:schemeClr val="tx1"/>
                          </a:solidFill>
                          <a:latin typeface="Times New Roman" pitchFamily="18" charset="0"/>
                          <a:ea typeface="Calibri" pitchFamily="34" charset="0"/>
                          <a:cs typeface="Times New Roman" pitchFamily="18" charset="0"/>
                        </a:rPr>
                        <a:t>Brightfields</a:t>
                      </a:r>
                      <a:r>
                        <a:rPr lang="en-US" dirty="0" smtClean="0">
                          <a:solidFill>
                            <a:schemeClr val="tx1"/>
                          </a:solidFill>
                          <a:latin typeface="Times New Roman" pitchFamily="18" charset="0"/>
                          <a:ea typeface="Calibri" pitchFamily="34" charset="0"/>
                          <a:cs typeface="Times New Roman" pitchFamily="18" charset="0"/>
                        </a:rPr>
                        <a:t> </a:t>
                      </a:r>
                    </a:p>
                    <a:p>
                      <a:pPr algn="l"/>
                      <a:r>
                        <a:rPr lang="en-US" b="1" dirty="0" smtClean="0">
                          <a:solidFill>
                            <a:schemeClr val="tx1"/>
                          </a:solidFill>
                          <a:latin typeface="Times New Roman" pitchFamily="18" charset="0"/>
                          <a:ea typeface="Calibri" pitchFamily="34" charset="0"/>
                          <a:cs typeface="Times New Roman" pitchFamily="18" charset="0"/>
                        </a:rPr>
                        <a:t>Type of Site:</a:t>
                      </a:r>
                      <a:r>
                        <a:rPr lang="en-US" b="1" baseline="0" dirty="0" smtClean="0">
                          <a:solidFill>
                            <a:schemeClr val="tx1"/>
                          </a:solidFill>
                          <a:latin typeface="Times New Roman" pitchFamily="18" charset="0"/>
                          <a:ea typeface="Calibri" pitchFamily="34" charset="0"/>
                          <a:cs typeface="Times New Roman" pitchFamily="18" charset="0"/>
                        </a:rPr>
                        <a:t> </a:t>
                      </a:r>
                      <a:r>
                        <a:rPr lang="en-US" b="1" dirty="0" smtClean="0">
                          <a:solidFill>
                            <a:schemeClr val="tx1"/>
                          </a:solidFill>
                          <a:latin typeface="Times New Roman" pitchFamily="18" charset="0"/>
                          <a:ea typeface="Calibri" pitchFamily="34" charset="0"/>
                          <a:cs typeface="Times New Roman" pitchFamily="18" charset="0"/>
                        </a:rPr>
                        <a:t>Remediated Landfill</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solidFill>
                            <a:schemeClr val="tx1"/>
                          </a:solidFill>
                          <a:latin typeface="Times New Roman" pitchFamily="18" charset="0"/>
                          <a:ea typeface="Calibri" pitchFamily="34" charset="0"/>
                          <a:cs typeface="Times New Roman" pitchFamily="18" charset="0"/>
                        </a:rPr>
                        <a:t>Location: Brockton, MA</a:t>
                      </a:r>
                      <a:endParaRPr lang="en-US" dirty="0" smtClean="0">
                        <a:solidFill>
                          <a:schemeClr val="tx1"/>
                        </a:solidFill>
                        <a:latin typeface="Times New Roman" pitchFamily="18" charset="0"/>
                        <a:ea typeface="Calibri" pitchFamily="34" charset="0"/>
                        <a:cs typeface="Times New Roman" pitchFamily="18" charset="0"/>
                      </a:endParaRPr>
                    </a:p>
                  </a:txBody>
                  <a:tcPr>
                    <a:noFill/>
                  </a:tcPr>
                </a:tc>
                <a:tc>
                  <a:txBody>
                    <a:bodyPr/>
                    <a:lstStyle/>
                    <a:p>
                      <a:pPr algn="l"/>
                      <a:r>
                        <a:rPr lang="en-US" b="1" dirty="0" smtClean="0">
                          <a:solidFill>
                            <a:schemeClr val="tx1"/>
                          </a:solidFill>
                          <a:latin typeface="Times New Roman" pitchFamily="18" charset="0"/>
                          <a:ea typeface="Calibri" pitchFamily="34" charset="0"/>
                          <a:cs typeface="Times New Roman" pitchFamily="18" charset="0"/>
                        </a:rPr>
                        <a:t>Size of PV system: 425 kW</a:t>
                      </a:r>
                      <a:endParaRPr lang="en-US" dirty="0" smtClean="0">
                        <a:solidFill>
                          <a:schemeClr val="tx1"/>
                        </a:solidFill>
                        <a:ea typeface="Calibri" pitchFamily="34" charset="0"/>
                        <a:cs typeface="Times New Roman" pitchFamily="18" charset="0"/>
                      </a:endParaRPr>
                    </a:p>
                    <a:p>
                      <a:pPr algn="l"/>
                      <a:r>
                        <a:rPr lang="en-US" b="1" dirty="0" smtClean="0">
                          <a:solidFill>
                            <a:schemeClr val="tx1"/>
                          </a:solidFill>
                          <a:latin typeface="Times New Roman" pitchFamily="18" charset="0"/>
                          <a:ea typeface="Calibri" pitchFamily="34" charset="0"/>
                          <a:cs typeface="Times New Roman" pitchFamily="18" charset="0"/>
                        </a:rPr>
                        <a:t>Photo credit: </a:t>
                      </a:r>
                      <a:r>
                        <a:rPr lang="en-US" dirty="0" smtClean="0">
                          <a:solidFill>
                            <a:schemeClr val="tx1"/>
                          </a:solidFill>
                          <a:latin typeface="Times New Roman" pitchFamily="18" charset="0"/>
                          <a:ea typeface="Calibri" pitchFamily="34" charset="0"/>
                          <a:cs typeface="Times New Roman" pitchFamily="18" charset="0"/>
                        </a:rPr>
                        <a:t>AECOM</a:t>
                      </a:r>
                      <a:endParaRPr lang="en-US" b="1" dirty="0" smtClean="0">
                        <a:solidFill>
                          <a:schemeClr val="tx1"/>
                        </a:solidFill>
                        <a:latin typeface="Times New Roman" pitchFamily="18" charset="0"/>
                        <a:ea typeface="Calibri" pitchFamily="34" charset="0"/>
                        <a:cs typeface="Times New Roman" pitchFamily="18" charset="0"/>
                      </a:endParaRPr>
                    </a:p>
                    <a:p>
                      <a:endParaRPr lang="en-US" dirty="0">
                        <a:solidFill>
                          <a:schemeClr val="tx1"/>
                        </a:solidFill>
                      </a:endParaRPr>
                    </a:p>
                  </a:txBody>
                  <a:tcPr>
                    <a:solidFill>
                      <a:schemeClr val="bg1"/>
                    </a:solidFill>
                  </a:tcPr>
                </a:tc>
              </a:tr>
            </a:tbl>
          </a:graphicData>
        </a:graphic>
      </p:graphicFrame>
      <p:pic>
        <p:nvPicPr>
          <p:cNvPr id="44041" name="Picture 1" descr="Brockton Brightfields.jpg"/>
          <p:cNvPicPr>
            <a:picLocks noChangeAspect="1"/>
          </p:cNvPicPr>
          <p:nvPr/>
        </p:nvPicPr>
        <p:blipFill>
          <a:blip r:embed="rId3"/>
          <a:srcRect/>
          <a:stretch>
            <a:fillRect/>
          </a:stretch>
        </p:blipFill>
        <p:spPr bwMode="auto">
          <a:xfrm>
            <a:off x="0" y="0"/>
            <a:ext cx="9850438"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15" descr="IMG00107-20110223-1235-th.jpg"/>
          <p:cNvPicPr>
            <a:picLocks noChangeAspect="1"/>
          </p:cNvPicPr>
          <p:nvPr/>
        </p:nvPicPr>
        <p:blipFill>
          <a:blip r:embed="rId3"/>
          <a:srcRect/>
          <a:stretch>
            <a:fillRect/>
          </a:stretch>
        </p:blipFill>
        <p:spPr bwMode="auto">
          <a:xfrm>
            <a:off x="1331913" y="2387600"/>
            <a:ext cx="5921375" cy="2933700"/>
          </a:xfrm>
          <a:prstGeom prst="rect">
            <a:avLst/>
          </a:prstGeom>
          <a:noFill/>
          <a:ln w="9525">
            <a:noFill/>
            <a:miter lim="800000"/>
            <a:headEnd/>
            <a:tailEnd/>
          </a:ln>
        </p:spPr>
      </p:pic>
      <p:sp>
        <p:nvSpPr>
          <p:cNvPr id="327682" name="TextBox 2"/>
          <p:cNvSpPr txBox="1">
            <a:spLocks noChangeArrowheads="1"/>
          </p:cNvSpPr>
          <p:nvPr/>
        </p:nvSpPr>
        <p:spPr bwMode="auto">
          <a:xfrm>
            <a:off x="1331913" y="5383213"/>
            <a:ext cx="4749800" cy="369887"/>
          </a:xfrm>
          <a:prstGeom prst="rect">
            <a:avLst/>
          </a:prstGeom>
          <a:noFill/>
          <a:ln w="9525">
            <a:noFill/>
            <a:miter lim="800000"/>
            <a:headEnd/>
            <a:tailEnd/>
          </a:ln>
        </p:spPr>
        <p:txBody>
          <a:bodyPr wrap="none">
            <a:spAutoFit/>
          </a:bodyPr>
          <a:lstStyle/>
          <a:p>
            <a:pPr algn="ctr"/>
            <a:r>
              <a:rPr lang="en-US" sz="1800"/>
              <a:t>Large sign. Frontier Fertilizer Site Davis, CA</a:t>
            </a:r>
          </a:p>
        </p:txBody>
      </p:sp>
      <p:sp>
        <p:nvSpPr>
          <p:cNvPr id="4" name="Rectangle 30"/>
          <p:cNvSpPr txBox="1">
            <a:spLocks/>
          </p:cNvSpPr>
          <p:nvPr/>
        </p:nvSpPr>
        <p:spPr bwMode="auto">
          <a:xfrm>
            <a:off x="406400" y="1042988"/>
            <a:ext cx="8537575" cy="1143000"/>
          </a:xfrm>
          <a:prstGeom prst="rect">
            <a:avLst/>
          </a:prstGeom>
          <a:noFill/>
          <a:ln w="9525">
            <a:noFill/>
            <a:miter lim="800000"/>
            <a:headEnd/>
            <a:tailEnd/>
          </a:ln>
        </p:spPr>
        <p:txBody>
          <a:bodyPr anchor="ctr"/>
          <a:lstStyle/>
          <a:p>
            <a:pPr algn="ctr">
              <a:defRPr/>
            </a:pPr>
            <a:r>
              <a:rPr lang="en-US" sz="4400">
                <a:solidFill>
                  <a:schemeClr val="tx2"/>
                </a:solidFill>
                <a:latin typeface="+mj-lt"/>
                <a:ea typeface="+mj-ea"/>
                <a:cs typeface="+mj-cs"/>
              </a:rPr>
              <a:t>Communicate Your Message</a:t>
            </a:r>
            <a:endParaRPr lang="en-US" sz="4400" dirty="0">
              <a:solidFill>
                <a:schemeClr val="tx2"/>
              </a:solidFill>
              <a:latin typeface="+mj-lt"/>
              <a:ea typeface="+mj-ea"/>
              <a:cs typeface="+mj-cs"/>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29" name="Picture 2" descr="The Milwaukee Shines booth by WGBA."/>
          <p:cNvPicPr>
            <a:picLocks noChangeAspect="1" noChangeArrowheads="1"/>
          </p:cNvPicPr>
          <p:nvPr/>
        </p:nvPicPr>
        <p:blipFill>
          <a:blip r:embed="rId3"/>
          <a:srcRect/>
          <a:stretch>
            <a:fillRect/>
          </a:stretch>
        </p:blipFill>
        <p:spPr bwMode="auto">
          <a:xfrm>
            <a:off x="2070100" y="2114550"/>
            <a:ext cx="4686300" cy="3816350"/>
          </a:xfrm>
          <a:prstGeom prst="rect">
            <a:avLst/>
          </a:prstGeom>
          <a:noFill/>
          <a:ln w="9525">
            <a:noFill/>
            <a:miter lim="800000"/>
            <a:headEnd/>
            <a:tailEnd/>
          </a:ln>
        </p:spPr>
      </p:pic>
      <p:sp>
        <p:nvSpPr>
          <p:cNvPr id="329730" name="TextBox 2"/>
          <p:cNvSpPr txBox="1">
            <a:spLocks noChangeArrowheads="1"/>
          </p:cNvSpPr>
          <p:nvPr/>
        </p:nvSpPr>
        <p:spPr bwMode="auto">
          <a:xfrm>
            <a:off x="2070100" y="6261100"/>
            <a:ext cx="184150" cy="369888"/>
          </a:xfrm>
          <a:prstGeom prst="rect">
            <a:avLst/>
          </a:prstGeom>
          <a:noFill/>
          <a:ln w="9525">
            <a:noFill/>
            <a:miter lim="800000"/>
            <a:headEnd/>
            <a:tailEnd/>
          </a:ln>
        </p:spPr>
        <p:txBody>
          <a:bodyPr wrap="none">
            <a:spAutoFit/>
          </a:bodyPr>
          <a:lstStyle/>
          <a:p>
            <a:pPr algn="ctr"/>
            <a:endParaRPr lang="en-US" sz="1800"/>
          </a:p>
        </p:txBody>
      </p:sp>
      <p:sp>
        <p:nvSpPr>
          <p:cNvPr id="329731" name="TextBox 3"/>
          <p:cNvSpPr txBox="1">
            <a:spLocks noChangeArrowheads="1"/>
          </p:cNvSpPr>
          <p:nvPr/>
        </p:nvSpPr>
        <p:spPr bwMode="auto">
          <a:xfrm>
            <a:off x="1892300" y="5930900"/>
            <a:ext cx="5853113" cy="369888"/>
          </a:xfrm>
          <a:prstGeom prst="rect">
            <a:avLst/>
          </a:prstGeom>
          <a:noFill/>
          <a:ln w="9525">
            <a:noFill/>
            <a:miter lim="800000"/>
            <a:headEnd/>
            <a:tailEnd/>
          </a:ln>
        </p:spPr>
        <p:txBody>
          <a:bodyPr wrap="none">
            <a:spAutoFit/>
          </a:bodyPr>
          <a:lstStyle/>
          <a:p>
            <a:pPr algn="ctr"/>
            <a:r>
              <a:rPr lang="en-US" sz="1800"/>
              <a:t>Pop-up Display Booth. Solar America City – Milwaukee</a:t>
            </a:r>
          </a:p>
        </p:txBody>
      </p:sp>
      <p:sp>
        <p:nvSpPr>
          <p:cNvPr id="5" name="Rectangle 30"/>
          <p:cNvSpPr txBox="1">
            <a:spLocks/>
          </p:cNvSpPr>
          <p:nvPr/>
        </p:nvSpPr>
        <p:spPr bwMode="auto">
          <a:xfrm>
            <a:off x="406400" y="1042988"/>
            <a:ext cx="8537575" cy="1143000"/>
          </a:xfrm>
          <a:prstGeom prst="rect">
            <a:avLst/>
          </a:prstGeom>
          <a:noFill/>
          <a:ln w="9525">
            <a:noFill/>
            <a:miter lim="800000"/>
            <a:headEnd/>
            <a:tailEnd/>
          </a:ln>
        </p:spPr>
        <p:txBody>
          <a:bodyPr anchor="ctr"/>
          <a:lstStyle/>
          <a:p>
            <a:pPr algn="ctr">
              <a:defRPr/>
            </a:pPr>
            <a:r>
              <a:rPr lang="en-US" sz="4400">
                <a:solidFill>
                  <a:schemeClr val="tx2"/>
                </a:solidFill>
                <a:latin typeface="+mj-lt"/>
                <a:ea typeface="+mj-ea"/>
                <a:cs typeface="+mj-cs"/>
              </a:rPr>
              <a:t>Communicate Your Message</a:t>
            </a:r>
            <a:endParaRPr lang="en-US" sz="4400" dirty="0">
              <a:solidFill>
                <a:schemeClr val="tx2"/>
              </a:solidFill>
              <a:latin typeface="+mj-lt"/>
              <a:ea typeface="+mj-ea"/>
              <a:cs typeface="+mj-cs"/>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5" descr="C:\Documents and Settings\aluecke\Desktop\posted to website\Map.jpg"/>
          <p:cNvPicPr>
            <a:picLocks noChangeAspect="1" noChangeArrowheads="1"/>
          </p:cNvPicPr>
          <p:nvPr/>
        </p:nvPicPr>
        <p:blipFill>
          <a:blip r:embed="rId3"/>
          <a:srcRect/>
          <a:stretch>
            <a:fillRect/>
          </a:stretch>
        </p:blipFill>
        <p:spPr bwMode="auto">
          <a:xfrm>
            <a:off x="1790700" y="2006600"/>
            <a:ext cx="5067300" cy="3387725"/>
          </a:xfrm>
          <a:prstGeom prst="rect">
            <a:avLst/>
          </a:prstGeom>
          <a:noFill/>
          <a:ln w="9525">
            <a:noFill/>
            <a:miter lim="800000"/>
            <a:headEnd/>
            <a:tailEnd/>
          </a:ln>
        </p:spPr>
      </p:pic>
      <p:sp>
        <p:nvSpPr>
          <p:cNvPr id="331778" name="TextBox 4"/>
          <p:cNvSpPr txBox="1">
            <a:spLocks noChangeArrowheads="1"/>
          </p:cNvSpPr>
          <p:nvPr/>
        </p:nvSpPr>
        <p:spPr bwMode="auto">
          <a:xfrm>
            <a:off x="1790700" y="5519738"/>
            <a:ext cx="7505700" cy="1231900"/>
          </a:xfrm>
          <a:prstGeom prst="rect">
            <a:avLst/>
          </a:prstGeom>
          <a:noFill/>
          <a:ln w="9525">
            <a:noFill/>
            <a:miter lim="800000"/>
            <a:headEnd/>
            <a:tailEnd/>
          </a:ln>
        </p:spPr>
        <p:txBody>
          <a:bodyPr>
            <a:spAutoFit/>
          </a:bodyPr>
          <a:lstStyle/>
          <a:p>
            <a:r>
              <a:rPr lang="en-US" sz="1800"/>
              <a:t>Solar Maps. Solar America City – Milwaukee:  </a:t>
            </a:r>
            <a:r>
              <a:rPr lang="en-US" sz="800">
                <a:hlinkClick r:id="rId4"/>
              </a:rPr>
              <a:t>http://city.milwaukee.gov/milwaukeeshines/Map.htm</a:t>
            </a:r>
            <a:endParaRPr lang="en-US" sz="800"/>
          </a:p>
          <a:p>
            <a:r>
              <a:rPr lang="en-US" sz="1800"/>
              <a:t>		      Solar America City – San Francisco: </a:t>
            </a:r>
            <a:r>
              <a:rPr lang="en-US" sz="800">
                <a:hlinkClick r:id="rId5"/>
              </a:rPr>
              <a:t>http://sf.solarmap.org/</a:t>
            </a:r>
            <a:endParaRPr lang="en-US" sz="800"/>
          </a:p>
          <a:p>
            <a:pPr algn="ctr"/>
            <a:endParaRPr lang="en-US" sz="1000"/>
          </a:p>
          <a:p>
            <a:pPr algn="ctr"/>
            <a:endParaRPr lang="en-US" sz="1000"/>
          </a:p>
          <a:p>
            <a:pPr algn="ctr"/>
            <a:r>
              <a:rPr lang="en-US" sz="1800"/>
              <a:t> </a:t>
            </a:r>
          </a:p>
        </p:txBody>
      </p:sp>
      <p:sp>
        <p:nvSpPr>
          <p:cNvPr id="4" name="Rectangle 30"/>
          <p:cNvSpPr txBox="1">
            <a:spLocks/>
          </p:cNvSpPr>
          <p:nvPr/>
        </p:nvSpPr>
        <p:spPr bwMode="auto">
          <a:xfrm>
            <a:off x="406400" y="863600"/>
            <a:ext cx="8537575" cy="1143000"/>
          </a:xfrm>
          <a:prstGeom prst="rect">
            <a:avLst/>
          </a:prstGeom>
          <a:noFill/>
          <a:ln w="9525">
            <a:noFill/>
            <a:miter lim="800000"/>
            <a:headEnd/>
            <a:tailEnd/>
          </a:ln>
        </p:spPr>
        <p:txBody>
          <a:bodyPr anchor="ctr"/>
          <a:lstStyle/>
          <a:p>
            <a:pPr algn="ctr">
              <a:defRPr/>
            </a:pPr>
            <a:r>
              <a:rPr lang="en-US" sz="4400" dirty="0">
                <a:solidFill>
                  <a:schemeClr val="tx2"/>
                </a:solidFill>
                <a:latin typeface="+mj-lt"/>
                <a:ea typeface="+mj-ea"/>
                <a:cs typeface="+mj-cs"/>
              </a:rPr>
              <a:t>Communicate Your Message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4"/>
          <p:cNvSpPr>
            <a:spLocks noChangeArrowheads="1"/>
          </p:cNvSpPr>
          <p:nvPr/>
        </p:nvSpPr>
        <p:spPr bwMode="auto">
          <a:xfrm>
            <a:off x="1060450" y="5473700"/>
            <a:ext cx="8534400" cy="368300"/>
          </a:xfrm>
          <a:prstGeom prst="rect">
            <a:avLst/>
          </a:prstGeom>
          <a:noFill/>
          <a:ln w="9525">
            <a:noFill/>
            <a:miter lim="800000"/>
            <a:headEnd/>
            <a:tailEnd/>
          </a:ln>
        </p:spPr>
        <p:txBody>
          <a:bodyPr>
            <a:spAutoFit/>
          </a:bodyPr>
          <a:lstStyle/>
          <a:p>
            <a:pPr defTabSz="914400"/>
            <a:r>
              <a:rPr lang="en-US" sz="1800"/>
              <a:t>Radio Advertisement. CESA/SmartPower: </a:t>
            </a:r>
            <a:r>
              <a:rPr lang="en-US" sz="800">
                <a:hlinkClick r:id="rId5"/>
              </a:rPr>
              <a:t>http://www.cleanenergystates.org/JointProjects/publiceducation-tvradio.html</a:t>
            </a:r>
            <a:endParaRPr lang="en-US" sz="800"/>
          </a:p>
        </p:txBody>
      </p:sp>
      <p:pic>
        <p:nvPicPr>
          <p:cNvPr id="370693" name="typeOfElect.mp3">
            <a:hlinkClick r:id="" action="ppaction://media"/>
          </p:cNvPr>
          <p:cNvPicPr>
            <a:picLocks noRot="1" noChangeAspect="1" noChangeArrowheads="1"/>
          </p:cNvPicPr>
          <p:nvPr>
            <a:audioFile r:link="rId1"/>
          </p:nvPr>
        </p:nvPicPr>
        <p:blipFill>
          <a:blip r:embed="rId6"/>
          <a:srcRect/>
          <a:stretch>
            <a:fillRect/>
          </a:stretch>
        </p:blipFill>
        <p:spPr bwMode="auto">
          <a:xfrm>
            <a:off x="533400" y="5421313"/>
            <a:ext cx="527050" cy="527050"/>
          </a:xfrm>
          <a:prstGeom prst="rect">
            <a:avLst/>
          </a:prstGeom>
          <a:noFill/>
          <a:ln w="9525">
            <a:noFill/>
            <a:miter lim="800000"/>
            <a:headEnd/>
            <a:tailEnd/>
          </a:ln>
        </p:spPr>
      </p:pic>
      <p:sp>
        <p:nvSpPr>
          <p:cNvPr id="333827" name="Rectangle 10"/>
          <p:cNvSpPr>
            <a:spLocks noChangeArrowheads="1"/>
          </p:cNvSpPr>
          <p:nvPr/>
        </p:nvSpPr>
        <p:spPr bwMode="auto">
          <a:xfrm>
            <a:off x="2720975" y="3417888"/>
            <a:ext cx="1504950" cy="366712"/>
          </a:xfrm>
          <a:prstGeom prst="rect">
            <a:avLst/>
          </a:prstGeom>
          <a:noFill/>
          <a:ln w="9525">
            <a:noFill/>
            <a:miter lim="800000"/>
            <a:headEnd/>
            <a:tailEnd/>
          </a:ln>
        </p:spPr>
        <p:txBody>
          <a:bodyPr wrap="none">
            <a:spAutoFit/>
          </a:bodyPr>
          <a:lstStyle/>
          <a:p>
            <a:pPr algn="ctr" defTabSz="914400"/>
            <a:r>
              <a:rPr lang="en-US" sz="1800">
                <a:solidFill>
                  <a:schemeClr val="bg1"/>
                </a:solidFill>
              </a:rPr>
              <a:t>New Orleans</a:t>
            </a:r>
          </a:p>
        </p:txBody>
      </p:sp>
      <p:pic>
        <p:nvPicPr>
          <p:cNvPr id="370700" name="Solar Generation USA Road Trip -- 60 Second PSA.wmv">
            <a:hlinkClick r:id="" action="ppaction://media"/>
          </p:cNvPr>
          <p:cNvPicPr>
            <a:picLocks noRot="1" noChangeAspect="1" noChangeArrowheads="1"/>
          </p:cNvPicPr>
          <p:nvPr>
            <a:videoFile r:link="rId2"/>
          </p:nvPr>
        </p:nvPicPr>
        <p:blipFill>
          <a:blip r:embed="rId7"/>
          <a:srcRect/>
          <a:stretch>
            <a:fillRect/>
          </a:stretch>
        </p:blipFill>
        <p:spPr bwMode="auto">
          <a:xfrm>
            <a:off x="2400300" y="2393950"/>
            <a:ext cx="4165600" cy="2360613"/>
          </a:xfrm>
          <a:prstGeom prst="rect">
            <a:avLst/>
          </a:prstGeom>
          <a:noFill/>
          <a:ln w="9525">
            <a:noFill/>
            <a:miter lim="800000"/>
            <a:headEnd/>
            <a:tailEnd/>
          </a:ln>
        </p:spPr>
      </p:pic>
      <p:sp>
        <p:nvSpPr>
          <p:cNvPr id="333829" name="Rectangle 13"/>
          <p:cNvSpPr>
            <a:spLocks noChangeArrowheads="1"/>
          </p:cNvSpPr>
          <p:nvPr/>
        </p:nvSpPr>
        <p:spPr bwMode="auto">
          <a:xfrm>
            <a:off x="1333500" y="4754563"/>
            <a:ext cx="8105775" cy="369887"/>
          </a:xfrm>
          <a:prstGeom prst="rect">
            <a:avLst/>
          </a:prstGeom>
          <a:noFill/>
          <a:ln w="9525">
            <a:noFill/>
            <a:miter lim="800000"/>
            <a:headEnd/>
            <a:tailEnd/>
          </a:ln>
        </p:spPr>
        <p:txBody>
          <a:bodyPr>
            <a:spAutoFit/>
          </a:bodyPr>
          <a:lstStyle/>
          <a:p>
            <a:pPr algn="ctr" defTabSz="914400"/>
            <a:r>
              <a:rPr lang="en-US" sz="1800"/>
              <a:t>Public Service Announcement. SEIA:  </a:t>
            </a:r>
            <a:r>
              <a:rPr lang="en-US" sz="800">
                <a:hlinkClick r:id="rId8"/>
              </a:rPr>
              <a:t>http://www.youtube.com/watch?v=lJHW-bVxJJs</a:t>
            </a:r>
            <a:endParaRPr lang="en-US" sz="800"/>
          </a:p>
        </p:txBody>
      </p:sp>
      <p:sp>
        <p:nvSpPr>
          <p:cNvPr id="8" name="Rectangle 30"/>
          <p:cNvSpPr txBox="1">
            <a:spLocks/>
          </p:cNvSpPr>
          <p:nvPr/>
        </p:nvSpPr>
        <p:spPr bwMode="auto">
          <a:xfrm>
            <a:off x="406400" y="1042988"/>
            <a:ext cx="8537575" cy="1143000"/>
          </a:xfrm>
          <a:prstGeom prst="rect">
            <a:avLst/>
          </a:prstGeom>
          <a:noFill/>
          <a:ln w="9525">
            <a:noFill/>
            <a:miter lim="800000"/>
            <a:headEnd/>
            <a:tailEnd/>
          </a:ln>
        </p:spPr>
        <p:txBody>
          <a:bodyPr anchor="ctr"/>
          <a:lstStyle/>
          <a:p>
            <a:pPr algn="ctr">
              <a:defRPr/>
            </a:pPr>
            <a:r>
              <a:rPr lang="en-US" sz="4400">
                <a:solidFill>
                  <a:schemeClr val="tx2"/>
                </a:solidFill>
                <a:latin typeface="+mj-lt"/>
                <a:ea typeface="+mj-ea"/>
                <a:cs typeface="+mj-cs"/>
              </a:rPr>
              <a:t>Communicate Your Message</a:t>
            </a:r>
            <a:endParaRPr lang="en-US" sz="4400" dirty="0">
              <a:solidFill>
                <a:schemeClr val="tx2"/>
              </a:solidFill>
              <a:latin typeface="+mj-lt"/>
              <a:ea typeface="+mj-ea"/>
              <a:cs typeface="+mj-cs"/>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069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760" fill="hold"/>
                                        <p:tgtEl>
                                          <p:spTgt spid="370693"/>
                                        </p:tgtEl>
                                      </p:cBhvr>
                                    </p:cmd>
                                  </p:childTnLst>
                                </p:cTn>
                              </p:par>
                            </p:childTnLst>
                          </p:cTn>
                        </p:par>
                      </p:childTnLst>
                    </p:cTn>
                  </p:par>
                </p:childTnLst>
              </p:cTn>
              <p:nextCondLst>
                <p:cond evt="onClick" delay="0">
                  <p:tgtEl>
                    <p:spTgt spid="37069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70693"/>
                </p:tgtEl>
              </p:cMediaNode>
            </p:audio>
            <p:seq concurrent="1" nextAc="seek">
              <p:cTn id="8" restart="whenNotActive" fill="hold" evtFilter="cancelBubble" nodeType="interactiveSeq">
                <p:stCondLst>
                  <p:cond evt="onClick" delay="0">
                    <p:tgtEl>
                      <p:spTgt spid="37070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70700"/>
                                        </p:tgtEl>
                                      </p:cBhvr>
                                    </p:cmd>
                                  </p:childTnLst>
                                </p:cTn>
                              </p:par>
                            </p:childTnLst>
                          </p:cTn>
                        </p:par>
                      </p:childTnLst>
                    </p:cTn>
                  </p:par>
                </p:childTnLst>
              </p:cTn>
              <p:nextCondLst>
                <p:cond evt="onClick" delay="0">
                  <p:tgtEl>
                    <p:spTgt spid="370700"/>
                  </p:tgtEl>
                </p:cond>
              </p:nextCondLst>
            </p:seq>
            <p:video>
              <p:cMediaNode>
                <p:cTn id="13" fill="hold" display="0">
                  <p:stCondLst>
                    <p:cond delay="indefinite"/>
                  </p:stCondLst>
                  <p:endCondLst>
                    <p:cond evt="onNext" delay="0">
                      <p:tgtEl>
                        <p:sldTgt/>
                      </p:tgtEl>
                    </p:cond>
                    <p:cond evt="onPrev" delay="0">
                      <p:tgtEl>
                        <p:sldTgt/>
                      </p:tgtEl>
                    </p:cond>
                  </p:endCondLst>
                </p:cTn>
                <p:tgtEl>
                  <p:spTgt spid="370700"/>
                </p:tgtEl>
              </p:cMediaNode>
            </p:video>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Content Placeholder 3" descr="Solar Now! Good Energy for Oregonians_1294071738610.jpeg"/>
          <p:cNvPicPr>
            <a:picLocks noChangeAspect="1"/>
          </p:cNvPicPr>
          <p:nvPr/>
        </p:nvPicPr>
        <p:blipFill>
          <a:blip r:embed="rId3"/>
          <a:srcRect/>
          <a:stretch>
            <a:fillRect/>
          </a:stretch>
        </p:blipFill>
        <p:spPr bwMode="auto">
          <a:xfrm>
            <a:off x="2789238" y="2185988"/>
            <a:ext cx="3146425" cy="3681412"/>
          </a:xfrm>
          <a:prstGeom prst="rect">
            <a:avLst/>
          </a:prstGeom>
          <a:noFill/>
          <a:ln w="9525">
            <a:noFill/>
            <a:miter lim="800000"/>
            <a:headEnd/>
            <a:tailEnd/>
          </a:ln>
        </p:spPr>
      </p:pic>
      <p:sp>
        <p:nvSpPr>
          <p:cNvPr id="335874" name="TextBox 2"/>
          <p:cNvSpPr txBox="1">
            <a:spLocks noChangeArrowheads="1"/>
          </p:cNvSpPr>
          <p:nvPr/>
        </p:nvSpPr>
        <p:spPr bwMode="auto">
          <a:xfrm>
            <a:off x="2598738" y="5867400"/>
            <a:ext cx="4500562" cy="369888"/>
          </a:xfrm>
          <a:prstGeom prst="rect">
            <a:avLst/>
          </a:prstGeom>
          <a:noFill/>
          <a:ln w="9525">
            <a:noFill/>
            <a:miter lim="800000"/>
            <a:headEnd/>
            <a:tailEnd/>
          </a:ln>
        </p:spPr>
        <p:txBody>
          <a:bodyPr>
            <a:spAutoFit/>
          </a:bodyPr>
          <a:lstStyle/>
          <a:p>
            <a:pPr algn="ctr"/>
            <a:r>
              <a:rPr lang="en-US" sz="1800"/>
              <a:t>Website. Solar America City - Portland</a:t>
            </a:r>
          </a:p>
        </p:txBody>
      </p:sp>
      <p:sp>
        <p:nvSpPr>
          <p:cNvPr id="4" name="Rectangle 30"/>
          <p:cNvSpPr txBox="1">
            <a:spLocks/>
          </p:cNvSpPr>
          <p:nvPr/>
        </p:nvSpPr>
        <p:spPr bwMode="auto">
          <a:xfrm>
            <a:off x="406400" y="1042988"/>
            <a:ext cx="8537575" cy="1143000"/>
          </a:xfrm>
          <a:prstGeom prst="rect">
            <a:avLst/>
          </a:prstGeom>
          <a:noFill/>
          <a:ln w="9525">
            <a:noFill/>
            <a:miter lim="800000"/>
            <a:headEnd/>
            <a:tailEnd/>
          </a:ln>
        </p:spPr>
        <p:txBody>
          <a:bodyPr anchor="ctr"/>
          <a:lstStyle/>
          <a:p>
            <a:pPr algn="ctr">
              <a:defRPr/>
            </a:pPr>
            <a:r>
              <a:rPr lang="en-US" sz="4400">
                <a:solidFill>
                  <a:schemeClr val="tx2"/>
                </a:solidFill>
                <a:latin typeface="+mj-lt"/>
                <a:ea typeface="+mj-ea"/>
                <a:cs typeface="+mj-cs"/>
              </a:rPr>
              <a:t>Communicate Your Message</a:t>
            </a:r>
            <a:endParaRPr lang="en-US" sz="4400" dirty="0">
              <a:solidFill>
                <a:schemeClr val="tx2"/>
              </a:solidFill>
              <a:latin typeface="+mj-lt"/>
              <a:ea typeface="+mj-ea"/>
              <a:cs typeface="+mj-cs"/>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Picture 3"/>
          <p:cNvPicPr>
            <a:picLocks noChangeAspect="1"/>
          </p:cNvPicPr>
          <p:nvPr/>
        </p:nvPicPr>
        <p:blipFill>
          <a:blip r:embed="rId3"/>
          <a:srcRect/>
          <a:stretch>
            <a:fillRect/>
          </a:stretch>
        </p:blipFill>
        <p:spPr bwMode="auto">
          <a:xfrm>
            <a:off x="1762125" y="2065338"/>
            <a:ext cx="5260975" cy="3556000"/>
          </a:xfrm>
          <a:prstGeom prst="rect">
            <a:avLst/>
          </a:prstGeom>
          <a:noFill/>
          <a:ln w="9525">
            <a:noFill/>
            <a:miter lim="800000"/>
            <a:headEnd/>
            <a:tailEnd/>
          </a:ln>
        </p:spPr>
      </p:pic>
      <p:sp>
        <p:nvSpPr>
          <p:cNvPr id="337922" name="TextBox 3"/>
          <p:cNvSpPr txBox="1">
            <a:spLocks noChangeArrowheads="1"/>
          </p:cNvSpPr>
          <p:nvPr/>
        </p:nvSpPr>
        <p:spPr bwMode="auto">
          <a:xfrm>
            <a:off x="1738313" y="5621338"/>
            <a:ext cx="5514975" cy="369887"/>
          </a:xfrm>
          <a:prstGeom prst="rect">
            <a:avLst/>
          </a:prstGeom>
          <a:noFill/>
          <a:ln w="9525">
            <a:noFill/>
            <a:miter lim="800000"/>
            <a:headEnd/>
            <a:tailEnd/>
          </a:ln>
        </p:spPr>
        <p:txBody>
          <a:bodyPr wrap="none">
            <a:spAutoFit/>
          </a:bodyPr>
          <a:lstStyle/>
          <a:p>
            <a:pPr algn="ctr"/>
            <a:r>
              <a:rPr lang="en-US" sz="1800"/>
              <a:t>Solar Now! University. Solar America City – Portland</a:t>
            </a:r>
          </a:p>
        </p:txBody>
      </p:sp>
      <p:sp>
        <p:nvSpPr>
          <p:cNvPr id="5" name="Rectangle 30"/>
          <p:cNvSpPr txBox="1">
            <a:spLocks/>
          </p:cNvSpPr>
          <p:nvPr/>
        </p:nvSpPr>
        <p:spPr bwMode="auto">
          <a:xfrm>
            <a:off x="606425" y="922338"/>
            <a:ext cx="8537575" cy="1143000"/>
          </a:xfrm>
          <a:prstGeom prst="rect">
            <a:avLst/>
          </a:prstGeom>
          <a:noFill/>
          <a:ln w="9525">
            <a:noFill/>
            <a:miter lim="800000"/>
            <a:headEnd/>
            <a:tailEnd/>
          </a:ln>
        </p:spPr>
        <p:txBody>
          <a:bodyPr anchor="ctr"/>
          <a:lstStyle/>
          <a:p>
            <a:pPr algn="ctr">
              <a:defRPr/>
            </a:pPr>
            <a:r>
              <a:rPr lang="en-US" sz="4400" dirty="0">
                <a:solidFill>
                  <a:schemeClr val="tx2"/>
                </a:solidFill>
                <a:latin typeface="+mj-lt"/>
                <a:ea typeface="+mj-ea"/>
                <a:cs typeface="+mj-cs"/>
              </a:rPr>
              <a:t>Communicate Your Message</a:t>
            </a: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5"/>
          <p:cNvSpPr>
            <a:spLocks noGrp="1"/>
          </p:cNvSpPr>
          <p:nvPr>
            <p:ph type="title" idx="4294967295"/>
          </p:nvPr>
        </p:nvSpPr>
        <p:spPr>
          <a:xfrm>
            <a:off x="457200" y="993775"/>
            <a:ext cx="8229600" cy="939800"/>
          </a:xfrm>
        </p:spPr>
        <p:txBody>
          <a:bodyPr/>
          <a:lstStyle/>
          <a:p>
            <a:pPr eaLnBrk="1" hangingPunct="1"/>
            <a:r>
              <a:rPr lang="en-US" sz="4000" smtClean="0"/>
              <a:t>Implement Barrier Reductions</a:t>
            </a:r>
          </a:p>
        </p:txBody>
      </p:sp>
      <p:sp>
        <p:nvSpPr>
          <p:cNvPr id="339970" name="Rectangle 6"/>
          <p:cNvSpPr>
            <a:spLocks noGrp="1"/>
          </p:cNvSpPr>
          <p:nvPr>
            <p:ph type="body" idx="4294967295"/>
          </p:nvPr>
        </p:nvSpPr>
        <p:spPr>
          <a:xfrm>
            <a:off x="457200" y="2147888"/>
            <a:ext cx="8229600" cy="4819650"/>
          </a:xfrm>
        </p:spPr>
        <p:txBody>
          <a:bodyPr/>
          <a:lstStyle/>
          <a:p>
            <a:pPr eaLnBrk="1" hangingPunct="1">
              <a:lnSpc>
                <a:spcPct val="90000"/>
              </a:lnSpc>
              <a:buFont typeface="Arial" charset="0"/>
              <a:buNone/>
            </a:pPr>
            <a:r>
              <a:rPr lang="en-US" sz="2800" smtClean="0"/>
              <a:t>Make local codes and regulations more solar-friendly</a:t>
            </a:r>
          </a:p>
          <a:p>
            <a:pPr lvl="1" eaLnBrk="1" hangingPunct="1">
              <a:lnSpc>
                <a:spcPct val="90000"/>
              </a:lnSpc>
            </a:pPr>
            <a:r>
              <a:rPr lang="en-US" sz="2400" smtClean="0">
                <a:ea typeface="ＭＳ Ｐゴシック" pitchFamily="34" charset="-128"/>
              </a:rPr>
              <a:t>Train your building department</a:t>
            </a:r>
          </a:p>
          <a:p>
            <a:pPr lvl="1" eaLnBrk="1" hangingPunct="1">
              <a:lnSpc>
                <a:spcPct val="90000"/>
              </a:lnSpc>
            </a:pPr>
            <a:r>
              <a:rPr lang="en-US" sz="2400" smtClean="0">
                <a:ea typeface="ＭＳ Ｐゴシック" pitchFamily="34" charset="-128"/>
              </a:rPr>
              <a:t>Revise solar access laws</a:t>
            </a:r>
          </a:p>
          <a:p>
            <a:pPr lvl="1" eaLnBrk="1" hangingPunct="1">
              <a:lnSpc>
                <a:spcPct val="90000"/>
              </a:lnSpc>
            </a:pPr>
            <a:r>
              <a:rPr lang="en-US" sz="2400" smtClean="0">
                <a:ea typeface="ＭＳ Ｐゴシック" pitchFamily="34" charset="-128"/>
              </a:rPr>
              <a:t>Create solar ready buildings guidelines/code requirements</a:t>
            </a:r>
          </a:p>
          <a:p>
            <a:pPr lvl="1" eaLnBrk="1" hangingPunct="1">
              <a:lnSpc>
                <a:spcPct val="90000"/>
              </a:lnSpc>
            </a:pPr>
            <a:r>
              <a:rPr lang="en-US" sz="2400" smtClean="0">
                <a:ea typeface="ＭＳ Ｐゴシック" pitchFamily="34" charset="-128"/>
              </a:rPr>
              <a:t>Amend zoning regulations</a:t>
            </a:r>
          </a:p>
          <a:p>
            <a:pPr lvl="1" eaLnBrk="1" hangingPunct="1">
              <a:lnSpc>
                <a:spcPct val="90000"/>
              </a:lnSpc>
            </a:pPr>
            <a:r>
              <a:rPr lang="en-US" sz="2400" smtClean="0">
                <a:ea typeface="ＭＳ Ｐゴシック" pitchFamily="34" charset="-128"/>
              </a:rPr>
              <a:t>Improve, streamline and expedite permitting process</a:t>
            </a:r>
          </a:p>
          <a:p>
            <a:pPr lvl="2" eaLnBrk="1" hangingPunct="1">
              <a:lnSpc>
                <a:spcPct val="90000"/>
              </a:lnSpc>
            </a:pPr>
            <a:r>
              <a:rPr lang="en-US" sz="2000" smtClean="0">
                <a:ea typeface="ＭＳ Ｐゴシック" pitchFamily="34" charset="-128"/>
              </a:rPr>
              <a:t>Coordinate permitting with utility interconnection and net metering</a:t>
            </a:r>
          </a:p>
          <a:p>
            <a:pPr eaLnBrk="1" hangingPunct="1">
              <a:lnSpc>
                <a:spcPct val="90000"/>
              </a:lnSpc>
              <a:buFont typeface="Arial" charset="0"/>
              <a:buNone/>
            </a:pPr>
            <a:r>
              <a:rPr lang="en-US" smtClean="0"/>
              <a:t>Investigate how to make solar more affordable</a:t>
            </a:r>
          </a:p>
          <a:p>
            <a:pPr eaLnBrk="1" hangingPunct="1">
              <a:lnSpc>
                <a:spcPct val="90000"/>
              </a:lnSpc>
            </a:pPr>
            <a:endParaRPr lang="en-US" smtClean="0"/>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Title 1"/>
          <p:cNvSpPr>
            <a:spLocks noGrp="1"/>
          </p:cNvSpPr>
          <p:nvPr>
            <p:ph type="title" idx="4294967295"/>
          </p:nvPr>
        </p:nvSpPr>
        <p:spPr/>
        <p:txBody>
          <a:bodyPr/>
          <a:lstStyle/>
          <a:p>
            <a:pPr eaLnBrk="1" hangingPunct="1"/>
            <a:r>
              <a:rPr lang="en-US" smtClean="0"/>
              <a:t>Implement Barrier Reductions: </a:t>
            </a:r>
            <a:br>
              <a:rPr lang="en-US" smtClean="0"/>
            </a:br>
            <a:r>
              <a:rPr lang="en-US" smtClean="0"/>
              <a:t>Salt Lake City</a:t>
            </a:r>
          </a:p>
        </p:txBody>
      </p:sp>
      <p:sp>
        <p:nvSpPr>
          <p:cNvPr id="342018" name="Content Placeholder 2"/>
          <p:cNvSpPr>
            <a:spLocks noGrp="1"/>
          </p:cNvSpPr>
          <p:nvPr>
            <p:ph idx="4294967295"/>
          </p:nvPr>
        </p:nvSpPr>
        <p:spPr/>
        <p:txBody>
          <a:bodyPr/>
          <a:lstStyle/>
          <a:p>
            <a:pPr eaLnBrk="1" hangingPunct="1">
              <a:lnSpc>
                <a:spcPct val="80000"/>
              </a:lnSpc>
            </a:pPr>
            <a:r>
              <a:rPr lang="en-US" sz="2500" smtClean="0"/>
              <a:t>Net metering and interconnection vastly improved</a:t>
            </a:r>
          </a:p>
          <a:p>
            <a:pPr eaLnBrk="1" hangingPunct="1">
              <a:lnSpc>
                <a:spcPct val="80000"/>
              </a:lnSpc>
            </a:pPr>
            <a:r>
              <a:rPr lang="en-US" sz="2500" smtClean="0"/>
              <a:t>Also worked to make PPAs allowed (so that they're not regulated as utilities)</a:t>
            </a:r>
          </a:p>
          <a:p>
            <a:pPr eaLnBrk="1" hangingPunct="1">
              <a:lnSpc>
                <a:spcPct val="80000"/>
              </a:lnSpc>
            </a:pPr>
            <a:r>
              <a:rPr lang="en-US" sz="2500" smtClean="0"/>
              <a:t>Commissioned study on best type of financing for installations on County-owned facilities</a:t>
            </a:r>
          </a:p>
          <a:p>
            <a:pPr eaLnBrk="1" hangingPunct="1">
              <a:lnSpc>
                <a:spcPct val="80000"/>
              </a:lnSpc>
            </a:pPr>
            <a:r>
              <a:rPr lang="en-US" sz="2500" smtClean="0"/>
              <a:t>Bill was passed to allow third-party financing for qualified nonprofits. Commercial and residential customers can do leases</a:t>
            </a:r>
          </a:p>
          <a:p>
            <a:pPr eaLnBrk="1" hangingPunct="1">
              <a:lnSpc>
                <a:spcPct val="80000"/>
              </a:lnSpc>
            </a:pPr>
            <a:endParaRPr lang="en-US" sz="2500" smtClean="0"/>
          </a:p>
          <a:p>
            <a:pPr eaLnBrk="1" hangingPunct="1">
              <a:lnSpc>
                <a:spcPct val="80000"/>
              </a:lnSpc>
            </a:pPr>
            <a:endParaRPr lang="en-US" sz="2500" smtClean="0"/>
          </a:p>
          <a:p>
            <a:pPr eaLnBrk="1" hangingPunct="1">
              <a:lnSpc>
                <a:spcPct val="80000"/>
              </a:lnSpc>
            </a:pPr>
            <a:endParaRPr lang="en-US" sz="2500" smtClean="0"/>
          </a:p>
          <a:p>
            <a:pPr eaLnBrk="1" hangingPunct="1">
              <a:lnSpc>
                <a:spcPct val="80000"/>
              </a:lnSpc>
            </a:pPr>
            <a:endParaRPr lang="en-US" sz="2500" smtClean="0"/>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Title 1"/>
          <p:cNvSpPr>
            <a:spLocks noGrp="1"/>
          </p:cNvSpPr>
          <p:nvPr>
            <p:ph type="title" idx="4294967295"/>
          </p:nvPr>
        </p:nvSpPr>
        <p:spPr/>
        <p:txBody>
          <a:bodyPr/>
          <a:lstStyle/>
          <a:p>
            <a:pPr eaLnBrk="1" hangingPunct="1"/>
            <a:r>
              <a:rPr lang="en-US" smtClean="0"/>
              <a:t>Implement Barrier Reductions: </a:t>
            </a:r>
            <a:br>
              <a:rPr lang="en-US" smtClean="0"/>
            </a:br>
            <a:r>
              <a:rPr lang="en-US" smtClean="0"/>
              <a:t>Salt Lake City</a:t>
            </a:r>
          </a:p>
        </p:txBody>
      </p:sp>
      <p:sp>
        <p:nvSpPr>
          <p:cNvPr id="344066" name="Content Placeholder 2"/>
          <p:cNvSpPr>
            <a:spLocks noGrp="1"/>
          </p:cNvSpPr>
          <p:nvPr>
            <p:ph idx="4294967295"/>
          </p:nvPr>
        </p:nvSpPr>
        <p:spPr/>
        <p:txBody>
          <a:bodyPr/>
          <a:lstStyle/>
          <a:p>
            <a:pPr eaLnBrk="1" hangingPunct="1">
              <a:lnSpc>
                <a:spcPct val="80000"/>
              </a:lnSpc>
            </a:pPr>
            <a:r>
              <a:rPr lang="en-US" sz="2500" smtClean="0"/>
              <a:t>Net metering and interconnection vastly improved</a:t>
            </a:r>
          </a:p>
          <a:p>
            <a:pPr eaLnBrk="1" hangingPunct="1">
              <a:lnSpc>
                <a:spcPct val="80000"/>
              </a:lnSpc>
            </a:pPr>
            <a:r>
              <a:rPr lang="en-US" sz="2500" smtClean="0"/>
              <a:t>Also worked to make PPAs allowed (so that they're not regulated as utilities)</a:t>
            </a:r>
          </a:p>
          <a:p>
            <a:pPr eaLnBrk="1" hangingPunct="1">
              <a:lnSpc>
                <a:spcPct val="80000"/>
              </a:lnSpc>
            </a:pPr>
            <a:r>
              <a:rPr lang="en-US" sz="2500" smtClean="0"/>
              <a:t>Commissioned study on best type of financing for installations on County-owned facilities</a:t>
            </a:r>
          </a:p>
          <a:p>
            <a:pPr eaLnBrk="1" hangingPunct="1">
              <a:lnSpc>
                <a:spcPct val="80000"/>
              </a:lnSpc>
            </a:pPr>
            <a:r>
              <a:rPr lang="en-US" sz="2500" smtClean="0"/>
              <a:t>Bill was passed to allow third-party financing for qualified nonprofits. Commercial and residential customers can do leases</a:t>
            </a:r>
          </a:p>
          <a:p>
            <a:pPr eaLnBrk="1" hangingPunct="1">
              <a:lnSpc>
                <a:spcPct val="80000"/>
              </a:lnSpc>
            </a:pPr>
            <a:endParaRPr lang="en-US" sz="2500" smtClean="0"/>
          </a:p>
          <a:p>
            <a:pPr eaLnBrk="1" hangingPunct="1">
              <a:lnSpc>
                <a:spcPct val="80000"/>
              </a:lnSpc>
            </a:pPr>
            <a:endParaRPr lang="en-US" sz="2500" smtClean="0"/>
          </a:p>
          <a:p>
            <a:pPr eaLnBrk="1" hangingPunct="1">
              <a:lnSpc>
                <a:spcPct val="80000"/>
              </a:lnSpc>
            </a:pPr>
            <a:endParaRPr lang="en-US" sz="2500" smtClean="0"/>
          </a:p>
          <a:p>
            <a:pPr eaLnBrk="1" hangingPunct="1">
              <a:lnSpc>
                <a:spcPct val="80000"/>
              </a:lnSpc>
            </a:pPr>
            <a:endParaRPr lang="en-US" sz="2500" smtClean="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26"/>
          <p:cNvSpPr>
            <a:spLocks noGrp="1"/>
          </p:cNvSpPr>
          <p:nvPr>
            <p:ph type="title" idx="4294967295"/>
          </p:nvPr>
        </p:nvSpPr>
        <p:spPr>
          <a:xfrm>
            <a:off x="254000" y="1282700"/>
            <a:ext cx="8229600" cy="939800"/>
          </a:xfrm>
        </p:spPr>
        <p:txBody>
          <a:bodyPr/>
          <a:lstStyle/>
          <a:p>
            <a:pPr eaLnBrk="1" hangingPunct="1"/>
            <a:r>
              <a:rPr lang="en-US" smtClean="0"/>
              <a:t>Long-Term Plan Integration</a:t>
            </a:r>
          </a:p>
        </p:txBody>
      </p:sp>
      <p:sp>
        <p:nvSpPr>
          <p:cNvPr id="346114" name="Rectangle 27"/>
          <p:cNvSpPr>
            <a:spLocks noGrp="1"/>
          </p:cNvSpPr>
          <p:nvPr>
            <p:ph type="body" idx="4294967295"/>
          </p:nvPr>
        </p:nvSpPr>
        <p:spPr>
          <a:xfrm>
            <a:off x="482600" y="2425700"/>
            <a:ext cx="8399463" cy="3530600"/>
          </a:xfrm>
        </p:spPr>
        <p:txBody>
          <a:bodyPr/>
          <a:lstStyle/>
          <a:p>
            <a:pPr eaLnBrk="1" hangingPunct="1">
              <a:lnSpc>
                <a:spcPct val="90000"/>
              </a:lnSpc>
            </a:pPr>
            <a:r>
              <a:rPr lang="en-US" sz="2400" smtClean="0"/>
              <a:t>Community visioning and long-range goal setting</a:t>
            </a:r>
          </a:p>
          <a:p>
            <a:pPr lvl="1" eaLnBrk="1" hangingPunct="1">
              <a:lnSpc>
                <a:spcPct val="90000"/>
              </a:lnSpc>
            </a:pPr>
            <a:r>
              <a:rPr lang="en-US" sz="2000" smtClean="0"/>
              <a:t>Solar Plan</a:t>
            </a:r>
          </a:p>
          <a:p>
            <a:pPr lvl="1" eaLnBrk="1" hangingPunct="1">
              <a:lnSpc>
                <a:spcPct val="90000"/>
              </a:lnSpc>
            </a:pPr>
            <a:r>
              <a:rPr lang="en-US" sz="2000" smtClean="0"/>
              <a:t>Energy Plan</a:t>
            </a:r>
          </a:p>
          <a:p>
            <a:pPr lvl="1" eaLnBrk="1" hangingPunct="1">
              <a:lnSpc>
                <a:spcPct val="90000"/>
              </a:lnSpc>
            </a:pPr>
            <a:r>
              <a:rPr lang="en-US" sz="2000" smtClean="0"/>
              <a:t>Comp Plan Energy Element</a:t>
            </a:r>
          </a:p>
          <a:p>
            <a:pPr eaLnBrk="1" hangingPunct="1">
              <a:lnSpc>
                <a:spcPct val="90000"/>
              </a:lnSpc>
            </a:pPr>
            <a:r>
              <a:rPr lang="en-US" sz="2400" smtClean="0"/>
              <a:t>Review how solar meets comp plan elements objectives</a:t>
            </a:r>
          </a:p>
          <a:p>
            <a:pPr lvl="1" eaLnBrk="1" hangingPunct="1">
              <a:lnSpc>
                <a:spcPct val="90000"/>
              </a:lnSpc>
            </a:pPr>
            <a:r>
              <a:rPr lang="en-US" sz="2000" smtClean="0"/>
              <a:t>Transportation</a:t>
            </a:r>
          </a:p>
          <a:p>
            <a:pPr lvl="1" eaLnBrk="1" hangingPunct="1">
              <a:lnSpc>
                <a:spcPct val="90000"/>
              </a:lnSpc>
            </a:pPr>
            <a:r>
              <a:rPr lang="en-US" sz="2000" smtClean="0"/>
              <a:t>Parks and recreation</a:t>
            </a:r>
          </a:p>
          <a:p>
            <a:pPr lvl="1" eaLnBrk="1" hangingPunct="1">
              <a:lnSpc>
                <a:spcPct val="90000"/>
              </a:lnSpc>
            </a:pPr>
            <a:r>
              <a:rPr lang="en-US" sz="2000" smtClean="0"/>
              <a:t>Land use</a:t>
            </a:r>
          </a:p>
          <a:p>
            <a:pPr lvl="1" eaLnBrk="1" hangingPunct="1">
              <a:lnSpc>
                <a:spcPct val="90000"/>
              </a:lnSpc>
            </a:pPr>
            <a:r>
              <a:rPr lang="en-US" sz="2000" smtClean="0"/>
              <a:t>Air and water quality</a:t>
            </a:r>
          </a:p>
          <a:p>
            <a:pPr lvl="1" eaLnBrk="1" hangingPunct="1">
              <a:lnSpc>
                <a:spcPct val="90000"/>
              </a:lnSpc>
            </a:pPr>
            <a:r>
              <a:rPr lang="en-US" sz="2000" smtClean="0"/>
              <a:t>Disaster mitigation and preparedness</a:t>
            </a:r>
          </a:p>
          <a:p>
            <a:pPr lvl="1" eaLnBrk="1" hangingPunct="1">
              <a:lnSpc>
                <a:spcPct val="90000"/>
              </a:lnSpc>
            </a:pPr>
            <a:r>
              <a:rPr lang="en-US" sz="2000" smtClean="0"/>
              <a:t>Tourism</a:t>
            </a:r>
          </a:p>
          <a:p>
            <a:pPr lvl="1" eaLnBrk="1" hangingPunct="1">
              <a:lnSpc>
                <a:spcPct val="90000"/>
              </a:lnSpc>
            </a:pPr>
            <a:endParaRPr lang="en-US" sz="2000" smtClean="0">
              <a:ea typeface="ＭＳ Ｐゴシック" pitchFamily="34" charset="-128"/>
            </a:endParaRPr>
          </a:p>
          <a:p>
            <a:pPr eaLnBrk="1" hangingPunct="1">
              <a:lnSpc>
                <a:spcPct val="90000"/>
              </a:lnSpc>
            </a:pPr>
            <a:endParaRPr lang="en-US" sz="280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00038" y="5821363"/>
          <a:ext cx="9767887" cy="1036320"/>
        </p:xfrm>
        <a:graphic>
          <a:graphicData uri="http://schemas.openxmlformats.org/drawingml/2006/table">
            <a:tbl>
              <a:tblPr firstRow="1" bandRow="1">
                <a:tableStyleId>{5C22544A-7EE6-4342-B048-85BDC9FD1C3A}</a:tableStyleId>
              </a:tblPr>
              <a:tblGrid>
                <a:gridCol w="5335430"/>
                <a:gridCol w="4432457"/>
              </a:tblGrid>
              <a:tr h="1028700">
                <a:tc>
                  <a:txBody>
                    <a:bodyPr/>
                    <a:lstStyle/>
                    <a:p>
                      <a:pPr algn="l"/>
                      <a:endParaRPr lang="en-US" sz="800" b="1" dirty="0" smtClean="0">
                        <a:solidFill>
                          <a:schemeClr val="tx1"/>
                        </a:solidFill>
                        <a:latin typeface="Times New Roman" pitchFamily="18" charset="0"/>
                        <a:ea typeface="Calibri" pitchFamily="34" charset="0"/>
                        <a:cs typeface="Times New Roman" pitchFamily="18" charset="0"/>
                      </a:endParaRPr>
                    </a:p>
                    <a:p>
                      <a:pPr algn="l"/>
                      <a:r>
                        <a:rPr lang="en-US" b="1" dirty="0" smtClean="0">
                          <a:solidFill>
                            <a:schemeClr val="tx1"/>
                          </a:solidFill>
                          <a:latin typeface="Times New Roman" pitchFamily="18" charset="0"/>
                          <a:ea typeface="Calibri" pitchFamily="34" charset="0"/>
                          <a:cs typeface="Times New Roman" pitchFamily="18" charset="0"/>
                        </a:rPr>
                        <a:t>Exelon City Solar</a:t>
                      </a:r>
                    </a:p>
                    <a:p>
                      <a:pPr algn="l"/>
                      <a:r>
                        <a:rPr lang="en-US" b="1" dirty="0" smtClean="0">
                          <a:solidFill>
                            <a:schemeClr val="tx1"/>
                          </a:solidFill>
                          <a:latin typeface="Times New Roman" pitchFamily="18" charset="0"/>
                          <a:ea typeface="Calibri" pitchFamily="34" charset="0"/>
                          <a:cs typeface="Times New Roman" pitchFamily="18" charset="0"/>
                        </a:rPr>
                        <a:t>Type of Site:</a:t>
                      </a:r>
                      <a:r>
                        <a:rPr lang="en-US" b="1" baseline="0" dirty="0" smtClean="0">
                          <a:solidFill>
                            <a:schemeClr val="tx1"/>
                          </a:solidFill>
                          <a:latin typeface="Times New Roman" pitchFamily="18" charset="0"/>
                          <a:ea typeface="Calibri" pitchFamily="34" charset="0"/>
                          <a:cs typeface="Times New Roman" pitchFamily="18" charset="0"/>
                        </a:rPr>
                        <a:t> </a:t>
                      </a:r>
                      <a:r>
                        <a:rPr lang="en-US" b="1" dirty="0" smtClean="0">
                          <a:solidFill>
                            <a:schemeClr val="tx1"/>
                          </a:solidFill>
                          <a:latin typeface="Times New Roman" pitchFamily="18" charset="0"/>
                          <a:ea typeface="Calibri" pitchFamily="34" charset="0"/>
                          <a:cs typeface="Times New Roman" pitchFamily="18" charset="0"/>
                        </a:rPr>
                        <a:t>Remediated Industrial Brownfield</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solidFill>
                            <a:schemeClr val="tx1"/>
                          </a:solidFill>
                          <a:latin typeface="Times New Roman" pitchFamily="18" charset="0"/>
                          <a:ea typeface="Calibri" pitchFamily="34" charset="0"/>
                          <a:cs typeface="Times New Roman" pitchFamily="18" charset="0"/>
                        </a:rPr>
                        <a:t>Location: Chicago, IL</a:t>
                      </a:r>
                      <a:r>
                        <a:rPr lang="en-US" dirty="0" smtClean="0">
                          <a:solidFill>
                            <a:schemeClr val="tx1"/>
                          </a:solidFill>
                          <a:latin typeface="Times New Roman" pitchFamily="18" charset="0"/>
                          <a:ea typeface="Calibri" pitchFamily="34" charset="0"/>
                          <a:cs typeface="Times New Roman" pitchFamily="18" charset="0"/>
                        </a:rPr>
                        <a:t> </a:t>
                      </a:r>
                      <a:endParaRPr lang="en-US" dirty="0" smtClean="0">
                        <a:solidFill>
                          <a:schemeClr val="tx1"/>
                        </a:solidFill>
                        <a:ea typeface="Calibri" pitchFamily="34" charset="0"/>
                        <a:cs typeface="Times New Roman" pitchFamily="18" charset="0"/>
                      </a:endParaRPr>
                    </a:p>
                  </a:txBody>
                  <a:tcPr>
                    <a:noFill/>
                  </a:tcPr>
                </a:tc>
                <a:tc>
                  <a:txBody>
                    <a:bodyPr/>
                    <a:lstStyle/>
                    <a:p>
                      <a:pPr algn="l"/>
                      <a:endParaRPr lang="en-US" sz="800" b="1" dirty="0" smtClean="0">
                        <a:solidFill>
                          <a:schemeClr val="tx1"/>
                        </a:solidFill>
                        <a:latin typeface="Times New Roman" pitchFamily="18" charset="0"/>
                        <a:ea typeface="Calibri" pitchFamily="34" charset="0"/>
                        <a:cs typeface="Times New Roman" pitchFamily="18" charset="0"/>
                      </a:endParaRPr>
                    </a:p>
                    <a:p>
                      <a:pPr algn="l"/>
                      <a:r>
                        <a:rPr lang="en-US" b="1" dirty="0" smtClean="0">
                          <a:solidFill>
                            <a:schemeClr val="tx1"/>
                          </a:solidFill>
                          <a:latin typeface="Times New Roman" pitchFamily="18" charset="0"/>
                          <a:ea typeface="Calibri" pitchFamily="34" charset="0"/>
                          <a:cs typeface="Times New Roman" pitchFamily="18" charset="0"/>
                        </a:rPr>
                        <a:t>Size of PV system: 10 MW</a:t>
                      </a:r>
                      <a:endParaRPr lang="en-US" dirty="0" smtClean="0">
                        <a:solidFill>
                          <a:schemeClr val="tx1"/>
                        </a:solidFill>
                        <a:ea typeface="Calibri" pitchFamily="34" charset="0"/>
                        <a:cs typeface="Times New Roman" pitchFamily="18" charset="0"/>
                      </a:endParaRPr>
                    </a:p>
                    <a:p>
                      <a:pPr algn="l"/>
                      <a:r>
                        <a:rPr lang="en-US" b="1" dirty="0" smtClean="0">
                          <a:solidFill>
                            <a:schemeClr val="tx1"/>
                          </a:solidFill>
                          <a:latin typeface="Times New Roman" pitchFamily="18" charset="0"/>
                          <a:ea typeface="Calibri" pitchFamily="34" charset="0"/>
                          <a:cs typeface="Times New Roman" pitchFamily="18" charset="0"/>
                        </a:rPr>
                        <a:t>Photo credit: </a:t>
                      </a:r>
                      <a:r>
                        <a:rPr lang="en-US" dirty="0" smtClean="0">
                          <a:solidFill>
                            <a:schemeClr val="tx1"/>
                          </a:solidFill>
                          <a:latin typeface="Times New Roman" pitchFamily="18" charset="0"/>
                          <a:ea typeface="Calibri" pitchFamily="34" charset="0"/>
                          <a:cs typeface="Times New Roman" pitchFamily="18" charset="0"/>
                        </a:rPr>
                        <a:t>Exelon</a:t>
                      </a:r>
                      <a:endParaRPr lang="en-US" b="1" dirty="0" smtClean="0">
                        <a:solidFill>
                          <a:schemeClr val="tx1"/>
                        </a:solidFill>
                        <a:latin typeface="Times New Roman" pitchFamily="18" charset="0"/>
                        <a:ea typeface="Calibri" pitchFamily="34" charset="0"/>
                        <a:cs typeface="Times New Roman" pitchFamily="18" charset="0"/>
                      </a:endParaRPr>
                    </a:p>
                    <a:p>
                      <a:endParaRPr lang="en-US" dirty="0">
                        <a:solidFill>
                          <a:schemeClr val="tx1"/>
                        </a:solidFill>
                      </a:endParaRPr>
                    </a:p>
                  </a:txBody>
                  <a:tcPr>
                    <a:solidFill>
                      <a:schemeClr val="bg1"/>
                    </a:solidFill>
                  </a:tcPr>
                </a:tc>
              </a:tr>
            </a:tbl>
          </a:graphicData>
        </a:graphic>
      </p:graphicFrame>
      <p:pic>
        <p:nvPicPr>
          <p:cNvPr id="46089" name="Picture 1" descr="Exelon City Solar.jpg"/>
          <p:cNvPicPr>
            <a:picLocks noChangeAspect="1"/>
          </p:cNvPicPr>
          <p:nvPr/>
        </p:nvPicPr>
        <p:blipFill>
          <a:blip r:embed="rId3"/>
          <a:srcRect/>
          <a:stretch>
            <a:fillRect/>
          </a:stretch>
        </p:blipFill>
        <p:spPr bwMode="auto">
          <a:xfrm>
            <a:off x="0" y="0"/>
            <a:ext cx="10067925" cy="5891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2"/>
          <p:cNvSpPr>
            <a:spLocks noGrp="1"/>
          </p:cNvSpPr>
          <p:nvPr>
            <p:ph type="title" idx="4294967295"/>
          </p:nvPr>
        </p:nvSpPr>
        <p:spPr>
          <a:xfrm>
            <a:off x="457200" y="2725738"/>
            <a:ext cx="8229600" cy="939800"/>
          </a:xfrm>
        </p:spPr>
        <p:txBody>
          <a:bodyPr/>
          <a:lstStyle/>
          <a:p>
            <a:pPr eaLnBrk="1" hangingPunct="1"/>
            <a:r>
              <a:rPr lang="en-US" b="1" i="1" smtClean="0"/>
              <a:t>Local Planning Actions </a:t>
            </a:r>
            <a:r>
              <a:rPr lang="en-US" b="1" i="1" u="sng" smtClean="0"/>
              <a:t>Can</a:t>
            </a:r>
            <a:r>
              <a:rPr lang="en-US" b="1" i="1" smtClean="0"/>
              <a:t>                     Encourage Solar!</a:t>
            </a: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Title 1"/>
          <p:cNvSpPr>
            <a:spLocks noGrp="1"/>
          </p:cNvSpPr>
          <p:nvPr>
            <p:ph type="ctrTitle" idx="4294967295"/>
          </p:nvPr>
        </p:nvSpPr>
        <p:spPr>
          <a:xfrm>
            <a:off x="490538" y="1093788"/>
            <a:ext cx="7772400" cy="1470025"/>
          </a:xfrm>
        </p:spPr>
        <p:txBody>
          <a:bodyPr/>
          <a:lstStyle/>
          <a:p>
            <a:r>
              <a:rPr lang="en-US" smtClean="0"/>
              <a:t>Long-Term Plan Integration:</a:t>
            </a:r>
            <a:br>
              <a:rPr lang="en-US" smtClean="0"/>
            </a:br>
            <a:r>
              <a:rPr lang="en-US" smtClean="0"/>
              <a:t>San José</a:t>
            </a:r>
          </a:p>
        </p:txBody>
      </p:sp>
      <p:sp>
        <p:nvSpPr>
          <p:cNvPr id="350210" name="Subtitle 2"/>
          <p:cNvSpPr>
            <a:spLocks noGrp="1"/>
          </p:cNvSpPr>
          <p:nvPr>
            <p:ph type="subTitle" idx="4294967295"/>
          </p:nvPr>
        </p:nvSpPr>
        <p:spPr>
          <a:xfrm>
            <a:off x="490538" y="2563813"/>
            <a:ext cx="8353425" cy="3582987"/>
          </a:xfrm>
        </p:spPr>
        <p:txBody>
          <a:bodyPr/>
          <a:lstStyle/>
          <a:p>
            <a:pPr marL="0" indent="0" algn="ctr">
              <a:buFont typeface="Arial" charset="0"/>
              <a:buNone/>
            </a:pPr>
            <a:r>
              <a:rPr lang="en-US" sz="2800" b="1" smtClean="0"/>
              <a:t>Greenhouse Gas Reduction Goal:</a:t>
            </a:r>
            <a:r>
              <a:rPr lang="en-US" sz="2800" smtClean="0"/>
              <a:t> 80% below 1990 levels by 2045 for municipal operations</a:t>
            </a:r>
            <a:br>
              <a:rPr lang="en-US" sz="2800" smtClean="0"/>
            </a:br>
            <a:r>
              <a:rPr lang="en-US" sz="2800" smtClean="0"/>
              <a:t/>
            </a:r>
            <a:br>
              <a:rPr lang="en-US" sz="2800" smtClean="0"/>
            </a:br>
            <a:r>
              <a:rPr lang="en-US" sz="2800" b="1" smtClean="0"/>
              <a:t>Renewable Energy Goal:</a:t>
            </a:r>
            <a:r>
              <a:rPr lang="en-US" sz="2800" smtClean="0"/>
              <a:t> 100% electricity from renewables by 2023 (part of San José Green Vision)</a:t>
            </a:r>
            <a:br>
              <a:rPr lang="en-US" sz="2800" smtClean="0"/>
            </a:br>
            <a:r>
              <a:rPr lang="en-US" sz="2800" smtClean="0"/>
              <a:t/>
            </a:r>
            <a:br>
              <a:rPr lang="en-US" sz="2800" smtClean="0"/>
            </a:br>
            <a:r>
              <a:rPr lang="en-US" sz="2800" b="1" smtClean="0"/>
              <a:t>Solar Installation Goal:</a:t>
            </a:r>
            <a:r>
              <a:rPr lang="en-US" sz="2800" smtClean="0"/>
              <a:t> 15% increase from 2008 by 2010</a:t>
            </a:r>
            <a:br>
              <a:rPr lang="en-US" sz="2800" smtClean="0"/>
            </a:br>
            <a:r>
              <a:rPr lang="en-US" smtClean="0"/>
              <a:t/>
            </a:r>
            <a:br>
              <a:rPr lang="en-US" smtClean="0"/>
            </a:br>
            <a:endParaRPr lang="en-US" smtClean="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2"/>
          <p:cNvSpPr>
            <a:spLocks noGrp="1"/>
          </p:cNvSpPr>
          <p:nvPr>
            <p:ph type="title" idx="4294967295"/>
          </p:nvPr>
        </p:nvSpPr>
        <p:spPr>
          <a:xfrm>
            <a:off x="296863" y="1127125"/>
            <a:ext cx="8229600" cy="939800"/>
          </a:xfrm>
        </p:spPr>
        <p:txBody>
          <a:bodyPr/>
          <a:lstStyle/>
          <a:p>
            <a:pPr eaLnBrk="1" hangingPunct="1"/>
            <a:r>
              <a:rPr lang="en-US" smtClean="0"/>
              <a:t>Workshop Agenda</a:t>
            </a:r>
          </a:p>
        </p:txBody>
      </p:sp>
      <p:sp>
        <p:nvSpPr>
          <p:cNvPr id="352258" name="Rectangle 3"/>
          <p:cNvSpPr>
            <a:spLocks noGrp="1"/>
          </p:cNvSpPr>
          <p:nvPr>
            <p:ph type="body" idx="4294967295"/>
          </p:nvPr>
        </p:nvSpPr>
        <p:spPr>
          <a:xfrm>
            <a:off x="457200" y="2066925"/>
            <a:ext cx="8229600" cy="5078413"/>
          </a:xfrm>
        </p:spPr>
        <p:txBody>
          <a:bodyPr/>
          <a:lstStyle/>
          <a:p>
            <a:pPr eaLnBrk="1" hangingPunct="1">
              <a:lnSpc>
                <a:spcPct val="90000"/>
              </a:lnSpc>
            </a:pPr>
            <a:r>
              <a:rPr lang="en-US" sz="2400" smtClean="0"/>
              <a:t>Intros</a:t>
            </a:r>
          </a:p>
          <a:p>
            <a:pPr eaLnBrk="1" hangingPunct="1">
              <a:lnSpc>
                <a:spcPct val="90000"/>
              </a:lnSpc>
            </a:pPr>
            <a:r>
              <a:rPr lang="en-US" sz="2400" smtClean="0"/>
              <a:t>Solar technology basics</a:t>
            </a:r>
          </a:p>
          <a:p>
            <a:pPr eaLnBrk="1" hangingPunct="1">
              <a:lnSpc>
                <a:spcPct val="90000"/>
              </a:lnSpc>
            </a:pPr>
            <a:r>
              <a:rPr lang="en-US" sz="2400" smtClean="0"/>
              <a:t>Benefits and barriers to going solar </a:t>
            </a:r>
          </a:p>
          <a:p>
            <a:pPr eaLnBrk="1" hangingPunct="1">
              <a:lnSpc>
                <a:spcPct val="90000"/>
              </a:lnSpc>
            </a:pPr>
            <a:r>
              <a:rPr lang="en-US" sz="2400" smtClean="0"/>
              <a:t>Lunch from 12:00 – 1:00</a:t>
            </a:r>
          </a:p>
          <a:p>
            <a:pPr eaLnBrk="1" hangingPunct="1">
              <a:lnSpc>
                <a:spcPct val="90000"/>
              </a:lnSpc>
            </a:pPr>
            <a:r>
              <a:rPr lang="en-US" sz="2400" b="1" smtClean="0">
                <a:solidFill>
                  <a:srgbClr val="FF0000"/>
                </a:solidFill>
              </a:rPr>
              <a:t>Overcoming barriers</a:t>
            </a:r>
          </a:p>
          <a:p>
            <a:pPr lvl="1" eaLnBrk="1" hangingPunct="1">
              <a:lnSpc>
                <a:spcPct val="90000"/>
              </a:lnSpc>
            </a:pPr>
            <a:r>
              <a:rPr lang="en-US" sz="2400" smtClean="0">
                <a:ea typeface="ＭＳ Ｐゴシック" pitchFamily="34" charset="-128"/>
              </a:rPr>
              <a:t>Policies (financial and regulatory)</a:t>
            </a:r>
          </a:p>
          <a:p>
            <a:pPr lvl="1" eaLnBrk="1" hangingPunct="1">
              <a:lnSpc>
                <a:spcPct val="90000"/>
              </a:lnSpc>
            </a:pPr>
            <a:r>
              <a:rPr lang="en-US" sz="2400" smtClean="0">
                <a:ea typeface="ＭＳ Ｐゴシック" pitchFamily="34" charset="-128"/>
              </a:rPr>
              <a:t>How to get started and engage stakeholders</a:t>
            </a:r>
          </a:p>
          <a:p>
            <a:pPr lvl="1" eaLnBrk="1" hangingPunct="1">
              <a:lnSpc>
                <a:spcPct val="90000"/>
              </a:lnSpc>
            </a:pPr>
            <a:r>
              <a:rPr lang="en-US" sz="2400" b="1" smtClean="0">
                <a:solidFill>
                  <a:srgbClr val="FF0000"/>
                </a:solidFill>
                <a:ea typeface="ＭＳ Ｐゴシック" pitchFamily="34" charset="-128"/>
              </a:rPr>
              <a:t>Installing solar on local government facility/land/brownfield</a:t>
            </a:r>
          </a:p>
          <a:p>
            <a:pPr eaLnBrk="1" hangingPunct="1">
              <a:lnSpc>
                <a:spcPct val="90000"/>
              </a:lnSpc>
            </a:pPr>
            <a:r>
              <a:rPr lang="en-US" sz="2400" smtClean="0"/>
              <a:t>Adjourn at 3:00</a:t>
            </a: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6"/>
          <p:cNvSpPr>
            <a:spLocks noGrp="1"/>
          </p:cNvSpPr>
          <p:nvPr>
            <p:ph type="ctrTitle" idx="4294967295"/>
          </p:nvPr>
        </p:nvSpPr>
        <p:spPr>
          <a:xfrm>
            <a:off x="3713163" y="1579563"/>
            <a:ext cx="5591175" cy="3298825"/>
          </a:xfrm>
        </p:spPr>
        <p:txBody>
          <a:bodyPr/>
          <a:lstStyle/>
          <a:p>
            <a:pPr eaLnBrk="1" hangingPunct="1"/>
            <a:r>
              <a:rPr lang="en-US" sz="4000" smtClean="0"/>
              <a:t>Installing Solar on Local Government Facilities</a:t>
            </a:r>
            <a:br>
              <a:rPr lang="en-US" sz="4000" smtClean="0"/>
            </a:br>
            <a:r>
              <a:rPr lang="en-US" sz="4000" smtClean="0"/>
              <a:t/>
            </a:r>
            <a:br>
              <a:rPr lang="en-US" sz="4000" smtClean="0"/>
            </a:br>
            <a:r>
              <a:rPr lang="en-US" sz="4000" b="1" i="1" smtClean="0"/>
              <a:t> Lead by Example </a:t>
            </a:r>
            <a:endParaRPr lang="en-US" sz="4000" smtClean="0"/>
          </a:p>
        </p:txBody>
      </p:sp>
      <p:pic>
        <p:nvPicPr>
          <p:cNvPr id="354306" name="Picture 7" descr="C:\Documents and Settings\aluehke\Local Settings\Temporary Internet Files\Content.IE5\SKBHND9R\MC900039009[1].wmf"/>
          <p:cNvPicPr>
            <a:picLocks noChangeAspect="1" noChangeArrowheads="1"/>
          </p:cNvPicPr>
          <p:nvPr/>
        </p:nvPicPr>
        <p:blipFill>
          <a:blip r:embed="rId3"/>
          <a:srcRect/>
          <a:stretch>
            <a:fillRect/>
          </a:stretch>
        </p:blipFill>
        <p:spPr bwMode="auto">
          <a:xfrm>
            <a:off x="0" y="1236663"/>
            <a:ext cx="4324350" cy="4632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32"/>
          <p:cNvSpPr>
            <a:spLocks noGrp="1"/>
          </p:cNvSpPr>
          <p:nvPr>
            <p:ph type="title" idx="4294967295"/>
          </p:nvPr>
        </p:nvSpPr>
        <p:spPr>
          <a:xfrm>
            <a:off x="457200" y="1066800"/>
            <a:ext cx="8229600" cy="939800"/>
          </a:xfrm>
        </p:spPr>
        <p:txBody>
          <a:bodyPr/>
          <a:lstStyle/>
          <a:p>
            <a:pPr eaLnBrk="1" hangingPunct="1"/>
            <a:r>
              <a:rPr lang="en-US" smtClean="0"/>
              <a:t>Educate Yourself</a:t>
            </a:r>
          </a:p>
        </p:txBody>
      </p:sp>
      <p:sp>
        <p:nvSpPr>
          <p:cNvPr id="356354" name="Rectangle 33"/>
          <p:cNvSpPr>
            <a:spLocks noGrp="1"/>
          </p:cNvSpPr>
          <p:nvPr>
            <p:ph type="body" sz="half" idx="4294967295"/>
          </p:nvPr>
        </p:nvSpPr>
        <p:spPr>
          <a:xfrm>
            <a:off x="361950" y="2171700"/>
            <a:ext cx="7562850" cy="4525963"/>
          </a:xfrm>
        </p:spPr>
        <p:txBody>
          <a:bodyPr/>
          <a:lstStyle/>
          <a:p>
            <a:pPr eaLnBrk="1" hangingPunct="1">
              <a:lnSpc>
                <a:spcPct val="90000"/>
              </a:lnSpc>
            </a:pPr>
            <a:r>
              <a:rPr lang="en-US" sz="2800" smtClean="0"/>
              <a:t>Evaluate solar potential </a:t>
            </a:r>
          </a:p>
          <a:p>
            <a:pPr lvl="1" eaLnBrk="1" hangingPunct="1">
              <a:lnSpc>
                <a:spcPct val="90000"/>
              </a:lnSpc>
            </a:pPr>
            <a:r>
              <a:rPr lang="en-US" sz="2400" smtClean="0">
                <a:ea typeface="ＭＳ Ｐゴシック" pitchFamily="34" charset="-128"/>
              </a:rPr>
              <a:t>Free solar calculators:  </a:t>
            </a:r>
            <a:r>
              <a:rPr lang="en-US" sz="2400" u="sng" smtClean="0">
                <a:hlinkClick r:id="rId3"/>
              </a:rPr>
              <a:t>http://solar.calfinder.com/blog/solar-information/10-free-online-solar-calculators/</a:t>
            </a:r>
            <a:endParaRPr lang="en-US" sz="2400" smtClean="0">
              <a:ea typeface="ＭＳ Ｐゴシック" pitchFamily="34" charset="-128"/>
            </a:endParaRPr>
          </a:p>
          <a:p>
            <a:pPr lvl="1" eaLnBrk="1" hangingPunct="1">
              <a:lnSpc>
                <a:spcPct val="90000"/>
              </a:lnSpc>
            </a:pPr>
            <a:r>
              <a:rPr lang="en-US" sz="2400" smtClean="0">
                <a:ea typeface="ＭＳ Ｐゴシック" pitchFamily="34" charset="-128"/>
              </a:rPr>
              <a:t>IMBY: </a:t>
            </a:r>
            <a:r>
              <a:rPr lang="en-US" sz="2400" smtClean="0">
                <a:ea typeface="ＭＳ Ｐゴシック" pitchFamily="34" charset="-128"/>
                <a:hlinkClick r:id="rId4"/>
              </a:rPr>
              <a:t>www.nrel.gov/eis/imby/</a:t>
            </a:r>
            <a:endParaRPr lang="en-US" sz="2400" smtClean="0">
              <a:ea typeface="ＭＳ Ｐゴシック" pitchFamily="34" charset="-128"/>
            </a:endParaRPr>
          </a:p>
          <a:p>
            <a:pPr lvl="1" eaLnBrk="1" hangingPunct="1">
              <a:lnSpc>
                <a:spcPct val="90000"/>
              </a:lnSpc>
              <a:buFont typeface="Arial" charset="0"/>
              <a:buNone/>
            </a:pPr>
            <a:endParaRPr lang="en-US" sz="900" smtClean="0">
              <a:ea typeface="ＭＳ Ｐゴシック" pitchFamily="34" charset="-128"/>
            </a:endParaRPr>
          </a:p>
          <a:p>
            <a:pPr eaLnBrk="1" hangingPunct="1">
              <a:lnSpc>
                <a:spcPct val="90000"/>
              </a:lnSpc>
            </a:pPr>
            <a:r>
              <a:rPr lang="en-US" sz="2800" smtClean="0"/>
              <a:t>Consider the type of solar you are interested in</a:t>
            </a:r>
          </a:p>
          <a:p>
            <a:pPr eaLnBrk="1" hangingPunct="1">
              <a:lnSpc>
                <a:spcPct val="90000"/>
              </a:lnSpc>
              <a:buFont typeface="Arial" charset="0"/>
              <a:buNone/>
            </a:pPr>
            <a:endParaRPr lang="en-US" sz="900" smtClean="0"/>
          </a:p>
          <a:p>
            <a:pPr eaLnBrk="1" hangingPunct="1">
              <a:lnSpc>
                <a:spcPct val="90000"/>
              </a:lnSpc>
            </a:pPr>
            <a:r>
              <a:rPr lang="en-US" sz="2800" smtClean="0"/>
              <a:t>Use DSIRE to understand policy considerations: </a:t>
            </a:r>
            <a:r>
              <a:rPr lang="en-US" sz="2800" smtClean="0">
                <a:hlinkClick r:id="rId5"/>
              </a:rPr>
              <a:t>www.dsireusa.org</a:t>
            </a:r>
            <a:endParaRPr lang="en-US" sz="2800" smtClean="0"/>
          </a:p>
          <a:p>
            <a:pPr eaLnBrk="1" hangingPunct="1">
              <a:lnSpc>
                <a:spcPct val="90000"/>
              </a:lnSpc>
              <a:buFont typeface="Arial" charset="0"/>
              <a:buNone/>
            </a:pPr>
            <a:endParaRPr lang="en-US" sz="2800" smtClean="0"/>
          </a:p>
          <a:p>
            <a:pPr eaLnBrk="1" hangingPunct="1">
              <a:lnSpc>
                <a:spcPct val="90000"/>
              </a:lnSpc>
              <a:buFont typeface="Arial" charset="0"/>
              <a:buNone/>
            </a:pPr>
            <a:endParaRPr lang="en-US" sz="2800" smtClean="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p:cNvSpPr>
          <p:nvPr>
            <p:ph type="title" idx="4294967295"/>
          </p:nvPr>
        </p:nvSpPr>
        <p:spPr/>
        <p:txBody>
          <a:bodyPr rtlCol="0">
            <a:normAutofit fontScale="90000"/>
          </a:bodyPr>
          <a:lstStyle/>
          <a:p>
            <a:pPr eaLnBrk="1" fontAlgn="auto" hangingPunct="1">
              <a:spcAft>
                <a:spcPts val="0"/>
              </a:spcAft>
              <a:defRPr/>
            </a:pPr>
            <a:r>
              <a:rPr lang="en-US" sz="4000" smtClean="0"/>
              <a:t/>
            </a:r>
            <a:br>
              <a:rPr lang="en-US" sz="4000" smtClean="0"/>
            </a:br>
            <a:endParaRPr lang="en-US" sz="4000" smtClean="0"/>
          </a:p>
        </p:txBody>
      </p:sp>
      <p:sp>
        <p:nvSpPr>
          <p:cNvPr id="358402" name="Rectangle 4"/>
          <p:cNvSpPr>
            <a:spLocks noChangeArrowheads="1"/>
          </p:cNvSpPr>
          <p:nvPr/>
        </p:nvSpPr>
        <p:spPr bwMode="auto">
          <a:xfrm flipH="1">
            <a:off x="8763000" y="1828800"/>
            <a:ext cx="76200" cy="4267200"/>
          </a:xfrm>
          <a:prstGeom prst="rect">
            <a:avLst/>
          </a:prstGeom>
          <a:noFill/>
          <a:ln w="9525">
            <a:noFill/>
            <a:miter lim="800000"/>
            <a:headEnd/>
            <a:tailEnd/>
          </a:ln>
        </p:spPr>
        <p:txBody>
          <a:bodyPr/>
          <a:lstStyle/>
          <a:p>
            <a:pPr marL="342900" indent="-342900">
              <a:lnSpc>
                <a:spcPct val="140000"/>
              </a:lnSpc>
              <a:spcBef>
                <a:spcPct val="20000"/>
              </a:spcBef>
            </a:pPr>
            <a:endParaRPr lang="en-US" sz="1500">
              <a:latin typeface="Calibri" pitchFamily="34" charset="0"/>
            </a:endParaRPr>
          </a:p>
        </p:txBody>
      </p:sp>
      <p:sp>
        <p:nvSpPr>
          <p:cNvPr id="358403" name="Rectangle 6"/>
          <p:cNvSpPr>
            <a:spLocks noChangeArrowheads="1"/>
          </p:cNvSpPr>
          <p:nvPr/>
        </p:nvSpPr>
        <p:spPr bwMode="auto">
          <a:xfrm>
            <a:off x="173038" y="960438"/>
            <a:ext cx="8763000" cy="1200150"/>
          </a:xfrm>
          <a:prstGeom prst="rect">
            <a:avLst/>
          </a:prstGeom>
          <a:noFill/>
          <a:ln w="9525">
            <a:noFill/>
            <a:miter lim="800000"/>
            <a:headEnd/>
            <a:tailEnd/>
          </a:ln>
        </p:spPr>
        <p:txBody>
          <a:bodyPr>
            <a:spAutoFit/>
          </a:bodyPr>
          <a:lstStyle/>
          <a:p>
            <a:pPr algn="ctr"/>
            <a:r>
              <a:rPr lang="en-US" sz="3600">
                <a:solidFill>
                  <a:schemeClr val="tx2"/>
                </a:solidFill>
                <a:latin typeface="Calibri" pitchFamily="34" charset="0"/>
              </a:rPr>
              <a:t>Federal Programs:                                      Cleanup and Redevelopment</a:t>
            </a:r>
          </a:p>
        </p:txBody>
      </p:sp>
      <p:sp>
        <p:nvSpPr>
          <p:cNvPr id="11270" name="Slide Number Placeholder 5"/>
          <p:cNvSpPr txBox="1">
            <a:spLocks noGrp="1"/>
          </p:cNvSpPr>
          <p:nvPr/>
        </p:nvSpPr>
        <p:spPr bwMode="auto">
          <a:xfrm>
            <a:off x="7010400" y="6550025"/>
            <a:ext cx="2133600" cy="307975"/>
          </a:xfrm>
          <a:prstGeom prst="rect">
            <a:avLst/>
          </a:prstGeom>
          <a:noFill/>
          <a:ln>
            <a:miter lim="800000"/>
            <a:headEnd/>
            <a:tailEnd/>
          </a:ln>
        </p:spPr>
        <p:txBody>
          <a:bodyPr anchor="ctr"/>
          <a:lstStyle/>
          <a:p>
            <a:pPr algn="r" fontAlgn="auto">
              <a:spcBef>
                <a:spcPts val="0"/>
              </a:spcBef>
              <a:spcAft>
                <a:spcPts val="0"/>
              </a:spcAft>
              <a:defRPr/>
            </a:pPr>
            <a:fld id="{2E71DAC8-49FE-4B74-8173-93C9885E22C2}" type="slidenum">
              <a:rPr lang="en-US">
                <a:solidFill>
                  <a:schemeClr val="tx1">
                    <a:tint val="75000"/>
                  </a:schemeClr>
                </a:solidFill>
                <a:latin typeface="+mn-lt"/>
                <a:cs typeface="+mn-cs"/>
              </a:rPr>
              <a:pPr algn="r" fontAlgn="auto">
                <a:spcBef>
                  <a:spcPts val="0"/>
                </a:spcBef>
                <a:spcAft>
                  <a:spcPts val="0"/>
                </a:spcAft>
                <a:defRPr/>
              </a:pPr>
              <a:t>165</a:t>
            </a:fld>
            <a:endParaRPr lang="en-US">
              <a:solidFill>
                <a:schemeClr val="tx1">
                  <a:tint val="75000"/>
                </a:schemeClr>
              </a:solidFill>
              <a:latin typeface="+mn-lt"/>
              <a:cs typeface="+mn-cs"/>
            </a:endParaRPr>
          </a:p>
        </p:txBody>
      </p:sp>
      <p:graphicFrame>
        <p:nvGraphicFramePr>
          <p:cNvPr id="7" name="Diagram 6"/>
          <p:cNvGraphicFramePr/>
          <p:nvPr/>
        </p:nvGraphicFramePr>
        <p:xfrm>
          <a:off x="1205023" y="2150292"/>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6"/>
          <p:cNvSpPr>
            <a:spLocks noGrp="1"/>
          </p:cNvSpPr>
          <p:nvPr>
            <p:ph type="title" idx="4294967295"/>
          </p:nvPr>
        </p:nvSpPr>
        <p:spPr>
          <a:xfrm>
            <a:off x="301625" y="1397000"/>
            <a:ext cx="8229600" cy="1143000"/>
          </a:xfrm>
        </p:spPr>
        <p:txBody>
          <a:bodyPr rtlCol="0">
            <a:normAutofit fontScale="90000"/>
          </a:bodyPr>
          <a:lstStyle/>
          <a:p>
            <a:pPr eaLnBrk="1" fontAlgn="auto" hangingPunct="1">
              <a:spcAft>
                <a:spcPts val="0"/>
              </a:spcAft>
              <a:defRPr/>
            </a:pPr>
            <a:r>
              <a:rPr lang="en-US" sz="4000" smtClean="0"/>
              <a:t>Using Public Funds For Solar on Contaminated Sites</a:t>
            </a:r>
          </a:p>
        </p:txBody>
      </p:sp>
      <p:sp>
        <p:nvSpPr>
          <p:cNvPr id="7172" name="Rectangle 7"/>
          <p:cNvSpPr>
            <a:spLocks noGrp="1"/>
          </p:cNvSpPr>
          <p:nvPr>
            <p:ph type="body" idx="4294967295"/>
          </p:nvPr>
        </p:nvSpPr>
        <p:spPr/>
        <p:txBody>
          <a:bodyPr rtlCol="0">
            <a:normAutofit lnSpcReduction="10000"/>
          </a:bodyPr>
          <a:lstStyle/>
          <a:p>
            <a:pPr eaLnBrk="1" fontAlgn="auto" hangingPunct="1">
              <a:spcAft>
                <a:spcPts val="0"/>
              </a:spcAft>
              <a:buFont typeface="Arial" pitchFamily="34" charset="0"/>
              <a:buNone/>
              <a:defRPr/>
            </a:pPr>
            <a:r>
              <a:rPr lang="en-US" sz="2800" dirty="0" smtClean="0"/>
              <a:t>Eligible activities include: </a:t>
            </a:r>
          </a:p>
          <a:p>
            <a:pPr lvl="1" eaLnBrk="1" fontAlgn="auto" hangingPunct="1">
              <a:spcAft>
                <a:spcPts val="0"/>
              </a:spcAft>
              <a:buFont typeface="Arial"/>
              <a:buChar char="–"/>
              <a:defRPr/>
            </a:pPr>
            <a:r>
              <a:rPr lang="en-US" sz="2400" dirty="0" smtClean="0">
                <a:ea typeface="ＭＳ Ｐゴシック" pitchFamily="34" charset="-128"/>
              </a:rPr>
              <a:t>Planning for redevelopment or revitalization</a:t>
            </a:r>
          </a:p>
          <a:p>
            <a:pPr lvl="1" eaLnBrk="1" fontAlgn="auto" hangingPunct="1">
              <a:spcAft>
                <a:spcPts val="0"/>
              </a:spcAft>
              <a:buFont typeface="Arial"/>
              <a:buChar char="–"/>
              <a:defRPr/>
            </a:pPr>
            <a:r>
              <a:rPr lang="en-US" sz="2400" dirty="0" smtClean="0">
                <a:ea typeface="ＭＳ Ｐゴシック" pitchFamily="34" charset="-128"/>
              </a:rPr>
              <a:t>Site acquisition </a:t>
            </a:r>
          </a:p>
          <a:p>
            <a:pPr lvl="1" eaLnBrk="1" fontAlgn="auto" hangingPunct="1">
              <a:spcAft>
                <a:spcPts val="0"/>
              </a:spcAft>
              <a:buFont typeface="Arial"/>
              <a:buChar char="–"/>
              <a:defRPr/>
            </a:pPr>
            <a:r>
              <a:rPr lang="en-US" sz="2400" dirty="0" smtClean="0">
                <a:ea typeface="ＭＳ Ｐゴシック" pitchFamily="34" charset="-128"/>
              </a:rPr>
              <a:t>Environmental site assessment</a:t>
            </a:r>
          </a:p>
          <a:p>
            <a:pPr lvl="1" eaLnBrk="1" fontAlgn="auto" hangingPunct="1">
              <a:spcAft>
                <a:spcPts val="0"/>
              </a:spcAft>
              <a:buFont typeface="Arial"/>
              <a:buChar char="–"/>
              <a:defRPr/>
            </a:pPr>
            <a:r>
              <a:rPr lang="en-US" sz="2400" dirty="0" smtClean="0">
                <a:ea typeface="ＭＳ Ｐゴシック" pitchFamily="34" charset="-128"/>
              </a:rPr>
              <a:t>Site clearance/preparation, including demolition </a:t>
            </a:r>
          </a:p>
          <a:p>
            <a:pPr lvl="1" eaLnBrk="1" fontAlgn="auto" hangingPunct="1">
              <a:spcAft>
                <a:spcPts val="0"/>
              </a:spcAft>
              <a:buFont typeface="Arial"/>
              <a:buChar char="–"/>
              <a:defRPr/>
            </a:pPr>
            <a:r>
              <a:rPr lang="en-US" sz="2400" dirty="0" smtClean="0">
                <a:ea typeface="ＭＳ Ｐゴシック" pitchFamily="34" charset="-128"/>
              </a:rPr>
              <a:t>Removal or remediation of contamination from sites</a:t>
            </a:r>
          </a:p>
          <a:p>
            <a:pPr lvl="1" eaLnBrk="1" fontAlgn="auto" hangingPunct="1">
              <a:spcAft>
                <a:spcPts val="0"/>
              </a:spcAft>
              <a:buFont typeface="Arial"/>
              <a:buChar char="–"/>
              <a:defRPr/>
            </a:pPr>
            <a:r>
              <a:rPr lang="en-US" sz="2400" dirty="0" smtClean="0">
                <a:ea typeface="ＭＳ Ｐゴシック" pitchFamily="34" charset="-128"/>
              </a:rPr>
              <a:t>Rehabilitation of buildings</a:t>
            </a:r>
          </a:p>
          <a:p>
            <a:pPr lvl="1" eaLnBrk="1" fontAlgn="auto" hangingPunct="1">
              <a:spcAft>
                <a:spcPts val="0"/>
              </a:spcAft>
              <a:buFont typeface="Arial"/>
              <a:buChar char="–"/>
              <a:defRPr/>
            </a:pPr>
            <a:r>
              <a:rPr lang="en-US" sz="2400" dirty="0" smtClean="0">
                <a:ea typeface="ＭＳ Ｐゴシック" pitchFamily="34" charset="-128"/>
              </a:rPr>
              <a:t>Construction of real estate improvements</a:t>
            </a:r>
          </a:p>
          <a:p>
            <a:pPr eaLnBrk="1" fontAlgn="auto" hangingPunct="1">
              <a:spcAft>
                <a:spcPts val="0"/>
              </a:spcAft>
              <a:buFont typeface="Arial"/>
              <a:buChar char="•"/>
              <a:defRPr/>
            </a:pPr>
            <a:endParaRPr lang="en-US" sz="2800" dirty="0" smtClean="0"/>
          </a:p>
        </p:txBody>
      </p:sp>
      <p:sp>
        <p:nvSpPr>
          <p:cNvPr id="1029" name="Slide Number Placeholder 4"/>
          <p:cNvSpPr txBox="1">
            <a:spLocks noGrp="1"/>
          </p:cNvSpPr>
          <p:nvPr/>
        </p:nvSpPr>
        <p:spPr bwMode="auto">
          <a:xfrm>
            <a:off x="7010400" y="6550025"/>
            <a:ext cx="2133600" cy="307975"/>
          </a:xfrm>
          <a:prstGeom prst="rect">
            <a:avLst/>
          </a:prstGeom>
          <a:noFill/>
          <a:ln>
            <a:miter lim="800000"/>
            <a:headEnd/>
            <a:tailEnd/>
          </a:ln>
        </p:spPr>
        <p:txBody>
          <a:bodyPr/>
          <a:lstStyle/>
          <a:p>
            <a:pPr algn="r" fontAlgn="auto">
              <a:spcBef>
                <a:spcPts val="0"/>
              </a:spcBef>
              <a:spcAft>
                <a:spcPts val="0"/>
              </a:spcAft>
              <a:defRPr/>
            </a:pPr>
            <a:fld id="{B2DD75DD-EDA1-4E46-8A08-4EB81E8375AB}" type="slidenum">
              <a:rPr lang="en-US">
                <a:solidFill>
                  <a:schemeClr val="tx1">
                    <a:tint val="75000"/>
                  </a:schemeClr>
                </a:solidFill>
                <a:latin typeface="Arial" pitchFamily="34" charset="0"/>
                <a:cs typeface="+mn-cs"/>
              </a:rPr>
              <a:pPr algn="r" fontAlgn="auto">
                <a:spcBef>
                  <a:spcPts val="0"/>
                </a:spcBef>
                <a:spcAft>
                  <a:spcPts val="0"/>
                </a:spcAft>
                <a:defRPr/>
              </a:pPr>
              <a:t>166</a:t>
            </a:fld>
            <a:endParaRPr lang="en-US">
              <a:solidFill>
                <a:schemeClr val="tx1">
                  <a:tint val="75000"/>
                </a:schemeClr>
              </a:solidFill>
              <a:latin typeface="Arial" pitchFamily="34" charset="0"/>
              <a:cs typeface="+mn-cs"/>
            </a:endParaRP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Title 1"/>
          <p:cNvSpPr>
            <a:spLocks noGrp="1"/>
          </p:cNvSpPr>
          <p:nvPr>
            <p:ph type="title" idx="4294967295"/>
          </p:nvPr>
        </p:nvSpPr>
        <p:spPr>
          <a:xfrm>
            <a:off x="457200" y="1082675"/>
            <a:ext cx="8229600" cy="939800"/>
          </a:xfrm>
        </p:spPr>
        <p:txBody>
          <a:bodyPr/>
          <a:lstStyle/>
          <a:p>
            <a:pPr eaLnBrk="1" hangingPunct="1"/>
            <a:r>
              <a:rPr lang="en-US" smtClean="0"/>
              <a:t>Assess the Site for Solar</a:t>
            </a:r>
          </a:p>
        </p:txBody>
      </p:sp>
      <p:sp>
        <p:nvSpPr>
          <p:cNvPr id="363522" name="Content Placeholder 2"/>
          <p:cNvSpPr>
            <a:spLocks noGrp="1"/>
          </p:cNvSpPr>
          <p:nvPr>
            <p:ph idx="4294967295"/>
          </p:nvPr>
        </p:nvSpPr>
        <p:spPr>
          <a:xfrm>
            <a:off x="312738" y="2413000"/>
            <a:ext cx="8669337" cy="4135438"/>
          </a:xfrm>
        </p:spPr>
        <p:txBody>
          <a:bodyPr/>
          <a:lstStyle/>
          <a:p>
            <a:pPr eaLnBrk="1" hangingPunct="1">
              <a:lnSpc>
                <a:spcPct val="90000"/>
              </a:lnSpc>
            </a:pPr>
            <a:r>
              <a:rPr lang="en-US" smtClean="0"/>
              <a:t>Assesses solar resource potential</a:t>
            </a:r>
          </a:p>
          <a:p>
            <a:pPr eaLnBrk="1" hangingPunct="1">
              <a:lnSpc>
                <a:spcPct val="90000"/>
              </a:lnSpc>
            </a:pPr>
            <a:r>
              <a:rPr lang="en-US" smtClean="0"/>
              <a:t>Site assessment often required for rebates</a:t>
            </a:r>
          </a:p>
          <a:p>
            <a:pPr eaLnBrk="1" hangingPunct="1">
              <a:lnSpc>
                <a:spcPct val="90000"/>
              </a:lnSpc>
            </a:pPr>
            <a:r>
              <a:rPr lang="en-US" smtClean="0"/>
              <a:t>Should be conducted by independent third-party</a:t>
            </a:r>
          </a:p>
          <a:p>
            <a:pPr eaLnBrk="1" hangingPunct="1"/>
            <a:r>
              <a:rPr lang="en-US" smtClean="0"/>
              <a:t>Can either be required in RFP or performed prior to development of RFP</a:t>
            </a:r>
          </a:p>
          <a:p>
            <a:pPr eaLnBrk="1" hangingPunct="1">
              <a:buFont typeface="Arial" charset="0"/>
              <a:buNone/>
            </a:pPr>
            <a:endParaRPr lang="en-US" smtClean="0"/>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5"/>
          <p:cNvSpPr>
            <a:spLocks noGrp="1"/>
          </p:cNvSpPr>
          <p:nvPr>
            <p:ph type="title" idx="4294967295"/>
          </p:nvPr>
        </p:nvSpPr>
        <p:spPr>
          <a:xfrm>
            <a:off x="254000" y="1195388"/>
            <a:ext cx="8636000" cy="1143000"/>
          </a:xfrm>
        </p:spPr>
        <p:txBody>
          <a:bodyPr rtlCol="0">
            <a:normAutofit fontScale="90000"/>
          </a:bodyPr>
          <a:lstStyle/>
          <a:p>
            <a:pPr eaLnBrk="1" fontAlgn="auto" hangingPunct="1">
              <a:spcAft>
                <a:spcPts val="0"/>
              </a:spcAft>
              <a:defRPr/>
            </a:pPr>
            <a:r>
              <a:rPr lang="en-US" sz="4000" dirty="0" smtClean="0"/>
              <a:t>Site-Specific Considerations for   Contaminated Sites</a:t>
            </a:r>
          </a:p>
        </p:txBody>
      </p:sp>
      <p:sp>
        <p:nvSpPr>
          <p:cNvPr id="365570" name="Rectangle 6"/>
          <p:cNvSpPr>
            <a:spLocks noGrp="1"/>
          </p:cNvSpPr>
          <p:nvPr>
            <p:ph type="body" idx="4294967295"/>
          </p:nvPr>
        </p:nvSpPr>
        <p:spPr>
          <a:xfrm>
            <a:off x="254000" y="2652713"/>
            <a:ext cx="8432800" cy="3613150"/>
          </a:xfrm>
        </p:spPr>
        <p:txBody>
          <a:bodyPr/>
          <a:lstStyle/>
          <a:p>
            <a:pPr eaLnBrk="1" hangingPunct="1"/>
            <a:r>
              <a:rPr lang="en-US" smtClean="0"/>
              <a:t>Status of investigation and site characterization: are they near completion?</a:t>
            </a:r>
          </a:p>
          <a:p>
            <a:pPr eaLnBrk="1" hangingPunct="1"/>
            <a:r>
              <a:rPr lang="en-US" smtClean="0"/>
              <a:t>Cap: does the site require one?</a:t>
            </a:r>
          </a:p>
          <a:p>
            <a:pPr eaLnBrk="1" hangingPunct="1"/>
            <a:r>
              <a:rPr lang="en-US" smtClean="0"/>
              <a:t>Liability relief*</a:t>
            </a:r>
          </a:p>
          <a:p>
            <a:pPr eaLnBrk="1" hangingPunct="1"/>
            <a:r>
              <a:rPr lang="en-US" smtClean="0"/>
              <a:t>Site ownership: is there interest in investing in renewable energy?</a:t>
            </a:r>
          </a:p>
        </p:txBody>
      </p:sp>
      <p:sp>
        <p:nvSpPr>
          <p:cNvPr id="365571" name="TextBox 3"/>
          <p:cNvSpPr txBox="1">
            <a:spLocks noChangeArrowheads="1"/>
          </p:cNvSpPr>
          <p:nvPr/>
        </p:nvSpPr>
        <p:spPr bwMode="auto">
          <a:xfrm>
            <a:off x="355600" y="5986463"/>
            <a:ext cx="4972050" cy="277812"/>
          </a:xfrm>
          <a:prstGeom prst="rect">
            <a:avLst/>
          </a:prstGeom>
          <a:noFill/>
          <a:ln w="9525">
            <a:noFill/>
            <a:miter lim="800000"/>
            <a:headEnd/>
            <a:tailEnd/>
          </a:ln>
        </p:spPr>
        <p:txBody>
          <a:bodyPr wrap="none">
            <a:spAutoFit/>
          </a:bodyPr>
          <a:lstStyle/>
          <a:p>
            <a:r>
              <a:rPr lang="en-US"/>
              <a:t>* Fact-sheet found here: </a:t>
            </a:r>
            <a:r>
              <a:rPr lang="en-US">
                <a:ea typeface="ＭＳ Ｐゴシック" pitchFamily="34" charset="-128"/>
              </a:rPr>
              <a:t>http://epa.gov/brownfields/aai/aaicerclafs.pdf</a:t>
            </a:r>
            <a:endParaRPr lang="en-US"/>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13"/>
          <p:cNvSpPr>
            <a:spLocks noGrp="1"/>
          </p:cNvSpPr>
          <p:nvPr>
            <p:ph type="title" idx="4294967295"/>
          </p:nvPr>
        </p:nvSpPr>
        <p:spPr>
          <a:xfrm>
            <a:off x="457200" y="1047750"/>
            <a:ext cx="8229600" cy="939800"/>
          </a:xfrm>
        </p:spPr>
        <p:txBody>
          <a:bodyPr/>
          <a:lstStyle/>
          <a:p>
            <a:pPr eaLnBrk="1" hangingPunct="1"/>
            <a:r>
              <a:rPr lang="en-US" smtClean="0"/>
              <a:t>Develop RFP</a:t>
            </a:r>
          </a:p>
        </p:txBody>
      </p:sp>
      <p:sp>
        <p:nvSpPr>
          <p:cNvPr id="139267" name="Rectangle 14"/>
          <p:cNvSpPr>
            <a:spLocks noGrp="1"/>
          </p:cNvSpPr>
          <p:nvPr>
            <p:ph type="body" idx="4294967295"/>
          </p:nvPr>
        </p:nvSpPr>
        <p:spPr>
          <a:xfrm>
            <a:off x="457200" y="2159000"/>
            <a:ext cx="8229600" cy="3473450"/>
          </a:xfrm>
        </p:spPr>
        <p:txBody>
          <a:bodyPr rtlCol="0">
            <a:normAutofit lnSpcReduction="10000"/>
          </a:bodyPr>
          <a:lstStyle/>
          <a:p>
            <a:pPr eaLnBrk="1" fontAlgn="auto" hangingPunct="1">
              <a:spcAft>
                <a:spcPts val="0"/>
              </a:spcAft>
              <a:buFont typeface="Arial" pitchFamily="34" charset="0"/>
              <a:buNone/>
              <a:defRPr/>
            </a:pPr>
            <a:r>
              <a:rPr lang="en-US" sz="2800" b="1" i="1" dirty="0" smtClean="0"/>
              <a:t>Start RFP process with end in mind! </a:t>
            </a:r>
          </a:p>
          <a:p>
            <a:pPr eaLnBrk="1" fontAlgn="auto" hangingPunct="1">
              <a:spcAft>
                <a:spcPts val="0"/>
              </a:spcAft>
              <a:buFont typeface="Arial" pitchFamily="34" charset="0"/>
              <a:buNone/>
              <a:defRPr/>
            </a:pPr>
            <a:endParaRPr lang="en-US" sz="1100" dirty="0" smtClean="0"/>
          </a:p>
          <a:p>
            <a:pPr eaLnBrk="1" fontAlgn="auto" hangingPunct="1">
              <a:spcAft>
                <a:spcPts val="0"/>
              </a:spcAft>
              <a:buFont typeface="Arial" pitchFamily="34" charset="0"/>
              <a:buNone/>
              <a:defRPr/>
            </a:pPr>
            <a:r>
              <a:rPr lang="en-US" sz="2800" dirty="0" smtClean="0"/>
              <a:t>Avoid 5 common pitfalls:</a:t>
            </a:r>
          </a:p>
          <a:p>
            <a:pPr eaLnBrk="1" fontAlgn="auto" hangingPunct="1">
              <a:spcAft>
                <a:spcPts val="0"/>
              </a:spcAft>
              <a:buFont typeface="Arial"/>
              <a:buNone/>
              <a:defRPr/>
            </a:pPr>
            <a:endParaRPr lang="en-US" sz="1200" dirty="0" smtClean="0"/>
          </a:p>
          <a:p>
            <a:pPr marL="914400" lvl="1" indent="-457200" eaLnBrk="1" fontAlgn="auto" hangingPunct="1">
              <a:spcAft>
                <a:spcPts val="0"/>
              </a:spcAft>
              <a:buFont typeface="+mj-lt"/>
              <a:buAutoNum type="arabicPeriod"/>
              <a:defRPr/>
            </a:pPr>
            <a:r>
              <a:rPr lang="en-US" sz="2400" dirty="0" smtClean="0">
                <a:ea typeface="ＭＳ Ｐゴシック" pitchFamily="34" charset="-128"/>
              </a:rPr>
              <a:t>RFP specifications are too restrictive or too unstructured</a:t>
            </a:r>
          </a:p>
          <a:p>
            <a:pPr marL="914400" lvl="1" indent="-457200" eaLnBrk="1" fontAlgn="auto" hangingPunct="1">
              <a:spcAft>
                <a:spcPts val="0"/>
              </a:spcAft>
              <a:buFont typeface="+mj-lt"/>
              <a:buAutoNum type="arabicPeriod"/>
              <a:defRPr/>
            </a:pPr>
            <a:r>
              <a:rPr lang="en-US" sz="2400" dirty="0" smtClean="0">
                <a:ea typeface="ＭＳ Ｐゴシック" pitchFamily="34" charset="-128"/>
              </a:rPr>
              <a:t>Competing measures of system efficiency</a:t>
            </a:r>
          </a:p>
          <a:p>
            <a:pPr marL="914400" lvl="1" indent="-457200" eaLnBrk="1" fontAlgn="auto" hangingPunct="1">
              <a:spcAft>
                <a:spcPts val="0"/>
              </a:spcAft>
              <a:buFont typeface="+mj-lt"/>
              <a:buAutoNum type="arabicPeriod"/>
              <a:defRPr/>
            </a:pPr>
            <a:r>
              <a:rPr lang="en-US" sz="2400" dirty="0" smtClean="0">
                <a:ea typeface="ＭＳ Ｐゴシック" pitchFamily="34" charset="-128"/>
              </a:rPr>
              <a:t>Finding sufficient number of qualified contractors</a:t>
            </a:r>
          </a:p>
          <a:p>
            <a:pPr marL="914400" lvl="1" indent="-457200" eaLnBrk="1" fontAlgn="auto" hangingPunct="1">
              <a:spcAft>
                <a:spcPts val="0"/>
              </a:spcAft>
              <a:buFont typeface="+mj-lt"/>
              <a:buAutoNum type="arabicPeriod"/>
              <a:defRPr/>
            </a:pPr>
            <a:r>
              <a:rPr lang="en-US" sz="2400" dirty="0" smtClean="0">
                <a:ea typeface="ＭＳ Ｐゴシック" pitchFamily="34" charset="-128"/>
              </a:rPr>
              <a:t>Lack of effective O&amp;M program</a:t>
            </a:r>
          </a:p>
          <a:p>
            <a:pPr marL="914400" lvl="1" indent="-457200" eaLnBrk="1" fontAlgn="auto" hangingPunct="1">
              <a:spcAft>
                <a:spcPts val="0"/>
              </a:spcAft>
              <a:buFont typeface="+mj-lt"/>
              <a:buAutoNum type="arabicPeriod"/>
              <a:defRPr/>
            </a:pPr>
            <a:r>
              <a:rPr lang="en-US" sz="2400" dirty="0" smtClean="0">
                <a:ea typeface="ＭＳ Ｐゴシック" pitchFamily="34" charset="-128"/>
              </a:rPr>
              <a:t>Lack of strong monitoring program</a:t>
            </a:r>
          </a:p>
        </p:txBody>
      </p:sp>
      <p:sp>
        <p:nvSpPr>
          <p:cNvPr id="367619" name="Rectangle 15"/>
          <p:cNvSpPr>
            <a:spLocks noChangeArrowheads="1"/>
          </p:cNvSpPr>
          <p:nvPr/>
        </p:nvSpPr>
        <p:spPr bwMode="auto">
          <a:xfrm>
            <a:off x="138113" y="5865813"/>
            <a:ext cx="9144000" cy="484187"/>
          </a:xfrm>
          <a:prstGeom prst="rect">
            <a:avLst/>
          </a:prstGeom>
          <a:noFill/>
          <a:ln w="9525">
            <a:noFill/>
            <a:miter lim="800000"/>
            <a:headEnd/>
            <a:tailEnd/>
          </a:ln>
        </p:spPr>
        <p:txBody>
          <a:bodyPr>
            <a:spAutoFit/>
          </a:bodyPr>
          <a:lstStyle/>
          <a:p>
            <a:pPr eaLnBrk="0" hangingPunct="0">
              <a:lnSpc>
                <a:spcPct val="80000"/>
              </a:lnSpc>
              <a:spcBef>
                <a:spcPct val="20000"/>
              </a:spcBef>
              <a:buFont typeface="Arial" charset="0"/>
              <a:buNone/>
            </a:pPr>
            <a:r>
              <a:rPr lang="en-US" sz="1400">
                <a:latin typeface="Calibri" pitchFamily="34" charset="0"/>
              </a:rPr>
              <a:t>Source: NREL Webinar “Procuring and Implementing Solar Projects on </a:t>
            </a:r>
          </a:p>
          <a:p>
            <a:pPr eaLnBrk="0" hangingPunct="0">
              <a:lnSpc>
                <a:spcPct val="80000"/>
              </a:lnSpc>
              <a:spcBef>
                <a:spcPct val="20000"/>
              </a:spcBef>
              <a:buFont typeface="Arial" charset="0"/>
              <a:buNone/>
            </a:pPr>
            <a:r>
              <a:rPr lang="en-US" sz="1400">
                <a:latin typeface="Calibri" pitchFamily="34" charset="0"/>
              </a:rPr>
              <a:t>Public Buildings: How to Avoid Common Pitfalls” 12/08/10</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29" name="Picture 6" descr="DSC00003.JPG"/>
          <p:cNvPicPr>
            <a:picLocks noChangeAspect="1"/>
          </p:cNvPicPr>
          <p:nvPr/>
        </p:nvPicPr>
        <p:blipFill>
          <a:blip r:embed="rId3"/>
          <a:srcRect/>
          <a:stretch>
            <a:fillRect/>
          </a:stretch>
        </p:blipFill>
        <p:spPr bwMode="auto">
          <a:xfrm>
            <a:off x="1016000" y="2635250"/>
            <a:ext cx="7026275" cy="3238500"/>
          </a:xfrm>
          <a:prstGeom prst="rect">
            <a:avLst/>
          </a:prstGeom>
          <a:noFill/>
          <a:ln w="9525">
            <a:noFill/>
            <a:miter lim="800000"/>
            <a:headEnd/>
            <a:tailEnd/>
          </a:ln>
        </p:spPr>
      </p:pic>
      <p:sp>
        <p:nvSpPr>
          <p:cNvPr id="48130" name="Rectangle 1"/>
          <p:cNvSpPr>
            <a:spLocks noChangeArrowheads="1"/>
          </p:cNvSpPr>
          <p:nvPr/>
        </p:nvSpPr>
        <p:spPr bwMode="auto">
          <a:xfrm>
            <a:off x="0" y="1163638"/>
            <a:ext cx="8859838" cy="830262"/>
          </a:xfrm>
          <a:prstGeom prst="rect">
            <a:avLst/>
          </a:prstGeom>
          <a:noFill/>
          <a:ln w="9525">
            <a:noFill/>
            <a:miter lim="800000"/>
            <a:headEnd/>
            <a:tailEnd/>
          </a:ln>
        </p:spPr>
        <p:txBody>
          <a:bodyPr>
            <a:spAutoFit/>
          </a:bodyPr>
          <a:lstStyle/>
          <a:p>
            <a:pPr eaLnBrk="0" hangingPunct="0"/>
            <a:r>
              <a:rPr lang="en-US" sz="800">
                <a:latin typeface="Times New Roman" pitchFamily="18" charset="0"/>
                <a:ea typeface="Calibri" pitchFamily="34" charset="0"/>
                <a:cs typeface="Times New Roman" pitchFamily="18" charset="0"/>
              </a:rPr>
              <a:t/>
            </a:r>
            <a:br>
              <a:rPr lang="en-US" sz="800">
                <a:latin typeface="Times New Roman" pitchFamily="18" charset="0"/>
                <a:ea typeface="Calibri" pitchFamily="34" charset="0"/>
                <a:cs typeface="Times New Roman" pitchFamily="18" charset="0"/>
              </a:rPr>
            </a:br>
            <a:r>
              <a:rPr lang="en-US" sz="800">
                <a:latin typeface="Times New Roman" pitchFamily="18" charset="0"/>
                <a:ea typeface="Calibri" pitchFamily="34" charset="0"/>
                <a:cs typeface="Times New Roman" pitchFamily="18" charset="0"/>
              </a:rPr>
              <a:t/>
            </a:r>
            <a:br>
              <a:rPr lang="en-US" sz="800">
                <a:latin typeface="Times New Roman" pitchFamily="18" charset="0"/>
                <a:ea typeface="Calibri" pitchFamily="34" charset="0"/>
                <a:cs typeface="Times New Roman" pitchFamily="18" charset="0"/>
              </a:rPr>
            </a:br>
            <a:r>
              <a:rPr lang="en-US" sz="800">
                <a:latin typeface="Times New Roman" pitchFamily="18" charset="0"/>
                <a:ea typeface="Calibri" pitchFamily="34" charset="0"/>
                <a:cs typeface="Times New Roman" pitchFamily="18" charset="0"/>
              </a:rPr>
              <a:t/>
            </a:r>
            <a:br>
              <a:rPr lang="en-US" sz="800">
                <a:latin typeface="Times New Roman" pitchFamily="18" charset="0"/>
                <a:ea typeface="Calibri" pitchFamily="34" charset="0"/>
                <a:cs typeface="Times New Roman" pitchFamily="18" charset="0"/>
              </a:rPr>
            </a:br>
            <a:r>
              <a:rPr lang="en-US" sz="800">
                <a:latin typeface="Times New Roman" pitchFamily="18" charset="0"/>
                <a:ea typeface="Calibri" pitchFamily="34" charset="0"/>
                <a:cs typeface="Times New Roman" pitchFamily="18" charset="0"/>
              </a:rPr>
              <a:t/>
            </a:r>
            <a:br>
              <a:rPr lang="en-US" sz="800">
                <a:latin typeface="Times New Roman" pitchFamily="18" charset="0"/>
                <a:ea typeface="Calibri" pitchFamily="34" charset="0"/>
                <a:cs typeface="Times New Roman" pitchFamily="18" charset="0"/>
              </a:rPr>
            </a:br>
            <a:r>
              <a:rPr lang="en-US" sz="800">
                <a:latin typeface="Times New Roman" pitchFamily="18" charset="0"/>
                <a:ea typeface="Calibri" pitchFamily="34" charset="0"/>
                <a:cs typeface="Times New Roman" pitchFamily="18" charset="0"/>
              </a:rPr>
              <a:t/>
            </a:r>
            <a:br>
              <a:rPr lang="en-US" sz="800">
                <a:latin typeface="Times New Roman" pitchFamily="18" charset="0"/>
                <a:ea typeface="Calibri" pitchFamily="34" charset="0"/>
                <a:cs typeface="Times New Roman" pitchFamily="18" charset="0"/>
              </a:rPr>
            </a:br>
            <a:endParaRPr lang="en-US" sz="800">
              <a:ea typeface="Calibri" pitchFamily="34" charset="0"/>
              <a:cs typeface="Times New Roman" pitchFamily="18" charset="0"/>
            </a:endParaRPr>
          </a:p>
        </p:txBody>
      </p:sp>
      <p:pic>
        <p:nvPicPr>
          <p:cNvPr id="48131" name="Picture 7" descr="DSC01256.JPG"/>
          <p:cNvPicPr>
            <a:picLocks noChangeAspect="1"/>
          </p:cNvPicPr>
          <p:nvPr/>
        </p:nvPicPr>
        <p:blipFill>
          <a:blip r:embed="rId4"/>
          <a:srcRect/>
          <a:stretch>
            <a:fillRect/>
          </a:stretch>
        </p:blipFill>
        <p:spPr bwMode="auto">
          <a:xfrm>
            <a:off x="1016000" y="508000"/>
            <a:ext cx="7026275" cy="3746500"/>
          </a:xfrm>
          <a:prstGeom prst="rect">
            <a:avLst/>
          </a:prstGeom>
          <a:noFill/>
          <a:ln w="9525">
            <a:noFill/>
            <a:miter lim="800000"/>
            <a:headEnd/>
            <a:tailEnd/>
          </a:ln>
        </p:spPr>
      </p:pic>
      <p:graphicFrame>
        <p:nvGraphicFramePr>
          <p:cNvPr id="6" name="Table 5"/>
          <p:cNvGraphicFramePr>
            <a:graphicFrameLocks noGrp="1"/>
          </p:cNvGraphicFramePr>
          <p:nvPr/>
        </p:nvGraphicFramePr>
        <p:xfrm>
          <a:off x="1016000" y="5873750"/>
          <a:ext cx="7026275" cy="1028700"/>
        </p:xfrm>
        <a:graphic>
          <a:graphicData uri="http://schemas.openxmlformats.org/drawingml/2006/table">
            <a:tbl>
              <a:tblPr firstRow="1" bandRow="1">
                <a:tableStyleId>{5C22544A-7EE6-4342-B048-85BDC9FD1C3A}</a:tableStyleId>
              </a:tblPr>
              <a:tblGrid>
                <a:gridCol w="3242605"/>
                <a:gridCol w="3783670"/>
              </a:tblGrid>
              <a:tr h="1028700">
                <a:tc>
                  <a:txBody>
                    <a:bodyPr/>
                    <a:lstStyle/>
                    <a:p>
                      <a:pPr algn="l"/>
                      <a:r>
                        <a:rPr lang="en-US" b="1" dirty="0" smtClean="0">
                          <a:solidFill>
                            <a:schemeClr val="tx1"/>
                          </a:solidFill>
                          <a:latin typeface="Times New Roman" pitchFamily="18" charset="0"/>
                          <a:ea typeface="Calibri" pitchFamily="34" charset="0"/>
                          <a:cs typeface="Times New Roman" pitchFamily="18" charset="0"/>
                        </a:rPr>
                        <a:t>Frontier Fertilizer</a:t>
                      </a:r>
                    </a:p>
                    <a:p>
                      <a:pPr algn="l"/>
                      <a:r>
                        <a:rPr lang="en-US" b="1" dirty="0" smtClean="0">
                          <a:solidFill>
                            <a:schemeClr val="tx1"/>
                          </a:solidFill>
                          <a:latin typeface="Times New Roman" pitchFamily="18" charset="0"/>
                          <a:ea typeface="Calibri" pitchFamily="34" charset="0"/>
                          <a:cs typeface="Times New Roman" pitchFamily="18" charset="0"/>
                        </a:rPr>
                        <a:t>Type of Site:</a:t>
                      </a:r>
                      <a:r>
                        <a:rPr lang="en-US" b="1" baseline="0" dirty="0" smtClean="0">
                          <a:solidFill>
                            <a:schemeClr val="tx1"/>
                          </a:solidFill>
                          <a:latin typeface="Times New Roman" pitchFamily="18" charset="0"/>
                          <a:ea typeface="Calibri" pitchFamily="34" charset="0"/>
                          <a:cs typeface="Times New Roman" pitchFamily="18" charset="0"/>
                        </a:rPr>
                        <a:t> </a:t>
                      </a:r>
                      <a:r>
                        <a:rPr lang="en-US" b="1" dirty="0" smtClean="0">
                          <a:solidFill>
                            <a:schemeClr val="tx1"/>
                          </a:solidFill>
                          <a:latin typeface="Times New Roman" pitchFamily="18" charset="0"/>
                          <a:ea typeface="Calibri" pitchFamily="34" charset="0"/>
                          <a:cs typeface="Times New Roman" pitchFamily="18" charset="0"/>
                        </a:rPr>
                        <a:t>Superfund</a:t>
                      </a:r>
                      <a:r>
                        <a:rPr lang="en-US" b="1" baseline="0" dirty="0" smtClean="0">
                          <a:solidFill>
                            <a:schemeClr val="tx1"/>
                          </a:solidFill>
                          <a:latin typeface="Times New Roman" pitchFamily="18" charset="0"/>
                          <a:ea typeface="Calibri" pitchFamily="34" charset="0"/>
                          <a:cs typeface="Times New Roman" pitchFamily="18" charset="0"/>
                        </a:rPr>
                        <a:t> </a:t>
                      </a:r>
                      <a:endParaRPr lang="en-US" b="1" dirty="0" smtClean="0">
                        <a:solidFill>
                          <a:schemeClr val="tx1"/>
                        </a:solidFill>
                        <a:latin typeface="Times New Roman" pitchFamily="18" charset="0"/>
                        <a:ea typeface="Calibri" pitchFamily="34" charset="0"/>
                        <a:cs typeface="Times New Roman"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solidFill>
                            <a:schemeClr val="tx1"/>
                          </a:solidFill>
                          <a:latin typeface="Times New Roman" pitchFamily="18" charset="0"/>
                          <a:ea typeface="Calibri" pitchFamily="34" charset="0"/>
                          <a:cs typeface="Times New Roman" pitchFamily="18" charset="0"/>
                        </a:rPr>
                        <a:t>Location: Davis,</a:t>
                      </a:r>
                      <a:r>
                        <a:rPr lang="en-US" b="1" baseline="0" dirty="0" smtClean="0">
                          <a:solidFill>
                            <a:schemeClr val="tx1"/>
                          </a:solidFill>
                          <a:latin typeface="Times New Roman" pitchFamily="18" charset="0"/>
                          <a:ea typeface="Calibri" pitchFamily="34" charset="0"/>
                          <a:cs typeface="Times New Roman" pitchFamily="18" charset="0"/>
                        </a:rPr>
                        <a:t> CA</a:t>
                      </a:r>
                      <a:endParaRPr lang="en-US" dirty="0" smtClean="0">
                        <a:solidFill>
                          <a:schemeClr val="tx1"/>
                        </a:solidFill>
                        <a:ea typeface="Calibri" pitchFamily="34" charset="0"/>
                        <a:cs typeface="Times New Roman" pitchFamily="18" charset="0"/>
                      </a:endParaRPr>
                    </a:p>
                  </a:txBody>
                  <a:tcPr>
                    <a:noFill/>
                  </a:tcPr>
                </a:tc>
                <a:tc>
                  <a:txBody>
                    <a:bodyPr/>
                    <a:lstStyle/>
                    <a:p>
                      <a:pPr algn="l"/>
                      <a:r>
                        <a:rPr lang="en-US" b="1" dirty="0" smtClean="0">
                          <a:solidFill>
                            <a:schemeClr val="tx1"/>
                          </a:solidFill>
                          <a:latin typeface="Times New Roman" pitchFamily="18" charset="0"/>
                          <a:ea typeface="Calibri" pitchFamily="34" charset="0"/>
                          <a:cs typeface="Times New Roman" pitchFamily="18" charset="0"/>
                        </a:rPr>
                        <a:t>Size of PV system: 5.7 kW</a:t>
                      </a:r>
                      <a:endParaRPr lang="en-US" dirty="0" smtClean="0">
                        <a:solidFill>
                          <a:schemeClr val="tx1"/>
                        </a:solidFill>
                        <a:ea typeface="Calibri" pitchFamily="34" charset="0"/>
                        <a:cs typeface="Times New Roman" pitchFamily="18" charset="0"/>
                      </a:endParaRPr>
                    </a:p>
                    <a:p>
                      <a:pPr algn="l"/>
                      <a:r>
                        <a:rPr lang="en-US" b="1" dirty="0" smtClean="0">
                          <a:solidFill>
                            <a:schemeClr val="tx1"/>
                          </a:solidFill>
                          <a:latin typeface="Times New Roman" pitchFamily="18" charset="0"/>
                          <a:ea typeface="Calibri" pitchFamily="34" charset="0"/>
                          <a:cs typeface="Times New Roman" pitchFamily="18" charset="0"/>
                        </a:rPr>
                        <a:t>Photo credit: </a:t>
                      </a:r>
                      <a:r>
                        <a:rPr lang="en-US" dirty="0" smtClean="0">
                          <a:solidFill>
                            <a:schemeClr val="tx1"/>
                          </a:solidFill>
                          <a:latin typeface="Times New Roman" pitchFamily="18" charset="0"/>
                          <a:ea typeface="Calibri" pitchFamily="34" charset="0"/>
                          <a:cs typeface="Times New Roman" pitchFamily="18" charset="0"/>
                        </a:rPr>
                        <a:t>EPA</a:t>
                      </a:r>
                      <a:endParaRPr lang="en-US" b="1" dirty="0" smtClean="0">
                        <a:solidFill>
                          <a:schemeClr val="tx1"/>
                        </a:solidFill>
                        <a:latin typeface="Times New Roman" pitchFamily="18" charset="0"/>
                        <a:ea typeface="Calibri" pitchFamily="34" charset="0"/>
                        <a:cs typeface="Times New Roman" pitchFamily="18" charset="0"/>
                      </a:endParaRPr>
                    </a:p>
                    <a:p>
                      <a:endParaRPr lang="en-US" dirty="0">
                        <a:solidFill>
                          <a:schemeClr val="tx1"/>
                        </a:solidFill>
                      </a:endParaRPr>
                    </a:p>
                  </a:txBody>
                  <a:tcPr>
                    <a:noFill/>
                  </a:tcPr>
                </a:tc>
              </a:tr>
            </a:tbl>
          </a:graphicData>
        </a:graphic>
      </p:graphicFrame>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13"/>
          <p:cNvSpPr>
            <a:spLocks noGrp="1"/>
          </p:cNvSpPr>
          <p:nvPr>
            <p:ph type="title" idx="4294967295"/>
          </p:nvPr>
        </p:nvSpPr>
        <p:spPr>
          <a:xfrm>
            <a:off x="457200" y="1047750"/>
            <a:ext cx="8229600" cy="939800"/>
          </a:xfrm>
        </p:spPr>
        <p:txBody>
          <a:bodyPr/>
          <a:lstStyle/>
          <a:p>
            <a:pPr eaLnBrk="1" hangingPunct="1"/>
            <a:r>
              <a:rPr lang="en-US" smtClean="0"/>
              <a:t>Develop RFP</a:t>
            </a:r>
          </a:p>
        </p:txBody>
      </p:sp>
      <p:sp>
        <p:nvSpPr>
          <p:cNvPr id="139267" name="Rectangle 14"/>
          <p:cNvSpPr>
            <a:spLocks noGrp="1"/>
          </p:cNvSpPr>
          <p:nvPr>
            <p:ph type="body" idx="4294967295"/>
          </p:nvPr>
        </p:nvSpPr>
        <p:spPr>
          <a:xfrm>
            <a:off x="457200" y="2159000"/>
            <a:ext cx="8229600" cy="3473450"/>
          </a:xfrm>
        </p:spPr>
        <p:txBody>
          <a:bodyPr rtlCol="0">
            <a:normAutofit lnSpcReduction="10000"/>
          </a:bodyPr>
          <a:lstStyle/>
          <a:p>
            <a:pPr eaLnBrk="1" fontAlgn="auto" hangingPunct="1">
              <a:spcAft>
                <a:spcPts val="0"/>
              </a:spcAft>
              <a:buFont typeface="Arial" pitchFamily="34" charset="0"/>
              <a:buNone/>
              <a:defRPr/>
            </a:pPr>
            <a:r>
              <a:rPr lang="en-US" sz="2800" b="1" i="1" dirty="0" smtClean="0"/>
              <a:t>Start RFP process with end in mind! </a:t>
            </a:r>
          </a:p>
          <a:p>
            <a:pPr eaLnBrk="1" fontAlgn="auto" hangingPunct="1">
              <a:spcAft>
                <a:spcPts val="0"/>
              </a:spcAft>
              <a:buFont typeface="Arial" pitchFamily="34" charset="0"/>
              <a:buNone/>
              <a:defRPr/>
            </a:pPr>
            <a:endParaRPr lang="en-US" sz="1100" dirty="0" smtClean="0"/>
          </a:p>
          <a:p>
            <a:pPr eaLnBrk="1" fontAlgn="auto" hangingPunct="1">
              <a:spcAft>
                <a:spcPts val="0"/>
              </a:spcAft>
              <a:buFont typeface="Arial" pitchFamily="34" charset="0"/>
              <a:buNone/>
              <a:defRPr/>
            </a:pPr>
            <a:r>
              <a:rPr lang="en-US" sz="2800" dirty="0" smtClean="0"/>
              <a:t>Avoid 5 common pitfalls:</a:t>
            </a:r>
          </a:p>
          <a:p>
            <a:pPr eaLnBrk="1" fontAlgn="auto" hangingPunct="1">
              <a:spcAft>
                <a:spcPts val="0"/>
              </a:spcAft>
              <a:buFont typeface="Arial"/>
              <a:buNone/>
              <a:defRPr/>
            </a:pPr>
            <a:endParaRPr lang="en-US" sz="1200" dirty="0" smtClean="0"/>
          </a:p>
          <a:p>
            <a:pPr marL="914400" lvl="1" indent="-457200" eaLnBrk="1" fontAlgn="auto" hangingPunct="1">
              <a:spcAft>
                <a:spcPts val="0"/>
              </a:spcAft>
              <a:buFont typeface="+mj-lt"/>
              <a:buAutoNum type="arabicPeriod"/>
              <a:defRPr/>
            </a:pPr>
            <a:r>
              <a:rPr lang="en-US" sz="2400" dirty="0" smtClean="0">
                <a:ea typeface="ＭＳ Ｐゴシック" pitchFamily="34" charset="-128"/>
              </a:rPr>
              <a:t>RFP specifications are too restrictive or too unstructured</a:t>
            </a:r>
          </a:p>
          <a:p>
            <a:pPr marL="914400" lvl="1" indent="-457200" eaLnBrk="1" fontAlgn="auto" hangingPunct="1">
              <a:spcAft>
                <a:spcPts val="0"/>
              </a:spcAft>
              <a:buFont typeface="+mj-lt"/>
              <a:buAutoNum type="arabicPeriod"/>
              <a:defRPr/>
            </a:pPr>
            <a:r>
              <a:rPr lang="en-US" sz="2400" dirty="0" smtClean="0">
                <a:ea typeface="ＭＳ Ｐゴシック" pitchFamily="34" charset="-128"/>
              </a:rPr>
              <a:t>Competing measures of system efficiency</a:t>
            </a:r>
          </a:p>
          <a:p>
            <a:pPr marL="914400" lvl="1" indent="-457200" eaLnBrk="1" fontAlgn="auto" hangingPunct="1">
              <a:spcAft>
                <a:spcPts val="0"/>
              </a:spcAft>
              <a:buFont typeface="+mj-lt"/>
              <a:buAutoNum type="arabicPeriod"/>
              <a:defRPr/>
            </a:pPr>
            <a:r>
              <a:rPr lang="en-US" sz="2400" dirty="0" smtClean="0">
                <a:ea typeface="ＭＳ Ｐゴシック" pitchFamily="34" charset="-128"/>
              </a:rPr>
              <a:t>Finding sufficient number of qualified contractors</a:t>
            </a:r>
          </a:p>
          <a:p>
            <a:pPr marL="914400" lvl="1" indent="-457200" eaLnBrk="1" fontAlgn="auto" hangingPunct="1">
              <a:spcAft>
                <a:spcPts val="0"/>
              </a:spcAft>
              <a:buFont typeface="+mj-lt"/>
              <a:buAutoNum type="arabicPeriod"/>
              <a:defRPr/>
            </a:pPr>
            <a:r>
              <a:rPr lang="en-US" sz="2400" dirty="0" smtClean="0">
                <a:ea typeface="ＭＳ Ｐゴシック" pitchFamily="34" charset="-128"/>
              </a:rPr>
              <a:t>Lack of effective O&amp;M program</a:t>
            </a:r>
          </a:p>
          <a:p>
            <a:pPr marL="914400" lvl="1" indent="-457200" eaLnBrk="1" fontAlgn="auto" hangingPunct="1">
              <a:spcAft>
                <a:spcPts val="0"/>
              </a:spcAft>
              <a:buFont typeface="+mj-lt"/>
              <a:buAutoNum type="arabicPeriod"/>
              <a:defRPr/>
            </a:pPr>
            <a:r>
              <a:rPr lang="en-US" sz="2400" dirty="0" smtClean="0">
                <a:ea typeface="ＭＳ Ｐゴシック" pitchFamily="34" charset="-128"/>
              </a:rPr>
              <a:t>Lack of strong monitoring program</a:t>
            </a:r>
          </a:p>
        </p:txBody>
      </p:sp>
      <p:sp>
        <p:nvSpPr>
          <p:cNvPr id="369667" name="Rectangle 15"/>
          <p:cNvSpPr>
            <a:spLocks noChangeArrowheads="1"/>
          </p:cNvSpPr>
          <p:nvPr/>
        </p:nvSpPr>
        <p:spPr bwMode="auto">
          <a:xfrm>
            <a:off x="138113" y="5865813"/>
            <a:ext cx="9144000" cy="484187"/>
          </a:xfrm>
          <a:prstGeom prst="rect">
            <a:avLst/>
          </a:prstGeom>
          <a:noFill/>
          <a:ln w="9525">
            <a:noFill/>
            <a:miter lim="800000"/>
            <a:headEnd/>
            <a:tailEnd/>
          </a:ln>
        </p:spPr>
        <p:txBody>
          <a:bodyPr>
            <a:spAutoFit/>
          </a:bodyPr>
          <a:lstStyle/>
          <a:p>
            <a:pPr eaLnBrk="0" hangingPunct="0">
              <a:lnSpc>
                <a:spcPct val="80000"/>
              </a:lnSpc>
              <a:spcBef>
                <a:spcPct val="20000"/>
              </a:spcBef>
              <a:buFont typeface="Arial" charset="0"/>
              <a:buNone/>
            </a:pPr>
            <a:r>
              <a:rPr lang="en-US" sz="1400">
                <a:latin typeface="Calibri" pitchFamily="34" charset="0"/>
              </a:rPr>
              <a:t>Source: NREL Webinar “Procuring and Implementing Solar Projects on </a:t>
            </a:r>
          </a:p>
          <a:p>
            <a:pPr eaLnBrk="0" hangingPunct="0">
              <a:lnSpc>
                <a:spcPct val="80000"/>
              </a:lnSpc>
              <a:spcBef>
                <a:spcPct val="20000"/>
              </a:spcBef>
              <a:buFont typeface="Arial" charset="0"/>
              <a:buNone/>
            </a:pPr>
            <a:r>
              <a:rPr lang="en-US" sz="1400">
                <a:latin typeface="Calibri" pitchFamily="34" charset="0"/>
              </a:rPr>
              <a:t>Public Buildings: How to Avoid Common Pitfalls” 12/08/10</a:t>
            </a: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4"/>
          <p:cNvSpPr>
            <a:spLocks noGrp="1"/>
          </p:cNvSpPr>
          <p:nvPr>
            <p:ph type="title" idx="4294967295"/>
          </p:nvPr>
        </p:nvSpPr>
        <p:spPr>
          <a:xfrm>
            <a:off x="457200" y="1038225"/>
            <a:ext cx="8229600" cy="939800"/>
          </a:xfrm>
        </p:spPr>
        <p:txBody>
          <a:bodyPr/>
          <a:lstStyle/>
          <a:p>
            <a:pPr eaLnBrk="1" hangingPunct="1"/>
            <a:r>
              <a:rPr lang="en-US" smtClean="0"/>
              <a:t>Solar RFP Best Practices</a:t>
            </a:r>
          </a:p>
        </p:txBody>
      </p:sp>
      <p:sp>
        <p:nvSpPr>
          <p:cNvPr id="371714" name="Rectangle 5"/>
          <p:cNvSpPr>
            <a:spLocks noGrp="1"/>
          </p:cNvSpPr>
          <p:nvPr>
            <p:ph type="body" idx="4294967295"/>
          </p:nvPr>
        </p:nvSpPr>
        <p:spPr>
          <a:xfrm>
            <a:off x="239713" y="1978025"/>
            <a:ext cx="8699500" cy="4525963"/>
          </a:xfrm>
        </p:spPr>
        <p:txBody>
          <a:bodyPr/>
          <a:lstStyle/>
          <a:p>
            <a:pPr eaLnBrk="1" hangingPunct="1">
              <a:lnSpc>
                <a:spcPct val="90000"/>
              </a:lnSpc>
            </a:pPr>
            <a:r>
              <a:rPr lang="en-US" sz="2400" smtClean="0"/>
              <a:t>Involve necessary internal stakeholders/departments</a:t>
            </a:r>
          </a:p>
          <a:p>
            <a:pPr eaLnBrk="1" hangingPunct="1">
              <a:lnSpc>
                <a:spcPct val="90000"/>
              </a:lnSpc>
            </a:pPr>
            <a:endParaRPr lang="en-US" sz="800" smtClean="0"/>
          </a:p>
          <a:p>
            <a:pPr eaLnBrk="1" hangingPunct="1">
              <a:lnSpc>
                <a:spcPct val="90000"/>
              </a:lnSpc>
            </a:pPr>
            <a:r>
              <a:rPr lang="en-US" sz="2400" smtClean="0"/>
              <a:t>Develop bid weights according to agency priorities</a:t>
            </a:r>
          </a:p>
          <a:p>
            <a:pPr eaLnBrk="1" hangingPunct="1">
              <a:lnSpc>
                <a:spcPct val="90000"/>
              </a:lnSpc>
            </a:pPr>
            <a:endParaRPr lang="en-US" sz="800" smtClean="0"/>
          </a:p>
          <a:p>
            <a:pPr eaLnBrk="1" hangingPunct="1">
              <a:lnSpc>
                <a:spcPct val="90000"/>
              </a:lnSpc>
            </a:pPr>
            <a:r>
              <a:rPr lang="en-US" sz="2400" smtClean="0"/>
              <a:t>Consider when roofing and/or structural upgrades are required</a:t>
            </a:r>
          </a:p>
          <a:p>
            <a:pPr eaLnBrk="1" hangingPunct="1">
              <a:lnSpc>
                <a:spcPct val="90000"/>
              </a:lnSpc>
            </a:pPr>
            <a:endParaRPr lang="en-US" sz="800" smtClean="0"/>
          </a:p>
          <a:p>
            <a:pPr eaLnBrk="1" hangingPunct="1">
              <a:lnSpc>
                <a:spcPct val="90000"/>
              </a:lnSpc>
            </a:pPr>
            <a:r>
              <a:rPr lang="en-US" sz="2400" smtClean="0"/>
              <a:t>Attempt broad qualified bidder participation (at least 3)</a:t>
            </a:r>
          </a:p>
          <a:p>
            <a:pPr eaLnBrk="1" hangingPunct="1">
              <a:lnSpc>
                <a:spcPct val="90000"/>
              </a:lnSpc>
            </a:pPr>
            <a:endParaRPr lang="en-US" sz="800" smtClean="0"/>
          </a:p>
          <a:p>
            <a:pPr eaLnBrk="1" hangingPunct="1">
              <a:lnSpc>
                <a:spcPct val="90000"/>
              </a:lnSpc>
            </a:pPr>
            <a:r>
              <a:rPr lang="en-US" sz="2400" smtClean="0"/>
              <a:t>Show bidders your site homework</a:t>
            </a:r>
          </a:p>
          <a:p>
            <a:pPr eaLnBrk="1" hangingPunct="1">
              <a:lnSpc>
                <a:spcPct val="90000"/>
              </a:lnSpc>
            </a:pPr>
            <a:endParaRPr lang="en-US" sz="800" smtClean="0"/>
          </a:p>
          <a:p>
            <a:pPr eaLnBrk="1" hangingPunct="1">
              <a:lnSpc>
                <a:spcPct val="90000"/>
              </a:lnSpc>
            </a:pPr>
            <a:r>
              <a:rPr lang="en-US" sz="2400" smtClean="0"/>
              <a:t>Conduct apples-to-apples comparisons among bidders</a:t>
            </a:r>
          </a:p>
          <a:p>
            <a:pPr eaLnBrk="1" hangingPunct="1">
              <a:lnSpc>
                <a:spcPct val="90000"/>
              </a:lnSpc>
            </a:pPr>
            <a:endParaRPr lang="en-US" sz="800" smtClean="0"/>
          </a:p>
          <a:p>
            <a:pPr eaLnBrk="1" hangingPunct="1">
              <a:lnSpc>
                <a:spcPct val="90000"/>
              </a:lnSpc>
            </a:pPr>
            <a:r>
              <a:rPr lang="en-US" sz="2400" smtClean="0"/>
              <a:t>Require bidder performance in contract</a:t>
            </a:r>
          </a:p>
          <a:p>
            <a:pPr eaLnBrk="1" hangingPunct="1">
              <a:lnSpc>
                <a:spcPct val="90000"/>
              </a:lnSpc>
            </a:pPr>
            <a:endParaRPr lang="en-US" sz="800" smtClean="0"/>
          </a:p>
          <a:p>
            <a:pPr eaLnBrk="1" hangingPunct="1">
              <a:lnSpc>
                <a:spcPct val="90000"/>
              </a:lnSpc>
            </a:pPr>
            <a:r>
              <a:rPr lang="en-US" sz="2400" smtClean="0"/>
              <a:t>Establish precedents for future renewable investments </a:t>
            </a:r>
          </a:p>
          <a:p>
            <a:pPr eaLnBrk="1" hangingPunct="1">
              <a:lnSpc>
                <a:spcPct val="90000"/>
              </a:lnSpc>
            </a:pPr>
            <a:endParaRPr lang="en-US" sz="2400" smtClean="0"/>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4"/>
          <p:cNvSpPr>
            <a:spLocks noGrp="1"/>
          </p:cNvSpPr>
          <p:nvPr>
            <p:ph type="title" idx="4294967295"/>
          </p:nvPr>
        </p:nvSpPr>
        <p:spPr/>
        <p:txBody>
          <a:bodyPr rtlCol="0">
            <a:normAutofit fontScale="90000"/>
          </a:bodyPr>
          <a:lstStyle/>
          <a:p>
            <a:pPr eaLnBrk="1" fontAlgn="auto" hangingPunct="1">
              <a:spcAft>
                <a:spcPts val="0"/>
              </a:spcAft>
              <a:defRPr/>
            </a:pPr>
            <a:r>
              <a:rPr lang="en-US" sz="4000" dirty="0" smtClean="0"/>
              <a:t>Decide on Contractor </a:t>
            </a:r>
            <a:br>
              <a:rPr lang="en-US" sz="4000" dirty="0" smtClean="0"/>
            </a:br>
            <a:endParaRPr lang="en-US" sz="4000" dirty="0" smtClean="0"/>
          </a:p>
        </p:txBody>
      </p:sp>
      <p:sp>
        <p:nvSpPr>
          <p:cNvPr id="373762" name="Rectangle 5"/>
          <p:cNvSpPr>
            <a:spLocks noGrp="1"/>
          </p:cNvSpPr>
          <p:nvPr>
            <p:ph type="body" idx="4294967295"/>
          </p:nvPr>
        </p:nvSpPr>
        <p:spPr>
          <a:xfrm>
            <a:off x="457200" y="4243388"/>
            <a:ext cx="8229600" cy="3497262"/>
          </a:xfrm>
        </p:spPr>
        <p:txBody>
          <a:bodyPr/>
          <a:lstStyle/>
          <a:p>
            <a:pPr eaLnBrk="1" hangingPunct="1">
              <a:lnSpc>
                <a:spcPct val="90000"/>
              </a:lnSpc>
            </a:pPr>
            <a:r>
              <a:rPr lang="en-US" sz="2800" smtClean="0"/>
              <a:t>Assemble team to review/compare bids</a:t>
            </a:r>
          </a:p>
          <a:p>
            <a:pPr eaLnBrk="1" hangingPunct="1">
              <a:lnSpc>
                <a:spcPct val="90000"/>
              </a:lnSpc>
            </a:pPr>
            <a:r>
              <a:rPr lang="en-US" sz="2800" smtClean="0"/>
              <a:t>Ask top candidates about their timeline, credentials, references, performance guarantee, etc.</a:t>
            </a:r>
          </a:p>
          <a:p>
            <a:pPr eaLnBrk="1" hangingPunct="1">
              <a:lnSpc>
                <a:spcPct val="90000"/>
              </a:lnSpc>
            </a:pPr>
            <a:r>
              <a:rPr lang="en-US" sz="2800" smtClean="0"/>
              <a:t>Make an educated and fair selection</a:t>
            </a:r>
          </a:p>
        </p:txBody>
      </p:sp>
      <p:pic>
        <p:nvPicPr>
          <p:cNvPr id="373763" name="Picture 10" descr="C:\Documents and Settings\aluehke\Local Settings\Temporary Internet Files\Content.IE5\BFYL98V7\MC900240365[1].wmf"/>
          <p:cNvPicPr>
            <a:picLocks noChangeAspect="1" noChangeArrowheads="1"/>
          </p:cNvPicPr>
          <p:nvPr/>
        </p:nvPicPr>
        <p:blipFill>
          <a:blip r:embed="rId3"/>
          <a:srcRect/>
          <a:stretch>
            <a:fillRect/>
          </a:stretch>
        </p:blipFill>
        <p:spPr bwMode="auto">
          <a:xfrm>
            <a:off x="2411413" y="1957388"/>
            <a:ext cx="3660775" cy="2170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4"/>
          <p:cNvSpPr>
            <a:spLocks noGrp="1"/>
          </p:cNvSpPr>
          <p:nvPr>
            <p:ph type="title" idx="4294967295"/>
          </p:nvPr>
        </p:nvSpPr>
        <p:spPr/>
        <p:txBody>
          <a:bodyPr rtlCol="0">
            <a:normAutofit fontScale="90000"/>
          </a:bodyPr>
          <a:lstStyle/>
          <a:p>
            <a:pPr eaLnBrk="1" fontAlgn="auto" hangingPunct="1">
              <a:spcAft>
                <a:spcPts val="0"/>
              </a:spcAft>
              <a:defRPr/>
            </a:pPr>
            <a:r>
              <a:rPr lang="en-US" sz="4000" dirty="0" smtClean="0"/>
              <a:t>Make It Happen </a:t>
            </a:r>
            <a:br>
              <a:rPr lang="en-US" sz="4000" dirty="0" smtClean="0"/>
            </a:br>
            <a:endParaRPr lang="en-US" sz="4000" dirty="0" smtClean="0"/>
          </a:p>
        </p:txBody>
      </p:sp>
      <p:sp>
        <p:nvSpPr>
          <p:cNvPr id="377858" name="Rectangle 5"/>
          <p:cNvSpPr>
            <a:spLocks noGrp="1"/>
          </p:cNvSpPr>
          <p:nvPr>
            <p:ph type="body" idx="4294967295"/>
          </p:nvPr>
        </p:nvSpPr>
        <p:spPr>
          <a:xfrm>
            <a:off x="177800" y="2332038"/>
            <a:ext cx="4491038" cy="4525962"/>
          </a:xfrm>
        </p:spPr>
        <p:txBody>
          <a:bodyPr/>
          <a:lstStyle/>
          <a:p>
            <a:pPr eaLnBrk="1" hangingPunct="1">
              <a:lnSpc>
                <a:spcPct val="90000"/>
              </a:lnSpc>
            </a:pPr>
            <a:r>
              <a:rPr lang="en-US" sz="2800" smtClean="0"/>
              <a:t>Facilitate contractor’s work</a:t>
            </a:r>
          </a:p>
          <a:p>
            <a:pPr lvl="1" eaLnBrk="1" hangingPunct="1">
              <a:lnSpc>
                <a:spcPct val="90000"/>
              </a:lnSpc>
            </a:pPr>
            <a:r>
              <a:rPr lang="en-US" sz="2400" smtClean="0"/>
              <a:t>Contractor will generally apply for permits and incentives </a:t>
            </a:r>
          </a:p>
          <a:p>
            <a:pPr eaLnBrk="1" hangingPunct="1">
              <a:lnSpc>
                <a:spcPct val="90000"/>
              </a:lnSpc>
            </a:pPr>
            <a:r>
              <a:rPr lang="en-US" sz="2800" smtClean="0"/>
              <a:t>Initiate mechanism to track system performance</a:t>
            </a:r>
          </a:p>
          <a:p>
            <a:pPr eaLnBrk="1" hangingPunct="1">
              <a:lnSpc>
                <a:spcPct val="90000"/>
              </a:lnSpc>
            </a:pPr>
            <a:r>
              <a:rPr lang="en-US" sz="2800" smtClean="0"/>
              <a:t>Publicize completion </a:t>
            </a:r>
          </a:p>
          <a:p>
            <a:pPr eaLnBrk="1" hangingPunct="1">
              <a:lnSpc>
                <a:spcPct val="90000"/>
              </a:lnSpc>
            </a:pPr>
            <a:r>
              <a:rPr lang="en-US" sz="2800" b="1" i="1" smtClean="0"/>
              <a:t>Celebrate!</a:t>
            </a:r>
          </a:p>
          <a:p>
            <a:pPr eaLnBrk="1" hangingPunct="1">
              <a:lnSpc>
                <a:spcPct val="90000"/>
              </a:lnSpc>
            </a:pPr>
            <a:endParaRPr lang="en-US" sz="2800" smtClean="0"/>
          </a:p>
        </p:txBody>
      </p:sp>
      <p:pic>
        <p:nvPicPr>
          <p:cNvPr id="377859" name="Picture 4" descr="celebrate.jpg"/>
          <p:cNvPicPr>
            <a:picLocks noChangeAspect="1"/>
          </p:cNvPicPr>
          <p:nvPr/>
        </p:nvPicPr>
        <p:blipFill>
          <a:blip r:embed="rId3"/>
          <a:srcRect/>
          <a:stretch>
            <a:fillRect/>
          </a:stretch>
        </p:blipFill>
        <p:spPr bwMode="auto">
          <a:xfrm>
            <a:off x="4668838" y="2516188"/>
            <a:ext cx="4233862" cy="3175000"/>
          </a:xfrm>
          <a:prstGeom prst="rect">
            <a:avLst/>
          </a:prstGeom>
          <a:noFill/>
          <a:ln w="9525">
            <a:noFill/>
            <a:miter lim="800000"/>
            <a:headEnd/>
            <a:tailEnd/>
          </a:ln>
        </p:spPr>
      </p:pic>
      <p:sp>
        <p:nvSpPr>
          <p:cNvPr id="377860" name="TextBox 5"/>
          <p:cNvSpPr txBox="1">
            <a:spLocks noChangeArrowheads="1"/>
          </p:cNvSpPr>
          <p:nvPr/>
        </p:nvSpPr>
        <p:spPr bwMode="auto">
          <a:xfrm>
            <a:off x="4283075" y="5691188"/>
            <a:ext cx="4860925" cy="276225"/>
          </a:xfrm>
          <a:prstGeom prst="rect">
            <a:avLst/>
          </a:prstGeom>
          <a:noFill/>
          <a:ln w="9525">
            <a:noFill/>
            <a:miter lim="800000"/>
            <a:headEnd/>
            <a:tailEnd/>
          </a:ln>
        </p:spPr>
        <p:txBody>
          <a:bodyPr wrap="none">
            <a:spAutoFit/>
          </a:bodyPr>
          <a:lstStyle/>
          <a:p>
            <a:pPr algn="ctr"/>
            <a:r>
              <a:rPr lang="en-US"/>
              <a:t>Photo: Ribbon-cutting ceremony at Frontier Fertilizer Superfund  site</a:t>
            </a: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5" descr="C:\Documents and Settings\aluehke\Local Settings\Temporary Internet Files\Content.IE5\58ZYC11K\MC900441357[1].png"/>
          <p:cNvPicPr>
            <a:picLocks noChangeAspect="1" noChangeArrowheads="1"/>
          </p:cNvPicPr>
          <p:nvPr/>
        </p:nvPicPr>
        <p:blipFill>
          <a:blip r:embed="rId3"/>
          <a:srcRect/>
          <a:stretch>
            <a:fillRect/>
          </a:stretch>
        </p:blipFill>
        <p:spPr bwMode="auto">
          <a:xfrm>
            <a:off x="3441700" y="849313"/>
            <a:ext cx="2171700" cy="2171700"/>
          </a:xfrm>
          <a:prstGeom prst="rect">
            <a:avLst/>
          </a:prstGeom>
          <a:noFill/>
          <a:ln w="9525">
            <a:noFill/>
            <a:miter lim="800000"/>
            <a:headEnd/>
            <a:tailEnd/>
          </a:ln>
        </p:spPr>
      </p:pic>
      <p:sp>
        <p:nvSpPr>
          <p:cNvPr id="379906" name="Title 1"/>
          <p:cNvSpPr>
            <a:spLocks noGrp="1"/>
          </p:cNvSpPr>
          <p:nvPr>
            <p:ph type="title" idx="4294967295"/>
          </p:nvPr>
        </p:nvSpPr>
        <p:spPr>
          <a:xfrm>
            <a:off x="457200" y="2551113"/>
            <a:ext cx="8229600" cy="939800"/>
          </a:xfrm>
        </p:spPr>
        <p:txBody>
          <a:bodyPr/>
          <a:lstStyle/>
          <a:p>
            <a:r>
              <a:rPr lang="en-US" i="1" smtClean="0"/>
              <a:t/>
            </a:r>
            <a:br>
              <a:rPr lang="en-US" i="1" smtClean="0"/>
            </a:br>
            <a:r>
              <a:rPr lang="en-US" i="1" smtClean="0"/>
              <a:t/>
            </a:r>
            <a:br>
              <a:rPr lang="en-US" i="1" smtClean="0"/>
            </a:br>
            <a:r>
              <a:rPr lang="en-US" i="1" smtClean="0"/>
              <a:t/>
            </a:r>
            <a:br>
              <a:rPr lang="en-US" i="1" smtClean="0"/>
            </a:br>
            <a:r>
              <a:rPr lang="en-US" i="1" smtClean="0"/>
              <a:t/>
            </a:r>
            <a:br>
              <a:rPr lang="en-US" i="1" smtClean="0"/>
            </a:br>
            <a:r>
              <a:rPr lang="en-US" i="1" smtClean="0"/>
              <a:t/>
            </a:r>
            <a:br>
              <a:rPr lang="en-US" i="1" smtClean="0"/>
            </a:br>
            <a:r>
              <a:rPr lang="en-US" i="1" smtClean="0"/>
              <a:t/>
            </a:r>
            <a:br>
              <a:rPr lang="en-US" i="1" smtClean="0"/>
            </a:br>
            <a:r>
              <a:rPr lang="en-US" sz="3600" i="1" smtClean="0"/>
              <a:t>Questions/Comments</a:t>
            </a:r>
            <a:r>
              <a:rPr lang="en-US" sz="2400" i="1" smtClean="0"/>
              <a:t/>
            </a:r>
            <a:br>
              <a:rPr lang="en-US" sz="2400" i="1" smtClean="0"/>
            </a:br>
            <a:r>
              <a:rPr lang="en-US" sz="2400" i="1" smtClean="0">
                <a:hlinkClick r:id="rId4"/>
              </a:rPr>
              <a:t>www.SolarAmericaCommunities.energy.gov</a:t>
            </a:r>
            <a:r>
              <a:rPr lang="en-US" sz="2400" i="1" smtClean="0"/>
              <a:t/>
            </a:r>
            <a:br>
              <a:rPr lang="en-US" sz="2400" i="1" smtClean="0"/>
            </a:br>
            <a:r>
              <a:rPr lang="en-US" sz="2400" i="1" smtClean="0">
                <a:hlinkClick r:id="rId5"/>
              </a:rPr>
              <a:t>solar@icma.org</a:t>
            </a:r>
            <a:r>
              <a:rPr lang="en-US" sz="2400" i="1" smtClean="0"/>
              <a:t/>
            </a:r>
            <a:br>
              <a:rPr lang="en-US" sz="2400" i="1" smtClean="0"/>
            </a:br>
            <a:r>
              <a:rPr lang="en-US" sz="1800" i="1" smtClean="0"/>
              <a:t/>
            </a:r>
            <a:br>
              <a:rPr lang="en-US" sz="1800" i="1" smtClean="0"/>
            </a:br>
            <a:r>
              <a:rPr lang="en-US" sz="1600" b="1" i="1" smtClean="0"/>
              <a:t>Andrea Luecke</a:t>
            </a:r>
            <a:r>
              <a:rPr lang="en-US" sz="1600" i="1" smtClean="0"/>
              <a:t/>
            </a:r>
            <a:br>
              <a:rPr lang="en-US" sz="1600" i="1" smtClean="0"/>
            </a:br>
            <a:r>
              <a:rPr lang="en-US" sz="1600" i="1" smtClean="0">
                <a:hlinkClick r:id="rId6"/>
              </a:rPr>
              <a:t>www.TheSolarFoundation.org</a:t>
            </a:r>
            <a:r>
              <a:rPr lang="en-US" sz="1600" i="1" smtClean="0"/>
              <a:t/>
            </a:r>
            <a:br>
              <a:rPr lang="en-US" sz="1600" i="1" smtClean="0"/>
            </a:br>
            <a:r>
              <a:rPr lang="en-US" sz="1600" b="1" i="1" smtClean="0"/>
              <a:t>Christy Herig</a:t>
            </a:r>
            <a:r>
              <a:rPr lang="en-US" sz="1600" i="1" smtClean="0"/>
              <a:t/>
            </a:r>
            <a:br>
              <a:rPr lang="en-US" sz="1600" i="1" smtClean="0"/>
            </a:br>
            <a:r>
              <a:rPr lang="en-US" sz="1600" i="1" smtClean="0">
                <a:hlinkClick r:id="rId7"/>
              </a:rPr>
              <a:t>www.SolarElectricPower.org</a:t>
            </a:r>
            <a:r>
              <a:rPr lang="en-US" sz="1600" i="1" smtClean="0"/>
              <a:t> </a:t>
            </a:r>
            <a:br>
              <a:rPr lang="en-US" sz="1600" i="1" smtClean="0"/>
            </a:br>
            <a:r>
              <a:rPr lang="en-US" sz="1600" b="1" i="1" smtClean="0"/>
              <a:t>Justin Barnes</a:t>
            </a:r>
            <a:r>
              <a:rPr lang="en-US" sz="1600" i="1" smtClean="0"/>
              <a:t/>
            </a:r>
            <a:br>
              <a:rPr lang="en-US" sz="1600" i="1" smtClean="0"/>
            </a:br>
            <a:r>
              <a:rPr lang="en-US" sz="1600" i="1" smtClean="0">
                <a:hlinkClick r:id="rId8"/>
              </a:rPr>
              <a:t>www.DSIREUSA.org</a:t>
            </a:r>
            <a:r>
              <a:rPr lang="en-US" i="1" smtClean="0"/>
              <a:t/>
            </a:r>
            <a:br>
              <a:rPr lang="en-US" i="1" smtClean="0"/>
            </a:br>
            <a:endParaRPr lang="en-US" i="1" smtClean="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Title 1"/>
          <p:cNvSpPr>
            <a:spLocks noGrp="1"/>
          </p:cNvSpPr>
          <p:nvPr>
            <p:ph type="title" idx="4294967295"/>
          </p:nvPr>
        </p:nvSpPr>
        <p:spPr>
          <a:xfrm>
            <a:off x="457200" y="2652713"/>
            <a:ext cx="8229600" cy="939800"/>
          </a:xfrm>
        </p:spPr>
        <p:txBody>
          <a:bodyPr/>
          <a:lstStyle/>
          <a:p>
            <a:r>
              <a:rPr lang="en-US" smtClean="0"/>
              <a:t>Additional Resources</a:t>
            </a: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Title 3"/>
          <p:cNvSpPr>
            <a:spLocks noGrp="1"/>
          </p:cNvSpPr>
          <p:nvPr>
            <p:ph type="ctrTitle" idx="4294967295"/>
          </p:nvPr>
        </p:nvSpPr>
        <p:spPr>
          <a:xfrm>
            <a:off x="701675" y="754063"/>
            <a:ext cx="7772400" cy="1470025"/>
          </a:xfrm>
        </p:spPr>
        <p:txBody>
          <a:bodyPr/>
          <a:lstStyle/>
          <a:p>
            <a:pPr eaLnBrk="1" hangingPunct="1"/>
            <a:r>
              <a:rPr lang="en-US" b="1" smtClean="0"/>
              <a:t>Resources from Solar ABCs</a:t>
            </a:r>
          </a:p>
        </p:txBody>
      </p:sp>
      <p:sp>
        <p:nvSpPr>
          <p:cNvPr id="384002" name="TextBox 2"/>
          <p:cNvSpPr txBox="1">
            <a:spLocks noChangeArrowheads="1"/>
          </p:cNvSpPr>
          <p:nvPr/>
        </p:nvSpPr>
        <p:spPr bwMode="auto">
          <a:xfrm>
            <a:off x="1595438" y="5791200"/>
            <a:ext cx="6137275" cy="461963"/>
          </a:xfrm>
          <a:prstGeom prst="rect">
            <a:avLst/>
          </a:prstGeom>
          <a:noFill/>
          <a:ln w="9525">
            <a:noFill/>
            <a:miter lim="800000"/>
            <a:headEnd/>
            <a:tailEnd/>
          </a:ln>
        </p:spPr>
        <p:txBody>
          <a:bodyPr wrap="none">
            <a:spAutoFit/>
          </a:bodyPr>
          <a:lstStyle/>
          <a:p>
            <a:r>
              <a:rPr lang="en-US" sz="2400" b="1">
                <a:latin typeface="Calibri" pitchFamily="34" charset="0"/>
              </a:rPr>
              <a:t>All reports are available at www.SolarABCs.org</a:t>
            </a:r>
          </a:p>
        </p:txBody>
      </p:sp>
      <p:pic>
        <p:nvPicPr>
          <p:cNvPr id="384003" name="Picture 4" descr="Solar ABCs"/>
          <p:cNvPicPr>
            <a:picLocks noChangeAspect="1" noChangeArrowheads="1"/>
          </p:cNvPicPr>
          <p:nvPr/>
        </p:nvPicPr>
        <p:blipFill>
          <a:blip r:embed="rId3"/>
          <a:srcRect/>
          <a:stretch>
            <a:fillRect/>
          </a:stretch>
        </p:blipFill>
        <p:spPr bwMode="auto">
          <a:xfrm>
            <a:off x="1357313" y="2020888"/>
            <a:ext cx="5930900" cy="3770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3"/>
          <p:cNvSpPr>
            <a:spLocks noChangeArrowheads="1"/>
          </p:cNvSpPr>
          <p:nvPr/>
        </p:nvSpPr>
        <p:spPr bwMode="auto">
          <a:xfrm>
            <a:off x="2286000" y="1509713"/>
            <a:ext cx="6261100" cy="2554287"/>
          </a:xfrm>
          <a:prstGeom prst="rect">
            <a:avLst/>
          </a:prstGeom>
          <a:noFill/>
          <a:ln w="9525">
            <a:noFill/>
            <a:miter lim="800000"/>
            <a:headEnd/>
            <a:tailEnd/>
          </a:ln>
        </p:spPr>
        <p:txBody>
          <a:bodyPr>
            <a:spAutoFit/>
          </a:bodyPr>
          <a:lstStyle/>
          <a:p>
            <a:pPr>
              <a:defRPr/>
            </a:pPr>
            <a:r>
              <a:rPr lang="en-US" sz="1600" dirty="0">
                <a:latin typeface="+mn-lt"/>
                <a:cs typeface="+mn-cs"/>
              </a:rPr>
              <a:t>The number of new grid-connected PV installations grew by 40% in 2009 compared with the number installed in 2008. The two largest PV systems installed in 2009 together accounted for 12% of the annual installed PV capacity.  In IREC’s </a:t>
            </a:r>
            <a:r>
              <a:rPr lang="en-US" sz="1600" b="1" i="1" dirty="0">
                <a:latin typeface="+mn-lt"/>
                <a:cs typeface="+mn-cs"/>
              </a:rPr>
              <a:t>U.S. Solar Market Trends </a:t>
            </a:r>
            <a:r>
              <a:rPr lang="en-US" sz="1600" dirty="0">
                <a:latin typeface="+mn-lt"/>
                <a:cs typeface="+mn-cs"/>
              </a:rPr>
              <a:t>report (2010)</a:t>
            </a:r>
            <a:r>
              <a:rPr lang="en-US" sz="1600" i="1" dirty="0">
                <a:latin typeface="+mn-lt"/>
                <a:cs typeface="+mn-cs"/>
              </a:rPr>
              <a:t>, </a:t>
            </a:r>
            <a:r>
              <a:rPr lang="en-US" sz="1600" dirty="0">
                <a:latin typeface="+mn-lt"/>
                <a:cs typeface="+mn-cs"/>
              </a:rPr>
              <a:t>primary author, Larry Sherwood, provides public data on U.S. solar installations by technology, state and market sector.  </a:t>
            </a:r>
          </a:p>
          <a:p>
            <a:pPr>
              <a:defRPr/>
            </a:pPr>
            <a:r>
              <a:rPr lang="en-US" sz="1600" dirty="0">
                <a:latin typeface="+mn-lt"/>
                <a:cs typeface="+mn-cs"/>
              </a:rPr>
              <a:t>Published by IREC: </a:t>
            </a:r>
            <a:r>
              <a:rPr lang="en-US" sz="1600" dirty="0">
                <a:latin typeface="+mn-lt"/>
                <a:cs typeface="+mn-cs"/>
                <a:hlinkClick r:id="rId3"/>
              </a:rPr>
              <a:t>http://irecusa.org/irec-programs/publications-reports/</a:t>
            </a:r>
            <a:endParaRPr lang="en-US" sz="1600" dirty="0">
              <a:latin typeface="+mn-lt"/>
              <a:cs typeface="+mn-cs"/>
            </a:endParaRPr>
          </a:p>
          <a:p>
            <a:pPr>
              <a:defRPr/>
            </a:pPr>
            <a:endParaRPr lang="en-US" sz="1600" dirty="0">
              <a:latin typeface="+mn-lt"/>
              <a:cs typeface="+mn-cs"/>
            </a:endParaRPr>
          </a:p>
          <a:p>
            <a:pPr>
              <a:defRPr/>
            </a:pPr>
            <a:endParaRPr lang="en-US" sz="1600" dirty="0">
              <a:latin typeface="Calibri" pitchFamily="34" charset="0"/>
              <a:cs typeface="+mn-cs"/>
            </a:endParaRPr>
          </a:p>
          <a:p>
            <a:pPr>
              <a:defRPr/>
            </a:pPr>
            <a:endParaRPr lang="en-US" sz="1600" dirty="0">
              <a:latin typeface="Calibri" pitchFamily="34" charset="0"/>
              <a:cs typeface="+mn-cs"/>
            </a:endParaRPr>
          </a:p>
        </p:txBody>
      </p:sp>
      <p:pic>
        <p:nvPicPr>
          <p:cNvPr id="386050" name="Picture 2" descr="IREC-Solar-Market-Trends-Report-2010-Cover_border">
            <a:hlinkClick r:id="rId4"/>
          </p:cNvPr>
          <p:cNvPicPr>
            <a:picLocks noChangeAspect="1" noChangeArrowheads="1"/>
          </p:cNvPicPr>
          <p:nvPr/>
        </p:nvPicPr>
        <p:blipFill>
          <a:blip r:embed="rId5"/>
          <a:srcRect/>
          <a:stretch>
            <a:fillRect/>
          </a:stretch>
        </p:blipFill>
        <p:spPr bwMode="auto">
          <a:xfrm>
            <a:off x="685800" y="1316038"/>
            <a:ext cx="1524000" cy="1763712"/>
          </a:xfrm>
          <a:prstGeom prst="rect">
            <a:avLst/>
          </a:prstGeom>
          <a:noFill/>
          <a:ln w="9525">
            <a:noFill/>
            <a:miter lim="800000"/>
            <a:headEnd/>
            <a:tailEnd/>
          </a:ln>
        </p:spPr>
      </p:pic>
      <p:sp>
        <p:nvSpPr>
          <p:cNvPr id="152580" name="Rectangle 5"/>
          <p:cNvSpPr>
            <a:spLocks noChangeArrowheads="1"/>
          </p:cNvSpPr>
          <p:nvPr/>
        </p:nvSpPr>
        <p:spPr bwMode="auto">
          <a:xfrm>
            <a:off x="2286000" y="3771900"/>
            <a:ext cx="6489700" cy="2554288"/>
          </a:xfrm>
          <a:prstGeom prst="rect">
            <a:avLst/>
          </a:prstGeom>
          <a:noFill/>
          <a:ln w="9525">
            <a:noFill/>
            <a:miter lim="800000"/>
            <a:headEnd/>
            <a:tailEnd/>
          </a:ln>
        </p:spPr>
        <p:txBody>
          <a:bodyPr>
            <a:spAutoFit/>
          </a:bodyPr>
          <a:lstStyle/>
          <a:p>
            <a:pPr>
              <a:defRPr/>
            </a:pPr>
            <a:r>
              <a:rPr lang="en-US" sz="1600" b="1" dirty="0">
                <a:latin typeface="Calibri" pitchFamily="34" charset="0"/>
                <a:cs typeface="+mn-cs"/>
              </a:rPr>
              <a:t>IREC’s 2010 Updates &amp; Trends Report</a:t>
            </a:r>
          </a:p>
          <a:p>
            <a:pPr>
              <a:defRPr/>
            </a:pPr>
            <a:r>
              <a:rPr lang="en-US" sz="1600" dirty="0">
                <a:latin typeface="Calibri" pitchFamily="34" charset="0"/>
                <a:cs typeface="+mn-cs"/>
              </a:rPr>
              <a:t>Released at IREC's Annual Meeting in Los Angeles on October 11th, here's the 2010 collection of updates and trends covering regulatory issues, policies and incentives, installation and market data, and </a:t>
            </a:r>
            <a:r>
              <a:rPr lang="en-US" sz="1600" dirty="0">
                <a:latin typeface="+mn-lt"/>
                <a:cs typeface="+mn-cs"/>
              </a:rPr>
              <a:t>workforce development and training from IREC's team. </a:t>
            </a:r>
          </a:p>
          <a:p>
            <a:pPr>
              <a:defRPr/>
            </a:pPr>
            <a:r>
              <a:rPr lang="en-US" sz="1600" dirty="0">
                <a:latin typeface="+mn-lt"/>
                <a:cs typeface="+mn-cs"/>
              </a:rPr>
              <a:t>Published by IREC: </a:t>
            </a:r>
            <a:r>
              <a:rPr lang="en-US" sz="1600" dirty="0">
                <a:latin typeface="+mn-lt"/>
                <a:cs typeface="+mn-cs"/>
                <a:hlinkClick r:id="rId3"/>
              </a:rPr>
              <a:t>http://irecusa.org/irec-programs/publications-reports/</a:t>
            </a:r>
            <a:endParaRPr lang="en-US" sz="1600" dirty="0">
              <a:latin typeface="+mn-lt"/>
              <a:cs typeface="+mn-cs"/>
            </a:endParaRPr>
          </a:p>
          <a:p>
            <a:pPr>
              <a:defRPr/>
            </a:pPr>
            <a:endParaRPr lang="en-US" sz="1600" dirty="0">
              <a:latin typeface="Calibri" pitchFamily="34" charset="0"/>
              <a:cs typeface="+mn-cs"/>
            </a:endParaRPr>
          </a:p>
          <a:p>
            <a:pPr>
              <a:defRPr/>
            </a:pPr>
            <a:endParaRPr lang="en-US" sz="1600" dirty="0">
              <a:latin typeface="Calibri" pitchFamily="34" charset="0"/>
              <a:cs typeface="+mn-cs"/>
            </a:endParaRPr>
          </a:p>
          <a:p>
            <a:pPr>
              <a:defRPr/>
            </a:pPr>
            <a:endParaRPr lang="en-US" sz="1600" dirty="0">
              <a:latin typeface="Calibri" pitchFamily="34" charset="0"/>
              <a:cs typeface="+mn-cs"/>
            </a:endParaRPr>
          </a:p>
          <a:p>
            <a:pPr>
              <a:defRPr/>
            </a:pPr>
            <a:endParaRPr lang="en-US" sz="1600" dirty="0">
              <a:latin typeface="Calibri" pitchFamily="34" charset="0"/>
              <a:cs typeface="+mn-cs"/>
            </a:endParaRPr>
          </a:p>
        </p:txBody>
      </p:sp>
      <p:pic>
        <p:nvPicPr>
          <p:cNvPr id="386052" name="Picture 6" descr="IRECAnnualReportCover72310.jpg"/>
          <p:cNvPicPr>
            <a:picLocks noChangeAspect="1"/>
          </p:cNvPicPr>
          <p:nvPr/>
        </p:nvPicPr>
        <p:blipFill>
          <a:blip r:embed="rId6"/>
          <a:srcRect/>
          <a:stretch>
            <a:fillRect/>
          </a:stretch>
        </p:blipFill>
        <p:spPr bwMode="auto">
          <a:xfrm>
            <a:off x="685800" y="3448050"/>
            <a:ext cx="1600200" cy="2070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1"/>
          <p:cNvSpPr>
            <a:spLocks noChangeArrowheads="1"/>
          </p:cNvSpPr>
          <p:nvPr/>
        </p:nvSpPr>
        <p:spPr bwMode="auto">
          <a:xfrm>
            <a:off x="2590800" y="1096963"/>
            <a:ext cx="6362700" cy="2586037"/>
          </a:xfrm>
          <a:prstGeom prst="rect">
            <a:avLst/>
          </a:prstGeom>
          <a:noFill/>
          <a:ln w="9525">
            <a:noFill/>
            <a:miter lim="800000"/>
            <a:headEnd/>
            <a:tailEnd/>
          </a:ln>
        </p:spPr>
        <p:txBody>
          <a:bodyPr>
            <a:spAutoFit/>
          </a:bodyPr>
          <a:lstStyle/>
          <a:p>
            <a:pPr>
              <a:defRPr/>
            </a:pPr>
            <a:endParaRPr lang="en-US" sz="1800" dirty="0">
              <a:latin typeface="Calibri" pitchFamily="34" charset="0"/>
              <a:cs typeface="+mn-cs"/>
            </a:endParaRPr>
          </a:p>
          <a:p>
            <a:pPr>
              <a:defRPr/>
            </a:pPr>
            <a:r>
              <a:rPr lang="en-US" sz="1600" b="1" dirty="0">
                <a:latin typeface="Calibri" pitchFamily="34" charset="0"/>
                <a:cs typeface="+mn-cs"/>
              </a:rPr>
              <a:t>2010 Field Inspection Guidelines for PV Systems</a:t>
            </a:r>
          </a:p>
          <a:p>
            <a:pPr>
              <a:defRPr/>
            </a:pPr>
            <a:r>
              <a:rPr lang="en-US" sz="1600" dirty="0">
                <a:latin typeface="Calibri" pitchFamily="34" charset="0"/>
                <a:cs typeface="+mn-cs"/>
              </a:rPr>
              <a:t>According to its author, Bill Brooks of Brooks Solar, the intent of the 2010 Guidelines is to consolidate the most import aspects of a field inspection into a simple process that can be performed in as little as </a:t>
            </a:r>
            <a:r>
              <a:rPr lang="en-US" sz="1600" dirty="0">
                <a:latin typeface="+mn-lt"/>
                <a:cs typeface="+mn-cs"/>
              </a:rPr>
              <a:t>15 minutes. Explanation and illustrative pictures are provided to instruct the inspector on the specific details of each step. The 2010 edition of the Guidelines is an update from the 2006 edition. </a:t>
            </a:r>
          </a:p>
          <a:p>
            <a:pPr>
              <a:defRPr/>
            </a:pPr>
            <a:r>
              <a:rPr lang="en-US" sz="1600" dirty="0">
                <a:latin typeface="+mn-lt"/>
                <a:cs typeface="+mn-cs"/>
              </a:rPr>
              <a:t>Published by IREC: </a:t>
            </a:r>
            <a:r>
              <a:rPr lang="en-US" sz="1600" dirty="0">
                <a:latin typeface="+mn-lt"/>
                <a:cs typeface="+mn-cs"/>
                <a:hlinkClick r:id="rId3"/>
              </a:rPr>
              <a:t>http://irecusa.org/irec-programs/publications-reports/</a:t>
            </a:r>
            <a:endParaRPr lang="en-US" sz="1600" dirty="0">
              <a:latin typeface="+mn-lt"/>
              <a:cs typeface="+mn-cs"/>
            </a:endParaRPr>
          </a:p>
          <a:p>
            <a:pPr>
              <a:defRPr/>
            </a:pPr>
            <a:endParaRPr lang="en-US" sz="1600" dirty="0">
              <a:latin typeface="Calibri" pitchFamily="34" charset="0"/>
              <a:cs typeface="+mn-cs"/>
            </a:endParaRPr>
          </a:p>
        </p:txBody>
      </p:sp>
      <p:pic>
        <p:nvPicPr>
          <p:cNvPr id="388098" name="Picture 2" descr="IREC-Field-Inspection-Cover-7-13-10-FINAL.jpg"/>
          <p:cNvPicPr>
            <a:picLocks noChangeAspect="1"/>
          </p:cNvPicPr>
          <p:nvPr/>
        </p:nvPicPr>
        <p:blipFill>
          <a:blip r:embed="rId4"/>
          <a:srcRect/>
          <a:stretch>
            <a:fillRect/>
          </a:stretch>
        </p:blipFill>
        <p:spPr bwMode="auto">
          <a:xfrm>
            <a:off x="762000" y="1320800"/>
            <a:ext cx="1687513" cy="2184400"/>
          </a:xfrm>
          <a:prstGeom prst="rect">
            <a:avLst/>
          </a:prstGeom>
          <a:noFill/>
          <a:ln w="9525">
            <a:noFill/>
            <a:miter lim="800000"/>
            <a:headEnd/>
            <a:tailEnd/>
          </a:ln>
        </p:spPr>
      </p:pic>
      <p:sp>
        <p:nvSpPr>
          <p:cNvPr id="153604" name="Rectangle 3"/>
          <p:cNvSpPr>
            <a:spLocks noChangeArrowheads="1"/>
          </p:cNvSpPr>
          <p:nvPr/>
        </p:nvSpPr>
        <p:spPr bwMode="auto">
          <a:xfrm>
            <a:off x="2590800" y="3852863"/>
            <a:ext cx="6362700" cy="2062162"/>
          </a:xfrm>
          <a:prstGeom prst="rect">
            <a:avLst/>
          </a:prstGeom>
          <a:noFill/>
          <a:ln w="9525">
            <a:noFill/>
            <a:miter lim="800000"/>
            <a:headEnd/>
            <a:tailEnd/>
          </a:ln>
        </p:spPr>
        <p:txBody>
          <a:bodyPr>
            <a:spAutoFit/>
          </a:bodyPr>
          <a:lstStyle/>
          <a:p>
            <a:pPr>
              <a:defRPr/>
            </a:pPr>
            <a:r>
              <a:rPr lang="en-US" sz="1600" dirty="0">
                <a:latin typeface="Calibri" pitchFamily="34" charset="0"/>
                <a:cs typeface="+mn-cs"/>
              </a:rPr>
              <a:t>IREC has created a </a:t>
            </a:r>
            <a:r>
              <a:rPr lang="en-US" sz="1600" b="1" dirty="0">
                <a:latin typeface="Calibri" pitchFamily="34" charset="0"/>
                <a:cs typeface="+mn-cs"/>
              </a:rPr>
              <a:t>Solar Licensing Database </a:t>
            </a:r>
            <a:r>
              <a:rPr lang="en-US" sz="1600" dirty="0">
                <a:latin typeface="Calibri" pitchFamily="34" charset="0"/>
                <a:cs typeface="+mn-cs"/>
              </a:rPr>
              <a:t>as a resource for policy makers, practitioners, consumers, and anyone else looking for solar licensing information in the U.S.  The state-by-state information offers </a:t>
            </a:r>
            <a:r>
              <a:rPr lang="en-US" sz="1600" dirty="0">
                <a:latin typeface="+mn-lt"/>
                <a:cs typeface="+mn-cs"/>
              </a:rPr>
              <a:t>a handy comparison for reviewing the different approaches across state lines, and identifies various practices for regulating the solar installation industry. </a:t>
            </a:r>
          </a:p>
          <a:p>
            <a:pPr>
              <a:defRPr/>
            </a:pPr>
            <a:r>
              <a:rPr lang="en-US" sz="1600" dirty="0">
                <a:latin typeface="+mn-lt"/>
                <a:cs typeface="+mn-cs"/>
              </a:rPr>
              <a:t>Published by IREC: </a:t>
            </a:r>
            <a:r>
              <a:rPr lang="en-US" sz="1600" dirty="0">
                <a:latin typeface="+mn-lt"/>
                <a:cs typeface="+mn-cs"/>
                <a:hlinkClick r:id="rId3"/>
              </a:rPr>
              <a:t>http://irecusa.org/irec-programs/publications-reports/</a:t>
            </a:r>
            <a:endParaRPr lang="en-US" sz="1600" dirty="0">
              <a:latin typeface="+mn-lt"/>
              <a:cs typeface="+mn-cs"/>
            </a:endParaRPr>
          </a:p>
          <a:p>
            <a:pPr>
              <a:defRPr/>
            </a:pPr>
            <a:endParaRPr lang="en-US" sz="1600" dirty="0">
              <a:latin typeface="Calibri" pitchFamily="34" charset="0"/>
              <a:cs typeface="+mn-cs"/>
            </a:endParaRPr>
          </a:p>
        </p:txBody>
      </p:sp>
      <p:pic>
        <p:nvPicPr>
          <p:cNvPr id="388100" name="Picture 4" descr="Solar-Licensing-Cover-8-20-10.jpg"/>
          <p:cNvPicPr>
            <a:picLocks noChangeAspect="1"/>
          </p:cNvPicPr>
          <p:nvPr/>
        </p:nvPicPr>
        <p:blipFill>
          <a:blip r:embed="rId5"/>
          <a:srcRect/>
          <a:stretch>
            <a:fillRect/>
          </a:stretch>
        </p:blipFill>
        <p:spPr bwMode="auto">
          <a:xfrm>
            <a:off x="762000" y="3683000"/>
            <a:ext cx="1752600" cy="2270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1"/>
          <p:cNvSpPr>
            <a:spLocks noChangeArrowheads="1"/>
          </p:cNvSpPr>
          <p:nvPr/>
        </p:nvSpPr>
        <p:spPr bwMode="auto">
          <a:xfrm>
            <a:off x="2286000" y="1143000"/>
            <a:ext cx="6564313" cy="3046413"/>
          </a:xfrm>
          <a:prstGeom prst="rect">
            <a:avLst/>
          </a:prstGeom>
          <a:noFill/>
          <a:ln w="9525">
            <a:noFill/>
            <a:miter lim="800000"/>
            <a:headEnd/>
            <a:tailEnd/>
          </a:ln>
        </p:spPr>
        <p:txBody>
          <a:bodyPr>
            <a:spAutoFit/>
          </a:bodyPr>
          <a:lstStyle/>
          <a:p>
            <a:pPr>
              <a:defRPr/>
            </a:pPr>
            <a:r>
              <a:rPr lang="en-US" sz="1600" b="1" dirty="0">
                <a:latin typeface="Calibri" pitchFamily="34" charset="0"/>
                <a:cs typeface="+mn-cs"/>
              </a:rPr>
              <a:t>Connecting to the Grid Guide 6</a:t>
            </a:r>
            <a:r>
              <a:rPr lang="en-US" sz="1600" b="1" baseline="30000" dirty="0">
                <a:latin typeface="Calibri" pitchFamily="34" charset="0"/>
                <a:cs typeface="+mn-cs"/>
              </a:rPr>
              <a:t>th</a:t>
            </a:r>
            <a:r>
              <a:rPr lang="en-US" sz="1600" b="1" dirty="0">
                <a:latin typeface="Calibri" pitchFamily="34" charset="0"/>
                <a:cs typeface="+mn-cs"/>
              </a:rPr>
              <a:t> Edition (2009)</a:t>
            </a:r>
          </a:p>
          <a:p>
            <a:pPr>
              <a:defRPr/>
            </a:pPr>
            <a:r>
              <a:rPr lang="en-US" sz="1600" dirty="0">
                <a:latin typeface="Calibri" pitchFamily="34" charset="0"/>
                <a:cs typeface="+mn-cs"/>
              </a:rPr>
              <a:t>Net metering and interconnection policies are essential pieces of a supportive state-level regulatory policy framework addressing two important aspects of renewable energy development: whether a customer investing in renewable generation can unlock the full value of his or her investment; and how that customer will interconnect his or her generation system to the distribution grid. This guide introduces readers to the issues surrounding policy and technical considerations of grid-integrated, renewable energy </a:t>
            </a:r>
            <a:r>
              <a:rPr lang="en-US" sz="1600" dirty="0">
                <a:latin typeface="+mn-lt"/>
                <a:cs typeface="+mn-cs"/>
              </a:rPr>
              <a:t>development. </a:t>
            </a:r>
          </a:p>
          <a:p>
            <a:pPr>
              <a:defRPr/>
            </a:pPr>
            <a:r>
              <a:rPr lang="en-US" sz="1600" dirty="0">
                <a:latin typeface="+mn-lt"/>
                <a:cs typeface="+mn-cs"/>
              </a:rPr>
              <a:t>Published by IREC: </a:t>
            </a:r>
            <a:r>
              <a:rPr lang="en-US" sz="1600" dirty="0">
                <a:latin typeface="+mn-lt"/>
                <a:cs typeface="+mn-cs"/>
                <a:hlinkClick r:id="rId3"/>
              </a:rPr>
              <a:t>http://irecusa.org/irec-programs/publications-reports/</a:t>
            </a:r>
            <a:endParaRPr lang="en-US" sz="1600" dirty="0">
              <a:latin typeface="+mn-lt"/>
              <a:cs typeface="+mn-cs"/>
            </a:endParaRPr>
          </a:p>
          <a:p>
            <a:pPr>
              <a:defRPr/>
            </a:pPr>
            <a:endParaRPr lang="en-US" sz="1600" dirty="0">
              <a:latin typeface="Calibri" pitchFamily="34" charset="0"/>
              <a:cs typeface="+mn-cs"/>
            </a:endParaRPr>
          </a:p>
          <a:p>
            <a:pPr>
              <a:defRPr/>
            </a:pPr>
            <a:endParaRPr lang="en-US" sz="1600" dirty="0">
              <a:latin typeface="Calibri" pitchFamily="34" charset="0"/>
              <a:cs typeface="+mn-cs"/>
            </a:endParaRPr>
          </a:p>
        </p:txBody>
      </p:sp>
      <p:pic>
        <p:nvPicPr>
          <p:cNvPr id="390146" name="Picture 2" descr="http://irecusa.org/wp-content/uploads/2009/11/Connecting_To_The_Grid.jpg"/>
          <p:cNvPicPr>
            <a:picLocks noChangeAspect="1" noChangeArrowheads="1"/>
          </p:cNvPicPr>
          <p:nvPr/>
        </p:nvPicPr>
        <p:blipFill>
          <a:blip r:embed="rId4"/>
          <a:srcRect/>
          <a:stretch>
            <a:fillRect/>
          </a:stretch>
        </p:blipFill>
        <p:spPr bwMode="auto">
          <a:xfrm>
            <a:off x="381000" y="1409700"/>
            <a:ext cx="1619250" cy="2105025"/>
          </a:xfrm>
          <a:prstGeom prst="rect">
            <a:avLst/>
          </a:prstGeom>
          <a:noFill/>
          <a:ln w="9525">
            <a:noFill/>
            <a:miter lim="800000"/>
            <a:headEnd/>
            <a:tailEnd/>
          </a:ln>
        </p:spPr>
      </p:pic>
      <p:sp>
        <p:nvSpPr>
          <p:cNvPr id="154628" name="TextBox 4"/>
          <p:cNvSpPr txBox="1">
            <a:spLocks noChangeArrowheads="1"/>
          </p:cNvSpPr>
          <p:nvPr/>
        </p:nvSpPr>
        <p:spPr bwMode="auto">
          <a:xfrm>
            <a:off x="2286000" y="3779838"/>
            <a:ext cx="6564313" cy="3078162"/>
          </a:xfrm>
          <a:prstGeom prst="rect">
            <a:avLst/>
          </a:prstGeom>
          <a:noFill/>
          <a:ln w="9525">
            <a:noFill/>
            <a:miter lim="800000"/>
            <a:headEnd/>
            <a:tailEnd/>
          </a:ln>
        </p:spPr>
        <p:txBody>
          <a:bodyPr>
            <a:spAutoFit/>
          </a:bodyPr>
          <a:lstStyle/>
          <a:p>
            <a:pPr>
              <a:defRPr/>
            </a:pPr>
            <a:r>
              <a:rPr lang="en-US" sz="1600" dirty="0">
                <a:latin typeface="Calibri" pitchFamily="34" charset="0"/>
                <a:cs typeface="+mn-cs"/>
              </a:rPr>
              <a:t>Based on best practices, </a:t>
            </a:r>
            <a:r>
              <a:rPr lang="en-US" sz="1600" b="1" dirty="0">
                <a:latin typeface="Calibri" pitchFamily="34" charset="0"/>
                <a:cs typeface="+mn-cs"/>
              </a:rPr>
              <a:t>Model Rules for Community </a:t>
            </a:r>
            <a:r>
              <a:rPr lang="en-US" sz="1600" b="1" dirty="0" err="1">
                <a:latin typeface="Calibri" pitchFamily="34" charset="0"/>
                <a:cs typeface="+mn-cs"/>
              </a:rPr>
              <a:t>Renewables</a:t>
            </a:r>
            <a:r>
              <a:rPr lang="en-US" sz="1600" b="1" dirty="0">
                <a:latin typeface="Calibri" pitchFamily="34" charset="0"/>
                <a:cs typeface="+mn-cs"/>
              </a:rPr>
              <a:t> (2010) </a:t>
            </a:r>
            <a:r>
              <a:rPr lang="en-US" sz="1600" dirty="0">
                <a:latin typeface="Calibri" pitchFamily="34" charset="0"/>
                <a:cs typeface="+mn-cs"/>
              </a:rPr>
              <a:t>are presented to facilitate co-investment in local renewable power facilities.  Interest in community solar and wind initiatives stems from recognition that many utility customers are not able to host an on-site renewable power system, yet they would like to invest in local renewable generation. Examples include occupants of multi-tenant residential and commercial buildings, and properties not conducive to an on-site system, due to shading or structural restrictions.  </a:t>
            </a:r>
            <a:endParaRPr lang="en-US" sz="1600" dirty="0">
              <a:latin typeface="+mn-lt"/>
              <a:cs typeface="+mn-cs"/>
            </a:endParaRPr>
          </a:p>
          <a:p>
            <a:pPr>
              <a:defRPr/>
            </a:pPr>
            <a:r>
              <a:rPr lang="en-US" sz="1600" dirty="0">
                <a:latin typeface="+mn-lt"/>
                <a:cs typeface="+mn-cs"/>
              </a:rPr>
              <a:t>Published by IREC: </a:t>
            </a:r>
            <a:r>
              <a:rPr lang="en-US" sz="1600" dirty="0">
                <a:latin typeface="+mn-lt"/>
                <a:cs typeface="+mn-cs"/>
                <a:hlinkClick r:id="rId3"/>
              </a:rPr>
              <a:t>http://irecusa.org/irec-programs/publications-reports/</a:t>
            </a:r>
            <a:endParaRPr lang="en-US" sz="1600" dirty="0">
              <a:latin typeface="+mn-lt"/>
              <a:cs typeface="+mn-cs"/>
            </a:endParaRPr>
          </a:p>
          <a:p>
            <a:pPr>
              <a:defRPr/>
            </a:pPr>
            <a:endParaRPr lang="en-US" sz="1600" dirty="0">
              <a:latin typeface="Calibri" pitchFamily="34" charset="0"/>
              <a:cs typeface="+mn-cs"/>
            </a:endParaRPr>
          </a:p>
          <a:p>
            <a:pPr>
              <a:defRPr/>
            </a:pPr>
            <a:endParaRPr lang="en-US" sz="1600" dirty="0">
              <a:latin typeface="Calibri" pitchFamily="34" charset="0"/>
              <a:cs typeface="+mn-cs"/>
            </a:endParaRPr>
          </a:p>
          <a:p>
            <a:pPr>
              <a:defRPr/>
            </a:pPr>
            <a:endParaRPr lang="en-US" sz="1800" dirty="0">
              <a:latin typeface="Calibri" pitchFamily="34" charset="0"/>
              <a:cs typeface="+mn-cs"/>
            </a:endParaRPr>
          </a:p>
        </p:txBody>
      </p:sp>
      <p:pic>
        <p:nvPicPr>
          <p:cNvPr id="390148" name="Picture 7" descr="http://irecusa.org/wp-content/uploads/2010/11/IREC-Community-Renewables-Report-11-16-10_Cover-231x300.jpg"/>
          <p:cNvPicPr>
            <a:picLocks noChangeAspect="1" noChangeArrowheads="1"/>
          </p:cNvPicPr>
          <p:nvPr/>
        </p:nvPicPr>
        <p:blipFill>
          <a:blip r:embed="rId5"/>
          <a:srcRect/>
          <a:stretch>
            <a:fillRect/>
          </a:stretch>
        </p:blipFill>
        <p:spPr bwMode="auto">
          <a:xfrm>
            <a:off x="304800" y="3638550"/>
            <a:ext cx="1828800" cy="2374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1200" y="3032125"/>
            <a:ext cx="7378700" cy="1446213"/>
          </a:xfrm>
          <a:prstGeom prst="rect">
            <a:avLst/>
          </a:prstGeom>
          <a:noFill/>
        </p:spPr>
        <p:txBody>
          <a:bodyPr>
            <a:spAutoFit/>
          </a:bodyPr>
          <a:lstStyle/>
          <a:p>
            <a:pPr algn="ctr">
              <a:defRPr/>
            </a:pPr>
            <a:r>
              <a:rPr lang="en-US" sz="4400" b="1" i="1" dirty="0">
                <a:solidFill>
                  <a:schemeClr val="tx2"/>
                </a:solidFill>
                <a:latin typeface="+mj-lt"/>
                <a:cs typeface="+mn-cs"/>
              </a:rPr>
              <a:t>Be the Next Community to Put Solar on a Brownfield!</a:t>
            </a: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1"/>
          <p:cNvSpPr>
            <a:spLocks noChangeArrowheads="1"/>
          </p:cNvSpPr>
          <p:nvPr/>
        </p:nvSpPr>
        <p:spPr bwMode="auto">
          <a:xfrm>
            <a:off x="2438400" y="1519238"/>
            <a:ext cx="6413500" cy="2800350"/>
          </a:xfrm>
          <a:prstGeom prst="rect">
            <a:avLst/>
          </a:prstGeom>
          <a:noFill/>
          <a:ln w="9525">
            <a:noFill/>
            <a:miter lim="800000"/>
            <a:headEnd/>
            <a:tailEnd/>
          </a:ln>
        </p:spPr>
        <p:txBody>
          <a:bodyPr>
            <a:spAutoFit/>
          </a:bodyPr>
          <a:lstStyle/>
          <a:p>
            <a:pPr>
              <a:defRPr/>
            </a:pPr>
            <a:r>
              <a:rPr lang="en-US" sz="1600" b="1" dirty="0">
                <a:latin typeface="Calibri" pitchFamily="34" charset="0"/>
                <a:cs typeface="+mn-cs"/>
              </a:rPr>
              <a:t>2009 Model Interconnection Procedures</a:t>
            </a:r>
            <a:r>
              <a:rPr lang="en-US" sz="1600" dirty="0">
                <a:latin typeface="Calibri" pitchFamily="34" charset="0"/>
                <a:cs typeface="+mn-cs"/>
              </a:rPr>
              <a:t>.  </a:t>
            </a:r>
          </a:p>
          <a:p>
            <a:pPr>
              <a:defRPr/>
            </a:pPr>
            <a:r>
              <a:rPr lang="en-US" sz="1600" dirty="0">
                <a:latin typeface="Calibri" pitchFamily="34" charset="0"/>
                <a:cs typeface="+mn-cs"/>
              </a:rPr>
              <a:t>IREC first developed model interconnection procedures in 2005 in an effort to capture emerging best practices in this vital area. Since that time, IREC has been an active participant in dozens of state utility commission rulemakings that have focused on the development of interconnection procedures. These updated procedures also include </a:t>
            </a:r>
            <a:r>
              <a:rPr lang="en-US" sz="1600" dirty="0">
                <a:latin typeface="+mn-lt"/>
                <a:cs typeface="+mn-cs"/>
              </a:rPr>
              <a:t>footnotes that explain key provisions and provide information on alternatives that are being practiced in some states. </a:t>
            </a:r>
          </a:p>
          <a:p>
            <a:pPr>
              <a:defRPr/>
            </a:pPr>
            <a:r>
              <a:rPr lang="en-US" sz="1600" dirty="0">
                <a:latin typeface="+mn-lt"/>
                <a:cs typeface="+mn-cs"/>
              </a:rPr>
              <a:t>Published by IREC: </a:t>
            </a:r>
            <a:r>
              <a:rPr lang="en-US" sz="1600" dirty="0">
                <a:latin typeface="+mn-lt"/>
                <a:cs typeface="+mn-cs"/>
                <a:hlinkClick r:id="rId3"/>
              </a:rPr>
              <a:t>http://irecusa.org/irec-programs/publications-reports/</a:t>
            </a:r>
            <a:endParaRPr lang="en-US" sz="1600" dirty="0">
              <a:latin typeface="+mn-lt"/>
              <a:cs typeface="+mn-cs"/>
            </a:endParaRPr>
          </a:p>
          <a:p>
            <a:pPr>
              <a:defRPr/>
            </a:pPr>
            <a:endParaRPr lang="en-US" sz="1600" dirty="0">
              <a:latin typeface="Calibri" pitchFamily="34" charset="0"/>
              <a:cs typeface="+mn-cs"/>
            </a:endParaRPr>
          </a:p>
          <a:p>
            <a:pPr>
              <a:defRPr/>
            </a:pPr>
            <a:endParaRPr lang="en-US" sz="1600" dirty="0">
              <a:latin typeface="Calibri" pitchFamily="34" charset="0"/>
              <a:cs typeface="+mn-cs"/>
            </a:endParaRPr>
          </a:p>
        </p:txBody>
      </p:sp>
      <p:pic>
        <p:nvPicPr>
          <p:cNvPr id="392194" name="Picture 2" descr="http://irecusa.org/wp-content/uploads/2009/10/ICCover1701.jpg"/>
          <p:cNvPicPr>
            <a:picLocks noChangeAspect="1" noChangeArrowheads="1"/>
          </p:cNvPicPr>
          <p:nvPr/>
        </p:nvPicPr>
        <p:blipFill>
          <a:blip r:embed="rId4"/>
          <a:srcRect/>
          <a:stretch>
            <a:fillRect/>
          </a:stretch>
        </p:blipFill>
        <p:spPr bwMode="auto">
          <a:xfrm>
            <a:off x="457200" y="1495425"/>
            <a:ext cx="1619250" cy="2085975"/>
          </a:xfrm>
          <a:prstGeom prst="rect">
            <a:avLst/>
          </a:prstGeom>
          <a:noFill/>
          <a:ln w="9525">
            <a:noFill/>
            <a:miter lim="800000"/>
            <a:headEnd/>
            <a:tailEnd/>
          </a:ln>
        </p:spPr>
      </p:pic>
      <p:sp>
        <p:nvSpPr>
          <p:cNvPr id="155652" name="Rectangle 3"/>
          <p:cNvSpPr>
            <a:spLocks noChangeArrowheads="1"/>
          </p:cNvSpPr>
          <p:nvPr/>
        </p:nvSpPr>
        <p:spPr bwMode="auto">
          <a:xfrm>
            <a:off x="2438400" y="4065588"/>
            <a:ext cx="6705600" cy="2062162"/>
          </a:xfrm>
          <a:prstGeom prst="rect">
            <a:avLst/>
          </a:prstGeom>
          <a:noFill/>
          <a:ln w="9525">
            <a:noFill/>
            <a:miter lim="800000"/>
            <a:headEnd/>
            <a:tailEnd/>
          </a:ln>
        </p:spPr>
        <p:txBody>
          <a:bodyPr>
            <a:spAutoFit/>
          </a:bodyPr>
          <a:lstStyle/>
          <a:p>
            <a:pPr>
              <a:defRPr/>
            </a:pPr>
            <a:r>
              <a:rPr lang="en-US" sz="1600" b="1" dirty="0">
                <a:latin typeface="Calibri" pitchFamily="34" charset="0"/>
                <a:cs typeface="+mn-cs"/>
              </a:rPr>
              <a:t>2009 IREC Model Net Metering Rules</a:t>
            </a:r>
          </a:p>
          <a:p>
            <a:pPr>
              <a:defRPr/>
            </a:pPr>
            <a:r>
              <a:rPr lang="en-US" sz="1600" dirty="0">
                <a:latin typeface="Calibri" pitchFamily="34" charset="0"/>
                <a:cs typeface="+mn-cs"/>
              </a:rPr>
              <a:t>On significant points such as size of systems eligible for net metering, program capacity caps, and treatment of annual excess generation, there has been broad variation between states. In an effort to capture this variation, IREC’s model rules now include footnotes that discuss the various approaches states have taken on these issues.</a:t>
            </a:r>
            <a:r>
              <a:rPr lang="en-US" sz="1600" dirty="0">
                <a:latin typeface="Arial" pitchFamily="34" charset="0"/>
                <a:cs typeface="+mn-cs"/>
              </a:rPr>
              <a:t> </a:t>
            </a:r>
          </a:p>
          <a:p>
            <a:pPr>
              <a:defRPr/>
            </a:pPr>
            <a:r>
              <a:rPr lang="en-US" sz="1600" dirty="0">
                <a:latin typeface="+mn-lt"/>
                <a:cs typeface="+mn-cs"/>
              </a:rPr>
              <a:t>Published by IREC: </a:t>
            </a:r>
            <a:r>
              <a:rPr lang="en-US" sz="1600" dirty="0">
                <a:latin typeface="+mn-lt"/>
                <a:cs typeface="+mn-cs"/>
                <a:hlinkClick r:id="rId3"/>
              </a:rPr>
              <a:t>http://irecusa.org/irec-programs/publications-reports/</a:t>
            </a:r>
            <a:endParaRPr lang="en-US" sz="1600" dirty="0">
              <a:latin typeface="+mn-lt"/>
              <a:cs typeface="+mn-cs"/>
            </a:endParaRPr>
          </a:p>
          <a:p>
            <a:pPr>
              <a:defRPr/>
            </a:pPr>
            <a:endParaRPr lang="en-US" sz="1600" dirty="0">
              <a:latin typeface="Calibri" pitchFamily="34" charset="0"/>
              <a:cs typeface="+mn-cs"/>
            </a:endParaRPr>
          </a:p>
        </p:txBody>
      </p:sp>
      <p:pic>
        <p:nvPicPr>
          <p:cNvPr id="392196" name="Picture 4" descr="Net_Metering_Model_Rules"/>
          <p:cNvPicPr>
            <a:picLocks noChangeAspect="1" noChangeArrowheads="1"/>
          </p:cNvPicPr>
          <p:nvPr/>
        </p:nvPicPr>
        <p:blipFill>
          <a:blip r:embed="rId5"/>
          <a:srcRect/>
          <a:stretch>
            <a:fillRect/>
          </a:stretch>
        </p:blipFill>
        <p:spPr bwMode="auto">
          <a:xfrm>
            <a:off x="457200" y="3798888"/>
            <a:ext cx="1676400"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1"/>
          <p:cNvSpPr>
            <a:spLocks noChangeArrowheads="1"/>
          </p:cNvSpPr>
          <p:nvPr/>
        </p:nvSpPr>
        <p:spPr bwMode="auto">
          <a:xfrm>
            <a:off x="2209800" y="1465263"/>
            <a:ext cx="6338888" cy="2062162"/>
          </a:xfrm>
          <a:prstGeom prst="rect">
            <a:avLst/>
          </a:prstGeom>
          <a:noFill/>
          <a:ln w="9525">
            <a:noFill/>
            <a:miter lim="800000"/>
            <a:headEnd/>
            <a:tailEnd/>
          </a:ln>
        </p:spPr>
        <p:txBody>
          <a:bodyPr>
            <a:spAutoFit/>
          </a:bodyPr>
          <a:lstStyle/>
          <a:p>
            <a:pPr>
              <a:defRPr/>
            </a:pPr>
            <a:r>
              <a:rPr lang="en-US" sz="1600" b="1" dirty="0">
                <a:latin typeface="Calibri" pitchFamily="34" charset="0"/>
                <a:cs typeface="+mn-cs"/>
              </a:rPr>
              <a:t>Best Practices &amp; Recommended Guidelines for Renewable Energy Training (2010)</a:t>
            </a:r>
          </a:p>
          <a:p>
            <a:pPr>
              <a:defRPr/>
            </a:pPr>
            <a:r>
              <a:rPr lang="en-US" sz="1600" dirty="0">
                <a:latin typeface="Calibri" pitchFamily="34" charset="0"/>
                <a:cs typeface="+mn-cs"/>
              </a:rPr>
              <a:t>The 26-page document covers recommended principles for training; reviews industry-approved job/task analyses; discusses types of educational programs; walks through the essential steps of designing a training course; offers a checklist for assessing learning outcomes; looks at</a:t>
            </a:r>
            <a:endParaRPr lang="en-US" sz="1600" dirty="0">
              <a:latin typeface="+mn-lt"/>
              <a:cs typeface="+mn-cs"/>
            </a:endParaRPr>
          </a:p>
          <a:p>
            <a:pPr>
              <a:defRPr/>
            </a:pPr>
            <a:r>
              <a:rPr lang="en-US" sz="1600" dirty="0">
                <a:latin typeface="+mn-lt"/>
                <a:cs typeface="+mn-cs"/>
              </a:rPr>
              <a:t>certification and accreditation; and lists resources to assist in training. Published by IREC: </a:t>
            </a:r>
            <a:r>
              <a:rPr lang="en-US" sz="1600" dirty="0">
                <a:latin typeface="+mn-lt"/>
                <a:cs typeface="+mn-cs"/>
                <a:hlinkClick r:id="rId3"/>
              </a:rPr>
              <a:t>http://irecusa.org/irec-programs/publications-reports/</a:t>
            </a:r>
            <a:endParaRPr lang="en-US" sz="1600" dirty="0">
              <a:latin typeface="Calibri" pitchFamily="34" charset="0"/>
              <a:cs typeface="+mn-cs"/>
            </a:endParaRPr>
          </a:p>
        </p:txBody>
      </p:sp>
      <p:pic>
        <p:nvPicPr>
          <p:cNvPr id="394242" name="Picture 2" descr="http://irecusa.org/wp-content/uploads/2010/02/Best-Practices-Cover_400.jpg"/>
          <p:cNvPicPr>
            <a:picLocks noChangeAspect="1" noChangeArrowheads="1"/>
          </p:cNvPicPr>
          <p:nvPr/>
        </p:nvPicPr>
        <p:blipFill>
          <a:blip r:embed="rId4"/>
          <a:srcRect/>
          <a:stretch>
            <a:fillRect/>
          </a:stretch>
        </p:blipFill>
        <p:spPr bwMode="auto">
          <a:xfrm>
            <a:off x="228600" y="1317625"/>
            <a:ext cx="1689100" cy="2187575"/>
          </a:xfrm>
          <a:prstGeom prst="rect">
            <a:avLst/>
          </a:prstGeom>
          <a:noFill/>
          <a:ln w="9525">
            <a:noFill/>
            <a:miter lim="800000"/>
            <a:headEnd/>
            <a:tailEnd/>
          </a:ln>
        </p:spPr>
      </p:pic>
      <p:sp>
        <p:nvSpPr>
          <p:cNvPr id="156676" name="TextBox 4"/>
          <p:cNvSpPr txBox="1">
            <a:spLocks noChangeArrowheads="1"/>
          </p:cNvSpPr>
          <p:nvPr/>
        </p:nvSpPr>
        <p:spPr bwMode="auto">
          <a:xfrm>
            <a:off x="2209800" y="3897313"/>
            <a:ext cx="6338888" cy="2338387"/>
          </a:xfrm>
          <a:prstGeom prst="rect">
            <a:avLst/>
          </a:prstGeom>
          <a:noFill/>
          <a:ln w="9525">
            <a:noFill/>
            <a:miter lim="800000"/>
            <a:headEnd/>
            <a:tailEnd/>
          </a:ln>
        </p:spPr>
        <p:txBody>
          <a:bodyPr>
            <a:spAutoFit/>
          </a:bodyPr>
          <a:lstStyle/>
          <a:p>
            <a:pPr>
              <a:defRPr/>
            </a:pPr>
            <a:r>
              <a:rPr lang="en-US" sz="1600" b="1" dirty="0">
                <a:latin typeface="Calibri" pitchFamily="34" charset="0"/>
                <a:cs typeface="+mn-cs"/>
              </a:rPr>
              <a:t>Good Teaching Matters (2010)</a:t>
            </a:r>
            <a:r>
              <a:rPr lang="en-US" sz="1600" dirty="0">
                <a:latin typeface="Calibri" pitchFamily="34" charset="0"/>
                <a:cs typeface="+mn-cs"/>
              </a:rPr>
              <a:t> discusses five important teaching practices that can improve the quality of a training course. Written by Dr. Barbara Martin, who specializes in instructional design, the five practices include: know your students; write learning objectives; include practice and feedback in the training; create simple Power Point slides; and design test and evaluation measures that promote transfer. </a:t>
            </a:r>
          </a:p>
          <a:p>
            <a:pPr>
              <a:defRPr/>
            </a:pPr>
            <a:r>
              <a:rPr lang="en-US" sz="1600" dirty="0">
                <a:latin typeface="+mn-lt"/>
                <a:cs typeface="+mn-cs"/>
              </a:rPr>
              <a:t>Published by IREC: </a:t>
            </a:r>
            <a:r>
              <a:rPr lang="en-US" sz="1600" dirty="0">
                <a:latin typeface="+mn-lt"/>
                <a:cs typeface="+mn-cs"/>
                <a:hlinkClick r:id="rId3"/>
              </a:rPr>
              <a:t>http://irecusa.org/irec-programs/publications-reports/</a:t>
            </a:r>
            <a:endParaRPr lang="en-US" sz="1600" dirty="0">
              <a:latin typeface="+mn-lt"/>
              <a:cs typeface="+mn-cs"/>
            </a:endParaRPr>
          </a:p>
          <a:p>
            <a:pPr>
              <a:defRPr/>
            </a:pPr>
            <a:endParaRPr lang="en-US" sz="1600" dirty="0">
              <a:latin typeface="Calibri" pitchFamily="34" charset="0"/>
              <a:cs typeface="+mn-cs"/>
            </a:endParaRPr>
          </a:p>
          <a:p>
            <a:pPr>
              <a:defRPr/>
            </a:pPr>
            <a:endParaRPr lang="en-US" sz="1800" dirty="0">
              <a:latin typeface="Calibri" pitchFamily="34" charset="0"/>
              <a:cs typeface="+mn-cs"/>
            </a:endParaRPr>
          </a:p>
        </p:txBody>
      </p:sp>
      <p:pic>
        <p:nvPicPr>
          <p:cNvPr id="394244" name="Picture 4" descr="http://irecusa.org/wp-content/uploads/2010/12/IREC-Teaching-Matters-Cover-Web-231x300.jpg">
            <a:hlinkClick r:id="rId5"/>
          </p:cNvPr>
          <p:cNvPicPr>
            <a:picLocks noChangeAspect="1" noChangeArrowheads="1"/>
          </p:cNvPicPr>
          <p:nvPr/>
        </p:nvPicPr>
        <p:blipFill>
          <a:blip r:embed="rId6"/>
          <a:srcRect/>
          <a:stretch>
            <a:fillRect/>
          </a:stretch>
        </p:blipFill>
        <p:spPr bwMode="auto">
          <a:xfrm>
            <a:off x="228600" y="3779838"/>
            <a:ext cx="1828800"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1" descr="SAF_titlepage.JPG"/>
          <p:cNvPicPr>
            <a:picLocks noChangeAspect="1"/>
          </p:cNvPicPr>
          <p:nvPr/>
        </p:nvPicPr>
        <p:blipFill>
          <a:blip r:embed="rId3"/>
          <a:srcRect/>
          <a:stretch>
            <a:fillRect/>
          </a:stretch>
        </p:blipFill>
        <p:spPr bwMode="auto">
          <a:xfrm>
            <a:off x="847725" y="3768725"/>
            <a:ext cx="1604963" cy="2062163"/>
          </a:xfrm>
          <a:prstGeom prst="rect">
            <a:avLst/>
          </a:prstGeom>
          <a:noFill/>
          <a:ln w="9525">
            <a:noFill/>
            <a:miter lim="800000"/>
            <a:headEnd/>
            <a:tailEnd/>
          </a:ln>
        </p:spPr>
      </p:pic>
      <p:sp>
        <p:nvSpPr>
          <p:cNvPr id="3" name="TextBox 2"/>
          <p:cNvSpPr txBox="1"/>
          <p:nvPr/>
        </p:nvSpPr>
        <p:spPr>
          <a:xfrm>
            <a:off x="2806700" y="3768725"/>
            <a:ext cx="6121400" cy="2308225"/>
          </a:xfrm>
          <a:prstGeom prst="rect">
            <a:avLst/>
          </a:prstGeom>
          <a:noFill/>
        </p:spPr>
        <p:txBody>
          <a:bodyPr>
            <a:spAutoFit/>
          </a:bodyPr>
          <a:lstStyle/>
          <a:p>
            <a:pPr eaLnBrk="0" hangingPunct="0">
              <a:defRPr/>
            </a:pPr>
            <a:r>
              <a:rPr lang="en-US" sz="1600" b="1" dirty="0">
                <a:latin typeface="+mn-lt"/>
                <a:cs typeface="+mn-cs"/>
              </a:rPr>
              <a:t>National Solar Jobs Census 2010: A Review of the US Solar Workforce</a:t>
            </a:r>
          </a:p>
          <a:p>
            <a:pPr>
              <a:defRPr/>
            </a:pPr>
            <a:r>
              <a:rPr lang="en-US" sz="1600" dirty="0">
                <a:latin typeface="+mn-lt"/>
                <a:cs typeface="+mn-cs"/>
              </a:rPr>
              <a:t>This first-of-its-kind study produced by The Solar Foundation directly quantifies solar jobs across the value chain. The Census found that as of August 2010 there are 93,000 solar workers with over half of all employers expecting to add jobs within the next 12 months, representing a job growth rate of 26%.  The Census looks at 31 distinct occupations.</a:t>
            </a:r>
          </a:p>
          <a:p>
            <a:pPr>
              <a:defRPr/>
            </a:pPr>
            <a:r>
              <a:rPr lang="en-US" sz="1600" dirty="0">
                <a:latin typeface="+mn-lt"/>
                <a:cs typeface="+mn-cs"/>
              </a:rPr>
              <a:t>Published by The Solar Foundation: </a:t>
            </a:r>
            <a:r>
              <a:rPr lang="en-US" sz="1600" dirty="0">
                <a:latin typeface="+mn-lt"/>
                <a:cs typeface="+mn-cs"/>
                <a:hlinkClick r:id="rId4"/>
              </a:rPr>
              <a:t>www.TheSolarFoundation.org</a:t>
            </a:r>
            <a:endParaRPr lang="en-US" sz="1600" dirty="0">
              <a:latin typeface="+mn-lt"/>
              <a:cs typeface="+mn-cs"/>
            </a:endParaRPr>
          </a:p>
          <a:p>
            <a:pPr>
              <a:defRPr/>
            </a:pPr>
            <a:endParaRPr lang="en-US" sz="1600" dirty="0">
              <a:latin typeface="+mn-lt"/>
              <a:cs typeface="+mn-cs"/>
            </a:endParaRPr>
          </a:p>
        </p:txBody>
      </p:sp>
      <p:pic>
        <p:nvPicPr>
          <p:cNvPr id="396291" name="Picture 3" descr="Solar-Powering-Your-Community-Cover.png"/>
          <p:cNvPicPr>
            <a:picLocks noChangeAspect="1"/>
          </p:cNvPicPr>
          <p:nvPr/>
        </p:nvPicPr>
        <p:blipFill>
          <a:blip r:embed="rId5"/>
          <a:srcRect/>
          <a:stretch>
            <a:fillRect/>
          </a:stretch>
        </p:blipFill>
        <p:spPr bwMode="auto">
          <a:xfrm>
            <a:off x="725488" y="1138238"/>
            <a:ext cx="1727200" cy="2233612"/>
          </a:xfrm>
          <a:prstGeom prst="rect">
            <a:avLst/>
          </a:prstGeom>
          <a:noFill/>
          <a:ln w="9525">
            <a:noFill/>
            <a:miter lim="800000"/>
            <a:headEnd/>
            <a:tailEnd/>
          </a:ln>
        </p:spPr>
      </p:pic>
      <p:sp>
        <p:nvSpPr>
          <p:cNvPr id="5" name="TextBox 4"/>
          <p:cNvSpPr txBox="1"/>
          <p:nvPr/>
        </p:nvSpPr>
        <p:spPr>
          <a:xfrm>
            <a:off x="2654300" y="1490663"/>
            <a:ext cx="6489700" cy="2278062"/>
          </a:xfrm>
          <a:prstGeom prst="rect">
            <a:avLst/>
          </a:prstGeom>
          <a:noFill/>
        </p:spPr>
        <p:txBody>
          <a:bodyPr>
            <a:spAutoFit/>
          </a:bodyPr>
          <a:lstStyle/>
          <a:p>
            <a:pPr>
              <a:defRPr/>
            </a:pPr>
            <a:r>
              <a:rPr lang="en-US" sz="1600" b="1" dirty="0">
                <a:latin typeface="+mn-lt"/>
                <a:cs typeface="+mn-cs"/>
              </a:rPr>
              <a:t>Solar Powering Your Community: A Guide for Local Governments (2011)</a:t>
            </a:r>
          </a:p>
          <a:p>
            <a:pPr>
              <a:defRPr/>
            </a:pPr>
            <a:r>
              <a:rPr lang="en-US" sz="1600" dirty="0">
                <a:latin typeface="+mn-lt"/>
                <a:cs typeface="+mn-cs"/>
              </a:rPr>
              <a:t>The U.S. Department of Energy developed this comprehensive resource to assist local governments and stakeholders in building sustainable local solar markets. The guide introduces a range of policy and program options that have been successfully field tested in cities and counties around the country.</a:t>
            </a:r>
          </a:p>
          <a:p>
            <a:pPr>
              <a:defRPr/>
            </a:pPr>
            <a:r>
              <a:rPr lang="en-US" sz="1600" dirty="0">
                <a:latin typeface="+mn-lt"/>
                <a:cs typeface="+mn-cs"/>
              </a:rPr>
              <a:t>Published by U.S. Department of Energy: </a:t>
            </a:r>
            <a:r>
              <a:rPr lang="en-US" sz="1400" dirty="0">
                <a:latin typeface="+mn-lt"/>
                <a:cs typeface="+mn-cs"/>
                <a:hlinkClick r:id="rId6"/>
              </a:rPr>
              <a:t>http://solaramericacommunities.energy.gov/resources/guide_for_local_governments/</a:t>
            </a:r>
            <a:endParaRPr lang="en-US" sz="1400" dirty="0">
              <a:latin typeface="+mn-lt"/>
              <a:cs typeface="+mn-cs"/>
            </a:endParaRPr>
          </a:p>
          <a:p>
            <a:pPr>
              <a:defRPr/>
            </a:pPr>
            <a:endParaRPr lang="en-US" sz="1600" dirty="0">
              <a:latin typeface="+mn-lt"/>
              <a:cs typeface="+mn-cs"/>
            </a:endParaRPr>
          </a:p>
          <a:p>
            <a:pPr>
              <a:defRPr/>
            </a:pPr>
            <a:endParaRPr lang="en-US" sz="1600" dirty="0">
              <a:latin typeface="+mn-lt"/>
              <a:cs typeface="+mn-cs"/>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7" name="Picture 1" descr="Trade Balance.JPG"/>
          <p:cNvPicPr>
            <a:picLocks noChangeAspect="1"/>
          </p:cNvPicPr>
          <p:nvPr/>
        </p:nvPicPr>
        <p:blipFill>
          <a:blip r:embed="rId3"/>
          <a:srcRect/>
          <a:stretch>
            <a:fillRect/>
          </a:stretch>
        </p:blipFill>
        <p:spPr bwMode="auto">
          <a:xfrm>
            <a:off x="365125" y="1470025"/>
            <a:ext cx="2124075" cy="1577975"/>
          </a:xfrm>
          <a:prstGeom prst="rect">
            <a:avLst/>
          </a:prstGeom>
          <a:noFill/>
          <a:ln w="9525">
            <a:noFill/>
            <a:miter lim="800000"/>
            <a:headEnd/>
            <a:tailEnd/>
          </a:ln>
        </p:spPr>
      </p:pic>
      <p:pic>
        <p:nvPicPr>
          <p:cNvPr id="398338" name="Picture 2" descr="SMI_YIR_2010.jpg"/>
          <p:cNvPicPr>
            <a:picLocks noChangeAspect="1"/>
          </p:cNvPicPr>
          <p:nvPr/>
        </p:nvPicPr>
        <p:blipFill>
          <a:blip r:embed="rId4"/>
          <a:srcRect/>
          <a:stretch>
            <a:fillRect/>
          </a:stretch>
        </p:blipFill>
        <p:spPr bwMode="auto">
          <a:xfrm>
            <a:off x="608013" y="3687763"/>
            <a:ext cx="1874837" cy="2405062"/>
          </a:xfrm>
          <a:prstGeom prst="rect">
            <a:avLst/>
          </a:prstGeom>
          <a:noFill/>
          <a:ln w="9525">
            <a:noFill/>
            <a:miter lim="800000"/>
            <a:headEnd/>
            <a:tailEnd/>
          </a:ln>
        </p:spPr>
      </p:pic>
      <p:sp>
        <p:nvSpPr>
          <p:cNvPr id="177157" name="Rectangle 5"/>
          <p:cNvSpPr>
            <a:spLocks noChangeArrowheads="1"/>
          </p:cNvSpPr>
          <p:nvPr/>
        </p:nvSpPr>
        <p:spPr bwMode="auto">
          <a:xfrm>
            <a:off x="2711450" y="1489075"/>
            <a:ext cx="6432550" cy="2062163"/>
          </a:xfrm>
          <a:prstGeom prst="rect">
            <a:avLst/>
          </a:prstGeom>
          <a:noFill/>
          <a:ln w="9525">
            <a:noFill/>
            <a:miter lim="800000"/>
            <a:headEnd/>
            <a:tailEnd/>
          </a:ln>
          <a:effectLst/>
        </p:spPr>
        <p:txBody>
          <a:bodyPr anchor="ctr">
            <a:spAutoFit/>
          </a:bodyPr>
          <a:lstStyle/>
          <a:p>
            <a:pPr eaLnBrk="0" hangingPunct="0">
              <a:defRPr/>
            </a:pPr>
            <a:r>
              <a:rPr lang="en-US" sz="1600" b="1" dirty="0">
                <a:latin typeface="+mn-lt"/>
                <a:ea typeface="Calibri" pitchFamily="34" charset="0"/>
                <a:cs typeface="Arial" pitchFamily="34" charset="0"/>
              </a:rPr>
              <a:t>U.S. Solar Energy Trade Assessment 2010 (2010) </a:t>
            </a:r>
          </a:p>
          <a:p>
            <a:pPr eaLnBrk="0" hangingPunct="0">
              <a:defRPr/>
            </a:pPr>
            <a:r>
              <a:rPr lang="en-US" sz="1600" dirty="0">
                <a:latin typeface="+mn-lt"/>
                <a:ea typeface="Calibri" pitchFamily="34" charset="0"/>
                <a:cs typeface="Arial" pitchFamily="34" charset="0"/>
              </a:rPr>
              <a:t>This study shows that U.S. solar installations created $3.6 billion in direct value to the global economy in 2009. Of that, nearly 74 percent, or $2.6 billion, directly benefited the U.S. economy. It also shows that the U.S. was a net exporter of solar energy products in 2009, led by the $1.1 billion in exports of </a:t>
            </a:r>
            <a:r>
              <a:rPr lang="en-US" sz="1600" dirty="0" err="1">
                <a:latin typeface="+mn-lt"/>
                <a:ea typeface="Calibri" pitchFamily="34" charset="0"/>
                <a:cs typeface="Arial" pitchFamily="34" charset="0"/>
              </a:rPr>
              <a:t>polysilicon</a:t>
            </a:r>
            <a:r>
              <a:rPr lang="en-US" sz="1600" dirty="0">
                <a:latin typeface="+mn-lt"/>
                <a:ea typeface="Calibri" pitchFamily="34" charset="0"/>
                <a:cs typeface="Arial" pitchFamily="34" charset="0"/>
              </a:rPr>
              <a:t>, the primary feedstock in most PV cells. </a:t>
            </a:r>
          </a:p>
          <a:p>
            <a:pPr eaLnBrk="0" hangingPunct="0">
              <a:defRPr/>
            </a:pPr>
            <a:r>
              <a:rPr lang="en-US" sz="1600" dirty="0">
                <a:latin typeface="+mn-lt"/>
                <a:ea typeface="Calibri" pitchFamily="34" charset="0"/>
                <a:cs typeface="Arial" pitchFamily="34" charset="0"/>
              </a:rPr>
              <a:t>Published by SEIA: </a:t>
            </a:r>
            <a:r>
              <a:rPr lang="en-US" sz="1400" dirty="0">
                <a:latin typeface="+mn-lt"/>
                <a:ea typeface="Calibri" pitchFamily="34" charset="0"/>
                <a:cs typeface="Arial" pitchFamily="34" charset="0"/>
                <a:hlinkClick r:id="rId5"/>
              </a:rPr>
              <a:t>www.seia.org/cs/news_detail?pressrelease.id=1144</a:t>
            </a:r>
            <a:endParaRPr lang="en-US" sz="1400" dirty="0">
              <a:latin typeface="+mn-lt"/>
              <a:ea typeface="Calibri" pitchFamily="34" charset="0"/>
              <a:cs typeface="Arial" pitchFamily="34" charset="0"/>
            </a:endParaRPr>
          </a:p>
          <a:p>
            <a:pPr eaLnBrk="0" hangingPunct="0">
              <a:defRPr/>
            </a:pPr>
            <a:endParaRPr lang="en-US" sz="1600" dirty="0">
              <a:latin typeface="+mn-lt"/>
              <a:cs typeface="+mn-cs"/>
            </a:endParaRPr>
          </a:p>
        </p:txBody>
      </p:sp>
      <p:sp>
        <p:nvSpPr>
          <p:cNvPr id="6" name="TextBox 5"/>
          <p:cNvSpPr txBox="1"/>
          <p:nvPr/>
        </p:nvSpPr>
        <p:spPr>
          <a:xfrm>
            <a:off x="2711450" y="3784600"/>
            <a:ext cx="5962650" cy="1816100"/>
          </a:xfrm>
          <a:prstGeom prst="rect">
            <a:avLst/>
          </a:prstGeom>
          <a:noFill/>
        </p:spPr>
        <p:txBody>
          <a:bodyPr>
            <a:spAutoFit/>
          </a:bodyPr>
          <a:lstStyle/>
          <a:p>
            <a:pPr eaLnBrk="0" hangingPunct="0">
              <a:defRPr/>
            </a:pPr>
            <a:r>
              <a:rPr lang="en-US" sz="1600" b="1" dirty="0">
                <a:latin typeface="+mn-lt"/>
                <a:cs typeface="+mn-cs"/>
              </a:rPr>
              <a:t>U.S. Solar Market Insight 2010 Year in Review (2011)</a:t>
            </a:r>
          </a:p>
          <a:p>
            <a:pPr eaLnBrk="0" hangingPunct="0">
              <a:defRPr/>
            </a:pPr>
            <a:r>
              <a:rPr lang="en-US" sz="1600" dirty="0">
                <a:latin typeface="+mn-lt"/>
                <a:ea typeface="Calibri" pitchFamily="34" charset="0"/>
                <a:cs typeface="Arial" pitchFamily="34" charset="0"/>
              </a:rPr>
              <a:t>The quarterly SEIA/GTM Research U.S. Solar Market Insight™ report is a complete account of trends in U.S.  photovoltaic (PV), concentrating solar power (CSP), and solar heating and cooling (SHC) markets. Each quarter, SEIA and GTM Research provide the most valuable current information on the U.S. solar market.</a:t>
            </a:r>
          </a:p>
          <a:p>
            <a:pPr eaLnBrk="0" hangingPunct="0">
              <a:defRPr/>
            </a:pPr>
            <a:r>
              <a:rPr lang="en-US" sz="1600" dirty="0">
                <a:latin typeface="+mn-lt"/>
                <a:cs typeface="+mn-cs"/>
              </a:rPr>
              <a:t>Published by SEIA: </a:t>
            </a:r>
            <a:r>
              <a:rPr lang="en-US" sz="1400" u="sng" dirty="0">
                <a:latin typeface="+mn-lt"/>
                <a:cs typeface="+mn-cs"/>
                <a:hlinkClick r:id="rId6"/>
              </a:rPr>
              <a:t>www.seia.org/galleries/pdf/SMI-YIR-2010-ES.pdf</a:t>
            </a:r>
            <a:endParaRPr lang="en-US" sz="1400" dirty="0">
              <a:latin typeface="+mn-lt"/>
              <a:cs typeface="+mn-cs"/>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7" name="Rectangle 5"/>
          <p:cNvSpPr>
            <a:spLocks noChangeArrowheads="1"/>
          </p:cNvSpPr>
          <p:nvPr/>
        </p:nvSpPr>
        <p:spPr bwMode="auto">
          <a:xfrm>
            <a:off x="2447925" y="1549400"/>
            <a:ext cx="6543675" cy="1323975"/>
          </a:xfrm>
          <a:prstGeom prst="rect">
            <a:avLst/>
          </a:prstGeom>
          <a:noFill/>
          <a:ln w="9525">
            <a:noFill/>
            <a:miter lim="800000"/>
            <a:headEnd/>
            <a:tailEnd/>
          </a:ln>
          <a:effectLst/>
        </p:spPr>
        <p:txBody>
          <a:bodyPr anchor="ctr">
            <a:spAutoFit/>
          </a:bodyPr>
          <a:lstStyle/>
          <a:p>
            <a:pPr eaLnBrk="0" hangingPunct="0">
              <a:defRPr/>
            </a:pPr>
            <a:r>
              <a:rPr lang="en-US" sz="1600" b="1" dirty="0">
                <a:latin typeface="+mn-lt"/>
                <a:ea typeface="Calibri" pitchFamily="34" charset="0"/>
                <a:cs typeface="Arial" pitchFamily="34" charset="0"/>
              </a:rPr>
              <a:t>Break-Even Cost for Residential </a:t>
            </a:r>
            <a:r>
              <a:rPr lang="en-US" sz="1600" b="1" dirty="0" err="1">
                <a:latin typeface="+mn-lt"/>
                <a:ea typeface="Calibri" pitchFamily="34" charset="0"/>
                <a:cs typeface="Arial" pitchFamily="34" charset="0"/>
              </a:rPr>
              <a:t>Photovoltaics</a:t>
            </a:r>
            <a:r>
              <a:rPr lang="en-US" sz="1600" b="1" dirty="0">
                <a:latin typeface="+mn-lt"/>
                <a:ea typeface="Calibri" pitchFamily="34" charset="0"/>
                <a:cs typeface="Arial" pitchFamily="34" charset="0"/>
              </a:rPr>
              <a:t> in the United States: Key Drivers and Sensitivities  (December 2009)</a:t>
            </a:r>
          </a:p>
          <a:p>
            <a:pPr eaLnBrk="0" hangingPunct="0">
              <a:defRPr/>
            </a:pPr>
            <a:r>
              <a:rPr lang="en-US" sz="1600" dirty="0">
                <a:latin typeface="+mn-lt"/>
                <a:ea typeface="Calibri" pitchFamily="34" charset="0"/>
                <a:cs typeface="Arial" pitchFamily="34" charset="0"/>
              </a:rPr>
              <a:t>An solar relative cost analysis report which provides snapshots of PV cost effectiveness relative to grid costs.  This report will be updated in mid-2011</a:t>
            </a:r>
          </a:p>
          <a:p>
            <a:pPr eaLnBrk="0" hangingPunct="0">
              <a:defRPr/>
            </a:pPr>
            <a:r>
              <a:rPr lang="en-US" sz="1600" dirty="0">
                <a:latin typeface="+mn-lt"/>
                <a:ea typeface="Calibri" pitchFamily="34" charset="0"/>
                <a:cs typeface="Arial" pitchFamily="34" charset="0"/>
              </a:rPr>
              <a:t>Published by NREL/TP-6A2-46909: </a:t>
            </a:r>
            <a:r>
              <a:rPr lang="en-US" sz="1600" dirty="0">
                <a:latin typeface="+mn-lt"/>
                <a:ea typeface="Calibri" pitchFamily="34" charset="0"/>
                <a:cs typeface="Arial" pitchFamily="34" charset="0"/>
                <a:hlinkClick r:id="rId3"/>
              </a:rPr>
              <a:t>www.nrel.gov/docs/fy10osti/46909.pdf</a:t>
            </a:r>
            <a:r>
              <a:rPr lang="en-US" sz="1600" dirty="0">
                <a:latin typeface="+mn-lt"/>
                <a:ea typeface="Calibri" pitchFamily="34" charset="0"/>
                <a:cs typeface="Arial" pitchFamily="34" charset="0"/>
              </a:rPr>
              <a:t> </a:t>
            </a:r>
          </a:p>
        </p:txBody>
      </p:sp>
      <p:sp>
        <p:nvSpPr>
          <p:cNvPr id="6" name="TextBox 5"/>
          <p:cNvSpPr txBox="1"/>
          <p:nvPr/>
        </p:nvSpPr>
        <p:spPr>
          <a:xfrm>
            <a:off x="2616200" y="4089400"/>
            <a:ext cx="6210300" cy="2308225"/>
          </a:xfrm>
          <a:prstGeom prst="rect">
            <a:avLst/>
          </a:prstGeom>
          <a:noFill/>
        </p:spPr>
        <p:txBody>
          <a:bodyPr>
            <a:spAutoFit/>
          </a:bodyPr>
          <a:lstStyle/>
          <a:p>
            <a:pPr eaLnBrk="0" hangingPunct="0">
              <a:defRPr/>
            </a:pPr>
            <a:r>
              <a:rPr lang="en-US" sz="1600" b="1" dirty="0">
                <a:latin typeface="+mn-lt"/>
                <a:cs typeface="+mn-cs"/>
              </a:rPr>
              <a:t>Freeing the Grid: </a:t>
            </a:r>
            <a:r>
              <a:rPr lang="en-US" sz="1600" b="1" dirty="0">
                <a:latin typeface="+mj-lt"/>
                <a:cs typeface="+mn-cs"/>
              </a:rPr>
              <a:t>Best Practices in State Net Metering Policies and Interconnection Procedure (December 2010)</a:t>
            </a:r>
          </a:p>
          <a:p>
            <a:pPr eaLnBrk="0" hangingPunct="0">
              <a:defRPr/>
            </a:pPr>
            <a:r>
              <a:rPr lang="en-US" sz="1600" dirty="0">
                <a:latin typeface="+mn-lt"/>
                <a:cs typeface="+mn-cs"/>
              </a:rPr>
              <a:t>This report develops a state by state score card on net metering and interconnection rules.</a:t>
            </a:r>
          </a:p>
          <a:p>
            <a:pPr eaLnBrk="0" hangingPunct="0">
              <a:defRPr/>
            </a:pPr>
            <a:r>
              <a:rPr lang="en-US" sz="1600" dirty="0">
                <a:latin typeface="+mn-lt"/>
                <a:cs typeface="+mn-cs"/>
              </a:rPr>
              <a:t>Published by Network for New Energy Choices: </a:t>
            </a:r>
            <a:r>
              <a:rPr lang="en-US" sz="1600" dirty="0">
                <a:latin typeface="+mn-lt"/>
                <a:cs typeface="+mn-cs"/>
                <a:hlinkClick r:id="rId4"/>
              </a:rPr>
              <a:t>www.freeingthegrid.org</a:t>
            </a:r>
            <a:endParaRPr lang="en-US" sz="1600" dirty="0">
              <a:latin typeface="+mn-lt"/>
              <a:cs typeface="+mn-cs"/>
            </a:endParaRPr>
          </a:p>
          <a:p>
            <a:pPr eaLnBrk="0" hangingPunct="0">
              <a:defRPr/>
            </a:pPr>
            <a:endParaRPr lang="en-US" sz="1600" dirty="0">
              <a:latin typeface="+mn-lt"/>
              <a:cs typeface="+mn-cs"/>
            </a:endParaRPr>
          </a:p>
          <a:p>
            <a:pPr eaLnBrk="0" hangingPunct="0">
              <a:defRPr/>
            </a:pPr>
            <a:endParaRPr lang="en-US" sz="1600" b="1" dirty="0">
              <a:latin typeface="+mn-lt"/>
              <a:cs typeface="+mn-cs"/>
            </a:endParaRPr>
          </a:p>
          <a:p>
            <a:pPr eaLnBrk="0" hangingPunct="0">
              <a:defRPr/>
            </a:pPr>
            <a:r>
              <a:rPr lang="en-US" sz="1600" dirty="0">
                <a:latin typeface="+mj-lt"/>
                <a:cs typeface="+mn-cs"/>
              </a:rPr>
              <a:t/>
            </a:r>
            <a:br>
              <a:rPr lang="en-US" sz="1600" dirty="0">
                <a:latin typeface="+mj-lt"/>
                <a:cs typeface="+mn-cs"/>
              </a:rPr>
            </a:br>
            <a:endParaRPr lang="en-US" sz="1600" dirty="0">
              <a:latin typeface="+mj-lt"/>
              <a:cs typeface="+mn-cs"/>
            </a:endParaRPr>
          </a:p>
        </p:txBody>
      </p:sp>
      <p:pic>
        <p:nvPicPr>
          <p:cNvPr id="400387" name="Picture 3"/>
          <p:cNvPicPr>
            <a:picLocks noChangeAspect="1" noChangeArrowheads="1"/>
          </p:cNvPicPr>
          <p:nvPr/>
        </p:nvPicPr>
        <p:blipFill>
          <a:blip r:embed="rId5"/>
          <a:srcRect/>
          <a:stretch>
            <a:fillRect/>
          </a:stretch>
        </p:blipFill>
        <p:spPr bwMode="auto">
          <a:xfrm>
            <a:off x="515938" y="1206500"/>
            <a:ext cx="1624012" cy="2114550"/>
          </a:xfrm>
          <a:prstGeom prst="rect">
            <a:avLst/>
          </a:prstGeom>
          <a:noFill/>
          <a:ln w="9525">
            <a:noFill/>
            <a:miter lim="800000"/>
            <a:headEnd/>
            <a:tailEnd/>
          </a:ln>
        </p:spPr>
      </p:pic>
      <p:pic>
        <p:nvPicPr>
          <p:cNvPr id="400388" name="Picture 4"/>
          <p:cNvPicPr>
            <a:picLocks noChangeAspect="1" noChangeArrowheads="1"/>
          </p:cNvPicPr>
          <p:nvPr/>
        </p:nvPicPr>
        <p:blipFill>
          <a:blip r:embed="rId6"/>
          <a:srcRect/>
          <a:stretch>
            <a:fillRect/>
          </a:stretch>
        </p:blipFill>
        <p:spPr bwMode="auto">
          <a:xfrm>
            <a:off x="515938" y="3625850"/>
            <a:ext cx="1931987" cy="2514600"/>
          </a:xfrm>
          <a:prstGeom prst="rect">
            <a:avLst/>
          </a:prstGeom>
          <a:noFill/>
          <a:ln w="9525">
            <a:noFill/>
            <a:miter lim="800000"/>
            <a:headEnd/>
            <a:tailEnd/>
          </a:ln>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1"/>
          <p:cNvSpPr>
            <a:spLocks noChangeArrowheads="1"/>
          </p:cNvSpPr>
          <p:nvPr/>
        </p:nvSpPr>
        <p:spPr bwMode="auto">
          <a:xfrm>
            <a:off x="195263" y="1116013"/>
            <a:ext cx="8948737" cy="5078412"/>
          </a:xfrm>
          <a:prstGeom prst="rect">
            <a:avLst/>
          </a:prstGeom>
          <a:noFill/>
          <a:ln w="9525">
            <a:noFill/>
            <a:miter lim="800000"/>
            <a:headEnd/>
            <a:tailEnd/>
          </a:ln>
        </p:spPr>
        <p:txBody>
          <a:bodyPr>
            <a:spAutoFit/>
          </a:bodyPr>
          <a:lstStyle/>
          <a:p>
            <a:pPr algn="ctr" eaLnBrk="0" hangingPunct="0"/>
            <a:r>
              <a:rPr lang="en-US" sz="4400">
                <a:solidFill>
                  <a:schemeClr val="tx2"/>
                </a:solidFill>
                <a:latin typeface="Calibri" pitchFamily="34" charset="0"/>
                <a:cs typeface="Calibri" pitchFamily="34" charset="0"/>
              </a:rPr>
              <a:t>EPA Case Studies </a:t>
            </a:r>
            <a:endParaRPr lang="en-US" sz="4400">
              <a:latin typeface="Calibri" pitchFamily="34" charset="0"/>
              <a:cs typeface="Calibri" pitchFamily="34" charset="0"/>
              <a:hlinkClick r:id="rId3"/>
            </a:endParaRPr>
          </a:p>
          <a:p>
            <a:pPr eaLnBrk="0" hangingPunct="0"/>
            <a:endParaRPr lang="en-US" sz="1800">
              <a:latin typeface="Calibri" pitchFamily="34" charset="0"/>
              <a:cs typeface="Calibri" pitchFamily="34" charset="0"/>
              <a:hlinkClick r:id="rId3"/>
            </a:endParaRPr>
          </a:p>
          <a:p>
            <a:pPr eaLnBrk="0" hangingPunct="0"/>
            <a:endParaRPr lang="en-US" sz="1800">
              <a:latin typeface="Calibri" pitchFamily="34" charset="0"/>
              <a:cs typeface="Calibri" pitchFamily="34" charset="0"/>
              <a:hlinkClick r:id="rId3"/>
            </a:endParaRPr>
          </a:p>
          <a:p>
            <a:pPr eaLnBrk="0" hangingPunct="0"/>
            <a:r>
              <a:rPr lang="en-US" sz="1800">
                <a:latin typeface="Calibri" pitchFamily="34" charset="0"/>
                <a:cs typeface="Calibri" pitchFamily="34" charset="0"/>
                <a:hlinkClick r:id="rId3"/>
              </a:rPr>
              <a:t>New Rifle Mill Site, Colorado </a:t>
            </a:r>
            <a:r>
              <a:rPr lang="en-US" sz="1800">
                <a:latin typeface="Calibri" pitchFamily="34" charset="0"/>
                <a:cs typeface="Calibri" pitchFamily="34" charset="0"/>
              </a:rPr>
              <a:t/>
            </a:r>
            <a:br>
              <a:rPr lang="en-US" sz="1800">
                <a:latin typeface="Calibri" pitchFamily="34" charset="0"/>
                <a:cs typeface="Calibri" pitchFamily="34" charset="0"/>
              </a:rPr>
            </a:br>
            <a:r>
              <a:rPr lang="en-US" sz="1800">
                <a:latin typeface="Calibri" pitchFamily="34" charset="0"/>
                <a:cs typeface="Calibri" pitchFamily="34" charset="0"/>
              </a:rPr>
              <a:t>Solar Energy to Power Wastewater Reclamation at Former Uranium Processing Site</a:t>
            </a:r>
          </a:p>
          <a:p>
            <a:pPr eaLnBrk="0" hangingPunct="0">
              <a:buFontTx/>
              <a:buChar char="•"/>
            </a:pPr>
            <a:r>
              <a:rPr lang="en-US" sz="1800">
                <a:latin typeface="Calibri" pitchFamily="34" charset="0"/>
                <a:cs typeface="Calibri" pitchFamily="34" charset="0"/>
              </a:rPr>
              <a:t>  2.3 MW combined PV solar system powers reclamation of contaminated wastewater.</a:t>
            </a:r>
          </a:p>
          <a:p>
            <a:pPr eaLnBrk="0" hangingPunct="0">
              <a:buFontTx/>
              <a:buChar char="•"/>
            </a:pPr>
            <a:r>
              <a:rPr lang="en-US" sz="1800">
                <a:latin typeface="Calibri" pitchFamily="34" charset="0"/>
                <a:cs typeface="Calibri" pitchFamily="34" charset="0"/>
              </a:rPr>
              <a:t>  City of Rifle saved $2 million siting 12-acre system on city-owned contaminated land.</a:t>
            </a:r>
          </a:p>
          <a:p>
            <a:pPr eaLnBrk="0" hangingPunct="0">
              <a:buFontTx/>
              <a:buChar char="•"/>
            </a:pPr>
            <a:r>
              <a:rPr lang="en-US" sz="1800">
                <a:latin typeface="Calibri" pitchFamily="34" charset="0"/>
                <a:cs typeface="Calibri" pitchFamily="34" charset="0"/>
              </a:rPr>
              <a:t>  Rifle Energy Innovation Center adjacent to the site will foster research and entrepreneurship in solar, biomass and geothermal energy.</a:t>
            </a:r>
          </a:p>
          <a:p>
            <a:pPr eaLnBrk="0" hangingPunct="0"/>
            <a:endParaRPr lang="en-US" sz="1800">
              <a:latin typeface="Calibri" pitchFamily="34" charset="0"/>
              <a:cs typeface="Calibri" pitchFamily="34" charset="0"/>
            </a:endParaRPr>
          </a:p>
          <a:p>
            <a:pPr eaLnBrk="0" hangingPunct="0"/>
            <a:r>
              <a:rPr lang="en-US" sz="1800">
                <a:latin typeface="Calibri" pitchFamily="34" charset="0"/>
                <a:cs typeface="Calibri" pitchFamily="34" charset="0"/>
                <a:hlinkClick r:id="rId4"/>
              </a:rPr>
              <a:t>West Contra Costa County Wastewater District, California </a:t>
            </a:r>
            <a:r>
              <a:rPr lang="en-US" sz="1800">
                <a:latin typeface="Calibri" pitchFamily="34" charset="0"/>
                <a:cs typeface="Calibri" pitchFamily="34" charset="0"/>
              </a:rPr>
              <a:t/>
            </a:r>
            <a:br>
              <a:rPr lang="en-US" sz="1800">
                <a:latin typeface="Calibri" pitchFamily="34" charset="0"/>
                <a:cs typeface="Calibri" pitchFamily="34" charset="0"/>
              </a:rPr>
            </a:br>
            <a:r>
              <a:rPr lang="en-US" sz="1800">
                <a:latin typeface="Calibri" pitchFamily="34" charset="0"/>
                <a:cs typeface="Calibri" pitchFamily="34" charset="0"/>
              </a:rPr>
              <a:t>Innovative Solar Technology Turns Unusable Land into Power Generating Property</a:t>
            </a:r>
          </a:p>
          <a:p>
            <a:pPr eaLnBrk="0" hangingPunct="0">
              <a:buFontTx/>
              <a:buChar char="•"/>
            </a:pPr>
            <a:r>
              <a:rPr lang="en-US" sz="1800">
                <a:latin typeface="Calibri" pitchFamily="34" charset="0"/>
                <a:cs typeface="Calibri" pitchFamily="34" charset="0"/>
              </a:rPr>
              <a:t>  Solar panels sited in 10-acre storm water collection basin.</a:t>
            </a:r>
          </a:p>
          <a:p>
            <a:pPr eaLnBrk="0" hangingPunct="0">
              <a:buFontTx/>
              <a:buChar char="•"/>
            </a:pPr>
            <a:r>
              <a:rPr lang="en-US" sz="1800">
                <a:latin typeface="Calibri" pitchFamily="34" charset="0"/>
                <a:cs typeface="Calibri" pitchFamily="34" charset="0"/>
              </a:rPr>
              <a:t>  1 MW solar PV system generates 30% of urban wastewater treatment facility's electricity needs.</a:t>
            </a:r>
          </a:p>
          <a:p>
            <a:pPr eaLnBrk="0" hangingPunct="0"/>
            <a:r>
              <a:rPr lang="en-US" sz="1400">
                <a:latin typeface="Calibri" pitchFamily="34" charset="0"/>
                <a:cs typeface="Calibri" pitchFamily="34" charset="0"/>
              </a:rPr>
              <a:t> </a:t>
            </a:r>
          </a:p>
          <a:p>
            <a:pPr eaLnBrk="0" hangingPunct="0">
              <a:buFontTx/>
              <a:buChar char="•"/>
            </a:pPr>
            <a:endParaRPr lang="en-US" sz="1400">
              <a:cs typeface="Calibri" pitchFamily="34" charset="0"/>
            </a:endParaRPr>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1"/>
          <p:cNvSpPr>
            <a:spLocks noChangeArrowheads="1"/>
          </p:cNvSpPr>
          <p:nvPr/>
        </p:nvSpPr>
        <p:spPr bwMode="auto">
          <a:xfrm>
            <a:off x="195263" y="1116013"/>
            <a:ext cx="8948737" cy="5078412"/>
          </a:xfrm>
          <a:prstGeom prst="rect">
            <a:avLst/>
          </a:prstGeom>
          <a:noFill/>
          <a:ln w="9525">
            <a:noFill/>
            <a:miter lim="800000"/>
            <a:headEnd/>
            <a:tailEnd/>
          </a:ln>
        </p:spPr>
        <p:txBody>
          <a:bodyPr>
            <a:spAutoFit/>
          </a:bodyPr>
          <a:lstStyle/>
          <a:p>
            <a:pPr algn="ctr" eaLnBrk="0" hangingPunct="0"/>
            <a:r>
              <a:rPr lang="en-US" sz="4400">
                <a:solidFill>
                  <a:schemeClr val="tx2"/>
                </a:solidFill>
                <a:latin typeface="Calibri" pitchFamily="34" charset="0"/>
                <a:cs typeface="Calibri" pitchFamily="34" charset="0"/>
              </a:rPr>
              <a:t>EPA Case Studies </a:t>
            </a:r>
            <a:endParaRPr lang="en-US" sz="4400">
              <a:latin typeface="Calibri" pitchFamily="34" charset="0"/>
              <a:cs typeface="Calibri" pitchFamily="34" charset="0"/>
              <a:hlinkClick r:id="rId3"/>
            </a:endParaRPr>
          </a:p>
          <a:p>
            <a:pPr eaLnBrk="0" hangingPunct="0"/>
            <a:endParaRPr lang="en-US" sz="1400">
              <a:latin typeface="Calibri" pitchFamily="34" charset="0"/>
              <a:cs typeface="Calibri" pitchFamily="34" charset="0"/>
              <a:hlinkClick r:id="rId4"/>
            </a:endParaRPr>
          </a:p>
          <a:p>
            <a:pPr eaLnBrk="0" hangingPunct="0"/>
            <a:endParaRPr lang="en-US" sz="1800">
              <a:latin typeface="Calibri" pitchFamily="34" charset="0"/>
              <a:cs typeface="Calibri" pitchFamily="34" charset="0"/>
              <a:hlinkClick r:id="rId4"/>
            </a:endParaRPr>
          </a:p>
          <a:p>
            <a:pPr eaLnBrk="0" hangingPunct="0"/>
            <a:r>
              <a:rPr lang="en-US" sz="1800">
                <a:latin typeface="Calibri" pitchFamily="34" charset="0"/>
                <a:cs typeface="Calibri" pitchFamily="34" charset="0"/>
                <a:hlinkClick r:id="rId4"/>
              </a:rPr>
              <a:t>Belmar Mixed Use Development, Colorado </a:t>
            </a:r>
            <a:r>
              <a:rPr lang="en-US" sz="1800">
                <a:latin typeface="Calibri" pitchFamily="34" charset="0"/>
                <a:cs typeface="Calibri" pitchFamily="34" charset="0"/>
              </a:rPr>
              <a:t/>
            </a:r>
            <a:br>
              <a:rPr lang="en-US" sz="1800">
                <a:latin typeface="Calibri" pitchFamily="34" charset="0"/>
                <a:cs typeface="Calibri" pitchFamily="34" charset="0"/>
              </a:rPr>
            </a:br>
            <a:r>
              <a:rPr lang="en-US" sz="1800">
                <a:latin typeface="Calibri" pitchFamily="34" charset="0"/>
                <a:cs typeface="Calibri" pitchFamily="34" charset="0"/>
              </a:rPr>
              <a:t>Green Buildings, Largest Rooftop Solar Array in U.S. Replace Contaminated Site</a:t>
            </a:r>
          </a:p>
          <a:p>
            <a:pPr eaLnBrk="0" hangingPunct="0">
              <a:buFont typeface="Arial" charset="0"/>
              <a:buChar char="•"/>
            </a:pPr>
            <a:r>
              <a:rPr lang="en-US" sz="1800">
                <a:latin typeface="Calibri" pitchFamily="34" charset="0"/>
                <a:cs typeface="Calibri" pitchFamily="34" charset="0"/>
              </a:rPr>
              <a:t>  Walkable mixed-use development replaces abandoned shopping mall in Lakewood, Colorado city center.</a:t>
            </a:r>
          </a:p>
          <a:p>
            <a:pPr eaLnBrk="0" hangingPunct="0">
              <a:buFontTx/>
              <a:buChar char="•"/>
            </a:pPr>
            <a:r>
              <a:rPr lang="en-US" sz="1800">
                <a:latin typeface="Calibri" pitchFamily="34" charset="0"/>
                <a:cs typeface="Calibri" pitchFamily="34" charset="0"/>
              </a:rPr>
              <a:t>  1.7 MW solar PV system mounted on three parking structures cover 190,000 square feet, the largest rooftop solar PV array in the United States.</a:t>
            </a:r>
          </a:p>
          <a:p>
            <a:pPr eaLnBrk="0" hangingPunct="0">
              <a:buFontTx/>
              <a:buChar char="•"/>
            </a:pPr>
            <a:endParaRPr lang="en-US" sz="1800">
              <a:latin typeface="Calibri" pitchFamily="34" charset="0"/>
              <a:cs typeface="Calibri" pitchFamily="34" charset="0"/>
            </a:endParaRPr>
          </a:p>
          <a:p>
            <a:pPr eaLnBrk="0" hangingPunct="0"/>
            <a:endParaRPr lang="en-US" sz="1800">
              <a:latin typeface="Calibri" pitchFamily="34" charset="0"/>
              <a:cs typeface="Calibri" pitchFamily="34" charset="0"/>
            </a:endParaRPr>
          </a:p>
          <a:p>
            <a:pPr eaLnBrk="0" hangingPunct="0"/>
            <a:r>
              <a:rPr lang="en-US" sz="1800">
                <a:latin typeface="Calibri" pitchFamily="34" charset="0"/>
                <a:cs typeface="Calibri" pitchFamily="34" charset="0"/>
                <a:hlinkClick r:id="rId5"/>
              </a:rPr>
              <a:t>Philadelphia Navy Yard, Pennsylvania</a:t>
            </a:r>
            <a:r>
              <a:rPr lang="en-US" sz="1800">
                <a:latin typeface="Calibri" pitchFamily="34" charset="0"/>
                <a:cs typeface="Calibri" pitchFamily="34" charset="0"/>
              </a:rPr>
              <a:t> </a:t>
            </a:r>
            <a:br>
              <a:rPr lang="en-US" sz="1800">
                <a:latin typeface="Calibri" pitchFamily="34" charset="0"/>
                <a:cs typeface="Calibri" pitchFamily="34" charset="0"/>
              </a:rPr>
            </a:br>
            <a:r>
              <a:rPr lang="en-US" sz="1800">
                <a:latin typeface="Calibri" pitchFamily="34" charset="0"/>
                <a:cs typeface="Calibri" pitchFamily="34" charset="0"/>
              </a:rPr>
              <a:t>PV Solar Generation on Former Brownfield will Power 1,800 Homes</a:t>
            </a:r>
          </a:p>
          <a:p>
            <a:pPr eaLnBrk="0" hangingPunct="0">
              <a:buFontTx/>
              <a:buChar char="•"/>
            </a:pPr>
            <a:r>
              <a:rPr lang="en-US" sz="1800">
                <a:latin typeface="Calibri" pitchFamily="34" charset="0"/>
                <a:cs typeface="Calibri" pitchFamily="34" charset="0"/>
              </a:rPr>
              <a:t>  Largest solar PV facility within a major U.S. city is being built on a former brownfield.</a:t>
            </a:r>
          </a:p>
          <a:p>
            <a:pPr eaLnBrk="0" hangingPunct="0">
              <a:buFontTx/>
              <a:buChar char="•"/>
            </a:pPr>
            <a:r>
              <a:rPr lang="en-US" sz="1800">
                <a:latin typeface="Calibri" pitchFamily="34" charset="0"/>
                <a:cs typeface="Calibri" pitchFamily="34" charset="0"/>
              </a:rPr>
              <a:t>  7-acre, 1.5 MW solar facility will produce enough energy to power 1,800 homes.</a:t>
            </a:r>
          </a:p>
          <a:p>
            <a:pPr eaLnBrk="0" hangingPunct="0">
              <a:buFontTx/>
              <a:buChar char="•"/>
            </a:pPr>
            <a:r>
              <a:rPr lang="en-US" sz="1800">
                <a:latin typeface="Calibri" pitchFamily="34" charset="0"/>
                <a:cs typeface="Calibri" pitchFamily="34" charset="0"/>
              </a:rPr>
              <a:t>  Electricity generated by the facility will be sold as solar renewable energy    certificates.</a:t>
            </a:r>
          </a:p>
          <a:p>
            <a:pPr eaLnBrk="0" hangingPunct="0">
              <a:buFontTx/>
              <a:buChar char="•"/>
            </a:pPr>
            <a:endParaRPr lang="en-US" sz="1400">
              <a:cs typeface="Calibri"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p:cNvSpPr>
          <p:nvPr>
            <p:ph type="title"/>
          </p:nvPr>
        </p:nvSpPr>
        <p:spPr>
          <a:xfrm>
            <a:off x="457200" y="1081088"/>
            <a:ext cx="8229600" cy="939800"/>
          </a:xfrm>
        </p:spPr>
        <p:txBody>
          <a:bodyPr/>
          <a:lstStyle/>
          <a:p>
            <a:pPr eaLnBrk="1" hangingPunct="1"/>
            <a:r>
              <a:rPr lang="en-US" smtClean="0"/>
              <a:t>Workshop Objectives</a:t>
            </a:r>
          </a:p>
        </p:txBody>
      </p:sp>
      <p:sp>
        <p:nvSpPr>
          <p:cNvPr id="52226" name="Rectangle 3"/>
          <p:cNvSpPr>
            <a:spLocks noGrp="1"/>
          </p:cNvSpPr>
          <p:nvPr>
            <p:ph type="body" idx="1"/>
          </p:nvPr>
        </p:nvSpPr>
        <p:spPr>
          <a:xfrm>
            <a:off x="265113" y="2514600"/>
            <a:ext cx="8878887" cy="4525963"/>
          </a:xfrm>
        </p:spPr>
        <p:txBody>
          <a:bodyPr/>
          <a:lstStyle/>
          <a:p>
            <a:pPr>
              <a:buFont typeface="Arial" charset="0"/>
              <a:buNone/>
            </a:pPr>
            <a:r>
              <a:rPr lang="en-US" sz="3600" b="1" i="1" smtClean="0"/>
              <a:t>At the end of today, you will be able to:</a:t>
            </a:r>
          </a:p>
          <a:p>
            <a:pPr>
              <a:buFont typeface="Arial" charset="0"/>
              <a:buNone/>
            </a:pPr>
            <a:r>
              <a:rPr lang="en-US" sz="3600" b="1" i="1" smtClean="0"/>
              <a:t> </a:t>
            </a:r>
          </a:p>
          <a:p>
            <a:pPr>
              <a:buFont typeface="Arial" charset="0"/>
              <a:buNone/>
            </a:pPr>
            <a:r>
              <a:rPr lang="en-US" sz="2800" smtClean="0"/>
              <a:t>	1.   Identify the benefits and barriers to solar 					       	      development in </a:t>
            </a:r>
            <a:r>
              <a:rPr lang="en-US" sz="2800" i="1" smtClean="0"/>
              <a:t>your</a:t>
            </a:r>
            <a:r>
              <a:rPr lang="en-US" sz="2800" smtClean="0"/>
              <a:t> community</a:t>
            </a:r>
            <a:r>
              <a:rPr lang="en-US" sz="2800" b="1" smtClean="0"/>
              <a:t> </a:t>
            </a:r>
            <a:endParaRPr lang="en-US" sz="2800" smtClean="0"/>
          </a:p>
          <a:p>
            <a:pPr>
              <a:buFont typeface="Arial" charset="0"/>
              <a:buNone/>
            </a:pPr>
            <a:r>
              <a:rPr lang="en-US" sz="2800" smtClean="0"/>
              <a:t>	2.    Recognize actions</a:t>
            </a:r>
            <a:r>
              <a:rPr lang="en-US" sz="2800" b="1" smtClean="0"/>
              <a:t> </a:t>
            </a:r>
            <a:r>
              <a:rPr lang="en-US" sz="2800" i="1" smtClean="0"/>
              <a:t>you</a:t>
            </a:r>
            <a:r>
              <a:rPr lang="en-US" sz="2800" smtClean="0"/>
              <a:t> can take to overcome barriers </a:t>
            </a:r>
          </a:p>
          <a:p>
            <a:pPr>
              <a:buFont typeface="Arial" charset="0"/>
              <a:buNone/>
            </a:pPr>
            <a:r>
              <a:rPr lang="en-US" sz="2800" smtClean="0"/>
              <a:t>	3.    Start working with </a:t>
            </a:r>
            <a:r>
              <a:rPr lang="en-US" sz="2800" i="1" smtClean="0"/>
              <a:t>your</a:t>
            </a:r>
            <a:r>
              <a:rPr lang="en-US" sz="2800" b="1" i="1" smtClean="0"/>
              <a:t> </a:t>
            </a:r>
            <a:r>
              <a:rPr lang="en-US" sz="2800" smtClean="0"/>
              <a:t>community to “go solar” on 		       brownfields and other sites </a:t>
            </a:r>
          </a:p>
          <a:p>
            <a:pPr lvl="1" eaLnBrk="1" hangingPunct="1">
              <a:lnSpc>
                <a:spcPct val="80000"/>
              </a:lnSpc>
              <a:buFont typeface="Arial" charset="0"/>
              <a:buNone/>
            </a:pPr>
            <a:endParaRPr lang="en-US" sz="2400" smtClean="0">
              <a:ea typeface="ＭＳ Ｐゴシック" pitchFamily="34" charset="-128"/>
            </a:endParaRPr>
          </a:p>
          <a:p>
            <a:pPr eaLnBrk="1" hangingPunct="1">
              <a:lnSpc>
                <a:spcPct val="80000"/>
              </a:lnSpc>
            </a:pPr>
            <a:endParaRPr lang="en-US" sz="280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pPr eaLnBrk="1" hangingPunct="1"/>
            <a:endParaRPr lang="en-US" smtClean="0"/>
          </a:p>
        </p:txBody>
      </p:sp>
      <p:pic>
        <p:nvPicPr>
          <p:cNvPr id="17410" name="Content Placeholder 3" descr="sun.jpg"/>
          <p:cNvPicPr>
            <a:picLocks noGrp="1" noChangeAspect="1"/>
          </p:cNvPicPr>
          <p:nvPr>
            <p:ph idx="1"/>
          </p:nvPr>
        </p:nvPicPr>
        <p:blipFill>
          <a:blip r:embed="rId3"/>
          <a:srcRect/>
          <a:stretch>
            <a:fillRect/>
          </a:stretch>
        </p:blipFill>
        <p:spPr>
          <a:xfrm>
            <a:off x="0" y="-946150"/>
            <a:ext cx="9144000" cy="8777288"/>
          </a:xfrm>
        </p:spPr>
      </p:pic>
      <p:sp>
        <p:nvSpPr>
          <p:cNvPr id="17411" name="TextBox 4"/>
          <p:cNvSpPr txBox="1">
            <a:spLocks noChangeArrowheads="1"/>
          </p:cNvSpPr>
          <p:nvPr/>
        </p:nvSpPr>
        <p:spPr bwMode="auto">
          <a:xfrm>
            <a:off x="1776413" y="2233613"/>
            <a:ext cx="5691187" cy="2676525"/>
          </a:xfrm>
          <a:prstGeom prst="rect">
            <a:avLst/>
          </a:prstGeom>
          <a:noFill/>
          <a:ln w="9525">
            <a:noFill/>
            <a:miter lim="800000"/>
            <a:headEnd/>
            <a:tailEnd/>
          </a:ln>
        </p:spPr>
        <p:txBody>
          <a:bodyPr>
            <a:spAutoFit/>
          </a:bodyPr>
          <a:lstStyle/>
          <a:p>
            <a:pPr algn="ctr"/>
            <a:r>
              <a:rPr lang="en-US" sz="2800" b="1">
                <a:latin typeface="Calibri" pitchFamily="34" charset="0"/>
              </a:rPr>
              <a:t>"I'd put my money on the sun and solar energy. What a source of power! I hope we don't have to wait till oil and coal run out before we tackle that." </a:t>
            </a:r>
          </a:p>
          <a:p>
            <a:pPr algn="ctr"/>
            <a:r>
              <a:rPr lang="en-US" sz="2800">
                <a:latin typeface="Calibri" pitchFamily="34" charset="0"/>
              </a:rPr>
              <a:t>- Thomas Edison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p:cNvSpPr>
          <p:nvPr>
            <p:ph type="title"/>
          </p:nvPr>
        </p:nvSpPr>
        <p:spPr>
          <a:xfrm>
            <a:off x="296863" y="1127125"/>
            <a:ext cx="8229600" cy="939800"/>
          </a:xfrm>
        </p:spPr>
        <p:txBody>
          <a:bodyPr/>
          <a:lstStyle/>
          <a:p>
            <a:pPr eaLnBrk="1" hangingPunct="1"/>
            <a:r>
              <a:rPr lang="en-US" smtClean="0"/>
              <a:t>Workshop Agenda</a:t>
            </a:r>
          </a:p>
        </p:txBody>
      </p:sp>
      <p:sp>
        <p:nvSpPr>
          <p:cNvPr id="54274" name="Rectangle 3"/>
          <p:cNvSpPr>
            <a:spLocks noGrp="1"/>
          </p:cNvSpPr>
          <p:nvPr>
            <p:ph type="body" idx="1"/>
          </p:nvPr>
        </p:nvSpPr>
        <p:spPr>
          <a:xfrm>
            <a:off x="457200" y="2066925"/>
            <a:ext cx="8229600" cy="5078413"/>
          </a:xfrm>
        </p:spPr>
        <p:txBody>
          <a:bodyPr/>
          <a:lstStyle/>
          <a:p>
            <a:pPr eaLnBrk="1" hangingPunct="1">
              <a:lnSpc>
                <a:spcPct val="90000"/>
              </a:lnSpc>
            </a:pPr>
            <a:r>
              <a:rPr lang="en-US" sz="2400" smtClean="0"/>
              <a:t>Intros</a:t>
            </a:r>
          </a:p>
          <a:p>
            <a:pPr eaLnBrk="1" hangingPunct="1">
              <a:lnSpc>
                <a:spcPct val="90000"/>
              </a:lnSpc>
            </a:pPr>
            <a:r>
              <a:rPr lang="en-US" sz="2400" smtClean="0"/>
              <a:t>Solar technology basics</a:t>
            </a:r>
          </a:p>
          <a:p>
            <a:pPr eaLnBrk="1" hangingPunct="1">
              <a:lnSpc>
                <a:spcPct val="90000"/>
              </a:lnSpc>
            </a:pPr>
            <a:r>
              <a:rPr lang="en-US" sz="2400" smtClean="0"/>
              <a:t>Benefits and barriers to going solar </a:t>
            </a:r>
          </a:p>
          <a:p>
            <a:pPr eaLnBrk="1" hangingPunct="1">
              <a:lnSpc>
                <a:spcPct val="90000"/>
              </a:lnSpc>
            </a:pPr>
            <a:r>
              <a:rPr lang="en-US" sz="2400" smtClean="0"/>
              <a:t>Lunch from 12:00 – 1:00</a:t>
            </a:r>
          </a:p>
          <a:p>
            <a:pPr eaLnBrk="1" hangingPunct="1">
              <a:lnSpc>
                <a:spcPct val="90000"/>
              </a:lnSpc>
            </a:pPr>
            <a:r>
              <a:rPr lang="en-US" sz="2400" smtClean="0"/>
              <a:t>Overcoming barriers</a:t>
            </a:r>
          </a:p>
          <a:p>
            <a:pPr lvl="1" eaLnBrk="1" hangingPunct="1">
              <a:lnSpc>
                <a:spcPct val="90000"/>
              </a:lnSpc>
            </a:pPr>
            <a:r>
              <a:rPr lang="en-US" sz="2400" smtClean="0">
                <a:ea typeface="ＭＳ Ｐゴシック" pitchFamily="34" charset="-128"/>
              </a:rPr>
              <a:t>Policies (financial and regulatory)</a:t>
            </a:r>
          </a:p>
          <a:p>
            <a:pPr lvl="1" eaLnBrk="1" hangingPunct="1">
              <a:lnSpc>
                <a:spcPct val="90000"/>
              </a:lnSpc>
            </a:pPr>
            <a:r>
              <a:rPr lang="en-US" sz="2400" smtClean="0">
                <a:ea typeface="ＭＳ Ｐゴシック" pitchFamily="34" charset="-128"/>
              </a:rPr>
              <a:t>How to get started and engage stakeholders</a:t>
            </a:r>
          </a:p>
          <a:p>
            <a:pPr lvl="1" eaLnBrk="1" hangingPunct="1">
              <a:lnSpc>
                <a:spcPct val="90000"/>
              </a:lnSpc>
            </a:pPr>
            <a:r>
              <a:rPr lang="en-US" sz="2400" smtClean="0">
                <a:ea typeface="ＭＳ Ｐゴシック" pitchFamily="34" charset="-128"/>
              </a:rPr>
              <a:t>Installing solar on local government facility/land/b</a:t>
            </a:r>
            <a:r>
              <a:rPr lang="en-US" sz="2400" smtClean="0"/>
              <a:t>rownfield</a:t>
            </a:r>
          </a:p>
          <a:p>
            <a:pPr eaLnBrk="1" hangingPunct="1">
              <a:lnSpc>
                <a:spcPct val="90000"/>
              </a:lnSpc>
            </a:pPr>
            <a:r>
              <a:rPr lang="en-US" sz="2400" smtClean="0"/>
              <a:t>Adjourn at 3:00</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a:xfrm>
            <a:off x="457200" y="1117600"/>
            <a:ext cx="8229600" cy="939800"/>
          </a:xfrm>
        </p:spPr>
        <p:txBody>
          <a:bodyPr/>
          <a:lstStyle/>
          <a:p>
            <a:r>
              <a:rPr lang="en-US" smtClean="0"/>
              <a:t>On Your Radar…</a:t>
            </a:r>
          </a:p>
        </p:txBody>
      </p:sp>
      <p:sp>
        <p:nvSpPr>
          <p:cNvPr id="56322" name="Content Placeholder 2"/>
          <p:cNvSpPr>
            <a:spLocks noGrp="1"/>
          </p:cNvSpPr>
          <p:nvPr>
            <p:ph idx="1"/>
          </p:nvPr>
        </p:nvSpPr>
        <p:spPr>
          <a:xfrm>
            <a:off x="457200" y="2489200"/>
            <a:ext cx="8229600" cy="3833813"/>
          </a:xfrm>
        </p:spPr>
        <p:txBody>
          <a:bodyPr/>
          <a:lstStyle/>
          <a:p>
            <a:pPr>
              <a:buFont typeface="Arial" charset="0"/>
              <a:buNone/>
            </a:pPr>
            <a:r>
              <a:rPr lang="en-US" sz="2400" smtClean="0"/>
              <a:t>Today’s workshop presentation &amp; notes will be posted here:</a:t>
            </a:r>
          </a:p>
          <a:p>
            <a:pPr>
              <a:buFont typeface="Arial" charset="0"/>
              <a:buNone/>
            </a:pPr>
            <a:r>
              <a:rPr lang="en-US" sz="2400" smtClean="0">
                <a:hlinkClick r:id="rId3"/>
              </a:rPr>
              <a:t>www.SolarAmericaCommunities.Energy.Gov/Resources</a:t>
            </a:r>
            <a:endParaRPr lang="en-US" sz="2400" smtClean="0"/>
          </a:p>
          <a:p>
            <a:pPr>
              <a:buFont typeface="Arial" charset="0"/>
              <a:buNone/>
            </a:pPr>
            <a:endParaRPr lang="en-US" sz="1000" smtClean="0"/>
          </a:p>
          <a:p>
            <a:pPr>
              <a:buFont typeface="Arial" charset="0"/>
              <a:buNone/>
            </a:pPr>
            <a:r>
              <a:rPr lang="en-US" sz="2400" i="1" u="sng" smtClean="0"/>
              <a:t>AT PHILADELPHIA CONVENTION CENTER</a:t>
            </a:r>
          </a:p>
          <a:p>
            <a:pPr lvl="1"/>
            <a:r>
              <a:rPr lang="en-US" sz="2000" b="1" i="1" smtClean="0"/>
              <a:t>Monday: </a:t>
            </a:r>
            <a:r>
              <a:rPr lang="en-US" sz="2000" b="1" smtClean="0"/>
              <a:t>Panel Session</a:t>
            </a:r>
            <a:r>
              <a:rPr lang="en-US" sz="2000" smtClean="0"/>
              <a:t>. Energizing Local Governments: Solar America Communities Partnership, 2:30 – 3:45, Room 113B</a:t>
            </a:r>
          </a:p>
          <a:p>
            <a:pPr lvl="1"/>
            <a:r>
              <a:rPr lang="en-US" sz="2000" b="1" i="1" smtClean="0"/>
              <a:t>Monday: </a:t>
            </a:r>
            <a:r>
              <a:rPr lang="en-US" sz="2000" b="1" smtClean="0"/>
              <a:t>Economic Development Forum</a:t>
            </a:r>
            <a:r>
              <a:rPr lang="en-US" sz="2000" smtClean="0"/>
              <a:t>. 11:30 – 4:30</a:t>
            </a:r>
          </a:p>
          <a:p>
            <a:pPr lvl="1"/>
            <a:r>
              <a:rPr lang="en-US" sz="2000" b="1" i="1" smtClean="0"/>
              <a:t>Sunday-Tuesday: </a:t>
            </a:r>
            <a:r>
              <a:rPr lang="en-US" sz="2000" b="1" smtClean="0"/>
              <a:t>Solar America Communities Booth</a:t>
            </a:r>
            <a:r>
              <a:rPr lang="en-US" sz="2000" smtClean="0"/>
              <a:t>. Exhibit Hall Booth 621 (Opens Sunday at 5:30)</a:t>
            </a:r>
          </a:p>
          <a:p>
            <a:pPr lvl="1"/>
            <a:r>
              <a:rPr lang="en-US" sz="2000" b="1" i="1" smtClean="0"/>
              <a:t>Sunday-Tuesday: </a:t>
            </a:r>
            <a:r>
              <a:rPr lang="en-US" sz="2000" b="1" smtClean="0"/>
              <a:t>PV America Conference</a:t>
            </a:r>
            <a:endParaRPr lang="en-US" sz="200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p:cNvSpPr>
          <p:nvPr>
            <p:ph type="title"/>
          </p:nvPr>
        </p:nvSpPr>
        <p:spPr>
          <a:xfrm>
            <a:off x="457200" y="1011238"/>
            <a:ext cx="8229600" cy="939800"/>
          </a:xfrm>
        </p:spPr>
        <p:txBody>
          <a:bodyPr/>
          <a:lstStyle/>
          <a:p>
            <a:pPr eaLnBrk="1" hangingPunct="1"/>
            <a:r>
              <a:rPr lang="en-US" smtClean="0"/>
              <a:t>Working Together Today…</a:t>
            </a:r>
          </a:p>
        </p:txBody>
      </p:sp>
      <p:sp>
        <p:nvSpPr>
          <p:cNvPr id="58370" name="Rectangle 3"/>
          <p:cNvSpPr>
            <a:spLocks noGrp="1"/>
          </p:cNvSpPr>
          <p:nvPr>
            <p:ph type="body" idx="1"/>
          </p:nvPr>
        </p:nvSpPr>
        <p:spPr/>
        <p:txBody>
          <a:bodyPr/>
          <a:lstStyle/>
          <a:p>
            <a:pPr eaLnBrk="1" hangingPunct="1"/>
            <a:endParaRPr lang="en-US" smtClean="0"/>
          </a:p>
          <a:p>
            <a:pPr eaLnBrk="1" hangingPunct="1"/>
            <a:endParaRPr lang="en-US" smtClean="0"/>
          </a:p>
          <a:p>
            <a:pPr eaLnBrk="1" hangingPunct="1"/>
            <a:endParaRPr lang="en-US" smtClean="0"/>
          </a:p>
          <a:p>
            <a:pPr eaLnBrk="1" hangingPunct="1">
              <a:buFont typeface="Arial" charset="0"/>
              <a:buNone/>
            </a:pPr>
            <a:endParaRPr lang="en-US" smtClean="0"/>
          </a:p>
          <a:p>
            <a:pPr eaLnBrk="1" hangingPunct="1">
              <a:buFont typeface="Arial" charset="0"/>
              <a:buNone/>
            </a:pPr>
            <a:endParaRPr lang="en-US" sz="900" smtClean="0"/>
          </a:p>
          <a:p>
            <a:pPr eaLnBrk="1" hangingPunct="1">
              <a:buFont typeface="Arial" charset="0"/>
              <a:buNone/>
            </a:pPr>
            <a:endParaRPr lang="en-US" sz="900" smtClean="0"/>
          </a:p>
          <a:p>
            <a:pPr eaLnBrk="1" hangingPunct="1">
              <a:buFont typeface="Arial" charset="0"/>
              <a:buNone/>
            </a:pPr>
            <a:endParaRPr lang="en-US" sz="900" smtClean="0"/>
          </a:p>
        </p:txBody>
      </p:sp>
      <p:pic>
        <p:nvPicPr>
          <p:cNvPr id="58371" name="Picture 4" descr="Picture1"/>
          <p:cNvPicPr>
            <a:picLocks noChangeAspect="1" noChangeArrowheads="1"/>
          </p:cNvPicPr>
          <p:nvPr/>
        </p:nvPicPr>
        <p:blipFill>
          <a:blip r:embed="rId3"/>
          <a:srcRect/>
          <a:stretch>
            <a:fillRect/>
          </a:stretch>
        </p:blipFill>
        <p:spPr bwMode="auto">
          <a:xfrm>
            <a:off x="2387600" y="2189163"/>
            <a:ext cx="4295775" cy="3346450"/>
          </a:xfrm>
          <a:prstGeom prst="rect">
            <a:avLst/>
          </a:prstGeom>
          <a:noFill/>
          <a:ln w="9525">
            <a:noFill/>
            <a:miter lim="800000"/>
            <a:headEnd/>
            <a:tailEnd/>
          </a:ln>
        </p:spPr>
      </p:pic>
      <p:sp>
        <p:nvSpPr>
          <p:cNvPr id="58372" name="TextBox 4"/>
          <p:cNvSpPr txBox="1">
            <a:spLocks noChangeArrowheads="1"/>
          </p:cNvSpPr>
          <p:nvPr/>
        </p:nvSpPr>
        <p:spPr bwMode="auto">
          <a:xfrm>
            <a:off x="2387600" y="5535613"/>
            <a:ext cx="4295775" cy="523875"/>
          </a:xfrm>
          <a:prstGeom prst="rect">
            <a:avLst/>
          </a:prstGeom>
          <a:noFill/>
          <a:ln w="9525">
            <a:noFill/>
            <a:miter lim="800000"/>
            <a:headEnd/>
            <a:tailEnd/>
          </a:ln>
        </p:spPr>
        <p:txBody>
          <a:bodyPr>
            <a:spAutoFit/>
          </a:bodyPr>
          <a:lstStyle/>
          <a:p>
            <a:r>
              <a:rPr lang="en-US" sz="1400"/>
              <a:t>Children Celebrating New 10 kW PV Array</a:t>
            </a:r>
          </a:p>
          <a:p>
            <a:r>
              <a:rPr lang="en-US" sz="1400"/>
              <a:t>Cooper Elementary School, Milwaukee Wisconsin</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Chart 26"/>
          <p:cNvGraphicFramePr/>
          <p:nvPr/>
        </p:nvGraphicFramePr>
        <p:xfrm>
          <a:off x="177799" y="1320800"/>
          <a:ext cx="8661401" cy="520108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6"/>
          <p:cNvSpPr>
            <a:spLocks noGrp="1"/>
          </p:cNvSpPr>
          <p:nvPr>
            <p:ph type="title" idx="4294967295"/>
          </p:nvPr>
        </p:nvSpPr>
        <p:spPr>
          <a:xfrm>
            <a:off x="457200" y="1908175"/>
            <a:ext cx="8229600" cy="939800"/>
          </a:xfrm>
        </p:spPr>
        <p:txBody>
          <a:bodyPr/>
          <a:lstStyle/>
          <a:p>
            <a:pPr eaLnBrk="1" hangingPunct="1"/>
            <a:r>
              <a:rPr lang="en-US" smtClean="0"/>
              <a:t>What is “Solar Energy?”</a:t>
            </a:r>
          </a:p>
        </p:txBody>
      </p:sp>
      <p:sp>
        <p:nvSpPr>
          <p:cNvPr id="32771" name="Rectangle 7"/>
          <p:cNvSpPr>
            <a:spLocks noGrp="1"/>
          </p:cNvSpPr>
          <p:nvPr>
            <p:ph type="body" sz="half" idx="4294967295"/>
          </p:nvPr>
        </p:nvSpPr>
        <p:spPr>
          <a:xfrm>
            <a:off x="457200" y="3627438"/>
            <a:ext cx="8358188" cy="2351087"/>
          </a:xfrm>
        </p:spPr>
        <p:txBody>
          <a:bodyPr/>
          <a:lstStyle/>
          <a:p>
            <a:pPr algn="ctr" eaLnBrk="1" hangingPunct="1">
              <a:buFont typeface="Arial" charset="0"/>
              <a:buNone/>
            </a:pPr>
            <a:r>
              <a:rPr lang="en-US" sz="2800" b="1" i="1" smtClean="0"/>
              <a:t>    Energy from the sun that is </a:t>
            </a:r>
          </a:p>
          <a:p>
            <a:pPr algn="ctr" eaLnBrk="1" hangingPunct="1">
              <a:buFont typeface="Arial" charset="0"/>
              <a:buNone/>
            </a:pPr>
            <a:r>
              <a:rPr lang="en-US" sz="2800" b="1" i="1" smtClean="0"/>
              <a:t>converted into thermal or electrical energy</a:t>
            </a:r>
          </a:p>
          <a:p>
            <a:pPr algn="ctr" eaLnBrk="1" hangingPunct="1">
              <a:buFont typeface="Arial" charset="0"/>
              <a:buNone/>
            </a:pPr>
            <a:endParaRPr lang="en-US" sz="2800" smtClean="0"/>
          </a:p>
          <a:p>
            <a:pPr algn="ctr" eaLnBrk="1" hangingPunct="1">
              <a:buFont typeface="Arial" charset="0"/>
              <a:buNone/>
            </a:pPr>
            <a:endParaRPr lang="en-US" sz="280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box(in)">
                                      <p:cBhvr>
                                        <p:cTn id="7" dur="2000"/>
                                        <p:tgtEl>
                                          <p:spTgt spid="32771">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32771">
                                            <p:txEl>
                                              <p:pRg st="1" end="1"/>
                                            </p:txEl>
                                          </p:spTgt>
                                        </p:tgtEl>
                                        <p:attrNameLst>
                                          <p:attrName>style.visibility</p:attrName>
                                        </p:attrNameLst>
                                      </p:cBhvr>
                                      <p:to>
                                        <p:strVal val="visible"/>
                                      </p:to>
                                    </p:set>
                                    <p:animEffect transition="in" filter="box(in)">
                                      <p:cBhvr>
                                        <p:cTn id="10" dur="2000"/>
                                        <p:tgtEl>
                                          <p:spTgt spid="327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4"/>
          <p:cNvSpPr txBox="1">
            <a:spLocks noChangeArrowheads="1"/>
          </p:cNvSpPr>
          <p:nvPr/>
        </p:nvSpPr>
        <p:spPr bwMode="auto">
          <a:xfrm>
            <a:off x="1774825" y="5567363"/>
            <a:ext cx="5676900" cy="369887"/>
          </a:xfrm>
          <a:prstGeom prst="rect">
            <a:avLst/>
          </a:prstGeom>
          <a:noFill/>
          <a:ln w="9525">
            <a:noFill/>
            <a:miter lim="800000"/>
            <a:headEnd/>
            <a:tailEnd/>
          </a:ln>
        </p:spPr>
        <p:txBody>
          <a:bodyPr wrap="none">
            <a:spAutoFit/>
          </a:bodyPr>
          <a:lstStyle/>
          <a:p>
            <a:pPr algn="ctr">
              <a:buFont typeface="Arial" charset="0"/>
              <a:buNone/>
            </a:pPr>
            <a:r>
              <a:rPr lang="en-US" sz="1800"/>
              <a:t>DOE Video: </a:t>
            </a:r>
            <a:r>
              <a:rPr lang="en-US" sz="1800">
                <a:hlinkClick r:id="rId4"/>
              </a:rPr>
              <a:t>www.youtube.com/watch?v=0elhIcPVtKE</a:t>
            </a:r>
            <a:endParaRPr lang="en-US" sz="1800"/>
          </a:p>
        </p:txBody>
      </p:sp>
      <p:pic>
        <p:nvPicPr>
          <p:cNvPr id="34821" name="Energy 101  Solar PV.wmv">
            <a:hlinkClick r:id="" action="ppaction://media"/>
          </p:cNvPr>
          <p:cNvPicPr>
            <a:picLocks noRot="1" noChangeAspect="1" noChangeArrowheads="1"/>
          </p:cNvPicPr>
          <p:nvPr>
            <a:videoFile r:link="rId1"/>
          </p:nvPr>
        </p:nvPicPr>
        <p:blipFill>
          <a:blip r:embed="rId5"/>
          <a:srcRect/>
          <a:stretch>
            <a:fillRect/>
          </a:stretch>
        </p:blipFill>
        <p:spPr bwMode="auto">
          <a:xfrm>
            <a:off x="1524000" y="1739900"/>
            <a:ext cx="6096000" cy="3429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82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4821"/>
                                        </p:tgtEl>
                                      </p:cBhvr>
                                    </p:cmd>
                                  </p:childTnLst>
                                </p:cTn>
                              </p:par>
                            </p:childTnLst>
                          </p:cTn>
                        </p:par>
                      </p:childTnLst>
                    </p:cTn>
                  </p:par>
                </p:childTnLst>
              </p:cTn>
              <p:nextCondLst>
                <p:cond evt="onClick" delay="0">
                  <p:tgtEl>
                    <p:spTgt spid="34821"/>
                  </p:tgtEl>
                </p:cond>
              </p:nextCondLst>
            </p:seq>
            <p:video>
              <p:cMediaNode>
                <p:cTn id="7" fill="hold" display="0">
                  <p:stCondLst>
                    <p:cond delay="indefinite"/>
                  </p:stCondLst>
                  <p:endCondLst>
                    <p:cond evt="onNext" delay="0">
                      <p:tgtEl>
                        <p:sldTgt/>
                      </p:tgtEl>
                    </p:cond>
                    <p:cond evt="onPrev" delay="0">
                      <p:tgtEl>
                        <p:sldTgt/>
                      </p:tgtEl>
                    </p:cond>
                  </p:endCondLst>
                </p:cTn>
                <p:tgtEl>
                  <p:spTgt spid="34821"/>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p:cNvSpPr>
          <p:nvPr>
            <p:ph type="title"/>
          </p:nvPr>
        </p:nvSpPr>
        <p:spPr/>
        <p:txBody>
          <a:bodyPr/>
          <a:lstStyle/>
          <a:p>
            <a:pPr eaLnBrk="1" hangingPunct="1"/>
            <a:r>
              <a:rPr lang="en-US" smtClean="0"/>
              <a:t>Common Solar Technologies</a:t>
            </a:r>
          </a:p>
        </p:txBody>
      </p:sp>
      <p:sp>
        <p:nvSpPr>
          <p:cNvPr id="66562" name="Rectangle 3"/>
          <p:cNvSpPr>
            <a:spLocks noGrp="1"/>
          </p:cNvSpPr>
          <p:nvPr>
            <p:ph type="body" idx="1"/>
          </p:nvPr>
        </p:nvSpPr>
        <p:spPr/>
        <p:txBody>
          <a:bodyPr/>
          <a:lstStyle/>
          <a:p>
            <a:pPr eaLnBrk="1" hangingPunct="1"/>
            <a:r>
              <a:rPr lang="en-US" smtClean="0"/>
              <a:t>PV, or </a:t>
            </a:r>
            <a:r>
              <a:rPr lang="en-US" sz="3600" b="1" i="1" smtClean="0"/>
              <a:t>photovoltaic or solar electric</a:t>
            </a:r>
          </a:p>
          <a:p>
            <a:pPr eaLnBrk="1" hangingPunct="1"/>
            <a:r>
              <a:rPr lang="en-US" smtClean="0"/>
              <a:t>SHC or SHW, or </a:t>
            </a:r>
            <a:r>
              <a:rPr lang="en-US" sz="3600" b="1" i="1" smtClean="0"/>
              <a:t>solar</a:t>
            </a:r>
            <a:r>
              <a:rPr lang="en-US" smtClean="0"/>
              <a:t> </a:t>
            </a:r>
            <a:r>
              <a:rPr lang="en-US" sz="3600" b="1" i="1" smtClean="0"/>
              <a:t>thermal</a:t>
            </a:r>
          </a:p>
          <a:p>
            <a:pPr eaLnBrk="1" hangingPunct="1"/>
            <a:r>
              <a:rPr lang="en-US" smtClean="0"/>
              <a:t>CSP, or </a:t>
            </a:r>
            <a:r>
              <a:rPr lang="en-US" sz="3600" b="1" i="1" smtClean="0"/>
              <a:t>concentrating solar power</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8"/>
          <p:cNvSpPr>
            <a:spLocks noGrp="1"/>
          </p:cNvSpPr>
          <p:nvPr>
            <p:ph type="title" idx="4294967295"/>
          </p:nvPr>
        </p:nvSpPr>
        <p:spPr>
          <a:xfrm>
            <a:off x="457200" y="985838"/>
            <a:ext cx="8229600" cy="939800"/>
          </a:xfrm>
        </p:spPr>
        <p:txBody>
          <a:bodyPr/>
          <a:lstStyle/>
          <a:p>
            <a:pPr eaLnBrk="1" hangingPunct="1"/>
            <a:r>
              <a:rPr lang="en-US" smtClean="0"/>
              <a:t>Photovoltaic (PV)</a:t>
            </a:r>
          </a:p>
        </p:txBody>
      </p:sp>
      <p:sp>
        <p:nvSpPr>
          <p:cNvPr id="68610" name="Rectangle 9"/>
          <p:cNvSpPr>
            <a:spLocks noGrp="1"/>
          </p:cNvSpPr>
          <p:nvPr>
            <p:ph type="body" idx="4294967295"/>
          </p:nvPr>
        </p:nvSpPr>
        <p:spPr>
          <a:xfrm>
            <a:off x="406400" y="2108200"/>
            <a:ext cx="4002088" cy="4525963"/>
          </a:xfrm>
        </p:spPr>
        <p:txBody>
          <a:bodyPr/>
          <a:lstStyle/>
          <a:p>
            <a:pPr eaLnBrk="1" hangingPunct="1">
              <a:lnSpc>
                <a:spcPct val="80000"/>
              </a:lnSpc>
            </a:pPr>
            <a:r>
              <a:rPr lang="en-US" sz="2400" smtClean="0"/>
              <a:t>Directly generates electricity from sunlight</a:t>
            </a:r>
          </a:p>
          <a:p>
            <a:pPr eaLnBrk="1" hangingPunct="1">
              <a:lnSpc>
                <a:spcPct val="80000"/>
              </a:lnSpc>
            </a:pPr>
            <a:r>
              <a:rPr lang="en-US" sz="2400" smtClean="0"/>
              <a:t>Different types</a:t>
            </a:r>
          </a:p>
          <a:p>
            <a:pPr lvl="1" eaLnBrk="1" hangingPunct="1">
              <a:lnSpc>
                <a:spcPct val="80000"/>
              </a:lnSpc>
            </a:pPr>
            <a:r>
              <a:rPr lang="en-US" sz="2000" smtClean="0">
                <a:ea typeface="ＭＳ Ｐゴシック" pitchFamily="34" charset="-128"/>
              </a:rPr>
              <a:t>Crystalline silicon</a:t>
            </a:r>
          </a:p>
          <a:p>
            <a:pPr lvl="1" eaLnBrk="1" hangingPunct="1">
              <a:lnSpc>
                <a:spcPct val="80000"/>
              </a:lnSpc>
            </a:pPr>
            <a:r>
              <a:rPr lang="en-US" sz="2000" smtClean="0">
                <a:ea typeface="ＭＳ Ｐゴシック" pitchFamily="34" charset="-128"/>
              </a:rPr>
              <a:t>Thin-film</a:t>
            </a:r>
          </a:p>
          <a:p>
            <a:pPr lvl="1" eaLnBrk="1" hangingPunct="1">
              <a:lnSpc>
                <a:spcPct val="80000"/>
              </a:lnSpc>
            </a:pPr>
            <a:r>
              <a:rPr lang="en-US" sz="2000" smtClean="0">
                <a:ea typeface="ＭＳ Ｐゴシック" pitchFamily="34" charset="-128"/>
              </a:rPr>
              <a:t>Concentrating PV (CPV)</a:t>
            </a:r>
          </a:p>
          <a:p>
            <a:pPr eaLnBrk="1" hangingPunct="1">
              <a:lnSpc>
                <a:spcPct val="80000"/>
              </a:lnSpc>
            </a:pPr>
            <a:r>
              <a:rPr lang="en-US" sz="2400" smtClean="0"/>
              <a:t>BIPV</a:t>
            </a:r>
          </a:p>
          <a:p>
            <a:pPr lvl="1" eaLnBrk="1" hangingPunct="1">
              <a:lnSpc>
                <a:spcPct val="80000"/>
              </a:lnSpc>
            </a:pPr>
            <a:r>
              <a:rPr lang="en-US" sz="2000" smtClean="0">
                <a:ea typeface="ＭＳ Ｐゴシック" pitchFamily="34" charset="-128"/>
              </a:rPr>
              <a:t>Shingles</a:t>
            </a:r>
          </a:p>
          <a:p>
            <a:pPr lvl="1" eaLnBrk="1" hangingPunct="1">
              <a:lnSpc>
                <a:spcPct val="80000"/>
              </a:lnSpc>
            </a:pPr>
            <a:r>
              <a:rPr lang="en-US" sz="2000" smtClean="0">
                <a:ea typeface="ＭＳ Ｐゴシック" pitchFamily="34" charset="-128"/>
              </a:rPr>
              <a:t>Skylights</a:t>
            </a:r>
          </a:p>
          <a:p>
            <a:pPr lvl="1" eaLnBrk="1" hangingPunct="1">
              <a:lnSpc>
                <a:spcPct val="80000"/>
              </a:lnSpc>
            </a:pPr>
            <a:r>
              <a:rPr lang="en-US" sz="2000" smtClean="0">
                <a:ea typeface="ＭＳ Ｐゴシック" pitchFamily="34" charset="-128"/>
              </a:rPr>
              <a:t>Architectural glass and granite like materials</a:t>
            </a:r>
          </a:p>
          <a:p>
            <a:pPr eaLnBrk="1" hangingPunct="1">
              <a:lnSpc>
                <a:spcPct val="80000"/>
              </a:lnSpc>
            </a:pPr>
            <a:endParaRPr lang="en-US" sz="2400" smtClean="0"/>
          </a:p>
        </p:txBody>
      </p:sp>
      <p:sp>
        <p:nvSpPr>
          <p:cNvPr id="68611" name="Slide Number Placeholder 6"/>
          <p:cNvSpPr txBox="1">
            <a:spLocks noGrp="1" noChangeArrowheads="1"/>
          </p:cNvSpPr>
          <p:nvPr/>
        </p:nvSpPr>
        <p:spPr bwMode="auto">
          <a:xfrm>
            <a:off x="8382000" y="6553200"/>
            <a:ext cx="609600" cy="304800"/>
          </a:xfrm>
          <a:prstGeom prst="rect">
            <a:avLst/>
          </a:prstGeom>
          <a:noFill/>
          <a:ln w="9525">
            <a:noFill/>
            <a:miter lim="800000"/>
            <a:headEnd/>
            <a:tailEnd/>
          </a:ln>
        </p:spPr>
        <p:txBody>
          <a:bodyPr anchor="ctr"/>
          <a:lstStyle/>
          <a:p>
            <a:pPr algn="ctr"/>
            <a:fld id="{E554DF8B-CC94-4525-A0C9-6BFB61957A07}" type="slidenum">
              <a:rPr lang="en-US">
                <a:solidFill>
                  <a:srgbClr val="898989"/>
                </a:solidFill>
                <a:latin typeface="Calibri" pitchFamily="34" charset="0"/>
              </a:rPr>
              <a:pPr algn="ctr"/>
              <a:t>27</a:t>
            </a:fld>
            <a:endParaRPr lang="en-US" sz="1400">
              <a:solidFill>
                <a:srgbClr val="898989"/>
              </a:solidFill>
              <a:latin typeface="Calibri" pitchFamily="34" charset="0"/>
            </a:endParaRPr>
          </a:p>
        </p:txBody>
      </p:sp>
      <p:grpSp>
        <p:nvGrpSpPr>
          <p:cNvPr id="68612" name="Group 13"/>
          <p:cNvGrpSpPr>
            <a:grpSpLocks/>
          </p:cNvGrpSpPr>
          <p:nvPr/>
        </p:nvGrpSpPr>
        <p:grpSpPr bwMode="auto">
          <a:xfrm>
            <a:off x="7159625" y="1925638"/>
            <a:ext cx="1933575" cy="1498600"/>
            <a:chOff x="3397" y="2991"/>
            <a:chExt cx="1810" cy="1403"/>
          </a:xfrm>
        </p:grpSpPr>
        <p:pic>
          <p:nvPicPr>
            <p:cNvPr id="68620" name="Picture 11"/>
            <p:cNvPicPr>
              <a:picLocks noChangeAspect="1" noChangeArrowheads="1"/>
            </p:cNvPicPr>
            <p:nvPr/>
          </p:nvPicPr>
          <p:blipFill>
            <a:blip r:embed="rId3"/>
            <a:srcRect/>
            <a:stretch>
              <a:fillRect/>
            </a:stretch>
          </p:blipFill>
          <p:spPr bwMode="auto">
            <a:xfrm>
              <a:off x="3462" y="2991"/>
              <a:ext cx="1745" cy="1226"/>
            </a:xfrm>
            <a:prstGeom prst="rect">
              <a:avLst/>
            </a:prstGeom>
            <a:noFill/>
            <a:ln w="9525">
              <a:noFill/>
              <a:miter lim="800000"/>
              <a:headEnd/>
              <a:tailEnd/>
            </a:ln>
          </p:spPr>
        </p:pic>
        <p:sp>
          <p:nvSpPr>
            <p:cNvPr id="68621" name="Text Box 12"/>
            <p:cNvSpPr txBox="1">
              <a:spLocks noChangeArrowheads="1"/>
            </p:cNvSpPr>
            <p:nvPr/>
          </p:nvSpPr>
          <p:spPr bwMode="auto">
            <a:xfrm>
              <a:off x="3397" y="4165"/>
              <a:ext cx="1593" cy="229"/>
            </a:xfrm>
            <a:prstGeom prst="rect">
              <a:avLst/>
            </a:prstGeom>
            <a:noFill/>
            <a:ln w="9525">
              <a:noFill/>
              <a:miter lim="800000"/>
              <a:headEnd/>
              <a:tailEnd/>
            </a:ln>
          </p:spPr>
          <p:txBody>
            <a:bodyPr wrap="none">
              <a:spAutoFit/>
            </a:bodyPr>
            <a:lstStyle/>
            <a:p>
              <a:r>
                <a:rPr lang="en-US" sz="1000">
                  <a:latin typeface="Calibri" pitchFamily="34" charset="0"/>
                </a:rPr>
                <a:t>Source: www.ecofriend.org</a:t>
              </a:r>
            </a:p>
          </p:txBody>
        </p:sp>
      </p:grpSp>
      <p:grpSp>
        <p:nvGrpSpPr>
          <p:cNvPr id="68613" name="Group 20"/>
          <p:cNvGrpSpPr>
            <a:grpSpLocks/>
          </p:cNvGrpSpPr>
          <p:nvPr/>
        </p:nvGrpSpPr>
        <p:grpSpPr bwMode="auto">
          <a:xfrm>
            <a:off x="5318125" y="2438400"/>
            <a:ext cx="1473200" cy="1592263"/>
            <a:chOff x="3170" y="1449"/>
            <a:chExt cx="1266" cy="1368"/>
          </a:xfrm>
        </p:grpSpPr>
        <p:sp>
          <p:nvSpPr>
            <p:cNvPr id="68618" name="Text Box 18"/>
            <p:cNvSpPr txBox="1">
              <a:spLocks noChangeArrowheads="1"/>
            </p:cNvSpPr>
            <p:nvPr/>
          </p:nvSpPr>
          <p:spPr bwMode="auto">
            <a:xfrm>
              <a:off x="3170" y="2607"/>
              <a:ext cx="853" cy="210"/>
            </a:xfrm>
            <a:prstGeom prst="rect">
              <a:avLst/>
            </a:prstGeom>
            <a:noFill/>
            <a:ln w="9525">
              <a:noFill/>
              <a:miter lim="800000"/>
              <a:headEnd/>
              <a:tailEnd/>
            </a:ln>
          </p:spPr>
          <p:txBody>
            <a:bodyPr wrap="none">
              <a:spAutoFit/>
            </a:bodyPr>
            <a:lstStyle/>
            <a:p>
              <a:r>
                <a:rPr lang="en-US" sz="1000">
                  <a:latin typeface="Calibri" pitchFamily="34" charset="0"/>
                </a:rPr>
                <a:t>Source: NREL</a:t>
              </a:r>
            </a:p>
          </p:txBody>
        </p:sp>
        <p:pic>
          <p:nvPicPr>
            <p:cNvPr id="68619" name="Picture 19"/>
            <p:cNvPicPr>
              <a:picLocks noChangeAspect="1" noChangeArrowheads="1"/>
            </p:cNvPicPr>
            <p:nvPr/>
          </p:nvPicPr>
          <p:blipFill>
            <a:blip r:embed="rId4"/>
            <a:srcRect/>
            <a:stretch>
              <a:fillRect/>
            </a:stretch>
          </p:blipFill>
          <p:spPr bwMode="auto">
            <a:xfrm>
              <a:off x="3235" y="1449"/>
              <a:ext cx="1201" cy="1201"/>
            </a:xfrm>
            <a:prstGeom prst="rect">
              <a:avLst/>
            </a:prstGeom>
            <a:noFill/>
            <a:ln w="9525">
              <a:noFill/>
              <a:miter lim="800000"/>
              <a:headEnd/>
              <a:tailEnd/>
            </a:ln>
          </p:spPr>
        </p:pic>
      </p:grpSp>
      <p:sp>
        <p:nvSpPr>
          <p:cNvPr id="25" name="TextBox 24"/>
          <p:cNvSpPr txBox="1"/>
          <p:nvPr/>
        </p:nvSpPr>
        <p:spPr>
          <a:xfrm>
            <a:off x="7829550" y="5713413"/>
            <a:ext cx="1263650" cy="254000"/>
          </a:xfrm>
          <a:prstGeom prst="rect">
            <a:avLst/>
          </a:prstGeom>
          <a:noFill/>
        </p:spPr>
        <p:txBody>
          <a:bodyPr wrap="none">
            <a:spAutoFit/>
          </a:bodyPr>
          <a:lstStyle/>
          <a:p>
            <a:pPr fontAlgn="auto">
              <a:spcBef>
                <a:spcPts val="0"/>
              </a:spcBef>
              <a:spcAft>
                <a:spcPts val="0"/>
              </a:spcAft>
              <a:defRPr/>
            </a:pPr>
            <a:r>
              <a:rPr lang="en-US" sz="1050" dirty="0">
                <a:latin typeface="+mn-lt"/>
                <a:cs typeface="+mn-cs"/>
              </a:rPr>
              <a:t>Photo Source: NREL</a:t>
            </a:r>
          </a:p>
        </p:txBody>
      </p:sp>
      <p:pic>
        <p:nvPicPr>
          <p:cNvPr id="68615" name="Picture 8"/>
          <p:cNvPicPr>
            <a:picLocks noChangeAspect="1" noChangeArrowheads="1"/>
          </p:cNvPicPr>
          <p:nvPr/>
        </p:nvPicPr>
        <p:blipFill>
          <a:blip r:embed="rId5"/>
          <a:srcRect/>
          <a:stretch>
            <a:fillRect/>
          </a:stretch>
        </p:blipFill>
        <p:spPr bwMode="auto">
          <a:xfrm>
            <a:off x="5676900" y="4508500"/>
            <a:ext cx="2152650" cy="1458913"/>
          </a:xfrm>
          <a:prstGeom prst="rect">
            <a:avLst/>
          </a:prstGeom>
          <a:noFill/>
          <a:ln w="9525">
            <a:noFill/>
            <a:miter lim="800000"/>
            <a:headEnd/>
            <a:tailEnd/>
          </a:ln>
        </p:spPr>
      </p:pic>
      <p:pic>
        <p:nvPicPr>
          <p:cNvPr id="68616" name="Picture 10"/>
          <p:cNvPicPr>
            <a:picLocks noChangeAspect="1" noChangeArrowheads="1"/>
          </p:cNvPicPr>
          <p:nvPr/>
        </p:nvPicPr>
        <p:blipFill>
          <a:blip r:embed="rId6"/>
          <a:srcRect/>
          <a:stretch>
            <a:fillRect/>
          </a:stretch>
        </p:blipFill>
        <p:spPr bwMode="auto">
          <a:xfrm>
            <a:off x="4325938" y="4508500"/>
            <a:ext cx="1219200" cy="1625600"/>
          </a:xfrm>
          <a:prstGeom prst="rect">
            <a:avLst/>
          </a:prstGeom>
          <a:noFill/>
          <a:ln w="9525">
            <a:noFill/>
            <a:miter lim="800000"/>
            <a:headEnd/>
            <a:tailEnd/>
          </a:ln>
        </p:spPr>
      </p:pic>
      <p:pic>
        <p:nvPicPr>
          <p:cNvPr id="68617" name="Picture 11"/>
          <p:cNvPicPr>
            <a:picLocks noChangeAspect="1" noChangeArrowheads="1"/>
          </p:cNvPicPr>
          <p:nvPr/>
        </p:nvPicPr>
        <p:blipFill>
          <a:blip r:embed="rId7"/>
          <a:srcRect/>
          <a:stretch>
            <a:fillRect/>
          </a:stretch>
        </p:blipFill>
        <p:spPr bwMode="auto">
          <a:xfrm>
            <a:off x="7875588" y="3975100"/>
            <a:ext cx="1268412" cy="1738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6"/>
          <p:cNvSpPr>
            <a:spLocks noGrp="1"/>
          </p:cNvSpPr>
          <p:nvPr>
            <p:ph type="title" idx="4294967295"/>
          </p:nvPr>
        </p:nvSpPr>
        <p:spPr>
          <a:xfrm>
            <a:off x="457200" y="1152525"/>
            <a:ext cx="8229600" cy="939800"/>
          </a:xfrm>
        </p:spPr>
        <p:txBody>
          <a:bodyPr/>
          <a:lstStyle/>
          <a:p>
            <a:pPr eaLnBrk="1" hangingPunct="1"/>
            <a:r>
              <a:rPr lang="en-US" smtClean="0"/>
              <a:t>Solar Thermal SHW or SHC</a:t>
            </a:r>
            <a:endParaRPr lang="en-US" b="1" i="1" smtClean="0"/>
          </a:p>
        </p:txBody>
      </p:sp>
      <p:sp>
        <p:nvSpPr>
          <p:cNvPr id="70658" name="Rectangle 7"/>
          <p:cNvSpPr>
            <a:spLocks noGrp="1"/>
          </p:cNvSpPr>
          <p:nvPr>
            <p:ph type="body" idx="4294967295"/>
          </p:nvPr>
        </p:nvSpPr>
        <p:spPr>
          <a:xfrm>
            <a:off x="457200" y="2227263"/>
            <a:ext cx="4362450" cy="4527550"/>
          </a:xfrm>
        </p:spPr>
        <p:txBody>
          <a:bodyPr/>
          <a:lstStyle/>
          <a:p>
            <a:pPr eaLnBrk="1" hangingPunct="1"/>
            <a:r>
              <a:rPr lang="en-US" sz="2800" smtClean="0"/>
              <a:t>Solar energy used to heat water or other medium</a:t>
            </a:r>
          </a:p>
          <a:p>
            <a:pPr eaLnBrk="1" hangingPunct="1"/>
            <a:r>
              <a:rPr lang="en-US" sz="2800" smtClean="0"/>
              <a:t>Applications include:</a:t>
            </a:r>
          </a:p>
          <a:p>
            <a:pPr lvl="1" eaLnBrk="1" hangingPunct="1"/>
            <a:r>
              <a:rPr lang="en-US" sz="2400" smtClean="0">
                <a:ea typeface="ＭＳ Ｐゴシック" pitchFamily="34" charset="-128"/>
              </a:rPr>
              <a:t>  Solar pool heating</a:t>
            </a:r>
          </a:p>
          <a:p>
            <a:pPr lvl="1" eaLnBrk="1" hangingPunct="1"/>
            <a:r>
              <a:rPr lang="en-US" sz="2400" smtClean="0">
                <a:ea typeface="ＭＳ Ｐゴシック" pitchFamily="34" charset="-128"/>
              </a:rPr>
              <a:t>  Domestic hot water use</a:t>
            </a:r>
          </a:p>
          <a:p>
            <a:pPr lvl="1" eaLnBrk="1" hangingPunct="1"/>
            <a:r>
              <a:rPr lang="en-US" sz="2400" smtClean="0">
                <a:ea typeface="ＭＳ Ｐゴシック" pitchFamily="34" charset="-128"/>
              </a:rPr>
              <a:t>  Process hot water</a:t>
            </a:r>
          </a:p>
          <a:p>
            <a:pPr lvl="1" eaLnBrk="1" hangingPunct="1"/>
            <a:r>
              <a:rPr lang="en-US" sz="2400" smtClean="0">
                <a:ea typeface="ＭＳ Ｐゴシック" pitchFamily="34" charset="-128"/>
              </a:rPr>
              <a:t>  Space heating</a:t>
            </a:r>
          </a:p>
          <a:p>
            <a:pPr lvl="1" eaLnBrk="1" hangingPunct="1"/>
            <a:r>
              <a:rPr lang="en-US" sz="2400" smtClean="0">
                <a:ea typeface="ＭＳ Ｐゴシック" pitchFamily="34" charset="-128"/>
              </a:rPr>
              <a:t>  Solar assisted cooling </a:t>
            </a:r>
          </a:p>
          <a:p>
            <a:pPr eaLnBrk="1" hangingPunct="1"/>
            <a:endParaRPr lang="en-US" sz="2800" smtClean="0"/>
          </a:p>
        </p:txBody>
      </p:sp>
      <p:pic>
        <p:nvPicPr>
          <p:cNvPr id="70659" name="Picture 7"/>
          <p:cNvPicPr>
            <a:picLocks noChangeAspect="1" noChangeArrowheads="1"/>
          </p:cNvPicPr>
          <p:nvPr/>
        </p:nvPicPr>
        <p:blipFill>
          <a:blip r:embed="rId3"/>
          <a:srcRect/>
          <a:stretch>
            <a:fillRect/>
          </a:stretch>
        </p:blipFill>
        <p:spPr bwMode="auto">
          <a:xfrm>
            <a:off x="4699000" y="4438650"/>
            <a:ext cx="2041525" cy="1530350"/>
          </a:xfrm>
          <a:prstGeom prst="rect">
            <a:avLst/>
          </a:prstGeom>
          <a:noFill/>
          <a:ln w="9525">
            <a:noFill/>
            <a:miter lim="800000"/>
            <a:headEnd/>
            <a:tailEnd/>
          </a:ln>
        </p:spPr>
      </p:pic>
      <p:pic>
        <p:nvPicPr>
          <p:cNvPr id="70660" name="Picture 2"/>
          <p:cNvPicPr>
            <a:picLocks noChangeAspect="1" noChangeArrowheads="1"/>
          </p:cNvPicPr>
          <p:nvPr/>
        </p:nvPicPr>
        <p:blipFill>
          <a:blip r:embed="rId4"/>
          <a:srcRect/>
          <a:stretch>
            <a:fillRect/>
          </a:stretch>
        </p:blipFill>
        <p:spPr bwMode="auto">
          <a:xfrm>
            <a:off x="6815138" y="2227263"/>
            <a:ext cx="2092325" cy="1995487"/>
          </a:xfrm>
          <a:prstGeom prst="rect">
            <a:avLst/>
          </a:prstGeom>
          <a:noFill/>
          <a:ln w="9525">
            <a:noFill/>
            <a:miter lim="800000"/>
            <a:headEnd/>
            <a:tailEnd/>
          </a:ln>
        </p:spPr>
      </p:pic>
      <p:pic>
        <p:nvPicPr>
          <p:cNvPr id="70661" name="Picture 2" descr="http://www.southface.org/solar/solar-roadmap/roadmap_art/Southface-Solar-Thermal-2.jpg"/>
          <p:cNvPicPr>
            <a:picLocks noChangeAspect="1" noChangeArrowheads="1"/>
          </p:cNvPicPr>
          <p:nvPr/>
        </p:nvPicPr>
        <p:blipFill>
          <a:blip r:embed="rId5"/>
          <a:srcRect/>
          <a:stretch>
            <a:fillRect/>
          </a:stretch>
        </p:blipFill>
        <p:spPr bwMode="auto">
          <a:xfrm>
            <a:off x="4699000" y="2411413"/>
            <a:ext cx="1984375" cy="1685925"/>
          </a:xfrm>
          <a:prstGeom prst="rect">
            <a:avLst/>
          </a:prstGeom>
          <a:noFill/>
          <a:ln w="9525">
            <a:noFill/>
            <a:miter lim="800000"/>
            <a:headEnd/>
            <a:tailEnd/>
          </a:ln>
        </p:spPr>
      </p:pic>
      <p:pic>
        <p:nvPicPr>
          <p:cNvPr id="70662" name="Picture 12"/>
          <p:cNvPicPr>
            <a:picLocks noChangeAspect="1" noChangeArrowheads="1"/>
          </p:cNvPicPr>
          <p:nvPr/>
        </p:nvPicPr>
        <p:blipFill>
          <a:blip r:embed="rId6"/>
          <a:srcRect/>
          <a:stretch>
            <a:fillRect/>
          </a:stretch>
        </p:blipFill>
        <p:spPr bwMode="auto">
          <a:xfrm>
            <a:off x="6815138" y="4398963"/>
            <a:ext cx="2092325" cy="1570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3"/>
          <p:cNvSpPr>
            <a:spLocks noGrp="1"/>
          </p:cNvSpPr>
          <p:nvPr>
            <p:ph type="title" idx="4294967295"/>
          </p:nvPr>
        </p:nvSpPr>
        <p:spPr>
          <a:xfrm>
            <a:off x="304800" y="1060450"/>
            <a:ext cx="8229600" cy="939800"/>
          </a:xfrm>
        </p:spPr>
        <p:txBody>
          <a:bodyPr/>
          <a:lstStyle/>
          <a:p>
            <a:pPr eaLnBrk="1" hangingPunct="1"/>
            <a:r>
              <a:rPr lang="en-US" sz="4000" smtClean="0"/>
              <a:t>Concentrating Solar Power (CSP)</a:t>
            </a:r>
          </a:p>
        </p:txBody>
      </p:sp>
      <p:sp>
        <p:nvSpPr>
          <p:cNvPr id="72706" name="TextBox 15"/>
          <p:cNvSpPr txBox="1">
            <a:spLocks noChangeArrowheads="1"/>
          </p:cNvSpPr>
          <p:nvPr/>
        </p:nvSpPr>
        <p:spPr bwMode="auto">
          <a:xfrm>
            <a:off x="296863" y="6418263"/>
            <a:ext cx="1692275" cy="263525"/>
          </a:xfrm>
          <a:prstGeom prst="rect">
            <a:avLst/>
          </a:prstGeom>
          <a:noFill/>
          <a:ln w="9525">
            <a:noFill/>
            <a:miter lim="800000"/>
            <a:headEnd/>
            <a:tailEnd/>
          </a:ln>
        </p:spPr>
        <p:txBody>
          <a:bodyPr wrap="none">
            <a:spAutoFit/>
          </a:bodyPr>
          <a:lstStyle/>
          <a:p>
            <a:r>
              <a:rPr lang="en-US" sz="1100">
                <a:latin typeface="Calibri" pitchFamily="34" charset="0"/>
              </a:rPr>
              <a:t>Source EPRI and NREL</a:t>
            </a:r>
          </a:p>
        </p:txBody>
      </p:sp>
      <p:pic>
        <p:nvPicPr>
          <p:cNvPr id="72707" name="Picture 4"/>
          <p:cNvPicPr>
            <a:picLocks noChangeAspect="1" noChangeArrowheads="1"/>
          </p:cNvPicPr>
          <p:nvPr/>
        </p:nvPicPr>
        <p:blipFill>
          <a:blip r:embed="rId3"/>
          <a:srcRect/>
          <a:stretch>
            <a:fillRect/>
          </a:stretch>
        </p:blipFill>
        <p:spPr bwMode="auto">
          <a:xfrm>
            <a:off x="5867400" y="3937000"/>
            <a:ext cx="2020888" cy="1895475"/>
          </a:xfrm>
          <a:prstGeom prst="rect">
            <a:avLst/>
          </a:prstGeom>
          <a:noFill/>
          <a:ln w="9525">
            <a:noFill/>
            <a:miter lim="800000"/>
            <a:headEnd/>
            <a:tailEnd/>
          </a:ln>
        </p:spPr>
      </p:pic>
      <p:pic>
        <p:nvPicPr>
          <p:cNvPr id="72708" name="Picture 6"/>
          <p:cNvPicPr>
            <a:picLocks noChangeAspect="1" noChangeArrowheads="1"/>
          </p:cNvPicPr>
          <p:nvPr/>
        </p:nvPicPr>
        <p:blipFill>
          <a:blip r:embed="rId4"/>
          <a:srcRect/>
          <a:stretch>
            <a:fillRect/>
          </a:stretch>
        </p:blipFill>
        <p:spPr bwMode="auto">
          <a:xfrm>
            <a:off x="1274763" y="4089400"/>
            <a:ext cx="1979612" cy="1912938"/>
          </a:xfrm>
          <a:prstGeom prst="rect">
            <a:avLst/>
          </a:prstGeom>
          <a:noFill/>
          <a:ln w="9525">
            <a:noFill/>
            <a:miter lim="800000"/>
            <a:headEnd/>
            <a:tailEnd/>
          </a:ln>
        </p:spPr>
      </p:pic>
      <p:pic>
        <p:nvPicPr>
          <p:cNvPr id="72709" name="Picture 7"/>
          <p:cNvPicPr>
            <a:picLocks noChangeAspect="1" noChangeArrowheads="1"/>
          </p:cNvPicPr>
          <p:nvPr/>
        </p:nvPicPr>
        <p:blipFill>
          <a:blip r:embed="rId5"/>
          <a:srcRect/>
          <a:stretch>
            <a:fillRect/>
          </a:stretch>
        </p:blipFill>
        <p:spPr bwMode="auto">
          <a:xfrm>
            <a:off x="5029200" y="2170113"/>
            <a:ext cx="2857500" cy="1428750"/>
          </a:xfrm>
          <a:prstGeom prst="rect">
            <a:avLst/>
          </a:prstGeom>
          <a:noFill/>
          <a:ln w="9525">
            <a:noFill/>
            <a:miter lim="800000"/>
            <a:headEnd/>
            <a:tailEnd/>
          </a:ln>
        </p:spPr>
      </p:pic>
      <p:sp>
        <p:nvSpPr>
          <p:cNvPr id="72710" name="TextBox 19"/>
          <p:cNvSpPr txBox="1">
            <a:spLocks noChangeArrowheads="1"/>
          </p:cNvSpPr>
          <p:nvPr/>
        </p:nvSpPr>
        <p:spPr bwMode="auto">
          <a:xfrm>
            <a:off x="914400" y="3598863"/>
            <a:ext cx="3022600" cy="338137"/>
          </a:xfrm>
          <a:prstGeom prst="rect">
            <a:avLst/>
          </a:prstGeom>
          <a:noFill/>
          <a:ln w="9525">
            <a:noFill/>
            <a:miter lim="800000"/>
            <a:headEnd/>
            <a:tailEnd/>
          </a:ln>
        </p:spPr>
        <p:txBody>
          <a:bodyPr wrap="none">
            <a:spAutoFit/>
          </a:bodyPr>
          <a:lstStyle/>
          <a:p>
            <a:r>
              <a:rPr lang="en-US" sz="1600">
                <a:latin typeface="Calibri" pitchFamily="34" charset="0"/>
              </a:rPr>
              <a:t>Central receiver or “power tower”</a:t>
            </a:r>
          </a:p>
        </p:txBody>
      </p:sp>
      <p:sp>
        <p:nvSpPr>
          <p:cNvPr id="72711" name="TextBox 20"/>
          <p:cNvSpPr txBox="1">
            <a:spLocks noChangeArrowheads="1"/>
          </p:cNvSpPr>
          <p:nvPr/>
        </p:nvSpPr>
        <p:spPr bwMode="auto">
          <a:xfrm>
            <a:off x="5257800" y="3598863"/>
            <a:ext cx="1676400" cy="338137"/>
          </a:xfrm>
          <a:prstGeom prst="rect">
            <a:avLst/>
          </a:prstGeom>
          <a:noFill/>
          <a:ln w="9525">
            <a:noFill/>
            <a:miter lim="800000"/>
            <a:headEnd/>
            <a:tailEnd/>
          </a:ln>
        </p:spPr>
        <p:txBody>
          <a:bodyPr wrap="none">
            <a:spAutoFit/>
          </a:bodyPr>
          <a:lstStyle/>
          <a:p>
            <a:r>
              <a:rPr lang="en-US" sz="1600">
                <a:latin typeface="Calibri" pitchFamily="34" charset="0"/>
              </a:rPr>
              <a:t>Parabolic trough</a:t>
            </a:r>
          </a:p>
        </p:txBody>
      </p:sp>
      <p:sp>
        <p:nvSpPr>
          <p:cNvPr id="72712" name="TextBox 21"/>
          <p:cNvSpPr txBox="1">
            <a:spLocks noChangeArrowheads="1"/>
          </p:cNvSpPr>
          <p:nvPr/>
        </p:nvSpPr>
        <p:spPr bwMode="auto">
          <a:xfrm>
            <a:off x="1143000" y="6002338"/>
            <a:ext cx="2312988" cy="339725"/>
          </a:xfrm>
          <a:prstGeom prst="rect">
            <a:avLst/>
          </a:prstGeom>
          <a:noFill/>
          <a:ln w="9525">
            <a:noFill/>
            <a:miter lim="800000"/>
            <a:headEnd/>
            <a:tailEnd/>
          </a:ln>
        </p:spPr>
        <p:txBody>
          <a:bodyPr wrap="none">
            <a:spAutoFit/>
          </a:bodyPr>
          <a:lstStyle/>
          <a:p>
            <a:r>
              <a:rPr lang="en-US" sz="1600">
                <a:latin typeface="Calibri" pitchFamily="34" charset="0"/>
              </a:rPr>
              <a:t>Parabolic – dish engine</a:t>
            </a:r>
          </a:p>
        </p:txBody>
      </p:sp>
      <p:sp>
        <p:nvSpPr>
          <p:cNvPr id="72713" name="TextBox 22"/>
          <p:cNvSpPr txBox="1">
            <a:spLocks noChangeArrowheads="1"/>
          </p:cNvSpPr>
          <p:nvPr/>
        </p:nvSpPr>
        <p:spPr bwMode="auto">
          <a:xfrm>
            <a:off x="5519738" y="5875338"/>
            <a:ext cx="2828925" cy="339725"/>
          </a:xfrm>
          <a:prstGeom prst="rect">
            <a:avLst/>
          </a:prstGeom>
          <a:noFill/>
          <a:ln w="9525">
            <a:noFill/>
            <a:miter lim="800000"/>
            <a:headEnd/>
            <a:tailEnd/>
          </a:ln>
        </p:spPr>
        <p:txBody>
          <a:bodyPr wrap="none">
            <a:spAutoFit/>
          </a:bodyPr>
          <a:lstStyle/>
          <a:p>
            <a:r>
              <a:rPr lang="en-US" sz="1600">
                <a:latin typeface="Calibri" pitchFamily="34" charset="0"/>
              </a:rPr>
              <a:t>Compact linear fresnel reflector</a:t>
            </a:r>
          </a:p>
        </p:txBody>
      </p:sp>
      <p:pic>
        <p:nvPicPr>
          <p:cNvPr id="72714" name="Picture 8"/>
          <p:cNvPicPr>
            <a:picLocks noChangeAspect="1" noChangeArrowheads="1"/>
          </p:cNvPicPr>
          <p:nvPr/>
        </p:nvPicPr>
        <p:blipFill>
          <a:blip r:embed="rId6"/>
          <a:srcRect/>
          <a:stretch>
            <a:fillRect/>
          </a:stretch>
        </p:blipFill>
        <p:spPr bwMode="auto">
          <a:xfrm>
            <a:off x="1196975" y="2016125"/>
            <a:ext cx="1984375" cy="1582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7" name="TextBox 6"/>
          <p:cNvSpPr txBox="1">
            <a:spLocks noChangeArrowheads="1"/>
          </p:cNvSpPr>
          <p:nvPr/>
        </p:nvSpPr>
        <p:spPr bwMode="auto">
          <a:xfrm>
            <a:off x="1384300" y="3119438"/>
            <a:ext cx="3338513" cy="276225"/>
          </a:xfrm>
          <a:prstGeom prst="rect">
            <a:avLst/>
          </a:prstGeom>
          <a:noFill/>
          <a:ln w="9525">
            <a:noFill/>
            <a:miter lim="800000"/>
            <a:headEnd/>
            <a:tailEnd/>
          </a:ln>
        </p:spPr>
        <p:txBody>
          <a:bodyPr wrap="none">
            <a:spAutoFit/>
          </a:bodyPr>
          <a:lstStyle/>
          <a:p>
            <a:pPr algn="ctr"/>
            <a:r>
              <a:rPr lang="en-US" b="1" i="1"/>
              <a:t>Heliocaminus solar heater of ancient Rome</a:t>
            </a:r>
          </a:p>
        </p:txBody>
      </p:sp>
      <p:pic>
        <p:nvPicPr>
          <p:cNvPr id="19458" name="Content Placeholder 9" descr="273px-Re-Horakhty_svg.png"/>
          <p:cNvPicPr>
            <a:picLocks noGrp="1" noChangeAspect="1"/>
          </p:cNvPicPr>
          <p:nvPr>
            <p:ph idx="1"/>
          </p:nvPr>
        </p:nvPicPr>
        <p:blipFill>
          <a:blip r:embed="rId3"/>
          <a:srcRect/>
          <a:stretch>
            <a:fillRect/>
          </a:stretch>
        </p:blipFill>
        <p:spPr>
          <a:xfrm>
            <a:off x="6019800" y="625475"/>
            <a:ext cx="2525713" cy="5541963"/>
          </a:xfrm>
        </p:spPr>
      </p:pic>
      <p:pic>
        <p:nvPicPr>
          <p:cNvPr id="19459" name="Picture 10" descr="4306950931_81d0c018cd.jpg"/>
          <p:cNvPicPr>
            <a:picLocks noChangeAspect="1"/>
          </p:cNvPicPr>
          <p:nvPr/>
        </p:nvPicPr>
        <p:blipFill>
          <a:blip r:embed="rId4"/>
          <a:srcRect/>
          <a:stretch>
            <a:fillRect/>
          </a:stretch>
        </p:blipFill>
        <p:spPr bwMode="auto">
          <a:xfrm>
            <a:off x="977900" y="350838"/>
            <a:ext cx="3962400" cy="2768600"/>
          </a:xfrm>
          <a:prstGeom prst="rect">
            <a:avLst/>
          </a:prstGeom>
          <a:noFill/>
          <a:ln w="9525">
            <a:noFill/>
            <a:miter lim="800000"/>
            <a:headEnd/>
            <a:tailEnd/>
          </a:ln>
        </p:spPr>
      </p:pic>
      <p:sp>
        <p:nvSpPr>
          <p:cNvPr id="19460" name="TextBox 11"/>
          <p:cNvSpPr txBox="1">
            <a:spLocks noChangeArrowheads="1"/>
          </p:cNvSpPr>
          <p:nvPr/>
        </p:nvSpPr>
        <p:spPr bwMode="auto">
          <a:xfrm>
            <a:off x="6086475" y="6400800"/>
            <a:ext cx="2427288" cy="276225"/>
          </a:xfrm>
          <a:prstGeom prst="rect">
            <a:avLst/>
          </a:prstGeom>
          <a:noFill/>
          <a:ln w="9525">
            <a:noFill/>
            <a:miter lim="800000"/>
            <a:headEnd/>
            <a:tailEnd/>
          </a:ln>
        </p:spPr>
        <p:txBody>
          <a:bodyPr wrap="none">
            <a:spAutoFit/>
          </a:bodyPr>
          <a:lstStyle/>
          <a:p>
            <a:pPr algn="ctr"/>
            <a:r>
              <a:rPr lang="en-US" b="1" i="1"/>
              <a:t>Ra – ancient Egyptian sun god</a:t>
            </a:r>
          </a:p>
        </p:txBody>
      </p:sp>
      <p:pic>
        <p:nvPicPr>
          <p:cNvPr id="19461" name="Picture 12" descr="stonehenge.gif"/>
          <p:cNvPicPr>
            <a:picLocks noChangeAspect="1"/>
          </p:cNvPicPr>
          <p:nvPr/>
        </p:nvPicPr>
        <p:blipFill>
          <a:blip r:embed="rId5"/>
          <a:srcRect/>
          <a:stretch>
            <a:fillRect/>
          </a:stretch>
        </p:blipFill>
        <p:spPr bwMode="auto">
          <a:xfrm>
            <a:off x="977900" y="3543300"/>
            <a:ext cx="3962400" cy="2857500"/>
          </a:xfrm>
          <a:prstGeom prst="rect">
            <a:avLst/>
          </a:prstGeom>
          <a:noFill/>
          <a:ln w="9525">
            <a:noFill/>
            <a:miter lim="800000"/>
            <a:headEnd/>
            <a:tailEnd/>
          </a:ln>
        </p:spPr>
      </p:pic>
      <p:sp>
        <p:nvSpPr>
          <p:cNvPr id="19462" name="TextBox 13"/>
          <p:cNvSpPr txBox="1">
            <a:spLocks noChangeArrowheads="1"/>
          </p:cNvSpPr>
          <p:nvPr/>
        </p:nvSpPr>
        <p:spPr bwMode="auto">
          <a:xfrm>
            <a:off x="1230313" y="6488113"/>
            <a:ext cx="3427412" cy="277812"/>
          </a:xfrm>
          <a:prstGeom prst="rect">
            <a:avLst/>
          </a:prstGeom>
          <a:noFill/>
          <a:ln w="9525">
            <a:noFill/>
            <a:miter lim="800000"/>
            <a:headEnd/>
            <a:tailEnd/>
          </a:ln>
        </p:spPr>
        <p:txBody>
          <a:bodyPr wrap="none">
            <a:spAutoFit/>
          </a:bodyPr>
          <a:lstStyle/>
          <a:p>
            <a:pPr algn="ctr"/>
            <a:r>
              <a:rPr lang="en-US" b="1" i="1"/>
              <a:t>Stonehenge summer solstice sun alignment</a:t>
            </a:r>
            <a:endParaRPr lang="en-US" b="1"/>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9"/>
          <p:cNvSpPr>
            <a:spLocks noGrp="1"/>
          </p:cNvSpPr>
          <p:nvPr>
            <p:ph type="title" idx="4294967295"/>
          </p:nvPr>
        </p:nvSpPr>
        <p:spPr>
          <a:xfrm>
            <a:off x="431800" y="1358900"/>
            <a:ext cx="8229600" cy="939800"/>
          </a:xfrm>
        </p:spPr>
        <p:txBody>
          <a:bodyPr rtlCol="0">
            <a:normAutofit fontScale="90000"/>
          </a:bodyPr>
          <a:lstStyle/>
          <a:p>
            <a:pPr eaLnBrk="1" fontAlgn="auto" hangingPunct="1">
              <a:spcAft>
                <a:spcPts val="0"/>
              </a:spcAft>
              <a:defRPr/>
            </a:pPr>
            <a:r>
              <a:rPr lang="en-US" sz="4900" dirty="0" smtClean="0"/>
              <a:t>Site Specific Considerations</a:t>
            </a:r>
            <a:r>
              <a:rPr lang="en-US" dirty="0" smtClean="0"/>
              <a:t/>
            </a:r>
            <a:br>
              <a:rPr lang="en-US" dirty="0" smtClean="0"/>
            </a:br>
            <a:endParaRPr lang="en-US" dirty="0" smtClean="0"/>
          </a:p>
        </p:txBody>
      </p:sp>
      <p:grpSp>
        <p:nvGrpSpPr>
          <p:cNvPr id="74754" name="Group 8"/>
          <p:cNvGrpSpPr>
            <a:grpSpLocks/>
          </p:cNvGrpSpPr>
          <p:nvPr/>
        </p:nvGrpSpPr>
        <p:grpSpPr bwMode="auto">
          <a:xfrm>
            <a:off x="1663700" y="2001838"/>
            <a:ext cx="5765800" cy="4146550"/>
            <a:chOff x="1663700" y="2002621"/>
            <a:chExt cx="5765799" cy="4144998"/>
          </a:xfrm>
        </p:grpSpPr>
        <p:pic>
          <p:nvPicPr>
            <p:cNvPr id="74755" name="Picture 31"/>
            <p:cNvPicPr>
              <a:picLocks noChangeAspect="1" noChangeArrowheads="1"/>
            </p:cNvPicPr>
            <p:nvPr/>
          </p:nvPicPr>
          <p:blipFill>
            <a:blip r:embed="rId3"/>
            <a:srcRect/>
            <a:stretch>
              <a:fillRect/>
            </a:stretch>
          </p:blipFill>
          <p:spPr bwMode="auto">
            <a:xfrm>
              <a:off x="1663700" y="2002621"/>
              <a:ext cx="5765799" cy="4144998"/>
            </a:xfrm>
            <a:prstGeom prst="rect">
              <a:avLst/>
            </a:prstGeom>
            <a:noFill/>
            <a:ln w="9525">
              <a:noFill/>
              <a:miter lim="800000"/>
              <a:headEnd/>
              <a:tailEnd/>
            </a:ln>
          </p:spPr>
        </p:pic>
        <p:grpSp>
          <p:nvGrpSpPr>
            <p:cNvPr id="3" name="Group 14"/>
            <p:cNvGrpSpPr/>
            <p:nvPr/>
          </p:nvGrpSpPr>
          <p:grpSpPr>
            <a:xfrm>
              <a:off x="3301604" y="2597152"/>
              <a:ext cx="724694" cy="1892300"/>
              <a:chOff x="8064500" y="3111500"/>
              <a:chExt cx="724694" cy="1892300"/>
            </a:xfrm>
            <a:solidFill>
              <a:schemeClr val="bg1"/>
            </a:solidFill>
          </p:grpSpPr>
          <p:sp>
            <p:nvSpPr>
              <p:cNvPr id="13" name="Rectangle 12"/>
              <p:cNvSpPr/>
              <p:nvPr/>
            </p:nvSpPr>
            <p:spPr>
              <a:xfrm>
                <a:off x="8064500" y="3289300"/>
                <a:ext cx="546100" cy="1714500"/>
              </a:xfrm>
              <a:prstGeom prst="rect">
                <a:avLst/>
              </a:prstGeom>
              <a:grpFill/>
              <a:ln w="19050">
                <a:solidFill>
                  <a:schemeClr val="tx1"/>
                </a:solidFill>
              </a:ln>
              <a:effectLst>
                <a:outerShdw blurRad="76200" dir="12360000" sx="128000" sy="128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4" name="Rounded Rectangle 3"/>
              <p:cNvSpPr/>
              <p:nvPr/>
            </p:nvSpPr>
            <p:spPr>
              <a:xfrm rot="5400000">
                <a:off x="8242301" y="4025902"/>
                <a:ext cx="368300" cy="203200"/>
              </a:xfrm>
              <a:prstGeom prst="round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5" name="Rounded Rectangle 4"/>
              <p:cNvSpPr/>
              <p:nvPr/>
            </p:nvSpPr>
            <p:spPr>
              <a:xfrm rot="5400000">
                <a:off x="8039101" y="3473450"/>
                <a:ext cx="368300" cy="203200"/>
              </a:xfrm>
              <a:prstGeom prst="round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6" name="Rounded Rectangle 5"/>
              <p:cNvSpPr/>
              <p:nvPr/>
            </p:nvSpPr>
            <p:spPr>
              <a:xfrm rot="5400000">
                <a:off x="8039102" y="4546602"/>
                <a:ext cx="368300" cy="203200"/>
              </a:xfrm>
              <a:prstGeom prst="round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cxnSp>
            <p:nvCxnSpPr>
              <p:cNvPr id="17" name="Straight Connector 16"/>
              <p:cNvCxnSpPr/>
              <p:nvPr/>
            </p:nvCxnSpPr>
            <p:spPr>
              <a:xfrm rot="5400000" flipH="1" flipV="1">
                <a:off x="8610600" y="3111500"/>
                <a:ext cx="177800" cy="17780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flipV="1">
                <a:off x="8610600" y="4826000"/>
                <a:ext cx="177800" cy="17780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flipH="1" flipV="1">
                <a:off x="8064500" y="3111500"/>
                <a:ext cx="177800" cy="17780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8242301" y="3111500"/>
                <a:ext cx="546099" cy="1588"/>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a:off x="7931150" y="3968750"/>
                <a:ext cx="1714500" cy="1588"/>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2" name="Parallelogram 11"/>
            <p:cNvSpPr/>
            <p:nvPr/>
          </p:nvSpPr>
          <p:spPr>
            <a:xfrm>
              <a:off x="4025900" y="3949754"/>
              <a:ext cx="520700" cy="141235"/>
            </a:xfrm>
            <a:prstGeom prst="parallelogram">
              <a:avLst/>
            </a:prstGeom>
            <a:solidFill>
              <a:schemeClr val="tx2"/>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9"/>
          <p:cNvSpPr>
            <a:spLocks noGrp="1"/>
          </p:cNvSpPr>
          <p:nvPr>
            <p:ph type="title" idx="4294967295"/>
          </p:nvPr>
        </p:nvSpPr>
        <p:spPr>
          <a:xfrm>
            <a:off x="431800" y="1358900"/>
            <a:ext cx="8229600" cy="939800"/>
          </a:xfrm>
        </p:spPr>
        <p:txBody>
          <a:bodyPr rtlCol="0">
            <a:normAutofit fontScale="90000"/>
          </a:bodyPr>
          <a:lstStyle/>
          <a:p>
            <a:pPr eaLnBrk="1" fontAlgn="auto" hangingPunct="1">
              <a:spcAft>
                <a:spcPts val="0"/>
              </a:spcAft>
              <a:defRPr/>
            </a:pPr>
            <a:r>
              <a:rPr lang="en-US" sz="4900" dirty="0" smtClean="0"/>
              <a:t>Site Specific Considerations</a:t>
            </a:r>
            <a:r>
              <a:rPr lang="en-US" dirty="0" smtClean="0"/>
              <a:t/>
            </a:r>
            <a:br>
              <a:rPr lang="en-US" dirty="0" smtClean="0"/>
            </a:br>
            <a:endParaRPr lang="en-US" dirty="0" smtClean="0"/>
          </a:p>
        </p:txBody>
      </p:sp>
      <p:grpSp>
        <p:nvGrpSpPr>
          <p:cNvPr id="76802" name="Group 8"/>
          <p:cNvGrpSpPr>
            <a:grpSpLocks/>
          </p:cNvGrpSpPr>
          <p:nvPr/>
        </p:nvGrpSpPr>
        <p:grpSpPr bwMode="auto">
          <a:xfrm>
            <a:off x="1663700" y="2001838"/>
            <a:ext cx="5765800" cy="4146550"/>
            <a:chOff x="1663700" y="2002621"/>
            <a:chExt cx="5765799" cy="4144998"/>
          </a:xfrm>
        </p:grpSpPr>
        <p:pic>
          <p:nvPicPr>
            <p:cNvPr id="76803" name="Picture 31"/>
            <p:cNvPicPr>
              <a:picLocks noChangeAspect="1" noChangeArrowheads="1"/>
            </p:cNvPicPr>
            <p:nvPr/>
          </p:nvPicPr>
          <p:blipFill>
            <a:blip r:embed="rId3"/>
            <a:srcRect/>
            <a:stretch>
              <a:fillRect/>
            </a:stretch>
          </p:blipFill>
          <p:spPr bwMode="auto">
            <a:xfrm>
              <a:off x="1663700" y="2002621"/>
              <a:ext cx="5765799" cy="4144998"/>
            </a:xfrm>
            <a:prstGeom prst="rect">
              <a:avLst/>
            </a:prstGeom>
            <a:noFill/>
            <a:ln w="9525">
              <a:noFill/>
              <a:miter lim="800000"/>
              <a:headEnd/>
              <a:tailEnd/>
            </a:ln>
          </p:spPr>
        </p:pic>
        <p:grpSp>
          <p:nvGrpSpPr>
            <p:cNvPr id="3" name="Group 14"/>
            <p:cNvGrpSpPr/>
            <p:nvPr/>
          </p:nvGrpSpPr>
          <p:grpSpPr>
            <a:xfrm>
              <a:off x="3301604" y="2597152"/>
              <a:ext cx="724694" cy="1892300"/>
              <a:chOff x="8064500" y="3111500"/>
              <a:chExt cx="724694" cy="1892300"/>
            </a:xfrm>
            <a:solidFill>
              <a:schemeClr val="bg1"/>
            </a:solidFill>
          </p:grpSpPr>
          <p:sp>
            <p:nvSpPr>
              <p:cNvPr id="13" name="Rectangle 12"/>
              <p:cNvSpPr/>
              <p:nvPr/>
            </p:nvSpPr>
            <p:spPr>
              <a:xfrm>
                <a:off x="8064500" y="3289300"/>
                <a:ext cx="546100" cy="1714500"/>
              </a:xfrm>
              <a:prstGeom prst="rect">
                <a:avLst/>
              </a:prstGeom>
              <a:grpFill/>
              <a:ln w="19050">
                <a:solidFill>
                  <a:schemeClr val="tx1"/>
                </a:solidFill>
              </a:ln>
              <a:effectLst>
                <a:outerShdw blurRad="76200" dir="12360000" sx="128000" sy="128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4" name="Rounded Rectangle 3"/>
              <p:cNvSpPr/>
              <p:nvPr/>
            </p:nvSpPr>
            <p:spPr>
              <a:xfrm rot="5400000">
                <a:off x="8242301" y="4025902"/>
                <a:ext cx="368300" cy="203200"/>
              </a:xfrm>
              <a:prstGeom prst="round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5" name="Rounded Rectangle 4"/>
              <p:cNvSpPr/>
              <p:nvPr/>
            </p:nvSpPr>
            <p:spPr>
              <a:xfrm rot="5400000">
                <a:off x="8039101" y="3473450"/>
                <a:ext cx="368300" cy="203200"/>
              </a:xfrm>
              <a:prstGeom prst="round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6" name="Rounded Rectangle 5"/>
              <p:cNvSpPr/>
              <p:nvPr/>
            </p:nvSpPr>
            <p:spPr>
              <a:xfrm rot="5400000">
                <a:off x="8039102" y="4546602"/>
                <a:ext cx="368300" cy="203200"/>
              </a:xfrm>
              <a:prstGeom prst="round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cxnSp>
            <p:nvCxnSpPr>
              <p:cNvPr id="17" name="Straight Connector 16"/>
              <p:cNvCxnSpPr/>
              <p:nvPr/>
            </p:nvCxnSpPr>
            <p:spPr>
              <a:xfrm rot="5400000" flipH="1" flipV="1">
                <a:off x="8610600" y="3111500"/>
                <a:ext cx="177800" cy="17780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flipV="1">
                <a:off x="8610600" y="4826000"/>
                <a:ext cx="177800" cy="17780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flipH="1" flipV="1">
                <a:off x="8064500" y="3111500"/>
                <a:ext cx="177800" cy="17780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8242301" y="3111500"/>
                <a:ext cx="546099" cy="1588"/>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a:off x="7931150" y="3968750"/>
                <a:ext cx="1714500" cy="1588"/>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2" name="Parallelogram 11"/>
            <p:cNvSpPr/>
            <p:nvPr/>
          </p:nvSpPr>
          <p:spPr>
            <a:xfrm>
              <a:off x="4025900" y="3949754"/>
              <a:ext cx="520700" cy="141235"/>
            </a:xfrm>
            <a:prstGeom prst="parallelogram">
              <a:avLst/>
            </a:prstGeom>
            <a:solidFill>
              <a:schemeClr val="tx2"/>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7" descr="http://us.sunpowercorp.com/cs/BlobServer?blobkey=id&amp;blobwhere=1300256229927&amp;blobheadername2=Content-Disposition&amp;blobheadername1=Content-Type&amp;blobheadervalue2=inline%3B+filename%3Dspwr_moscone_air_photo_01.jpg&amp;blobheadervalue1=image%2Fjpeg&amp;blobcol=urldata&amp;blobtable=MungoBlobs"/>
          <p:cNvPicPr>
            <a:picLocks noChangeAspect="1" noChangeArrowheads="1"/>
          </p:cNvPicPr>
          <p:nvPr/>
        </p:nvPicPr>
        <p:blipFill>
          <a:blip r:embed="rId3"/>
          <a:srcRect/>
          <a:stretch>
            <a:fillRect/>
          </a:stretch>
        </p:blipFill>
        <p:spPr bwMode="auto">
          <a:xfrm>
            <a:off x="457200" y="2433638"/>
            <a:ext cx="3981450" cy="2767012"/>
          </a:xfrm>
          <a:prstGeom prst="rect">
            <a:avLst/>
          </a:prstGeom>
          <a:noFill/>
          <a:ln w="9525">
            <a:noFill/>
            <a:miter lim="800000"/>
            <a:headEnd/>
            <a:tailEnd/>
          </a:ln>
        </p:spPr>
      </p:pic>
      <p:sp>
        <p:nvSpPr>
          <p:cNvPr id="4" name="Rectangle 9"/>
          <p:cNvSpPr txBox="1">
            <a:spLocks/>
          </p:cNvSpPr>
          <p:nvPr/>
        </p:nvSpPr>
        <p:spPr bwMode="auto">
          <a:xfrm>
            <a:off x="457200" y="1198563"/>
            <a:ext cx="8229600" cy="939800"/>
          </a:xfrm>
          <a:prstGeom prst="rect">
            <a:avLst/>
          </a:prstGeom>
          <a:noFill/>
          <a:ln w="9525">
            <a:noFill/>
            <a:miter lim="800000"/>
            <a:headEnd/>
            <a:tailEnd/>
          </a:ln>
        </p:spPr>
        <p:txBody>
          <a:bodyPr anchor="ctr">
            <a:normAutofit fontScale="52500" lnSpcReduction="20000"/>
          </a:bodyPr>
          <a:lstStyle/>
          <a:p>
            <a:pPr algn="ctr" fontAlgn="auto">
              <a:spcAft>
                <a:spcPts val="0"/>
              </a:spcAft>
              <a:defRPr/>
            </a:pPr>
            <a:r>
              <a:rPr lang="en-US" sz="8400" dirty="0">
                <a:solidFill>
                  <a:schemeClr val="tx2"/>
                </a:solidFill>
                <a:latin typeface="+mj-lt"/>
                <a:ea typeface="+mj-ea"/>
                <a:cs typeface="+mj-cs"/>
              </a:rPr>
              <a:t>Site Specific Considerations</a:t>
            </a:r>
            <a:r>
              <a:rPr lang="en-US" sz="4400" dirty="0">
                <a:solidFill>
                  <a:schemeClr val="tx2"/>
                </a:solidFill>
                <a:latin typeface="+mj-lt"/>
                <a:ea typeface="+mj-ea"/>
                <a:cs typeface="+mj-cs"/>
              </a:rPr>
              <a:t/>
            </a:r>
            <a:br>
              <a:rPr lang="en-US" sz="4400" dirty="0">
                <a:solidFill>
                  <a:schemeClr val="tx2"/>
                </a:solidFill>
                <a:latin typeface="+mj-lt"/>
                <a:ea typeface="+mj-ea"/>
                <a:cs typeface="+mj-cs"/>
              </a:rPr>
            </a:br>
            <a:endParaRPr lang="en-US" sz="4400" dirty="0">
              <a:solidFill>
                <a:schemeClr val="tx2"/>
              </a:solidFill>
              <a:latin typeface="+mj-lt"/>
              <a:ea typeface="+mj-ea"/>
              <a:cs typeface="+mj-cs"/>
            </a:endParaRPr>
          </a:p>
        </p:txBody>
      </p:sp>
      <p:sp>
        <p:nvSpPr>
          <p:cNvPr id="78851" name="TextBox 4"/>
          <p:cNvSpPr txBox="1">
            <a:spLocks noChangeArrowheads="1"/>
          </p:cNvSpPr>
          <p:nvPr/>
        </p:nvSpPr>
        <p:spPr bwMode="auto">
          <a:xfrm>
            <a:off x="457200" y="5200650"/>
            <a:ext cx="2373313" cy="738188"/>
          </a:xfrm>
          <a:prstGeom prst="rect">
            <a:avLst/>
          </a:prstGeom>
          <a:noFill/>
          <a:ln w="9525">
            <a:noFill/>
            <a:miter lim="800000"/>
            <a:headEnd/>
            <a:tailEnd/>
          </a:ln>
        </p:spPr>
        <p:txBody>
          <a:bodyPr wrap="none">
            <a:spAutoFit/>
          </a:bodyPr>
          <a:lstStyle/>
          <a:p>
            <a:r>
              <a:rPr lang="en-US" sz="1400"/>
              <a:t>Moscone Center</a:t>
            </a:r>
          </a:p>
          <a:p>
            <a:r>
              <a:rPr lang="en-US" sz="1400"/>
              <a:t>San Francisco, CA</a:t>
            </a:r>
          </a:p>
          <a:p>
            <a:r>
              <a:rPr lang="en-US" sz="1400"/>
              <a:t>Source: SunPower Website</a:t>
            </a:r>
            <a:endParaRPr lang="en-US"/>
          </a:p>
        </p:txBody>
      </p:sp>
      <p:pic>
        <p:nvPicPr>
          <p:cNvPr id="78852" name="Picture 2" descr="http://us.sunpowercorp.com/cs/BlobServer?blobkey=id&amp;blobwhere=1300256224906&amp;blobheadername2=Content-Disposition&amp;blobheadername1=Content-Type&amp;blobheadervalue2=inline%3B+filename%3Dsanta_rita_jail.jpg&amp;blobheadervalue1=image%2Fjpeg&amp;blobcol=urldata&amp;blobtable=MungoBlobs"/>
          <p:cNvPicPr>
            <a:picLocks noChangeAspect="1" noChangeArrowheads="1"/>
          </p:cNvPicPr>
          <p:nvPr/>
        </p:nvPicPr>
        <p:blipFill>
          <a:blip r:embed="rId4"/>
          <a:srcRect/>
          <a:stretch>
            <a:fillRect/>
          </a:stretch>
        </p:blipFill>
        <p:spPr bwMode="auto">
          <a:xfrm>
            <a:off x="4781550" y="2433638"/>
            <a:ext cx="3981450" cy="2767012"/>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p:cNvSpPr>
          <p:nvPr>
            <p:ph type="title"/>
          </p:nvPr>
        </p:nvSpPr>
        <p:spPr>
          <a:xfrm>
            <a:off x="304800" y="1130300"/>
            <a:ext cx="8229600" cy="939800"/>
          </a:xfrm>
        </p:spPr>
        <p:txBody>
          <a:bodyPr/>
          <a:lstStyle/>
          <a:p>
            <a:pPr eaLnBrk="1" hangingPunct="1"/>
            <a:r>
              <a:rPr lang="en-US" smtClean="0"/>
              <a:t>Review Activity</a:t>
            </a:r>
          </a:p>
        </p:txBody>
      </p:sp>
      <p:pic>
        <p:nvPicPr>
          <p:cNvPr id="80898" name="Picture 4" descr="http://www.nrel.gov/data/pix/Jpegs/18523.jpg"/>
          <p:cNvPicPr>
            <a:picLocks noChangeAspect="1" noChangeArrowheads="1"/>
          </p:cNvPicPr>
          <p:nvPr/>
        </p:nvPicPr>
        <p:blipFill>
          <a:blip r:embed="rId3"/>
          <a:srcRect/>
          <a:stretch>
            <a:fillRect/>
          </a:stretch>
        </p:blipFill>
        <p:spPr bwMode="auto">
          <a:xfrm>
            <a:off x="304800" y="2070100"/>
            <a:ext cx="2959100" cy="2219325"/>
          </a:xfrm>
          <a:prstGeom prst="rect">
            <a:avLst/>
          </a:prstGeom>
          <a:noFill/>
          <a:ln w="9525">
            <a:noFill/>
            <a:miter lim="800000"/>
            <a:headEnd/>
            <a:tailEnd/>
          </a:ln>
        </p:spPr>
      </p:pic>
      <p:pic>
        <p:nvPicPr>
          <p:cNvPr id="80899" name="Picture 3" descr="DSC_0315.JPG"/>
          <p:cNvPicPr>
            <a:picLocks noChangeAspect="1"/>
          </p:cNvPicPr>
          <p:nvPr/>
        </p:nvPicPr>
        <p:blipFill>
          <a:blip r:embed="rId4"/>
          <a:srcRect/>
          <a:stretch>
            <a:fillRect/>
          </a:stretch>
        </p:blipFill>
        <p:spPr bwMode="auto">
          <a:xfrm>
            <a:off x="6045200" y="2070100"/>
            <a:ext cx="2870200" cy="1920875"/>
          </a:xfrm>
          <a:prstGeom prst="rect">
            <a:avLst/>
          </a:prstGeom>
          <a:noFill/>
          <a:ln w="9525">
            <a:noFill/>
            <a:miter lim="800000"/>
            <a:headEnd/>
            <a:tailEnd/>
          </a:ln>
        </p:spPr>
      </p:pic>
      <p:pic>
        <p:nvPicPr>
          <p:cNvPr id="80900" name="Picture 4" descr="DSC_0528.JPG"/>
          <p:cNvPicPr>
            <a:picLocks noChangeAspect="1"/>
          </p:cNvPicPr>
          <p:nvPr/>
        </p:nvPicPr>
        <p:blipFill>
          <a:blip r:embed="rId5"/>
          <a:srcRect/>
          <a:stretch>
            <a:fillRect/>
          </a:stretch>
        </p:blipFill>
        <p:spPr bwMode="auto">
          <a:xfrm>
            <a:off x="5265738" y="3990975"/>
            <a:ext cx="2989262" cy="2001838"/>
          </a:xfrm>
          <a:prstGeom prst="rect">
            <a:avLst/>
          </a:prstGeom>
          <a:noFill/>
          <a:ln w="9525">
            <a:noFill/>
            <a:miter lim="800000"/>
            <a:headEnd/>
            <a:tailEnd/>
          </a:ln>
        </p:spPr>
      </p:pic>
      <p:pic>
        <p:nvPicPr>
          <p:cNvPr id="80901" name="Picture 5" descr="DSC_0750.JPG"/>
          <p:cNvPicPr>
            <a:picLocks noChangeAspect="1"/>
          </p:cNvPicPr>
          <p:nvPr/>
        </p:nvPicPr>
        <p:blipFill>
          <a:blip r:embed="rId6"/>
          <a:srcRect/>
          <a:stretch>
            <a:fillRect/>
          </a:stretch>
        </p:blipFill>
        <p:spPr bwMode="auto">
          <a:xfrm>
            <a:off x="1212850" y="3752850"/>
            <a:ext cx="3338513" cy="2239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p:cNvSpPr>
          <p:nvPr>
            <p:ph type="title"/>
          </p:nvPr>
        </p:nvSpPr>
        <p:spPr>
          <a:xfrm>
            <a:off x="296863" y="1127125"/>
            <a:ext cx="8229600" cy="939800"/>
          </a:xfrm>
        </p:spPr>
        <p:txBody>
          <a:bodyPr/>
          <a:lstStyle/>
          <a:p>
            <a:pPr eaLnBrk="1" hangingPunct="1"/>
            <a:r>
              <a:rPr lang="en-US" smtClean="0"/>
              <a:t>Workshop Agenda</a:t>
            </a:r>
          </a:p>
        </p:txBody>
      </p:sp>
      <p:sp>
        <p:nvSpPr>
          <p:cNvPr id="82946" name="Rectangle 3"/>
          <p:cNvSpPr>
            <a:spLocks noGrp="1"/>
          </p:cNvSpPr>
          <p:nvPr>
            <p:ph type="body" idx="1"/>
          </p:nvPr>
        </p:nvSpPr>
        <p:spPr>
          <a:xfrm>
            <a:off x="457200" y="2066925"/>
            <a:ext cx="8229600" cy="5078413"/>
          </a:xfrm>
        </p:spPr>
        <p:txBody>
          <a:bodyPr/>
          <a:lstStyle/>
          <a:p>
            <a:pPr eaLnBrk="1" hangingPunct="1">
              <a:lnSpc>
                <a:spcPct val="90000"/>
              </a:lnSpc>
            </a:pPr>
            <a:r>
              <a:rPr lang="en-US" sz="2400" smtClean="0"/>
              <a:t>Intros</a:t>
            </a:r>
          </a:p>
          <a:p>
            <a:pPr eaLnBrk="1" hangingPunct="1">
              <a:lnSpc>
                <a:spcPct val="90000"/>
              </a:lnSpc>
            </a:pPr>
            <a:r>
              <a:rPr lang="en-US" sz="2400" smtClean="0"/>
              <a:t>Solar technology basics</a:t>
            </a:r>
          </a:p>
          <a:p>
            <a:pPr eaLnBrk="1" hangingPunct="1">
              <a:lnSpc>
                <a:spcPct val="90000"/>
              </a:lnSpc>
            </a:pPr>
            <a:r>
              <a:rPr lang="en-US" sz="2400" b="1" smtClean="0">
                <a:solidFill>
                  <a:srgbClr val="FF0000"/>
                </a:solidFill>
              </a:rPr>
              <a:t>Benefits and barriers to going solar </a:t>
            </a:r>
          </a:p>
          <a:p>
            <a:pPr eaLnBrk="1" hangingPunct="1">
              <a:lnSpc>
                <a:spcPct val="90000"/>
              </a:lnSpc>
            </a:pPr>
            <a:r>
              <a:rPr lang="en-US" sz="2400" smtClean="0"/>
              <a:t>Lunch from 12:00 – 1:00</a:t>
            </a:r>
          </a:p>
          <a:p>
            <a:pPr eaLnBrk="1" hangingPunct="1">
              <a:lnSpc>
                <a:spcPct val="90000"/>
              </a:lnSpc>
            </a:pPr>
            <a:r>
              <a:rPr lang="en-US" sz="2400" smtClean="0"/>
              <a:t>Overcoming barriers</a:t>
            </a:r>
          </a:p>
          <a:p>
            <a:pPr lvl="1" eaLnBrk="1" hangingPunct="1">
              <a:lnSpc>
                <a:spcPct val="90000"/>
              </a:lnSpc>
            </a:pPr>
            <a:r>
              <a:rPr lang="en-US" sz="2400" smtClean="0">
                <a:ea typeface="ＭＳ Ｐゴシック" pitchFamily="34" charset="-128"/>
              </a:rPr>
              <a:t>Policies (financial and regulatory)</a:t>
            </a:r>
          </a:p>
          <a:p>
            <a:pPr lvl="1" eaLnBrk="1" hangingPunct="1">
              <a:lnSpc>
                <a:spcPct val="90000"/>
              </a:lnSpc>
            </a:pPr>
            <a:r>
              <a:rPr lang="en-US" sz="2400" smtClean="0">
                <a:ea typeface="ＭＳ Ｐゴシック" pitchFamily="34" charset="-128"/>
              </a:rPr>
              <a:t>How to get started and engage stakeholders</a:t>
            </a:r>
          </a:p>
          <a:p>
            <a:pPr lvl="1" eaLnBrk="1" hangingPunct="1">
              <a:lnSpc>
                <a:spcPct val="90000"/>
              </a:lnSpc>
            </a:pPr>
            <a:r>
              <a:rPr lang="en-US" sz="2400" smtClean="0">
                <a:ea typeface="ＭＳ Ｐゴシック" pitchFamily="34" charset="-128"/>
              </a:rPr>
              <a:t>Installing solar on local government facility/land/b</a:t>
            </a:r>
            <a:r>
              <a:rPr lang="en-US" sz="2400" smtClean="0"/>
              <a:t>rownfield</a:t>
            </a:r>
          </a:p>
          <a:p>
            <a:pPr eaLnBrk="1" hangingPunct="1">
              <a:lnSpc>
                <a:spcPct val="90000"/>
              </a:lnSpc>
            </a:pPr>
            <a:r>
              <a:rPr lang="en-US" sz="2400" smtClean="0"/>
              <a:t>Adjourn at 3:00</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p:cNvSpPr>
          <p:nvPr>
            <p:ph type="ctrTitle"/>
          </p:nvPr>
        </p:nvSpPr>
        <p:spPr>
          <a:xfrm>
            <a:off x="706438" y="976313"/>
            <a:ext cx="7772400" cy="911225"/>
          </a:xfrm>
        </p:spPr>
        <p:txBody>
          <a:bodyPr/>
          <a:lstStyle/>
          <a:p>
            <a:pPr eaLnBrk="1" hangingPunct="1"/>
            <a:r>
              <a:rPr lang="en-US" smtClean="0"/>
              <a:t>Benefits of Going Solar</a:t>
            </a:r>
          </a:p>
        </p:txBody>
      </p:sp>
      <p:pic>
        <p:nvPicPr>
          <p:cNvPr id="84994" name="Picture 5"/>
          <p:cNvPicPr>
            <a:picLocks noChangeAspect="1" noChangeArrowheads="1"/>
          </p:cNvPicPr>
          <p:nvPr/>
        </p:nvPicPr>
        <p:blipFill>
          <a:blip r:embed="rId3"/>
          <a:srcRect/>
          <a:stretch>
            <a:fillRect/>
          </a:stretch>
        </p:blipFill>
        <p:spPr bwMode="auto">
          <a:xfrm>
            <a:off x="3076575" y="2327275"/>
            <a:ext cx="2746375" cy="3449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idx="4294967295"/>
          </p:nvPr>
        </p:nvSpPr>
        <p:spPr>
          <a:xfrm>
            <a:off x="457200" y="877888"/>
            <a:ext cx="8229600" cy="939800"/>
          </a:xfrm>
        </p:spPr>
        <p:txBody>
          <a:bodyPr/>
          <a:lstStyle/>
          <a:p>
            <a:pPr eaLnBrk="1" hangingPunct="1"/>
            <a:r>
              <a:rPr lang="en-US" smtClean="0"/>
              <a:t>Solar Adds Jobs</a:t>
            </a:r>
          </a:p>
        </p:txBody>
      </p:sp>
      <p:sp>
        <p:nvSpPr>
          <p:cNvPr id="1028" name="Rectangle 5"/>
          <p:cNvSpPr>
            <a:spLocks noChangeArrowheads="1"/>
          </p:cNvSpPr>
          <p:nvPr/>
        </p:nvSpPr>
        <p:spPr bwMode="auto">
          <a:xfrm>
            <a:off x="152400" y="6257925"/>
            <a:ext cx="8686800" cy="600075"/>
          </a:xfrm>
          <a:prstGeom prst="rect">
            <a:avLst/>
          </a:prstGeom>
          <a:noFill/>
          <a:ln w="9525">
            <a:noFill/>
            <a:miter lim="800000"/>
            <a:headEnd/>
            <a:tailEnd/>
          </a:ln>
        </p:spPr>
        <p:txBody>
          <a:bodyPr>
            <a:spAutoFit/>
          </a:bodyPr>
          <a:lstStyle/>
          <a:p>
            <a:r>
              <a:rPr lang="en-US" sz="1100" i="1">
                <a:latin typeface="Calibri" pitchFamily="34" charset="0"/>
              </a:rPr>
              <a:t>Source: The Solar Foundation’s National Solar Jobs Census 2010</a:t>
            </a:r>
          </a:p>
          <a:p>
            <a:r>
              <a:rPr lang="en-US" sz="1100" i="1">
                <a:latin typeface="Calibri" pitchFamily="34" charset="0"/>
              </a:rPr>
              <a:t>Blue columns represent The Solar Foundation’s Census results</a:t>
            </a:r>
          </a:p>
          <a:p>
            <a:r>
              <a:rPr lang="en-US" sz="1100" i="1">
                <a:latin typeface="Calibri" pitchFamily="34" charset="0"/>
              </a:rPr>
              <a:t>Green columns represent  previous best estimates by SEIA</a:t>
            </a:r>
          </a:p>
        </p:txBody>
      </p:sp>
      <p:graphicFrame>
        <p:nvGraphicFramePr>
          <p:cNvPr id="1026" name="Content Placeholder 8"/>
          <p:cNvGraphicFramePr>
            <a:graphicFrameLocks/>
          </p:cNvGraphicFramePr>
          <p:nvPr/>
        </p:nvGraphicFramePr>
        <p:xfrm>
          <a:off x="457200" y="1801813"/>
          <a:ext cx="8229600" cy="4525962"/>
        </p:xfrm>
        <a:graphic>
          <a:graphicData uri="http://schemas.openxmlformats.org/presentationml/2006/ole">
            <p:oleObj spid="_x0000_s1031" r:id="rId4" imgW="8230313" imgH="4523624" progId="Excel.Sheet.8">
              <p:embed/>
            </p:oleObj>
          </a:graphicData>
        </a:graphic>
      </p:graphicFrame>
      <p:sp>
        <p:nvSpPr>
          <p:cNvPr id="1029" name="Rectangle 5"/>
          <p:cNvSpPr>
            <a:spLocks noChangeArrowheads="1"/>
          </p:cNvSpPr>
          <p:nvPr/>
        </p:nvSpPr>
        <p:spPr bwMode="auto">
          <a:xfrm>
            <a:off x="2973388" y="1817688"/>
            <a:ext cx="3144837" cy="369887"/>
          </a:xfrm>
          <a:prstGeom prst="rect">
            <a:avLst/>
          </a:prstGeom>
          <a:noFill/>
          <a:ln w="9525">
            <a:noFill/>
            <a:miter lim="800000"/>
            <a:headEnd/>
            <a:tailEnd/>
          </a:ln>
        </p:spPr>
        <p:txBody>
          <a:bodyPr wrap="none">
            <a:spAutoFit/>
          </a:bodyPr>
          <a:lstStyle/>
          <a:p>
            <a:r>
              <a:rPr lang="en-US" sz="1800">
                <a:latin typeface="Calibri" pitchFamily="34" charset="0"/>
              </a:rPr>
              <a:t>U.S. Solar Industry Employment</a:t>
            </a:r>
          </a:p>
        </p:txBody>
      </p:sp>
      <p:sp>
        <p:nvSpPr>
          <p:cNvPr id="6" name="Down Arrow 5"/>
          <p:cNvSpPr/>
          <p:nvPr/>
        </p:nvSpPr>
        <p:spPr>
          <a:xfrm rot="13708409">
            <a:off x="7001669" y="2826544"/>
            <a:ext cx="271463" cy="8921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031" name="TextBox 8"/>
          <p:cNvSpPr txBox="1">
            <a:spLocks noChangeArrowheads="1"/>
          </p:cNvSpPr>
          <p:nvPr/>
        </p:nvSpPr>
        <p:spPr bwMode="auto">
          <a:xfrm>
            <a:off x="6118225" y="2503488"/>
            <a:ext cx="1817688" cy="368300"/>
          </a:xfrm>
          <a:prstGeom prst="rect">
            <a:avLst/>
          </a:prstGeom>
          <a:noFill/>
          <a:ln w="9525">
            <a:noFill/>
            <a:miter lim="800000"/>
            <a:headEnd/>
            <a:tailEnd/>
          </a:ln>
        </p:spPr>
        <p:txBody>
          <a:bodyPr wrap="none">
            <a:spAutoFit/>
          </a:bodyPr>
          <a:lstStyle/>
          <a:p>
            <a:r>
              <a:rPr lang="en-US" sz="1800" b="1">
                <a:solidFill>
                  <a:srgbClr val="FF0000"/>
                </a:solidFill>
                <a:latin typeface="Calibri" pitchFamily="34" charset="0"/>
              </a:rPr>
              <a:t>26% Job Growth!</a:t>
            </a:r>
          </a:p>
        </p:txBody>
      </p:sp>
      <p:sp>
        <p:nvSpPr>
          <p:cNvPr id="1032" name="TextBox 7"/>
          <p:cNvSpPr txBox="1">
            <a:spLocks noChangeArrowheads="1"/>
          </p:cNvSpPr>
          <p:nvPr/>
        </p:nvSpPr>
        <p:spPr bwMode="auto">
          <a:xfrm rot="-5400000">
            <a:off x="-508000" y="3824288"/>
            <a:ext cx="1690687" cy="369888"/>
          </a:xfrm>
          <a:prstGeom prst="rect">
            <a:avLst/>
          </a:prstGeom>
          <a:noFill/>
          <a:ln w="9525">
            <a:noFill/>
            <a:miter lim="800000"/>
            <a:headEnd/>
            <a:tailEnd/>
          </a:ln>
        </p:spPr>
        <p:txBody>
          <a:bodyPr>
            <a:spAutoFit/>
          </a:bodyPr>
          <a:lstStyle/>
          <a:p>
            <a:pPr algn="ctr"/>
            <a:r>
              <a:rPr lang="en-US" sz="1800"/>
              <a:t>Solar Jobs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7"/>
          <p:cNvSpPr>
            <a:spLocks noChangeArrowheads="1"/>
          </p:cNvSpPr>
          <p:nvPr/>
        </p:nvSpPr>
        <p:spPr bwMode="auto">
          <a:xfrm>
            <a:off x="0" y="6288088"/>
            <a:ext cx="9067800" cy="461962"/>
          </a:xfrm>
          <a:prstGeom prst="rect">
            <a:avLst/>
          </a:prstGeom>
          <a:noFill/>
          <a:ln w="9525">
            <a:noFill/>
            <a:miter lim="800000"/>
            <a:headEnd/>
            <a:tailEnd/>
          </a:ln>
        </p:spPr>
        <p:txBody>
          <a:bodyPr>
            <a:spAutoFit/>
          </a:bodyPr>
          <a:lstStyle/>
          <a:p>
            <a:r>
              <a:rPr lang="en-US" i="1">
                <a:latin typeface="Calibri" pitchFamily="34" charset="0"/>
              </a:rPr>
              <a:t>Source: The Solar Foundation’s National Solar Jobs Census 2010</a:t>
            </a:r>
          </a:p>
          <a:p>
            <a:r>
              <a:rPr lang="en-US" i="1">
                <a:latin typeface="Calibri" pitchFamily="34" charset="0"/>
              </a:rPr>
              <a:t>To Access: www.thesolarfoundation.org</a:t>
            </a:r>
          </a:p>
        </p:txBody>
      </p:sp>
      <p:sp>
        <p:nvSpPr>
          <p:cNvPr id="2052" name="Rectangle 9"/>
          <p:cNvSpPr>
            <a:spLocks noGrp="1"/>
          </p:cNvSpPr>
          <p:nvPr>
            <p:ph type="title" idx="4294967295"/>
          </p:nvPr>
        </p:nvSpPr>
        <p:spPr>
          <a:xfrm>
            <a:off x="457200" y="1041400"/>
            <a:ext cx="8229600" cy="939800"/>
          </a:xfrm>
        </p:spPr>
        <p:txBody>
          <a:bodyPr rtlCol="0">
            <a:normAutofit fontScale="90000"/>
          </a:bodyPr>
          <a:lstStyle/>
          <a:p>
            <a:pPr eaLnBrk="1" fontAlgn="auto" hangingPunct="1">
              <a:spcAft>
                <a:spcPts val="0"/>
              </a:spcAft>
              <a:defRPr/>
            </a:pPr>
            <a:r>
              <a:rPr lang="en-US" sz="3200" dirty="0" smtClean="0"/>
              <a:t>Hiring Expectations – All Firms</a:t>
            </a:r>
            <a:br>
              <a:rPr lang="en-US" sz="3200" dirty="0" smtClean="0"/>
            </a:br>
            <a:r>
              <a:rPr lang="en-US" sz="3200" dirty="0" smtClean="0"/>
              <a:t>Between August 2010 – August 2011</a:t>
            </a:r>
          </a:p>
        </p:txBody>
      </p:sp>
      <p:graphicFrame>
        <p:nvGraphicFramePr>
          <p:cNvPr id="2050" name="Chart 7"/>
          <p:cNvGraphicFramePr>
            <a:graphicFrameLocks/>
          </p:cNvGraphicFramePr>
          <p:nvPr/>
        </p:nvGraphicFramePr>
        <p:xfrm>
          <a:off x="896938" y="2273300"/>
          <a:ext cx="7394575" cy="3822700"/>
        </p:xfrm>
        <a:graphic>
          <a:graphicData uri="http://schemas.openxmlformats.org/presentationml/2006/ole">
            <p:oleObj spid="_x0000_s2055" name="Chart" r:id="rId4" imgW="8105680" imgH="4219527" progId="Excel.Sheet.8">
              <p:embed/>
            </p:oleObj>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9"/>
          <p:cNvSpPr>
            <a:spLocks noGrp="1"/>
          </p:cNvSpPr>
          <p:nvPr>
            <p:ph type="title" idx="4294967295"/>
          </p:nvPr>
        </p:nvSpPr>
        <p:spPr>
          <a:xfrm>
            <a:off x="457200" y="1016000"/>
            <a:ext cx="8229600" cy="939800"/>
          </a:xfrm>
        </p:spPr>
        <p:txBody>
          <a:bodyPr rtlCol="0">
            <a:normAutofit fontScale="90000"/>
          </a:bodyPr>
          <a:lstStyle/>
          <a:p>
            <a:pPr eaLnBrk="1" fontAlgn="auto" hangingPunct="1">
              <a:spcAft>
                <a:spcPts val="0"/>
              </a:spcAft>
              <a:defRPr/>
            </a:pPr>
            <a:r>
              <a:rPr lang="en-US" sz="2800" b="1" dirty="0" smtClean="0"/>
              <a:t>Manufacturing and Wholesale Trade are </a:t>
            </a:r>
            <a:br>
              <a:rPr lang="en-US" sz="2800" b="1" dirty="0" smtClean="0"/>
            </a:br>
            <a:r>
              <a:rPr lang="en-US" sz="2800" b="1" dirty="0" smtClean="0"/>
              <a:t>growing the fastest at 36%!</a:t>
            </a:r>
          </a:p>
        </p:txBody>
      </p:sp>
      <p:graphicFrame>
        <p:nvGraphicFramePr>
          <p:cNvPr id="3074" name="Chart 7"/>
          <p:cNvGraphicFramePr>
            <a:graphicFrameLocks/>
          </p:cNvGraphicFramePr>
          <p:nvPr/>
        </p:nvGraphicFramePr>
        <p:xfrm>
          <a:off x="1295400" y="2159000"/>
          <a:ext cx="5791200" cy="3314700"/>
        </p:xfrm>
        <a:graphic>
          <a:graphicData uri="http://schemas.openxmlformats.org/presentationml/2006/ole">
            <p:oleObj spid="_x0000_s3079" r:id="rId4" imgW="7388992" imgH="4267570" progId="Excel.Sheet.8">
              <p:embed/>
            </p:oleObj>
          </a:graphicData>
        </a:graphic>
      </p:graphicFrame>
      <p:sp>
        <p:nvSpPr>
          <p:cNvPr id="3076" name="TextBox 8"/>
          <p:cNvSpPr txBox="1">
            <a:spLocks noChangeArrowheads="1"/>
          </p:cNvSpPr>
          <p:nvPr/>
        </p:nvSpPr>
        <p:spPr bwMode="auto">
          <a:xfrm>
            <a:off x="990600" y="5757863"/>
            <a:ext cx="5326063" cy="371475"/>
          </a:xfrm>
          <a:prstGeom prst="rect">
            <a:avLst/>
          </a:prstGeom>
          <a:noFill/>
          <a:ln w="9525">
            <a:noFill/>
            <a:miter lim="800000"/>
            <a:headEnd/>
            <a:tailEnd/>
          </a:ln>
        </p:spPr>
        <p:txBody>
          <a:bodyPr>
            <a:spAutoFit/>
          </a:bodyPr>
          <a:lstStyle/>
          <a:p>
            <a:r>
              <a:rPr lang="en-US" sz="1800">
                <a:latin typeface="Calibri" pitchFamily="34" charset="0"/>
              </a:rPr>
              <a:t>           2010 Jobs              New Jobs (12 Months)</a:t>
            </a:r>
          </a:p>
        </p:txBody>
      </p:sp>
      <p:sp>
        <p:nvSpPr>
          <p:cNvPr id="10" name="Rectangle 9"/>
          <p:cNvSpPr/>
          <p:nvPr/>
        </p:nvSpPr>
        <p:spPr>
          <a:xfrm>
            <a:off x="1295400" y="5791200"/>
            <a:ext cx="304800" cy="228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1" name="Rectangle 10"/>
          <p:cNvSpPr/>
          <p:nvPr/>
        </p:nvSpPr>
        <p:spPr>
          <a:xfrm>
            <a:off x="2895600" y="5791200"/>
            <a:ext cx="3048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8" name="Oval 7"/>
          <p:cNvSpPr/>
          <p:nvPr/>
        </p:nvSpPr>
        <p:spPr>
          <a:xfrm>
            <a:off x="1981200" y="3448050"/>
            <a:ext cx="673100" cy="571500"/>
          </a:xfrm>
          <a:prstGeom prst="ellipse">
            <a:avLst/>
          </a:prstGeom>
          <a:solidFill>
            <a:schemeClr val="accent5">
              <a:lumMod val="20000"/>
              <a:lumOff val="80000"/>
              <a:alpha val="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9" name="Oval 8"/>
          <p:cNvSpPr/>
          <p:nvPr/>
        </p:nvSpPr>
        <p:spPr>
          <a:xfrm>
            <a:off x="1600200" y="4527550"/>
            <a:ext cx="596900" cy="527050"/>
          </a:xfrm>
          <a:prstGeom prst="ellipse">
            <a:avLst/>
          </a:prstGeom>
          <a:solidFill>
            <a:schemeClr val="accent5">
              <a:lumMod val="20000"/>
              <a:lumOff val="80000"/>
              <a:alpha val="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3081" name="Rectangle 7"/>
          <p:cNvSpPr>
            <a:spLocks noChangeArrowheads="1"/>
          </p:cNvSpPr>
          <p:nvPr/>
        </p:nvSpPr>
        <p:spPr bwMode="auto">
          <a:xfrm>
            <a:off x="0" y="6359525"/>
            <a:ext cx="9067800" cy="461963"/>
          </a:xfrm>
          <a:prstGeom prst="rect">
            <a:avLst/>
          </a:prstGeom>
          <a:noFill/>
          <a:ln w="9525">
            <a:noFill/>
            <a:miter lim="800000"/>
            <a:headEnd/>
            <a:tailEnd/>
          </a:ln>
        </p:spPr>
        <p:txBody>
          <a:bodyPr>
            <a:spAutoFit/>
          </a:bodyPr>
          <a:lstStyle/>
          <a:p>
            <a:r>
              <a:rPr lang="en-US" i="1">
                <a:latin typeface="Calibri" pitchFamily="34" charset="0"/>
              </a:rPr>
              <a:t>Source: The Solar Foundation’s National Solar Jobs Census 2010</a:t>
            </a:r>
          </a:p>
          <a:p>
            <a:r>
              <a:rPr lang="en-US" i="1">
                <a:latin typeface="Calibri" pitchFamily="34" charset="0"/>
              </a:rPr>
              <a:t>To Access: www.thesolarfoundation.org</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3" descr="First_Solar_Assoc_PBG_FS05255_WB_M.jpg"/>
          <p:cNvPicPr>
            <a:picLocks noChangeAspect="1"/>
          </p:cNvPicPr>
          <p:nvPr/>
        </p:nvPicPr>
        <p:blipFill>
          <a:blip r:embed="rId3"/>
          <a:srcRect/>
          <a:stretch>
            <a:fillRect/>
          </a:stretch>
        </p:blipFill>
        <p:spPr bwMode="auto">
          <a:xfrm>
            <a:off x="4321175" y="2060575"/>
            <a:ext cx="4822825" cy="3359150"/>
          </a:xfrm>
          <a:prstGeom prst="rect">
            <a:avLst/>
          </a:prstGeom>
          <a:noFill/>
          <a:ln w="9525">
            <a:noFill/>
            <a:miter lim="800000"/>
            <a:headEnd/>
            <a:tailEnd/>
          </a:ln>
        </p:spPr>
      </p:pic>
      <p:pic>
        <p:nvPicPr>
          <p:cNvPr id="96258" name="Picture 2" descr="First_Solar_Assoc_PBG_9443_WB_M.jpg"/>
          <p:cNvPicPr>
            <a:picLocks noChangeAspect="1"/>
          </p:cNvPicPr>
          <p:nvPr/>
        </p:nvPicPr>
        <p:blipFill>
          <a:blip r:embed="rId4"/>
          <a:srcRect/>
          <a:stretch>
            <a:fillRect/>
          </a:stretch>
        </p:blipFill>
        <p:spPr bwMode="auto">
          <a:xfrm>
            <a:off x="0" y="2060575"/>
            <a:ext cx="4843463" cy="335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5" name="Content Placeholder 7" descr="13393.jpg"/>
          <p:cNvPicPr>
            <a:picLocks noGrp="1" noChangeAspect="1"/>
          </p:cNvPicPr>
          <p:nvPr>
            <p:ph idx="1"/>
          </p:nvPr>
        </p:nvPicPr>
        <p:blipFill>
          <a:blip r:embed="rId3"/>
          <a:srcRect/>
          <a:stretch>
            <a:fillRect/>
          </a:stretch>
        </p:blipFill>
        <p:spPr>
          <a:xfrm>
            <a:off x="1109663" y="3089275"/>
            <a:ext cx="3941762" cy="2854325"/>
          </a:xfrm>
        </p:spPr>
      </p:pic>
      <p:pic>
        <p:nvPicPr>
          <p:cNvPr id="21506" name="Picture 8" descr="14681.jpg"/>
          <p:cNvPicPr>
            <a:picLocks noChangeAspect="1"/>
          </p:cNvPicPr>
          <p:nvPr/>
        </p:nvPicPr>
        <p:blipFill>
          <a:blip r:embed="rId4"/>
          <a:srcRect/>
          <a:stretch>
            <a:fillRect/>
          </a:stretch>
        </p:blipFill>
        <p:spPr bwMode="auto">
          <a:xfrm>
            <a:off x="1109663" y="509588"/>
            <a:ext cx="3441700" cy="2271712"/>
          </a:xfrm>
          <a:prstGeom prst="rect">
            <a:avLst/>
          </a:prstGeom>
          <a:noFill/>
          <a:ln w="9525">
            <a:noFill/>
            <a:miter lim="800000"/>
            <a:headEnd/>
            <a:tailEnd/>
          </a:ln>
        </p:spPr>
      </p:pic>
      <p:sp>
        <p:nvSpPr>
          <p:cNvPr id="21507" name="TextBox 9"/>
          <p:cNvSpPr txBox="1">
            <a:spLocks noChangeArrowheads="1"/>
          </p:cNvSpPr>
          <p:nvPr/>
        </p:nvSpPr>
        <p:spPr bwMode="auto">
          <a:xfrm>
            <a:off x="1109663" y="6027738"/>
            <a:ext cx="4135437" cy="646112"/>
          </a:xfrm>
          <a:prstGeom prst="rect">
            <a:avLst/>
          </a:prstGeom>
          <a:noFill/>
          <a:ln w="9525">
            <a:noFill/>
            <a:miter lim="800000"/>
            <a:headEnd/>
            <a:tailEnd/>
          </a:ln>
        </p:spPr>
        <p:txBody>
          <a:bodyPr>
            <a:spAutoFit/>
          </a:bodyPr>
          <a:lstStyle/>
          <a:p>
            <a:r>
              <a:rPr lang="en-US"/>
              <a:t>Satellite Photos: NREL</a:t>
            </a:r>
          </a:p>
          <a:p>
            <a:r>
              <a:rPr lang="en-US"/>
              <a:t>Calculator: Casio</a:t>
            </a:r>
          </a:p>
          <a:p>
            <a:r>
              <a:rPr lang="en-US"/>
              <a:t>Watch: Lorus</a:t>
            </a:r>
          </a:p>
        </p:txBody>
      </p:sp>
      <p:pic>
        <p:nvPicPr>
          <p:cNvPr id="21508" name="Picture 10" descr="imagesCARM1DX3.jpg"/>
          <p:cNvPicPr>
            <a:picLocks noChangeAspect="1"/>
          </p:cNvPicPr>
          <p:nvPr/>
        </p:nvPicPr>
        <p:blipFill>
          <a:blip r:embed="rId5"/>
          <a:srcRect/>
          <a:stretch>
            <a:fillRect/>
          </a:stretch>
        </p:blipFill>
        <p:spPr bwMode="auto">
          <a:xfrm>
            <a:off x="6134100" y="509588"/>
            <a:ext cx="1703388" cy="2625725"/>
          </a:xfrm>
          <a:prstGeom prst="rect">
            <a:avLst/>
          </a:prstGeom>
          <a:noFill/>
          <a:ln w="9525">
            <a:noFill/>
            <a:miter lim="800000"/>
            <a:headEnd/>
            <a:tailEnd/>
          </a:ln>
        </p:spPr>
      </p:pic>
      <p:pic>
        <p:nvPicPr>
          <p:cNvPr id="21509" name="Picture 11" descr="solarlorus.jpg"/>
          <p:cNvPicPr>
            <a:picLocks noChangeAspect="1"/>
          </p:cNvPicPr>
          <p:nvPr/>
        </p:nvPicPr>
        <p:blipFill>
          <a:blip r:embed="rId6"/>
          <a:srcRect/>
          <a:stretch>
            <a:fillRect/>
          </a:stretch>
        </p:blipFill>
        <p:spPr bwMode="auto">
          <a:xfrm>
            <a:off x="6134100" y="3535363"/>
            <a:ext cx="1639888" cy="2586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title"/>
          </p:nvPr>
        </p:nvSpPr>
        <p:spPr/>
        <p:txBody>
          <a:bodyPr/>
          <a:lstStyle/>
          <a:p>
            <a:r>
              <a:rPr lang="en-US" smtClean="0"/>
              <a:t>Solar is Big Business</a:t>
            </a:r>
          </a:p>
        </p:txBody>
      </p:sp>
      <p:graphicFrame>
        <p:nvGraphicFramePr>
          <p:cNvPr id="4098" name="Content Placeholder 4"/>
          <p:cNvGraphicFramePr>
            <a:graphicFrameLocks noGrp="1"/>
          </p:cNvGraphicFramePr>
          <p:nvPr>
            <p:ph idx="1"/>
          </p:nvPr>
        </p:nvGraphicFramePr>
        <p:xfrm>
          <a:off x="457200" y="2652713"/>
          <a:ext cx="8229600" cy="3473450"/>
        </p:xfrm>
        <a:graphic>
          <a:graphicData uri="http://schemas.openxmlformats.org/presentationml/2006/ole">
            <p:oleObj spid="_x0000_s4103" r:id="rId4" imgW="8230313" imgH="3475021" progId="Excel.Sheet.8">
              <p:embed/>
            </p:oleObj>
          </a:graphicData>
        </a:graphic>
      </p:graphicFrame>
      <p:sp>
        <p:nvSpPr>
          <p:cNvPr id="4" name="TextBox 3"/>
          <p:cNvSpPr txBox="1"/>
          <p:nvPr/>
        </p:nvSpPr>
        <p:spPr>
          <a:xfrm>
            <a:off x="7938" y="6330950"/>
            <a:ext cx="4316412" cy="460375"/>
          </a:xfrm>
          <a:prstGeom prst="rect">
            <a:avLst/>
          </a:prstGeom>
          <a:noFill/>
        </p:spPr>
        <p:txBody>
          <a:bodyPr wrap="none">
            <a:spAutoFit/>
          </a:bodyPr>
          <a:lstStyle/>
          <a:p>
            <a:pPr>
              <a:defRPr/>
            </a:pPr>
            <a:r>
              <a:rPr lang="en-US" dirty="0">
                <a:latin typeface="+mn-lt"/>
                <a:cs typeface="+mn-cs"/>
              </a:rPr>
              <a:t>Source: SEIA/GTM Research - 2010 Year in Review Report</a:t>
            </a:r>
          </a:p>
          <a:p>
            <a:pPr>
              <a:defRPr/>
            </a:pPr>
            <a:r>
              <a:rPr lang="en-US" dirty="0">
                <a:latin typeface="+mn-lt"/>
                <a:cs typeface="+mn-cs"/>
              </a:rPr>
              <a:t>To Access: http://www.seia.org/galleries/pdf/SMI-YIR-2010-ES.pdf</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p:cNvPicPr>
            <a:picLocks noGrp="1" noChangeAspect="1" noChangeArrowheads="1"/>
          </p:cNvPicPr>
          <p:nvPr>
            <p:ph idx="1"/>
          </p:nvPr>
        </p:nvPicPr>
        <p:blipFill>
          <a:blip r:embed="rId3"/>
          <a:srcRect/>
          <a:stretch>
            <a:fillRect/>
          </a:stretch>
        </p:blipFill>
        <p:spPr>
          <a:xfrm>
            <a:off x="1054100" y="2006600"/>
            <a:ext cx="7073900" cy="4165600"/>
          </a:xfrm>
        </p:spPr>
      </p:pic>
      <p:sp>
        <p:nvSpPr>
          <p:cNvPr id="5" name="Content Placeholder 2"/>
          <p:cNvSpPr txBox="1">
            <a:spLocks/>
          </p:cNvSpPr>
          <p:nvPr/>
        </p:nvSpPr>
        <p:spPr bwMode="auto">
          <a:xfrm>
            <a:off x="457200" y="217488"/>
            <a:ext cx="8229600" cy="1319212"/>
          </a:xfrm>
          <a:prstGeom prst="rect">
            <a:avLst/>
          </a:prstGeom>
          <a:noFill/>
          <a:ln w="9525">
            <a:noFill/>
            <a:miter lim="800000"/>
            <a:headEnd/>
            <a:tailEnd/>
          </a:ln>
        </p:spPr>
        <p:txBody>
          <a:bodyPr/>
          <a:lstStyle/>
          <a:p>
            <a:pPr marL="342900" indent="-342900" eaLnBrk="0" hangingPunct="0">
              <a:spcBef>
                <a:spcPct val="20000"/>
              </a:spcBef>
              <a:buFont typeface="Arial" pitchFamily="34" charset="0"/>
              <a:buNone/>
              <a:defRPr/>
            </a:pPr>
            <a:endParaRPr lang="en-US" sz="3200">
              <a:latin typeface="+mn-lt"/>
              <a:cs typeface="+mn-cs"/>
            </a:endParaRPr>
          </a:p>
          <a:p>
            <a:pPr marL="342900" indent="-342900" eaLnBrk="0" hangingPunct="0">
              <a:spcBef>
                <a:spcPct val="20000"/>
              </a:spcBef>
              <a:buFont typeface="Arial" pitchFamily="34" charset="0"/>
              <a:buNone/>
              <a:defRPr/>
            </a:pPr>
            <a:endParaRPr lang="en-US" sz="3200">
              <a:latin typeface="+mn-lt"/>
              <a:cs typeface="+mn-cs"/>
            </a:endParaRPr>
          </a:p>
        </p:txBody>
      </p:sp>
      <p:sp>
        <p:nvSpPr>
          <p:cNvPr id="6" name="Title 1"/>
          <p:cNvSpPr txBox="1">
            <a:spLocks/>
          </p:cNvSpPr>
          <p:nvPr/>
        </p:nvSpPr>
        <p:spPr bwMode="auto">
          <a:xfrm>
            <a:off x="0" y="1066800"/>
            <a:ext cx="9144000" cy="939800"/>
          </a:xfrm>
          <a:prstGeom prst="rect">
            <a:avLst/>
          </a:prstGeom>
          <a:noFill/>
          <a:ln w="9525">
            <a:noFill/>
            <a:miter lim="800000"/>
            <a:headEnd/>
            <a:tailEnd/>
          </a:ln>
        </p:spPr>
        <p:txBody>
          <a:bodyPr anchor="ctr"/>
          <a:lstStyle/>
          <a:p>
            <a:pPr algn="ctr" eaLnBrk="0" hangingPunct="0">
              <a:defRPr/>
            </a:pPr>
            <a:r>
              <a:rPr lang="en-US" sz="4400" dirty="0">
                <a:solidFill>
                  <a:schemeClr val="tx2"/>
                </a:solidFill>
                <a:latin typeface="+mj-lt"/>
                <a:ea typeface="+mj-ea"/>
                <a:cs typeface="+mj-cs"/>
              </a:rPr>
              <a:t>Net exports totaling $723m in 2009</a:t>
            </a:r>
          </a:p>
        </p:txBody>
      </p:sp>
      <p:sp>
        <p:nvSpPr>
          <p:cNvPr id="7" name="Rectangle 6"/>
          <p:cNvSpPr/>
          <p:nvPr/>
        </p:nvSpPr>
        <p:spPr>
          <a:xfrm>
            <a:off x="0" y="6342063"/>
            <a:ext cx="6083300" cy="461962"/>
          </a:xfrm>
          <a:prstGeom prst="rect">
            <a:avLst/>
          </a:prstGeom>
        </p:spPr>
        <p:txBody>
          <a:bodyPr>
            <a:spAutoFit/>
          </a:bodyPr>
          <a:lstStyle/>
          <a:p>
            <a:pPr>
              <a:defRPr/>
            </a:pPr>
            <a:r>
              <a:rPr lang="en-US" dirty="0">
                <a:latin typeface="+mn-lt"/>
                <a:cs typeface="+mn-cs"/>
              </a:rPr>
              <a:t>Source: SEIA/GTM Research</a:t>
            </a:r>
          </a:p>
          <a:p>
            <a:pPr>
              <a:defRPr/>
            </a:pPr>
            <a:r>
              <a:rPr lang="en-US" dirty="0">
                <a:latin typeface="+mn-lt"/>
                <a:cs typeface="+mn-cs"/>
              </a:rPr>
              <a:t>To Access: http://www.seia.org/galleries/default-file/Solar_Trade_Assessment.pdf</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p:cNvSpPr>
          <p:nvPr>
            <p:ph type="title"/>
          </p:nvPr>
        </p:nvSpPr>
        <p:spPr>
          <a:xfrm>
            <a:off x="414338" y="1392238"/>
            <a:ext cx="8229600" cy="939800"/>
          </a:xfrm>
        </p:spPr>
        <p:txBody>
          <a:bodyPr/>
          <a:lstStyle/>
          <a:p>
            <a:pPr eaLnBrk="1" hangingPunct="1"/>
            <a:r>
              <a:rPr lang="en-US" smtClean="0"/>
              <a:t>Solar Develops Local Economies </a:t>
            </a:r>
          </a:p>
        </p:txBody>
      </p:sp>
      <p:sp>
        <p:nvSpPr>
          <p:cNvPr id="103426" name="Rectangle 8"/>
          <p:cNvSpPr>
            <a:spLocks noGrp="1"/>
          </p:cNvSpPr>
          <p:nvPr>
            <p:ph type="body" idx="1"/>
          </p:nvPr>
        </p:nvSpPr>
        <p:spPr>
          <a:xfrm>
            <a:off x="414338" y="2332038"/>
            <a:ext cx="8489950" cy="2849562"/>
          </a:xfrm>
        </p:spPr>
        <p:txBody>
          <a:bodyPr/>
          <a:lstStyle/>
          <a:p>
            <a:pPr eaLnBrk="1" hangingPunct="1">
              <a:lnSpc>
                <a:spcPct val="80000"/>
              </a:lnSpc>
            </a:pPr>
            <a:endParaRPr lang="en-US" smtClean="0"/>
          </a:p>
          <a:p>
            <a:pPr eaLnBrk="1" hangingPunct="1">
              <a:lnSpc>
                <a:spcPct val="80000"/>
              </a:lnSpc>
              <a:buFont typeface="Arial" charset="0"/>
              <a:buNone/>
            </a:pPr>
            <a:endParaRPr lang="en-US" sz="2000" smtClean="0"/>
          </a:p>
          <a:p>
            <a:pPr eaLnBrk="1" hangingPunct="1">
              <a:lnSpc>
                <a:spcPct val="80000"/>
              </a:lnSpc>
            </a:pPr>
            <a:r>
              <a:rPr lang="en-US" smtClean="0"/>
              <a:t>Increased revenue opportunities for landowners</a:t>
            </a:r>
          </a:p>
          <a:p>
            <a:pPr eaLnBrk="1" hangingPunct="1">
              <a:lnSpc>
                <a:spcPct val="80000"/>
              </a:lnSpc>
              <a:buFont typeface="Arial" charset="0"/>
              <a:buNone/>
            </a:pPr>
            <a:endParaRPr lang="en-US" smtClean="0"/>
          </a:p>
          <a:p>
            <a:pPr eaLnBrk="1" hangingPunct="1">
              <a:lnSpc>
                <a:spcPct val="80000"/>
              </a:lnSpc>
            </a:pPr>
            <a:r>
              <a:rPr lang="en-US" smtClean="0"/>
              <a:t>Improves regional economic competitiveness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p:cNvSpPr>
          <p:nvPr>
            <p:ph type="title"/>
          </p:nvPr>
        </p:nvSpPr>
        <p:spPr>
          <a:xfrm>
            <a:off x="457200" y="1117600"/>
            <a:ext cx="8229600" cy="939800"/>
          </a:xfrm>
        </p:spPr>
        <p:txBody>
          <a:bodyPr/>
          <a:lstStyle/>
          <a:p>
            <a:pPr eaLnBrk="1" hangingPunct="1"/>
            <a:r>
              <a:rPr lang="en-US" smtClean="0"/>
              <a:t>Solar is a Smart Investment</a:t>
            </a:r>
          </a:p>
        </p:txBody>
      </p:sp>
      <p:sp>
        <p:nvSpPr>
          <p:cNvPr id="105474" name="Rectangle 3"/>
          <p:cNvSpPr>
            <a:spLocks noGrp="1"/>
          </p:cNvSpPr>
          <p:nvPr>
            <p:ph type="body" idx="1"/>
          </p:nvPr>
        </p:nvSpPr>
        <p:spPr>
          <a:xfrm>
            <a:off x="266700" y="2057400"/>
            <a:ext cx="8597900" cy="4068763"/>
          </a:xfrm>
        </p:spPr>
        <p:txBody>
          <a:bodyPr/>
          <a:lstStyle/>
          <a:p>
            <a:pPr eaLnBrk="1" hangingPunct="1"/>
            <a:r>
              <a:rPr lang="en-US" sz="2800" smtClean="0"/>
              <a:t>Solar is a proven technology</a:t>
            </a:r>
          </a:p>
          <a:p>
            <a:pPr eaLnBrk="1" hangingPunct="1"/>
            <a:endParaRPr lang="en-US" sz="800" smtClean="0"/>
          </a:p>
          <a:p>
            <a:pPr eaLnBrk="1" hangingPunct="1"/>
            <a:r>
              <a:rPr lang="en-US" sz="2800" smtClean="0"/>
              <a:t>Prices for modules are decreasing, while energy costs are increasing</a:t>
            </a:r>
          </a:p>
          <a:p>
            <a:pPr eaLnBrk="1" hangingPunct="1"/>
            <a:endParaRPr lang="en-US" sz="800" smtClean="0"/>
          </a:p>
          <a:p>
            <a:pPr eaLnBrk="1" hangingPunct="1"/>
            <a:r>
              <a:rPr lang="en-US" sz="2800" smtClean="0"/>
              <a:t>Rebates, grants, and incentives are available to increase return on investment</a:t>
            </a:r>
          </a:p>
          <a:p>
            <a:pPr eaLnBrk="1" hangingPunct="1"/>
            <a:endParaRPr lang="en-US" sz="800" smtClean="0"/>
          </a:p>
          <a:p>
            <a:pPr eaLnBrk="1" hangingPunct="1"/>
            <a:r>
              <a:rPr lang="en-US" sz="2800" smtClean="0"/>
              <a:t>Solar is a clean, reliable solution to many urban infrastructure goals and objectives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4"/>
          <p:cNvGraphicFramePr>
            <a:graphicFrameLocks noGrp="1" noChangeAspect="1"/>
          </p:cNvGraphicFramePr>
          <p:nvPr>
            <p:ph idx="1"/>
          </p:nvPr>
        </p:nvGraphicFramePr>
        <p:xfrm>
          <a:off x="1047750" y="3705225"/>
          <a:ext cx="7040563" cy="2303463"/>
        </p:xfrm>
        <a:graphic>
          <a:graphicData uri="http://schemas.openxmlformats.org/presentationml/2006/ole">
            <p:oleObj spid="_x0000_s5127" name="Worksheet" r:id="rId4" imgW="3220292" imgH="1054499" progId="Excel.Sheet.8">
              <p:embed/>
            </p:oleObj>
          </a:graphicData>
        </a:graphic>
      </p:graphicFrame>
      <p:sp>
        <p:nvSpPr>
          <p:cNvPr id="6147" name="TextBox 8"/>
          <p:cNvSpPr txBox="1">
            <a:spLocks noChangeArrowheads="1"/>
          </p:cNvSpPr>
          <p:nvPr/>
        </p:nvSpPr>
        <p:spPr bwMode="auto">
          <a:xfrm>
            <a:off x="1047750" y="1208088"/>
            <a:ext cx="6457950" cy="2419350"/>
          </a:xfrm>
          <a:prstGeom prst="rect">
            <a:avLst/>
          </a:prstGeom>
          <a:noFill/>
          <a:ln w="9525">
            <a:noFill/>
            <a:miter lim="800000"/>
            <a:headEnd/>
            <a:tailEnd/>
          </a:ln>
        </p:spPr>
        <p:txBody>
          <a:bodyPr>
            <a:spAutoFit/>
          </a:bodyPr>
          <a:lstStyle/>
          <a:p>
            <a:pPr>
              <a:lnSpc>
                <a:spcPct val="90000"/>
              </a:lnSpc>
              <a:defRPr/>
            </a:pPr>
            <a:r>
              <a:rPr lang="en-US" sz="3600" dirty="0">
                <a:solidFill>
                  <a:schemeClr val="tx2"/>
                </a:solidFill>
                <a:latin typeface="+mn-lt"/>
                <a:cs typeface="+mn-cs"/>
              </a:rPr>
              <a:t>Solar is Clean and mitigates:</a:t>
            </a:r>
          </a:p>
          <a:p>
            <a:pPr>
              <a:lnSpc>
                <a:spcPct val="90000"/>
              </a:lnSpc>
              <a:defRPr/>
            </a:pPr>
            <a:endParaRPr lang="en-US" dirty="0">
              <a:solidFill>
                <a:schemeClr val="tx2"/>
              </a:solidFill>
              <a:latin typeface="+mn-lt"/>
              <a:cs typeface="+mn-cs"/>
            </a:endParaRPr>
          </a:p>
          <a:p>
            <a:pPr lvl="1">
              <a:lnSpc>
                <a:spcPct val="90000"/>
              </a:lnSpc>
              <a:buFont typeface="Arial" pitchFamily="34" charset="0"/>
              <a:buChar char="•"/>
              <a:defRPr/>
            </a:pPr>
            <a:r>
              <a:rPr lang="en-US" sz="2400" dirty="0">
                <a:latin typeface="+mn-lt"/>
                <a:ea typeface="ＭＳ Ｐゴシック"/>
                <a:cs typeface="ＭＳ Ｐゴシック"/>
              </a:rPr>
              <a:t>  green house gas, NOX and SOX</a:t>
            </a:r>
          </a:p>
          <a:p>
            <a:pPr lvl="1">
              <a:lnSpc>
                <a:spcPct val="90000"/>
              </a:lnSpc>
              <a:buFont typeface="Arial" pitchFamily="34" charset="0"/>
              <a:buChar char="•"/>
              <a:defRPr/>
            </a:pPr>
            <a:r>
              <a:rPr lang="en-US" sz="2400" dirty="0">
                <a:latin typeface="+mn-lt"/>
                <a:ea typeface="ＭＳ Ｐゴシック"/>
                <a:cs typeface="ＭＳ Ｐゴシック"/>
              </a:rPr>
              <a:t>  mercury pollution</a:t>
            </a:r>
          </a:p>
          <a:p>
            <a:pPr lvl="1">
              <a:lnSpc>
                <a:spcPct val="90000"/>
              </a:lnSpc>
              <a:buFont typeface="Arial" pitchFamily="34" charset="0"/>
              <a:buChar char="•"/>
              <a:defRPr/>
            </a:pPr>
            <a:r>
              <a:rPr lang="en-US" sz="2400" dirty="0">
                <a:latin typeface="+mn-lt"/>
                <a:ea typeface="ＭＳ Ｐゴシック"/>
                <a:cs typeface="ＭＳ Ｐゴシック"/>
              </a:rPr>
              <a:t>  thermal energy pollution</a:t>
            </a:r>
          </a:p>
          <a:p>
            <a:pPr lvl="1">
              <a:lnSpc>
                <a:spcPct val="90000"/>
              </a:lnSpc>
              <a:buFont typeface="Arial" pitchFamily="34" charset="0"/>
              <a:buChar char="•"/>
              <a:defRPr/>
            </a:pPr>
            <a:r>
              <a:rPr lang="en-US" sz="2400" dirty="0">
                <a:latin typeface="+mn-lt"/>
                <a:ea typeface="ＭＳ Ｐゴシック"/>
                <a:cs typeface="ＭＳ Ｐゴシック"/>
              </a:rPr>
              <a:t>  mining impacts</a:t>
            </a:r>
          </a:p>
          <a:p>
            <a:pPr lvl="1">
              <a:lnSpc>
                <a:spcPct val="90000"/>
              </a:lnSpc>
              <a:buFont typeface="Arial" pitchFamily="34" charset="0"/>
              <a:buChar char="•"/>
              <a:defRPr/>
            </a:pPr>
            <a:r>
              <a:rPr lang="en-US" sz="2400" dirty="0">
                <a:latin typeface="+mn-lt"/>
                <a:ea typeface="ＭＳ Ｐゴシック"/>
                <a:cs typeface="ＭＳ Ｐゴシック"/>
              </a:rPr>
              <a:t>  water issues </a:t>
            </a:r>
            <a:endParaRPr lang="en-US" sz="2400" dirty="0">
              <a:latin typeface="+mn-lt"/>
              <a:cs typeface="+mn-c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p:cNvPicPr>
            <a:picLocks noChangeAspect="1" noChangeArrowheads="1"/>
          </p:cNvPicPr>
          <p:nvPr/>
        </p:nvPicPr>
        <p:blipFill>
          <a:blip r:embed="rId3"/>
          <a:srcRect/>
          <a:stretch>
            <a:fillRect/>
          </a:stretch>
        </p:blipFill>
        <p:spPr bwMode="auto">
          <a:xfrm>
            <a:off x="939800" y="2205038"/>
            <a:ext cx="3413125" cy="3695700"/>
          </a:xfrm>
          <a:prstGeom prst="rect">
            <a:avLst/>
          </a:prstGeom>
          <a:noFill/>
          <a:ln w="9525">
            <a:noFill/>
            <a:miter lim="800000"/>
            <a:headEnd/>
            <a:tailEnd/>
          </a:ln>
        </p:spPr>
      </p:pic>
      <p:pic>
        <p:nvPicPr>
          <p:cNvPr id="110594" name="Picture 4"/>
          <p:cNvPicPr>
            <a:picLocks noChangeAspect="1" noChangeArrowheads="1"/>
          </p:cNvPicPr>
          <p:nvPr/>
        </p:nvPicPr>
        <p:blipFill>
          <a:blip r:embed="rId4"/>
          <a:srcRect/>
          <a:stretch>
            <a:fillRect/>
          </a:stretch>
        </p:blipFill>
        <p:spPr bwMode="auto">
          <a:xfrm>
            <a:off x="5092700" y="2173288"/>
            <a:ext cx="3460750" cy="3727450"/>
          </a:xfrm>
          <a:prstGeom prst="rect">
            <a:avLst/>
          </a:prstGeom>
          <a:noFill/>
          <a:ln w="9525">
            <a:noFill/>
            <a:miter lim="800000"/>
            <a:headEnd/>
            <a:tailEnd/>
          </a:ln>
        </p:spPr>
      </p:pic>
      <p:sp>
        <p:nvSpPr>
          <p:cNvPr id="110595" name="Rectangle 4"/>
          <p:cNvSpPr>
            <a:spLocks noChangeArrowheads="1"/>
          </p:cNvSpPr>
          <p:nvPr/>
        </p:nvSpPr>
        <p:spPr bwMode="auto">
          <a:xfrm>
            <a:off x="1879600" y="1054100"/>
            <a:ext cx="5270500" cy="646113"/>
          </a:xfrm>
          <a:prstGeom prst="rect">
            <a:avLst/>
          </a:prstGeom>
          <a:noFill/>
          <a:ln w="9525">
            <a:noFill/>
            <a:miter lim="800000"/>
            <a:headEnd/>
            <a:tailEnd/>
          </a:ln>
        </p:spPr>
        <p:txBody>
          <a:bodyPr>
            <a:spAutoFit/>
          </a:bodyPr>
          <a:lstStyle/>
          <a:p>
            <a:pPr algn="ctr"/>
            <a:r>
              <a:rPr lang="en-US" sz="1800"/>
              <a:t>Mud River, West Virginia,</a:t>
            </a:r>
            <a:br>
              <a:rPr lang="en-US" sz="1800"/>
            </a:br>
            <a:r>
              <a:rPr lang="en-US" sz="1800"/>
              <a:t>before and after mountaintop removal coal mining</a:t>
            </a:r>
          </a:p>
        </p:txBody>
      </p:sp>
      <p:sp>
        <p:nvSpPr>
          <p:cNvPr id="110596" name="Rectangle 2"/>
          <p:cNvSpPr>
            <a:spLocks noChangeArrowheads="1"/>
          </p:cNvSpPr>
          <p:nvPr/>
        </p:nvSpPr>
        <p:spPr bwMode="auto">
          <a:xfrm>
            <a:off x="1397000" y="6019800"/>
            <a:ext cx="5449888" cy="307975"/>
          </a:xfrm>
          <a:prstGeom prst="rect">
            <a:avLst/>
          </a:prstGeom>
          <a:noFill/>
          <a:ln w="9525">
            <a:noFill/>
            <a:miter lim="800000"/>
            <a:headEnd/>
            <a:tailEnd/>
          </a:ln>
        </p:spPr>
        <p:txBody>
          <a:bodyPr>
            <a:spAutoFit/>
          </a:bodyPr>
          <a:lstStyle/>
          <a:p>
            <a:pPr algn="ctr"/>
            <a:r>
              <a:rPr lang="en-US" sz="1400"/>
              <a:t>Source: http://earth.google.com/outreach/cs_app_voices.html</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Content Placeholder 4"/>
          <p:cNvSpPr>
            <a:spLocks noGrp="1"/>
          </p:cNvSpPr>
          <p:nvPr>
            <p:ph idx="4294967295"/>
          </p:nvPr>
        </p:nvSpPr>
        <p:spPr>
          <a:xfrm>
            <a:off x="457200" y="2219325"/>
            <a:ext cx="8477250" cy="4525963"/>
          </a:xfrm>
        </p:spPr>
        <p:txBody>
          <a:bodyPr/>
          <a:lstStyle/>
          <a:p>
            <a:pPr eaLnBrk="1" hangingPunct="1">
              <a:lnSpc>
                <a:spcPct val="90000"/>
              </a:lnSpc>
            </a:pPr>
            <a:endParaRPr lang="en-US" sz="2400" smtClean="0"/>
          </a:p>
          <a:p>
            <a:pPr eaLnBrk="1" hangingPunct="1">
              <a:lnSpc>
                <a:spcPct val="90000"/>
              </a:lnSpc>
            </a:pPr>
            <a:r>
              <a:rPr lang="en-US" sz="2400" smtClean="0"/>
              <a:t>Most states require renewable energy procurement for utilities </a:t>
            </a:r>
          </a:p>
          <a:p>
            <a:pPr eaLnBrk="1" hangingPunct="1">
              <a:lnSpc>
                <a:spcPct val="90000"/>
              </a:lnSpc>
              <a:buFont typeface="Arial" charset="0"/>
              <a:buNone/>
            </a:pPr>
            <a:endParaRPr lang="en-US" sz="2400" smtClean="0"/>
          </a:p>
          <a:p>
            <a:pPr eaLnBrk="1" hangingPunct="1">
              <a:lnSpc>
                <a:spcPct val="90000"/>
              </a:lnSpc>
            </a:pPr>
            <a:r>
              <a:rPr lang="en-US" sz="2400" smtClean="0"/>
              <a:t>States in the Northeast, West, and Midwest exploring / implementing carbon emission caps</a:t>
            </a:r>
          </a:p>
          <a:p>
            <a:pPr eaLnBrk="1" hangingPunct="1">
              <a:lnSpc>
                <a:spcPct val="90000"/>
              </a:lnSpc>
              <a:buFont typeface="Arial" charset="0"/>
              <a:buNone/>
            </a:pPr>
            <a:endParaRPr lang="en-US" sz="2400" smtClean="0"/>
          </a:p>
          <a:p>
            <a:pPr eaLnBrk="1" hangingPunct="1">
              <a:lnSpc>
                <a:spcPct val="90000"/>
              </a:lnSpc>
            </a:pPr>
            <a:r>
              <a:rPr lang="en-US" sz="2400" smtClean="0"/>
              <a:t>Many cities, especially those in non-attainment zones, have greenhouse reduction goals</a:t>
            </a:r>
          </a:p>
          <a:p>
            <a:pPr eaLnBrk="1" hangingPunct="1">
              <a:lnSpc>
                <a:spcPct val="90000"/>
              </a:lnSpc>
            </a:pPr>
            <a:endParaRPr lang="en-US" sz="2400" smtClean="0"/>
          </a:p>
          <a:p>
            <a:pPr eaLnBrk="1" hangingPunct="1">
              <a:lnSpc>
                <a:spcPct val="90000"/>
              </a:lnSpc>
              <a:buFont typeface="Arial" charset="0"/>
              <a:buNone/>
            </a:pPr>
            <a:endParaRPr lang="en-US" smtClean="0"/>
          </a:p>
          <a:p>
            <a:pPr eaLnBrk="1" hangingPunct="1">
              <a:lnSpc>
                <a:spcPct val="90000"/>
              </a:lnSpc>
            </a:pPr>
            <a:endParaRPr lang="en-US" smtClean="0"/>
          </a:p>
        </p:txBody>
      </p:sp>
      <p:sp>
        <p:nvSpPr>
          <p:cNvPr id="6148" name="Title 5"/>
          <p:cNvSpPr>
            <a:spLocks noGrp="1"/>
          </p:cNvSpPr>
          <p:nvPr>
            <p:ph type="title" idx="4294967295"/>
          </p:nvPr>
        </p:nvSpPr>
        <p:spPr>
          <a:xfrm>
            <a:off x="457200" y="1279525"/>
            <a:ext cx="8229600" cy="939800"/>
          </a:xfrm>
        </p:spPr>
        <p:txBody>
          <a:bodyPr rtlCol="0">
            <a:normAutofit fontScale="90000"/>
          </a:bodyPr>
          <a:lstStyle/>
          <a:p>
            <a:pPr eaLnBrk="1" fontAlgn="auto" hangingPunct="1">
              <a:spcAft>
                <a:spcPts val="0"/>
              </a:spcAft>
              <a:defRPr/>
            </a:pPr>
            <a:r>
              <a:rPr lang="en-US" sz="3600" dirty="0" smtClean="0"/>
              <a:t>Solar Helps Communities Achieve Energy Goals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4"/>
          <p:cNvSpPr>
            <a:spLocks noGrp="1"/>
          </p:cNvSpPr>
          <p:nvPr>
            <p:ph type="title" idx="4294967295"/>
          </p:nvPr>
        </p:nvSpPr>
        <p:spPr/>
        <p:txBody>
          <a:bodyPr/>
          <a:lstStyle/>
          <a:p>
            <a:pPr eaLnBrk="1" hangingPunct="1"/>
            <a:r>
              <a:rPr lang="en-US" sz="4000" smtClean="0"/>
              <a:t>Solar Mitigates Land Use Issues</a:t>
            </a:r>
          </a:p>
        </p:txBody>
      </p:sp>
      <p:sp>
        <p:nvSpPr>
          <p:cNvPr id="114690" name="Rectangle 5"/>
          <p:cNvSpPr>
            <a:spLocks noGrp="1"/>
          </p:cNvSpPr>
          <p:nvPr>
            <p:ph type="body" idx="4294967295"/>
          </p:nvPr>
        </p:nvSpPr>
        <p:spPr>
          <a:xfrm>
            <a:off x="457200" y="2287588"/>
            <a:ext cx="8229600" cy="3838575"/>
          </a:xfrm>
        </p:spPr>
        <p:txBody>
          <a:bodyPr/>
          <a:lstStyle/>
          <a:p>
            <a:pPr eaLnBrk="1" hangingPunct="1"/>
            <a:r>
              <a:rPr lang="en-US" sz="2800" smtClean="0"/>
              <a:t>Solar is infinitely modular, the ultimate distributed generator</a:t>
            </a:r>
          </a:p>
          <a:p>
            <a:pPr eaLnBrk="1" hangingPunct="1"/>
            <a:r>
              <a:rPr lang="en-US" sz="2800" smtClean="0"/>
              <a:t>Distributed generation mitigates the need for grid upgrades and related construction disruption</a:t>
            </a:r>
          </a:p>
          <a:p>
            <a:pPr eaLnBrk="1" hangingPunct="1"/>
            <a:r>
              <a:rPr lang="en-US" sz="2800" smtClean="0"/>
              <a:t>Redevelopment</a:t>
            </a:r>
          </a:p>
          <a:p>
            <a:pPr lvl="1" eaLnBrk="1" hangingPunct="1"/>
            <a:r>
              <a:rPr lang="en-US" sz="2400" smtClean="0">
                <a:ea typeface="ＭＳ Ｐゴシック" pitchFamily="34" charset="-128"/>
              </a:rPr>
              <a:t>Sustainable, green, aesthetic standards</a:t>
            </a:r>
          </a:p>
          <a:p>
            <a:pPr lvl="1" eaLnBrk="1" hangingPunct="1"/>
            <a:r>
              <a:rPr lang="en-US" sz="2400" smtClean="0">
                <a:ea typeface="ＭＳ Ｐゴシック" pitchFamily="34" charset="-128"/>
              </a:rPr>
              <a:t>Brownfields to Brightfields</a:t>
            </a:r>
          </a:p>
          <a:p>
            <a:pPr eaLnBrk="1" hangingPunct="1"/>
            <a:endParaRPr lang="en-US" sz="2800"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p:cNvSpPr>
          <p:nvPr>
            <p:ph type="title" idx="4294967295"/>
          </p:nvPr>
        </p:nvSpPr>
        <p:spPr>
          <a:xfrm>
            <a:off x="446088" y="1123950"/>
            <a:ext cx="8229600" cy="1220788"/>
          </a:xfrm>
        </p:spPr>
        <p:txBody>
          <a:bodyPr rtlCol="0">
            <a:normAutofit fontScale="90000"/>
          </a:bodyPr>
          <a:lstStyle/>
          <a:p>
            <a:pPr eaLnBrk="1" fontAlgn="auto" hangingPunct="1">
              <a:spcAft>
                <a:spcPts val="0"/>
              </a:spcAft>
              <a:defRPr/>
            </a:pPr>
            <a:r>
              <a:rPr lang="en-US" dirty="0" smtClean="0"/>
              <a:t>Solar Assists in Creating Clean Transportation Infrastructure</a:t>
            </a:r>
          </a:p>
        </p:txBody>
      </p:sp>
      <p:sp>
        <p:nvSpPr>
          <p:cNvPr id="116738" name="Rectangle 5"/>
          <p:cNvSpPr>
            <a:spLocks noGrp="1"/>
          </p:cNvSpPr>
          <p:nvPr>
            <p:ph type="body" idx="4294967295"/>
          </p:nvPr>
        </p:nvSpPr>
        <p:spPr>
          <a:xfrm>
            <a:off x="446088" y="2063750"/>
            <a:ext cx="5448300" cy="4200525"/>
          </a:xfrm>
        </p:spPr>
        <p:txBody>
          <a:bodyPr/>
          <a:lstStyle/>
          <a:p>
            <a:pPr eaLnBrk="1" hangingPunct="1">
              <a:buFont typeface="Arial" charset="0"/>
              <a:buNone/>
            </a:pPr>
            <a:endParaRPr lang="en-US" sz="2800" smtClean="0"/>
          </a:p>
          <a:p>
            <a:pPr eaLnBrk="1" hangingPunct="1"/>
            <a:endParaRPr lang="en-US" sz="2800" smtClean="0"/>
          </a:p>
          <a:p>
            <a:pPr eaLnBrk="1" hangingPunct="1"/>
            <a:endParaRPr lang="en-US" smtClean="0"/>
          </a:p>
        </p:txBody>
      </p:sp>
      <p:pic>
        <p:nvPicPr>
          <p:cNvPr id="116739" name="Picture 4" descr="16610.jpg"/>
          <p:cNvPicPr>
            <a:picLocks noChangeAspect="1"/>
          </p:cNvPicPr>
          <p:nvPr/>
        </p:nvPicPr>
        <p:blipFill>
          <a:blip r:embed="rId3"/>
          <a:srcRect/>
          <a:stretch>
            <a:fillRect/>
          </a:stretch>
        </p:blipFill>
        <p:spPr bwMode="auto">
          <a:xfrm>
            <a:off x="1866900" y="2643188"/>
            <a:ext cx="5060950" cy="3621087"/>
          </a:xfrm>
          <a:prstGeom prst="rect">
            <a:avLst/>
          </a:prstGeom>
          <a:noFill/>
          <a:ln w="9525">
            <a:noFill/>
            <a:miter lim="800000"/>
            <a:headEnd/>
            <a:tailEnd/>
          </a:ln>
        </p:spPr>
      </p:pic>
      <p:sp>
        <p:nvSpPr>
          <p:cNvPr id="116740" name="TextBox 5"/>
          <p:cNvSpPr txBox="1">
            <a:spLocks noChangeArrowheads="1"/>
          </p:cNvSpPr>
          <p:nvPr/>
        </p:nvSpPr>
        <p:spPr bwMode="auto">
          <a:xfrm>
            <a:off x="107950" y="6473825"/>
            <a:ext cx="1533525" cy="276225"/>
          </a:xfrm>
          <a:prstGeom prst="rect">
            <a:avLst/>
          </a:prstGeom>
          <a:noFill/>
          <a:ln w="9525">
            <a:noFill/>
            <a:miter lim="800000"/>
            <a:headEnd/>
            <a:tailEnd/>
          </a:ln>
        </p:spPr>
        <p:txBody>
          <a:bodyPr wrap="none">
            <a:spAutoFit/>
          </a:bodyPr>
          <a:lstStyle/>
          <a:p>
            <a:r>
              <a:rPr lang="en-US"/>
              <a:t>Photo Credit: NREL</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p:cNvSpPr>
          <p:nvPr>
            <p:ph type="title" idx="4294967295"/>
          </p:nvPr>
        </p:nvSpPr>
        <p:spPr>
          <a:xfrm>
            <a:off x="446088" y="1123950"/>
            <a:ext cx="8229600" cy="1220788"/>
          </a:xfrm>
        </p:spPr>
        <p:txBody>
          <a:bodyPr rtlCol="0">
            <a:normAutofit fontScale="90000"/>
          </a:bodyPr>
          <a:lstStyle/>
          <a:p>
            <a:pPr eaLnBrk="1" fontAlgn="auto" hangingPunct="1">
              <a:spcAft>
                <a:spcPts val="0"/>
              </a:spcAft>
              <a:defRPr/>
            </a:pPr>
            <a:r>
              <a:rPr lang="en-US" dirty="0" smtClean="0"/>
              <a:t>Solar Assists in Creating Clean Transportation Infrastructure</a:t>
            </a:r>
          </a:p>
        </p:txBody>
      </p:sp>
      <p:sp>
        <p:nvSpPr>
          <p:cNvPr id="118786" name="Rectangle 5"/>
          <p:cNvSpPr>
            <a:spLocks noGrp="1"/>
          </p:cNvSpPr>
          <p:nvPr>
            <p:ph type="body" idx="4294967295"/>
          </p:nvPr>
        </p:nvSpPr>
        <p:spPr>
          <a:xfrm>
            <a:off x="446088" y="2063750"/>
            <a:ext cx="5448300" cy="4200525"/>
          </a:xfrm>
        </p:spPr>
        <p:txBody>
          <a:bodyPr/>
          <a:lstStyle/>
          <a:p>
            <a:pPr eaLnBrk="1" hangingPunct="1">
              <a:buFont typeface="Arial" charset="0"/>
              <a:buNone/>
            </a:pPr>
            <a:endParaRPr lang="en-US" sz="2800" smtClean="0"/>
          </a:p>
          <a:p>
            <a:pPr eaLnBrk="1" hangingPunct="1"/>
            <a:endParaRPr lang="en-US" sz="2800" smtClean="0"/>
          </a:p>
          <a:p>
            <a:pPr eaLnBrk="1" hangingPunct="1"/>
            <a:endParaRPr lang="en-US" smtClean="0"/>
          </a:p>
        </p:txBody>
      </p:sp>
      <p:pic>
        <p:nvPicPr>
          <p:cNvPr id="118787" name="Picture 4" descr="16610.jpg"/>
          <p:cNvPicPr>
            <a:picLocks noChangeAspect="1"/>
          </p:cNvPicPr>
          <p:nvPr/>
        </p:nvPicPr>
        <p:blipFill>
          <a:blip r:embed="rId3"/>
          <a:srcRect/>
          <a:stretch>
            <a:fillRect/>
          </a:stretch>
        </p:blipFill>
        <p:spPr bwMode="auto">
          <a:xfrm>
            <a:off x="1866900" y="2643188"/>
            <a:ext cx="5060950" cy="3621087"/>
          </a:xfrm>
          <a:prstGeom prst="rect">
            <a:avLst/>
          </a:prstGeom>
          <a:noFill/>
          <a:ln w="9525">
            <a:noFill/>
            <a:miter lim="800000"/>
            <a:headEnd/>
            <a:tailEnd/>
          </a:ln>
        </p:spPr>
      </p:pic>
      <p:sp>
        <p:nvSpPr>
          <p:cNvPr id="118788" name="TextBox 5"/>
          <p:cNvSpPr txBox="1">
            <a:spLocks noChangeArrowheads="1"/>
          </p:cNvSpPr>
          <p:nvPr/>
        </p:nvSpPr>
        <p:spPr bwMode="auto">
          <a:xfrm>
            <a:off x="107950" y="6473825"/>
            <a:ext cx="1533525" cy="276225"/>
          </a:xfrm>
          <a:prstGeom prst="rect">
            <a:avLst/>
          </a:prstGeom>
          <a:noFill/>
          <a:ln w="9525">
            <a:noFill/>
            <a:miter lim="800000"/>
            <a:headEnd/>
            <a:tailEnd/>
          </a:ln>
        </p:spPr>
        <p:txBody>
          <a:bodyPr wrap="none">
            <a:spAutoFit/>
          </a:bodyPr>
          <a:lstStyle/>
          <a:p>
            <a:r>
              <a:rPr lang="en-US"/>
              <a:t>Photo Credit: NREL</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p:cNvSpPr>
          <p:nvPr>
            <p:ph type="title" idx="4294967295"/>
          </p:nvPr>
        </p:nvSpPr>
        <p:spPr>
          <a:xfrm>
            <a:off x="279400" y="1392238"/>
            <a:ext cx="8229600" cy="939800"/>
          </a:xfrm>
        </p:spPr>
        <p:txBody>
          <a:bodyPr/>
          <a:lstStyle/>
          <a:p>
            <a:pPr eaLnBrk="1" hangingPunct="1"/>
            <a:r>
              <a:rPr lang="en-US" smtClean="0"/>
              <a:t>Top-10 Solar Trends for 2011</a:t>
            </a:r>
          </a:p>
        </p:txBody>
      </p:sp>
      <p:sp>
        <p:nvSpPr>
          <p:cNvPr id="23554" name="Rectangle 3"/>
          <p:cNvSpPr>
            <a:spLocks noGrp="1"/>
          </p:cNvSpPr>
          <p:nvPr>
            <p:ph type="body" sz="half" idx="4294967295"/>
          </p:nvPr>
        </p:nvSpPr>
        <p:spPr>
          <a:xfrm>
            <a:off x="457200" y="2489200"/>
            <a:ext cx="5641975" cy="4525963"/>
          </a:xfrm>
        </p:spPr>
        <p:txBody>
          <a:bodyPr/>
          <a:lstStyle/>
          <a:p>
            <a:pPr eaLnBrk="1" hangingPunct="1"/>
            <a:r>
              <a:rPr lang="en-US" sz="2800" smtClean="0"/>
              <a:t>U.S. solar market rising</a:t>
            </a:r>
          </a:p>
          <a:p>
            <a:pPr eaLnBrk="1" hangingPunct="1"/>
            <a:r>
              <a:rPr lang="en-US" sz="2800" smtClean="0"/>
              <a:t>More financing opportunities</a:t>
            </a:r>
          </a:p>
          <a:p>
            <a:pPr eaLnBrk="1" hangingPunct="1"/>
            <a:r>
              <a:rPr lang="en-US" sz="2800" smtClean="0"/>
              <a:t>Utilities embracing ownership</a:t>
            </a:r>
          </a:p>
          <a:p>
            <a:pPr eaLnBrk="1" hangingPunct="1"/>
            <a:r>
              <a:rPr lang="en-US" sz="2800" smtClean="0"/>
              <a:t>Factories expanding</a:t>
            </a:r>
          </a:p>
          <a:p>
            <a:pPr eaLnBrk="1" hangingPunct="1"/>
            <a:r>
              <a:rPr lang="en-US" sz="2800" smtClean="0"/>
              <a:t>Hybrid solar market emerging</a:t>
            </a:r>
          </a:p>
          <a:p>
            <a:pPr eaLnBrk="1" hangingPunct="1"/>
            <a:r>
              <a:rPr lang="en-US" sz="2800" smtClean="0"/>
              <a:t>Rise of building-integrated solar</a:t>
            </a:r>
          </a:p>
        </p:txBody>
      </p:sp>
      <p:pic>
        <p:nvPicPr>
          <p:cNvPr id="23555" name="Picture 4"/>
          <p:cNvPicPr>
            <a:picLocks noChangeAspect="1" noChangeArrowheads="1"/>
          </p:cNvPicPr>
          <p:nvPr/>
        </p:nvPicPr>
        <p:blipFill>
          <a:blip r:embed="rId3"/>
          <a:srcRect/>
          <a:stretch>
            <a:fillRect/>
          </a:stretch>
        </p:blipFill>
        <p:spPr bwMode="auto">
          <a:xfrm>
            <a:off x="6464300" y="3209925"/>
            <a:ext cx="2333625" cy="1766888"/>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Grp="1"/>
          </p:cNvSpPr>
          <p:nvPr>
            <p:ph type="title" idx="4294967295"/>
          </p:nvPr>
        </p:nvSpPr>
        <p:spPr>
          <a:xfrm>
            <a:off x="195263" y="1233488"/>
            <a:ext cx="8491537" cy="939800"/>
          </a:xfrm>
        </p:spPr>
        <p:txBody>
          <a:bodyPr rtlCol="0">
            <a:normAutofit fontScale="90000"/>
          </a:bodyPr>
          <a:lstStyle/>
          <a:p>
            <a:pPr eaLnBrk="1" fontAlgn="auto" hangingPunct="1">
              <a:spcAft>
                <a:spcPts val="0"/>
              </a:spcAft>
              <a:defRPr/>
            </a:pPr>
            <a:r>
              <a:rPr lang="en-US" dirty="0" smtClean="0"/>
              <a:t>Solar Strengthens Energy Infrastructure</a:t>
            </a:r>
          </a:p>
        </p:txBody>
      </p:sp>
      <p:sp>
        <p:nvSpPr>
          <p:cNvPr id="120834" name="Rectangle 5"/>
          <p:cNvSpPr>
            <a:spLocks noGrp="1"/>
          </p:cNvSpPr>
          <p:nvPr>
            <p:ph type="body" idx="4294967295"/>
          </p:nvPr>
        </p:nvSpPr>
        <p:spPr>
          <a:xfrm>
            <a:off x="457200" y="2332038"/>
            <a:ext cx="8229600" cy="4525962"/>
          </a:xfrm>
        </p:spPr>
        <p:txBody>
          <a:bodyPr/>
          <a:lstStyle/>
          <a:p>
            <a:pPr eaLnBrk="1" hangingPunct="1">
              <a:buFont typeface="Arial" charset="0"/>
              <a:buNone/>
            </a:pPr>
            <a:r>
              <a:rPr lang="en-US" smtClean="0"/>
              <a:t>Energy portfolio diversity:</a:t>
            </a:r>
          </a:p>
          <a:p>
            <a:pPr eaLnBrk="1" hangingPunct="1">
              <a:buFont typeface="Arial" charset="0"/>
              <a:buNone/>
            </a:pPr>
            <a:endParaRPr lang="en-US" sz="1400" smtClean="0"/>
          </a:p>
          <a:p>
            <a:pPr lvl="1" eaLnBrk="1" hangingPunct="1"/>
            <a:r>
              <a:rPr lang="en-US" smtClean="0"/>
              <a:t> increases reliability</a:t>
            </a:r>
          </a:p>
          <a:p>
            <a:pPr lvl="1" eaLnBrk="1" hangingPunct="1"/>
            <a:r>
              <a:rPr lang="en-US" smtClean="0"/>
              <a:t>decreases environmental risks to utilities</a:t>
            </a:r>
          </a:p>
          <a:p>
            <a:pPr lvl="1" eaLnBrk="1" hangingPunct="1"/>
            <a:r>
              <a:rPr lang="en-US" smtClean="0"/>
              <a:t>reduces utility investment uncertainty and risk</a:t>
            </a:r>
          </a:p>
          <a:p>
            <a:pPr lvl="1" eaLnBrk="1" hangingPunct="1"/>
            <a:r>
              <a:rPr lang="en-US" smtClean="0"/>
              <a:t>can support a strained grid</a:t>
            </a:r>
          </a:p>
          <a:p>
            <a:pPr eaLnBrk="1" hangingPunct="1"/>
            <a:endParaRPr lang="en-US" smtClean="0"/>
          </a:p>
          <a:p>
            <a:pPr eaLnBrk="1" hangingPunct="1"/>
            <a:endParaRPr lang="en-US"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p:cNvPicPr>
            <a:picLocks noChangeAspect="1" noChangeArrowheads="1"/>
          </p:cNvPicPr>
          <p:nvPr/>
        </p:nvPicPr>
        <p:blipFill>
          <a:blip r:embed="rId3"/>
          <a:srcRect/>
          <a:stretch>
            <a:fillRect/>
          </a:stretch>
        </p:blipFill>
        <p:spPr bwMode="auto">
          <a:xfrm>
            <a:off x="430213" y="3133725"/>
            <a:ext cx="4198937" cy="2992438"/>
          </a:xfrm>
          <a:prstGeom prst="rect">
            <a:avLst/>
          </a:prstGeom>
          <a:noFill/>
          <a:ln w="9525">
            <a:noFill/>
            <a:miter lim="800000"/>
            <a:headEnd/>
            <a:tailEnd/>
          </a:ln>
        </p:spPr>
      </p:pic>
      <p:pic>
        <p:nvPicPr>
          <p:cNvPr id="122882" name="Picture 1" descr="image003"/>
          <p:cNvPicPr>
            <a:picLocks noChangeAspect="1" noChangeArrowheads="1"/>
          </p:cNvPicPr>
          <p:nvPr/>
        </p:nvPicPr>
        <p:blipFill>
          <a:blip r:embed="rId4"/>
          <a:srcRect/>
          <a:stretch>
            <a:fillRect/>
          </a:stretch>
        </p:blipFill>
        <p:spPr bwMode="auto">
          <a:xfrm>
            <a:off x="4629150" y="2506663"/>
            <a:ext cx="4448175" cy="3752850"/>
          </a:xfrm>
          <a:prstGeom prst="rect">
            <a:avLst/>
          </a:prstGeom>
          <a:noFill/>
          <a:ln w="9525">
            <a:noFill/>
            <a:miter lim="800000"/>
            <a:headEnd/>
            <a:tailEnd/>
          </a:ln>
        </p:spPr>
      </p:pic>
      <p:sp>
        <p:nvSpPr>
          <p:cNvPr id="122883" name="Rectangle 6"/>
          <p:cNvSpPr>
            <a:spLocks noGrp="1"/>
          </p:cNvSpPr>
          <p:nvPr>
            <p:ph type="body" idx="4294967295"/>
          </p:nvPr>
        </p:nvSpPr>
        <p:spPr>
          <a:xfrm>
            <a:off x="161925" y="1397000"/>
            <a:ext cx="8915400" cy="706438"/>
          </a:xfrm>
        </p:spPr>
        <p:txBody>
          <a:bodyPr/>
          <a:lstStyle/>
          <a:p>
            <a:pPr algn="ctr" eaLnBrk="1" hangingPunct="1">
              <a:buFont typeface="Arial" charset="0"/>
              <a:buNone/>
            </a:pPr>
            <a:r>
              <a:rPr lang="en-US" sz="2800" b="1" i="1" smtClean="0">
                <a:solidFill>
                  <a:schemeClr val="tx2"/>
                </a:solidFill>
              </a:rPr>
              <a:t>Solar Generation Coincides with Peak Demand/Price </a:t>
            </a:r>
            <a:endParaRPr lang="en-US" sz="2800" b="1" i="1" smtClean="0">
              <a:solidFill>
                <a:schemeClr val="tx2"/>
              </a:solidFill>
              <a:ea typeface="ＭＳ Ｐゴシック" pitchFamily="34" charset="-128"/>
            </a:endParaRPr>
          </a:p>
          <a:p>
            <a:pPr eaLnBrk="1" hangingPunct="1">
              <a:buFont typeface="Arial" charset="0"/>
              <a:buNone/>
            </a:pPr>
            <a:endParaRPr lang="en-US" smtClean="0">
              <a:ea typeface="ＭＳ Ｐゴシック" pitchFamily="34" charset="-128"/>
            </a:endParaRPr>
          </a:p>
        </p:txBody>
      </p:sp>
      <p:sp>
        <p:nvSpPr>
          <p:cNvPr id="122884" name="TextBox 4"/>
          <p:cNvSpPr txBox="1">
            <a:spLocks noChangeArrowheads="1"/>
          </p:cNvSpPr>
          <p:nvPr/>
        </p:nvSpPr>
        <p:spPr bwMode="auto">
          <a:xfrm>
            <a:off x="161925" y="2506663"/>
            <a:ext cx="4762500" cy="369887"/>
          </a:xfrm>
          <a:prstGeom prst="rect">
            <a:avLst/>
          </a:prstGeom>
          <a:noFill/>
          <a:ln w="9525">
            <a:noFill/>
            <a:miter lim="800000"/>
            <a:headEnd/>
            <a:tailEnd/>
          </a:ln>
        </p:spPr>
        <p:txBody>
          <a:bodyPr wrap="none">
            <a:spAutoFit/>
          </a:bodyPr>
          <a:lstStyle/>
          <a:p>
            <a:pPr algn="ctr"/>
            <a:r>
              <a:rPr lang="en-US" sz="1800"/>
              <a:t>% peak demand match based on utility loads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6"/>
          <p:cNvSpPr>
            <a:spLocks noGrp="1"/>
          </p:cNvSpPr>
          <p:nvPr>
            <p:ph type="ctrTitle"/>
          </p:nvPr>
        </p:nvSpPr>
        <p:spPr/>
        <p:txBody>
          <a:bodyPr>
            <a:normAutofit fontScale="90000"/>
          </a:bodyPr>
          <a:lstStyle/>
          <a:p>
            <a:pPr eaLnBrk="1" fontAlgn="auto" hangingPunct="1">
              <a:spcAft>
                <a:spcPts val="0"/>
              </a:spcAft>
              <a:defRPr/>
            </a:pPr>
            <a:r>
              <a:rPr lang="en-US" sz="3600" dirty="0" smtClean="0"/>
              <a:t>When Local Governments Lead Solar Efforts, They Show </a:t>
            </a:r>
            <a:r>
              <a:rPr lang="en-US" sz="3600" b="1" i="1" dirty="0" smtClean="0"/>
              <a:t>Leadership</a:t>
            </a:r>
            <a:r>
              <a:rPr lang="en-US" sz="3600" dirty="0" smtClean="0"/>
              <a:t> and </a:t>
            </a:r>
            <a:r>
              <a:rPr lang="en-US" sz="3600" b="1" i="1" dirty="0" smtClean="0"/>
              <a:t>Social Responsibility</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6152" name="Group 104"/>
          <p:cNvGraphicFramePr>
            <a:graphicFrameLocks noGrp="1"/>
          </p:cNvGraphicFramePr>
          <p:nvPr>
            <p:ph sz="quarter" idx="4294967295"/>
          </p:nvPr>
        </p:nvGraphicFramePr>
        <p:xfrm>
          <a:off x="5321300" y="1298575"/>
          <a:ext cx="3822700" cy="4850154"/>
        </p:xfrm>
        <a:graphic>
          <a:graphicData uri="http://schemas.openxmlformats.org/drawingml/2006/table">
            <a:tbl>
              <a:tblPr/>
              <a:tblGrid>
                <a:gridCol w="3822700"/>
              </a:tblGrid>
              <a:tr h="587622">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en-US" sz="6000" b="1" i="1" u="none" strike="noStrike" cap="none" normalizeH="0" baseline="0" dirty="0" smtClean="0">
                          <a:ln>
                            <a:noFill/>
                          </a:ln>
                          <a:solidFill>
                            <a:schemeClr val="tx2"/>
                          </a:solidFill>
                          <a:effectLst/>
                          <a:latin typeface="Calibri" pitchFamily="34" charset="0"/>
                        </a:rPr>
                        <a:t>Results</a:t>
                      </a: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en-US" sz="4400" b="1" i="1" u="none" strike="noStrike" cap="none" normalizeH="0" baseline="0" dirty="0" smtClean="0">
                        <a:ln>
                          <a:noFill/>
                        </a:ln>
                        <a:solidFill>
                          <a:schemeClr val="tx2"/>
                        </a:solidFill>
                        <a:effectLst/>
                        <a:latin typeface="Calibri" pitchFamily="34" charset="0"/>
                      </a:endParaRPr>
                    </a:p>
                  </a:txBody>
                  <a:tcPr anchor="ct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509936">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en-US" sz="2400" b="0" i="0" u="none" strike="noStrike" cap="none" normalizeH="0" baseline="0" dirty="0" smtClean="0">
                          <a:ln>
                            <a:noFill/>
                          </a:ln>
                          <a:solidFill>
                            <a:schemeClr val="tx1"/>
                          </a:solidFill>
                          <a:effectLst/>
                          <a:latin typeface="Calibri" pitchFamily="34" charset="0"/>
                        </a:rPr>
                        <a:t>Job growth</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9936">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en-US" sz="2400" b="0" i="0" u="none" strike="noStrike" cap="none" normalizeH="0" baseline="0" dirty="0" smtClean="0">
                          <a:ln>
                            <a:noFill/>
                          </a:ln>
                          <a:solidFill>
                            <a:schemeClr val="tx1"/>
                          </a:solidFill>
                          <a:effectLst/>
                          <a:latin typeface="Calibri" pitchFamily="34" charset="0"/>
                        </a:rPr>
                        <a:t>Improved quality of life</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3919">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en-US" sz="2400" b="0" i="0" u="none" strike="noStrike" cap="none" normalizeH="0" baseline="0" dirty="0" smtClean="0">
                          <a:ln>
                            <a:noFill/>
                          </a:ln>
                          <a:solidFill>
                            <a:schemeClr val="tx1"/>
                          </a:solidFill>
                          <a:effectLst/>
                          <a:latin typeface="Calibri" pitchFamily="34" charset="0"/>
                        </a:rPr>
                        <a:t>Increase property values</a:t>
                      </a: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en-US" sz="800" b="0" i="0" u="none" strike="noStrike" cap="none" normalizeH="0" baseline="0" dirty="0" smtClean="0">
                        <a:ln>
                          <a:noFill/>
                        </a:ln>
                        <a:solidFill>
                          <a:schemeClr val="tx1"/>
                        </a:solidFill>
                        <a:effectLst/>
                        <a:latin typeface="Calibri" pitchFamily="34" charset="0"/>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2347">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en-US" sz="2400" b="0" i="0" u="none" strike="noStrike" cap="none" normalizeH="0" baseline="0" dirty="0" smtClean="0">
                          <a:ln>
                            <a:noFill/>
                          </a:ln>
                          <a:solidFill>
                            <a:schemeClr val="tx1"/>
                          </a:solidFill>
                          <a:effectLst/>
                          <a:latin typeface="Calibri" pitchFamily="34" charset="0"/>
                        </a:rPr>
                        <a:t>Increased private sector willingness to adopt solar</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3919">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en-US" sz="2400" b="0" i="0" u="none" strike="noStrike" cap="none" normalizeH="0" baseline="0" dirty="0" smtClean="0">
                          <a:ln>
                            <a:noFill/>
                          </a:ln>
                          <a:solidFill>
                            <a:schemeClr val="tx1"/>
                          </a:solidFill>
                          <a:effectLst/>
                          <a:latin typeface="Calibri" pitchFamily="34" charset="0"/>
                        </a:rPr>
                        <a:t>Savings for constituents</a:t>
                      </a: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graphicFrame>
        <p:nvGraphicFramePr>
          <p:cNvPr id="386160" name="Group 112"/>
          <p:cNvGraphicFramePr>
            <a:graphicFrameLocks noGrp="1"/>
          </p:cNvGraphicFramePr>
          <p:nvPr>
            <p:ph sz="quarter" idx="4294967295"/>
          </p:nvPr>
        </p:nvGraphicFramePr>
        <p:xfrm>
          <a:off x="0" y="1298575"/>
          <a:ext cx="4254500" cy="4636341"/>
        </p:xfrm>
        <a:graphic>
          <a:graphicData uri="http://schemas.openxmlformats.org/drawingml/2006/table">
            <a:tbl>
              <a:tblPr/>
              <a:tblGrid>
                <a:gridCol w="4254500"/>
              </a:tblGrid>
              <a:tr h="562218">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6000" b="1" i="1" u="none" strike="noStrike" cap="none" normalizeH="0" baseline="0" dirty="0" smtClean="0">
                          <a:ln>
                            <a:noFill/>
                          </a:ln>
                          <a:solidFill>
                            <a:schemeClr val="tx2"/>
                          </a:solidFill>
                          <a:effectLst/>
                          <a:latin typeface="Calibri" charset="0"/>
                        </a:rPr>
                        <a:t>How</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en-US" sz="4400" b="1" i="1" u="none" strike="noStrike" cap="none" normalizeH="0" baseline="0" dirty="0">
                        <a:ln>
                          <a:noFill/>
                        </a:ln>
                        <a:solidFill>
                          <a:schemeClr val="tx2"/>
                        </a:solidFill>
                        <a:effectLst/>
                        <a:latin typeface="Calibri" charset="0"/>
                      </a:endParaRP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488036">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0" i="0" u="none" strike="noStrike" cap="none" normalizeH="0" baseline="0" dirty="0" smtClean="0">
                          <a:ln>
                            <a:noFill/>
                          </a:ln>
                          <a:solidFill>
                            <a:schemeClr val="tx1"/>
                          </a:solidFill>
                          <a:effectLst/>
                          <a:latin typeface="Calibri" charset="0"/>
                        </a:rPr>
                        <a:t>  Enables more installations</a:t>
                      </a:r>
                      <a:endParaRPr kumimoji="0" lang="en-US" sz="2400" b="0" i="0" u="none" strike="noStrike" cap="none" normalizeH="0" baseline="0" dirty="0">
                        <a:ln>
                          <a:noFill/>
                        </a:ln>
                        <a:solidFill>
                          <a:schemeClr val="tx1"/>
                        </a:solidFill>
                        <a:effectLst/>
                        <a:latin typeface="Calibri" charset="0"/>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256">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0" i="0" u="none" strike="noStrike" cap="none" normalizeH="0" baseline="0" dirty="0" smtClean="0">
                          <a:ln>
                            <a:noFill/>
                          </a:ln>
                          <a:solidFill>
                            <a:schemeClr val="tx1"/>
                          </a:solidFill>
                          <a:effectLst/>
                          <a:latin typeface="Calibri" charset="0"/>
                        </a:rPr>
                        <a:t>  Reduce </a:t>
                      </a:r>
                      <a:r>
                        <a:rPr kumimoji="0" lang="en-US" sz="2400" b="0" i="0" u="none" strike="noStrike" cap="none" normalizeH="0" baseline="0" dirty="0">
                          <a:ln>
                            <a:noFill/>
                          </a:ln>
                          <a:solidFill>
                            <a:schemeClr val="tx1"/>
                          </a:solidFill>
                          <a:effectLst/>
                          <a:latin typeface="Calibri" charset="0"/>
                        </a:rPr>
                        <a:t>GHGs</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6968">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0" i="0" u="none" strike="noStrike" cap="none" normalizeH="0" baseline="0" dirty="0" smtClean="0">
                          <a:ln>
                            <a:noFill/>
                          </a:ln>
                          <a:solidFill>
                            <a:schemeClr val="tx1"/>
                          </a:solidFill>
                          <a:effectLst/>
                          <a:latin typeface="Calibri" charset="0"/>
                        </a:rPr>
                        <a:t>  Encourage </a:t>
                      </a:r>
                      <a:r>
                        <a:rPr kumimoji="0" lang="en-US" sz="2400" b="0" i="0" u="none" strike="noStrike" cap="none" normalizeH="0" baseline="0" dirty="0">
                          <a:ln>
                            <a:noFill/>
                          </a:ln>
                          <a:solidFill>
                            <a:schemeClr val="tx1"/>
                          </a:solidFill>
                          <a:effectLst/>
                          <a:latin typeface="Calibri" charset="0"/>
                        </a:rPr>
                        <a:t>property </a:t>
                      </a:r>
                      <a:r>
                        <a:rPr kumimoji="0" lang="en-US" sz="2400" b="0" i="0" u="none" strike="noStrike" cap="none" normalizeH="0" baseline="0" dirty="0" smtClean="0">
                          <a:ln>
                            <a:noFill/>
                          </a:ln>
                          <a:solidFill>
                            <a:schemeClr val="tx1"/>
                          </a:solidFill>
                          <a:effectLst/>
                          <a:latin typeface="Calibri" charset="0"/>
                        </a:rPr>
                        <a:t>upgrades</a:t>
                      </a:r>
                      <a:endParaRPr kumimoji="0" lang="en-US" sz="2400" b="0" i="0" u="none" strike="noStrike" cap="none" normalizeH="0" baseline="0" dirty="0">
                        <a:ln>
                          <a:noFill/>
                        </a:ln>
                        <a:solidFill>
                          <a:schemeClr val="tx1"/>
                        </a:solidFill>
                        <a:effectLst/>
                        <a:latin typeface="Calibri" charset="0"/>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256">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0" i="0" u="none" strike="noStrike" cap="none" normalizeH="0" baseline="0" dirty="0" smtClean="0">
                          <a:ln>
                            <a:noFill/>
                          </a:ln>
                          <a:solidFill>
                            <a:schemeClr val="tx1"/>
                          </a:solidFill>
                          <a:effectLst/>
                          <a:latin typeface="Calibri" charset="0"/>
                        </a:rPr>
                        <a:t>  Work </a:t>
                      </a:r>
                      <a:r>
                        <a:rPr kumimoji="0" lang="en-US" sz="2400" b="0" i="0" u="none" strike="noStrike" cap="none" normalizeH="0" baseline="0" dirty="0">
                          <a:ln>
                            <a:noFill/>
                          </a:ln>
                          <a:solidFill>
                            <a:schemeClr val="tx1"/>
                          </a:solidFill>
                          <a:effectLst/>
                          <a:latin typeface="Calibri" charset="0"/>
                        </a:rPr>
                        <a:t>with local </a:t>
                      </a:r>
                      <a:r>
                        <a:rPr kumimoji="0" lang="en-US" sz="2400" b="0" i="0" u="none" strike="noStrike" cap="none" normalizeH="0" baseline="0" dirty="0" smtClean="0">
                          <a:ln>
                            <a:noFill/>
                          </a:ln>
                          <a:solidFill>
                            <a:schemeClr val="tx1"/>
                          </a:solidFill>
                          <a:effectLst/>
                          <a:latin typeface="Calibri" charset="0"/>
                        </a:rPr>
                        <a:t>industry</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800" b="0" i="0" u="none" strike="noStrike" cap="none" normalizeH="0" baseline="0" dirty="0">
                        <a:ln>
                          <a:noFill/>
                        </a:ln>
                        <a:solidFill>
                          <a:schemeClr val="tx1"/>
                        </a:solidFill>
                        <a:effectLst/>
                        <a:latin typeface="Calibri" charset="0"/>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0065">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0" i="0" u="none" strike="noStrike" cap="none" normalizeH="0" baseline="0" dirty="0" smtClean="0">
                          <a:ln>
                            <a:noFill/>
                          </a:ln>
                          <a:solidFill>
                            <a:schemeClr val="tx1"/>
                          </a:solidFill>
                          <a:effectLst/>
                          <a:latin typeface="Calibri" charset="0"/>
                        </a:rPr>
                        <a:t>  Help </a:t>
                      </a:r>
                      <a:r>
                        <a:rPr kumimoji="0" lang="en-US" sz="2400" b="0" i="0" u="none" strike="noStrike" cap="none" normalizeH="0" baseline="0" dirty="0">
                          <a:ln>
                            <a:noFill/>
                          </a:ln>
                          <a:solidFill>
                            <a:schemeClr val="tx1"/>
                          </a:solidFill>
                          <a:effectLst/>
                          <a:latin typeface="Calibri" charset="0"/>
                        </a:rPr>
                        <a:t>save operating costs</a:t>
                      </a:r>
                    </a:p>
                  </a:txBody>
                  <a:tcPr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r>
            </a:tbl>
          </a:graphicData>
        </a:graphic>
      </p:graphicFrame>
      <p:sp>
        <p:nvSpPr>
          <p:cNvPr id="127001" name="AutoShape 64"/>
          <p:cNvSpPr>
            <a:spLocks noChangeArrowheads="1"/>
          </p:cNvSpPr>
          <p:nvPr/>
        </p:nvSpPr>
        <p:spPr bwMode="auto">
          <a:xfrm>
            <a:off x="3886200" y="3182938"/>
            <a:ext cx="1384300" cy="2889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27002" name="AutoShape 64"/>
          <p:cNvSpPr>
            <a:spLocks noChangeArrowheads="1"/>
          </p:cNvSpPr>
          <p:nvPr/>
        </p:nvSpPr>
        <p:spPr bwMode="auto">
          <a:xfrm>
            <a:off x="3359150" y="5691188"/>
            <a:ext cx="1790700" cy="2889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27003" name="AutoShape 64"/>
          <p:cNvSpPr>
            <a:spLocks noChangeArrowheads="1"/>
          </p:cNvSpPr>
          <p:nvPr/>
        </p:nvSpPr>
        <p:spPr bwMode="auto">
          <a:xfrm>
            <a:off x="3136900" y="3668713"/>
            <a:ext cx="2184400" cy="2889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27004" name="AutoShape 64"/>
          <p:cNvSpPr>
            <a:spLocks noChangeArrowheads="1"/>
          </p:cNvSpPr>
          <p:nvPr/>
        </p:nvSpPr>
        <p:spPr bwMode="auto">
          <a:xfrm>
            <a:off x="4114800" y="4254500"/>
            <a:ext cx="1155700" cy="2889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27005" name="AutoShape 64"/>
          <p:cNvSpPr>
            <a:spLocks noChangeArrowheads="1"/>
          </p:cNvSpPr>
          <p:nvPr/>
        </p:nvSpPr>
        <p:spPr bwMode="auto">
          <a:xfrm>
            <a:off x="3594100" y="4937125"/>
            <a:ext cx="1727200" cy="2889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p:cNvSpPr>
            <a:spLocks noGrp="1"/>
          </p:cNvSpPr>
          <p:nvPr>
            <p:ph type="title" idx="4294967295"/>
          </p:nvPr>
        </p:nvSpPr>
        <p:spPr>
          <a:xfrm>
            <a:off x="0" y="4859338"/>
            <a:ext cx="8229600" cy="1143000"/>
          </a:xfrm>
          <a:solidFill>
            <a:srgbClr val="FFFFFF"/>
          </a:solidFill>
          <a:ln>
            <a:noFill/>
          </a:ln>
        </p:spPr>
        <p:txBody>
          <a:bodyPr/>
          <a:lstStyle/>
          <a:p>
            <a:pPr eaLnBrk="1" hangingPunct="1"/>
            <a:r>
              <a:rPr lang="en-US" sz="4000" smtClean="0"/>
              <a:t>Marin County, CA</a:t>
            </a:r>
          </a:p>
        </p:txBody>
      </p:sp>
      <p:sp>
        <p:nvSpPr>
          <p:cNvPr id="129026" name="Text Placeholder 2"/>
          <p:cNvSpPr>
            <a:spLocks noGrp="1"/>
          </p:cNvSpPr>
          <p:nvPr>
            <p:ph type="body" sz="half" idx="4294967295"/>
          </p:nvPr>
        </p:nvSpPr>
        <p:spPr>
          <a:xfrm>
            <a:off x="3721100" y="5710239"/>
            <a:ext cx="5422900" cy="292100"/>
          </a:xfrm>
          <a:solidFill>
            <a:srgbClr val="FFFFFF"/>
          </a:solidFill>
          <a:ln>
            <a:noFill/>
          </a:ln>
        </p:spPr>
        <p:txBody>
          <a:bodyPr/>
          <a:lstStyle/>
          <a:p>
            <a:pPr eaLnBrk="1" hangingPunct="1">
              <a:buFont typeface="Arial" charset="0"/>
              <a:buNone/>
            </a:pPr>
            <a:r>
              <a:rPr lang="en-US" sz="1800" u="sng" smtClean="0">
                <a:latin typeface="Arial" charset="0"/>
                <a:hlinkClick r:id="rId4"/>
              </a:rPr>
              <a:t>http://www.youtube.com/watch?v=HLHlzLVY9gA</a:t>
            </a:r>
            <a:endParaRPr lang="en-US" sz="1800" smtClean="0">
              <a:latin typeface="Arial" charset="0"/>
            </a:endParaRPr>
          </a:p>
        </p:txBody>
      </p:sp>
      <p:pic>
        <p:nvPicPr>
          <p:cNvPr id="55301" name="Marin County  CA Solar Program.wmv">
            <a:hlinkClick r:id="" action="ppaction://media"/>
          </p:cNvPr>
          <p:cNvPicPr>
            <a:picLocks noRot="1" noChangeAspect="1" noChangeArrowheads="1"/>
          </p:cNvPicPr>
          <p:nvPr>
            <a:videoFile r:link="rId1"/>
          </p:nvPr>
        </p:nvPicPr>
        <p:blipFill>
          <a:blip r:embed="rId5"/>
          <a:srcRect/>
          <a:stretch>
            <a:fillRect/>
          </a:stretch>
        </p:blipFill>
        <p:spPr bwMode="auto">
          <a:xfrm>
            <a:off x="1422400" y="1511300"/>
            <a:ext cx="6210300" cy="34988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530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5301"/>
                                        </p:tgtEl>
                                      </p:cBhvr>
                                    </p:cmd>
                                  </p:childTnLst>
                                </p:cTn>
                              </p:par>
                            </p:childTnLst>
                          </p:cTn>
                        </p:par>
                      </p:childTnLst>
                    </p:cTn>
                  </p:par>
                </p:childTnLst>
              </p:cTn>
              <p:nextCondLst>
                <p:cond evt="onClick" delay="0">
                  <p:tgtEl>
                    <p:spTgt spid="55301"/>
                  </p:tgtEl>
                </p:cond>
              </p:nextCondLst>
            </p:seq>
            <p:video>
              <p:cMediaNode>
                <p:cTn id="7" fill="hold" display="0">
                  <p:stCondLst>
                    <p:cond delay="indefinite"/>
                  </p:stCondLst>
                  <p:endCondLst>
                    <p:cond evt="onNext" delay="0">
                      <p:tgtEl>
                        <p:sldTgt/>
                      </p:tgtEl>
                    </p:cond>
                    <p:cond evt="onPrev" delay="0">
                      <p:tgtEl>
                        <p:sldTgt/>
                      </p:tgtEl>
                    </p:cond>
                  </p:endCondLst>
                </p:cTn>
                <p:tgtEl>
                  <p:spTgt spid="55301"/>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p:cNvSpPr>
          <p:nvPr>
            <p:ph type="ctrTitle"/>
          </p:nvPr>
        </p:nvSpPr>
        <p:spPr>
          <a:xfrm>
            <a:off x="317500" y="2625725"/>
            <a:ext cx="8672513" cy="1470025"/>
          </a:xfrm>
        </p:spPr>
        <p:txBody>
          <a:bodyPr/>
          <a:lstStyle/>
          <a:p>
            <a:pPr eaLnBrk="1" hangingPunct="1"/>
            <a:r>
              <a:rPr lang="en-US" sz="4000" smtClean="0"/>
              <a:t>Why Isn’t Solar More Widely Adopted?</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21" name="Picture 7" descr="C:\Documents and Settings\aluehke\Local Settings\Temporary Internet Files\Content.IE5\PDKR86G4\MC900057965[1].wmf"/>
          <p:cNvPicPr>
            <a:picLocks noChangeAspect="1" noChangeArrowheads="1"/>
          </p:cNvPicPr>
          <p:nvPr/>
        </p:nvPicPr>
        <p:blipFill>
          <a:blip r:embed="rId3"/>
          <a:srcRect/>
          <a:stretch>
            <a:fillRect/>
          </a:stretch>
        </p:blipFill>
        <p:spPr bwMode="auto">
          <a:xfrm>
            <a:off x="2989263" y="5273675"/>
            <a:ext cx="1771650" cy="1368425"/>
          </a:xfrm>
          <a:prstGeom prst="rect">
            <a:avLst/>
          </a:prstGeom>
          <a:noFill/>
          <a:ln w="9525">
            <a:noFill/>
            <a:miter lim="800000"/>
            <a:headEnd/>
            <a:tailEnd/>
          </a:ln>
        </p:spPr>
      </p:pic>
      <p:pic>
        <p:nvPicPr>
          <p:cNvPr id="133122" name="Picture 8" descr="C:\Documents and Settings\aluehke\Local Settings\Temporary Internet Files\Content.IE5\2LNMCYT2\MC900203156[1].wmf"/>
          <p:cNvPicPr>
            <a:picLocks noChangeAspect="1" noChangeArrowheads="1"/>
          </p:cNvPicPr>
          <p:nvPr/>
        </p:nvPicPr>
        <p:blipFill>
          <a:blip r:embed="rId4"/>
          <a:srcRect/>
          <a:stretch>
            <a:fillRect/>
          </a:stretch>
        </p:blipFill>
        <p:spPr bwMode="auto">
          <a:xfrm>
            <a:off x="341313" y="3386138"/>
            <a:ext cx="1177925" cy="1447800"/>
          </a:xfrm>
          <a:prstGeom prst="rect">
            <a:avLst/>
          </a:prstGeom>
          <a:noFill/>
          <a:ln w="9525">
            <a:noFill/>
            <a:miter lim="800000"/>
            <a:headEnd/>
            <a:tailEnd/>
          </a:ln>
        </p:spPr>
      </p:pic>
      <p:pic>
        <p:nvPicPr>
          <p:cNvPr id="133123" name="Picture 15" descr="C:\Documents and Settings\aluehke\Local Settings\Temporary Internet Files\Content.IE5\BFYL98V7\MC900324452[1].wmf"/>
          <p:cNvPicPr>
            <a:picLocks noChangeAspect="1" noChangeArrowheads="1"/>
          </p:cNvPicPr>
          <p:nvPr/>
        </p:nvPicPr>
        <p:blipFill>
          <a:blip r:embed="rId5"/>
          <a:srcRect/>
          <a:stretch>
            <a:fillRect/>
          </a:stretch>
        </p:blipFill>
        <p:spPr bwMode="auto">
          <a:xfrm>
            <a:off x="487363" y="5245100"/>
            <a:ext cx="1852612" cy="1612900"/>
          </a:xfrm>
          <a:prstGeom prst="rect">
            <a:avLst/>
          </a:prstGeom>
          <a:noFill/>
          <a:ln w="9525">
            <a:noFill/>
            <a:miter lim="800000"/>
            <a:headEnd/>
            <a:tailEnd/>
          </a:ln>
        </p:spPr>
      </p:pic>
      <p:pic>
        <p:nvPicPr>
          <p:cNvPr id="133124" name="Picture 17" descr="C:\Documents and Settings\aluehke\Local Settings\Temporary Internet Files\Content.IE5\0HQHO5IR\MC900065097[1].wmf"/>
          <p:cNvPicPr>
            <a:picLocks noChangeAspect="1" noChangeArrowheads="1"/>
          </p:cNvPicPr>
          <p:nvPr/>
        </p:nvPicPr>
        <p:blipFill>
          <a:blip r:embed="rId6"/>
          <a:srcRect/>
          <a:stretch>
            <a:fillRect/>
          </a:stretch>
        </p:blipFill>
        <p:spPr bwMode="auto">
          <a:xfrm>
            <a:off x="1612900" y="2136775"/>
            <a:ext cx="1809750" cy="1555750"/>
          </a:xfrm>
          <a:prstGeom prst="rect">
            <a:avLst/>
          </a:prstGeom>
          <a:noFill/>
          <a:ln w="9525">
            <a:noFill/>
            <a:miter lim="800000"/>
            <a:headEnd/>
            <a:tailEnd/>
          </a:ln>
        </p:spPr>
      </p:pic>
      <p:pic>
        <p:nvPicPr>
          <p:cNvPr id="133125" name="Picture 21" descr="C:\Documents and Settings\aluehke\Local Settings\Temporary Internet Files\Content.IE5\BFYL98V7\MC900027656[1].wmf"/>
          <p:cNvPicPr>
            <a:picLocks noChangeAspect="1" noChangeArrowheads="1"/>
          </p:cNvPicPr>
          <p:nvPr/>
        </p:nvPicPr>
        <p:blipFill>
          <a:blip r:embed="rId7"/>
          <a:srcRect/>
          <a:stretch>
            <a:fillRect/>
          </a:stretch>
        </p:blipFill>
        <p:spPr bwMode="auto">
          <a:xfrm>
            <a:off x="7726363" y="4660900"/>
            <a:ext cx="1417637" cy="1649413"/>
          </a:xfrm>
          <a:prstGeom prst="rect">
            <a:avLst/>
          </a:prstGeom>
          <a:noFill/>
          <a:ln w="9525">
            <a:noFill/>
            <a:miter lim="800000"/>
            <a:headEnd/>
            <a:tailEnd/>
          </a:ln>
        </p:spPr>
      </p:pic>
      <p:sp>
        <p:nvSpPr>
          <p:cNvPr id="133126" name="AutoShape 10"/>
          <p:cNvSpPr>
            <a:spLocks noChangeArrowheads="1"/>
          </p:cNvSpPr>
          <p:nvPr/>
        </p:nvSpPr>
        <p:spPr bwMode="auto">
          <a:xfrm>
            <a:off x="88900" y="974725"/>
            <a:ext cx="2078038" cy="1873250"/>
          </a:xfrm>
          <a:prstGeom prst="cloudCallout">
            <a:avLst>
              <a:gd name="adj1" fmla="val -1403"/>
              <a:gd name="adj2" fmla="val 86056"/>
            </a:avLst>
          </a:prstGeom>
          <a:solidFill>
            <a:schemeClr val="accent1"/>
          </a:solidFill>
          <a:ln w="9525">
            <a:solidFill>
              <a:schemeClr val="tx1"/>
            </a:solidFill>
            <a:round/>
            <a:headEnd/>
            <a:tailEnd/>
          </a:ln>
        </p:spPr>
        <p:txBody>
          <a:bodyPr anchor="ctr" anchorCtr="1"/>
          <a:lstStyle/>
          <a:p>
            <a:pPr algn="ctr"/>
            <a:r>
              <a:rPr lang="en-US" sz="1600">
                <a:solidFill>
                  <a:schemeClr val="bg1"/>
                </a:solidFill>
              </a:rPr>
              <a:t>Solar is too expensive!</a:t>
            </a:r>
          </a:p>
        </p:txBody>
      </p:sp>
      <p:sp>
        <p:nvSpPr>
          <p:cNvPr id="133127" name="AutoShape 11"/>
          <p:cNvSpPr>
            <a:spLocks noChangeArrowheads="1"/>
          </p:cNvSpPr>
          <p:nvPr/>
        </p:nvSpPr>
        <p:spPr bwMode="auto">
          <a:xfrm rot="-641045">
            <a:off x="2960688" y="500063"/>
            <a:ext cx="2862262" cy="1946275"/>
          </a:xfrm>
          <a:prstGeom prst="cloudCallout">
            <a:avLst>
              <a:gd name="adj1" fmla="val -68162"/>
              <a:gd name="adj2" fmla="val 17106"/>
            </a:avLst>
          </a:prstGeom>
          <a:solidFill>
            <a:schemeClr val="accent1"/>
          </a:solidFill>
          <a:ln w="9525">
            <a:solidFill>
              <a:schemeClr val="tx1"/>
            </a:solidFill>
            <a:round/>
            <a:headEnd/>
            <a:tailEnd/>
          </a:ln>
        </p:spPr>
        <p:txBody>
          <a:bodyPr anchor="ctr" anchorCtr="1"/>
          <a:lstStyle/>
          <a:p>
            <a:pPr algn="ctr"/>
            <a:r>
              <a:rPr lang="en-US" sz="1600">
                <a:solidFill>
                  <a:schemeClr val="bg1"/>
                </a:solidFill>
              </a:rPr>
              <a:t>Manufacturing energy &gt; energy produced!</a:t>
            </a:r>
          </a:p>
        </p:txBody>
      </p:sp>
      <p:sp>
        <p:nvSpPr>
          <p:cNvPr id="133128" name="AutoShape 13"/>
          <p:cNvSpPr>
            <a:spLocks noChangeArrowheads="1"/>
          </p:cNvSpPr>
          <p:nvPr/>
        </p:nvSpPr>
        <p:spPr bwMode="auto">
          <a:xfrm>
            <a:off x="4911725" y="5110163"/>
            <a:ext cx="2505075" cy="1536700"/>
          </a:xfrm>
          <a:prstGeom prst="cloudCallout">
            <a:avLst>
              <a:gd name="adj1" fmla="val 65653"/>
              <a:gd name="adj2" fmla="val -52065"/>
            </a:avLst>
          </a:prstGeom>
          <a:solidFill>
            <a:schemeClr val="accent1"/>
          </a:solidFill>
          <a:ln w="9525">
            <a:solidFill>
              <a:schemeClr val="tx1"/>
            </a:solidFill>
            <a:round/>
            <a:headEnd/>
            <a:tailEnd/>
          </a:ln>
        </p:spPr>
        <p:txBody>
          <a:bodyPr anchor="ctr" anchorCtr="1"/>
          <a:lstStyle/>
          <a:p>
            <a:pPr algn="ctr"/>
            <a:r>
              <a:rPr lang="en-US" sz="1600" dirty="0">
                <a:solidFill>
                  <a:schemeClr val="bg2"/>
                </a:solidFill>
              </a:rPr>
              <a:t>Solar only works in the Sunbelt!</a:t>
            </a:r>
          </a:p>
        </p:txBody>
      </p:sp>
      <p:sp>
        <p:nvSpPr>
          <p:cNvPr id="133129" name="AutoShape 14"/>
          <p:cNvSpPr>
            <a:spLocks noChangeArrowheads="1"/>
          </p:cNvSpPr>
          <p:nvPr/>
        </p:nvSpPr>
        <p:spPr bwMode="auto">
          <a:xfrm rot="-1108937">
            <a:off x="3859213" y="2960688"/>
            <a:ext cx="3382962" cy="1655762"/>
          </a:xfrm>
          <a:prstGeom prst="cloudCallout">
            <a:avLst>
              <a:gd name="adj1" fmla="val -57431"/>
              <a:gd name="adj2" fmla="val 73824"/>
            </a:avLst>
          </a:prstGeom>
          <a:solidFill>
            <a:schemeClr val="accent1"/>
          </a:solidFill>
          <a:ln w="9525">
            <a:solidFill>
              <a:schemeClr val="tx1"/>
            </a:solidFill>
            <a:round/>
            <a:headEnd/>
            <a:tailEnd/>
          </a:ln>
        </p:spPr>
        <p:txBody>
          <a:bodyPr anchor="ctr" anchorCtr="1"/>
          <a:lstStyle/>
          <a:p>
            <a:pPr algn="ctr"/>
            <a:r>
              <a:rPr lang="en-US" sz="1600">
                <a:solidFill>
                  <a:schemeClr val="bg1"/>
                </a:solidFill>
              </a:rPr>
              <a:t>Solar is only for liberals or environmentalists!</a:t>
            </a:r>
          </a:p>
        </p:txBody>
      </p:sp>
      <p:sp>
        <p:nvSpPr>
          <p:cNvPr id="133130" name="AutoShape 15"/>
          <p:cNvSpPr>
            <a:spLocks noChangeArrowheads="1"/>
          </p:cNvSpPr>
          <p:nvPr/>
        </p:nvSpPr>
        <p:spPr bwMode="auto">
          <a:xfrm>
            <a:off x="1538288" y="3700463"/>
            <a:ext cx="2505075" cy="1536700"/>
          </a:xfrm>
          <a:prstGeom prst="cloudCallout">
            <a:avLst>
              <a:gd name="adj1" fmla="val -52917"/>
              <a:gd name="adj2" fmla="val 58162"/>
            </a:avLst>
          </a:prstGeom>
          <a:solidFill>
            <a:schemeClr val="accent1"/>
          </a:solidFill>
          <a:ln w="9525">
            <a:solidFill>
              <a:schemeClr val="tx1"/>
            </a:solidFill>
            <a:round/>
            <a:headEnd/>
            <a:tailEnd/>
          </a:ln>
        </p:spPr>
        <p:txBody>
          <a:bodyPr anchor="ctr" anchorCtr="1"/>
          <a:lstStyle/>
          <a:p>
            <a:pPr algn="ctr"/>
            <a:r>
              <a:rPr lang="en-US" sz="1600">
                <a:solidFill>
                  <a:schemeClr val="bg2"/>
                </a:solidFill>
              </a:rPr>
              <a:t>Solar technology is immature and inefficient!</a:t>
            </a:r>
          </a:p>
        </p:txBody>
      </p:sp>
      <p:pic>
        <p:nvPicPr>
          <p:cNvPr id="133131" name="Picture 16"/>
          <p:cNvPicPr>
            <a:picLocks noChangeAspect="1" noChangeArrowheads="1"/>
          </p:cNvPicPr>
          <p:nvPr/>
        </p:nvPicPr>
        <p:blipFill>
          <a:blip r:embed="rId8"/>
          <a:srcRect/>
          <a:stretch>
            <a:fillRect/>
          </a:stretch>
        </p:blipFill>
        <p:spPr bwMode="auto">
          <a:xfrm>
            <a:off x="7653338" y="2693988"/>
            <a:ext cx="1511300" cy="1889125"/>
          </a:xfrm>
          <a:prstGeom prst="rect">
            <a:avLst/>
          </a:prstGeom>
          <a:noFill/>
          <a:ln w="9525">
            <a:noFill/>
            <a:miter lim="800000"/>
            <a:headEnd/>
            <a:tailEnd/>
          </a:ln>
        </p:spPr>
      </p:pic>
      <p:sp>
        <p:nvSpPr>
          <p:cNvPr id="133132" name="AutoShape 12"/>
          <p:cNvSpPr>
            <a:spLocks noChangeArrowheads="1"/>
          </p:cNvSpPr>
          <p:nvPr/>
        </p:nvSpPr>
        <p:spPr bwMode="auto">
          <a:xfrm rot="388345">
            <a:off x="5924550" y="527050"/>
            <a:ext cx="2984500" cy="1866900"/>
          </a:xfrm>
          <a:prstGeom prst="cloudCallout">
            <a:avLst>
              <a:gd name="adj1" fmla="val 26134"/>
              <a:gd name="adj2" fmla="val 64694"/>
            </a:avLst>
          </a:prstGeom>
          <a:solidFill>
            <a:schemeClr val="accent1"/>
          </a:solidFill>
          <a:ln w="9525">
            <a:solidFill>
              <a:schemeClr val="tx1"/>
            </a:solidFill>
            <a:round/>
            <a:headEnd/>
            <a:tailEnd/>
          </a:ln>
        </p:spPr>
        <p:txBody>
          <a:bodyPr anchor="ctr" anchorCtr="1"/>
          <a:lstStyle/>
          <a:p>
            <a:pPr algn="ctr"/>
            <a:r>
              <a:rPr lang="en-US" sz="1600">
                <a:solidFill>
                  <a:schemeClr val="bg1"/>
                </a:solidFill>
              </a:rPr>
              <a:t>Solar will cause our grid to overload; blackouts will occur!</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4"/>
          <p:cNvPicPr>
            <a:picLocks noChangeAspect="1" noChangeArrowheads="1"/>
          </p:cNvPicPr>
          <p:nvPr/>
        </p:nvPicPr>
        <p:blipFill>
          <a:blip r:embed="rId3"/>
          <a:srcRect/>
          <a:stretch>
            <a:fillRect/>
          </a:stretch>
        </p:blipFill>
        <p:spPr bwMode="auto">
          <a:xfrm>
            <a:off x="1546225" y="1725613"/>
            <a:ext cx="6051550" cy="3406775"/>
          </a:xfrm>
          <a:prstGeom prst="rect">
            <a:avLst/>
          </a:prstGeom>
          <a:noFill/>
          <a:ln w="9525">
            <a:noFill/>
            <a:miter lim="800000"/>
            <a:headEnd/>
            <a:tailEnd/>
          </a:ln>
        </p:spPr>
      </p:pic>
      <p:sp>
        <p:nvSpPr>
          <p:cNvPr id="3" name="Rectangle 2"/>
          <p:cNvSpPr/>
          <p:nvPr/>
        </p:nvSpPr>
        <p:spPr>
          <a:xfrm>
            <a:off x="7496175" y="1679575"/>
            <a:ext cx="255588" cy="201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 name="Rectangle 3"/>
          <p:cNvSpPr/>
          <p:nvPr/>
        </p:nvSpPr>
        <p:spPr>
          <a:xfrm>
            <a:off x="7496175" y="3502025"/>
            <a:ext cx="269875" cy="900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9"/>
          <p:cNvSpPr>
            <a:spLocks noGrp="1"/>
          </p:cNvSpPr>
          <p:nvPr>
            <p:ph type="title" idx="4294967295"/>
          </p:nvPr>
        </p:nvSpPr>
        <p:spPr>
          <a:xfrm>
            <a:off x="241300" y="1038225"/>
            <a:ext cx="8445500" cy="939800"/>
          </a:xfrm>
        </p:spPr>
        <p:txBody>
          <a:bodyPr rtlCol="0">
            <a:normAutofit fontScale="90000"/>
          </a:bodyPr>
          <a:lstStyle/>
          <a:p>
            <a:pPr eaLnBrk="1" fontAlgn="auto" hangingPunct="1">
              <a:spcAft>
                <a:spcPts val="0"/>
              </a:spcAft>
              <a:defRPr/>
            </a:pPr>
            <a:r>
              <a:rPr lang="en-US" sz="4900" b="1" dirty="0" smtClean="0"/>
              <a:t>FACT: </a:t>
            </a:r>
            <a:r>
              <a:rPr lang="en-US" sz="4000" dirty="0" smtClean="0"/>
              <a:t/>
            </a:r>
            <a:br>
              <a:rPr lang="en-US" sz="4000" dirty="0" smtClean="0"/>
            </a:br>
            <a:r>
              <a:rPr lang="en-US" sz="3600" dirty="0" smtClean="0"/>
              <a:t>Solar works well in all parts of continental U.S.</a:t>
            </a:r>
          </a:p>
        </p:txBody>
      </p:sp>
      <p:pic>
        <p:nvPicPr>
          <p:cNvPr id="137218" name="Picture 5"/>
          <p:cNvPicPr>
            <a:picLocks noChangeAspect="1" noChangeArrowheads="1"/>
          </p:cNvPicPr>
          <p:nvPr/>
        </p:nvPicPr>
        <p:blipFill>
          <a:blip r:embed="rId3"/>
          <a:srcRect/>
          <a:stretch>
            <a:fillRect/>
          </a:stretch>
        </p:blipFill>
        <p:spPr bwMode="auto">
          <a:xfrm>
            <a:off x="1184275" y="2125663"/>
            <a:ext cx="6229350" cy="4152900"/>
          </a:xfrm>
          <a:prstGeom prst="rect">
            <a:avLst/>
          </a:prstGeom>
          <a:noFill/>
          <a:ln w="9525">
            <a:noFill/>
            <a:miter lim="800000"/>
            <a:headEnd/>
            <a:tailEnd/>
          </a:ln>
        </p:spPr>
      </p:pic>
      <p:sp>
        <p:nvSpPr>
          <p:cNvPr id="137219" name="Rectangle 6"/>
          <p:cNvSpPr>
            <a:spLocks noChangeArrowheads="1"/>
          </p:cNvSpPr>
          <p:nvPr/>
        </p:nvSpPr>
        <p:spPr bwMode="auto">
          <a:xfrm>
            <a:off x="0" y="6389688"/>
            <a:ext cx="5508625" cy="244475"/>
          </a:xfrm>
          <a:prstGeom prst="rect">
            <a:avLst/>
          </a:prstGeom>
          <a:noFill/>
          <a:ln w="9525">
            <a:noFill/>
            <a:miter lim="800000"/>
            <a:headEnd/>
            <a:tailEnd/>
          </a:ln>
        </p:spPr>
        <p:txBody>
          <a:bodyPr wrap="none">
            <a:spAutoFit/>
          </a:bodyPr>
          <a:lstStyle/>
          <a:p>
            <a:r>
              <a:rPr lang="en-US" sz="1000">
                <a:latin typeface="Calibri" pitchFamily="34" charset="0"/>
              </a:rPr>
              <a:t>Source: http://www.nrel.gov/gis/images/us_germany_spain/pvmap_usgermanyspain%20poster-01.jpg</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9265" name="Picture 3" descr="C:\Documents and Settings\Lisa Milligan\Local Settings\Temporary Internet Files\Content.IE5\P4A3AI71\MP900401224[1].jpg"/>
          <p:cNvPicPr>
            <a:picLocks noChangeAspect="1" noChangeArrowheads="1"/>
          </p:cNvPicPr>
          <p:nvPr/>
        </p:nvPicPr>
        <p:blipFill>
          <a:blip r:embed="rId3"/>
          <a:srcRect/>
          <a:stretch>
            <a:fillRect/>
          </a:stretch>
        </p:blipFill>
        <p:spPr bwMode="auto">
          <a:xfrm>
            <a:off x="660400" y="469900"/>
            <a:ext cx="7848600" cy="6045200"/>
          </a:xfrm>
          <a:prstGeom prst="rect">
            <a:avLst/>
          </a:prstGeom>
          <a:noFill/>
          <a:ln w="9525">
            <a:noFill/>
            <a:miter lim="800000"/>
            <a:headEnd/>
            <a:tailEnd/>
          </a:ln>
        </p:spPr>
      </p:pic>
      <p:sp>
        <p:nvSpPr>
          <p:cNvPr id="139266" name="Title 3"/>
          <p:cNvSpPr>
            <a:spLocks noGrp="1"/>
          </p:cNvSpPr>
          <p:nvPr>
            <p:ph type="title"/>
          </p:nvPr>
        </p:nvSpPr>
        <p:spPr>
          <a:xfrm>
            <a:off x="1377950" y="1347788"/>
            <a:ext cx="6388100" cy="939800"/>
          </a:xfrm>
        </p:spPr>
        <p:txBody>
          <a:bodyPr/>
          <a:lstStyle/>
          <a:p>
            <a:r>
              <a:rPr lang="en-US" sz="3200" b="1" smtClean="0"/>
              <a:t>Every hour, enough solar energy strikes Earth to power human activities for over a year.</a:t>
            </a:r>
          </a:p>
        </p:txBody>
      </p:sp>
      <p:sp>
        <p:nvSpPr>
          <p:cNvPr id="6" name="Rectangle 5"/>
          <p:cNvSpPr/>
          <p:nvPr/>
        </p:nvSpPr>
        <p:spPr>
          <a:xfrm>
            <a:off x="5010150" y="2720975"/>
            <a:ext cx="2755900" cy="415925"/>
          </a:xfrm>
          <a:prstGeom prst="rect">
            <a:avLst/>
          </a:prstGeom>
        </p:spPr>
        <p:txBody>
          <a:bodyPr>
            <a:spAutoFit/>
          </a:bodyPr>
          <a:lstStyle/>
          <a:p>
            <a:pPr algn="ctr">
              <a:defRPr/>
            </a:pPr>
            <a:r>
              <a:rPr lang="en-US" sz="1050" b="1" dirty="0">
                <a:solidFill>
                  <a:prstClr val="black"/>
                </a:solidFill>
                <a:cs typeface="+mn-cs"/>
              </a:rPr>
              <a:t>U.S. Department of Energy </a:t>
            </a:r>
          </a:p>
          <a:p>
            <a:pPr algn="ctr">
              <a:defRPr/>
            </a:pPr>
            <a:r>
              <a:rPr lang="en-US" sz="1050" b="1" dirty="0">
                <a:solidFill>
                  <a:prstClr val="black"/>
                </a:solidFill>
                <a:cs typeface="+mn-cs"/>
              </a:rPr>
              <a:t>Solar Energy Technologies Program</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4" descr="usa-map.jpg"/>
          <p:cNvPicPr>
            <a:picLocks noChangeAspect="1"/>
          </p:cNvPicPr>
          <p:nvPr/>
        </p:nvPicPr>
        <p:blipFill>
          <a:blip r:embed="rId3"/>
          <a:srcRect/>
          <a:stretch>
            <a:fillRect/>
          </a:stretch>
        </p:blipFill>
        <p:spPr bwMode="auto">
          <a:xfrm>
            <a:off x="-161925" y="0"/>
            <a:ext cx="9532938" cy="6858000"/>
          </a:xfrm>
          <a:prstGeom prst="rect">
            <a:avLst/>
          </a:prstGeom>
          <a:noFill/>
          <a:ln w="9525">
            <a:noFill/>
            <a:miter lim="800000"/>
            <a:headEnd/>
            <a:tailEnd/>
          </a:ln>
        </p:spPr>
      </p:pic>
      <p:pic>
        <p:nvPicPr>
          <p:cNvPr id="25602" name="Content Placeholder 4" descr="08466.jpg"/>
          <p:cNvPicPr>
            <a:picLocks noGrp="1" noChangeAspect="1"/>
          </p:cNvPicPr>
          <p:nvPr>
            <p:ph sz="half" idx="4294967295"/>
          </p:nvPr>
        </p:nvPicPr>
        <p:blipFill>
          <a:blip r:embed="rId4"/>
          <a:srcRect/>
          <a:stretch>
            <a:fillRect/>
          </a:stretch>
        </p:blipFill>
        <p:spPr>
          <a:xfrm>
            <a:off x="193675" y="2185988"/>
            <a:ext cx="1958975" cy="1309687"/>
          </a:xfrm>
        </p:spPr>
      </p:pic>
      <p:pic>
        <p:nvPicPr>
          <p:cNvPr id="25603" name="Picture 5" descr="08467.jpg"/>
          <p:cNvPicPr>
            <a:picLocks noChangeAspect="1"/>
          </p:cNvPicPr>
          <p:nvPr/>
        </p:nvPicPr>
        <p:blipFill>
          <a:blip r:embed="rId5"/>
          <a:srcRect/>
          <a:stretch>
            <a:fillRect/>
          </a:stretch>
        </p:blipFill>
        <p:spPr bwMode="auto">
          <a:xfrm>
            <a:off x="2327275" y="798513"/>
            <a:ext cx="1760538" cy="1168400"/>
          </a:xfrm>
          <a:prstGeom prst="rect">
            <a:avLst/>
          </a:prstGeom>
          <a:noFill/>
          <a:ln w="9525">
            <a:noFill/>
            <a:miter lim="800000"/>
            <a:headEnd/>
            <a:tailEnd/>
          </a:ln>
        </p:spPr>
      </p:pic>
      <p:pic>
        <p:nvPicPr>
          <p:cNvPr id="25604" name="Picture 6" descr="18066.jpg"/>
          <p:cNvPicPr>
            <a:picLocks noChangeAspect="1"/>
          </p:cNvPicPr>
          <p:nvPr/>
        </p:nvPicPr>
        <p:blipFill>
          <a:blip r:embed="rId6"/>
          <a:srcRect/>
          <a:stretch>
            <a:fillRect/>
          </a:stretch>
        </p:blipFill>
        <p:spPr bwMode="auto">
          <a:xfrm>
            <a:off x="4430713" y="1168400"/>
            <a:ext cx="1689100" cy="1268413"/>
          </a:xfrm>
          <a:prstGeom prst="rect">
            <a:avLst/>
          </a:prstGeom>
          <a:noFill/>
          <a:ln w="9525">
            <a:noFill/>
            <a:miter lim="800000"/>
            <a:headEnd/>
            <a:tailEnd/>
          </a:ln>
        </p:spPr>
      </p:pic>
      <p:pic>
        <p:nvPicPr>
          <p:cNvPr id="25605" name="Picture 7" descr="08856.jpg"/>
          <p:cNvPicPr>
            <a:picLocks noChangeAspect="1"/>
          </p:cNvPicPr>
          <p:nvPr/>
        </p:nvPicPr>
        <p:blipFill>
          <a:blip r:embed="rId7"/>
          <a:srcRect/>
          <a:stretch>
            <a:fillRect/>
          </a:stretch>
        </p:blipFill>
        <p:spPr bwMode="auto">
          <a:xfrm>
            <a:off x="7350125" y="1555750"/>
            <a:ext cx="1338263" cy="1025525"/>
          </a:xfrm>
          <a:prstGeom prst="rect">
            <a:avLst/>
          </a:prstGeom>
          <a:noFill/>
          <a:ln w="9525">
            <a:noFill/>
            <a:miter lim="800000"/>
            <a:headEnd/>
            <a:tailEnd/>
          </a:ln>
        </p:spPr>
      </p:pic>
      <p:pic>
        <p:nvPicPr>
          <p:cNvPr id="25606" name="Picture 8" descr="09714.jpg"/>
          <p:cNvPicPr>
            <a:picLocks noChangeAspect="1"/>
          </p:cNvPicPr>
          <p:nvPr/>
        </p:nvPicPr>
        <p:blipFill>
          <a:blip r:embed="rId8"/>
          <a:srcRect/>
          <a:stretch>
            <a:fillRect/>
          </a:stretch>
        </p:blipFill>
        <p:spPr bwMode="auto">
          <a:xfrm>
            <a:off x="4370388" y="2655888"/>
            <a:ext cx="1787525" cy="1174750"/>
          </a:xfrm>
          <a:prstGeom prst="rect">
            <a:avLst/>
          </a:prstGeom>
          <a:noFill/>
          <a:ln w="9525">
            <a:noFill/>
            <a:miter lim="800000"/>
            <a:headEnd/>
            <a:tailEnd/>
          </a:ln>
        </p:spPr>
      </p:pic>
      <p:pic>
        <p:nvPicPr>
          <p:cNvPr id="25607" name="Picture 9" descr="15679.jpg"/>
          <p:cNvPicPr>
            <a:picLocks noChangeAspect="1"/>
          </p:cNvPicPr>
          <p:nvPr/>
        </p:nvPicPr>
        <p:blipFill>
          <a:blip r:embed="rId9"/>
          <a:srcRect/>
          <a:stretch>
            <a:fillRect/>
          </a:stretch>
        </p:blipFill>
        <p:spPr bwMode="auto">
          <a:xfrm>
            <a:off x="498475" y="471488"/>
            <a:ext cx="1524000" cy="1143000"/>
          </a:xfrm>
          <a:prstGeom prst="rect">
            <a:avLst/>
          </a:prstGeom>
          <a:noFill/>
          <a:ln w="9525">
            <a:noFill/>
            <a:miter lim="800000"/>
            <a:headEnd/>
            <a:tailEnd/>
          </a:ln>
        </p:spPr>
      </p:pic>
      <p:pic>
        <p:nvPicPr>
          <p:cNvPr id="25608" name="Picture 10" descr="17357.jpg"/>
          <p:cNvPicPr>
            <a:picLocks noChangeAspect="1"/>
          </p:cNvPicPr>
          <p:nvPr/>
        </p:nvPicPr>
        <p:blipFill>
          <a:blip r:embed="rId10"/>
          <a:srcRect/>
          <a:stretch>
            <a:fillRect/>
          </a:stretch>
        </p:blipFill>
        <p:spPr bwMode="auto">
          <a:xfrm>
            <a:off x="5429250" y="4189413"/>
            <a:ext cx="1754188" cy="1169987"/>
          </a:xfrm>
          <a:prstGeom prst="rect">
            <a:avLst/>
          </a:prstGeom>
          <a:noFill/>
          <a:ln w="9525">
            <a:noFill/>
            <a:miter lim="800000"/>
            <a:headEnd/>
            <a:tailEnd/>
          </a:ln>
        </p:spPr>
      </p:pic>
      <p:pic>
        <p:nvPicPr>
          <p:cNvPr id="25609" name="Picture 11" descr="15622.jpg"/>
          <p:cNvPicPr>
            <a:picLocks noChangeAspect="1"/>
          </p:cNvPicPr>
          <p:nvPr/>
        </p:nvPicPr>
        <p:blipFill>
          <a:blip r:embed="rId11"/>
          <a:srcRect/>
          <a:stretch>
            <a:fillRect/>
          </a:stretch>
        </p:blipFill>
        <p:spPr bwMode="auto">
          <a:xfrm>
            <a:off x="6448425" y="2857500"/>
            <a:ext cx="1468438" cy="1101725"/>
          </a:xfrm>
          <a:prstGeom prst="rect">
            <a:avLst/>
          </a:prstGeom>
          <a:noFill/>
          <a:ln w="9525">
            <a:noFill/>
            <a:miter lim="800000"/>
            <a:headEnd/>
            <a:tailEnd/>
          </a:ln>
        </p:spPr>
      </p:pic>
      <p:pic>
        <p:nvPicPr>
          <p:cNvPr id="25610" name="Picture 12" descr="09468.jpg"/>
          <p:cNvPicPr>
            <a:picLocks noChangeAspect="1"/>
          </p:cNvPicPr>
          <p:nvPr/>
        </p:nvPicPr>
        <p:blipFill>
          <a:blip r:embed="rId12"/>
          <a:srcRect/>
          <a:stretch>
            <a:fillRect/>
          </a:stretch>
        </p:blipFill>
        <p:spPr bwMode="auto">
          <a:xfrm>
            <a:off x="3711575" y="4125913"/>
            <a:ext cx="1143000" cy="1524000"/>
          </a:xfrm>
          <a:prstGeom prst="rect">
            <a:avLst/>
          </a:prstGeom>
          <a:noFill/>
          <a:ln w="9525">
            <a:noFill/>
            <a:miter lim="800000"/>
            <a:headEnd/>
            <a:tailEnd/>
          </a:ln>
        </p:spPr>
      </p:pic>
      <p:pic>
        <p:nvPicPr>
          <p:cNvPr id="25611" name="Picture 13" descr="17394.jpg"/>
          <p:cNvPicPr>
            <a:picLocks noChangeAspect="1"/>
          </p:cNvPicPr>
          <p:nvPr/>
        </p:nvPicPr>
        <p:blipFill>
          <a:blip r:embed="rId13"/>
          <a:srcRect/>
          <a:stretch>
            <a:fillRect/>
          </a:stretch>
        </p:blipFill>
        <p:spPr bwMode="auto">
          <a:xfrm>
            <a:off x="2449513" y="2438400"/>
            <a:ext cx="1601787" cy="1201738"/>
          </a:xfrm>
          <a:prstGeom prst="rect">
            <a:avLst/>
          </a:prstGeom>
          <a:noFill/>
          <a:ln w="9525">
            <a:noFill/>
            <a:miter lim="800000"/>
            <a:headEnd/>
            <a:tailEnd/>
          </a:ln>
        </p:spPr>
      </p:pic>
      <p:pic>
        <p:nvPicPr>
          <p:cNvPr id="25612" name="Picture 15" descr="13639.jpg"/>
          <p:cNvPicPr>
            <a:picLocks noChangeAspect="1"/>
          </p:cNvPicPr>
          <p:nvPr/>
        </p:nvPicPr>
        <p:blipFill>
          <a:blip r:embed="rId14"/>
          <a:srcRect/>
          <a:stretch>
            <a:fillRect/>
          </a:stretch>
        </p:blipFill>
        <p:spPr bwMode="auto">
          <a:xfrm>
            <a:off x="1430338" y="3732213"/>
            <a:ext cx="1671637" cy="1254125"/>
          </a:xfrm>
          <a:prstGeom prst="rect">
            <a:avLst/>
          </a:prstGeom>
          <a:noFill/>
          <a:ln w="9525">
            <a:noFill/>
            <a:miter lim="800000"/>
            <a:headEnd/>
            <a:tailEnd/>
          </a:ln>
        </p:spPr>
      </p:pic>
      <p:pic>
        <p:nvPicPr>
          <p:cNvPr id="25613" name="Picture 16" descr="60collectorsatBarnardCastle.jpg"/>
          <p:cNvPicPr>
            <a:picLocks noChangeAspect="1"/>
          </p:cNvPicPr>
          <p:nvPr/>
        </p:nvPicPr>
        <p:blipFill>
          <a:blip r:embed="rId15"/>
          <a:srcRect/>
          <a:stretch>
            <a:fillRect/>
          </a:stretch>
        </p:blipFill>
        <p:spPr bwMode="auto">
          <a:xfrm>
            <a:off x="1528763" y="5681663"/>
            <a:ext cx="1158875" cy="869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p:nvPr>
        </p:nvSpPr>
        <p:spPr>
          <a:xfrm>
            <a:off x="457200" y="1181100"/>
            <a:ext cx="8229600" cy="939800"/>
          </a:xfrm>
        </p:spPr>
        <p:txBody>
          <a:bodyPr rtlCol="0">
            <a:normAutofit fontScale="90000"/>
          </a:bodyPr>
          <a:lstStyle/>
          <a:p>
            <a:pPr eaLnBrk="1" fontAlgn="auto" hangingPunct="1">
              <a:spcAft>
                <a:spcPts val="0"/>
              </a:spcAft>
              <a:defRPr/>
            </a:pPr>
            <a:r>
              <a:rPr lang="en-US" sz="4900" b="1" dirty="0" smtClean="0"/>
              <a:t>FACT: </a:t>
            </a:r>
            <a:br>
              <a:rPr lang="en-US" sz="4900" b="1" dirty="0" smtClean="0"/>
            </a:br>
            <a:r>
              <a:rPr lang="en-US" sz="3600" dirty="0" smtClean="0"/>
              <a:t>Solar technologies have proven reliability</a:t>
            </a:r>
          </a:p>
        </p:txBody>
      </p:sp>
      <p:sp>
        <p:nvSpPr>
          <p:cNvPr id="141314" name="Rectangle 3"/>
          <p:cNvSpPr>
            <a:spLocks noGrp="1"/>
          </p:cNvSpPr>
          <p:nvPr>
            <p:ph type="body" idx="1"/>
          </p:nvPr>
        </p:nvSpPr>
        <p:spPr>
          <a:xfrm>
            <a:off x="457200" y="2805113"/>
            <a:ext cx="8229600" cy="2238375"/>
          </a:xfrm>
        </p:spPr>
        <p:txBody>
          <a:bodyPr/>
          <a:lstStyle/>
          <a:p>
            <a:pPr eaLnBrk="1" hangingPunct="1"/>
            <a:r>
              <a:rPr lang="en-US" sz="2800" smtClean="0"/>
              <a:t>Life expectancies of solar modules are now 25-30 years &amp; inverters are now 10-15 years</a:t>
            </a:r>
          </a:p>
          <a:p>
            <a:pPr eaLnBrk="1" hangingPunct="1"/>
            <a:r>
              <a:rPr lang="en-US" sz="2800" smtClean="0"/>
              <a:t>Performance guarantees and warranties are common</a:t>
            </a:r>
          </a:p>
          <a:p>
            <a:pPr eaLnBrk="1" hangingPunct="1"/>
            <a:r>
              <a:rPr lang="en-US" sz="2800" smtClean="0"/>
              <a:t>Solar heating technology has vastly improved</a:t>
            </a:r>
          </a:p>
          <a:p>
            <a:pPr eaLnBrk="1" hangingPunct="1">
              <a:buFont typeface="Arial" charset="0"/>
              <a:buNone/>
            </a:pPr>
            <a:endParaRPr lang="en-US"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extBox 5"/>
          <p:cNvSpPr txBox="1">
            <a:spLocks noChangeArrowheads="1"/>
          </p:cNvSpPr>
          <p:nvPr/>
        </p:nvSpPr>
        <p:spPr bwMode="auto">
          <a:xfrm>
            <a:off x="138113" y="6310313"/>
            <a:ext cx="6629400" cy="431800"/>
          </a:xfrm>
          <a:prstGeom prst="rect">
            <a:avLst/>
          </a:prstGeom>
          <a:noFill/>
          <a:ln w="9525">
            <a:noFill/>
            <a:miter lim="800000"/>
            <a:headEnd/>
            <a:tailEnd/>
          </a:ln>
        </p:spPr>
        <p:txBody>
          <a:bodyPr>
            <a:spAutoFit/>
          </a:bodyPr>
          <a:lstStyle/>
          <a:p>
            <a:r>
              <a:rPr lang="en-US" sz="1100">
                <a:latin typeface="Calibri" pitchFamily="34" charset="0"/>
              </a:rPr>
              <a:t>*Source:  Paula Mints, Navigant Consulting, Inc.</a:t>
            </a:r>
          </a:p>
          <a:p>
            <a:r>
              <a:rPr lang="en-US" sz="1100">
                <a:latin typeface="Calibri" pitchFamily="34" charset="0"/>
              </a:rPr>
              <a:t>** Source: Capacity-Weighted Average. Data from OpenPV.nrel.gov</a:t>
            </a:r>
          </a:p>
        </p:txBody>
      </p:sp>
      <p:sp>
        <p:nvSpPr>
          <p:cNvPr id="143362" name="Title 1"/>
          <p:cNvSpPr>
            <a:spLocks noGrp="1"/>
          </p:cNvSpPr>
          <p:nvPr>
            <p:ph type="title"/>
          </p:nvPr>
        </p:nvSpPr>
        <p:spPr>
          <a:xfrm>
            <a:off x="457200" y="1066800"/>
            <a:ext cx="8229600" cy="939800"/>
          </a:xfrm>
        </p:spPr>
        <p:txBody>
          <a:bodyPr/>
          <a:lstStyle/>
          <a:p>
            <a:pPr eaLnBrk="1" hangingPunct="1"/>
            <a:r>
              <a:rPr lang="en-US" b="1" smtClean="0"/>
              <a:t>FACT: </a:t>
            </a:r>
            <a:r>
              <a:rPr lang="en-US" smtClean="0"/>
              <a:t/>
            </a:r>
            <a:br>
              <a:rPr lang="en-US" smtClean="0"/>
            </a:br>
            <a:r>
              <a:rPr lang="en-US" sz="3200" smtClean="0"/>
              <a:t>Solar is coming down in price fast</a:t>
            </a:r>
          </a:p>
        </p:txBody>
      </p:sp>
      <p:pic>
        <p:nvPicPr>
          <p:cNvPr id="143363" name="Picture 7"/>
          <p:cNvPicPr>
            <a:picLocks noChangeAspect="1" noChangeArrowheads="1"/>
          </p:cNvPicPr>
          <p:nvPr/>
        </p:nvPicPr>
        <p:blipFill>
          <a:blip r:embed="rId3"/>
          <a:srcRect/>
          <a:stretch>
            <a:fillRect/>
          </a:stretch>
        </p:blipFill>
        <p:spPr bwMode="auto">
          <a:xfrm>
            <a:off x="787400" y="2198688"/>
            <a:ext cx="7099300" cy="3743325"/>
          </a:xfrm>
          <a:prstGeom prst="rect">
            <a:avLst/>
          </a:prstGeom>
          <a:noFill/>
          <a:ln w="9525">
            <a:noFill/>
            <a:miter lim="800000"/>
            <a:headEnd/>
            <a:tailEnd/>
          </a:ln>
        </p:spPr>
      </p:pic>
      <p:sp>
        <p:nvSpPr>
          <p:cNvPr id="143364" name="TextBox 8"/>
          <p:cNvSpPr txBox="1">
            <a:spLocks noChangeArrowheads="1"/>
          </p:cNvSpPr>
          <p:nvPr/>
        </p:nvSpPr>
        <p:spPr bwMode="auto">
          <a:xfrm>
            <a:off x="138113" y="5942013"/>
            <a:ext cx="6115050" cy="306387"/>
          </a:xfrm>
          <a:prstGeom prst="rect">
            <a:avLst/>
          </a:prstGeom>
          <a:noFill/>
          <a:ln w="9525">
            <a:noFill/>
            <a:miter lim="800000"/>
            <a:headEnd/>
            <a:tailEnd/>
          </a:ln>
        </p:spPr>
        <p:txBody>
          <a:bodyPr wrap="none">
            <a:spAutoFit/>
          </a:bodyPr>
          <a:lstStyle/>
          <a:p>
            <a:pPr algn="ctr"/>
            <a:r>
              <a:rPr lang="en-US" sz="1400"/>
              <a:t>Source: Figure 2.7, </a:t>
            </a:r>
            <a:r>
              <a:rPr lang="en-US" sz="1400" u="sng">
                <a:hlinkClick r:id="rId4"/>
              </a:rPr>
              <a:t>http://www.seia.org/galleries/pdf/SMI-YIR-2010-ES.pdf</a:t>
            </a:r>
            <a:r>
              <a:rPr lang="en-US" sz="1400" u="sng"/>
              <a:t> </a:t>
            </a:r>
            <a:endParaRPr lang="en-US" sz="140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2"/>
          <p:cNvPicPr>
            <a:picLocks noChangeAspect="1" noChangeArrowheads="1"/>
          </p:cNvPicPr>
          <p:nvPr/>
        </p:nvPicPr>
        <p:blipFill>
          <a:blip r:embed="rId3"/>
          <a:srcRect/>
          <a:stretch>
            <a:fillRect/>
          </a:stretch>
        </p:blipFill>
        <p:spPr bwMode="auto">
          <a:xfrm>
            <a:off x="1333500" y="2146300"/>
            <a:ext cx="6367463" cy="4062413"/>
          </a:xfrm>
          <a:prstGeom prst="rect">
            <a:avLst/>
          </a:prstGeom>
          <a:noFill/>
          <a:ln w="9525">
            <a:noFill/>
            <a:miter lim="800000"/>
            <a:headEnd/>
            <a:tailEnd/>
          </a:ln>
        </p:spPr>
      </p:pic>
      <p:sp>
        <p:nvSpPr>
          <p:cNvPr id="145410" name="Title 1"/>
          <p:cNvSpPr>
            <a:spLocks noGrp="1"/>
          </p:cNvSpPr>
          <p:nvPr>
            <p:ph type="title"/>
          </p:nvPr>
        </p:nvSpPr>
        <p:spPr>
          <a:xfrm>
            <a:off x="457200" y="1054100"/>
            <a:ext cx="8229600" cy="939800"/>
          </a:xfrm>
        </p:spPr>
        <p:txBody>
          <a:bodyPr/>
          <a:lstStyle/>
          <a:p>
            <a:r>
              <a:rPr lang="en-US" b="1" smtClean="0"/>
              <a:t>FACT: </a:t>
            </a:r>
            <a:r>
              <a:rPr lang="en-US" smtClean="0"/>
              <a:t/>
            </a:r>
            <a:br>
              <a:rPr lang="en-US" smtClean="0"/>
            </a:br>
            <a:r>
              <a:rPr lang="en-US" sz="3200" smtClean="0"/>
              <a:t>Solar is at or near grid cost parity</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p:cNvPicPr>
            <a:picLocks noChangeAspect="1" noChangeArrowheads="1"/>
          </p:cNvPicPr>
          <p:nvPr/>
        </p:nvPicPr>
        <p:blipFill>
          <a:blip r:embed="rId3"/>
          <a:srcRect/>
          <a:stretch>
            <a:fillRect/>
          </a:stretch>
        </p:blipFill>
        <p:spPr bwMode="auto">
          <a:xfrm>
            <a:off x="1333500" y="2146300"/>
            <a:ext cx="6367463" cy="4062413"/>
          </a:xfrm>
          <a:prstGeom prst="rect">
            <a:avLst/>
          </a:prstGeom>
          <a:noFill/>
          <a:ln w="9525">
            <a:noFill/>
            <a:miter lim="800000"/>
            <a:headEnd/>
            <a:tailEnd/>
          </a:ln>
        </p:spPr>
      </p:pic>
      <p:sp>
        <p:nvSpPr>
          <p:cNvPr id="147458" name="Title 1"/>
          <p:cNvSpPr>
            <a:spLocks noGrp="1"/>
          </p:cNvSpPr>
          <p:nvPr>
            <p:ph type="title" idx="4294967295"/>
          </p:nvPr>
        </p:nvSpPr>
        <p:spPr>
          <a:xfrm>
            <a:off x="457200" y="1054100"/>
            <a:ext cx="8229600" cy="939800"/>
          </a:xfrm>
        </p:spPr>
        <p:txBody>
          <a:bodyPr/>
          <a:lstStyle/>
          <a:p>
            <a:r>
              <a:rPr lang="en-US" b="1" smtClean="0"/>
              <a:t>FACT: </a:t>
            </a:r>
            <a:r>
              <a:rPr lang="en-US" smtClean="0"/>
              <a:t/>
            </a:r>
            <a:br>
              <a:rPr lang="en-US" smtClean="0"/>
            </a:br>
            <a:r>
              <a:rPr lang="en-US" sz="3200" smtClean="0"/>
              <a:t>Solar is at or near grid cost parity</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
          <p:cNvPicPr>
            <a:picLocks noChangeAspect="1" noChangeArrowheads="1"/>
          </p:cNvPicPr>
          <p:nvPr/>
        </p:nvPicPr>
        <p:blipFill>
          <a:blip r:embed="rId3"/>
          <a:srcRect/>
          <a:stretch>
            <a:fillRect/>
          </a:stretch>
        </p:blipFill>
        <p:spPr bwMode="auto">
          <a:xfrm>
            <a:off x="1503363" y="2116138"/>
            <a:ext cx="6034087" cy="4033837"/>
          </a:xfrm>
          <a:prstGeom prst="rect">
            <a:avLst/>
          </a:prstGeom>
          <a:noFill/>
          <a:ln w="9525">
            <a:noFill/>
            <a:miter lim="800000"/>
            <a:headEnd/>
            <a:tailEnd/>
          </a:ln>
        </p:spPr>
      </p:pic>
      <p:sp>
        <p:nvSpPr>
          <p:cNvPr id="4" name="Title 1"/>
          <p:cNvSpPr txBox="1">
            <a:spLocks/>
          </p:cNvSpPr>
          <p:nvPr/>
        </p:nvSpPr>
        <p:spPr bwMode="auto">
          <a:xfrm>
            <a:off x="457200" y="965200"/>
            <a:ext cx="8229600" cy="1150938"/>
          </a:xfrm>
          <a:prstGeom prst="rect">
            <a:avLst/>
          </a:prstGeom>
          <a:noFill/>
          <a:ln w="9525">
            <a:noFill/>
            <a:miter lim="800000"/>
            <a:headEnd/>
            <a:tailEnd/>
          </a:ln>
        </p:spPr>
        <p:txBody>
          <a:bodyPr anchor="ctr"/>
          <a:lstStyle/>
          <a:p>
            <a:pPr algn="ctr" eaLnBrk="0" hangingPunct="0">
              <a:defRPr/>
            </a:pPr>
            <a:r>
              <a:rPr lang="en-US" sz="4400" b="1" dirty="0">
                <a:solidFill>
                  <a:schemeClr val="tx2"/>
                </a:solidFill>
                <a:latin typeface="+mj-lt"/>
                <a:ea typeface="+mj-ea"/>
                <a:cs typeface="+mj-cs"/>
              </a:rPr>
              <a:t>FACT: </a:t>
            </a:r>
            <a:r>
              <a:rPr lang="en-US" sz="4400" dirty="0">
                <a:solidFill>
                  <a:schemeClr val="tx2"/>
                </a:solidFill>
                <a:latin typeface="+mj-lt"/>
                <a:ea typeface="+mj-ea"/>
                <a:cs typeface="+mj-cs"/>
              </a:rPr>
              <a:t/>
            </a:r>
            <a:br>
              <a:rPr lang="en-US" sz="4400" dirty="0">
                <a:solidFill>
                  <a:schemeClr val="tx2"/>
                </a:solidFill>
                <a:latin typeface="+mj-lt"/>
                <a:ea typeface="+mj-ea"/>
                <a:cs typeface="+mj-cs"/>
              </a:rPr>
            </a:br>
            <a:r>
              <a:rPr lang="en-US" sz="3200" dirty="0">
                <a:solidFill>
                  <a:schemeClr val="tx2"/>
                </a:solidFill>
                <a:latin typeface="+mj-lt"/>
                <a:ea typeface="+mj-ea"/>
                <a:cs typeface="+mj-cs"/>
              </a:rPr>
              <a:t>Solar is at or near grid cost parity</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2"/>
          <p:cNvPicPr>
            <a:picLocks noChangeAspect="1" noChangeArrowheads="1"/>
          </p:cNvPicPr>
          <p:nvPr/>
        </p:nvPicPr>
        <p:blipFill>
          <a:blip r:embed="rId3"/>
          <a:srcRect/>
          <a:stretch>
            <a:fillRect/>
          </a:stretch>
        </p:blipFill>
        <p:spPr bwMode="auto">
          <a:xfrm>
            <a:off x="1651000" y="1965325"/>
            <a:ext cx="5943600" cy="4235450"/>
          </a:xfrm>
          <a:prstGeom prst="rect">
            <a:avLst/>
          </a:prstGeom>
          <a:noFill/>
          <a:ln w="9525">
            <a:noFill/>
            <a:miter lim="800000"/>
            <a:headEnd/>
            <a:tailEnd/>
          </a:ln>
        </p:spPr>
      </p:pic>
      <p:sp>
        <p:nvSpPr>
          <p:cNvPr id="151554" name="Title 1"/>
          <p:cNvSpPr>
            <a:spLocks noGrp="1"/>
          </p:cNvSpPr>
          <p:nvPr>
            <p:ph type="title"/>
          </p:nvPr>
        </p:nvSpPr>
        <p:spPr>
          <a:xfrm>
            <a:off x="457200" y="965200"/>
            <a:ext cx="8229600" cy="1150938"/>
          </a:xfrm>
        </p:spPr>
        <p:txBody>
          <a:bodyPr/>
          <a:lstStyle/>
          <a:p>
            <a:r>
              <a:rPr lang="en-US" b="1" smtClean="0"/>
              <a:t>FACT: </a:t>
            </a:r>
            <a:r>
              <a:rPr lang="en-US" smtClean="0"/>
              <a:t/>
            </a:r>
            <a:br>
              <a:rPr lang="en-US" smtClean="0"/>
            </a:br>
            <a:r>
              <a:rPr lang="en-US" sz="3200" smtClean="0"/>
              <a:t>Solar is at or near grid cost parity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81"/>
          <p:cNvSpPr>
            <a:spLocks noGrp="1"/>
          </p:cNvSpPr>
          <p:nvPr>
            <p:ph type="title"/>
          </p:nvPr>
        </p:nvSpPr>
        <p:spPr>
          <a:xfrm>
            <a:off x="914400" y="1104900"/>
            <a:ext cx="7239000" cy="1143000"/>
          </a:xfrm>
        </p:spPr>
        <p:txBody>
          <a:bodyPr>
            <a:normAutofit fontScale="90000"/>
          </a:bodyPr>
          <a:lstStyle/>
          <a:p>
            <a:pPr eaLnBrk="1" hangingPunct="1">
              <a:defRPr/>
            </a:pPr>
            <a:r>
              <a:rPr lang="en-US" sz="4900" b="1" dirty="0" smtClean="0"/>
              <a:t>FACT: </a:t>
            </a:r>
            <a:r>
              <a:rPr lang="en-US" dirty="0" smtClean="0"/>
              <a:t/>
            </a:r>
            <a:br>
              <a:rPr lang="en-US" dirty="0" smtClean="0"/>
            </a:br>
            <a:r>
              <a:rPr lang="en-US" sz="3600" dirty="0" smtClean="0"/>
              <a:t>PV modules produce </a:t>
            </a:r>
            <a:r>
              <a:rPr lang="en-US" sz="3600" b="1" i="1" dirty="0" smtClean="0"/>
              <a:t>FAR</a:t>
            </a:r>
            <a:r>
              <a:rPr lang="en-US" sz="3600" dirty="0" smtClean="0"/>
              <a:t> more energy than is consumed in manufacturing them</a:t>
            </a:r>
          </a:p>
        </p:txBody>
      </p:sp>
      <p:sp>
        <p:nvSpPr>
          <p:cNvPr id="153602" name="TextBox 3"/>
          <p:cNvSpPr txBox="1">
            <a:spLocks noChangeArrowheads="1"/>
          </p:cNvSpPr>
          <p:nvPr/>
        </p:nvSpPr>
        <p:spPr bwMode="auto">
          <a:xfrm>
            <a:off x="128588" y="6342063"/>
            <a:ext cx="5715000" cy="276225"/>
          </a:xfrm>
          <a:prstGeom prst="rect">
            <a:avLst/>
          </a:prstGeom>
          <a:noFill/>
          <a:ln w="9525">
            <a:noFill/>
            <a:miter lim="800000"/>
            <a:headEnd/>
            <a:tailEnd/>
          </a:ln>
        </p:spPr>
        <p:txBody>
          <a:bodyPr>
            <a:spAutoFit/>
          </a:bodyPr>
          <a:lstStyle/>
          <a:p>
            <a:r>
              <a:rPr lang="en-US"/>
              <a:t>Source: NREL, PV FAQs, </a:t>
            </a:r>
            <a:r>
              <a:rPr lang="en-US" i="1"/>
              <a:t>What is the Energy Payback for PV</a:t>
            </a:r>
            <a:endParaRPr lang="en-US"/>
          </a:p>
        </p:txBody>
      </p:sp>
      <p:sp>
        <p:nvSpPr>
          <p:cNvPr id="153603" name="TextBox 6"/>
          <p:cNvSpPr txBox="1">
            <a:spLocks noChangeArrowheads="1"/>
          </p:cNvSpPr>
          <p:nvPr/>
        </p:nvSpPr>
        <p:spPr bwMode="auto">
          <a:xfrm>
            <a:off x="2695575" y="2495550"/>
            <a:ext cx="3790950" cy="381000"/>
          </a:xfrm>
          <a:prstGeom prst="rect">
            <a:avLst/>
          </a:prstGeom>
          <a:noFill/>
          <a:ln w="9525">
            <a:noFill/>
            <a:miter lim="800000"/>
            <a:headEnd/>
            <a:tailEnd/>
          </a:ln>
        </p:spPr>
        <p:txBody>
          <a:bodyPr>
            <a:spAutoFit/>
          </a:bodyPr>
          <a:lstStyle/>
          <a:p>
            <a:r>
              <a:rPr lang="en-US" sz="1800" b="1"/>
              <a:t>Energy payback for rooftop PV</a:t>
            </a:r>
          </a:p>
        </p:txBody>
      </p:sp>
      <p:pic>
        <p:nvPicPr>
          <p:cNvPr id="153604" name="Picture 2"/>
          <p:cNvPicPr>
            <a:picLocks noChangeAspect="1" noChangeArrowheads="1"/>
          </p:cNvPicPr>
          <p:nvPr/>
        </p:nvPicPr>
        <p:blipFill>
          <a:blip r:embed="rId3"/>
          <a:srcRect/>
          <a:stretch>
            <a:fillRect/>
          </a:stretch>
        </p:blipFill>
        <p:spPr bwMode="auto">
          <a:xfrm>
            <a:off x="914400" y="2851150"/>
            <a:ext cx="7239000" cy="3355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49" name="Group 3"/>
          <p:cNvGrpSpPr>
            <a:grpSpLocks/>
          </p:cNvGrpSpPr>
          <p:nvPr/>
        </p:nvGrpSpPr>
        <p:grpSpPr bwMode="auto">
          <a:xfrm>
            <a:off x="2528888" y="2325688"/>
            <a:ext cx="6453187" cy="3810000"/>
            <a:chOff x="131" y="761"/>
            <a:chExt cx="5034" cy="3144"/>
          </a:xfrm>
        </p:grpSpPr>
        <p:sp>
          <p:nvSpPr>
            <p:cNvPr id="155653" name="Freeform 4"/>
            <p:cNvSpPr>
              <a:spLocks/>
            </p:cNvSpPr>
            <p:nvPr/>
          </p:nvSpPr>
          <p:spPr bwMode="auto">
            <a:xfrm>
              <a:off x="3111" y="761"/>
              <a:ext cx="187" cy="299"/>
            </a:xfrm>
            <a:custGeom>
              <a:avLst/>
              <a:gdLst>
                <a:gd name="T0" fmla="*/ 0 w 525"/>
                <a:gd name="T1" fmla="*/ 0 h 802"/>
                <a:gd name="T2" fmla="*/ 0 w 525"/>
                <a:gd name="T3" fmla="*/ 0 h 802"/>
                <a:gd name="T4" fmla="*/ 0 w 525"/>
                <a:gd name="T5" fmla="*/ 0 h 802"/>
                <a:gd name="T6" fmla="*/ 0 w 525"/>
                <a:gd name="T7" fmla="*/ 0 h 802"/>
                <a:gd name="T8" fmla="*/ 0 w 525"/>
                <a:gd name="T9" fmla="*/ 0 h 802"/>
                <a:gd name="T10" fmla="*/ 0 w 525"/>
                <a:gd name="T11" fmla="*/ 0 h 802"/>
                <a:gd name="T12" fmla="*/ 0 w 525"/>
                <a:gd name="T13" fmla="*/ 0 h 802"/>
                <a:gd name="T14" fmla="*/ 0 w 525"/>
                <a:gd name="T15" fmla="*/ 0 h 802"/>
                <a:gd name="T16" fmla="*/ 0 w 525"/>
                <a:gd name="T17" fmla="*/ 0 h 802"/>
                <a:gd name="T18" fmla="*/ 0 w 525"/>
                <a:gd name="T19" fmla="*/ 0 h 802"/>
                <a:gd name="T20" fmla="*/ 0 w 525"/>
                <a:gd name="T21" fmla="*/ 0 h 802"/>
                <a:gd name="T22" fmla="*/ 0 w 525"/>
                <a:gd name="T23" fmla="*/ 0 h 802"/>
                <a:gd name="T24" fmla="*/ 0 w 525"/>
                <a:gd name="T25" fmla="*/ 0 h 802"/>
                <a:gd name="T26" fmla="*/ 0 w 525"/>
                <a:gd name="T27" fmla="*/ 0 h 802"/>
                <a:gd name="T28" fmla="*/ 0 w 525"/>
                <a:gd name="T29" fmla="*/ 0 h 802"/>
                <a:gd name="T30" fmla="*/ 0 w 525"/>
                <a:gd name="T31" fmla="*/ 0 h 802"/>
                <a:gd name="T32" fmla="*/ 0 w 525"/>
                <a:gd name="T33" fmla="*/ 0 h 802"/>
                <a:gd name="T34" fmla="*/ 0 w 525"/>
                <a:gd name="T35" fmla="*/ 0 h 802"/>
                <a:gd name="T36" fmla="*/ 0 w 525"/>
                <a:gd name="T37" fmla="*/ 0 h 802"/>
                <a:gd name="T38" fmla="*/ 0 w 525"/>
                <a:gd name="T39" fmla="*/ 0 h 802"/>
                <a:gd name="T40" fmla="*/ 0 w 525"/>
                <a:gd name="T41" fmla="*/ 0 h 802"/>
                <a:gd name="T42" fmla="*/ 0 w 525"/>
                <a:gd name="T43" fmla="*/ 0 h 802"/>
                <a:gd name="T44" fmla="*/ 0 w 525"/>
                <a:gd name="T45" fmla="*/ 0 h 802"/>
                <a:gd name="T46" fmla="*/ 0 w 525"/>
                <a:gd name="T47" fmla="*/ 0 h 802"/>
                <a:gd name="T48" fmla="*/ 0 w 525"/>
                <a:gd name="T49" fmla="*/ 0 h 802"/>
                <a:gd name="T50" fmla="*/ 0 w 525"/>
                <a:gd name="T51" fmla="*/ 0 h 802"/>
                <a:gd name="T52" fmla="*/ 0 w 525"/>
                <a:gd name="T53" fmla="*/ 0 h 802"/>
                <a:gd name="T54" fmla="*/ 0 w 525"/>
                <a:gd name="T55" fmla="*/ 0 h 8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25"/>
                <a:gd name="T85" fmla="*/ 0 h 802"/>
                <a:gd name="T86" fmla="*/ 525 w 525"/>
                <a:gd name="T87" fmla="*/ 802 h 8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25" h="802">
                  <a:moveTo>
                    <a:pt x="123" y="25"/>
                  </a:moveTo>
                  <a:lnTo>
                    <a:pt x="45" y="172"/>
                  </a:lnTo>
                  <a:lnTo>
                    <a:pt x="83" y="227"/>
                  </a:lnTo>
                  <a:lnTo>
                    <a:pt x="45" y="295"/>
                  </a:lnTo>
                  <a:lnTo>
                    <a:pt x="68" y="317"/>
                  </a:lnTo>
                  <a:lnTo>
                    <a:pt x="53" y="362"/>
                  </a:lnTo>
                  <a:lnTo>
                    <a:pt x="53" y="437"/>
                  </a:lnTo>
                  <a:lnTo>
                    <a:pt x="0" y="465"/>
                  </a:lnTo>
                  <a:lnTo>
                    <a:pt x="20" y="487"/>
                  </a:lnTo>
                  <a:lnTo>
                    <a:pt x="130" y="767"/>
                  </a:lnTo>
                  <a:lnTo>
                    <a:pt x="218" y="802"/>
                  </a:lnTo>
                  <a:lnTo>
                    <a:pt x="213" y="745"/>
                  </a:lnTo>
                  <a:lnTo>
                    <a:pt x="255" y="700"/>
                  </a:lnTo>
                  <a:lnTo>
                    <a:pt x="240" y="652"/>
                  </a:lnTo>
                  <a:lnTo>
                    <a:pt x="348" y="595"/>
                  </a:lnTo>
                  <a:lnTo>
                    <a:pt x="353" y="517"/>
                  </a:lnTo>
                  <a:lnTo>
                    <a:pt x="415" y="512"/>
                  </a:lnTo>
                  <a:lnTo>
                    <a:pt x="465" y="452"/>
                  </a:lnTo>
                  <a:lnTo>
                    <a:pt x="525" y="412"/>
                  </a:lnTo>
                  <a:lnTo>
                    <a:pt x="525" y="362"/>
                  </a:lnTo>
                  <a:lnTo>
                    <a:pt x="443" y="347"/>
                  </a:lnTo>
                  <a:lnTo>
                    <a:pt x="428" y="292"/>
                  </a:lnTo>
                  <a:lnTo>
                    <a:pt x="345" y="285"/>
                  </a:lnTo>
                  <a:lnTo>
                    <a:pt x="278" y="47"/>
                  </a:lnTo>
                  <a:lnTo>
                    <a:pt x="248" y="0"/>
                  </a:lnTo>
                  <a:lnTo>
                    <a:pt x="165" y="20"/>
                  </a:lnTo>
                  <a:lnTo>
                    <a:pt x="150" y="42"/>
                  </a:lnTo>
                  <a:lnTo>
                    <a:pt x="123" y="25"/>
                  </a:lnTo>
                  <a:close/>
                </a:path>
              </a:pathLst>
            </a:custGeom>
            <a:solidFill>
              <a:srgbClr val="00CCFF"/>
            </a:solidFill>
            <a:ln w="12700">
              <a:solidFill>
                <a:srgbClr val="000000"/>
              </a:solidFill>
              <a:round/>
              <a:headEnd/>
              <a:tailEnd/>
            </a:ln>
          </p:spPr>
          <p:txBody>
            <a:bodyPr/>
            <a:lstStyle/>
            <a:p>
              <a:endParaRPr lang="en-US"/>
            </a:p>
          </p:txBody>
        </p:sp>
        <p:grpSp>
          <p:nvGrpSpPr>
            <p:cNvPr id="155654" name="Group 5"/>
            <p:cNvGrpSpPr>
              <a:grpSpLocks/>
            </p:cNvGrpSpPr>
            <p:nvPr/>
          </p:nvGrpSpPr>
          <p:grpSpPr bwMode="auto">
            <a:xfrm>
              <a:off x="764" y="783"/>
              <a:ext cx="2482" cy="1591"/>
              <a:chOff x="4310" y="7081"/>
              <a:chExt cx="6974" cy="4262"/>
            </a:xfrm>
          </p:grpSpPr>
          <p:sp>
            <p:nvSpPr>
              <p:cNvPr id="155677" name="Freeform 6"/>
              <p:cNvSpPr>
                <a:spLocks/>
              </p:cNvSpPr>
              <p:nvPr/>
            </p:nvSpPr>
            <p:spPr bwMode="auto">
              <a:xfrm>
                <a:off x="10122" y="8606"/>
                <a:ext cx="675" cy="277"/>
              </a:xfrm>
              <a:custGeom>
                <a:avLst/>
                <a:gdLst>
                  <a:gd name="T0" fmla="*/ 0 w 675"/>
                  <a:gd name="T1" fmla="*/ 95 h 277"/>
                  <a:gd name="T2" fmla="*/ 502 w 675"/>
                  <a:gd name="T3" fmla="*/ 0 h 277"/>
                  <a:gd name="T4" fmla="*/ 585 w 675"/>
                  <a:gd name="T5" fmla="*/ 190 h 277"/>
                  <a:gd name="T6" fmla="*/ 672 w 675"/>
                  <a:gd name="T7" fmla="*/ 170 h 277"/>
                  <a:gd name="T8" fmla="*/ 675 w 675"/>
                  <a:gd name="T9" fmla="*/ 265 h 277"/>
                  <a:gd name="T10" fmla="*/ 605 w 675"/>
                  <a:gd name="T11" fmla="*/ 277 h 277"/>
                  <a:gd name="T12" fmla="*/ 542 w 675"/>
                  <a:gd name="T13" fmla="*/ 215 h 277"/>
                  <a:gd name="T14" fmla="*/ 502 w 675"/>
                  <a:gd name="T15" fmla="*/ 140 h 277"/>
                  <a:gd name="T16" fmla="*/ 495 w 675"/>
                  <a:gd name="T17" fmla="*/ 35 h 277"/>
                  <a:gd name="T18" fmla="*/ 465 w 675"/>
                  <a:gd name="T19" fmla="*/ 87 h 277"/>
                  <a:gd name="T20" fmla="*/ 500 w 675"/>
                  <a:gd name="T21" fmla="*/ 245 h 277"/>
                  <a:gd name="T22" fmla="*/ 352 w 675"/>
                  <a:gd name="T23" fmla="*/ 267 h 277"/>
                  <a:gd name="T24" fmla="*/ 347 w 675"/>
                  <a:gd name="T25" fmla="*/ 152 h 277"/>
                  <a:gd name="T26" fmla="*/ 257 w 675"/>
                  <a:gd name="T27" fmla="*/ 102 h 277"/>
                  <a:gd name="T28" fmla="*/ 180 w 675"/>
                  <a:gd name="T29" fmla="*/ 90 h 277"/>
                  <a:gd name="T30" fmla="*/ 20 w 675"/>
                  <a:gd name="T31" fmla="*/ 170 h 277"/>
                  <a:gd name="T32" fmla="*/ 0 w 675"/>
                  <a:gd name="T33" fmla="*/ 95 h 2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75"/>
                  <a:gd name="T52" fmla="*/ 0 h 277"/>
                  <a:gd name="T53" fmla="*/ 675 w 675"/>
                  <a:gd name="T54" fmla="*/ 277 h 2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75" h="277">
                    <a:moveTo>
                      <a:pt x="0" y="95"/>
                    </a:moveTo>
                    <a:lnTo>
                      <a:pt x="502" y="0"/>
                    </a:lnTo>
                    <a:lnTo>
                      <a:pt x="585" y="190"/>
                    </a:lnTo>
                    <a:lnTo>
                      <a:pt x="672" y="170"/>
                    </a:lnTo>
                    <a:lnTo>
                      <a:pt x="675" y="265"/>
                    </a:lnTo>
                    <a:lnTo>
                      <a:pt x="605" y="277"/>
                    </a:lnTo>
                    <a:lnTo>
                      <a:pt x="542" y="215"/>
                    </a:lnTo>
                    <a:lnTo>
                      <a:pt x="502" y="140"/>
                    </a:lnTo>
                    <a:lnTo>
                      <a:pt x="495" y="35"/>
                    </a:lnTo>
                    <a:lnTo>
                      <a:pt x="465" y="87"/>
                    </a:lnTo>
                    <a:lnTo>
                      <a:pt x="500" y="245"/>
                    </a:lnTo>
                    <a:lnTo>
                      <a:pt x="352" y="267"/>
                    </a:lnTo>
                    <a:lnTo>
                      <a:pt x="347" y="152"/>
                    </a:lnTo>
                    <a:lnTo>
                      <a:pt x="257" y="102"/>
                    </a:lnTo>
                    <a:lnTo>
                      <a:pt x="180" y="90"/>
                    </a:lnTo>
                    <a:lnTo>
                      <a:pt x="20" y="170"/>
                    </a:lnTo>
                    <a:lnTo>
                      <a:pt x="0" y="95"/>
                    </a:lnTo>
                    <a:close/>
                  </a:path>
                </a:pathLst>
              </a:custGeom>
              <a:solidFill>
                <a:srgbClr val="00CCFF"/>
              </a:solidFill>
              <a:ln w="12700">
                <a:solidFill>
                  <a:srgbClr val="000000"/>
                </a:solidFill>
                <a:round/>
                <a:headEnd/>
                <a:tailEnd/>
              </a:ln>
            </p:spPr>
            <p:txBody>
              <a:bodyPr/>
              <a:lstStyle/>
              <a:p>
                <a:endParaRPr lang="en-US"/>
              </a:p>
            </p:txBody>
          </p:sp>
          <p:sp>
            <p:nvSpPr>
              <p:cNvPr id="155678" name="Freeform 7"/>
              <p:cNvSpPr>
                <a:spLocks/>
              </p:cNvSpPr>
              <p:nvPr/>
            </p:nvSpPr>
            <p:spPr bwMode="auto">
              <a:xfrm>
                <a:off x="4610" y="7081"/>
                <a:ext cx="890" cy="652"/>
              </a:xfrm>
              <a:custGeom>
                <a:avLst/>
                <a:gdLst>
                  <a:gd name="T0" fmla="*/ 225 w 890"/>
                  <a:gd name="T1" fmla="*/ 0 h 652"/>
                  <a:gd name="T2" fmla="*/ 407 w 890"/>
                  <a:gd name="T3" fmla="*/ 50 h 652"/>
                  <a:gd name="T4" fmla="*/ 547 w 890"/>
                  <a:gd name="T5" fmla="*/ 82 h 652"/>
                  <a:gd name="T6" fmla="*/ 615 w 890"/>
                  <a:gd name="T7" fmla="*/ 97 h 652"/>
                  <a:gd name="T8" fmla="*/ 685 w 890"/>
                  <a:gd name="T9" fmla="*/ 107 h 652"/>
                  <a:gd name="T10" fmla="*/ 777 w 890"/>
                  <a:gd name="T11" fmla="*/ 125 h 652"/>
                  <a:gd name="T12" fmla="*/ 890 w 890"/>
                  <a:gd name="T13" fmla="*/ 145 h 652"/>
                  <a:gd name="T14" fmla="*/ 817 w 890"/>
                  <a:gd name="T15" fmla="*/ 652 h 652"/>
                  <a:gd name="T16" fmla="*/ 472 w 890"/>
                  <a:gd name="T17" fmla="*/ 580 h 652"/>
                  <a:gd name="T18" fmla="*/ 425 w 890"/>
                  <a:gd name="T19" fmla="*/ 612 h 652"/>
                  <a:gd name="T20" fmla="*/ 362 w 890"/>
                  <a:gd name="T21" fmla="*/ 562 h 652"/>
                  <a:gd name="T22" fmla="*/ 307 w 890"/>
                  <a:gd name="T23" fmla="*/ 612 h 652"/>
                  <a:gd name="T24" fmla="*/ 257 w 890"/>
                  <a:gd name="T25" fmla="*/ 570 h 652"/>
                  <a:gd name="T26" fmla="*/ 115 w 890"/>
                  <a:gd name="T27" fmla="*/ 562 h 652"/>
                  <a:gd name="T28" fmla="*/ 135 w 890"/>
                  <a:gd name="T29" fmla="*/ 480 h 652"/>
                  <a:gd name="T30" fmla="*/ 32 w 890"/>
                  <a:gd name="T31" fmla="*/ 472 h 652"/>
                  <a:gd name="T32" fmla="*/ 22 w 890"/>
                  <a:gd name="T33" fmla="*/ 425 h 652"/>
                  <a:gd name="T34" fmla="*/ 42 w 890"/>
                  <a:gd name="T35" fmla="*/ 375 h 652"/>
                  <a:gd name="T36" fmla="*/ 17 w 890"/>
                  <a:gd name="T37" fmla="*/ 330 h 652"/>
                  <a:gd name="T38" fmla="*/ 20 w 890"/>
                  <a:gd name="T39" fmla="*/ 202 h 652"/>
                  <a:gd name="T40" fmla="*/ 0 w 890"/>
                  <a:gd name="T41" fmla="*/ 105 h 652"/>
                  <a:gd name="T42" fmla="*/ 12 w 890"/>
                  <a:gd name="T43" fmla="*/ 67 h 652"/>
                  <a:gd name="T44" fmla="*/ 57 w 890"/>
                  <a:gd name="T45" fmla="*/ 82 h 652"/>
                  <a:gd name="T46" fmla="*/ 105 w 890"/>
                  <a:gd name="T47" fmla="*/ 140 h 652"/>
                  <a:gd name="T48" fmla="*/ 192 w 890"/>
                  <a:gd name="T49" fmla="*/ 152 h 652"/>
                  <a:gd name="T50" fmla="*/ 215 w 890"/>
                  <a:gd name="T51" fmla="*/ 200 h 652"/>
                  <a:gd name="T52" fmla="*/ 172 w 890"/>
                  <a:gd name="T53" fmla="*/ 200 h 652"/>
                  <a:gd name="T54" fmla="*/ 167 w 890"/>
                  <a:gd name="T55" fmla="*/ 240 h 652"/>
                  <a:gd name="T56" fmla="*/ 192 w 890"/>
                  <a:gd name="T57" fmla="*/ 245 h 652"/>
                  <a:gd name="T58" fmla="*/ 202 w 890"/>
                  <a:gd name="T59" fmla="*/ 285 h 652"/>
                  <a:gd name="T60" fmla="*/ 150 w 890"/>
                  <a:gd name="T61" fmla="*/ 315 h 652"/>
                  <a:gd name="T62" fmla="*/ 150 w 890"/>
                  <a:gd name="T63" fmla="*/ 342 h 652"/>
                  <a:gd name="T64" fmla="*/ 210 w 890"/>
                  <a:gd name="T65" fmla="*/ 342 h 652"/>
                  <a:gd name="T66" fmla="*/ 225 w 890"/>
                  <a:gd name="T67" fmla="*/ 272 h 652"/>
                  <a:gd name="T68" fmla="*/ 270 w 890"/>
                  <a:gd name="T69" fmla="*/ 230 h 652"/>
                  <a:gd name="T70" fmla="*/ 215 w 890"/>
                  <a:gd name="T71" fmla="*/ 120 h 652"/>
                  <a:gd name="T72" fmla="*/ 250 w 890"/>
                  <a:gd name="T73" fmla="*/ 85 h 652"/>
                  <a:gd name="T74" fmla="*/ 225 w 890"/>
                  <a:gd name="T75" fmla="*/ 0 h 6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90"/>
                  <a:gd name="T115" fmla="*/ 0 h 652"/>
                  <a:gd name="T116" fmla="*/ 890 w 890"/>
                  <a:gd name="T117" fmla="*/ 652 h 65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90" h="652">
                    <a:moveTo>
                      <a:pt x="225" y="0"/>
                    </a:moveTo>
                    <a:lnTo>
                      <a:pt x="407" y="50"/>
                    </a:lnTo>
                    <a:lnTo>
                      <a:pt x="547" y="82"/>
                    </a:lnTo>
                    <a:lnTo>
                      <a:pt x="615" y="97"/>
                    </a:lnTo>
                    <a:lnTo>
                      <a:pt x="685" y="107"/>
                    </a:lnTo>
                    <a:lnTo>
                      <a:pt x="777" y="125"/>
                    </a:lnTo>
                    <a:lnTo>
                      <a:pt x="890" y="145"/>
                    </a:lnTo>
                    <a:lnTo>
                      <a:pt x="817" y="652"/>
                    </a:lnTo>
                    <a:lnTo>
                      <a:pt x="472" y="580"/>
                    </a:lnTo>
                    <a:lnTo>
                      <a:pt x="425" y="612"/>
                    </a:lnTo>
                    <a:lnTo>
                      <a:pt x="362" y="562"/>
                    </a:lnTo>
                    <a:lnTo>
                      <a:pt x="307" y="612"/>
                    </a:lnTo>
                    <a:lnTo>
                      <a:pt x="257" y="570"/>
                    </a:lnTo>
                    <a:lnTo>
                      <a:pt x="115" y="562"/>
                    </a:lnTo>
                    <a:lnTo>
                      <a:pt x="135" y="480"/>
                    </a:lnTo>
                    <a:lnTo>
                      <a:pt x="32" y="472"/>
                    </a:lnTo>
                    <a:lnTo>
                      <a:pt x="22" y="425"/>
                    </a:lnTo>
                    <a:lnTo>
                      <a:pt x="42" y="375"/>
                    </a:lnTo>
                    <a:lnTo>
                      <a:pt x="17" y="330"/>
                    </a:lnTo>
                    <a:lnTo>
                      <a:pt x="20" y="202"/>
                    </a:lnTo>
                    <a:lnTo>
                      <a:pt x="0" y="105"/>
                    </a:lnTo>
                    <a:lnTo>
                      <a:pt x="12" y="67"/>
                    </a:lnTo>
                    <a:lnTo>
                      <a:pt x="57" y="82"/>
                    </a:lnTo>
                    <a:lnTo>
                      <a:pt x="105" y="140"/>
                    </a:lnTo>
                    <a:lnTo>
                      <a:pt x="192" y="152"/>
                    </a:lnTo>
                    <a:lnTo>
                      <a:pt x="215" y="200"/>
                    </a:lnTo>
                    <a:lnTo>
                      <a:pt x="172" y="200"/>
                    </a:lnTo>
                    <a:lnTo>
                      <a:pt x="167" y="240"/>
                    </a:lnTo>
                    <a:lnTo>
                      <a:pt x="192" y="245"/>
                    </a:lnTo>
                    <a:lnTo>
                      <a:pt x="202" y="285"/>
                    </a:lnTo>
                    <a:lnTo>
                      <a:pt x="150" y="315"/>
                    </a:lnTo>
                    <a:lnTo>
                      <a:pt x="150" y="342"/>
                    </a:lnTo>
                    <a:lnTo>
                      <a:pt x="210" y="342"/>
                    </a:lnTo>
                    <a:lnTo>
                      <a:pt x="225" y="272"/>
                    </a:lnTo>
                    <a:lnTo>
                      <a:pt x="270" y="230"/>
                    </a:lnTo>
                    <a:lnTo>
                      <a:pt x="215" y="120"/>
                    </a:lnTo>
                    <a:lnTo>
                      <a:pt x="250" y="85"/>
                    </a:lnTo>
                    <a:lnTo>
                      <a:pt x="225" y="0"/>
                    </a:lnTo>
                    <a:close/>
                  </a:path>
                </a:pathLst>
              </a:custGeom>
              <a:solidFill>
                <a:srgbClr val="00CCFF"/>
              </a:solidFill>
              <a:ln w="12700">
                <a:solidFill>
                  <a:srgbClr val="000000"/>
                </a:solidFill>
                <a:round/>
                <a:headEnd/>
                <a:tailEnd/>
              </a:ln>
            </p:spPr>
            <p:txBody>
              <a:bodyPr/>
              <a:lstStyle/>
              <a:p>
                <a:endParaRPr lang="en-US"/>
              </a:p>
            </p:txBody>
          </p:sp>
          <p:sp>
            <p:nvSpPr>
              <p:cNvPr id="155679" name="Freeform 8"/>
              <p:cNvSpPr>
                <a:spLocks/>
              </p:cNvSpPr>
              <p:nvPr/>
            </p:nvSpPr>
            <p:spPr bwMode="auto">
              <a:xfrm>
                <a:off x="4400" y="7553"/>
                <a:ext cx="1110" cy="848"/>
              </a:xfrm>
              <a:custGeom>
                <a:avLst/>
                <a:gdLst>
                  <a:gd name="T0" fmla="*/ 242 w 1110"/>
                  <a:gd name="T1" fmla="*/ 0 h 848"/>
                  <a:gd name="T2" fmla="*/ 210 w 1110"/>
                  <a:gd name="T3" fmla="*/ 18 h 848"/>
                  <a:gd name="T4" fmla="*/ 190 w 1110"/>
                  <a:gd name="T5" fmla="*/ 93 h 848"/>
                  <a:gd name="T6" fmla="*/ 170 w 1110"/>
                  <a:gd name="T7" fmla="*/ 155 h 848"/>
                  <a:gd name="T8" fmla="*/ 155 w 1110"/>
                  <a:gd name="T9" fmla="*/ 205 h 848"/>
                  <a:gd name="T10" fmla="*/ 135 w 1110"/>
                  <a:gd name="T11" fmla="*/ 260 h 848"/>
                  <a:gd name="T12" fmla="*/ 112 w 1110"/>
                  <a:gd name="T13" fmla="*/ 315 h 848"/>
                  <a:gd name="T14" fmla="*/ 82 w 1110"/>
                  <a:gd name="T15" fmla="*/ 375 h 848"/>
                  <a:gd name="T16" fmla="*/ 42 w 1110"/>
                  <a:gd name="T17" fmla="*/ 445 h 848"/>
                  <a:gd name="T18" fmla="*/ 0 w 1110"/>
                  <a:gd name="T19" fmla="*/ 513 h 848"/>
                  <a:gd name="T20" fmla="*/ 0 w 1110"/>
                  <a:gd name="T21" fmla="*/ 660 h 848"/>
                  <a:gd name="T22" fmla="*/ 622 w 1110"/>
                  <a:gd name="T23" fmla="*/ 788 h 848"/>
                  <a:gd name="T24" fmla="*/ 910 w 1110"/>
                  <a:gd name="T25" fmla="*/ 848 h 848"/>
                  <a:gd name="T26" fmla="*/ 970 w 1110"/>
                  <a:gd name="T27" fmla="*/ 553 h 848"/>
                  <a:gd name="T28" fmla="*/ 1007 w 1110"/>
                  <a:gd name="T29" fmla="*/ 528 h 848"/>
                  <a:gd name="T30" fmla="*/ 972 w 1110"/>
                  <a:gd name="T31" fmla="*/ 463 h 848"/>
                  <a:gd name="T32" fmla="*/ 990 w 1110"/>
                  <a:gd name="T33" fmla="*/ 395 h 848"/>
                  <a:gd name="T34" fmla="*/ 1110 w 1110"/>
                  <a:gd name="T35" fmla="*/ 283 h 848"/>
                  <a:gd name="T36" fmla="*/ 1027 w 1110"/>
                  <a:gd name="T37" fmla="*/ 180 h 848"/>
                  <a:gd name="T38" fmla="*/ 682 w 1110"/>
                  <a:gd name="T39" fmla="*/ 108 h 848"/>
                  <a:gd name="T40" fmla="*/ 635 w 1110"/>
                  <a:gd name="T41" fmla="*/ 138 h 848"/>
                  <a:gd name="T42" fmla="*/ 572 w 1110"/>
                  <a:gd name="T43" fmla="*/ 88 h 848"/>
                  <a:gd name="T44" fmla="*/ 517 w 1110"/>
                  <a:gd name="T45" fmla="*/ 140 h 848"/>
                  <a:gd name="T46" fmla="*/ 465 w 1110"/>
                  <a:gd name="T47" fmla="*/ 88 h 848"/>
                  <a:gd name="T48" fmla="*/ 327 w 1110"/>
                  <a:gd name="T49" fmla="*/ 90 h 848"/>
                  <a:gd name="T50" fmla="*/ 345 w 1110"/>
                  <a:gd name="T51" fmla="*/ 8 h 848"/>
                  <a:gd name="T52" fmla="*/ 242 w 1110"/>
                  <a:gd name="T53" fmla="*/ 0 h 8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0"/>
                  <a:gd name="T82" fmla="*/ 0 h 848"/>
                  <a:gd name="T83" fmla="*/ 1110 w 1110"/>
                  <a:gd name="T84" fmla="*/ 848 h 84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0" h="848">
                    <a:moveTo>
                      <a:pt x="242" y="0"/>
                    </a:moveTo>
                    <a:lnTo>
                      <a:pt x="210" y="18"/>
                    </a:lnTo>
                    <a:lnTo>
                      <a:pt x="190" y="93"/>
                    </a:lnTo>
                    <a:lnTo>
                      <a:pt x="170" y="155"/>
                    </a:lnTo>
                    <a:lnTo>
                      <a:pt x="155" y="205"/>
                    </a:lnTo>
                    <a:lnTo>
                      <a:pt x="135" y="260"/>
                    </a:lnTo>
                    <a:lnTo>
                      <a:pt x="112" y="315"/>
                    </a:lnTo>
                    <a:lnTo>
                      <a:pt x="82" y="375"/>
                    </a:lnTo>
                    <a:lnTo>
                      <a:pt x="42" y="445"/>
                    </a:lnTo>
                    <a:lnTo>
                      <a:pt x="0" y="513"/>
                    </a:lnTo>
                    <a:lnTo>
                      <a:pt x="0" y="660"/>
                    </a:lnTo>
                    <a:lnTo>
                      <a:pt x="622" y="788"/>
                    </a:lnTo>
                    <a:lnTo>
                      <a:pt x="910" y="848"/>
                    </a:lnTo>
                    <a:lnTo>
                      <a:pt x="970" y="553"/>
                    </a:lnTo>
                    <a:lnTo>
                      <a:pt x="1007" y="528"/>
                    </a:lnTo>
                    <a:lnTo>
                      <a:pt x="972" y="463"/>
                    </a:lnTo>
                    <a:lnTo>
                      <a:pt x="990" y="395"/>
                    </a:lnTo>
                    <a:lnTo>
                      <a:pt x="1110" y="283"/>
                    </a:lnTo>
                    <a:lnTo>
                      <a:pt x="1027" y="180"/>
                    </a:lnTo>
                    <a:lnTo>
                      <a:pt x="682" y="108"/>
                    </a:lnTo>
                    <a:lnTo>
                      <a:pt x="635" y="138"/>
                    </a:lnTo>
                    <a:lnTo>
                      <a:pt x="572" y="88"/>
                    </a:lnTo>
                    <a:lnTo>
                      <a:pt x="517" y="140"/>
                    </a:lnTo>
                    <a:lnTo>
                      <a:pt x="465" y="88"/>
                    </a:lnTo>
                    <a:lnTo>
                      <a:pt x="327" y="90"/>
                    </a:lnTo>
                    <a:lnTo>
                      <a:pt x="345" y="8"/>
                    </a:lnTo>
                    <a:lnTo>
                      <a:pt x="242" y="0"/>
                    </a:lnTo>
                    <a:close/>
                  </a:path>
                </a:pathLst>
              </a:custGeom>
              <a:solidFill>
                <a:srgbClr val="00CCFF"/>
              </a:solidFill>
              <a:ln w="12700">
                <a:solidFill>
                  <a:srgbClr val="000000"/>
                </a:solidFill>
                <a:round/>
                <a:headEnd/>
                <a:tailEnd/>
              </a:ln>
            </p:spPr>
            <p:txBody>
              <a:bodyPr/>
              <a:lstStyle/>
              <a:p>
                <a:endParaRPr lang="en-US"/>
              </a:p>
            </p:txBody>
          </p:sp>
          <p:sp>
            <p:nvSpPr>
              <p:cNvPr id="155680" name="Freeform 9"/>
              <p:cNvSpPr>
                <a:spLocks/>
              </p:cNvSpPr>
              <p:nvPr/>
            </p:nvSpPr>
            <p:spPr bwMode="auto">
              <a:xfrm>
                <a:off x="4310" y="8208"/>
                <a:ext cx="1170" cy="1808"/>
              </a:xfrm>
              <a:custGeom>
                <a:avLst/>
                <a:gdLst>
                  <a:gd name="T0" fmla="*/ 90 w 1170"/>
                  <a:gd name="T1" fmla="*/ 0 h 1808"/>
                  <a:gd name="T2" fmla="*/ 627 w 1170"/>
                  <a:gd name="T3" fmla="*/ 108 h 1808"/>
                  <a:gd name="T4" fmla="*/ 510 w 1170"/>
                  <a:gd name="T5" fmla="*/ 640 h 1808"/>
                  <a:gd name="T6" fmla="*/ 1115 w 1170"/>
                  <a:gd name="T7" fmla="*/ 1450 h 1808"/>
                  <a:gd name="T8" fmla="*/ 1170 w 1170"/>
                  <a:gd name="T9" fmla="*/ 1553 h 1808"/>
                  <a:gd name="T10" fmla="*/ 1112 w 1170"/>
                  <a:gd name="T11" fmla="*/ 1603 h 1808"/>
                  <a:gd name="T12" fmla="*/ 1075 w 1170"/>
                  <a:gd name="T13" fmla="*/ 1693 h 1808"/>
                  <a:gd name="T14" fmla="*/ 1040 w 1170"/>
                  <a:gd name="T15" fmla="*/ 1745 h 1808"/>
                  <a:gd name="T16" fmla="*/ 1077 w 1170"/>
                  <a:gd name="T17" fmla="*/ 1793 h 1808"/>
                  <a:gd name="T18" fmla="*/ 1015 w 1170"/>
                  <a:gd name="T19" fmla="*/ 1808 h 1808"/>
                  <a:gd name="T20" fmla="*/ 660 w 1170"/>
                  <a:gd name="T21" fmla="*/ 1795 h 1808"/>
                  <a:gd name="T22" fmla="*/ 637 w 1170"/>
                  <a:gd name="T23" fmla="*/ 1690 h 1808"/>
                  <a:gd name="T24" fmla="*/ 575 w 1170"/>
                  <a:gd name="T25" fmla="*/ 1613 h 1808"/>
                  <a:gd name="T26" fmla="*/ 530 w 1170"/>
                  <a:gd name="T27" fmla="*/ 1585 h 1808"/>
                  <a:gd name="T28" fmla="*/ 517 w 1170"/>
                  <a:gd name="T29" fmla="*/ 1530 h 1808"/>
                  <a:gd name="T30" fmla="*/ 480 w 1170"/>
                  <a:gd name="T31" fmla="*/ 1500 h 1808"/>
                  <a:gd name="T32" fmla="*/ 442 w 1170"/>
                  <a:gd name="T33" fmla="*/ 1463 h 1808"/>
                  <a:gd name="T34" fmla="*/ 430 w 1170"/>
                  <a:gd name="T35" fmla="*/ 1420 h 1808"/>
                  <a:gd name="T36" fmla="*/ 395 w 1170"/>
                  <a:gd name="T37" fmla="*/ 1393 h 1808"/>
                  <a:gd name="T38" fmla="*/ 340 w 1170"/>
                  <a:gd name="T39" fmla="*/ 1408 h 1808"/>
                  <a:gd name="T40" fmla="*/ 277 w 1170"/>
                  <a:gd name="T41" fmla="*/ 1385 h 1808"/>
                  <a:gd name="T42" fmla="*/ 277 w 1170"/>
                  <a:gd name="T43" fmla="*/ 1363 h 1808"/>
                  <a:gd name="T44" fmla="*/ 275 w 1170"/>
                  <a:gd name="T45" fmla="*/ 1313 h 1808"/>
                  <a:gd name="T46" fmla="*/ 250 w 1170"/>
                  <a:gd name="T47" fmla="*/ 1258 h 1808"/>
                  <a:gd name="T48" fmla="*/ 247 w 1170"/>
                  <a:gd name="T49" fmla="*/ 1213 h 1808"/>
                  <a:gd name="T50" fmla="*/ 220 w 1170"/>
                  <a:gd name="T51" fmla="*/ 1173 h 1808"/>
                  <a:gd name="T52" fmla="*/ 227 w 1170"/>
                  <a:gd name="T53" fmla="*/ 1135 h 1808"/>
                  <a:gd name="T54" fmla="*/ 150 w 1170"/>
                  <a:gd name="T55" fmla="*/ 1043 h 1808"/>
                  <a:gd name="T56" fmla="*/ 150 w 1170"/>
                  <a:gd name="T57" fmla="*/ 990 h 1808"/>
                  <a:gd name="T58" fmla="*/ 190 w 1170"/>
                  <a:gd name="T59" fmla="*/ 970 h 1808"/>
                  <a:gd name="T60" fmla="*/ 190 w 1170"/>
                  <a:gd name="T61" fmla="*/ 938 h 1808"/>
                  <a:gd name="T62" fmla="*/ 150 w 1170"/>
                  <a:gd name="T63" fmla="*/ 928 h 1808"/>
                  <a:gd name="T64" fmla="*/ 132 w 1170"/>
                  <a:gd name="T65" fmla="*/ 878 h 1808"/>
                  <a:gd name="T66" fmla="*/ 112 w 1170"/>
                  <a:gd name="T67" fmla="*/ 790 h 1808"/>
                  <a:gd name="T68" fmla="*/ 170 w 1170"/>
                  <a:gd name="T69" fmla="*/ 838 h 1808"/>
                  <a:gd name="T70" fmla="*/ 147 w 1170"/>
                  <a:gd name="T71" fmla="*/ 775 h 1808"/>
                  <a:gd name="T72" fmla="*/ 190 w 1170"/>
                  <a:gd name="T73" fmla="*/ 775 h 1808"/>
                  <a:gd name="T74" fmla="*/ 190 w 1170"/>
                  <a:gd name="T75" fmla="*/ 730 h 1808"/>
                  <a:gd name="T76" fmla="*/ 147 w 1170"/>
                  <a:gd name="T77" fmla="*/ 700 h 1808"/>
                  <a:gd name="T78" fmla="*/ 127 w 1170"/>
                  <a:gd name="T79" fmla="*/ 743 h 1808"/>
                  <a:gd name="T80" fmla="*/ 90 w 1170"/>
                  <a:gd name="T81" fmla="*/ 728 h 1808"/>
                  <a:gd name="T82" fmla="*/ 15 w 1170"/>
                  <a:gd name="T83" fmla="*/ 525 h 1808"/>
                  <a:gd name="T84" fmla="*/ 35 w 1170"/>
                  <a:gd name="T85" fmla="*/ 380 h 1808"/>
                  <a:gd name="T86" fmla="*/ 0 w 1170"/>
                  <a:gd name="T87" fmla="*/ 298 h 1808"/>
                  <a:gd name="T88" fmla="*/ 17 w 1170"/>
                  <a:gd name="T89" fmla="*/ 235 h 1808"/>
                  <a:gd name="T90" fmla="*/ 55 w 1170"/>
                  <a:gd name="T91" fmla="*/ 223 h 1808"/>
                  <a:gd name="T92" fmla="*/ 90 w 1170"/>
                  <a:gd name="T93" fmla="*/ 123 h 1808"/>
                  <a:gd name="T94" fmla="*/ 90 w 1170"/>
                  <a:gd name="T95" fmla="*/ 0 h 18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70"/>
                  <a:gd name="T145" fmla="*/ 0 h 1808"/>
                  <a:gd name="T146" fmla="*/ 1170 w 1170"/>
                  <a:gd name="T147" fmla="*/ 1808 h 180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70" h="1808">
                    <a:moveTo>
                      <a:pt x="90" y="0"/>
                    </a:moveTo>
                    <a:lnTo>
                      <a:pt x="627" y="108"/>
                    </a:lnTo>
                    <a:lnTo>
                      <a:pt x="510" y="640"/>
                    </a:lnTo>
                    <a:lnTo>
                      <a:pt x="1115" y="1450"/>
                    </a:lnTo>
                    <a:lnTo>
                      <a:pt x="1170" y="1553"/>
                    </a:lnTo>
                    <a:lnTo>
                      <a:pt x="1112" y="1603"/>
                    </a:lnTo>
                    <a:lnTo>
                      <a:pt x="1075" y="1693"/>
                    </a:lnTo>
                    <a:lnTo>
                      <a:pt x="1040" y="1745"/>
                    </a:lnTo>
                    <a:lnTo>
                      <a:pt x="1077" y="1793"/>
                    </a:lnTo>
                    <a:lnTo>
                      <a:pt x="1015" y="1808"/>
                    </a:lnTo>
                    <a:lnTo>
                      <a:pt x="660" y="1795"/>
                    </a:lnTo>
                    <a:lnTo>
                      <a:pt x="637" y="1690"/>
                    </a:lnTo>
                    <a:lnTo>
                      <a:pt x="575" y="1613"/>
                    </a:lnTo>
                    <a:lnTo>
                      <a:pt x="530" y="1585"/>
                    </a:lnTo>
                    <a:lnTo>
                      <a:pt x="517" y="1530"/>
                    </a:lnTo>
                    <a:lnTo>
                      <a:pt x="480" y="1500"/>
                    </a:lnTo>
                    <a:lnTo>
                      <a:pt x="442" y="1463"/>
                    </a:lnTo>
                    <a:lnTo>
                      <a:pt x="430" y="1420"/>
                    </a:lnTo>
                    <a:lnTo>
                      <a:pt x="395" y="1393"/>
                    </a:lnTo>
                    <a:lnTo>
                      <a:pt x="340" y="1408"/>
                    </a:lnTo>
                    <a:lnTo>
                      <a:pt x="277" y="1385"/>
                    </a:lnTo>
                    <a:lnTo>
                      <a:pt x="277" y="1363"/>
                    </a:lnTo>
                    <a:lnTo>
                      <a:pt x="275" y="1313"/>
                    </a:lnTo>
                    <a:lnTo>
                      <a:pt x="250" y="1258"/>
                    </a:lnTo>
                    <a:lnTo>
                      <a:pt x="247" y="1213"/>
                    </a:lnTo>
                    <a:lnTo>
                      <a:pt x="220" y="1173"/>
                    </a:lnTo>
                    <a:lnTo>
                      <a:pt x="227" y="1135"/>
                    </a:lnTo>
                    <a:lnTo>
                      <a:pt x="150" y="1043"/>
                    </a:lnTo>
                    <a:lnTo>
                      <a:pt x="150" y="990"/>
                    </a:lnTo>
                    <a:lnTo>
                      <a:pt x="190" y="970"/>
                    </a:lnTo>
                    <a:lnTo>
                      <a:pt x="190" y="938"/>
                    </a:lnTo>
                    <a:lnTo>
                      <a:pt x="150" y="928"/>
                    </a:lnTo>
                    <a:lnTo>
                      <a:pt x="132" y="878"/>
                    </a:lnTo>
                    <a:lnTo>
                      <a:pt x="112" y="790"/>
                    </a:lnTo>
                    <a:lnTo>
                      <a:pt x="170" y="838"/>
                    </a:lnTo>
                    <a:lnTo>
                      <a:pt x="147" y="775"/>
                    </a:lnTo>
                    <a:lnTo>
                      <a:pt x="190" y="775"/>
                    </a:lnTo>
                    <a:lnTo>
                      <a:pt x="190" y="730"/>
                    </a:lnTo>
                    <a:lnTo>
                      <a:pt x="147" y="700"/>
                    </a:lnTo>
                    <a:lnTo>
                      <a:pt x="127" y="743"/>
                    </a:lnTo>
                    <a:lnTo>
                      <a:pt x="90" y="728"/>
                    </a:lnTo>
                    <a:lnTo>
                      <a:pt x="15" y="525"/>
                    </a:lnTo>
                    <a:lnTo>
                      <a:pt x="35" y="380"/>
                    </a:lnTo>
                    <a:lnTo>
                      <a:pt x="0" y="298"/>
                    </a:lnTo>
                    <a:lnTo>
                      <a:pt x="17" y="235"/>
                    </a:lnTo>
                    <a:lnTo>
                      <a:pt x="55" y="223"/>
                    </a:lnTo>
                    <a:lnTo>
                      <a:pt x="90" y="123"/>
                    </a:lnTo>
                    <a:lnTo>
                      <a:pt x="90" y="0"/>
                    </a:lnTo>
                    <a:close/>
                  </a:path>
                </a:pathLst>
              </a:custGeom>
              <a:solidFill>
                <a:srgbClr val="00CCFF"/>
              </a:solidFill>
              <a:ln w="12700">
                <a:solidFill>
                  <a:srgbClr val="000000"/>
                </a:solidFill>
                <a:round/>
                <a:headEnd/>
                <a:tailEnd/>
              </a:ln>
            </p:spPr>
            <p:txBody>
              <a:bodyPr/>
              <a:lstStyle/>
              <a:p>
                <a:endParaRPr lang="en-US"/>
              </a:p>
            </p:txBody>
          </p:sp>
          <p:sp>
            <p:nvSpPr>
              <p:cNvPr id="155681" name="Freeform 10"/>
              <p:cNvSpPr>
                <a:spLocks/>
              </p:cNvSpPr>
              <p:nvPr/>
            </p:nvSpPr>
            <p:spPr bwMode="auto">
              <a:xfrm>
                <a:off x="4820" y="8321"/>
                <a:ext cx="885" cy="1337"/>
              </a:xfrm>
              <a:custGeom>
                <a:avLst/>
                <a:gdLst>
                  <a:gd name="T0" fmla="*/ 112 w 885"/>
                  <a:gd name="T1" fmla="*/ 0 h 1337"/>
                  <a:gd name="T2" fmla="*/ 0 w 885"/>
                  <a:gd name="T3" fmla="*/ 530 h 1337"/>
                  <a:gd name="T4" fmla="*/ 602 w 885"/>
                  <a:gd name="T5" fmla="*/ 1337 h 1337"/>
                  <a:gd name="T6" fmla="*/ 640 w 885"/>
                  <a:gd name="T7" fmla="*/ 1302 h 1337"/>
                  <a:gd name="T8" fmla="*/ 637 w 885"/>
                  <a:gd name="T9" fmla="*/ 1142 h 1337"/>
                  <a:gd name="T10" fmla="*/ 712 w 885"/>
                  <a:gd name="T11" fmla="*/ 1155 h 1337"/>
                  <a:gd name="T12" fmla="*/ 790 w 885"/>
                  <a:gd name="T13" fmla="*/ 665 h 1337"/>
                  <a:gd name="T14" fmla="*/ 842 w 885"/>
                  <a:gd name="T15" fmla="*/ 332 h 1337"/>
                  <a:gd name="T16" fmla="*/ 857 w 885"/>
                  <a:gd name="T17" fmla="*/ 232 h 1337"/>
                  <a:gd name="T18" fmla="*/ 885 w 885"/>
                  <a:gd name="T19" fmla="*/ 142 h 1337"/>
                  <a:gd name="T20" fmla="*/ 487 w 885"/>
                  <a:gd name="T21" fmla="*/ 80 h 1337"/>
                  <a:gd name="T22" fmla="*/ 112 w 885"/>
                  <a:gd name="T23" fmla="*/ 0 h 13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85"/>
                  <a:gd name="T37" fmla="*/ 0 h 1337"/>
                  <a:gd name="T38" fmla="*/ 885 w 885"/>
                  <a:gd name="T39" fmla="*/ 1337 h 13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85" h="1337">
                    <a:moveTo>
                      <a:pt x="112" y="0"/>
                    </a:moveTo>
                    <a:lnTo>
                      <a:pt x="0" y="530"/>
                    </a:lnTo>
                    <a:lnTo>
                      <a:pt x="602" y="1337"/>
                    </a:lnTo>
                    <a:lnTo>
                      <a:pt x="640" y="1302"/>
                    </a:lnTo>
                    <a:lnTo>
                      <a:pt x="637" y="1142"/>
                    </a:lnTo>
                    <a:lnTo>
                      <a:pt x="712" y="1155"/>
                    </a:lnTo>
                    <a:lnTo>
                      <a:pt x="790" y="665"/>
                    </a:lnTo>
                    <a:lnTo>
                      <a:pt x="842" y="332"/>
                    </a:lnTo>
                    <a:lnTo>
                      <a:pt x="857" y="232"/>
                    </a:lnTo>
                    <a:lnTo>
                      <a:pt x="885" y="142"/>
                    </a:lnTo>
                    <a:lnTo>
                      <a:pt x="487" y="80"/>
                    </a:lnTo>
                    <a:lnTo>
                      <a:pt x="112" y="0"/>
                    </a:lnTo>
                    <a:close/>
                  </a:path>
                </a:pathLst>
              </a:custGeom>
              <a:solidFill>
                <a:srgbClr val="00CCFF"/>
              </a:solidFill>
              <a:ln w="12700">
                <a:solidFill>
                  <a:srgbClr val="000000"/>
                </a:solidFill>
                <a:round/>
                <a:headEnd/>
                <a:tailEnd/>
              </a:ln>
            </p:spPr>
            <p:txBody>
              <a:bodyPr/>
              <a:lstStyle/>
              <a:p>
                <a:endParaRPr lang="en-US"/>
              </a:p>
            </p:txBody>
          </p:sp>
          <p:sp>
            <p:nvSpPr>
              <p:cNvPr id="155682" name="Freeform 11"/>
              <p:cNvSpPr>
                <a:spLocks/>
              </p:cNvSpPr>
              <p:nvPr/>
            </p:nvSpPr>
            <p:spPr bwMode="auto">
              <a:xfrm>
                <a:off x="5307" y="7223"/>
                <a:ext cx="798" cy="1293"/>
              </a:xfrm>
              <a:custGeom>
                <a:avLst/>
                <a:gdLst>
                  <a:gd name="T0" fmla="*/ 193 w 798"/>
                  <a:gd name="T1" fmla="*/ 0 h 1293"/>
                  <a:gd name="T2" fmla="*/ 120 w 798"/>
                  <a:gd name="T3" fmla="*/ 505 h 1293"/>
                  <a:gd name="T4" fmla="*/ 195 w 798"/>
                  <a:gd name="T5" fmla="*/ 613 h 1293"/>
                  <a:gd name="T6" fmla="*/ 78 w 798"/>
                  <a:gd name="T7" fmla="*/ 725 h 1293"/>
                  <a:gd name="T8" fmla="*/ 63 w 798"/>
                  <a:gd name="T9" fmla="*/ 803 h 1293"/>
                  <a:gd name="T10" fmla="*/ 95 w 798"/>
                  <a:gd name="T11" fmla="*/ 858 h 1293"/>
                  <a:gd name="T12" fmla="*/ 63 w 798"/>
                  <a:gd name="T13" fmla="*/ 885 h 1293"/>
                  <a:gd name="T14" fmla="*/ 0 w 798"/>
                  <a:gd name="T15" fmla="*/ 1178 h 1293"/>
                  <a:gd name="T16" fmla="*/ 380 w 798"/>
                  <a:gd name="T17" fmla="*/ 1245 h 1293"/>
                  <a:gd name="T18" fmla="*/ 740 w 798"/>
                  <a:gd name="T19" fmla="*/ 1293 h 1293"/>
                  <a:gd name="T20" fmla="*/ 778 w 798"/>
                  <a:gd name="T21" fmla="*/ 1025 h 1293"/>
                  <a:gd name="T22" fmla="*/ 798 w 798"/>
                  <a:gd name="T23" fmla="*/ 878 h 1293"/>
                  <a:gd name="T24" fmla="*/ 763 w 798"/>
                  <a:gd name="T25" fmla="*/ 825 h 1293"/>
                  <a:gd name="T26" fmla="*/ 680 w 798"/>
                  <a:gd name="T27" fmla="*/ 840 h 1293"/>
                  <a:gd name="T28" fmla="*/ 573 w 798"/>
                  <a:gd name="T29" fmla="*/ 853 h 1293"/>
                  <a:gd name="T30" fmla="*/ 553 w 798"/>
                  <a:gd name="T31" fmla="*/ 733 h 1293"/>
                  <a:gd name="T32" fmla="*/ 423 w 798"/>
                  <a:gd name="T33" fmla="*/ 635 h 1293"/>
                  <a:gd name="T34" fmla="*/ 440 w 798"/>
                  <a:gd name="T35" fmla="*/ 573 h 1293"/>
                  <a:gd name="T36" fmla="*/ 453 w 798"/>
                  <a:gd name="T37" fmla="*/ 463 h 1293"/>
                  <a:gd name="T38" fmla="*/ 285 w 798"/>
                  <a:gd name="T39" fmla="*/ 225 h 1293"/>
                  <a:gd name="T40" fmla="*/ 308 w 798"/>
                  <a:gd name="T41" fmla="*/ 15 h 1293"/>
                  <a:gd name="T42" fmla="*/ 193 w 798"/>
                  <a:gd name="T43" fmla="*/ 0 h 12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98"/>
                  <a:gd name="T67" fmla="*/ 0 h 1293"/>
                  <a:gd name="T68" fmla="*/ 798 w 798"/>
                  <a:gd name="T69" fmla="*/ 1293 h 129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98" h="1293">
                    <a:moveTo>
                      <a:pt x="193" y="0"/>
                    </a:moveTo>
                    <a:lnTo>
                      <a:pt x="120" y="505"/>
                    </a:lnTo>
                    <a:lnTo>
                      <a:pt x="195" y="613"/>
                    </a:lnTo>
                    <a:lnTo>
                      <a:pt x="78" y="725"/>
                    </a:lnTo>
                    <a:lnTo>
                      <a:pt x="63" y="803"/>
                    </a:lnTo>
                    <a:lnTo>
                      <a:pt x="95" y="858"/>
                    </a:lnTo>
                    <a:lnTo>
                      <a:pt x="63" y="885"/>
                    </a:lnTo>
                    <a:lnTo>
                      <a:pt x="0" y="1178"/>
                    </a:lnTo>
                    <a:lnTo>
                      <a:pt x="380" y="1245"/>
                    </a:lnTo>
                    <a:lnTo>
                      <a:pt x="740" y="1293"/>
                    </a:lnTo>
                    <a:lnTo>
                      <a:pt x="778" y="1025"/>
                    </a:lnTo>
                    <a:lnTo>
                      <a:pt x="798" y="878"/>
                    </a:lnTo>
                    <a:lnTo>
                      <a:pt x="763" y="825"/>
                    </a:lnTo>
                    <a:lnTo>
                      <a:pt x="680" y="840"/>
                    </a:lnTo>
                    <a:lnTo>
                      <a:pt x="573" y="853"/>
                    </a:lnTo>
                    <a:lnTo>
                      <a:pt x="553" y="733"/>
                    </a:lnTo>
                    <a:lnTo>
                      <a:pt x="423" y="635"/>
                    </a:lnTo>
                    <a:lnTo>
                      <a:pt x="440" y="573"/>
                    </a:lnTo>
                    <a:lnTo>
                      <a:pt x="453" y="463"/>
                    </a:lnTo>
                    <a:lnTo>
                      <a:pt x="285" y="225"/>
                    </a:lnTo>
                    <a:lnTo>
                      <a:pt x="308" y="15"/>
                    </a:lnTo>
                    <a:lnTo>
                      <a:pt x="193" y="0"/>
                    </a:lnTo>
                    <a:close/>
                  </a:path>
                </a:pathLst>
              </a:custGeom>
              <a:solidFill>
                <a:srgbClr val="00CCFF"/>
              </a:solidFill>
              <a:ln w="12700">
                <a:solidFill>
                  <a:srgbClr val="000000"/>
                </a:solidFill>
                <a:round/>
                <a:headEnd/>
                <a:tailEnd/>
              </a:ln>
            </p:spPr>
            <p:txBody>
              <a:bodyPr/>
              <a:lstStyle/>
              <a:p>
                <a:endParaRPr lang="en-US"/>
              </a:p>
            </p:txBody>
          </p:sp>
          <p:sp>
            <p:nvSpPr>
              <p:cNvPr id="155683" name="Freeform 12"/>
              <p:cNvSpPr>
                <a:spLocks/>
              </p:cNvSpPr>
              <p:nvPr/>
            </p:nvSpPr>
            <p:spPr bwMode="auto">
              <a:xfrm>
                <a:off x="5552" y="8466"/>
                <a:ext cx="740" cy="955"/>
              </a:xfrm>
              <a:custGeom>
                <a:avLst/>
                <a:gdLst>
                  <a:gd name="T0" fmla="*/ 138 w 740"/>
                  <a:gd name="T1" fmla="*/ 0 h 955"/>
                  <a:gd name="T2" fmla="*/ 500 w 740"/>
                  <a:gd name="T3" fmla="*/ 50 h 955"/>
                  <a:gd name="T4" fmla="*/ 475 w 740"/>
                  <a:gd name="T5" fmla="*/ 232 h 955"/>
                  <a:gd name="T6" fmla="*/ 740 w 740"/>
                  <a:gd name="T7" fmla="*/ 257 h 955"/>
                  <a:gd name="T8" fmla="*/ 668 w 740"/>
                  <a:gd name="T9" fmla="*/ 955 h 955"/>
                  <a:gd name="T10" fmla="*/ 0 w 740"/>
                  <a:gd name="T11" fmla="*/ 882 h 955"/>
                  <a:gd name="T12" fmla="*/ 68 w 740"/>
                  <a:gd name="T13" fmla="*/ 437 h 955"/>
                  <a:gd name="T14" fmla="*/ 138 w 740"/>
                  <a:gd name="T15" fmla="*/ 0 h 955"/>
                  <a:gd name="T16" fmla="*/ 0 60000 65536"/>
                  <a:gd name="T17" fmla="*/ 0 60000 65536"/>
                  <a:gd name="T18" fmla="*/ 0 60000 65536"/>
                  <a:gd name="T19" fmla="*/ 0 60000 65536"/>
                  <a:gd name="T20" fmla="*/ 0 60000 65536"/>
                  <a:gd name="T21" fmla="*/ 0 60000 65536"/>
                  <a:gd name="T22" fmla="*/ 0 60000 65536"/>
                  <a:gd name="T23" fmla="*/ 0 60000 65536"/>
                  <a:gd name="T24" fmla="*/ 0 w 740"/>
                  <a:gd name="T25" fmla="*/ 0 h 955"/>
                  <a:gd name="T26" fmla="*/ 740 w 740"/>
                  <a:gd name="T27" fmla="*/ 955 h 9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0" h="955">
                    <a:moveTo>
                      <a:pt x="138" y="0"/>
                    </a:moveTo>
                    <a:lnTo>
                      <a:pt x="500" y="50"/>
                    </a:lnTo>
                    <a:lnTo>
                      <a:pt x="475" y="232"/>
                    </a:lnTo>
                    <a:lnTo>
                      <a:pt x="740" y="257"/>
                    </a:lnTo>
                    <a:lnTo>
                      <a:pt x="668" y="955"/>
                    </a:lnTo>
                    <a:lnTo>
                      <a:pt x="0" y="882"/>
                    </a:lnTo>
                    <a:lnTo>
                      <a:pt x="68" y="437"/>
                    </a:lnTo>
                    <a:lnTo>
                      <a:pt x="138" y="0"/>
                    </a:lnTo>
                    <a:close/>
                  </a:path>
                </a:pathLst>
              </a:custGeom>
              <a:solidFill>
                <a:srgbClr val="00CCFF"/>
              </a:solidFill>
              <a:ln w="12700">
                <a:solidFill>
                  <a:srgbClr val="000000"/>
                </a:solidFill>
                <a:round/>
                <a:headEnd/>
                <a:tailEnd/>
              </a:ln>
            </p:spPr>
            <p:txBody>
              <a:bodyPr/>
              <a:lstStyle/>
              <a:p>
                <a:endParaRPr lang="en-US"/>
              </a:p>
            </p:txBody>
          </p:sp>
          <p:sp>
            <p:nvSpPr>
              <p:cNvPr id="155684" name="Freeform 13"/>
              <p:cNvSpPr>
                <a:spLocks/>
              </p:cNvSpPr>
              <p:nvPr/>
            </p:nvSpPr>
            <p:spPr bwMode="auto">
              <a:xfrm>
                <a:off x="5587" y="7236"/>
                <a:ext cx="1387" cy="865"/>
              </a:xfrm>
              <a:custGeom>
                <a:avLst/>
                <a:gdLst>
                  <a:gd name="T0" fmla="*/ 23 w 1387"/>
                  <a:gd name="T1" fmla="*/ 0 h 865"/>
                  <a:gd name="T2" fmla="*/ 295 w 1387"/>
                  <a:gd name="T3" fmla="*/ 35 h 865"/>
                  <a:gd name="T4" fmla="*/ 460 w 1387"/>
                  <a:gd name="T5" fmla="*/ 57 h 865"/>
                  <a:gd name="T6" fmla="*/ 678 w 1387"/>
                  <a:gd name="T7" fmla="*/ 80 h 865"/>
                  <a:gd name="T8" fmla="*/ 878 w 1387"/>
                  <a:gd name="T9" fmla="*/ 100 h 865"/>
                  <a:gd name="T10" fmla="*/ 1225 w 1387"/>
                  <a:gd name="T11" fmla="*/ 125 h 865"/>
                  <a:gd name="T12" fmla="*/ 1387 w 1387"/>
                  <a:gd name="T13" fmla="*/ 137 h 865"/>
                  <a:gd name="T14" fmla="*/ 1382 w 1387"/>
                  <a:gd name="T15" fmla="*/ 842 h 865"/>
                  <a:gd name="T16" fmla="*/ 533 w 1387"/>
                  <a:gd name="T17" fmla="*/ 770 h 865"/>
                  <a:gd name="T18" fmla="*/ 515 w 1387"/>
                  <a:gd name="T19" fmla="*/ 865 h 865"/>
                  <a:gd name="T20" fmla="*/ 483 w 1387"/>
                  <a:gd name="T21" fmla="*/ 820 h 865"/>
                  <a:gd name="T22" fmla="*/ 405 w 1387"/>
                  <a:gd name="T23" fmla="*/ 827 h 865"/>
                  <a:gd name="T24" fmla="*/ 293 w 1387"/>
                  <a:gd name="T25" fmla="*/ 845 h 865"/>
                  <a:gd name="T26" fmla="*/ 273 w 1387"/>
                  <a:gd name="T27" fmla="*/ 722 h 865"/>
                  <a:gd name="T28" fmla="*/ 140 w 1387"/>
                  <a:gd name="T29" fmla="*/ 625 h 865"/>
                  <a:gd name="T30" fmla="*/ 160 w 1387"/>
                  <a:gd name="T31" fmla="*/ 532 h 865"/>
                  <a:gd name="T32" fmla="*/ 173 w 1387"/>
                  <a:gd name="T33" fmla="*/ 457 h 865"/>
                  <a:gd name="T34" fmla="*/ 0 w 1387"/>
                  <a:gd name="T35" fmla="*/ 215 h 865"/>
                  <a:gd name="T36" fmla="*/ 23 w 1387"/>
                  <a:gd name="T37" fmla="*/ 0 h 8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87"/>
                  <a:gd name="T58" fmla="*/ 0 h 865"/>
                  <a:gd name="T59" fmla="*/ 1387 w 1387"/>
                  <a:gd name="T60" fmla="*/ 865 h 8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87" h="865">
                    <a:moveTo>
                      <a:pt x="23" y="0"/>
                    </a:moveTo>
                    <a:lnTo>
                      <a:pt x="295" y="35"/>
                    </a:lnTo>
                    <a:lnTo>
                      <a:pt x="460" y="57"/>
                    </a:lnTo>
                    <a:lnTo>
                      <a:pt x="678" y="80"/>
                    </a:lnTo>
                    <a:lnTo>
                      <a:pt x="878" y="100"/>
                    </a:lnTo>
                    <a:lnTo>
                      <a:pt x="1225" y="125"/>
                    </a:lnTo>
                    <a:lnTo>
                      <a:pt x="1387" y="137"/>
                    </a:lnTo>
                    <a:lnTo>
                      <a:pt x="1382" y="842"/>
                    </a:lnTo>
                    <a:lnTo>
                      <a:pt x="533" y="770"/>
                    </a:lnTo>
                    <a:lnTo>
                      <a:pt x="515" y="865"/>
                    </a:lnTo>
                    <a:lnTo>
                      <a:pt x="483" y="820"/>
                    </a:lnTo>
                    <a:lnTo>
                      <a:pt x="405" y="827"/>
                    </a:lnTo>
                    <a:lnTo>
                      <a:pt x="293" y="845"/>
                    </a:lnTo>
                    <a:lnTo>
                      <a:pt x="273" y="722"/>
                    </a:lnTo>
                    <a:lnTo>
                      <a:pt x="140" y="625"/>
                    </a:lnTo>
                    <a:lnTo>
                      <a:pt x="160" y="532"/>
                    </a:lnTo>
                    <a:lnTo>
                      <a:pt x="173" y="457"/>
                    </a:lnTo>
                    <a:lnTo>
                      <a:pt x="0" y="215"/>
                    </a:lnTo>
                    <a:lnTo>
                      <a:pt x="23" y="0"/>
                    </a:lnTo>
                    <a:close/>
                  </a:path>
                </a:pathLst>
              </a:custGeom>
              <a:solidFill>
                <a:srgbClr val="00CCFF"/>
              </a:solidFill>
              <a:ln w="12700">
                <a:solidFill>
                  <a:srgbClr val="000000"/>
                </a:solidFill>
                <a:round/>
                <a:headEnd/>
                <a:tailEnd/>
              </a:ln>
            </p:spPr>
            <p:txBody>
              <a:bodyPr/>
              <a:lstStyle/>
              <a:p>
                <a:endParaRPr lang="en-US"/>
              </a:p>
            </p:txBody>
          </p:sp>
          <p:sp>
            <p:nvSpPr>
              <p:cNvPr id="155685" name="Freeform 14"/>
              <p:cNvSpPr>
                <a:spLocks/>
              </p:cNvSpPr>
              <p:nvPr/>
            </p:nvSpPr>
            <p:spPr bwMode="auto">
              <a:xfrm>
                <a:off x="6020" y="7998"/>
                <a:ext cx="949" cy="778"/>
              </a:xfrm>
              <a:custGeom>
                <a:avLst/>
                <a:gdLst>
                  <a:gd name="T0" fmla="*/ 92 w 949"/>
                  <a:gd name="T1" fmla="*/ 0 h 778"/>
                  <a:gd name="T2" fmla="*/ 57 w 949"/>
                  <a:gd name="T3" fmla="*/ 290 h 778"/>
                  <a:gd name="T4" fmla="*/ 0 w 949"/>
                  <a:gd name="T5" fmla="*/ 705 h 778"/>
                  <a:gd name="T6" fmla="*/ 275 w 949"/>
                  <a:gd name="T7" fmla="*/ 728 h 778"/>
                  <a:gd name="T8" fmla="*/ 917 w 949"/>
                  <a:gd name="T9" fmla="*/ 778 h 778"/>
                  <a:gd name="T10" fmla="*/ 949 w 949"/>
                  <a:gd name="T11" fmla="*/ 80 h 778"/>
                  <a:gd name="T12" fmla="*/ 92 w 949"/>
                  <a:gd name="T13" fmla="*/ 0 h 778"/>
                  <a:gd name="T14" fmla="*/ 0 60000 65536"/>
                  <a:gd name="T15" fmla="*/ 0 60000 65536"/>
                  <a:gd name="T16" fmla="*/ 0 60000 65536"/>
                  <a:gd name="T17" fmla="*/ 0 60000 65536"/>
                  <a:gd name="T18" fmla="*/ 0 60000 65536"/>
                  <a:gd name="T19" fmla="*/ 0 60000 65536"/>
                  <a:gd name="T20" fmla="*/ 0 60000 65536"/>
                  <a:gd name="T21" fmla="*/ 0 w 949"/>
                  <a:gd name="T22" fmla="*/ 0 h 778"/>
                  <a:gd name="T23" fmla="*/ 949 w 949"/>
                  <a:gd name="T24" fmla="*/ 778 h 7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9" h="778">
                    <a:moveTo>
                      <a:pt x="92" y="0"/>
                    </a:moveTo>
                    <a:lnTo>
                      <a:pt x="57" y="290"/>
                    </a:lnTo>
                    <a:lnTo>
                      <a:pt x="0" y="705"/>
                    </a:lnTo>
                    <a:lnTo>
                      <a:pt x="275" y="728"/>
                    </a:lnTo>
                    <a:lnTo>
                      <a:pt x="917" y="778"/>
                    </a:lnTo>
                    <a:lnTo>
                      <a:pt x="949" y="80"/>
                    </a:lnTo>
                    <a:lnTo>
                      <a:pt x="92" y="0"/>
                    </a:lnTo>
                    <a:close/>
                  </a:path>
                </a:pathLst>
              </a:custGeom>
              <a:solidFill>
                <a:srgbClr val="00CCFF"/>
              </a:solidFill>
              <a:ln w="12700">
                <a:solidFill>
                  <a:srgbClr val="000000"/>
                </a:solidFill>
                <a:round/>
                <a:headEnd/>
                <a:tailEnd/>
              </a:ln>
            </p:spPr>
            <p:txBody>
              <a:bodyPr/>
              <a:lstStyle/>
              <a:p>
                <a:endParaRPr lang="en-US"/>
              </a:p>
            </p:txBody>
          </p:sp>
          <p:sp>
            <p:nvSpPr>
              <p:cNvPr id="155686" name="Freeform 15"/>
              <p:cNvSpPr>
                <a:spLocks/>
              </p:cNvSpPr>
              <p:nvPr/>
            </p:nvSpPr>
            <p:spPr bwMode="auto">
              <a:xfrm>
                <a:off x="6212" y="8723"/>
                <a:ext cx="990" cy="738"/>
              </a:xfrm>
              <a:custGeom>
                <a:avLst/>
                <a:gdLst>
                  <a:gd name="T0" fmla="*/ 83 w 990"/>
                  <a:gd name="T1" fmla="*/ 0 h 738"/>
                  <a:gd name="T2" fmla="*/ 33 w 990"/>
                  <a:gd name="T3" fmla="*/ 443 h 738"/>
                  <a:gd name="T4" fmla="*/ 0 w 990"/>
                  <a:gd name="T5" fmla="*/ 698 h 738"/>
                  <a:gd name="T6" fmla="*/ 495 w 990"/>
                  <a:gd name="T7" fmla="*/ 723 h 738"/>
                  <a:gd name="T8" fmla="*/ 967 w 990"/>
                  <a:gd name="T9" fmla="*/ 738 h 738"/>
                  <a:gd name="T10" fmla="*/ 982 w 990"/>
                  <a:gd name="T11" fmla="*/ 393 h 738"/>
                  <a:gd name="T12" fmla="*/ 990 w 990"/>
                  <a:gd name="T13" fmla="*/ 55 h 738"/>
                  <a:gd name="T14" fmla="*/ 720 w 990"/>
                  <a:gd name="T15" fmla="*/ 50 h 738"/>
                  <a:gd name="T16" fmla="*/ 83 w 990"/>
                  <a:gd name="T17" fmla="*/ 0 h 7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0"/>
                  <a:gd name="T28" fmla="*/ 0 h 738"/>
                  <a:gd name="T29" fmla="*/ 990 w 990"/>
                  <a:gd name="T30" fmla="*/ 738 h 7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0" h="738">
                    <a:moveTo>
                      <a:pt x="83" y="0"/>
                    </a:moveTo>
                    <a:lnTo>
                      <a:pt x="33" y="443"/>
                    </a:lnTo>
                    <a:lnTo>
                      <a:pt x="0" y="698"/>
                    </a:lnTo>
                    <a:lnTo>
                      <a:pt x="495" y="723"/>
                    </a:lnTo>
                    <a:lnTo>
                      <a:pt x="967" y="738"/>
                    </a:lnTo>
                    <a:lnTo>
                      <a:pt x="982" y="393"/>
                    </a:lnTo>
                    <a:lnTo>
                      <a:pt x="990" y="55"/>
                    </a:lnTo>
                    <a:lnTo>
                      <a:pt x="720" y="50"/>
                    </a:lnTo>
                    <a:lnTo>
                      <a:pt x="83" y="0"/>
                    </a:lnTo>
                    <a:close/>
                  </a:path>
                </a:pathLst>
              </a:custGeom>
              <a:solidFill>
                <a:srgbClr val="00CCFF"/>
              </a:solidFill>
              <a:ln w="12700">
                <a:solidFill>
                  <a:srgbClr val="000000"/>
                </a:solidFill>
                <a:round/>
                <a:headEnd/>
                <a:tailEnd/>
              </a:ln>
            </p:spPr>
            <p:txBody>
              <a:bodyPr/>
              <a:lstStyle/>
              <a:p>
                <a:endParaRPr lang="en-US"/>
              </a:p>
            </p:txBody>
          </p:sp>
          <p:sp>
            <p:nvSpPr>
              <p:cNvPr id="155687" name="Freeform 16"/>
              <p:cNvSpPr>
                <a:spLocks/>
              </p:cNvSpPr>
              <p:nvPr/>
            </p:nvSpPr>
            <p:spPr bwMode="auto">
              <a:xfrm>
                <a:off x="5322" y="9343"/>
                <a:ext cx="898" cy="998"/>
              </a:xfrm>
              <a:custGeom>
                <a:avLst/>
                <a:gdLst>
                  <a:gd name="T0" fmla="*/ 228 w 898"/>
                  <a:gd name="T1" fmla="*/ 0 h 998"/>
                  <a:gd name="T2" fmla="*/ 210 w 898"/>
                  <a:gd name="T3" fmla="*/ 130 h 998"/>
                  <a:gd name="T4" fmla="*/ 133 w 898"/>
                  <a:gd name="T5" fmla="*/ 115 h 998"/>
                  <a:gd name="T6" fmla="*/ 138 w 898"/>
                  <a:gd name="T7" fmla="*/ 283 h 998"/>
                  <a:gd name="T8" fmla="*/ 100 w 898"/>
                  <a:gd name="T9" fmla="*/ 315 h 998"/>
                  <a:gd name="T10" fmla="*/ 155 w 898"/>
                  <a:gd name="T11" fmla="*/ 418 h 998"/>
                  <a:gd name="T12" fmla="*/ 100 w 898"/>
                  <a:gd name="T13" fmla="*/ 463 h 998"/>
                  <a:gd name="T14" fmla="*/ 70 w 898"/>
                  <a:gd name="T15" fmla="*/ 538 h 998"/>
                  <a:gd name="T16" fmla="*/ 28 w 898"/>
                  <a:gd name="T17" fmla="*/ 610 h 998"/>
                  <a:gd name="T18" fmla="*/ 58 w 898"/>
                  <a:gd name="T19" fmla="*/ 653 h 998"/>
                  <a:gd name="T20" fmla="*/ 5 w 898"/>
                  <a:gd name="T21" fmla="*/ 670 h 998"/>
                  <a:gd name="T22" fmla="*/ 0 w 898"/>
                  <a:gd name="T23" fmla="*/ 738 h 998"/>
                  <a:gd name="T24" fmla="*/ 505 w 898"/>
                  <a:gd name="T25" fmla="*/ 993 h 998"/>
                  <a:gd name="T26" fmla="*/ 790 w 898"/>
                  <a:gd name="T27" fmla="*/ 998 h 998"/>
                  <a:gd name="T28" fmla="*/ 898 w 898"/>
                  <a:gd name="T29" fmla="*/ 78 h 998"/>
                  <a:gd name="T30" fmla="*/ 228 w 898"/>
                  <a:gd name="T31" fmla="*/ 0 h 99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98"/>
                  <a:gd name="T49" fmla="*/ 0 h 998"/>
                  <a:gd name="T50" fmla="*/ 898 w 898"/>
                  <a:gd name="T51" fmla="*/ 998 h 99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98" h="998">
                    <a:moveTo>
                      <a:pt x="228" y="0"/>
                    </a:moveTo>
                    <a:lnTo>
                      <a:pt x="210" y="130"/>
                    </a:lnTo>
                    <a:lnTo>
                      <a:pt x="133" y="115"/>
                    </a:lnTo>
                    <a:lnTo>
                      <a:pt x="138" y="283"/>
                    </a:lnTo>
                    <a:lnTo>
                      <a:pt x="100" y="315"/>
                    </a:lnTo>
                    <a:lnTo>
                      <a:pt x="155" y="418"/>
                    </a:lnTo>
                    <a:lnTo>
                      <a:pt x="100" y="463"/>
                    </a:lnTo>
                    <a:lnTo>
                      <a:pt x="70" y="538"/>
                    </a:lnTo>
                    <a:lnTo>
                      <a:pt x="28" y="610"/>
                    </a:lnTo>
                    <a:lnTo>
                      <a:pt x="58" y="653"/>
                    </a:lnTo>
                    <a:lnTo>
                      <a:pt x="5" y="670"/>
                    </a:lnTo>
                    <a:lnTo>
                      <a:pt x="0" y="738"/>
                    </a:lnTo>
                    <a:lnTo>
                      <a:pt x="505" y="993"/>
                    </a:lnTo>
                    <a:lnTo>
                      <a:pt x="790" y="998"/>
                    </a:lnTo>
                    <a:lnTo>
                      <a:pt x="898" y="78"/>
                    </a:lnTo>
                    <a:lnTo>
                      <a:pt x="228" y="0"/>
                    </a:lnTo>
                    <a:close/>
                  </a:path>
                </a:pathLst>
              </a:custGeom>
              <a:solidFill>
                <a:srgbClr val="00CCFF"/>
              </a:solidFill>
              <a:ln w="12700">
                <a:solidFill>
                  <a:srgbClr val="000000"/>
                </a:solidFill>
                <a:round/>
                <a:headEnd/>
                <a:tailEnd/>
              </a:ln>
            </p:spPr>
            <p:txBody>
              <a:bodyPr/>
              <a:lstStyle/>
              <a:p>
                <a:endParaRPr lang="en-US"/>
              </a:p>
            </p:txBody>
          </p:sp>
          <p:sp>
            <p:nvSpPr>
              <p:cNvPr id="155688" name="Freeform 17"/>
              <p:cNvSpPr>
                <a:spLocks/>
              </p:cNvSpPr>
              <p:nvPr/>
            </p:nvSpPr>
            <p:spPr bwMode="auto">
              <a:xfrm>
                <a:off x="6105" y="9413"/>
                <a:ext cx="952" cy="945"/>
              </a:xfrm>
              <a:custGeom>
                <a:avLst/>
                <a:gdLst>
                  <a:gd name="T0" fmla="*/ 115 w 952"/>
                  <a:gd name="T1" fmla="*/ 0 h 945"/>
                  <a:gd name="T2" fmla="*/ 952 w 952"/>
                  <a:gd name="T3" fmla="*/ 38 h 945"/>
                  <a:gd name="T4" fmla="*/ 912 w 952"/>
                  <a:gd name="T5" fmla="*/ 873 h 945"/>
                  <a:gd name="T6" fmla="*/ 639 w 952"/>
                  <a:gd name="T7" fmla="*/ 858 h 945"/>
                  <a:gd name="T8" fmla="*/ 385 w 952"/>
                  <a:gd name="T9" fmla="*/ 850 h 945"/>
                  <a:gd name="T10" fmla="*/ 385 w 952"/>
                  <a:gd name="T11" fmla="*/ 883 h 945"/>
                  <a:gd name="T12" fmla="*/ 172 w 952"/>
                  <a:gd name="T13" fmla="*/ 883 h 945"/>
                  <a:gd name="T14" fmla="*/ 160 w 952"/>
                  <a:gd name="T15" fmla="*/ 945 h 945"/>
                  <a:gd name="T16" fmla="*/ 0 w 952"/>
                  <a:gd name="T17" fmla="*/ 925 h 945"/>
                  <a:gd name="T18" fmla="*/ 90 w 952"/>
                  <a:gd name="T19" fmla="*/ 218 h 945"/>
                  <a:gd name="T20" fmla="*/ 115 w 952"/>
                  <a:gd name="T21" fmla="*/ 0 h 9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52"/>
                  <a:gd name="T34" fmla="*/ 0 h 945"/>
                  <a:gd name="T35" fmla="*/ 952 w 952"/>
                  <a:gd name="T36" fmla="*/ 945 h 9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52" h="945">
                    <a:moveTo>
                      <a:pt x="115" y="0"/>
                    </a:moveTo>
                    <a:lnTo>
                      <a:pt x="952" y="38"/>
                    </a:lnTo>
                    <a:lnTo>
                      <a:pt x="912" y="873"/>
                    </a:lnTo>
                    <a:lnTo>
                      <a:pt x="639" y="858"/>
                    </a:lnTo>
                    <a:lnTo>
                      <a:pt x="385" y="850"/>
                    </a:lnTo>
                    <a:lnTo>
                      <a:pt x="385" y="883"/>
                    </a:lnTo>
                    <a:lnTo>
                      <a:pt x="172" y="883"/>
                    </a:lnTo>
                    <a:lnTo>
                      <a:pt x="160" y="945"/>
                    </a:lnTo>
                    <a:lnTo>
                      <a:pt x="0" y="925"/>
                    </a:lnTo>
                    <a:lnTo>
                      <a:pt x="90" y="218"/>
                    </a:lnTo>
                    <a:lnTo>
                      <a:pt x="115" y="0"/>
                    </a:lnTo>
                    <a:close/>
                  </a:path>
                </a:pathLst>
              </a:custGeom>
              <a:solidFill>
                <a:srgbClr val="00CCFF"/>
              </a:solidFill>
              <a:ln w="12700">
                <a:solidFill>
                  <a:srgbClr val="000000"/>
                </a:solidFill>
                <a:round/>
                <a:headEnd/>
                <a:tailEnd/>
              </a:ln>
            </p:spPr>
            <p:txBody>
              <a:bodyPr/>
              <a:lstStyle/>
              <a:p>
                <a:endParaRPr lang="en-US"/>
              </a:p>
            </p:txBody>
          </p:sp>
          <p:sp>
            <p:nvSpPr>
              <p:cNvPr id="155689" name="Freeform 18"/>
              <p:cNvSpPr>
                <a:spLocks/>
              </p:cNvSpPr>
              <p:nvPr/>
            </p:nvSpPr>
            <p:spPr bwMode="auto">
              <a:xfrm>
                <a:off x="6482" y="9553"/>
                <a:ext cx="1932" cy="1790"/>
              </a:xfrm>
              <a:custGeom>
                <a:avLst/>
                <a:gdLst>
                  <a:gd name="T0" fmla="*/ 560 w 1932"/>
                  <a:gd name="T1" fmla="*/ 0 h 1790"/>
                  <a:gd name="T2" fmla="*/ 987 w 1932"/>
                  <a:gd name="T3" fmla="*/ 15 h 1790"/>
                  <a:gd name="T4" fmla="*/ 987 w 1932"/>
                  <a:gd name="T5" fmla="*/ 340 h 1790"/>
                  <a:gd name="T6" fmla="*/ 1205 w 1932"/>
                  <a:gd name="T7" fmla="*/ 430 h 1790"/>
                  <a:gd name="T8" fmla="*/ 1265 w 1932"/>
                  <a:gd name="T9" fmla="*/ 400 h 1790"/>
                  <a:gd name="T10" fmla="*/ 1407 w 1932"/>
                  <a:gd name="T11" fmla="*/ 470 h 1790"/>
                  <a:gd name="T12" fmla="*/ 1492 w 1932"/>
                  <a:gd name="T13" fmla="*/ 465 h 1790"/>
                  <a:gd name="T14" fmla="*/ 1657 w 1932"/>
                  <a:gd name="T15" fmla="*/ 395 h 1790"/>
                  <a:gd name="T16" fmla="*/ 1752 w 1932"/>
                  <a:gd name="T17" fmla="*/ 463 h 1790"/>
                  <a:gd name="T18" fmla="*/ 1835 w 1932"/>
                  <a:gd name="T19" fmla="*/ 480 h 1790"/>
                  <a:gd name="T20" fmla="*/ 1835 w 1932"/>
                  <a:gd name="T21" fmla="*/ 745 h 1790"/>
                  <a:gd name="T22" fmla="*/ 1932 w 1932"/>
                  <a:gd name="T23" fmla="*/ 910 h 1790"/>
                  <a:gd name="T24" fmla="*/ 1910 w 1932"/>
                  <a:gd name="T25" fmla="*/ 1135 h 1790"/>
                  <a:gd name="T26" fmla="*/ 1805 w 1932"/>
                  <a:gd name="T27" fmla="*/ 1225 h 1790"/>
                  <a:gd name="T28" fmla="*/ 1782 w 1932"/>
                  <a:gd name="T29" fmla="*/ 1143 h 1790"/>
                  <a:gd name="T30" fmla="*/ 1752 w 1932"/>
                  <a:gd name="T31" fmla="*/ 1180 h 1790"/>
                  <a:gd name="T32" fmla="*/ 1775 w 1932"/>
                  <a:gd name="T33" fmla="*/ 1233 h 1790"/>
                  <a:gd name="T34" fmla="*/ 1587 w 1932"/>
                  <a:gd name="T35" fmla="*/ 1368 h 1790"/>
                  <a:gd name="T36" fmla="*/ 1542 w 1932"/>
                  <a:gd name="T37" fmla="*/ 1375 h 1790"/>
                  <a:gd name="T38" fmla="*/ 1445 w 1932"/>
                  <a:gd name="T39" fmla="*/ 1443 h 1790"/>
                  <a:gd name="T40" fmla="*/ 1445 w 1932"/>
                  <a:gd name="T41" fmla="*/ 1480 h 1790"/>
                  <a:gd name="T42" fmla="*/ 1415 w 1932"/>
                  <a:gd name="T43" fmla="*/ 1488 h 1790"/>
                  <a:gd name="T44" fmla="*/ 1437 w 1932"/>
                  <a:gd name="T45" fmla="*/ 1533 h 1790"/>
                  <a:gd name="T46" fmla="*/ 1385 w 1932"/>
                  <a:gd name="T47" fmla="*/ 1600 h 1790"/>
                  <a:gd name="T48" fmla="*/ 1415 w 1932"/>
                  <a:gd name="T49" fmla="*/ 1698 h 1790"/>
                  <a:gd name="T50" fmla="*/ 1445 w 1932"/>
                  <a:gd name="T51" fmla="*/ 1730 h 1790"/>
                  <a:gd name="T52" fmla="*/ 1437 w 1932"/>
                  <a:gd name="T53" fmla="*/ 1790 h 1790"/>
                  <a:gd name="T54" fmla="*/ 1362 w 1932"/>
                  <a:gd name="T55" fmla="*/ 1790 h 1790"/>
                  <a:gd name="T56" fmla="*/ 1295 w 1932"/>
                  <a:gd name="T57" fmla="*/ 1760 h 1790"/>
                  <a:gd name="T58" fmla="*/ 1250 w 1932"/>
                  <a:gd name="T59" fmla="*/ 1768 h 1790"/>
                  <a:gd name="T60" fmla="*/ 1100 w 1932"/>
                  <a:gd name="T61" fmla="*/ 1715 h 1790"/>
                  <a:gd name="T62" fmla="*/ 1032 w 1932"/>
                  <a:gd name="T63" fmla="*/ 1510 h 1790"/>
                  <a:gd name="T64" fmla="*/ 927 w 1932"/>
                  <a:gd name="T65" fmla="*/ 1413 h 1790"/>
                  <a:gd name="T66" fmla="*/ 835 w 1932"/>
                  <a:gd name="T67" fmla="*/ 1233 h 1790"/>
                  <a:gd name="T68" fmla="*/ 792 w 1932"/>
                  <a:gd name="T69" fmla="*/ 1215 h 1790"/>
                  <a:gd name="T70" fmla="*/ 742 w 1932"/>
                  <a:gd name="T71" fmla="*/ 1170 h 1790"/>
                  <a:gd name="T72" fmla="*/ 695 w 1932"/>
                  <a:gd name="T73" fmla="*/ 1170 h 1790"/>
                  <a:gd name="T74" fmla="*/ 622 w 1932"/>
                  <a:gd name="T75" fmla="*/ 1155 h 1790"/>
                  <a:gd name="T76" fmla="*/ 567 w 1932"/>
                  <a:gd name="T77" fmla="*/ 1170 h 1790"/>
                  <a:gd name="T78" fmla="*/ 530 w 1932"/>
                  <a:gd name="T79" fmla="*/ 1260 h 1790"/>
                  <a:gd name="T80" fmla="*/ 472 w 1932"/>
                  <a:gd name="T81" fmla="*/ 1275 h 1790"/>
                  <a:gd name="T82" fmla="*/ 350 w 1932"/>
                  <a:gd name="T83" fmla="*/ 1205 h 1790"/>
                  <a:gd name="T84" fmla="*/ 277 w 1932"/>
                  <a:gd name="T85" fmla="*/ 1120 h 1790"/>
                  <a:gd name="T86" fmla="*/ 265 w 1932"/>
                  <a:gd name="T87" fmla="*/ 1018 h 1790"/>
                  <a:gd name="T88" fmla="*/ 212 w 1932"/>
                  <a:gd name="T89" fmla="*/ 948 h 1790"/>
                  <a:gd name="T90" fmla="*/ 90 w 1932"/>
                  <a:gd name="T91" fmla="*/ 850 h 1790"/>
                  <a:gd name="T92" fmla="*/ 0 w 1932"/>
                  <a:gd name="T93" fmla="*/ 748 h 1790"/>
                  <a:gd name="T94" fmla="*/ 0 w 1932"/>
                  <a:gd name="T95" fmla="*/ 705 h 1790"/>
                  <a:gd name="T96" fmla="*/ 292 w 1932"/>
                  <a:gd name="T97" fmla="*/ 708 h 1790"/>
                  <a:gd name="T98" fmla="*/ 530 w 1932"/>
                  <a:gd name="T99" fmla="*/ 728 h 1790"/>
                  <a:gd name="T100" fmla="*/ 560 w 1932"/>
                  <a:gd name="T101" fmla="*/ 0 h 17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32"/>
                  <a:gd name="T154" fmla="*/ 0 h 1790"/>
                  <a:gd name="T155" fmla="*/ 1932 w 1932"/>
                  <a:gd name="T156" fmla="*/ 1790 h 17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32" h="1790">
                    <a:moveTo>
                      <a:pt x="560" y="0"/>
                    </a:moveTo>
                    <a:lnTo>
                      <a:pt x="987" y="15"/>
                    </a:lnTo>
                    <a:lnTo>
                      <a:pt x="987" y="340"/>
                    </a:lnTo>
                    <a:lnTo>
                      <a:pt x="1205" y="430"/>
                    </a:lnTo>
                    <a:lnTo>
                      <a:pt x="1265" y="400"/>
                    </a:lnTo>
                    <a:lnTo>
                      <a:pt x="1407" y="470"/>
                    </a:lnTo>
                    <a:lnTo>
                      <a:pt x="1492" y="465"/>
                    </a:lnTo>
                    <a:lnTo>
                      <a:pt x="1657" y="395"/>
                    </a:lnTo>
                    <a:lnTo>
                      <a:pt x="1752" y="463"/>
                    </a:lnTo>
                    <a:lnTo>
                      <a:pt x="1835" y="480"/>
                    </a:lnTo>
                    <a:lnTo>
                      <a:pt x="1835" y="745"/>
                    </a:lnTo>
                    <a:lnTo>
                      <a:pt x="1932" y="910"/>
                    </a:lnTo>
                    <a:lnTo>
                      <a:pt x="1910" y="1135"/>
                    </a:lnTo>
                    <a:lnTo>
                      <a:pt x="1805" y="1225"/>
                    </a:lnTo>
                    <a:lnTo>
                      <a:pt x="1782" y="1143"/>
                    </a:lnTo>
                    <a:lnTo>
                      <a:pt x="1752" y="1180"/>
                    </a:lnTo>
                    <a:lnTo>
                      <a:pt x="1775" y="1233"/>
                    </a:lnTo>
                    <a:lnTo>
                      <a:pt x="1587" y="1368"/>
                    </a:lnTo>
                    <a:lnTo>
                      <a:pt x="1542" y="1375"/>
                    </a:lnTo>
                    <a:lnTo>
                      <a:pt x="1445" y="1443"/>
                    </a:lnTo>
                    <a:lnTo>
                      <a:pt x="1445" y="1480"/>
                    </a:lnTo>
                    <a:lnTo>
                      <a:pt x="1415" y="1488"/>
                    </a:lnTo>
                    <a:lnTo>
                      <a:pt x="1437" y="1533"/>
                    </a:lnTo>
                    <a:lnTo>
                      <a:pt x="1385" y="1600"/>
                    </a:lnTo>
                    <a:lnTo>
                      <a:pt x="1415" y="1698"/>
                    </a:lnTo>
                    <a:lnTo>
                      <a:pt x="1445" y="1730"/>
                    </a:lnTo>
                    <a:lnTo>
                      <a:pt x="1437" y="1790"/>
                    </a:lnTo>
                    <a:lnTo>
                      <a:pt x="1362" y="1790"/>
                    </a:lnTo>
                    <a:lnTo>
                      <a:pt x="1295" y="1760"/>
                    </a:lnTo>
                    <a:lnTo>
                      <a:pt x="1250" y="1768"/>
                    </a:lnTo>
                    <a:lnTo>
                      <a:pt x="1100" y="1715"/>
                    </a:lnTo>
                    <a:lnTo>
                      <a:pt x="1032" y="1510"/>
                    </a:lnTo>
                    <a:lnTo>
                      <a:pt x="927" y="1413"/>
                    </a:lnTo>
                    <a:lnTo>
                      <a:pt x="835" y="1233"/>
                    </a:lnTo>
                    <a:lnTo>
                      <a:pt x="792" y="1215"/>
                    </a:lnTo>
                    <a:lnTo>
                      <a:pt x="742" y="1170"/>
                    </a:lnTo>
                    <a:lnTo>
                      <a:pt x="695" y="1170"/>
                    </a:lnTo>
                    <a:lnTo>
                      <a:pt x="622" y="1155"/>
                    </a:lnTo>
                    <a:lnTo>
                      <a:pt x="567" y="1170"/>
                    </a:lnTo>
                    <a:lnTo>
                      <a:pt x="530" y="1260"/>
                    </a:lnTo>
                    <a:lnTo>
                      <a:pt x="472" y="1275"/>
                    </a:lnTo>
                    <a:lnTo>
                      <a:pt x="350" y="1205"/>
                    </a:lnTo>
                    <a:lnTo>
                      <a:pt x="277" y="1120"/>
                    </a:lnTo>
                    <a:lnTo>
                      <a:pt x="265" y="1018"/>
                    </a:lnTo>
                    <a:lnTo>
                      <a:pt x="212" y="948"/>
                    </a:lnTo>
                    <a:lnTo>
                      <a:pt x="90" y="850"/>
                    </a:lnTo>
                    <a:lnTo>
                      <a:pt x="0" y="748"/>
                    </a:lnTo>
                    <a:lnTo>
                      <a:pt x="0" y="705"/>
                    </a:lnTo>
                    <a:lnTo>
                      <a:pt x="292" y="708"/>
                    </a:lnTo>
                    <a:lnTo>
                      <a:pt x="530" y="728"/>
                    </a:lnTo>
                    <a:lnTo>
                      <a:pt x="560" y="0"/>
                    </a:lnTo>
                    <a:close/>
                  </a:path>
                </a:pathLst>
              </a:custGeom>
              <a:solidFill>
                <a:srgbClr val="00CCFF"/>
              </a:solidFill>
              <a:ln w="12700">
                <a:solidFill>
                  <a:srgbClr val="000000"/>
                </a:solidFill>
                <a:round/>
                <a:headEnd/>
                <a:tailEnd/>
              </a:ln>
            </p:spPr>
            <p:txBody>
              <a:bodyPr/>
              <a:lstStyle/>
              <a:p>
                <a:endParaRPr lang="en-US"/>
              </a:p>
            </p:txBody>
          </p:sp>
          <p:sp>
            <p:nvSpPr>
              <p:cNvPr id="155690" name="Freeform 19"/>
              <p:cNvSpPr>
                <a:spLocks/>
              </p:cNvSpPr>
              <p:nvPr/>
            </p:nvSpPr>
            <p:spPr bwMode="auto">
              <a:xfrm>
                <a:off x="6972" y="7373"/>
                <a:ext cx="930" cy="545"/>
              </a:xfrm>
              <a:custGeom>
                <a:avLst/>
                <a:gdLst>
                  <a:gd name="T0" fmla="*/ 2 w 930"/>
                  <a:gd name="T1" fmla="*/ 0 h 545"/>
                  <a:gd name="T2" fmla="*/ 780 w 930"/>
                  <a:gd name="T3" fmla="*/ 18 h 545"/>
                  <a:gd name="T4" fmla="*/ 837 w 930"/>
                  <a:gd name="T5" fmla="*/ 178 h 545"/>
                  <a:gd name="T6" fmla="*/ 892 w 930"/>
                  <a:gd name="T7" fmla="*/ 300 h 545"/>
                  <a:gd name="T8" fmla="*/ 930 w 930"/>
                  <a:gd name="T9" fmla="*/ 500 h 545"/>
                  <a:gd name="T10" fmla="*/ 907 w 930"/>
                  <a:gd name="T11" fmla="*/ 545 h 545"/>
                  <a:gd name="T12" fmla="*/ 620 w 930"/>
                  <a:gd name="T13" fmla="*/ 538 h 545"/>
                  <a:gd name="T14" fmla="*/ 0 w 930"/>
                  <a:gd name="T15" fmla="*/ 528 h 545"/>
                  <a:gd name="T16" fmla="*/ 2 w 930"/>
                  <a:gd name="T17" fmla="*/ 0 h 5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30"/>
                  <a:gd name="T28" fmla="*/ 0 h 545"/>
                  <a:gd name="T29" fmla="*/ 930 w 930"/>
                  <a:gd name="T30" fmla="*/ 545 h 5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30" h="545">
                    <a:moveTo>
                      <a:pt x="2" y="0"/>
                    </a:moveTo>
                    <a:lnTo>
                      <a:pt x="780" y="18"/>
                    </a:lnTo>
                    <a:lnTo>
                      <a:pt x="837" y="178"/>
                    </a:lnTo>
                    <a:lnTo>
                      <a:pt x="892" y="300"/>
                    </a:lnTo>
                    <a:lnTo>
                      <a:pt x="930" y="500"/>
                    </a:lnTo>
                    <a:lnTo>
                      <a:pt x="907" y="545"/>
                    </a:lnTo>
                    <a:lnTo>
                      <a:pt x="620" y="538"/>
                    </a:lnTo>
                    <a:lnTo>
                      <a:pt x="0" y="528"/>
                    </a:lnTo>
                    <a:lnTo>
                      <a:pt x="2" y="0"/>
                    </a:lnTo>
                    <a:close/>
                  </a:path>
                </a:pathLst>
              </a:custGeom>
              <a:solidFill>
                <a:srgbClr val="00CCFF"/>
              </a:solidFill>
              <a:ln w="12700">
                <a:solidFill>
                  <a:srgbClr val="000000"/>
                </a:solidFill>
                <a:round/>
                <a:headEnd/>
                <a:tailEnd/>
              </a:ln>
            </p:spPr>
            <p:txBody>
              <a:bodyPr/>
              <a:lstStyle/>
              <a:p>
                <a:endParaRPr lang="en-US"/>
              </a:p>
            </p:txBody>
          </p:sp>
          <p:sp>
            <p:nvSpPr>
              <p:cNvPr id="155691" name="Freeform 20"/>
              <p:cNvSpPr>
                <a:spLocks/>
              </p:cNvSpPr>
              <p:nvPr/>
            </p:nvSpPr>
            <p:spPr bwMode="auto">
              <a:xfrm>
                <a:off x="6947" y="7898"/>
                <a:ext cx="977" cy="638"/>
              </a:xfrm>
              <a:custGeom>
                <a:avLst/>
                <a:gdLst>
                  <a:gd name="T0" fmla="*/ 17 w 977"/>
                  <a:gd name="T1" fmla="*/ 0 h 638"/>
                  <a:gd name="T2" fmla="*/ 15 w 977"/>
                  <a:gd name="T3" fmla="*/ 248 h 638"/>
                  <a:gd name="T4" fmla="*/ 0 w 977"/>
                  <a:gd name="T5" fmla="*/ 538 h 638"/>
                  <a:gd name="T6" fmla="*/ 710 w 977"/>
                  <a:gd name="T7" fmla="*/ 548 h 638"/>
                  <a:gd name="T8" fmla="*/ 785 w 977"/>
                  <a:gd name="T9" fmla="*/ 588 h 638"/>
                  <a:gd name="T10" fmla="*/ 837 w 977"/>
                  <a:gd name="T11" fmla="*/ 533 h 638"/>
                  <a:gd name="T12" fmla="*/ 977 w 977"/>
                  <a:gd name="T13" fmla="*/ 638 h 638"/>
                  <a:gd name="T14" fmla="*/ 957 w 977"/>
                  <a:gd name="T15" fmla="*/ 528 h 638"/>
                  <a:gd name="T16" fmla="*/ 970 w 977"/>
                  <a:gd name="T17" fmla="*/ 443 h 638"/>
                  <a:gd name="T18" fmla="*/ 977 w 977"/>
                  <a:gd name="T19" fmla="*/ 153 h 638"/>
                  <a:gd name="T20" fmla="*/ 915 w 977"/>
                  <a:gd name="T21" fmla="*/ 90 h 638"/>
                  <a:gd name="T22" fmla="*/ 940 w 977"/>
                  <a:gd name="T23" fmla="*/ 10 h 638"/>
                  <a:gd name="T24" fmla="*/ 475 w 977"/>
                  <a:gd name="T25" fmla="*/ 8 h 638"/>
                  <a:gd name="T26" fmla="*/ 17 w 977"/>
                  <a:gd name="T27" fmla="*/ 0 h 6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77"/>
                  <a:gd name="T43" fmla="*/ 0 h 638"/>
                  <a:gd name="T44" fmla="*/ 977 w 977"/>
                  <a:gd name="T45" fmla="*/ 638 h 63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77" h="638">
                    <a:moveTo>
                      <a:pt x="17" y="0"/>
                    </a:moveTo>
                    <a:lnTo>
                      <a:pt x="15" y="248"/>
                    </a:lnTo>
                    <a:lnTo>
                      <a:pt x="0" y="538"/>
                    </a:lnTo>
                    <a:lnTo>
                      <a:pt x="710" y="548"/>
                    </a:lnTo>
                    <a:lnTo>
                      <a:pt x="785" y="588"/>
                    </a:lnTo>
                    <a:lnTo>
                      <a:pt x="837" y="533"/>
                    </a:lnTo>
                    <a:lnTo>
                      <a:pt x="977" y="638"/>
                    </a:lnTo>
                    <a:lnTo>
                      <a:pt x="957" y="528"/>
                    </a:lnTo>
                    <a:lnTo>
                      <a:pt x="970" y="443"/>
                    </a:lnTo>
                    <a:lnTo>
                      <a:pt x="977" y="153"/>
                    </a:lnTo>
                    <a:lnTo>
                      <a:pt x="915" y="90"/>
                    </a:lnTo>
                    <a:lnTo>
                      <a:pt x="940" y="10"/>
                    </a:lnTo>
                    <a:lnTo>
                      <a:pt x="475" y="8"/>
                    </a:lnTo>
                    <a:lnTo>
                      <a:pt x="17" y="0"/>
                    </a:lnTo>
                    <a:close/>
                  </a:path>
                </a:pathLst>
              </a:custGeom>
              <a:solidFill>
                <a:srgbClr val="00CCFF"/>
              </a:solidFill>
              <a:ln w="12700">
                <a:solidFill>
                  <a:srgbClr val="000000"/>
                </a:solidFill>
                <a:round/>
                <a:headEnd/>
                <a:tailEnd/>
              </a:ln>
            </p:spPr>
            <p:txBody>
              <a:bodyPr/>
              <a:lstStyle/>
              <a:p>
                <a:endParaRPr lang="en-US"/>
              </a:p>
            </p:txBody>
          </p:sp>
          <p:sp>
            <p:nvSpPr>
              <p:cNvPr id="155692" name="Freeform 21"/>
              <p:cNvSpPr>
                <a:spLocks/>
              </p:cNvSpPr>
              <p:nvPr/>
            </p:nvSpPr>
            <p:spPr bwMode="auto">
              <a:xfrm>
                <a:off x="6932" y="8428"/>
                <a:ext cx="1165" cy="525"/>
              </a:xfrm>
              <a:custGeom>
                <a:avLst/>
                <a:gdLst>
                  <a:gd name="T0" fmla="*/ 12 w 1165"/>
                  <a:gd name="T1" fmla="*/ 0 h 525"/>
                  <a:gd name="T2" fmla="*/ 0 w 1165"/>
                  <a:gd name="T3" fmla="*/ 348 h 525"/>
                  <a:gd name="T4" fmla="*/ 262 w 1165"/>
                  <a:gd name="T5" fmla="*/ 355 h 525"/>
                  <a:gd name="T6" fmla="*/ 260 w 1165"/>
                  <a:gd name="T7" fmla="*/ 525 h 525"/>
                  <a:gd name="T8" fmla="*/ 615 w 1165"/>
                  <a:gd name="T9" fmla="*/ 520 h 525"/>
                  <a:gd name="T10" fmla="*/ 932 w 1165"/>
                  <a:gd name="T11" fmla="*/ 515 h 525"/>
                  <a:gd name="T12" fmla="*/ 1165 w 1165"/>
                  <a:gd name="T13" fmla="*/ 520 h 525"/>
                  <a:gd name="T14" fmla="*/ 1092 w 1165"/>
                  <a:gd name="T15" fmla="*/ 373 h 525"/>
                  <a:gd name="T16" fmla="*/ 1042 w 1165"/>
                  <a:gd name="T17" fmla="*/ 235 h 525"/>
                  <a:gd name="T18" fmla="*/ 987 w 1165"/>
                  <a:gd name="T19" fmla="*/ 93 h 525"/>
                  <a:gd name="T20" fmla="*/ 855 w 1165"/>
                  <a:gd name="T21" fmla="*/ 3 h 525"/>
                  <a:gd name="T22" fmla="*/ 795 w 1165"/>
                  <a:gd name="T23" fmla="*/ 55 h 525"/>
                  <a:gd name="T24" fmla="*/ 722 w 1165"/>
                  <a:gd name="T25" fmla="*/ 18 h 525"/>
                  <a:gd name="T26" fmla="*/ 405 w 1165"/>
                  <a:gd name="T27" fmla="*/ 8 h 525"/>
                  <a:gd name="T28" fmla="*/ 12 w 1165"/>
                  <a:gd name="T29" fmla="*/ 0 h 5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65"/>
                  <a:gd name="T46" fmla="*/ 0 h 525"/>
                  <a:gd name="T47" fmla="*/ 1165 w 1165"/>
                  <a:gd name="T48" fmla="*/ 525 h 5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65" h="525">
                    <a:moveTo>
                      <a:pt x="12" y="0"/>
                    </a:moveTo>
                    <a:lnTo>
                      <a:pt x="0" y="348"/>
                    </a:lnTo>
                    <a:lnTo>
                      <a:pt x="262" y="355"/>
                    </a:lnTo>
                    <a:lnTo>
                      <a:pt x="260" y="525"/>
                    </a:lnTo>
                    <a:lnTo>
                      <a:pt x="615" y="520"/>
                    </a:lnTo>
                    <a:lnTo>
                      <a:pt x="932" y="515"/>
                    </a:lnTo>
                    <a:lnTo>
                      <a:pt x="1165" y="520"/>
                    </a:lnTo>
                    <a:lnTo>
                      <a:pt x="1092" y="373"/>
                    </a:lnTo>
                    <a:lnTo>
                      <a:pt x="1042" y="235"/>
                    </a:lnTo>
                    <a:lnTo>
                      <a:pt x="987" y="93"/>
                    </a:lnTo>
                    <a:lnTo>
                      <a:pt x="855" y="3"/>
                    </a:lnTo>
                    <a:lnTo>
                      <a:pt x="795" y="55"/>
                    </a:lnTo>
                    <a:lnTo>
                      <a:pt x="722" y="18"/>
                    </a:lnTo>
                    <a:lnTo>
                      <a:pt x="405" y="8"/>
                    </a:lnTo>
                    <a:lnTo>
                      <a:pt x="12" y="0"/>
                    </a:lnTo>
                    <a:close/>
                  </a:path>
                </a:pathLst>
              </a:custGeom>
              <a:solidFill>
                <a:srgbClr val="00CCFF"/>
              </a:solidFill>
              <a:ln w="12700">
                <a:solidFill>
                  <a:srgbClr val="000000"/>
                </a:solidFill>
                <a:round/>
                <a:headEnd/>
                <a:tailEnd/>
              </a:ln>
            </p:spPr>
            <p:txBody>
              <a:bodyPr/>
              <a:lstStyle/>
              <a:p>
                <a:endParaRPr lang="en-US"/>
              </a:p>
            </p:txBody>
          </p:sp>
          <p:sp>
            <p:nvSpPr>
              <p:cNvPr id="155693" name="Freeform 22"/>
              <p:cNvSpPr>
                <a:spLocks/>
              </p:cNvSpPr>
              <p:nvPr/>
            </p:nvSpPr>
            <p:spPr bwMode="auto">
              <a:xfrm>
                <a:off x="7179" y="8941"/>
                <a:ext cx="1025" cy="522"/>
              </a:xfrm>
              <a:custGeom>
                <a:avLst/>
                <a:gdLst>
                  <a:gd name="T0" fmla="*/ 10 w 1025"/>
                  <a:gd name="T1" fmla="*/ 5 h 522"/>
                  <a:gd name="T2" fmla="*/ 8 w 1025"/>
                  <a:gd name="T3" fmla="*/ 305 h 522"/>
                  <a:gd name="T4" fmla="*/ 0 w 1025"/>
                  <a:gd name="T5" fmla="*/ 517 h 522"/>
                  <a:gd name="T6" fmla="*/ 1025 w 1025"/>
                  <a:gd name="T7" fmla="*/ 522 h 522"/>
                  <a:gd name="T8" fmla="*/ 1005 w 1025"/>
                  <a:gd name="T9" fmla="*/ 250 h 522"/>
                  <a:gd name="T10" fmla="*/ 1005 w 1025"/>
                  <a:gd name="T11" fmla="*/ 147 h 522"/>
                  <a:gd name="T12" fmla="*/ 923 w 1025"/>
                  <a:gd name="T13" fmla="*/ 85 h 522"/>
                  <a:gd name="T14" fmla="*/ 948 w 1025"/>
                  <a:gd name="T15" fmla="*/ 30 h 522"/>
                  <a:gd name="T16" fmla="*/ 913 w 1025"/>
                  <a:gd name="T17" fmla="*/ 0 h 522"/>
                  <a:gd name="T18" fmla="*/ 448 w 1025"/>
                  <a:gd name="T19" fmla="*/ 5 h 522"/>
                  <a:gd name="T20" fmla="*/ 10 w 1025"/>
                  <a:gd name="T21" fmla="*/ 5 h 5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25"/>
                  <a:gd name="T34" fmla="*/ 0 h 522"/>
                  <a:gd name="T35" fmla="*/ 1025 w 1025"/>
                  <a:gd name="T36" fmla="*/ 522 h 5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25" h="522">
                    <a:moveTo>
                      <a:pt x="10" y="5"/>
                    </a:moveTo>
                    <a:lnTo>
                      <a:pt x="8" y="305"/>
                    </a:lnTo>
                    <a:lnTo>
                      <a:pt x="0" y="517"/>
                    </a:lnTo>
                    <a:lnTo>
                      <a:pt x="1025" y="522"/>
                    </a:lnTo>
                    <a:lnTo>
                      <a:pt x="1005" y="250"/>
                    </a:lnTo>
                    <a:lnTo>
                      <a:pt x="1005" y="147"/>
                    </a:lnTo>
                    <a:lnTo>
                      <a:pt x="923" y="85"/>
                    </a:lnTo>
                    <a:lnTo>
                      <a:pt x="948" y="30"/>
                    </a:lnTo>
                    <a:lnTo>
                      <a:pt x="913" y="0"/>
                    </a:lnTo>
                    <a:lnTo>
                      <a:pt x="448" y="5"/>
                    </a:lnTo>
                    <a:lnTo>
                      <a:pt x="10" y="5"/>
                    </a:lnTo>
                    <a:close/>
                  </a:path>
                </a:pathLst>
              </a:custGeom>
              <a:solidFill>
                <a:srgbClr val="00CCFF"/>
              </a:solidFill>
              <a:ln w="12700">
                <a:solidFill>
                  <a:srgbClr val="000000"/>
                </a:solidFill>
                <a:round/>
                <a:headEnd/>
                <a:tailEnd/>
              </a:ln>
            </p:spPr>
            <p:txBody>
              <a:bodyPr/>
              <a:lstStyle/>
              <a:p>
                <a:endParaRPr lang="en-US"/>
              </a:p>
            </p:txBody>
          </p:sp>
          <p:sp>
            <p:nvSpPr>
              <p:cNvPr id="155694" name="Freeform 23"/>
              <p:cNvSpPr>
                <a:spLocks/>
              </p:cNvSpPr>
              <p:nvPr/>
            </p:nvSpPr>
            <p:spPr bwMode="auto">
              <a:xfrm>
                <a:off x="7042" y="9451"/>
                <a:ext cx="1195" cy="575"/>
              </a:xfrm>
              <a:custGeom>
                <a:avLst/>
                <a:gdLst>
                  <a:gd name="T0" fmla="*/ 7 w 1195"/>
                  <a:gd name="T1" fmla="*/ 0 h 575"/>
                  <a:gd name="T2" fmla="*/ 0 w 1195"/>
                  <a:gd name="T3" fmla="*/ 102 h 575"/>
                  <a:gd name="T4" fmla="*/ 425 w 1195"/>
                  <a:gd name="T5" fmla="*/ 117 h 575"/>
                  <a:gd name="T6" fmla="*/ 427 w 1195"/>
                  <a:gd name="T7" fmla="*/ 445 h 575"/>
                  <a:gd name="T8" fmla="*/ 645 w 1195"/>
                  <a:gd name="T9" fmla="*/ 535 h 575"/>
                  <a:gd name="T10" fmla="*/ 705 w 1195"/>
                  <a:gd name="T11" fmla="*/ 502 h 575"/>
                  <a:gd name="T12" fmla="*/ 842 w 1195"/>
                  <a:gd name="T13" fmla="*/ 575 h 575"/>
                  <a:gd name="T14" fmla="*/ 932 w 1195"/>
                  <a:gd name="T15" fmla="*/ 572 h 575"/>
                  <a:gd name="T16" fmla="*/ 1097 w 1195"/>
                  <a:gd name="T17" fmla="*/ 502 h 575"/>
                  <a:gd name="T18" fmla="*/ 1195 w 1195"/>
                  <a:gd name="T19" fmla="*/ 570 h 575"/>
                  <a:gd name="T20" fmla="*/ 1195 w 1195"/>
                  <a:gd name="T21" fmla="*/ 215 h 575"/>
                  <a:gd name="T22" fmla="*/ 1165 w 1195"/>
                  <a:gd name="T23" fmla="*/ 7 h 575"/>
                  <a:gd name="T24" fmla="*/ 7 w 1195"/>
                  <a:gd name="T25" fmla="*/ 0 h 5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95"/>
                  <a:gd name="T40" fmla="*/ 0 h 575"/>
                  <a:gd name="T41" fmla="*/ 1195 w 1195"/>
                  <a:gd name="T42" fmla="*/ 575 h 5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95" h="575">
                    <a:moveTo>
                      <a:pt x="7" y="0"/>
                    </a:moveTo>
                    <a:lnTo>
                      <a:pt x="0" y="102"/>
                    </a:lnTo>
                    <a:lnTo>
                      <a:pt x="425" y="117"/>
                    </a:lnTo>
                    <a:lnTo>
                      <a:pt x="427" y="445"/>
                    </a:lnTo>
                    <a:lnTo>
                      <a:pt x="645" y="535"/>
                    </a:lnTo>
                    <a:lnTo>
                      <a:pt x="705" y="502"/>
                    </a:lnTo>
                    <a:lnTo>
                      <a:pt x="842" y="575"/>
                    </a:lnTo>
                    <a:lnTo>
                      <a:pt x="932" y="572"/>
                    </a:lnTo>
                    <a:lnTo>
                      <a:pt x="1097" y="502"/>
                    </a:lnTo>
                    <a:lnTo>
                      <a:pt x="1195" y="570"/>
                    </a:lnTo>
                    <a:lnTo>
                      <a:pt x="1195" y="215"/>
                    </a:lnTo>
                    <a:lnTo>
                      <a:pt x="1165" y="7"/>
                    </a:lnTo>
                    <a:lnTo>
                      <a:pt x="7" y="0"/>
                    </a:lnTo>
                    <a:close/>
                  </a:path>
                </a:pathLst>
              </a:custGeom>
              <a:solidFill>
                <a:srgbClr val="00CCFF"/>
              </a:solidFill>
              <a:ln w="12700">
                <a:solidFill>
                  <a:srgbClr val="000000"/>
                </a:solidFill>
                <a:round/>
                <a:headEnd/>
                <a:tailEnd/>
              </a:ln>
            </p:spPr>
            <p:txBody>
              <a:bodyPr/>
              <a:lstStyle/>
              <a:p>
                <a:endParaRPr lang="en-US"/>
              </a:p>
            </p:txBody>
          </p:sp>
          <p:sp>
            <p:nvSpPr>
              <p:cNvPr id="155695" name="Freeform 24"/>
              <p:cNvSpPr>
                <a:spLocks/>
              </p:cNvSpPr>
              <p:nvPr/>
            </p:nvSpPr>
            <p:spPr bwMode="auto">
              <a:xfrm>
                <a:off x="8214" y="9478"/>
                <a:ext cx="673" cy="628"/>
              </a:xfrm>
              <a:custGeom>
                <a:avLst/>
                <a:gdLst>
                  <a:gd name="T0" fmla="*/ 0 w 673"/>
                  <a:gd name="T1" fmla="*/ 58 h 628"/>
                  <a:gd name="T2" fmla="*/ 265 w 673"/>
                  <a:gd name="T3" fmla="*/ 25 h 628"/>
                  <a:gd name="T4" fmla="*/ 593 w 673"/>
                  <a:gd name="T5" fmla="*/ 0 h 628"/>
                  <a:gd name="T6" fmla="*/ 575 w 673"/>
                  <a:gd name="T7" fmla="*/ 83 h 628"/>
                  <a:gd name="T8" fmla="*/ 648 w 673"/>
                  <a:gd name="T9" fmla="*/ 65 h 628"/>
                  <a:gd name="T10" fmla="*/ 673 w 673"/>
                  <a:gd name="T11" fmla="*/ 120 h 628"/>
                  <a:gd name="T12" fmla="*/ 598 w 673"/>
                  <a:gd name="T13" fmla="*/ 170 h 628"/>
                  <a:gd name="T14" fmla="*/ 615 w 673"/>
                  <a:gd name="T15" fmla="*/ 258 h 628"/>
                  <a:gd name="T16" fmla="*/ 538 w 673"/>
                  <a:gd name="T17" fmla="*/ 403 h 628"/>
                  <a:gd name="T18" fmla="*/ 480 w 673"/>
                  <a:gd name="T19" fmla="*/ 493 h 628"/>
                  <a:gd name="T20" fmla="*/ 513 w 673"/>
                  <a:gd name="T21" fmla="*/ 608 h 628"/>
                  <a:gd name="T22" fmla="*/ 98 w 673"/>
                  <a:gd name="T23" fmla="*/ 628 h 628"/>
                  <a:gd name="T24" fmla="*/ 95 w 673"/>
                  <a:gd name="T25" fmla="*/ 558 h 628"/>
                  <a:gd name="T26" fmla="*/ 13 w 673"/>
                  <a:gd name="T27" fmla="*/ 543 h 628"/>
                  <a:gd name="T28" fmla="*/ 13 w 673"/>
                  <a:gd name="T29" fmla="*/ 170 h 628"/>
                  <a:gd name="T30" fmla="*/ 0 w 673"/>
                  <a:gd name="T31" fmla="*/ 58 h 6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73"/>
                  <a:gd name="T49" fmla="*/ 0 h 628"/>
                  <a:gd name="T50" fmla="*/ 673 w 673"/>
                  <a:gd name="T51" fmla="*/ 628 h 6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73" h="628">
                    <a:moveTo>
                      <a:pt x="0" y="58"/>
                    </a:moveTo>
                    <a:lnTo>
                      <a:pt x="265" y="25"/>
                    </a:lnTo>
                    <a:lnTo>
                      <a:pt x="593" y="0"/>
                    </a:lnTo>
                    <a:lnTo>
                      <a:pt x="575" y="83"/>
                    </a:lnTo>
                    <a:lnTo>
                      <a:pt x="648" y="65"/>
                    </a:lnTo>
                    <a:lnTo>
                      <a:pt x="673" y="120"/>
                    </a:lnTo>
                    <a:lnTo>
                      <a:pt x="598" y="170"/>
                    </a:lnTo>
                    <a:lnTo>
                      <a:pt x="615" y="258"/>
                    </a:lnTo>
                    <a:lnTo>
                      <a:pt x="538" y="403"/>
                    </a:lnTo>
                    <a:lnTo>
                      <a:pt x="480" y="493"/>
                    </a:lnTo>
                    <a:lnTo>
                      <a:pt x="513" y="608"/>
                    </a:lnTo>
                    <a:lnTo>
                      <a:pt x="98" y="628"/>
                    </a:lnTo>
                    <a:lnTo>
                      <a:pt x="95" y="558"/>
                    </a:lnTo>
                    <a:lnTo>
                      <a:pt x="13" y="543"/>
                    </a:lnTo>
                    <a:lnTo>
                      <a:pt x="13" y="170"/>
                    </a:lnTo>
                    <a:lnTo>
                      <a:pt x="0" y="58"/>
                    </a:lnTo>
                    <a:close/>
                  </a:path>
                </a:pathLst>
              </a:custGeom>
              <a:solidFill>
                <a:srgbClr val="00CCFF"/>
              </a:solidFill>
              <a:ln w="12700">
                <a:solidFill>
                  <a:srgbClr val="000000"/>
                </a:solidFill>
                <a:round/>
                <a:headEnd/>
                <a:tailEnd/>
              </a:ln>
            </p:spPr>
            <p:txBody>
              <a:bodyPr/>
              <a:lstStyle/>
              <a:p>
                <a:endParaRPr lang="en-US"/>
              </a:p>
            </p:txBody>
          </p:sp>
          <p:sp>
            <p:nvSpPr>
              <p:cNvPr id="155696" name="Freeform 25"/>
              <p:cNvSpPr>
                <a:spLocks/>
              </p:cNvSpPr>
              <p:nvPr/>
            </p:nvSpPr>
            <p:spPr bwMode="auto">
              <a:xfrm>
                <a:off x="8312" y="10083"/>
                <a:ext cx="820" cy="658"/>
              </a:xfrm>
              <a:custGeom>
                <a:avLst/>
                <a:gdLst>
                  <a:gd name="T0" fmla="*/ 0 w 820"/>
                  <a:gd name="T1" fmla="*/ 15 h 658"/>
                  <a:gd name="T2" fmla="*/ 410 w 820"/>
                  <a:gd name="T3" fmla="*/ 0 h 658"/>
                  <a:gd name="T4" fmla="*/ 482 w 820"/>
                  <a:gd name="T5" fmla="*/ 135 h 658"/>
                  <a:gd name="T6" fmla="*/ 420 w 820"/>
                  <a:gd name="T7" fmla="*/ 295 h 658"/>
                  <a:gd name="T8" fmla="*/ 400 w 820"/>
                  <a:gd name="T9" fmla="*/ 368 h 658"/>
                  <a:gd name="T10" fmla="*/ 675 w 820"/>
                  <a:gd name="T11" fmla="*/ 338 h 658"/>
                  <a:gd name="T12" fmla="*/ 692 w 820"/>
                  <a:gd name="T13" fmla="*/ 443 h 658"/>
                  <a:gd name="T14" fmla="*/ 610 w 820"/>
                  <a:gd name="T15" fmla="*/ 433 h 658"/>
                  <a:gd name="T16" fmla="*/ 572 w 820"/>
                  <a:gd name="T17" fmla="*/ 478 h 658"/>
                  <a:gd name="T18" fmla="*/ 615 w 820"/>
                  <a:gd name="T19" fmla="*/ 508 h 658"/>
                  <a:gd name="T20" fmla="*/ 690 w 820"/>
                  <a:gd name="T21" fmla="*/ 473 h 658"/>
                  <a:gd name="T22" fmla="*/ 692 w 820"/>
                  <a:gd name="T23" fmla="*/ 523 h 658"/>
                  <a:gd name="T24" fmla="*/ 737 w 820"/>
                  <a:gd name="T25" fmla="*/ 480 h 658"/>
                  <a:gd name="T26" fmla="*/ 767 w 820"/>
                  <a:gd name="T27" fmla="*/ 480 h 658"/>
                  <a:gd name="T28" fmla="*/ 732 w 820"/>
                  <a:gd name="T29" fmla="*/ 568 h 658"/>
                  <a:gd name="T30" fmla="*/ 800 w 820"/>
                  <a:gd name="T31" fmla="*/ 583 h 658"/>
                  <a:gd name="T32" fmla="*/ 820 w 820"/>
                  <a:gd name="T33" fmla="*/ 630 h 658"/>
                  <a:gd name="T34" fmla="*/ 790 w 820"/>
                  <a:gd name="T35" fmla="*/ 645 h 658"/>
                  <a:gd name="T36" fmla="*/ 747 w 820"/>
                  <a:gd name="T37" fmla="*/ 615 h 658"/>
                  <a:gd name="T38" fmla="*/ 667 w 820"/>
                  <a:gd name="T39" fmla="*/ 593 h 658"/>
                  <a:gd name="T40" fmla="*/ 685 w 820"/>
                  <a:gd name="T41" fmla="*/ 650 h 658"/>
                  <a:gd name="T42" fmla="*/ 645 w 820"/>
                  <a:gd name="T43" fmla="*/ 658 h 658"/>
                  <a:gd name="T44" fmla="*/ 612 w 820"/>
                  <a:gd name="T45" fmla="*/ 605 h 658"/>
                  <a:gd name="T46" fmla="*/ 592 w 820"/>
                  <a:gd name="T47" fmla="*/ 638 h 658"/>
                  <a:gd name="T48" fmla="*/ 472 w 820"/>
                  <a:gd name="T49" fmla="*/ 638 h 658"/>
                  <a:gd name="T50" fmla="*/ 472 w 820"/>
                  <a:gd name="T51" fmla="*/ 605 h 658"/>
                  <a:gd name="T52" fmla="*/ 427 w 820"/>
                  <a:gd name="T53" fmla="*/ 568 h 658"/>
                  <a:gd name="T54" fmla="*/ 337 w 820"/>
                  <a:gd name="T55" fmla="*/ 563 h 658"/>
                  <a:gd name="T56" fmla="*/ 412 w 820"/>
                  <a:gd name="T57" fmla="*/ 605 h 658"/>
                  <a:gd name="T58" fmla="*/ 307 w 820"/>
                  <a:gd name="T59" fmla="*/ 628 h 658"/>
                  <a:gd name="T60" fmla="*/ 142 w 820"/>
                  <a:gd name="T61" fmla="*/ 598 h 658"/>
                  <a:gd name="T62" fmla="*/ 80 w 820"/>
                  <a:gd name="T63" fmla="*/ 605 h 658"/>
                  <a:gd name="T64" fmla="*/ 102 w 820"/>
                  <a:gd name="T65" fmla="*/ 385 h 658"/>
                  <a:gd name="T66" fmla="*/ 2 w 820"/>
                  <a:gd name="T67" fmla="*/ 210 h 658"/>
                  <a:gd name="T68" fmla="*/ 0 w 820"/>
                  <a:gd name="T69" fmla="*/ 15 h 65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20"/>
                  <a:gd name="T106" fmla="*/ 0 h 658"/>
                  <a:gd name="T107" fmla="*/ 820 w 820"/>
                  <a:gd name="T108" fmla="*/ 658 h 65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20" h="658">
                    <a:moveTo>
                      <a:pt x="0" y="15"/>
                    </a:moveTo>
                    <a:lnTo>
                      <a:pt x="410" y="0"/>
                    </a:lnTo>
                    <a:lnTo>
                      <a:pt x="482" y="135"/>
                    </a:lnTo>
                    <a:lnTo>
                      <a:pt x="420" y="295"/>
                    </a:lnTo>
                    <a:lnTo>
                      <a:pt x="400" y="368"/>
                    </a:lnTo>
                    <a:lnTo>
                      <a:pt x="675" y="338"/>
                    </a:lnTo>
                    <a:lnTo>
                      <a:pt x="692" y="443"/>
                    </a:lnTo>
                    <a:lnTo>
                      <a:pt x="610" y="433"/>
                    </a:lnTo>
                    <a:lnTo>
                      <a:pt x="572" y="478"/>
                    </a:lnTo>
                    <a:lnTo>
                      <a:pt x="615" y="508"/>
                    </a:lnTo>
                    <a:lnTo>
                      <a:pt x="690" y="473"/>
                    </a:lnTo>
                    <a:lnTo>
                      <a:pt x="692" y="523"/>
                    </a:lnTo>
                    <a:lnTo>
                      <a:pt x="737" y="480"/>
                    </a:lnTo>
                    <a:lnTo>
                      <a:pt x="767" y="480"/>
                    </a:lnTo>
                    <a:lnTo>
                      <a:pt x="732" y="568"/>
                    </a:lnTo>
                    <a:lnTo>
                      <a:pt x="800" y="583"/>
                    </a:lnTo>
                    <a:lnTo>
                      <a:pt x="820" y="630"/>
                    </a:lnTo>
                    <a:lnTo>
                      <a:pt x="790" y="645"/>
                    </a:lnTo>
                    <a:lnTo>
                      <a:pt x="747" y="615"/>
                    </a:lnTo>
                    <a:lnTo>
                      <a:pt x="667" y="593"/>
                    </a:lnTo>
                    <a:lnTo>
                      <a:pt x="685" y="650"/>
                    </a:lnTo>
                    <a:lnTo>
                      <a:pt x="645" y="658"/>
                    </a:lnTo>
                    <a:lnTo>
                      <a:pt x="612" y="605"/>
                    </a:lnTo>
                    <a:lnTo>
                      <a:pt x="592" y="638"/>
                    </a:lnTo>
                    <a:lnTo>
                      <a:pt x="472" y="638"/>
                    </a:lnTo>
                    <a:lnTo>
                      <a:pt x="472" y="605"/>
                    </a:lnTo>
                    <a:lnTo>
                      <a:pt x="427" y="568"/>
                    </a:lnTo>
                    <a:lnTo>
                      <a:pt x="337" y="563"/>
                    </a:lnTo>
                    <a:lnTo>
                      <a:pt x="412" y="605"/>
                    </a:lnTo>
                    <a:lnTo>
                      <a:pt x="307" y="628"/>
                    </a:lnTo>
                    <a:lnTo>
                      <a:pt x="142" y="598"/>
                    </a:lnTo>
                    <a:lnTo>
                      <a:pt x="80" y="605"/>
                    </a:lnTo>
                    <a:lnTo>
                      <a:pt x="102" y="385"/>
                    </a:lnTo>
                    <a:lnTo>
                      <a:pt x="2" y="210"/>
                    </a:lnTo>
                    <a:lnTo>
                      <a:pt x="0" y="15"/>
                    </a:lnTo>
                    <a:close/>
                  </a:path>
                </a:pathLst>
              </a:custGeom>
              <a:solidFill>
                <a:srgbClr val="00CCFF"/>
              </a:solidFill>
              <a:ln w="12700">
                <a:solidFill>
                  <a:srgbClr val="000000"/>
                </a:solidFill>
                <a:round/>
                <a:headEnd/>
                <a:tailEnd/>
              </a:ln>
            </p:spPr>
            <p:txBody>
              <a:bodyPr/>
              <a:lstStyle/>
              <a:p>
                <a:endParaRPr lang="en-US"/>
              </a:p>
            </p:txBody>
          </p:sp>
          <p:sp>
            <p:nvSpPr>
              <p:cNvPr id="155697" name="Freeform 26"/>
              <p:cNvSpPr>
                <a:spLocks/>
              </p:cNvSpPr>
              <p:nvPr/>
            </p:nvSpPr>
            <p:spPr bwMode="auto">
              <a:xfrm>
                <a:off x="7749" y="7308"/>
                <a:ext cx="915" cy="1030"/>
              </a:xfrm>
              <a:custGeom>
                <a:avLst/>
                <a:gdLst>
                  <a:gd name="T0" fmla="*/ 0 w 915"/>
                  <a:gd name="T1" fmla="*/ 80 h 1030"/>
                  <a:gd name="T2" fmla="*/ 240 w 915"/>
                  <a:gd name="T3" fmla="*/ 80 h 1030"/>
                  <a:gd name="T4" fmla="*/ 238 w 915"/>
                  <a:gd name="T5" fmla="*/ 0 h 1030"/>
                  <a:gd name="T6" fmla="*/ 290 w 915"/>
                  <a:gd name="T7" fmla="*/ 23 h 1030"/>
                  <a:gd name="T8" fmla="*/ 300 w 915"/>
                  <a:gd name="T9" fmla="*/ 85 h 1030"/>
                  <a:gd name="T10" fmla="*/ 415 w 915"/>
                  <a:gd name="T11" fmla="*/ 153 h 1030"/>
                  <a:gd name="T12" fmla="*/ 450 w 915"/>
                  <a:gd name="T13" fmla="*/ 123 h 1030"/>
                  <a:gd name="T14" fmla="*/ 518 w 915"/>
                  <a:gd name="T15" fmla="*/ 123 h 1030"/>
                  <a:gd name="T16" fmla="*/ 570 w 915"/>
                  <a:gd name="T17" fmla="*/ 183 h 1030"/>
                  <a:gd name="T18" fmla="*/ 605 w 915"/>
                  <a:gd name="T19" fmla="*/ 160 h 1030"/>
                  <a:gd name="T20" fmla="*/ 705 w 915"/>
                  <a:gd name="T21" fmla="*/ 185 h 1030"/>
                  <a:gd name="T22" fmla="*/ 740 w 915"/>
                  <a:gd name="T23" fmla="*/ 140 h 1030"/>
                  <a:gd name="T24" fmla="*/ 803 w 915"/>
                  <a:gd name="T25" fmla="*/ 175 h 1030"/>
                  <a:gd name="T26" fmla="*/ 915 w 915"/>
                  <a:gd name="T27" fmla="*/ 170 h 1030"/>
                  <a:gd name="T28" fmla="*/ 733 w 915"/>
                  <a:gd name="T29" fmla="*/ 298 h 1030"/>
                  <a:gd name="T30" fmla="*/ 643 w 915"/>
                  <a:gd name="T31" fmla="*/ 410 h 1030"/>
                  <a:gd name="T32" fmla="*/ 660 w 915"/>
                  <a:gd name="T33" fmla="*/ 573 h 1030"/>
                  <a:gd name="T34" fmla="*/ 598 w 915"/>
                  <a:gd name="T35" fmla="*/ 640 h 1030"/>
                  <a:gd name="T36" fmla="*/ 623 w 915"/>
                  <a:gd name="T37" fmla="*/ 688 h 1030"/>
                  <a:gd name="T38" fmla="*/ 623 w 915"/>
                  <a:gd name="T39" fmla="*/ 808 h 1030"/>
                  <a:gd name="T40" fmla="*/ 685 w 915"/>
                  <a:gd name="T41" fmla="*/ 808 h 1030"/>
                  <a:gd name="T42" fmla="*/ 778 w 915"/>
                  <a:gd name="T43" fmla="*/ 895 h 1030"/>
                  <a:gd name="T44" fmla="*/ 815 w 915"/>
                  <a:gd name="T45" fmla="*/ 1000 h 1030"/>
                  <a:gd name="T46" fmla="*/ 168 w 915"/>
                  <a:gd name="T47" fmla="*/ 1030 h 1030"/>
                  <a:gd name="T48" fmla="*/ 170 w 915"/>
                  <a:gd name="T49" fmla="*/ 745 h 1030"/>
                  <a:gd name="T50" fmla="*/ 113 w 915"/>
                  <a:gd name="T51" fmla="*/ 683 h 1030"/>
                  <a:gd name="T52" fmla="*/ 133 w 915"/>
                  <a:gd name="T53" fmla="*/ 608 h 1030"/>
                  <a:gd name="T54" fmla="*/ 153 w 915"/>
                  <a:gd name="T55" fmla="*/ 565 h 1030"/>
                  <a:gd name="T56" fmla="*/ 113 w 915"/>
                  <a:gd name="T57" fmla="*/ 368 h 1030"/>
                  <a:gd name="T58" fmla="*/ 58 w 915"/>
                  <a:gd name="T59" fmla="*/ 238 h 1030"/>
                  <a:gd name="T60" fmla="*/ 0 w 915"/>
                  <a:gd name="T61" fmla="*/ 80 h 103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15"/>
                  <a:gd name="T94" fmla="*/ 0 h 1030"/>
                  <a:gd name="T95" fmla="*/ 915 w 915"/>
                  <a:gd name="T96" fmla="*/ 1030 h 103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15" h="1030">
                    <a:moveTo>
                      <a:pt x="0" y="80"/>
                    </a:moveTo>
                    <a:lnTo>
                      <a:pt x="240" y="80"/>
                    </a:lnTo>
                    <a:lnTo>
                      <a:pt x="238" y="0"/>
                    </a:lnTo>
                    <a:lnTo>
                      <a:pt x="290" y="23"/>
                    </a:lnTo>
                    <a:lnTo>
                      <a:pt x="300" y="85"/>
                    </a:lnTo>
                    <a:lnTo>
                      <a:pt x="415" y="153"/>
                    </a:lnTo>
                    <a:lnTo>
                      <a:pt x="450" y="123"/>
                    </a:lnTo>
                    <a:lnTo>
                      <a:pt x="518" y="123"/>
                    </a:lnTo>
                    <a:lnTo>
                      <a:pt x="570" y="183"/>
                    </a:lnTo>
                    <a:lnTo>
                      <a:pt x="605" y="160"/>
                    </a:lnTo>
                    <a:lnTo>
                      <a:pt x="705" y="185"/>
                    </a:lnTo>
                    <a:lnTo>
                      <a:pt x="740" y="140"/>
                    </a:lnTo>
                    <a:lnTo>
                      <a:pt x="803" y="175"/>
                    </a:lnTo>
                    <a:lnTo>
                      <a:pt x="915" y="170"/>
                    </a:lnTo>
                    <a:lnTo>
                      <a:pt x="733" y="298"/>
                    </a:lnTo>
                    <a:lnTo>
                      <a:pt x="643" y="410"/>
                    </a:lnTo>
                    <a:lnTo>
                      <a:pt x="660" y="573"/>
                    </a:lnTo>
                    <a:lnTo>
                      <a:pt x="598" y="640"/>
                    </a:lnTo>
                    <a:lnTo>
                      <a:pt x="623" y="688"/>
                    </a:lnTo>
                    <a:lnTo>
                      <a:pt x="623" y="808"/>
                    </a:lnTo>
                    <a:lnTo>
                      <a:pt x="685" y="808"/>
                    </a:lnTo>
                    <a:lnTo>
                      <a:pt x="778" y="895"/>
                    </a:lnTo>
                    <a:lnTo>
                      <a:pt x="815" y="1000"/>
                    </a:lnTo>
                    <a:lnTo>
                      <a:pt x="168" y="1030"/>
                    </a:lnTo>
                    <a:lnTo>
                      <a:pt x="170" y="745"/>
                    </a:lnTo>
                    <a:lnTo>
                      <a:pt x="113" y="683"/>
                    </a:lnTo>
                    <a:lnTo>
                      <a:pt x="133" y="608"/>
                    </a:lnTo>
                    <a:lnTo>
                      <a:pt x="153" y="565"/>
                    </a:lnTo>
                    <a:lnTo>
                      <a:pt x="113" y="368"/>
                    </a:lnTo>
                    <a:lnTo>
                      <a:pt x="58" y="238"/>
                    </a:lnTo>
                    <a:lnTo>
                      <a:pt x="0" y="80"/>
                    </a:lnTo>
                    <a:close/>
                  </a:path>
                </a:pathLst>
              </a:custGeom>
              <a:solidFill>
                <a:srgbClr val="00CCFF"/>
              </a:solidFill>
              <a:ln w="12700">
                <a:solidFill>
                  <a:srgbClr val="000000"/>
                </a:solidFill>
                <a:round/>
                <a:headEnd/>
                <a:tailEnd/>
              </a:ln>
            </p:spPr>
            <p:txBody>
              <a:bodyPr/>
              <a:lstStyle/>
              <a:p>
                <a:endParaRPr lang="en-US"/>
              </a:p>
            </p:txBody>
          </p:sp>
          <p:sp>
            <p:nvSpPr>
              <p:cNvPr id="155698" name="Freeform 27"/>
              <p:cNvSpPr>
                <a:spLocks/>
              </p:cNvSpPr>
              <p:nvPr/>
            </p:nvSpPr>
            <p:spPr bwMode="auto">
              <a:xfrm>
                <a:off x="8342" y="7663"/>
                <a:ext cx="695" cy="813"/>
              </a:xfrm>
              <a:custGeom>
                <a:avLst/>
                <a:gdLst>
                  <a:gd name="T0" fmla="*/ 50 w 695"/>
                  <a:gd name="T1" fmla="*/ 55 h 813"/>
                  <a:gd name="T2" fmla="*/ 102 w 695"/>
                  <a:gd name="T3" fmla="*/ 48 h 813"/>
                  <a:gd name="T4" fmla="*/ 150 w 695"/>
                  <a:gd name="T5" fmla="*/ 48 h 813"/>
                  <a:gd name="T6" fmla="*/ 180 w 695"/>
                  <a:gd name="T7" fmla="*/ 0 h 813"/>
                  <a:gd name="T8" fmla="*/ 202 w 695"/>
                  <a:gd name="T9" fmla="*/ 60 h 813"/>
                  <a:gd name="T10" fmla="*/ 277 w 695"/>
                  <a:gd name="T11" fmla="*/ 60 h 813"/>
                  <a:gd name="T12" fmla="*/ 317 w 695"/>
                  <a:gd name="T13" fmla="*/ 115 h 813"/>
                  <a:gd name="T14" fmla="*/ 395 w 695"/>
                  <a:gd name="T15" fmla="*/ 100 h 813"/>
                  <a:gd name="T16" fmla="*/ 447 w 695"/>
                  <a:gd name="T17" fmla="*/ 135 h 813"/>
                  <a:gd name="T18" fmla="*/ 545 w 695"/>
                  <a:gd name="T19" fmla="*/ 160 h 813"/>
                  <a:gd name="T20" fmla="*/ 562 w 695"/>
                  <a:gd name="T21" fmla="*/ 203 h 813"/>
                  <a:gd name="T22" fmla="*/ 612 w 695"/>
                  <a:gd name="T23" fmla="*/ 205 h 813"/>
                  <a:gd name="T24" fmla="*/ 597 w 695"/>
                  <a:gd name="T25" fmla="*/ 248 h 813"/>
                  <a:gd name="T26" fmla="*/ 615 w 695"/>
                  <a:gd name="T27" fmla="*/ 295 h 813"/>
                  <a:gd name="T28" fmla="*/ 582 w 695"/>
                  <a:gd name="T29" fmla="*/ 355 h 813"/>
                  <a:gd name="T30" fmla="*/ 605 w 695"/>
                  <a:gd name="T31" fmla="*/ 368 h 813"/>
                  <a:gd name="T32" fmla="*/ 660 w 695"/>
                  <a:gd name="T33" fmla="*/ 303 h 813"/>
                  <a:gd name="T34" fmla="*/ 657 w 695"/>
                  <a:gd name="T35" fmla="*/ 280 h 813"/>
                  <a:gd name="T36" fmla="*/ 680 w 695"/>
                  <a:gd name="T37" fmla="*/ 270 h 813"/>
                  <a:gd name="T38" fmla="*/ 695 w 695"/>
                  <a:gd name="T39" fmla="*/ 303 h 813"/>
                  <a:gd name="T40" fmla="*/ 652 w 695"/>
                  <a:gd name="T41" fmla="*/ 348 h 813"/>
                  <a:gd name="T42" fmla="*/ 635 w 695"/>
                  <a:gd name="T43" fmla="*/ 450 h 813"/>
                  <a:gd name="T44" fmla="*/ 635 w 695"/>
                  <a:gd name="T45" fmla="*/ 623 h 813"/>
                  <a:gd name="T46" fmla="*/ 660 w 695"/>
                  <a:gd name="T47" fmla="*/ 653 h 813"/>
                  <a:gd name="T48" fmla="*/ 650 w 695"/>
                  <a:gd name="T49" fmla="*/ 760 h 813"/>
                  <a:gd name="T50" fmla="*/ 320 w 695"/>
                  <a:gd name="T51" fmla="*/ 813 h 813"/>
                  <a:gd name="T52" fmla="*/ 237 w 695"/>
                  <a:gd name="T53" fmla="*/ 763 h 813"/>
                  <a:gd name="T54" fmla="*/ 255 w 695"/>
                  <a:gd name="T55" fmla="*/ 698 h 813"/>
                  <a:gd name="T56" fmla="*/ 215 w 695"/>
                  <a:gd name="T57" fmla="*/ 628 h 813"/>
                  <a:gd name="T58" fmla="*/ 180 w 695"/>
                  <a:gd name="T59" fmla="*/ 540 h 813"/>
                  <a:gd name="T60" fmla="*/ 87 w 695"/>
                  <a:gd name="T61" fmla="*/ 453 h 813"/>
                  <a:gd name="T62" fmla="*/ 30 w 695"/>
                  <a:gd name="T63" fmla="*/ 453 h 813"/>
                  <a:gd name="T64" fmla="*/ 30 w 695"/>
                  <a:gd name="T65" fmla="*/ 333 h 813"/>
                  <a:gd name="T66" fmla="*/ 0 w 695"/>
                  <a:gd name="T67" fmla="*/ 288 h 813"/>
                  <a:gd name="T68" fmla="*/ 65 w 695"/>
                  <a:gd name="T69" fmla="*/ 218 h 813"/>
                  <a:gd name="T70" fmla="*/ 50 w 695"/>
                  <a:gd name="T71" fmla="*/ 55 h 8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95"/>
                  <a:gd name="T109" fmla="*/ 0 h 813"/>
                  <a:gd name="T110" fmla="*/ 695 w 695"/>
                  <a:gd name="T111" fmla="*/ 813 h 81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95" h="813">
                    <a:moveTo>
                      <a:pt x="50" y="55"/>
                    </a:moveTo>
                    <a:lnTo>
                      <a:pt x="102" y="48"/>
                    </a:lnTo>
                    <a:lnTo>
                      <a:pt x="150" y="48"/>
                    </a:lnTo>
                    <a:lnTo>
                      <a:pt x="180" y="0"/>
                    </a:lnTo>
                    <a:lnTo>
                      <a:pt x="202" y="60"/>
                    </a:lnTo>
                    <a:lnTo>
                      <a:pt x="277" y="60"/>
                    </a:lnTo>
                    <a:lnTo>
                      <a:pt x="317" y="115"/>
                    </a:lnTo>
                    <a:lnTo>
                      <a:pt x="395" y="100"/>
                    </a:lnTo>
                    <a:lnTo>
                      <a:pt x="447" y="135"/>
                    </a:lnTo>
                    <a:lnTo>
                      <a:pt x="545" y="160"/>
                    </a:lnTo>
                    <a:lnTo>
                      <a:pt x="562" y="203"/>
                    </a:lnTo>
                    <a:lnTo>
                      <a:pt x="612" y="205"/>
                    </a:lnTo>
                    <a:lnTo>
                      <a:pt x="597" y="248"/>
                    </a:lnTo>
                    <a:lnTo>
                      <a:pt x="615" y="295"/>
                    </a:lnTo>
                    <a:lnTo>
                      <a:pt x="582" y="355"/>
                    </a:lnTo>
                    <a:lnTo>
                      <a:pt x="605" y="368"/>
                    </a:lnTo>
                    <a:lnTo>
                      <a:pt x="660" y="303"/>
                    </a:lnTo>
                    <a:lnTo>
                      <a:pt x="657" y="280"/>
                    </a:lnTo>
                    <a:lnTo>
                      <a:pt x="680" y="270"/>
                    </a:lnTo>
                    <a:lnTo>
                      <a:pt x="695" y="303"/>
                    </a:lnTo>
                    <a:lnTo>
                      <a:pt x="652" y="348"/>
                    </a:lnTo>
                    <a:lnTo>
                      <a:pt x="635" y="450"/>
                    </a:lnTo>
                    <a:lnTo>
                      <a:pt x="635" y="623"/>
                    </a:lnTo>
                    <a:lnTo>
                      <a:pt x="660" y="653"/>
                    </a:lnTo>
                    <a:lnTo>
                      <a:pt x="650" y="760"/>
                    </a:lnTo>
                    <a:lnTo>
                      <a:pt x="320" y="813"/>
                    </a:lnTo>
                    <a:lnTo>
                      <a:pt x="237" y="763"/>
                    </a:lnTo>
                    <a:lnTo>
                      <a:pt x="255" y="698"/>
                    </a:lnTo>
                    <a:lnTo>
                      <a:pt x="215" y="628"/>
                    </a:lnTo>
                    <a:lnTo>
                      <a:pt x="180" y="540"/>
                    </a:lnTo>
                    <a:lnTo>
                      <a:pt x="87" y="453"/>
                    </a:lnTo>
                    <a:lnTo>
                      <a:pt x="30" y="453"/>
                    </a:lnTo>
                    <a:lnTo>
                      <a:pt x="30" y="333"/>
                    </a:lnTo>
                    <a:lnTo>
                      <a:pt x="0" y="288"/>
                    </a:lnTo>
                    <a:lnTo>
                      <a:pt x="65" y="218"/>
                    </a:lnTo>
                    <a:lnTo>
                      <a:pt x="50" y="55"/>
                    </a:lnTo>
                    <a:close/>
                  </a:path>
                </a:pathLst>
              </a:custGeom>
              <a:solidFill>
                <a:srgbClr val="00CCFF"/>
              </a:solidFill>
              <a:ln w="12700">
                <a:solidFill>
                  <a:srgbClr val="000000"/>
                </a:solidFill>
                <a:round/>
                <a:headEnd/>
                <a:tailEnd/>
              </a:ln>
            </p:spPr>
            <p:txBody>
              <a:bodyPr/>
              <a:lstStyle/>
              <a:p>
                <a:endParaRPr lang="en-US"/>
              </a:p>
            </p:txBody>
          </p:sp>
          <p:sp>
            <p:nvSpPr>
              <p:cNvPr id="155699" name="Freeform 28"/>
              <p:cNvSpPr>
                <a:spLocks/>
              </p:cNvSpPr>
              <p:nvPr/>
            </p:nvSpPr>
            <p:spPr bwMode="auto">
              <a:xfrm>
                <a:off x="7902" y="8306"/>
                <a:ext cx="807" cy="525"/>
              </a:xfrm>
              <a:custGeom>
                <a:avLst/>
                <a:gdLst>
                  <a:gd name="T0" fmla="*/ 12 w 807"/>
                  <a:gd name="T1" fmla="*/ 27 h 525"/>
                  <a:gd name="T2" fmla="*/ 0 w 807"/>
                  <a:gd name="T3" fmla="*/ 120 h 525"/>
                  <a:gd name="T4" fmla="*/ 17 w 807"/>
                  <a:gd name="T5" fmla="*/ 217 h 525"/>
                  <a:gd name="T6" fmla="*/ 92 w 807"/>
                  <a:gd name="T7" fmla="*/ 417 h 525"/>
                  <a:gd name="T8" fmla="*/ 135 w 807"/>
                  <a:gd name="T9" fmla="*/ 525 h 525"/>
                  <a:gd name="T10" fmla="*/ 610 w 807"/>
                  <a:gd name="T11" fmla="*/ 500 h 525"/>
                  <a:gd name="T12" fmla="*/ 687 w 807"/>
                  <a:gd name="T13" fmla="*/ 525 h 525"/>
                  <a:gd name="T14" fmla="*/ 735 w 807"/>
                  <a:gd name="T15" fmla="*/ 422 h 525"/>
                  <a:gd name="T16" fmla="*/ 717 w 807"/>
                  <a:gd name="T17" fmla="*/ 350 h 525"/>
                  <a:gd name="T18" fmla="*/ 797 w 807"/>
                  <a:gd name="T19" fmla="*/ 335 h 525"/>
                  <a:gd name="T20" fmla="*/ 807 w 807"/>
                  <a:gd name="T21" fmla="*/ 220 h 525"/>
                  <a:gd name="T22" fmla="*/ 760 w 807"/>
                  <a:gd name="T23" fmla="*/ 170 h 525"/>
                  <a:gd name="T24" fmla="*/ 677 w 807"/>
                  <a:gd name="T25" fmla="*/ 120 h 525"/>
                  <a:gd name="T26" fmla="*/ 695 w 807"/>
                  <a:gd name="T27" fmla="*/ 50 h 525"/>
                  <a:gd name="T28" fmla="*/ 660 w 807"/>
                  <a:gd name="T29" fmla="*/ 0 h 525"/>
                  <a:gd name="T30" fmla="*/ 482 w 807"/>
                  <a:gd name="T31" fmla="*/ 7 h 525"/>
                  <a:gd name="T32" fmla="*/ 302 w 807"/>
                  <a:gd name="T33" fmla="*/ 15 h 525"/>
                  <a:gd name="T34" fmla="*/ 12 w 807"/>
                  <a:gd name="T35" fmla="*/ 27 h 5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7"/>
                  <a:gd name="T55" fmla="*/ 0 h 525"/>
                  <a:gd name="T56" fmla="*/ 807 w 807"/>
                  <a:gd name="T57" fmla="*/ 525 h 5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7" h="525">
                    <a:moveTo>
                      <a:pt x="12" y="27"/>
                    </a:moveTo>
                    <a:lnTo>
                      <a:pt x="0" y="120"/>
                    </a:lnTo>
                    <a:lnTo>
                      <a:pt x="17" y="217"/>
                    </a:lnTo>
                    <a:lnTo>
                      <a:pt x="92" y="417"/>
                    </a:lnTo>
                    <a:lnTo>
                      <a:pt x="135" y="525"/>
                    </a:lnTo>
                    <a:lnTo>
                      <a:pt x="610" y="500"/>
                    </a:lnTo>
                    <a:lnTo>
                      <a:pt x="687" y="525"/>
                    </a:lnTo>
                    <a:lnTo>
                      <a:pt x="735" y="422"/>
                    </a:lnTo>
                    <a:lnTo>
                      <a:pt x="717" y="350"/>
                    </a:lnTo>
                    <a:lnTo>
                      <a:pt x="797" y="335"/>
                    </a:lnTo>
                    <a:lnTo>
                      <a:pt x="807" y="220"/>
                    </a:lnTo>
                    <a:lnTo>
                      <a:pt x="760" y="170"/>
                    </a:lnTo>
                    <a:lnTo>
                      <a:pt x="677" y="120"/>
                    </a:lnTo>
                    <a:lnTo>
                      <a:pt x="695" y="50"/>
                    </a:lnTo>
                    <a:lnTo>
                      <a:pt x="660" y="0"/>
                    </a:lnTo>
                    <a:lnTo>
                      <a:pt x="482" y="7"/>
                    </a:lnTo>
                    <a:lnTo>
                      <a:pt x="302" y="15"/>
                    </a:lnTo>
                    <a:lnTo>
                      <a:pt x="12" y="27"/>
                    </a:lnTo>
                    <a:close/>
                  </a:path>
                </a:pathLst>
              </a:custGeom>
              <a:solidFill>
                <a:srgbClr val="00CCFF"/>
              </a:solidFill>
              <a:ln w="12700">
                <a:solidFill>
                  <a:srgbClr val="000000"/>
                </a:solidFill>
                <a:round/>
                <a:headEnd/>
                <a:tailEnd/>
              </a:ln>
            </p:spPr>
            <p:txBody>
              <a:bodyPr/>
              <a:lstStyle/>
              <a:p>
                <a:endParaRPr lang="en-US"/>
              </a:p>
            </p:txBody>
          </p:sp>
          <p:sp>
            <p:nvSpPr>
              <p:cNvPr id="155700" name="Freeform 29"/>
              <p:cNvSpPr>
                <a:spLocks/>
              </p:cNvSpPr>
              <p:nvPr/>
            </p:nvSpPr>
            <p:spPr bwMode="auto">
              <a:xfrm>
                <a:off x="8614" y="7548"/>
                <a:ext cx="748" cy="323"/>
              </a:xfrm>
              <a:custGeom>
                <a:avLst/>
                <a:gdLst>
                  <a:gd name="T0" fmla="*/ 0 w 748"/>
                  <a:gd name="T1" fmla="*/ 178 h 323"/>
                  <a:gd name="T2" fmla="*/ 168 w 748"/>
                  <a:gd name="T3" fmla="*/ 0 h 323"/>
                  <a:gd name="T4" fmla="*/ 138 w 748"/>
                  <a:gd name="T5" fmla="*/ 73 h 323"/>
                  <a:gd name="T6" fmla="*/ 160 w 748"/>
                  <a:gd name="T7" fmla="*/ 95 h 323"/>
                  <a:gd name="T8" fmla="*/ 213 w 748"/>
                  <a:gd name="T9" fmla="*/ 65 h 323"/>
                  <a:gd name="T10" fmla="*/ 328 w 748"/>
                  <a:gd name="T11" fmla="*/ 110 h 323"/>
                  <a:gd name="T12" fmla="*/ 378 w 748"/>
                  <a:gd name="T13" fmla="*/ 73 h 323"/>
                  <a:gd name="T14" fmla="*/ 533 w 748"/>
                  <a:gd name="T15" fmla="*/ 53 h 323"/>
                  <a:gd name="T16" fmla="*/ 563 w 748"/>
                  <a:gd name="T17" fmla="*/ 98 h 323"/>
                  <a:gd name="T18" fmla="*/ 623 w 748"/>
                  <a:gd name="T19" fmla="*/ 88 h 323"/>
                  <a:gd name="T20" fmla="*/ 740 w 748"/>
                  <a:gd name="T21" fmla="*/ 135 h 323"/>
                  <a:gd name="T22" fmla="*/ 748 w 748"/>
                  <a:gd name="T23" fmla="*/ 170 h 323"/>
                  <a:gd name="T24" fmla="*/ 620 w 748"/>
                  <a:gd name="T25" fmla="*/ 200 h 323"/>
                  <a:gd name="T26" fmla="*/ 583 w 748"/>
                  <a:gd name="T27" fmla="*/ 178 h 323"/>
                  <a:gd name="T28" fmla="*/ 518 w 748"/>
                  <a:gd name="T29" fmla="*/ 185 h 323"/>
                  <a:gd name="T30" fmla="*/ 443 w 748"/>
                  <a:gd name="T31" fmla="*/ 230 h 323"/>
                  <a:gd name="T32" fmla="*/ 408 w 748"/>
                  <a:gd name="T33" fmla="*/ 233 h 323"/>
                  <a:gd name="T34" fmla="*/ 380 w 748"/>
                  <a:gd name="T35" fmla="*/ 200 h 323"/>
                  <a:gd name="T36" fmla="*/ 338 w 748"/>
                  <a:gd name="T37" fmla="*/ 320 h 323"/>
                  <a:gd name="T38" fmla="*/ 290 w 748"/>
                  <a:gd name="T39" fmla="*/ 323 h 323"/>
                  <a:gd name="T40" fmla="*/ 270 w 748"/>
                  <a:gd name="T41" fmla="*/ 275 h 323"/>
                  <a:gd name="T42" fmla="*/ 170 w 748"/>
                  <a:gd name="T43" fmla="*/ 253 h 323"/>
                  <a:gd name="T44" fmla="*/ 123 w 748"/>
                  <a:gd name="T45" fmla="*/ 218 h 323"/>
                  <a:gd name="T46" fmla="*/ 40 w 748"/>
                  <a:gd name="T47" fmla="*/ 230 h 323"/>
                  <a:gd name="T48" fmla="*/ 0 w 748"/>
                  <a:gd name="T49" fmla="*/ 178 h 3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48"/>
                  <a:gd name="T76" fmla="*/ 0 h 323"/>
                  <a:gd name="T77" fmla="*/ 748 w 748"/>
                  <a:gd name="T78" fmla="*/ 323 h 3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48" h="323">
                    <a:moveTo>
                      <a:pt x="0" y="178"/>
                    </a:moveTo>
                    <a:lnTo>
                      <a:pt x="168" y="0"/>
                    </a:lnTo>
                    <a:lnTo>
                      <a:pt x="138" y="73"/>
                    </a:lnTo>
                    <a:lnTo>
                      <a:pt x="160" y="95"/>
                    </a:lnTo>
                    <a:lnTo>
                      <a:pt x="213" y="65"/>
                    </a:lnTo>
                    <a:lnTo>
                      <a:pt x="328" y="110"/>
                    </a:lnTo>
                    <a:lnTo>
                      <a:pt x="378" y="73"/>
                    </a:lnTo>
                    <a:lnTo>
                      <a:pt x="533" y="53"/>
                    </a:lnTo>
                    <a:lnTo>
                      <a:pt x="563" y="98"/>
                    </a:lnTo>
                    <a:lnTo>
                      <a:pt x="623" y="88"/>
                    </a:lnTo>
                    <a:lnTo>
                      <a:pt x="740" y="135"/>
                    </a:lnTo>
                    <a:lnTo>
                      <a:pt x="748" y="170"/>
                    </a:lnTo>
                    <a:lnTo>
                      <a:pt x="620" y="200"/>
                    </a:lnTo>
                    <a:lnTo>
                      <a:pt x="583" y="178"/>
                    </a:lnTo>
                    <a:lnTo>
                      <a:pt x="518" y="185"/>
                    </a:lnTo>
                    <a:lnTo>
                      <a:pt x="443" y="230"/>
                    </a:lnTo>
                    <a:lnTo>
                      <a:pt x="408" y="233"/>
                    </a:lnTo>
                    <a:lnTo>
                      <a:pt x="380" y="200"/>
                    </a:lnTo>
                    <a:lnTo>
                      <a:pt x="338" y="320"/>
                    </a:lnTo>
                    <a:lnTo>
                      <a:pt x="290" y="323"/>
                    </a:lnTo>
                    <a:lnTo>
                      <a:pt x="270" y="275"/>
                    </a:lnTo>
                    <a:lnTo>
                      <a:pt x="170" y="253"/>
                    </a:lnTo>
                    <a:lnTo>
                      <a:pt x="123" y="218"/>
                    </a:lnTo>
                    <a:lnTo>
                      <a:pt x="40" y="230"/>
                    </a:lnTo>
                    <a:lnTo>
                      <a:pt x="0" y="178"/>
                    </a:lnTo>
                    <a:close/>
                  </a:path>
                </a:pathLst>
              </a:custGeom>
              <a:solidFill>
                <a:srgbClr val="00CCFF"/>
              </a:solidFill>
              <a:ln w="12700">
                <a:solidFill>
                  <a:srgbClr val="000000"/>
                </a:solidFill>
                <a:round/>
                <a:headEnd/>
                <a:tailEnd/>
              </a:ln>
            </p:spPr>
            <p:txBody>
              <a:bodyPr/>
              <a:lstStyle/>
              <a:p>
                <a:endParaRPr lang="en-US"/>
              </a:p>
            </p:txBody>
          </p:sp>
          <p:sp>
            <p:nvSpPr>
              <p:cNvPr id="155701" name="Freeform 30"/>
              <p:cNvSpPr>
                <a:spLocks/>
              </p:cNvSpPr>
              <p:nvPr/>
            </p:nvSpPr>
            <p:spPr bwMode="auto">
              <a:xfrm>
                <a:off x="9132" y="7776"/>
                <a:ext cx="535" cy="725"/>
              </a:xfrm>
              <a:custGeom>
                <a:avLst/>
                <a:gdLst>
                  <a:gd name="T0" fmla="*/ 135 w 535"/>
                  <a:gd name="T1" fmla="*/ 30 h 725"/>
                  <a:gd name="T2" fmla="*/ 155 w 535"/>
                  <a:gd name="T3" fmla="*/ 75 h 725"/>
                  <a:gd name="T4" fmla="*/ 117 w 535"/>
                  <a:gd name="T5" fmla="*/ 102 h 725"/>
                  <a:gd name="T6" fmla="*/ 115 w 535"/>
                  <a:gd name="T7" fmla="*/ 217 h 725"/>
                  <a:gd name="T8" fmla="*/ 95 w 535"/>
                  <a:gd name="T9" fmla="*/ 142 h 725"/>
                  <a:gd name="T10" fmla="*/ 17 w 535"/>
                  <a:gd name="T11" fmla="*/ 215 h 725"/>
                  <a:gd name="T12" fmla="*/ 0 w 535"/>
                  <a:gd name="T13" fmla="*/ 422 h 725"/>
                  <a:gd name="T14" fmla="*/ 50 w 535"/>
                  <a:gd name="T15" fmla="*/ 525 h 725"/>
                  <a:gd name="T16" fmla="*/ 55 w 535"/>
                  <a:gd name="T17" fmla="*/ 577 h 725"/>
                  <a:gd name="T18" fmla="*/ 57 w 535"/>
                  <a:gd name="T19" fmla="*/ 620 h 725"/>
                  <a:gd name="T20" fmla="*/ 55 w 535"/>
                  <a:gd name="T21" fmla="*/ 657 h 725"/>
                  <a:gd name="T22" fmla="*/ 45 w 535"/>
                  <a:gd name="T23" fmla="*/ 725 h 725"/>
                  <a:gd name="T24" fmla="*/ 255 w 535"/>
                  <a:gd name="T25" fmla="*/ 712 h 725"/>
                  <a:gd name="T26" fmla="*/ 532 w 535"/>
                  <a:gd name="T27" fmla="*/ 687 h 725"/>
                  <a:gd name="T28" fmla="*/ 482 w 535"/>
                  <a:gd name="T29" fmla="*/ 672 h 725"/>
                  <a:gd name="T30" fmla="*/ 455 w 535"/>
                  <a:gd name="T31" fmla="*/ 635 h 725"/>
                  <a:gd name="T32" fmla="*/ 497 w 535"/>
                  <a:gd name="T33" fmla="*/ 602 h 725"/>
                  <a:gd name="T34" fmla="*/ 497 w 535"/>
                  <a:gd name="T35" fmla="*/ 562 h 725"/>
                  <a:gd name="T36" fmla="*/ 477 w 535"/>
                  <a:gd name="T37" fmla="*/ 527 h 725"/>
                  <a:gd name="T38" fmla="*/ 497 w 535"/>
                  <a:gd name="T39" fmla="*/ 502 h 725"/>
                  <a:gd name="T40" fmla="*/ 535 w 535"/>
                  <a:gd name="T41" fmla="*/ 505 h 725"/>
                  <a:gd name="T42" fmla="*/ 527 w 535"/>
                  <a:gd name="T43" fmla="*/ 405 h 725"/>
                  <a:gd name="T44" fmla="*/ 517 w 535"/>
                  <a:gd name="T45" fmla="*/ 345 h 725"/>
                  <a:gd name="T46" fmla="*/ 495 w 535"/>
                  <a:gd name="T47" fmla="*/ 307 h 725"/>
                  <a:gd name="T48" fmla="*/ 472 w 535"/>
                  <a:gd name="T49" fmla="*/ 285 h 725"/>
                  <a:gd name="T50" fmla="*/ 437 w 535"/>
                  <a:gd name="T51" fmla="*/ 277 h 725"/>
                  <a:gd name="T52" fmla="*/ 405 w 535"/>
                  <a:gd name="T53" fmla="*/ 277 h 725"/>
                  <a:gd name="T54" fmla="*/ 370 w 535"/>
                  <a:gd name="T55" fmla="*/ 325 h 725"/>
                  <a:gd name="T56" fmla="*/ 347 w 535"/>
                  <a:gd name="T57" fmla="*/ 340 h 725"/>
                  <a:gd name="T58" fmla="*/ 332 w 535"/>
                  <a:gd name="T59" fmla="*/ 345 h 725"/>
                  <a:gd name="T60" fmla="*/ 315 w 535"/>
                  <a:gd name="T61" fmla="*/ 337 h 725"/>
                  <a:gd name="T62" fmla="*/ 310 w 535"/>
                  <a:gd name="T63" fmla="*/ 315 h 725"/>
                  <a:gd name="T64" fmla="*/ 315 w 535"/>
                  <a:gd name="T65" fmla="*/ 300 h 725"/>
                  <a:gd name="T66" fmla="*/ 330 w 535"/>
                  <a:gd name="T67" fmla="*/ 285 h 725"/>
                  <a:gd name="T68" fmla="*/ 345 w 535"/>
                  <a:gd name="T69" fmla="*/ 277 h 725"/>
                  <a:gd name="T70" fmla="*/ 360 w 535"/>
                  <a:gd name="T71" fmla="*/ 275 h 725"/>
                  <a:gd name="T72" fmla="*/ 360 w 535"/>
                  <a:gd name="T73" fmla="*/ 247 h 725"/>
                  <a:gd name="T74" fmla="*/ 400 w 535"/>
                  <a:gd name="T75" fmla="*/ 217 h 725"/>
                  <a:gd name="T76" fmla="*/ 360 w 535"/>
                  <a:gd name="T77" fmla="*/ 122 h 725"/>
                  <a:gd name="T78" fmla="*/ 360 w 535"/>
                  <a:gd name="T79" fmla="*/ 77 h 725"/>
                  <a:gd name="T80" fmla="*/ 292 w 535"/>
                  <a:gd name="T81" fmla="*/ 60 h 725"/>
                  <a:gd name="T82" fmla="*/ 195 w 535"/>
                  <a:gd name="T83" fmla="*/ 0 h 725"/>
                  <a:gd name="T84" fmla="*/ 135 w 535"/>
                  <a:gd name="T85" fmla="*/ 30 h 72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35"/>
                  <a:gd name="T130" fmla="*/ 0 h 725"/>
                  <a:gd name="T131" fmla="*/ 535 w 535"/>
                  <a:gd name="T132" fmla="*/ 725 h 72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35" h="725">
                    <a:moveTo>
                      <a:pt x="135" y="30"/>
                    </a:moveTo>
                    <a:lnTo>
                      <a:pt x="155" y="75"/>
                    </a:lnTo>
                    <a:lnTo>
                      <a:pt x="117" y="102"/>
                    </a:lnTo>
                    <a:lnTo>
                      <a:pt x="115" y="217"/>
                    </a:lnTo>
                    <a:lnTo>
                      <a:pt x="95" y="142"/>
                    </a:lnTo>
                    <a:lnTo>
                      <a:pt x="17" y="215"/>
                    </a:lnTo>
                    <a:lnTo>
                      <a:pt x="0" y="422"/>
                    </a:lnTo>
                    <a:lnTo>
                      <a:pt x="50" y="525"/>
                    </a:lnTo>
                    <a:lnTo>
                      <a:pt x="55" y="577"/>
                    </a:lnTo>
                    <a:lnTo>
                      <a:pt x="57" y="620"/>
                    </a:lnTo>
                    <a:lnTo>
                      <a:pt x="55" y="657"/>
                    </a:lnTo>
                    <a:lnTo>
                      <a:pt x="45" y="725"/>
                    </a:lnTo>
                    <a:lnTo>
                      <a:pt x="255" y="712"/>
                    </a:lnTo>
                    <a:lnTo>
                      <a:pt x="532" y="687"/>
                    </a:lnTo>
                    <a:lnTo>
                      <a:pt x="482" y="672"/>
                    </a:lnTo>
                    <a:lnTo>
                      <a:pt x="455" y="635"/>
                    </a:lnTo>
                    <a:lnTo>
                      <a:pt x="497" y="602"/>
                    </a:lnTo>
                    <a:lnTo>
                      <a:pt x="497" y="562"/>
                    </a:lnTo>
                    <a:lnTo>
                      <a:pt x="477" y="527"/>
                    </a:lnTo>
                    <a:lnTo>
                      <a:pt x="497" y="502"/>
                    </a:lnTo>
                    <a:lnTo>
                      <a:pt x="535" y="505"/>
                    </a:lnTo>
                    <a:lnTo>
                      <a:pt x="527" y="405"/>
                    </a:lnTo>
                    <a:lnTo>
                      <a:pt x="517" y="345"/>
                    </a:lnTo>
                    <a:lnTo>
                      <a:pt x="495" y="307"/>
                    </a:lnTo>
                    <a:lnTo>
                      <a:pt x="472" y="285"/>
                    </a:lnTo>
                    <a:lnTo>
                      <a:pt x="437" y="277"/>
                    </a:lnTo>
                    <a:lnTo>
                      <a:pt x="405" y="277"/>
                    </a:lnTo>
                    <a:lnTo>
                      <a:pt x="370" y="325"/>
                    </a:lnTo>
                    <a:lnTo>
                      <a:pt x="347" y="340"/>
                    </a:lnTo>
                    <a:lnTo>
                      <a:pt x="332" y="345"/>
                    </a:lnTo>
                    <a:lnTo>
                      <a:pt x="315" y="337"/>
                    </a:lnTo>
                    <a:lnTo>
                      <a:pt x="310" y="315"/>
                    </a:lnTo>
                    <a:lnTo>
                      <a:pt x="315" y="300"/>
                    </a:lnTo>
                    <a:lnTo>
                      <a:pt x="330" y="285"/>
                    </a:lnTo>
                    <a:lnTo>
                      <a:pt x="345" y="277"/>
                    </a:lnTo>
                    <a:lnTo>
                      <a:pt x="360" y="275"/>
                    </a:lnTo>
                    <a:lnTo>
                      <a:pt x="360" y="247"/>
                    </a:lnTo>
                    <a:lnTo>
                      <a:pt x="400" y="217"/>
                    </a:lnTo>
                    <a:lnTo>
                      <a:pt x="360" y="122"/>
                    </a:lnTo>
                    <a:lnTo>
                      <a:pt x="360" y="77"/>
                    </a:lnTo>
                    <a:lnTo>
                      <a:pt x="292" y="60"/>
                    </a:lnTo>
                    <a:lnTo>
                      <a:pt x="195" y="0"/>
                    </a:lnTo>
                    <a:lnTo>
                      <a:pt x="135" y="30"/>
                    </a:lnTo>
                    <a:close/>
                  </a:path>
                </a:pathLst>
              </a:custGeom>
              <a:solidFill>
                <a:srgbClr val="00CCFF"/>
              </a:solidFill>
              <a:ln w="12700">
                <a:solidFill>
                  <a:srgbClr val="000000"/>
                </a:solidFill>
                <a:round/>
                <a:headEnd/>
                <a:tailEnd/>
              </a:ln>
            </p:spPr>
            <p:txBody>
              <a:bodyPr/>
              <a:lstStyle/>
              <a:p>
                <a:endParaRPr lang="en-US"/>
              </a:p>
            </p:txBody>
          </p:sp>
          <p:sp>
            <p:nvSpPr>
              <p:cNvPr id="155702" name="Freeform 31"/>
              <p:cNvSpPr>
                <a:spLocks/>
              </p:cNvSpPr>
              <p:nvPr/>
            </p:nvSpPr>
            <p:spPr bwMode="auto">
              <a:xfrm>
                <a:off x="8549" y="8418"/>
                <a:ext cx="580" cy="958"/>
              </a:xfrm>
              <a:custGeom>
                <a:avLst/>
                <a:gdLst>
                  <a:gd name="T0" fmla="*/ 108 w 580"/>
                  <a:gd name="T1" fmla="*/ 55 h 958"/>
                  <a:gd name="T2" fmla="*/ 440 w 580"/>
                  <a:gd name="T3" fmla="*/ 0 h 958"/>
                  <a:gd name="T4" fmla="*/ 493 w 580"/>
                  <a:gd name="T5" fmla="*/ 118 h 958"/>
                  <a:gd name="T6" fmla="*/ 560 w 580"/>
                  <a:gd name="T7" fmla="*/ 608 h 958"/>
                  <a:gd name="T8" fmla="*/ 580 w 580"/>
                  <a:gd name="T9" fmla="*/ 673 h 958"/>
                  <a:gd name="T10" fmla="*/ 528 w 580"/>
                  <a:gd name="T11" fmla="*/ 803 h 958"/>
                  <a:gd name="T12" fmla="*/ 528 w 580"/>
                  <a:gd name="T13" fmla="*/ 893 h 958"/>
                  <a:gd name="T14" fmla="*/ 468 w 580"/>
                  <a:gd name="T15" fmla="*/ 883 h 958"/>
                  <a:gd name="T16" fmla="*/ 470 w 580"/>
                  <a:gd name="T17" fmla="*/ 958 h 958"/>
                  <a:gd name="T18" fmla="*/ 408 w 580"/>
                  <a:gd name="T19" fmla="*/ 928 h 958"/>
                  <a:gd name="T20" fmla="*/ 375 w 580"/>
                  <a:gd name="T21" fmla="*/ 938 h 958"/>
                  <a:gd name="T22" fmla="*/ 328 w 580"/>
                  <a:gd name="T23" fmla="*/ 930 h 958"/>
                  <a:gd name="T24" fmla="*/ 293 w 580"/>
                  <a:gd name="T25" fmla="*/ 815 h 958"/>
                  <a:gd name="T26" fmla="*/ 225 w 580"/>
                  <a:gd name="T27" fmla="*/ 780 h 958"/>
                  <a:gd name="T28" fmla="*/ 225 w 580"/>
                  <a:gd name="T29" fmla="*/ 658 h 958"/>
                  <a:gd name="T30" fmla="*/ 158 w 580"/>
                  <a:gd name="T31" fmla="*/ 673 h 958"/>
                  <a:gd name="T32" fmla="*/ 120 w 580"/>
                  <a:gd name="T33" fmla="*/ 583 h 958"/>
                  <a:gd name="T34" fmla="*/ 0 w 580"/>
                  <a:gd name="T35" fmla="*/ 478 h 958"/>
                  <a:gd name="T36" fmla="*/ 88 w 580"/>
                  <a:gd name="T37" fmla="*/ 313 h 958"/>
                  <a:gd name="T38" fmla="*/ 63 w 580"/>
                  <a:gd name="T39" fmla="*/ 235 h 958"/>
                  <a:gd name="T40" fmla="*/ 150 w 580"/>
                  <a:gd name="T41" fmla="*/ 220 h 958"/>
                  <a:gd name="T42" fmla="*/ 158 w 580"/>
                  <a:gd name="T43" fmla="*/ 113 h 958"/>
                  <a:gd name="T44" fmla="*/ 108 w 580"/>
                  <a:gd name="T45" fmla="*/ 55 h 95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80"/>
                  <a:gd name="T70" fmla="*/ 0 h 958"/>
                  <a:gd name="T71" fmla="*/ 580 w 580"/>
                  <a:gd name="T72" fmla="*/ 958 h 95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80" h="958">
                    <a:moveTo>
                      <a:pt x="108" y="55"/>
                    </a:moveTo>
                    <a:lnTo>
                      <a:pt x="440" y="0"/>
                    </a:lnTo>
                    <a:lnTo>
                      <a:pt x="493" y="118"/>
                    </a:lnTo>
                    <a:lnTo>
                      <a:pt x="560" y="608"/>
                    </a:lnTo>
                    <a:lnTo>
                      <a:pt x="580" y="673"/>
                    </a:lnTo>
                    <a:lnTo>
                      <a:pt x="528" y="803"/>
                    </a:lnTo>
                    <a:lnTo>
                      <a:pt x="528" y="893"/>
                    </a:lnTo>
                    <a:lnTo>
                      <a:pt x="468" y="883"/>
                    </a:lnTo>
                    <a:lnTo>
                      <a:pt x="470" y="958"/>
                    </a:lnTo>
                    <a:lnTo>
                      <a:pt x="408" y="928"/>
                    </a:lnTo>
                    <a:lnTo>
                      <a:pt x="375" y="938"/>
                    </a:lnTo>
                    <a:lnTo>
                      <a:pt x="328" y="930"/>
                    </a:lnTo>
                    <a:lnTo>
                      <a:pt x="293" y="815"/>
                    </a:lnTo>
                    <a:lnTo>
                      <a:pt x="225" y="780"/>
                    </a:lnTo>
                    <a:lnTo>
                      <a:pt x="225" y="658"/>
                    </a:lnTo>
                    <a:lnTo>
                      <a:pt x="158" y="673"/>
                    </a:lnTo>
                    <a:lnTo>
                      <a:pt x="120" y="583"/>
                    </a:lnTo>
                    <a:lnTo>
                      <a:pt x="0" y="478"/>
                    </a:lnTo>
                    <a:lnTo>
                      <a:pt x="88" y="313"/>
                    </a:lnTo>
                    <a:lnTo>
                      <a:pt x="63" y="235"/>
                    </a:lnTo>
                    <a:lnTo>
                      <a:pt x="150" y="220"/>
                    </a:lnTo>
                    <a:lnTo>
                      <a:pt x="158" y="113"/>
                    </a:lnTo>
                    <a:lnTo>
                      <a:pt x="108" y="55"/>
                    </a:lnTo>
                    <a:close/>
                  </a:path>
                </a:pathLst>
              </a:custGeom>
              <a:solidFill>
                <a:srgbClr val="00CCFF"/>
              </a:solidFill>
              <a:ln w="12700">
                <a:solidFill>
                  <a:srgbClr val="000000"/>
                </a:solidFill>
                <a:round/>
                <a:headEnd/>
                <a:tailEnd/>
              </a:ln>
            </p:spPr>
            <p:txBody>
              <a:bodyPr/>
              <a:lstStyle/>
              <a:p>
                <a:endParaRPr lang="en-US"/>
              </a:p>
            </p:txBody>
          </p:sp>
          <p:sp>
            <p:nvSpPr>
              <p:cNvPr id="155703" name="Freeform 32"/>
              <p:cNvSpPr>
                <a:spLocks/>
              </p:cNvSpPr>
              <p:nvPr/>
            </p:nvSpPr>
            <p:spPr bwMode="auto">
              <a:xfrm>
                <a:off x="8034" y="8806"/>
                <a:ext cx="920" cy="757"/>
              </a:xfrm>
              <a:custGeom>
                <a:avLst/>
                <a:gdLst>
                  <a:gd name="T0" fmla="*/ 0 w 920"/>
                  <a:gd name="T1" fmla="*/ 25 h 757"/>
                  <a:gd name="T2" fmla="*/ 403 w 920"/>
                  <a:gd name="T3" fmla="*/ 0 h 757"/>
                  <a:gd name="T4" fmla="*/ 488 w 920"/>
                  <a:gd name="T5" fmla="*/ 0 h 757"/>
                  <a:gd name="T6" fmla="*/ 553 w 920"/>
                  <a:gd name="T7" fmla="*/ 22 h 757"/>
                  <a:gd name="T8" fmla="*/ 518 w 920"/>
                  <a:gd name="T9" fmla="*/ 87 h 757"/>
                  <a:gd name="T10" fmla="*/ 635 w 920"/>
                  <a:gd name="T11" fmla="*/ 195 h 757"/>
                  <a:gd name="T12" fmla="*/ 673 w 920"/>
                  <a:gd name="T13" fmla="*/ 285 h 757"/>
                  <a:gd name="T14" fmla="*/ 743 w 920"/>
                  <a:gd name="T15" fmla="*/ 262 h 757"/>
                  <a:gd name="T16" fmla="*/ 740 w 920"/>
                  <a:gd name="T17" fmla="*/ 390 h 757"/>
                  <a:gd name="T18" fmla="*/ 810 w 920"/>
                  <a:gd name="T19" fmla="*/ 427 h 757"/>
                  <a:gd name="T20" fmla="*/ 843 w 920"/>
                  <a:gd name="T21" fmla="*/ 540 h 757"/>
                  <a:gd name="T22" fmla="*/ 893 w 920"/>
                  <a:gd name="T23" fmla="*/ 550 h 757"/>
                  <a:gd name="T24" fmla="*/ 920 w 920"/>
                  <a:gd name="T25" fmla="*/ 597 h 757"/>
                  <a:gd name="T26" fmla="*/ 858 w 920"/>
                  <a:gd name="T27" fmla="*/ 662 h 757"/>
                  <a:gd name="T28" fmla="*/ 838 w 920"/>
                  <a:gd name="T29" fmla="*/ 737 h 757"/>
                  <a:gd name="T30" fmla="*/ 750 w 920"/>
                  <a:gd name="T31" fmla="*/ 757 h 757"/>
                  <a:gd name="T32" fmla="*/ 773 w 920"/>
                  <a:gd name="T33" fmla="*/ 675 h 757"/>
                  <a:gd name="T34" fmla="*/ 428 w 920"/>
                  <a:gd name="T35" fmla="*/ 705 h 757"/>
                  <a:gd name="T36" fmla="*/ 180 w 920"/>
                  <a:gd name="T37" fmla="*/ 735 h 757"/>
                  <a:gd name="T38" fmla="*/ 165 w 920"/>
                  <a:gd name="T39" fmla="*/ 655 h 757"/>
                  <a:gd name="T40" fmla="*/ 148 w 920"/>
                  <a:gd name="T41" fmla="*/ 412 h 757"/>
                  <a:gd name="T42" fmla="*/ 145 w 920"/>
                  <a:gd name="T43" fmla="*/ 280 h 757"/>
                  <a:gd name="T44" fmla="*/ 63 w 920"/>
                  <a:gd name="T45" fmla="*/ 220 h 757"/>
                  <a:gd name="T46" fmla="*/ 93 w 920"/>
                  <a:gd name="T47" fmla="*/ 165 h 757"/>
                  <a:gd name="T48" fmla="*/ 53 w 920"/>
                  <a:gd name="T49" fmla="*/ 135 h 757"/>
                  <a:gd name="T50" fmla="*/ 0 w 920"/>
                  <a:gd name="T51" fmla="*/ 25 h 7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20"/>
                  <a:gd name="T79" fmla="*/ 0 h 757"/>
                  <a:gd name="T80" fmla="*/ 920 w 920"/>
                  <a:gd name="T81" fmla="*/ 757 h 7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20" h="757">
                    <a:moveTo>
                      <a:pt x="0" y="25"/>
                    </a:moveTo>
                    <a:lnTo>
                      <a:pt x="403" y="0"/>
                    </a:lnTo>
                    <a:lnTo>
                      <a:pt x="488" y="0"/>
                    </a:lnTo>
                    <a:lnTo>
                      <a:pt x="553" y="22"/>
                    </a:lnTo>
                    <a:lnTo>
                      <a:pt x="518" y="87"/>
                    </a:lnTo>
                    <a:lnTo>
                      <a:pt x="635" y="195"/>
                    </a:lnTo>
                    <a:lnTo>
                      <a:pt x="673" y="285"/>
                    </a:lnTo>
                    <a:lnTo>
                      <a:pt x="743" y="262"/>
                    </a:lnTo>
                    <a:lnTo>
                      <a:pt x="740" y="390"/>
                    </a:lnTo>
                    <a:lnTo>
                      <a:pt x="810" y="427"/>
                    </a:lnTo>
                    <a:lnTo>
                      <a:pt x="843" y="540"/>
                    </a:lnTo>
                    <a:lnTo>
                      <a:pt x="893" y="550"/>
                    </a:lnTo>
                    <a:lnTo>
                      <a:pt x="920" y="597"/>
                    </a:lnTo>
                    <a:lnTo>
                      <a:pt x="858" y="662"/>
                    </a:lnTo>
                    <a:lnTo>
                      <a:pt x="838" y="737"/>
                    </a:lnTo>
                    <a:lnTo>
                      <a:pt x="750" y="757"/>
                    </a:lnTo>
                    <a:lnTo>
                      <a:pt x="773" y="675"/>
                    </a:lnTo>
                    <a:lnTo>
                      <a:pt x="428" y="705"/>
                    </a:lnTo>
                    <a:lnTo>
                      <a:pt x="180" y="735"/>
                    </a:lnTo>
                    <a:lnTo>
                      <a:pt x="165" y="655"/>
                    </a:lnTo>
                    <a:lnTo>
                      <a:pt x="148" y="412"/>
                    </a:lnTo>
                    <a:lnTo>
                      <a:pt x="145" y="280"/>
                    </a:lnTo>
                    <a:lnTo>
                      <a:pt x="63" y="220"/>
                    </a:lnTo>
                    <a:lnTo>
                      <a:pt x="93" y="165"/>
                    </a:lnTo>
                    <a:lnTo>
                      <a:pt x="53" y="135"/>
                    </a:lnTo>
                    <a:lnTo>
                      <a:pt x="0" y="25"/>
                    </a:lnTo>
                    <a:close/>
                  </a:path>
                </a:pathLst>
              </a:custGeom>
              <a:solidFill>
                <a:srgbClr val="00CCFF"/>
              </a:solidFill>
              <a:ln w="12700">
                <a:solidFill>
                  <a:srgbClr val="000000"/>
                </a:solidFill>
                <a:round/>
                <a:headEnd/>
                <a:tailEnd/>
              </a:ln>
            </p:spPr>
            <p:txBody>
              <a:bodyPr/>
              <a:lstStyle/>
              <a:p>
                <a:endParaRPr lang="en-US"/>
              </a:p>
            </p:txBody>
          </p:sp>
          <p:sp>
            <p:nvSpPr>
              <p:cNvPr id="155704" name="Freeform 33"/>
              <p:cNvSpPr>
                <a:spLocks/>
              </p:cNvSpPr>
              <p:nvPr/>
            </p:nvSpPr>
            <p:spPr bwMode="auto">
              <a:xfrm>
                <a:off x="9042" y="8486"/>
                <a:ext cx="450" cy="740"/>
              </a:xfrm>
              <a:custGeom>
                <a:avLst/>
                <a:gdLst>
                  <a:gd name="T0" fmla="*/ 0 w 450"/>
                  <a:gd name="T1" fmla="*/ 52 h 740"/>
                  <a:gd name="T2" fmla="*/ 52 w 450"/>
                  <a:gd name="T3" fmla="*/ 80 h 740"/>
                  <a:gd name="T4" fmla="*/ 102 w 450"/>
                  <a:gd name="T5" fmla="*/ 75 h 740"/>
                  <a:gd name="T6" fmla="*/ 120 w 450"/>
                  <a:gd name="T7" fmla="*/ 60 h 740"/>
                  <a:gd name="T8" fmla="*/ 132 w 450"/>
                  <a:gd name="T9" fmla="*/ 15 h 740"/>
                  <a:gd name="T10" fmla="*/ 350 w 450"/>
                  <a:gd name="T11" fmla="*/ 0 h 740"/>
                  <a:gd name="T12" fmla="*/ 450 w 450"/>
                  <a:gd name="T13" fmla="*/ 522 h 740"/>
                  <a:gd name="T14" fmla="*/ 442 w 450"/>
                  <a:gd name="T15" fmla="*/ 517 h 740"/>
                  <a:gd name="T16" fmla="*/ 367 w 450"/>
                  <a:gd name="T17" fmla="*/ 547 h 740"/>
                  <a:gd name="T18" fmla="*/ 315 w 450"/>
                  <a:gd name="T19" fmla="*/ 687 h 740"/>
                  <a:gd name="T20" fmla="*/ 237 w 450"/>
                  <a:gd name="T21" fmla="*/ 667 h 740"/>
                  <a:gd name="T22" fmla="*/ 147 w 450"/>
                  <a:gd name="T23" fmla="*/ 720 h 740"/>
                  <a:gd name="T24" fmla="*/ 30 w 450"/>
                  <a:gd name="T25" fmla="*/ 740 h 740"/>
                  <a:gd name="T26" fmla="*/ 82 w 450"/>
                  <a:gd name="T27" fmla="*/ 602 h 740"/>
                  <a:gd name="T28" fmla="*/ 60 w 450"/>
                  <a:gd name="T29" fmla="*/ 525 h 740"/>
                  <a:gd name="T30" fmla="*/ 0 w 450"/>
                  <a:gd name="T31" fmla="*/ 52 h 7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50"/>
                  <a:gd name="T49" fmla="*/ 0 h 740"/>
                  <a:gd name="T50" fmla="*/ 450 w 450"/>
                  <a:gd name="T51" fmla="*/ 740 h 7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50" h="740">
                    <a:moveTo>
                      <a:pt x="0" y="52"/>
                    </a:moveTo>
                    <a:lnTo>
                      <a:pt x="52" y="80"/>
                    </a:lnTo>
                    <a:lnTo>
                      <a:pt x="102" y="75"/>
                    </a:lnTo>
                    <a:lnTo>
                      <a:pt x="120" y="60"/>
                    </a:lnTo>
                    <a:lnTo>
                      <a:pt x="132" y="15"/>
                    </a:lnTo>
                    <a:lnTo>
                      <a:pt x="350" y="0"/>
                    </a:lnTo>
                    <a:lnTo>
                      <a:pt x="450" y="522"/>
                    </a:lnTo>
                    <a:lnTo>
                      <a:pt x="442" y="517"/>
                    </a:lnTo>
                    <a:lnTo>
                      <a:pt x="367" y="547"/>
                    </a:lnTo>
                    <a:lnTo>
                      <a:pt x="315" y="687"/>
                    </a:lnTo>
                    <a:lnTo>
                      <a:pt x="237" y="667"/>
                    </a:lnTo>
                    <a:lnTo>
                      <a:pt x="147" y="720"/>
                    </a:lnTo>
                    <a:lnTo>
                      <a:pt x="30" y="740"/>
                    </a:lnTo>
                    <a:lnTo>
                      <a:pt x="82" y="602"/>
                    </a:lnTo>
                    <a:lnTo>
                      <a:pt x="60" y="525"/>
                    </a:lnTo>
                    <a:lnTo>
                      <a:pt x="0" y="52"/>
                    </a:lnTo>
                    <a:close/>
                  </a:path>
                </a:pathLst>
              </a:custGeom>
              <a:solidFill>
                <a:srgbClr val="00CCFF"/>
              </a:solidFill>
              <a:ln w="12700">
                <a:solidFill>
                  <a:srgbClr val="000000"/>
                </a:solidFill>
                <a:round/>
                <a:headEnd/>
                <a:tailEnd/>
              </a:ln>
            </p:spPr>
            <p:txBody>
              <a:bodyPr/>
              <a:lstStyle/>
              <a:p>
                <a:endParaRPr lang="en-US"/>
              </a:p>
            </p:txBody>
          </p:sp>
          <p:sp>
            <p:nvSpPr>
              <p:cNvPr id="155705" name="Freeform 34"/>
              <p:cNvSpPr>
                <a:spLocks/>
              </p:cNvSpPr>
              <p:nvPr/>
            </p:nvSpPr>
            <p:spPr bwMode="auto">
              <a:xfrm>
                <a:off x="9392" y="8336"/>
                <a:ext cx="577" cy="667"/>
              </a:xfrm>
              <a:custGeom>
                <a:avLst/>
                <a:gdLst>
                  <a:gd name="T0" fmla="*/ 0 w 577"/>
                  <a:gd name="T1" fmla="*/ 150 h 667"/>
                  <a:gd name="T2" fmla="*/ 260 w 577"/>
                  <a:gd name="T3" fmla="*/ 125 h 667"/>
                  <a:gd name="T4" fmla="*/ 315 w 577"/>
                  <a:gd name="T5" fmla="*/ 135 h 667"/>
                  <a:gd name="T6" fmla="*/ 437 w 577"/>
                  <a:gd name="T7" fmla="*/ 77 h 667"/>
                  <a:gd name="T8" fmla="*/ 465 w 577"/>
                  <a:gd name="T9" fmla="*/ 25 h 667"/>
                  <a:gd name="T10" fmla="*/ 537 w 577"/>
                  <a:gd name="T11" fmla="*/ 0 h 667"/>
                  <a:gd name="T12" fmla="*/ 577 w 577"/>
                  <a:gd name="T13" fmla="*/ 252 h 667"/>
                  <a:gd name="T14" fmla="*/ 547 w 577"/>
                  <a:gd name="T15" fmla="*/ 280 h 667"/>
                  <a:gd name="T16" fmla="*/ 555 w 577"/>
                  <a:gd name="T17" fmla="*/ 455 h 667"/>
                  <a:gd name="T18" fmla="*/ 497 w 577"/>
                  <a:gd name="T19" fmla="*/ 470 h 667"/>
                  <a:gd name="T20" fmla="*/ 465 w 577"/>
                  <a:gd name="T21" fmla="*/ 567 h 667"/>
                  <a:gd name="T22" fmla="*/ 420 w 577"/>
                  <a:gd name="T23" fmla="*/ 555 h 667"/>
                  <a:gd name="T24" fmla="*/ 405 w 577"/>
                  <a:gd name="T25" fmla="*/ 667 h 667"/>
                  <a:gd name="T26" fmla="*/ 340 w 577"/>
                  <a:gd name="T27" fmla="*/ 620 h 667"/>
                  <a:gd name="T28" fmla="*/ 212 w 577"/>
                  <a:gd name="T29" fmla="*/ 650 h 667"/>
                  <a:gd name="T30" fmla="*/ 157 w 577"/>
                  <a:gd name="T31" fmla="*/ 607 h 667"/>
                  <a:gd name="T32" fmla="*/ 85 w 577"/>
                  <a:gd name="T33" fmla="*/ 605 h 667"/>
                  <a:gd name="T34" fmla="*/ 47 w 577"/>
                  <a:gd name="T35" fmla="*/ 417 h 667"/>
                  <a:gd name="T36" fmla="*/ 0 w 577"/>
                  <a:gd name="T37" fmla="*/ 150 h 66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77"/>
                  <a:gd name="T58" fmla="*/ 0 h 667"/>
                  <a:gd name="T59" fmla="*/ 577 w 577"/>
                  <a:gd name="T60" fmla="*/ 667 h 66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77" h="667">
                    <a:moveTo>
                      <a:pt x="0" y="150"/>
                    </a:moveTo>
                    <a:lnTo>
                      <a:pt x="260" y="125"/>
                    </a:lnTo>
                    <a:lnTo>
                      <a:pt x="315" y="135"/>
                    </a:lnTo>
                    <a:lnTo>
                      <a:pt x="437" y="77"/>
                    </a:lnTo>
                    <a:lnTo>
                      <a:pt x="465" y="25"/>
                    </a:lnTo>
                    <a:lnTo>
                      <a:pt x="537" y="0"/>
                    </a:lnTo>
                    <a:lnTo>
                      <a:pt x="577" y="252"/>
                    </a:lnTo>
                    <a:lnTo>
                      <a:pt x="547" y="280"/>
                    </a:lnTo>
                    <a:lnTo>
                      <a:pt x="555" y="455"/>
                    </a:lnTo>
                    <a:lnTo>
                      <a:pt x="497" y="470"/>
                    </a:lnTo>
                    <a:lnTo>
                      <a:pt x="465" y="567"/>
                    </a:lnTo>
                    <a:lnTo>
                      <a:pt x="420" y="555"/>
                    </a:lnTo>
                    <a:lnTo>
                      <a:pt x="405" y="667"/>
                    </a:lnTo>
                    <a:lnTo>
                      <a:pt x="340" y="620"/>
                    </a:lnTo>
                    <a:lnTo>
                      <a:pt x="212" y="650"/>
                    </a:lnTo>
                    <a:lnTo>
                      <a:pt x="157" y="607"/>
                    </a:lnTo>
                    <a:lnTo>
                      <a:pt x="85" y="605"/>
                    </a:lnTo>
                    <a:lnTo>
                      <a:pt x="47" y="417"/>
                    </a:lnTo>
                    <a:lnTo>
                      <a:pt x="0" y="150"/>
                    </a:lnTo>
                    <a:close/>
                  </a:path>
                </a:pathLst>
              </a:custGeom>
              <a:solidFill>
                <a:srgbClr val="00CCFF"/>
              </a:solidFill>
              <a:ln w="12700">
                <a:solidFill>
                  <a:srgbClr val="000000"/>
                </a:solidFill>
                <a:round/>
                <a:headEnd/>
                <a:tailEnd/>
              </a:ln>
            </p:spPr>
            <p:txBody>
              <a:bodyPr/>
              <a:lstStyle/>
              <a:p>
                <a:endParaRPr lang="en-US"/>
              </a:p>
            </p:txBody>
          </p:sp>
          <p:sp>
            <p:nvSpPr>
              <p:cNvPr id="155706" name="Freeform 35"/>
              <p:cNvSpPr>
                <a:spLocks/>
              </p:cNvSpPr>
              <p:nvPr/>
            </p:nvSpPr>
            <p:spPr bwMode="auto">
              <a:xfrm>
                <a:off x="8877" y="8938"/>
                <a:ext cx="1017" cy="565"/>
              </a:xfrm>
              <a:custGeom>
                <a:avLst/>
                <a:gdLst>
                  <a:gd name="T0" fmla="*/ 0 w 1017"/>
                  <a:gd name="T1" fmla="*/ 565 h 565"/>
                  <a:gd name="T2" fmla="*/ 247 w 1017"/>
                  <a:gd name="T3" fmla="*/ 530 h 565"/>
                  <a:gd name="T4" fmla="*/ 247 w 1017"/>
                  <a:gd name="T5" fmla="*/ 505 h 565"/>
                  <a:gd name="T6" fmla="*/ 845 w 1017"/>
                  <a:gd name="T7" fmla="*/ 423 h 565"/>
                  <a:gd name="T8" fmla="*/ 855 w 1017"/>
                  <a:gd name="T9" fmla="*/ 380 h 565"/>
                  <a:gd name="T10" fmla="*/ 942 w 1017"/>
                  <a:gd name="T11" fmla="*/ 348 h 565"/>
                  <a:gd name="T12" fmla="*/ 952 w 1017"/>
                  <a:gd name="T13" fmla="*/ 303 h 565"/>
                  <a:gd name="T14" fmla="*/ 990 w 1017"/>
                  <a:gd name="T15" fmla="*/ 288 h 565"/>
                  <a:gd name="T16" fmla="*/ 1017 w 1017"/>
                  <a:gd name="T17" fmla="*/ 220 h 565"/>
                  <a:gd name="T18" fmla="*/ 935 w 1017"/>
                  <a:gd name="T19" fmla="*/ 153 h 565"/>
                  <a:gd name="T20" fmla="*/ 920 w 1017"/>
                  <a:gd name="T21" fmla="*/ 63 h 565"/>
                  <a:gd name="T22" fmla="*/ 855 w 1017"/>
                  <a:gd name="T23" fmla="*/ 18 h 565"/>
                  <a:gd name="T24" fmla="*/ 722 w 1017"/>
                  <a:gd name="T25" fmla="*/ 43 h 565"/>
                  <a:gd name="T26" fmla="*/ 660 w 1017"/>
                  <a:gd name="T27" fmla="*/ 3 h 565"/>
                  <a:gd name="T28" fmla="*/ 600 w 1017"/>
                  <a:gd name="T29" fmla="*/ 0 h 565"/>
                  <a:gd name="T30" fmla="*/ 612 w 1017"/>
                  <a:gd name="T31" fmla="*/ 63 h 565"/>
                  <a:gd name="T32" fmla="*/ 530 w 1017"/>
                  <a:gd name="T33" fmla="*/ 95 h 565"/>
                  <a:gd name="T34" fmla="*/ 475 w 1017"/>
                  <a:gd name="T35" fmla="*/ 235 h 565"/>
                  <a:gd name="T36" fmla="*/ 400 w 1017"/>
                  <a:gd name="T37" fmla="*/ 213 h 565"/>
                  <a:gd name="T38" fmla="*/ 310 w 1017"/>
                  <a:gd name="T39" fmla="*/ 265 h 565"/>
                  <a:gd name="T40" fmla="*/ 195 w 1017"/>
                  <a:gd name="T41" fmla="*/ 285 h 565"/>
                  <a:gd name="T42" fmla="*/ 195 w 1017"/>
                  <a:gd name="T43" fmla="*/ 365 h 565"/>
                  <a:gd name="T44" fmla="*/ 137 w 1017"/>
                  <a:gd name="T45" fmla="*/ 363 h 565"/>
                  <a:gd name="T46" fmla="*/ 140 w 1017"/>
                  <a:gd name="T47" fmla="*/ 433 h 565"/>
                  <a:gd name="T48" fmla="*/ 80 w 1017"/>
                  <a:gd name="T49" fmla="*/ 405 h 565"/>
                  <a:gd name="T50" fmla="*/ 45 w 1017"/>
                  <a:gd name="T51" fmla="*/ 418 h 565"/>
                  <a:gd name="T52" fmla="*/ 75 w 1017"/>
                  <a:gd name="T53" fmla="*/ 465 h 565"/>
                  <a:gd name="T54" fmla="*/ 12 w 1017"/>
                  <a:gd name="T55" fmla="*/ 528 h 565"/>
                  <a:gd name="T56" fmla="*/ 0 w 1017"/>
                  <a:gd name="T57" fmla="*/ 565 h 5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17"/>
                  <a:gd name="T88" fmla="*/ 0 h 565"/>
                  <a:gd name="T89" fmla="*/ 1017 w 1017"/>
                  <a:gd name="T90" fmla="*/ 565 h 56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17" h="565">
                    <a:moveTo>
                      <a:pt x="0" y="565"/>
                    </a:moveTo>
                    <a:lnTo>
                      <a:pt x="247" y="530"/>
                    </a:lnTo>
                    <a:lnTo>
                      <a:pt x="247" y="505"/>
                    </a:lnTo>
                    <a:lnTo>
                      <a:pt x="845" y="423"/>
                    </a:lnTo>
                    <a:lnTo>
                      <a:pt x="855" y="380"/>
                    </a:lnTo>
                    <a:lnTo>
                      <a:pt x="942" y="348"/>
                    </a:lnTo>
                    <a:lnTo>
                      <a:pt x="952" y="303"/>
                    </a:lnTo>
                    <a:lnTo>
                      <a:pt x="990" y="288"/>
                    </a:lnTo>
                    <a:lnTo>
                      <a:pt x="1017" y="220"/>
                    </a:lnTo>
                    <a:lnTo>
                      <a:pt x="935" y="153"/>
                    </a:lnTo>
                    <a:lnTo>
                      <a:pt x="920" y="63"/>
                    </a:lnTo>
                    <a:lnTo>
                      <a:pt x="855" y="18"/>
                    </a:lnTo>
                    <a:lnTo>
                      <a:pt x="722" y="43"/>
                    </a:lnTo>
                    <a:lnTo>
                      <a:pt x="660" y="3"/>
                    </a:lnTo>
                    <a:lnTo>
                      <a:pt x="600" y="0"/>
                    </a:lnTo>
                    <a:lnTo>
                      <a:pt x="612" y="63"/>
                    </a:lnTo>
                    <a:lnTo>
                      <a:pt x="530" y="95"/>
                    </a:lnTo>
                    <a:lnTo>
                      <a:pt x="475" y="235"/>
                    </a:lnTo>
                    <a:lnTo>
                      <a:pt x="400" y="213"/>
                    </a:lnTo>
                    <a:lnTo>
                      <a:pt x="310" y="265"/>
                    </a:lnTo>
                    <a:lnTo>
                      <a:pt x="195" y="285"/>
                    </a:lnTo>
                    <a:lnTo>
                      <a:pt x="195" y="365"/>
                    </a:lnTo>
                    <a:lnTo>
                      <a:pt x="137" y="363"/>
                    </a:lnTo>
                    <a:lnTo>
                      <a:pt x="140" y="433"/>
                    </a:lnTo>
                    <a:lnTo>
                      <a:pt x="80" y="405"/>
                    </a:lnTo>
                    <a:lnTo>
                      <a:pt x="45" y="418"/>
                    </a:lnTo>
                    <a:lnTo>
                      <a:pt x="75" y="465"/>
                    </a:lnTo>
                    <a:lnTo>
                      <a:pt x="12" y="528"/>
                    </a:lnTo>
                    <a:lnTo>
                      <a:pt x="0" y="565"/>
                    </a:lnTo>
                    <a:close/>
                  </a:path>
                </a:pathLst>
              </a:custGeom>
              <a:solidFill>
                <a:srgbClr val="00CCFF"/>
              </a:solidFill>
              <a:ln w="12700">
                <a:solidFill>
                  <a:srgbClr val="000000"/>
                </a:solidFill>
                <a:round/>
                <a:headEnd/>
                <a:tailEnd/>
              </a:ln>
            </p:spPr>
            <p:txBody>
              <a:bodyPr/>
              <a:lstStyle/>
              <a:p>
                <a:endParaRPr lang="en-US"/>
              </a:p>
            </p:txBody>
          </p:sp>
          <p:sp>
            <p:nvSpPr>
              <p:cNvPr id="155707" name="Freeform 36"/>
              <p:cNvSpPr>
                <a:spLocks/>
              </p:cNvSpPr>
              <p:nvPr/>
            </p:nvSpPr>
            <p:spPr bwMode="auto">
              <a:xfrm>
                <a:off x="8809" y="9303"/>
                <a:ext cx="1173" cy="428"/>
              </a:xfrm>
              <a:custGeom>
                <a:avLst/>
                <a:gdLst>
                  <a:gd name="T0" fmla="*/ 70 w 1173"/>
                  <a:gd name="T1" fmla="*/ 195 h 428"/>
                  <a:gd name="T2" fmla="*/ 70 w 1173"/>
                  <a:gd name="T3" fmla="*/ 203 h 428"/>
                  <a:gd name="T4" fmla="*/ 50 w 1173"/>
                  <a:gd name="T5" fmla="*/ 243 h 428"/>
                  <a:gd name="T6" fmla="*/ 73 w 1173"/>
                  <a:gd name="T7" fmla="*/ 298 h 428"/>
                  <a:gd name="T8" fmla="*/ 0 w 1173"/>
                  <a:gd name="T9" fmla="*/ 345 h 428"/>
                  <a:gd name="T10" fmla="*/ 15 w 1173"/>
                  <a:gd name="T11" fmla="*/ 428 h 428"/>
                  <a:gd name="T12" fmla="*/ 323 w 1173"/>
                  <a:gd name="T13" fmla="*/ 403 h 428"/>
                  <a:gd name="T14" fmla="*/ 688 w 1173"/>
                  <a:gd name="T15" fmla="*/ 360 h 428"/>
                  <a:gd name="T16" fmla="*/ 870 w 1173"/>
                  <a:gd name="T17" fmla="*/ 328 h 428"/>
                  <a:gd name="T18" fmla="*/ 908 w 1173"/>
                  <a:gd name="T19" fmla="*/ 218 h 428"/>
                  <a:gd name="T20" fmla="*/ 973 w 1173"/>
                  <a:gd name="T21" fmla="*/ 213 h 428"/>
                  <a:gd name="T22" fmla="*/ 1173 w 1173"/>
                  <a:gd name="T23" fmla="*/ 0 h 428"/>
                  <a:gd name="T24" fmla="*/ 913 w 1173"/>
                  <a:gd name="T25" fmla="*/ 53 h 428"/>
                  <a:gd name="T26" fmla="*/ 308 w 1173"/>
                  <a:gd name="T27" fmla="*/ 140 h 428"/>
                  <a:gd name="T28" fmla="*/ 313 w 1173"/>
                  <a:gd name="T29" fmla="*/ 165 h 428"/>
                  <a:gd name="T30" fmla="*/ 70 w 1173"/>
                  <a:gd name="T31" fmla="*/ 195 h 4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73"/>
                  <a:gd name="T49" fmla="*/ 0 h 428"/>
                  <a:gd name="T50" fmla="*/ 1173 w 1173"/>
                  <a:gd name="T51" fmla="*/ 428 h 4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73" h="428">
                    <a:moveTo>
                      <a:pt x="70" y="195"/>
                    </a:moveTo>
                    <a:lnTo>
                      <a:pt x="70" y="203"/>
                    </a:lnTo>
                    <a:lnTo>
                      <a:pt x="50" y="243"/>
                    </a:lnTo>
                    <a:lnTo>
                      <a:pt x="73" y="298"/>
                    </a:lnTo>
                    <a:lnTo>
                      <a:pt x="0" y="345"/>
                    </a:lnTo>
                    <a:lnTo>
                      <a:pt x="15" y="428"/>
                    </a:lnTo>
                    <a:lnTo>
                      <a:pt x="323" y="403"/>
                    </a:lnTo>
                    <a:lnTo>
                      <a:pt x="688" y="360"/>
                    </a:lnTo>
                    <a:lnTo>
                      <a:pt x="870" y="328"/>
                    </a:lnTo>
                    <a:lnTo>
                      <a:pt x="908" y="218"/>
                    </a:lnTo>
                    <a:lnTo>
                      <a:pt x="973" y="213"/>
                    </a:lnTo>
                    <a:lnTo>
                      <a:pt x="1173" y="0"/>
                    </a:lnTo>
                    <a:lnTo>
                      <a:pt x="913" y="53"/>
                    </a:lnTo>
                    <a:lnTo>
                      <a:pt x="308" y="140"/>
                    </a:lnTo>
                    <a:lnTo>
                      <a:pt x="313" y="165"/>
                    </a:lnTo>
                    <a:lnTo>
                      <a:pt x="70" y="195"/>
                    </a:lnTo>
                    <a:close/>
                  </a:path>
                </a:pathLst>
              </a:custGeom>
              <a:solidFill>
                <a:srgbClr val="00CCFF"/>
              </a:solidFill>
              <a:ln w="12700">
                <a:solidFill>
                  <a:srgbClr val="000000"/>
                </a:solidFill>
                <a:round/>
                <a:headEnd/>
                <a:tailEnd/>
              </a:ln>
            </p:spPr>
            <p:txBody>
              <a:bodyPr/>
              <a:lstStyle/>
              <a:p>
                <a:endParaRPr lang="en-US"/>
              </a:p>
            </p:txBody>
          </p:sp>
          <p:sp>
            <p:nvSpPr>
              <p:cNvPr id="155708" name="Freeform 37"/>
              <p:cNvSpPr>
                <a:spLocks/>
              </p:cNvSpPr>
              <p:nvPr/>
            </p:nvSpPr>
            <p:spPr bwMode="auto">
              <a:xfrm>
                <a:off x="8694" y="9698"/>
                <a:ext cx="480" cy="838"/>
              </a:xfrm>
              <a:custGeom>
                <a:avLst/>
                <a:gdLst>
                  <a:gd name="T0" fmla="*/ 135 w 480"/>
                  <a:gd name="T1" fmla="*/ 28 h 838"/>
                  <a:gd name="T2" fmla="*/ 63 w 480"/>
                  <a:gd name="T3" fmla="*/ 170 h 838"/>
                  <a:gd name="T4" fmla="*/ 0 w 480"/>
                  <a:gd name="T5" fmla="*/ 263 h 838"/>
                  <a:gd name="T6" fmla="*/ 20 w 480"/>
                  <a:gd name="T7" fmla="*/ 373 h 838"/>
                  <a:gd name="T8" fmla="*/ 95 w 480"/>
                  <a:gd name="T9" fmla="*/ 523 h 838"/>
                  <a:gd name="T10" fmla="*/ 38 w 480"/>
                  <a:gd name="T11" fmla="*/ 675 h 838"/>
                  <a:gd name="T12" fmla="*/ 13 w 480"/>
                  <a:gd name="T13" fmla="*/ 755 h 838"/>
                  <a:gd name="T14" fmla="*/ 293 w 480"/>
                  <a:gd name="T15" fmla="*/ 723 h 838"/>
                  <a:gd name="T16" fmla="*/ 305 w 480"/>
                  <a:gd name="T17" fmla="*/ 825 h 838"/>
                  <a:gd name="T18" fmla="*/ 363 w 480"/>
                  <a:gd name="T19" fmla="*/ 838 h 838"/>
                  <a:gd name="T20" fmla="*/ 378 w 480"/>
                  <a:gd name="T21" fmla="*/ 785 h 838"/>
                  <a:gd name="T22" fmla="*/ 480 w 480"/>
                  <a:gd name="T23" fmla="*/ 770 h 838"/>
                  <a:gd name="T24" fmla="*/ 458 w 480"/>
                  <a:gd name="T25" fmla="*/ 600 h 838"/>
                  <a:gd name="T26" fmla="*/ 453 w 480"/>
                  <a:gd name="T27" fmla="*/ 0 h 838"/>
                  <a:gd name="T28" fmla="*/ 135 w 480"/>
                  <a:gd name="T29" fmla="*/ 28 h 8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0"/>
                  <a:gd name="T46" fmla="*/ 0 h 838"/>
                  <a:gd name="T47" fmla="*/ 480 w 480"/>
                  <a:gd name="T48" fmla="*/ 838 h 8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0" h="838">
                    <a:moveTo>
                      <a:pt x="135" y="28"/>
                    </a:moveTo>
                    <a:lnTo>
                      <a:pt x="63" y="170"/>
                    </a:lnTo>
                    <a:lnTo>
                      <a:pt x="0" y="263"/>
                    </a:lnTo>
                    <a:lnTo>
                      <a:pt x="20" y="373"/>
                    </a:lnTo>
                    <a:lnTo>
                      <a:pt x="95" y="523"/>
                    </a:lnTo>
                    <a:lnTo>
                      <a:pt x="38" y="675"/>
                    </a:lnTo>
                    <a:lnTo>
                      <a:pt x="13" y="755"/>
                    </a:lnTo>
                    <a:lnTo>
                      <a:pt x="293" y="723"/>
                    </a:lnTo>
                    <a:lnTo>
                      <a:pt x="305" y="825"/>
                    </a:lnTo>
                    <a:lnTo>
                      <a:pt x="363" y="838"/>
                    </a:lnTo>
                    <a:lnTo>
                      <a:pt x="378" y="785"/>
                    </a:lnTo>
                    <a:lnTo>
                      <a:pt x="480" y="770"/>
                    </a:lnTo>
                    <a:lnTo>
                      <a:pt x="458" y="600"/>
                    </a:lnTo>
                    <a:lnTo>
                      <a:pt x="453" y="0"/>
                    </a:lnTo>
                    <a:lnTo>
                      <a:pt x="135" y="28"/>
                    </a:lnTo>
                    <a:close/>
                  </a:path>
                </a:pathLst>
              </a:custGeom>
              <a:solidFill>
                <a:srgbClr val="00CCFF"/>
              </a:solidFill>
              <a:ln w="12700">
                <a:solidFill>
                  <a:srgbClr val="000000"/>
                </a:solidFill>
                <a:round/>
                <a:headEnd/>
                <a:tailEnd/>
              </a:ln>
            </p:spPr>
            <p:txBody>
              <a:bodyPr/>
              <a:lstStyle/>
              <a:p>
                <a:endParaRPr lang="en-US"/>
              </a:p>
            </p:txBody>
          </p:sp>
          <p:sp>
            <p:nvSpPr>
              <p:cNvPr id="155709" name="Freeform 38"/>
              <p:cNvSpPr>
                <a:spLocks/>
              </p:cNvSpPr>
              <p:nvPr/>
            </p:nvSpPr>
            <p:spPr bwMode="auto">
              <a:xfrm>
                <a:off x="9144" y="9658"/>
                <a:ext cx="543" cy="845"/>
              </a:xfrm>
              <a:custGeom>
                <a:avLst/>
                <a:gdLst>
                  <a:gd name="T0" fmla="*/ 0 w 543"/>
                  <a:gd name="T1" fmla="*/ 43 h 845"/>
                  <a:gd name="T2" fmla="*/ 353 w 543"/>
                  <a:gd name="T3" fmla="*/ 0 h 845"/>
                  <a:gd name="T4" fmla="*/ 465 w 543"/>
                  <a:gd name="T5" fmla="*/ 390 h 845"/>
                  <a:gd name="T6" fmla="*/ 543 w 543"/>
                  <a:gd name="T7" fmla="*/ 453 h 845"/>
                  <a:gd name="T8" fmla="*/ 480 w 543"/>
                  <a:gd name="T9" fmla="*/ 568 h 845"/>
                  <a:gd name="T10" fmla="*/ 540 w 543"/>
                  <a:gd name="T11" fmla="*/ 678 h 845"/>
                  <a:gd name="T12" fmla="*/ 180 w 543"/>
                  <a:gd name="T13" fmla="*/ 718 h 845"/>
                  <a:gd name="T14" fmla="*/ 195 w 543"/>
                  <a:gd name="T15" fmla="*/ 813 h 845"/>
                  <a:gd name="T16" fmla="*/ 143 w 543"/>
                  <a:gd name="T17" fmla="*/ 845 h 845"/>
                  <a:gd name="T18" fmla="*/ 100 w 543"/>
                  <a:gd name="T19" fmla="*/ 725 h 845"/>
                  <a:gd name="T20" fmla="*/ 75 w 543"/>
                  <a:gd name="T21" fmla="*/ 823 h 845"/>
                  <a:gd name="T22" fmla="*/ 30 w 543"/>
                  <a:gd name="T23" fmla="*/ 813 h 845"/>
                  <a:gd name="T24" fmla="*/ 15 w 543"/>
                  <a:gd name="T25" fmla="*/ 715 h 845"/>
                  <a:gd name="T26" fmla="*/ 3 w 543"/>
                  <a:gd name="T27" fmla="*/ 630 h 845"/>
                  <a:gd name="T28" fmla="*/ 0 w 543"/>
                  <a:gd name="T29" fmla="*/ 43 h 8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3"/>
                  <a:gd name="T46" fmla="*/ 0 h 845"/>
                  <a:gd name="T47" fmla="*/ 543 w 543"/>
                  <a:gd name="T48" fmla="*/ 845 h 84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3" h="845">
                    <a:moveTo>
                      <a:pt x="0" y="43"/>
                    </a:moveTo>
                    <a:lnTo>
                      <a:pt x="353" y="0"/>
                    </a:lnTo>
                    <a:lnTo>
                      <a:pt x="465" y="390"/>
                    </a:lnTo>
                    <a:lnTo>
                      <a:pt x="543" y="453"/>
                    </a:lnTo>
                    <a:lnTo>
                      <a:pt x="480" y="568"/>
                    </a:lnTo>
                    <a:lnTo>
                      <a:pt x="540" y="678"/>
                    </a:lnTo>
                    <a:lnTo>
                      <a:pt x="180" y="718"/>
                    </a:lnTo>
                    <a:lnTo>
                      <a:pt x="195" y="813"/>
                    </a:lnTo>
                    <a:lnTo>
                      <a:pt x="143" y="845"/>
                    </a:lnTo>
                    <a:lnTo>
                      <a:pt x="100" y="725"/>
                    </a:lnTo>
                    <a:lnTo>
                      <a:pt x="75" y="823"/>
                    </a:lnTo>
                    <a:lnTo>
                      <a:pt x="30" y="813"/>
                    </a:lnTo>
                    <a:lnTo>
                      <a:pt x="15" y="715"/>
                    </a:lnTo>
                    <a:lnTo>
                      <a:pt x="3" y="630"/>
                    </a:lnTo>
                    <a:lnTo>
                      <a:pt x="0" y="43"/>
                    </a:lnTo>
                    <a:close/>
                  </a:path>
                </a:pathLst>
              </a:custGeom>
              <a:solidFill>
                <a:srgbClr val="00CCFF"/>
              </a:solidFill>
              <a:ln w="12700">
                <a:solidFill>
                  <a:srgbClr val="000000"/>
                </a:solidFill>
                <a:round/>
                <a:headEnd/>
                <a:tailEnd/>
              </a:ln>
            </p:spPr>
            <p:txBody>
              <a:bodyPr/>
              <a:lstStyle/>
              <a:p>
                <a:endParaRPr lang="en-US"/>
              </a:p>
            </p:txBody>
          </p:sp>
          <p:sp>
            <p:nvSpPr>
              <p:cNvPr id="155710" name="Freeform 39"/>
              <p:cNvSpPr>
                <a:spLocks/>
              </p:cNvSpPr>
              <p:nvPr/>
            </p:nvSpPr>
            <p:spPr bwMode="auto">
              <a:xfrm>
                <a:off x="9497" y="9616"/>
                <a:ext cx="750" cy="777"/>
              </a:xfrm>
              <a:custGeom>
                <a:avLst/>
                <a:gdLst>
                  <a:gd name="T0" fmla="*/ 0 w 750"/>
                  <a:gd name="T1" fmla="*/ 47 h 777"/>
                  <a:gd name="T2" fmla="*/ 7 w 750"/>
                  <a:gd name="T3" fmla="*/ 47 h 777"/>
                  <a:gd name="T4" fmla="*/ 182 w 750"/>
                  <a:gd name="T5" fmla="*/ 15 h 777"/>
                  <a:gd name="T6" fmla="*/ 337 w 750"/>
                  <a:gd name="T7" fmla="*/ 0 h 777"/>
                  <a:gd name="T8" fmla="*/ 315 w 750"/>
                  <a:gd name="T9" fmla="*/ 40 h 777"/>
                  <a:gd name="T10" fmla="*/ 362 w 750"/>
                  <a:gd name="T11" fmla="*/ 40 h 777"/>
                  <a:gd name="T12" fmla="*/ 630 w 750"/>
                  <a:gd name="T13" fmla="*/ 280 h 777"/>
                  <a:gd name="T14" fmla="*/ 735 w 750"/>
                  <a:gd name="T15" fmla="*/ 435 h 777"/>
                  <a:gd name="T16" fmla="*/ 750 w 750"/>
                  <a:gd name="T17" fmla="*/ 540 h 777"/>
                  <a:gd name="T18" fmla="*/ 715 w 750"/>
                  <a:gd name="T19" fmla="*/ 565 h 777"/>
                  <a:gd name="T20" fmla="*/ 735 w 750"/>
                  <a:gd name="T21" fmla="*/ 670 h 777"/>
                  <a:gd name="T22" fmla="*/ 660 w 750"/>
                  <a:gd name="T23" fmla="*/ 675 h 777"/>
                  <a:gd name="T24" fmla="*/ 660 w 750"/>
                  <a:gd name="T25" fmla="*/ 765 h 777"/>
                  <a:gd name="T26" fmla="*/ 600 w 750"/>
                  <a:gd name="T27" fmla="*/ 720 h 777"/>
                  <a:gd name="T28" fmla="*/ 215 w 750"/>
                  <a:gd name="T29" fmla="*/ 777 h 777"/>
                  <a:gd name="T30" fmla="*/ 127 w 750"/>
                  <a:gd name="T31" fmla="*/ 610 h 777"/>
                  <a:gd name="T32" fmla="*/ 190 w 750"/>
                  <a:gd name="T33" fmla="*/ 495 h 777"/>
                  <a:gd name="T34" fmla="*/ 107 w 750"/>
                  <a:gd name="T35" fmla="*/ 437 h 777"/>
                  <a:gd name="T36" fmla="*/ 0 w 750"/>
                  <a:gd name="T37" fmla="*/ 47 h 7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0"/>
                  <a:gd name="T58" fmla="*/ 0 h 777"/>
                  <a:gd name="T59" fmla="*/ 750 w 750"/>
                  <a:gd name="T60" fmla="*/ 777 h 77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0" h="777">
                    <a:moveTo>
                      <a:pt x="0" y="47"/>
                    </a:moveTo>
                    <a:lnTo>
                      <a:pt x="7" y="47"/>
                    </a:lnTo>
                    <a:lnTo>
                      <a:pt x="182" y="15"/>
                    </a:lnTo>
                    <a:lnTo>
                      <a:pt x="337" y="0"/>
                    </a:lnTo>
                    <a:lnTo>
                      <a:pt x="315" y="40"/>
                    </a:lnTo>
                    <a:lnTo>
                      <a:pt x="362" y="40"/>
                    </a:lnTo>
                    <a:lnTo>
                      <a:pt x="630" y="280"/>
                    </a:lnTo>
                    <a:lnTo>
                      <a:pt x="735" y="435"/>
                    </a:lnTo>
                    <a:lnTo>
                      <a:pt x="750" y="540"/>
                    </a:lnTo>
                    <a:lnTo>
                      <a:pt x="715" y="565"/>
                    </a:lnTo>
                    <a:lnTo>
                      <a:pt x="735" y="670"/>
                    </a:lnTo>
                    <a:lnTo>
                      <a:pt x="660" y="675"/>
                    </a:lnTo>
                    <a:lnTo>
                      <a:pt x="660" y="765"/>
                    </a:lnTo>
                    <a:lnTo>
                      <a:pt x="600" y="720"/>
                    </a:lnTo>
                    <a:lnTo>
                      <a:pt x="215" y="777"/>
                    </a:lnTo>
                    <a:lnTo>
                      <a:pt x="127" y="610"/>
                    </a:lnTo>
                    <a:lnTo>
                      <a:pt x="190" y="495"/>
                    </a:lnTo>
                    <a:lnTo>
                      <a:pt x="107" y="437"/>
                    </a:lnTo>
                    <a:lnTo>
                      <a:pt x="0" y="47"/>
                    </a:lnTo>
                    <a:close/>
                  </a:path>
                </a:pathLst>
              </a:custGeom>
              <a:solidFill>
                <a:srgbClr val="00CCFF"/>
              </a:solidFill>
              <a:ln w="12700">
                <a:solidFill>
                  <a:srgbClr val="000000"/>
                </a:solidFill>
                <a:round/>
                <a:headEnd/>
                <a:tailEnd/>
              </a:ln>
            </p:spPr>
            <p:txBody>
              <a:bodyPr/>
              <a:lstStyle/>
              <a:p>
                <a:endParaRPr lang="en-US"/>
              </a:p>
            </p:txBody>
          </p:sp>
          <p:sp>
            <p:nvSpPr>
              <p:cNvPr id="155711" name="Freeform 40"/>
              <p:cNvSpPr>
                <a:spLocks/>
              </p:cNvSpPr>
              <p:nvPr/>
            </p:nvSpPr>
            <p:spPr bwMode="auto">
              <a:xfrm>
                <a:off x="9812" y="9511"/>
                <a:ext cx="685" cy="542"/>
              </a:xfrm>
              <a:custGeom>
                <a:avLst/>
                <a:gdLst>
                  <a:gd name="T0" fmla="*/ 25 w 685"/>
                  <a:gd name="T1" fmla="*/ 97 h 542"/>
                  <a:gd name="T2" fmla="*/ 80 w 685"/>
                  <a:gd name="T3" fmla="*/ 45 h 542"/>
                  <a:gd name="T4" fmla="*/ 285 w 685"/>
                  <a:gd name="T5" fmla="*/ 0 h 542"/>
                  <a:gd name="T6" fmla="*/ 347 w 685"/>
                  <a:gd name="T7" fmla="*/ 30 h 542"/>
                  <a:gd name="T8" fmla="*/ 480 w 685"/>
                  <a:gd name="T9" fmla="*/ 7 h 542"/>
                  <a:gd name="T10" fmla="*/ 587 w 685"/>
                  <a:gd name="T11" fmla="*/ 85 h 542"/>
                  <a:gd name="T12" fmla="*/ 685 w 685"/>
                  <a:gd name="T13" fmla="*/ 145 h 542"/>
                  <a:gd name="T14" fmla="*/ 630 w 685"/>
                  <a:gd name="T15" fmla="*/ 307 h 542"/>
                  <a:gd name="T16" fmla="*/ 547 w 685"/>
                  <a:gd name="T17" fmla="*/ 390 h 542"/>
                  <a:gd name="T18" fmla="*/ 457 w 685"/>
                  <a:gd name="T19" fmla="*/ 415 h 542"/>
                  <a:gd name="T20" fmla="*/ 475 w 685"/>
                  <a:gd name="T21" fmla="*/ 480 h 542"/>
                  <a:gd name="T22" fmla="*/ 420 w 685"/>
                  <a:gd name="T23" fmla="*/ 542 h 542"/>
                  <a:gd name="T24" fmla="*/ 315 w 685"/>
                  <a:gd name="T25" fmla="*/ 390 h 542"/>
                  <a:gd name="T26" fmla="*/ 45 w 685"/>
                  <a:gd name="T27" fmla="*/ 145 h 542"/>
                  <a:gd name="T28" fmla="*/ 0 w 685"/>
                  <a:gd name="T29" fmla="*/ 145 h 542"/>
                  <a:gd name="T30" fmla="*/ 25 w 685"/>
                  <a:gd name="T31" fmla="*/ 97 h 5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85"/>
                  <a:gd name="T49" fmla="*/ 0 h 542"/>
                  <a:gd name="T50" fmla="*/ 685 w 685"/>
                  <a:gd name="T51" fmla="*/ 542 h 5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85" h="542">
                    <a:moveTo>
                      <a:pt x="25" y="97"/>
                    </a:moveTo>
                    <a:lnTo>
                      <a:pt x="80" y="45"/>
                    </a:lnTo>
                    <a:lnTo>
                      <a:pt x="285" y="0"/>
                    </a:lnTo>
                    <a:lnTo>
                      <a:pt x="347" y="30"/>
                    </a:lnTo>
                    <a:lnTo>
                      <a:pt x="480" y="7"/>
                    </a:lnTo>
                    <a:lnTo>
                      <a:pt x="587" y="85"/>
                    </a:lnTo>
                    <a:lnTo>
                      <a:pt x="685" y="145"/>
                    </a:lnTo>
                    <a:lnTo>
                      <a:pt x="630" y="307"/>
                    </a:lnTo>
                    <a:lnTo>
                      <a:pt x="547" y="390"/>
                    </a:lnTo>
                    <a:lnTo>
                      <a:pt x="457" y="415"/>
                    </a:lnTo>
                    <a:lnTo>
                      <a:pt x="475" y="480"/>
                    </a:lnTo>
                    <a:lnTo>
                      <a:pt x="420" y="542"/>
                    </a:lnTo>
                    <a:lnTo>
                      <a:pt x="315" y="390"/>
                    </a:lnTo>
                    <a:lnTo>
                      <a:pt x="45" y="145"/>
                    </a:lnTo>
                    <a:lnTo>
                      <a:pt x="0" y="145"/>
                    </a:lnTo>
                    <a:lnTo>
                      <a:pt x="25" y="97"/>
                    </a:lnTo>
                    <a:close/>
                  </a:path>
                </a:pathLst>
              </a:custGeom>
              <a:solidFill>
                <a:srgbClr val="00CCFF"/>
              </a:solidFill>
              <a:ln w="12700">
                <a:solidFill>
                  <a:srgbClr val="000000"/>
                </a:solidFill>
                <a:round/>
                <a:headEnd/>
                <a:tailEnd/>
              </a:ln>
            </p:spPr>
            <p:txBody>
              <a:bodyPr/>
              <a:lstStyle/>
              <a:p>
                <a:endParaRPr lang="en-US"/>
              </a:p>
            </p:txBody>
          </p:sp>
          <p:sp>
            <p:nvSpPr>
              <p:cNvPr id="155712" name="Freeform 41"/>
              <p:cNvSpPr>
                <a:spLocks/>
              </p:cNvSpPr>
              <p:nvPr/>
            </p:nvSpPr>
            <p:spPr bwMode="auto">
              <a:xfrm>
                <a:off x="9324" y="10286"/>
                <a:ext cx="1283" cy="870"/>
              </a:xfrm>
              <a:custGeom>
                <a:avLst/>
                <a:gdLst>
                  <a:gd name="T0" fmla="*/ 0 w 1283"/>
                  <a:gd name="T1" fmla="*/ 85 h 870"/>
                  <a:gd name="T2" fmla="*/ 353 w 1283"/>
                  <a:gd name="T3" fmla="*/ 50 h 870"/>
                  <a:gd name="T4" fmla="*/ 390 w 1283"/>
                  <a:gd name="T5" fmla="*/ 107 h 870"/>
                  <a:gd name="T6" fmla="*/ 768 w 1283"/>
                  <a:gd name="T7" fmla="*/ 50 h 870"/>
                  <a:gd name="T8" fmla="*/ 833 w 1283"/>
                  <a:gd name="T9" fmla="*/ 97 h 870"/>
                  <a:gd name="T10" fmla="*/ 833 w 1283"/>
                  <a:gd name="T11" fmla="*/ 7 h 870"/>
                  <a:gd name="T12" fmla="*/ 828 w 1283"/>
                  <a:gd name="T13" fmla="*/ 0 h 870"/>
                  <a:gd name="T14" fmla="*/ 903 w 1283"/>
                  <a:gd name="T15" fmla="*/ 5 h 870"/>
                  <a:gd name="T16" fmla="*/ 983 w 1283"/>
                  <a:gd name="T17" fmla="*/ 140 h 870"/>
                  <a:gd name="T18" fmla="*/ 1110 w 1283"/>
                  <a:gd name="T19" fmla="*/ 322 h 870"/>
                  <a:gd name="T20" fmla="*/ 1173 w 1283"/>
                  <a:gd name="T21" fmla="*/ 480 h 870"/>
                  <a:gd name="T22" fmla="*/ 1268 w 1283"/>
                  <a:gd name="T23" fmla="*/ 590 h 870"/>
                  <a:gd name="T24" fmla="*/ 1283 w 1283"/>
                  <a:gd name="T25" fmla="*/ 750 h 870"/>
                  <a:gd name="T26" fmla="*/ 1253 w 1283"/>
                  <a:gd name="T27" fmla="*/ 845 h 870"/>
                  <a:gd name="T28" fmla="*/ 1118 w 1283"/>
                  <a:gd name="T29" fmla="*/ 870 h 870"/>
                  <a:gd name="T30" fmla="*/ 1095 w 1283"/>
                  <a:gd name="T31" fmla="*/ 830 h 870"/>
                  <a:gd name="T32" fmla="*/ 1000 w 1283"/>
                  <a:gd name="T33" fmla="*/ 772 h 870"/>
                  <a:gd name="T34" fmla="*/ 970 w 1283"/>
                  <a:gd name="T35" fmla="*/ 712 h 870"/>
                  <a:gd name="T36" fmla="*/ 945 w 1283"/>
                  <a:gd name="T37" fmla="*/ 690 h 870"/>
                  <a:gd name="T38" fmla="*/ 930 w 1283"/>
                  <a:gd name="T39" fmla="*/ 635 h 870"/>
                  <a:gd name="T40" fmla="*/ 908 w 1283"/>
                  <a:gd name="T41" fmla="*/ 650 h 870"/>
                  <a:gd name="T42" fmla="*/ 833 w 1283"/>
                  <a:gd name="T43" fmla="*/ 577 h 870"/>
                  <a:gd name="T44" fmla="*/ 850 w 1283"/>
                  <a:gd name="T45" fmla="*/ 510 h 870"/>
                  <a:gd name="T46" fmla="*/ 833 w 1283"/>
                  <a:gd name="T47" fmla="*/ 472 h 870"/>
                  <a:gd name="T48" fmla="*/ 810 w 1283"/>
                  <a:gd name="T49" fmla="*/ 485 h 870"/>
                  <a:gd name="T50" fmla="*/ 813 w 1283"/>
                  <a:gd name="T51" fmla="*/ 525 h 870"/>
                  <a:gd name="T52" fmla="*/ 788 w 1283"/>
                  <a:gd name="T53" fmla="*/ 472 h 870"/>
                  <a:gd name="T54" fmla="*/ 790 w 1283"/>
                  <a:gd name="T55" fmla="*/ 350 h 870"/>
                  <a:gd name="T56" fmla="*/ 743 w 1283"/>
                  <a:gd name="T57" fmla="*/ 277 h 870"/>
                  <a:gd name="T58" fmla="*/ 623 w 1283"/>
                  <a:gd name="T59" fmla="*/ 217 h 870"/>
                  <a:gd name="T60" fmla="*/ 563 w 1283"/>
                  <a:gd name="T61" fmla="*/ 150 h 870"/>
                  <a:gd name="T62" fmla="*/ 495 w 1283"/>
                  <a:gd name="T63" fmla="*/ 142 h 870"/>
                  <a:gd name="T64" fmla="*/ 468 w 1283"/>
                  <a:gd name="T65" fmla="*/ 185 h 870"/>
                  <a:gd name="T66" fmla="*/ 368 w 1283"/>
                  <a:gd name="T67" fmla="*/ 215 h 870"/>
                  <a:gd name="T68" fmla="*/ 310 w 1283"/>
                  <a:gd name="T69" fmla="*/ 185 h 870"/>
                  <a:gd name="T70" fmla="*/ 280 w 1283"/>
                  <a:gd name="T71" fmla="*/ 140 h 870"/>
                  <a:gd name="T72" fmla="*/ 93 w 1283"/>
                  <a:gd name="T73" fmla="*/ 180 h 870"/>
                  <a:gd name="T74" fmla="*/ 53 w 1283"/>
                  <a:gd name="T75" fmla="*/ 147 h 870"/>
                  <a:gd name="T76" fmla="*/ 10 w 1283"/>
                  <a:gd name="T77" fmla="*/ 182 h 870"/>
                  <a:gd name="T78" fmla="*/ 0 w 1283"/>
                  <a:gd name="T79" fmla="*/ 85 h 87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83"/>
                  <a:gd name="T121" fmla="*/ 0 h 870"/>
                  <a:gd name="T122" fmla="*/ 1283 w 1283"/>
                  <a:gd name="T123" fmla="*/ 870 h 87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83" h="870">
                    <a:moveTo>
                      <a:pt x="0" y="85"/>
                    </a:moveTo>
                    <a:lnTo>
                      <a:pt x="353" y="50"/>
                    </a:lnTo>
                    <a:lnTo>
                      <a:pt x="390" y="107"/>
                    </a:lnTo>
                    <a:lnTo>
                      <a:pt x="768" y="50"/>
                    </a:lnTo>
                    <a:lnTo>
                      <a:pt x="833" y="97"/>
                    </a:lnTo>
                    <a:lnTo>
                      <a:pt x="833" y="7"/>
                    </a:lnTo>
                    <a:lnTo>
                      <a:pt x="828" y="0"/>
                    </a:lnTo>
                    <a:lnTo>
                      <a:pt x="903" y="5"/>
                    </a:lnTo>
                    <a:lnTo>
                      <a:pt x="983" y="140"/>
                    </a:lnTo>
                    <a:lnTo>
                      <a:pt x="1110" y="322"/>
                    </a:lnTo>
                    <a:lnTo>
                      <a:pt x="1173" y="480"/>
                    </a:lnTo>
                    <a:lnTo>
                      <a:pt x="1268" y="590"/>
                    </a:lnTo>
                    <a:lnTo>
                      <a:pt x="1283" y="750"/>
                    </a:lnTo>
                    <a:lnTo>
                      <a:pt x="1253" y="845"/>
                    </a:lnTo>
                    <a:lnTo>
                      <a:pt x="1118" y="870"/>
                    </a:lnTo>
                    <a:lnTo>
                      <a:pt x="1095" y="830"/>
                    </a:lnTo>
                    <a:lnTo>
                      <a:pt x="1000" y="772"/>
                    </a:lnTo>
                    <a:lnTo>
                      <a:pt x="970" y="712"/>
                    </a:lnTo>
                    <a:lnTo>
                      <a:pt x="945" y="690"/>
                    </a:lnTo>
                    <a:lnTo>
                      <a:pt x="930" y="635"/>
                    </a:lnTo>
                    <a:lnTo>
                      <a:pt x="908" y="650"/>
                    </a:lnTo>
                    <a:lnTo>
                      <a:pt x="833" y="577"/>
                    </a:lnTo>
                    <a:lnTo>
                      <a:pt x="850" y="510"/>
                    </a:lnTo>
                    <a:lnTo>
                      <a:pt x="833" y="472"/>
                    </a:lnTo>
                    <a:lnTo>
                      <a:pt x="810" y="485"/>
                    </a:lnTo>
                    <a:lnTo>
                      <a:pt x="813" y="525"/>
                    </a:lnTo>
                    <a:lnTo>
                      <a:pt x="788" y="472"/>
                    </a:lnTo>
                    <a:lnTo>
                      <a:pt x="790" y="350"/>
                    </a:lnTo>
                    <a:lnTo>
                      <a:pt x="743" y="277"/>
                    </a:lnTo>
                    <a:lnTo>
                      <a:pt x="623" y="217"/>
                    </a:lnTo>
                    <a:lnTo>
                      <a:pt x="563" y="150"/>
                    </a:lnTo>
                    <a:lnTo>
                      <a:pt x="495" y="142"/>
                    </a:lnTo>
                    <a:lnTo>
                      <a:pt x="468" y="185"/>
                    </a:lnTo>
                    <a:lnTo>
                      <a:pt x="368" y="215"/>
                    </a:lnTo>
                    <a:lnTo>
                      <a:pt x="310" y="185"/>
                    </a:lnTo>
                    <a:lnTo>
                      <a:pt x="280" y="140"/>
                    </a:lnTo>
                    <a:lnTo>
                      <a:pt x="93" y="180"/>
                    </a:lnTo>
                    <a:lnTo>
                      <a:pt x="53" y="147"/>
                    </a:lnTo>
                    <a:lnTo>
                      <a:pt x="10" y="182"/>
                    </a:lnTo>
                    <a:lnTo>
                      <a:pt x="0" y="85"/>
                    </a:lnTo>
                    <a:close/>
                  </a:path>
                </a:pathLst>
              </a:custGeom>
              <a:solidFill>
                <a:srgbClr val="00CCFF"/>
              </a:solidFill>
              <a:ln w="12700">
                <a:solidFill>
                  <a:srgbClr val="000000"/>
                </a:solidFill>
                <a:round/>
                <a:headEnd/>
                <a:tailEnd/>
              </a:ln>
            </p:spPr>
            <p:txBody>
              <a:bodyPr/>
              <a:lstStyle/>
              <a:p>
                <a:endParaRPr lang="en-US"/>
              </a:p>
            </p:txBody>
          </p:sp>
          <p:sp>
            <p:nvSpPr>
              <p:cNvPr id="155713" name="Freeform 42"/>
              <p:cNvSpPr>
                <a:spLocks/>
              </p:cNvSpPr>
              <p:nvPr/>
            </p:nvSpPr>
            <p:spPr bwMode="auto">
              <a:xfrm>
                <a:off x="9677" y="9138"/>
                <a:ext cx="1180" cy="518"/>
              </a:xfrm>
              <a:custGeom>
                <a:avLst/>
                <a:gdLst>
                  <a:gd name="T0" fmla="*/ 40 w 1180"/>
                  <a:gd name="T1" fmla="*/ 383 h 518"/>
                  <a:gd name="T2" fmla="*/ 0 w 1180"/>
                  <a:gd name="T3" fmla="*/ 493 h 518"/>
                  <a:gd name="T4" fmla="*/ 152 w 1180"/>
                  <a:gd name="T5" fmla="*/ 478 h 518"/>
                  <a:gd name="T6" fmla="*/ 212 w 1180"/>
                  <a:gd name="T7" fmla="*/ 428 h 518"/>
                  <a:gd name="T8" fmla="*/ 420 w 1180"/>
                  <a:gd name="T9" fmla="*/ 373 h 518"/>
                  <a:gd name="T10" fmla="*/ 477 w 1180"/>
                  <a:gd name="T11" fmla="*/ 403 h 518"/>
                  <a:gd name="T12" fmla="*/ 615 w 1180"/>
                  <a:gd name="T13" fmla="*/ 383 h 518"/>
                  <a:gd name="T14" fmla="*/ 615 w 1180"/>
                  <a:gd name="T15" fmla="*/ 390 h 518"/>
                  <a:gd name="T16" fmla="*/ 820 w 1180"/>
                  <a:gd name="T17" fmla="*/ 518 h 518"/>
                  <a:gd name="T18" fmla="*/ 940 w 1180"/>
                  <a:gd name="T19" fmla="*/ 480 h 518"/>
                  <a:gd name="T20" fmla="*/ 1007 w 1180"/>
                  <a:gd name="T21" fmla="*/ 338 h 518"/>
                  <a:gd name="T22" fmla="*/ 1125 w 1180"/>
                  <a:gd name="T23" fmla="*/ 298 h 518"/>
                  <a:gd name="T24" fmla="*/ 1180 w 1180"/>
                  <a:gd name="T25" fmla="*/ 193 h 518"/>
                  <a:gd name="T26" fmla="*/ 1177 w 1180"/>
                  <a:gd name="T27" fmla="*/ 65 h 518"/>
                  <a:gd name="T28" fmla="*/ 1162 w 1180"/>
                  <a:gd name="T29" fmla="*/ 170 h 518"/>
                  <a:gd name="T30" fmla="*/ 1097 w 1180"/>
                  <a:gd name="T31" fmla="*/ 260 h 518"/>
                  <a:gd name="T32" fmla="*/ 1072 w 1180"/>
                  <a:gd name="T33" fmla="*/ 253 h 518"/>
                  <a:gd name="T34" fmla="*/ 985 w 1180"/>
                  <a:gd name="T35" fmla="*/ 278 h 518"/>
                  <a:gd name="T36" fmla="*/ 985 w 1180"/>
                  <a:gd name="T37" fmla="*/ 248 h 518"/>
                  <a:gd name="T38" fmla="*/ 1072 w 1180"/>
                  <a:gd name="T39" fmla="*/ 218 h 518"/>
                  <a:gd name="T40" fmla="*/ 992 w 1180"/>
                  <a:gd name="T41" fmla="*/ 208 h 518"/>
                  <a:gd name="T42" fmla="*/ 1082 w 1180"/>
                  <a:gd name="T43" fmla="*/ 180 h 518"/>
                  <a:gd name="T44" fmla="*/ 1117 w 1180"/>
                  <a:gd name="T45" fmla="*/ 195 h 518"/>
                  <a:gd name="T46" fmla="*/ 1135 w 1180"/>
                  <a:gd name="T47" fmla="*/ 95 h 518"/>
                  <a:gd name="T48" fmla="*/ 1112 w 1180"/>
                  <a:gd name="T49" fmla="*/ 73 h 518"/>
                  <a:gd name="T50" fmla="*/ 1005 w 1180"/>
                  <a:gd name="T51" fmla="*/ 113 h 518"/>
                  <a:gd name="T52" fmla="*/ 1007 w 1180"/>
                  <a:gd name="T53" fmla="*/ 53 h 518"/>
                  <a:gd name="T54" fmla="*/ 1052 w 1180"/>
                  <a:gd name="T55" fmla="*/ 68 h 518"/>
                  <a:gd name="T56" fmla="*/ 1112 w 1180"/>
                  <a:gd name="T57" fmla="*/ 23 h 518"/>
                  <a:gd name="T58" fmla="*/ 1080 w 1180"/>
                  <a:gd name="T59" fmla="*/ 0 h 518"/>
                  <a:gd name="T60" fmla="*/ 727 w 1180"/>
                  <a:gd name="T61" fmla="*/ 80 h 518"/>
                  <a:gd name="T62" fmla="*/ 295 w 1180"/>
                  <a:gd name="T63" fmla="*/ 168 h 518"/>
                  <a:gd name="T64" fmla="*/ 97 w 1180"/>
                  <a:gd name="T65" fmla="*/ 380 h 518"/>
                  <a:gd name="T66" fmla="*/ 40 w 1180"/>
                  <a:gd name="T67" fmla="*/ 383 h 51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80"/>
                  <a:gd name="T103" fmla="*/ 0 h 518"/>
                  <a:gd name="T104" fmla="*/ 1180 w 1180"/>
                  <a:gd name="T105" fmla="*/ 518 h 51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80" h="518">
                    <a:moveTo>
                      <a:pt x="40" y="383"/>
                    </a:moveTo>
                    <a:lnTo>
                      <a:pt x="0" y="493"/>
                    </a:lnTo>
                    <a:lnTo>
                      <a:pt x="152" y="478"/>
                    </a:lnTo>
                    <a:lnTo>
                      <a:pt x="212" y="428"/>
                    </a:lnTo>
                    <a:lnTo>
                      <a:pt x="420" y="373"/>
                    </a:lnTo>
                    <a:lnTo>
                      <a:pt x="477" y="403"/>
                    </a:lnTo>
                    <a:lnTo>
                      <a:pt x="615" y="383"/>
                    </a:lnTo>
                    <a:lnTo>
                      <a:pt x="615" y="390"/>
                    </a:lnTo>
                    <a:lnTo>
                      <a:pt x="820" y="518"/>
                    </a:lnTo>
                    <a:lnTo>
                      <a:pt x="940" y="480"/>
                    </a:lnTo>
                    <a:lnTo>
                      <a:pt x="1007" y="338"/>
                    </a:lnTo>
                    <a:lnTo>
                      <a:pt x="1125" y="298"/>
                    </a:lnTo>
                    <a:lnTo>
                      <a:pt x="1180" y="193"/>
                    </a:lnTo>
                    <a:lnTo>
                      <a:pt x="1177" y="65"/>
                    </a:lnTo>
                    <a:lnTo>
                      <a:pt x="1162" y="170"/>
                    </a:lnTo>
                    <a:lnTo>
                      <a:pt x="1097" y="260"/>
                    </a:lnTo>
                    <a:lnTo>
                      <a:pt x="1072" y="253"/>
                    </a:lnTo>
                    <a:lnTo>
                      <a:pt x="985" y="278"/>
                    </a:lnTo>
                    <a:lnTo>
                      <a:pt x="985" y="248"/>
                    </a:lnTo>
                    <a:lnTo>
                      <a:pt x="1072" y="218"/>
                    </a:lnTo>
                    <a:lnTo>
                      <a:pt x="992" y="208"/>
                    </a:lnTo>
                    <a:lnTo>
                      <a:pt x="1082" y="180"/>
                    </a:lnTo>
                    <a:lnTo>
                      <a:pt x="1117" y="195"/>
                    </a:lnTo>
                    <a:lnTo>
                      <a:pt x="1135" y="95"/>
                    </a:lnTo>
                    <a:lnTo>
                      <a:pt x="1112" y="73"/>
                    </a:lnTo>
                    <a:lnTo>
                      <a:pt x="1005" y="113"/>
                    </a:lnTo>
                    <a:lnTo>
                      <a:pt x="1007" y="53"/>
                    </a:lnTo>
                    <a:lnTo>
                      <a:pt x="1052" y="68"/>
                    </a:lnTo>
                    <a:lnTo>
                      <a:pt x="1112" y="23"/>
                    </a:lnTo>
                    <a:lnTo>
                      <a:pt x="1080" y="0"/>
                    </a:lnTo>
                    <a:lnTo>
                      <a:pt x="727" y="80"/>
                    </a:lnTo>
                    <a:lnTo>
                      <a:pt x="295" y="168"/>
                    </a:lnTo>
                    <a:lnTo>
                      <a:pt x="97" y="380"/>
                    </a:lnTo>
                    <a:lnTo>
                      <a:pt x="40" y="383"/>
                    </a:lnTo>
                    <a:close/>
                  </a:path>
                </a:pathLst>
              </a:custGeom>
              <a:solidFill>
                <a:srgbClr val="00CCFF"/>
              </a:solidFill>
              <a:ln w="12700">
                <a:solidFill>
                  <a:srgbClr val="000000"/>
                </a:solidFill>
                <a:round/>
                <a:headEnd/>
                <a:tailEnd/>
              </a:ln>
            </p:spPr>
            <p:txBody>
              <a:bodyPr/>
              <a:lstStyle/>
              <a:p>
                <a:endParaRPr lang="en-US"/>
              </a:p>
            </p:txBody>
          </p:sp>
          <p:sp>
            <p:nvSpPr>
              <p:cNvPr id="155714" name="Freeform 43"/>
              <p:cNvSpPr>
                <a:spLocks/>
              </p:cNvSpPr>
              <p:nvPr/>
            </p:nvSpPr>
            <p:spPr bwMode="auto">
              <a:xfrm>
                <a:off x="9724" y="8711"/>
                <a:ext cx="1033" cy="642"/>
              </a:xfrm>
              <a:custGeom>
                <a:avLst/>
                <a:gdLst>
                  <a:gd name="T0" fmla="*/ 170 w 1033"/>
                  <a:gd name="T1" fmla="*/ 450 h 642"/>
                  <a:gd name="T2" fmla="*/ 140 w 1033"/>
                  <a:gd name="T3" fmla="*/ 515 h 642"/>
                  <a:gd name="T4" fmla="*/ 98 w 1033"/>
                  <a:gd name="T5" fmla="*/ 532 h 642"/>
                  <a:gd name="T6" fmla="*/ 95 w 1033"/>
                  <a:gd name="T7" fmla="*/ 575 h 642"/>
                  <a:gd name="T8" fmla="*/ 5 w 1033"/>
                  <a:gd name="T9" fmla="*/ 607 h 642"/>
                  <a:gd name="T10" fmla="*/ 0 w 1033"/>
                  <a:gd name="T11" fmla="*/ 642 h 642"/>
                  <a:gd name="T12" fmla="*/ 245 w 1033"/>
                  <a:gd name="T13" fmla="*/ 600 h 642"/>
                  <a:gd name="T14" fmla="*/ 690 w 1033"/>
                  <a:gd name="T15" fmla="*/ 507 h 642"/>
                  <a:gd name="T16" fmla="*/ 1033 w 1033"/>
                  <a:gd name="T17" fmla="*/ 425 h 642"/>
                  <a:gd name="T18" fmla="*/ 1033 w 1033"/>
                  <a:gd name="T19" fmla="*/ 360 h 642"/>
                  <a:gd name="T20" fmla="*/ 995 w 1033"/>
                  <a:gd name="T21" fmla="*/ 340 h 642"/>
                  <a:gd name="T22" fmla="*/ 965 w 1033"/>
                  <a:gd name="T23" fmla="*/ 372 h 642"/>
                  <a:gd name="T24" fmla="*/ 948 w 1033"/>
                  <a:gd name="T25" fmla="*/ 285 h 642"/>
                  <a:gd name="T26" fmla="*/ 965 w 1033"/>
                  <a:gd name="T27" fmla="*/ 207 h 642"/>
                  <a:gd name="T28" fmla="*/ 838 w 1033"/>
                  <a:gd name="T29" fmla="*/ 150 h 642"/>
                  <a:gd name="T30" fmla="*/ 750 w 1033"/>
                  <a:gd name="T31" fmla="*/ 165 h 642"/>
                  <a:gd name="T32" fmla="*/ 748 w 1033"/>
                  <a:gd name="T33" fmla="*/ 45 h 642"/>
                  <a:gd name="T34" fmla="*/ 658 w 1033"/>
                  <a:gd name="T35" fmla="*/ 0 h 642"/>
                  <a:gd name="T36" fmla="*/ 590 w 1033"/>
                  <a:gd name="T37" fmla="*/ 27 h 642"/>
                  <a:gd name="T38" fmla="*/ 545 w 1033"/>
                  <a:gd name="T39" fmla="*/ 140 h 642"/>
                  <a:gd name="T40" fmla="*/ 465 w 1033"/>
                  <a:gd name="T41" fmla="*/ 185 h 642"/>
                  <a:gd name="T42" fmla="*/ 433 w 1033"/>
                  <a:gd name="T43" fmla="*/ 362 h 642"/>
                  <a:gd name="T44" fmla="*/ 303 w 1033"/>
                  <a:gd name="T45" fmla="*/ 450 h 642"/>
                  <a:gd name="T46" fmla="*/ 198 w 1033"/>
                  <a:gd name="T47" fmla="*/ 485 h 642"/>
                  <a:gd name="T48" fmla="*/ 170 w 1033"/>
                  <a:gd name="T49" fmla="*/ 450 h 6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3"/>
                  <a:gd name="T76" fmla="*/ 0 h 642"/>
                  <a:gd name="T77" fmla="*/ 1033 w 1033"/>
                  <a:gd name="T78" fmla="*/ 642 h 6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3" h="642">
                    <a:moveTo>
                      <a:pt x="170" y="450"/>
                    </a:moveTo>
                    <a:lnTo>
                      <a:pt x="140" y="515"/>
                    </a:lnTo>
                    <a:lnTo>
                      <a:pt x="98" y="532"/>
                    </a:lnTo>
                    <a:lnTo>
                      <a:pt x="95" y="575"/>
                    </a:lnTo>
                    <a:lnTo>
                      <a:pt x="5" y="607"/>
                    </a:lnTo>
                    <a:lnTo>
                      <a:pt x="0" y="642"/>
                    </a:lnTo>
                    <a:lnTo>
                      <a:pt x="245" y="600"/>
                    </a:lnTo>
                    <a:lnTo>
                      <a:pt x="690" y="507"/>
                    </a:lnTo>
                    <a:lnTo>
                      <a:pt x="1033" y="425"/>
                    </a:lnTo>
                    <a:lnTo>
                      <a:pt x="1033" y="360"/>
                    </a:lnTo>
                    <a:lnTo>
                      <a:pt x="995" y="340"/>
                    </a:lnTo>
                    <a:lnTo>
                      <a:pt x="965" y="372"/>
                    </a:lnTo>
                    <a:lnTo>
                      <a:pt x="948" y="285"/>
                    </a:lnTo>
                    <a:lnTo>
                      <a:pt x="965" y="207"/>
                    </a:lnTo>
                    <a:lnTo>
                      <a:pt x="838" y="150"/>
                    </a:lnTo>
                    <a:lnTo>
                      <a:pt x="750" y="165"/>
                    </a:lnTo>
                    <a:lnTo>
                      <a:pt x="748" y="45"/>
                    </a:lnTo>
                    <a:lnTo>
                      <a:pt x="658" y="0"/>
                    </a:lnTo>
                    <a:lnTo>
                      <a:pt x="590" y="27"/>
                    </a:lnTo>
                    <a:lnTo>
                      <a:pt x="545" y="140"/>
                    </a:lnTo>
                    <a:lnTo>
                      <a:pt x="465" y="185"/>
                    </a:lnTo>
                    <a:lnTo>
                      <a:pt x="433" y="362"/>
                    </a:lnTo>
                    <a:lnTo>
                      <a:pt x="303" y="450"/>
                    </a:lnTo>
                    <a:lnTo>
                      <a:pt x="198" y="485"/>
                    </a:lnTo>
                    <a:lnTo>
                      <a:pt x="170" y="450"/>
                    </a:lnTo>
                    <a:close/>
                  </a:path>
                </a:pathLst>
              </a:custGeom>
              <a:solidFill>
                <a:srgbClr val="00CCFF"/>
              </a:solidFill>
              <a:ln w="12700">
                <a:solidFill>
                  <a:srgbClr val="000000"/>
                </a:solidFill>
                <a:round/>
                <a:headEnd/>
                <a:tailEnd/>
              </a:ln>
            </p:spPr>
            <p:txBody>
              <a:bodyPr/>
              <a:lstStyle/>
              <a:p>
                <a:endParaRPr lang="en-US"/>
              </a:p>
            </p:txBody>
          </p:sp>
          <p:sp>
            <p:nvSpPr>
              <p:cNvPr id="155715" name="Freeform 44"/>
              <p:cNvSpPr>
                <a:spLocks/>
              </p:cNvSpPr>
              <p:nvPr/>
            </p:nvSpPr>
            <p:spPr bwMode="auto">
              <a:xfrm>
                <a:off x="9797" y="8583"/>
                <a:ext cx="585" cy="613"/>
              </a:xfrm>
              <a:custGeom>
                <a:avLst/>
                <a:gdLst>
                  <a:gd name="T0" fmla="*/ 60 w 585"/>
                  <a:gd name="T1" fmla="*/ 320 h 613"/>
                  <a:gd name="T2" fmla="*/ 15 w 585"/>
                  <a:gd name="T3" fmla="*/ 308 h 613"/>
                  <a:gd name="T4" fmla="*/ 0 w 585"/>
                  <a:gd name="T5" fmla="*/ 405 h 613"/>
                  <a:gd name="T6" fmla="*/ 15 w 585"/>
                  <a:gd name="T7" fmla="*/ 508 h 613"/>
                  <a:gd name="T8" fmla="*/ 100 w 585"/>
                  <a:gd name="T9" fmla="*/ 578 h 613"/>
                  <a:gd name="T10" fmla="*/ 120 w 585"/>
                  <a:gd name="T11" fmla="*/ 613 h 613"/>
                  <a:gd name="T12" fmla="*/ 227 w 585"/>
                  <a:gd name="T13" fmla="*/ 578 h 613"/>
                  <a:gd name="T14" fmla="*/ 355 w 585"/>
                  <a:gd name="T15" fmla="*/ 495 h 613"/>
                  <a:gd name="T16" fmla="*/ 392 w 585"/>
                  <a:gd name="T17" fmla="*/ 315 h 613"/>
                  <a:gd name="T18" fmla="*/ 475 w 585"/>
                  <a:gd name="T19" fmla="*/ 268 h 613"/>
                  <a:gd name="T20" fmla="*/ 520 w 585"/>
                  <a:gd name="T21" fmla="*/ 158 h 613"/>
                  <a:gd name="T22" fmla="*/ 585 w 585"/>
                  <a:gd name="T23" fmla="*/ 128 h 613"/>
                  <a:gd name="T24" fmla="*/ 500 w 585"/>
                  <a:gd name="T25" fmla="*/ 113 h 613"/>
                  <a:gd name="T26" fmla="*/ 352 w 585"/>
                  <a:gd name="T27" fmla="*/ 193 h 613"/>
                  <a:gd name="T28" fmla="*/ 330 w 585"/>
                  <a:gd name="T29" fmla="*/ 115 h 613"/>
                  <a:gd name="T30" fmla="*/ 202 w 585"/>
                  <a:gd name="T31" fmla="*/ 123 h 613"/>
                  <a:gd name="T32" fmla="*/ 172 w 585"/>
                  <a:gd name="T33" fmla="*/ 0 h 613"/>
                  <a:gd name="T34" fmla="*/ 140 w 585"/>
                  <a:gd name="T35" fmla="*/ 33 h 613"/>
                  <a:gd name="T36" fmla="*/ 150 w 585"/>
                  <a:gd name="T37" fmla="*/ 208 h 613"/>
                  <a:gd name="T38" fmla="*/ 92 w 585"/>
                  <a:gd name="T39" fmla="*/ 223 h 613"/>
                  <a:gd name="T40" fmla="*/ 60 w 585"/>
                  <a:gd name="T41" fmla="*/ 320 h 6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5"/>
                  <a:gd name="T64" fmla="*/ 0 h 613"/>
                  <a:gd name="T65" fmla="*/ 585 w 585"/>
                  <a:gd name="T66" fmla="*/ 613 h 6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5" h="613">
                    <a:moveTo>
                      <a:pt x="60" y="320"/>
                    </a:moveTo>
                    <a:lnTo>
                      <a:pt x="15" y="308"/>
                    </a:lnTo>
                    <a:lnTo>
                      <a:pt x="0" y="405"/>
                    </a:lnTo>
                    <a:lnTo>
                      <a:pt x="15" y="508"/>
                    </a:lnTo>
                    <a:lnTo>
                      <a:pt x="100" y="578"/>
                    </a:lnTo>
                    <a:lnTo>
                      <a:pt x="120" y="613"/>
                    </a:lnTo>
                    <a:lnTo>
                      <a:pt x="227" y="578"/>
                    </a:lnTo>
                    <a:lnTo>
                      <a:pt x="355" y="495"/>
                    </a:lnTo>
                    <a:lnTo>
                      <a:pt x="392" y="315"/>
                    </a:lnTo>
                    <a:lnTo>
                      <a:pt x="475" y="268"/>
                    </a:lnTo>
                    <a:lnTo>
                      <a:pt x="520" y="158"/>
                    </a:lnTo>
                    <a:lnTo>
                      <a:pt x="585" y="128"/>
                    </a:lnTo>
                    <a:lnTo>
                      <a:pt x="500" y="113"/>
                    </a:lnTo>
                    <a:lnTo>
                      <a:pt x="352" y="193"/>
                    </a:lnTo>
                    <a:lnTo>
                      <a:pt x="330" y="115"/>
                    </a:lnTo>
                    <a:lnTo>
                      <a:pt x="202" y="123"/>
                    </a:lnTo>
                    <a:lnTo>
                      <a:pt x="172" y="0"/>
                    </a:lnTo>
                    <a:lnTo>
                      <a:pt x="140" y="33"/>
                    </a:lnTo>
                    <a:lnTo>
                      <a:pt x="150" y="208"/>
                    </a:lnTo>
                    <a:lnTo>
                      <a:pt x="92" y="223"/>
                    </a:lnTo>
                    <a:lnTo>
                      <a:pt x="60" y="320"/>
                    </a:lnTo>
                    <a:close/>
                  </a:path>
                </a:pathLst>
              </a:custGeom>
              <a:solidFill>
                <a:srgbClr val="00CCFF"/>
              </a:solidFill>
              <a:ln w="12700">
                <a:solidFill>
                  <a:srgbClr val="000000"/>
                </a:solidFill>
                <a:round/>
                <a:headEnd/>
                <a:tailEnd/>
              </a:ln>
            </p:spPr>
            <p:txBody>
              <a:bodyPr/>
              <a:lstStyle/>
              <a:p>
                <a:endParaRPr lang="en-US"/>
              </a:p>
            </p:txBody>
          </p:sp>
          <p:sp>
            <p:nvSpPr>
              <p:cNvPr id="155716" name="Freeform 45"/>
              <p:cNvSpPr>
                <a:spLocks/>
              </p:cNvSpPr>
              <p:nvPr/>
            </p:nvSpPr>
            <p:spPr bwMode="auto">
              <a:xfrm>
                <a:off x="10629" y="8593"/>
                <a:ext cx="165" cy="205"/>
              </a:xfrm>
              <a:custGeom>
                <a:avLst/>
                <a:gdLst>
                  <a:gd name="T0" fmla="*/ 0 w 165"/>
                  <a:gd name="T1" fmla="*/ 13 h 205"/>
                  <a:gd name="T2" fmla="*/ 35 w 165"/>
                  <a:gd name="T3" fmla="*/ 0 h 205"/>
                  <a:gd name="T4" fmla="*/ 110 w 165"/>
                  <a:gd name="T5" fmla="*/ 45 h 205"/>
                  <a:gd name="T6" fmla="*/ 110 w 165"/>
                  <a:gd name="T7" fmla="*/ 90 h 205"/>
                  <a:gd name="T8" fmla="*/ 163 w 165"/>
                  <a:gd name="T9" fmla="*/ 123 h 205"/>
                  <a:gd name="T10" fmla="*/ 165 w 165"/>
                  <a:gd name="T11" fmla="*/ 183 h 205"/>
                  <a:gd name="T12" fmla="*/ 80 w 165"/>
                  <a:gd name="T13" fmla="*/ 205 h 205"/>
                  <a:gd name="T14" fmla="*/ 0 w 165"/>
                  <a:gd name="T15" fmla="*/ 13 h 205"/>
                  <a:gd name="T16" fmla="*/ 0 60000 65536"/>
                  <a:gd name="T17" fmla="*/ 0 60000 65536"/>
                  <a:gd name="T18" fmla="*/ 0 60000 65536"/>
                  <a:gd name="T19" fmla="*/ 0 60000 65536"/>
                  <a:gd name="T20" fmla="*/ 0 60000 65536"/>
                  <a:gd name="T21" fmla="*/ 0 60000 65536"/>
                  <a:gd name="T22" fmla="*/ 0 60000 65536"/>
                  <a:gd name="T23" fmla="*/ 0 60000 65536"/>
                  <a:gd name="T24" fmla="*/ 0 w 165"/>
                  <a:gd name="T25" fmla="*/ 0 h 205"/>
                  <a:gd name="T26" fmla="*/ 165 w 165"/>
                  <a:gd name="T27" fmla="*/ 205 h 2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5" h="205">
                    <a:moveTo>
                      <a:pt x="0" y="13"/>
                    </a:moveTo>
                    <a:lnTo>
                      <a:pt x="35" y="0"/>
                    </a:lnTo>
                    <a:lnTo>
                      <a:pt x="110" y="45"/>
                    </a:lnTo>
                    <a:lnTo>
                      <a:pt x="110" y="90"/>
                    </a:lnTo>
                    <a:lnTo>
                      <a:pt x="163" y="123"/>
                    </a:lnTo>
                    <a:lnTo>
                      <a:pt x="165" y="183"/>
                    </a:lnTo>
                    <a:lnTo>
                      <a:pt x="80" y="205"/>
                    </a:lnTo>
                    <a:lnTo>
                      <a:pt x="0" y="13"/>
                    </a:lnTo>
                    <a:close/>
                  </a:path>
                </a:pathLst>
              </a:custGeom>
              <a:solidFill>
                <a:srgbClr val="00CCFF"/>
              </a:solidFill>
              <a:ln w="12700">
                <a:solidFill>
                  <a:srgbClr val="000000"/>
                </a:solidFill>
                <a:round/>
                <a:headEnd/>
                <a:tailEnd/>
              </a:ln>
            </p:spPr>
            <p:txBody>
              <a:bodyPr/>
              <a:lstStyle/>
              <a:p>
                <a:endParaRPr lang="en-US"/>
              </a:p>
            </p:txBody>
          </p:sp>
          <p:sp>
            <p:nvSpPr>
              <p:cNvPr id="155717" name="Freeform 46"/>
              <p:cNvSpPr>
                <a:spLocks/>
              </p:cNvSpPr>
              <p:nvPr/>
            </p:nvSpPr>
            <p:spPr bwMode="auto">
              <a:xfrm>
                <a:off x="9927" y="8191"/>
                <a:ext cx="792" cy="520"/>
              </a:xfrm>
              <a:custGeom>
                <a:avLst/>
                <a:gdLst>
                  <a:gd name="T0" fmla="*/ 72 w 792"/>
                  <a:gd name="T1" fmla="*/ 75 h 520"/>
                  <a:gd name="T2" fmla="*/ 0 w 792"/>
                  <a:gd name="T3" fmla="*/ 145 h 520"/>
                  <a:gd name="T4" fmla="*/ 40 w 792"/>
                  <a:gd name="T5" fmla="*/ 397 h 520"/>
                  <a:gd name="T6" fmla="*/ 72 w 792"/>
                  <a:gd name="T7" fmla="*/ 520 h 520"/>
                  <a:gd name="T8" fmla="*/ 207 w 792"/>
                  <a:gd name="T9" fmla="*/ 510 h 520"/>
                  <a:gd name="T10" fmla="*/ 707 w 792"/>
                  <a:gd name="T11" fmla="*/ 415 h 520"/>
                  <a:gd name="T12" fmla="*/ 742 w 792"/>
                  <a:gd name="T13" fmla="*/ 400 h 520"/>
                  <a:gd name="T14" fmla="*/ 792 w 792"/>
                  <a:gd name="T15" fmla="*/ 282 h 520"/>
                  <a:gd name="T16" fmla="*/ 717 w 792"/>
                  <a:gd name="T17" fmla="*/ 217 h 520"/>
                  <a:gd name="T18" fmla="*/ 757 w 792"/>
                  <a:gd name="T19" fmla="*/ 67 h 520"/>
                  <a:gd name="T20" fmla="*/ 700 w 792"/>
                  <a:gd name="T21" fmla="*/ 52 h 520"/>
                  <a:gd name="T22" fmla="*/ 700 w 792"/>
                  <a:gd name="T23" fmla="*/ 15 h 520"/>
                  <a:gd name="T24" fmla="*/ 675 w 792"/>
                  <a:gd name="T25" fmla="*/ 0 h 520"/>
                  <a:gd name="T26" fmla="*/ 95 w 792"/>
                  <a:gd name="T27" fmla="*/ 107 h 520"/>
                  <a:gd name="T28" fmla="*/ 72 w 792"/>
                  <a:gd name="T29" fmla="*/ 75 h 5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2"/>
                  <a:gd name="T46" fmla="*/ 0 h 520"/>
                  <a:gd name="T47" fmla="*/ 792 w 792"/>
                  <a:gd name="T48" fmla="*/ 520 h 5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2" h="520">
                    <a:moveTo>
                      <a:pt x="72" y="75"/>
                    </a:moveTo>
                    <a:lnTo>
                      <a:pt x="0" y="145"/>
                    </a:lnTo>
                    <a:lnTo>
                      <a:pt x="40" y="397"/>
                    </a:lnTo>
                    <a:lnTo>
                      <a:pt x="72" y="520"/>
                    </a:lnTo>
                    <a:lnTo>
                      <a:pt x="207" y="510"/>
                    </a:lnTo>
                    <a:lnTo>
                      <a:pt x="707" y="415"/>
                    </a:lnTo>
                    <a:lnTo>
                      <a:pt x="742" y="400"/>
                    </a:lnTo>
                    <a:lnTo>
                      <a:pt x="792" y="282"/>
                    </a:lnTo>
                    <a:lnTo>
                      <a:pt x="717" y="217"/>
                    </a:lnTo>
                    <a:lnTo>
                      <a:pt x="757" y="67"/>
                    </a:lnTo>
                    <a:lnTo>
                      <a:pt x="700" y="52"/>
                    </a:lnTo>
                    <a:lnTo>
                      <a:pt x="700" y="15"/>
                    </a:lnTo>
                    <a:lnTo>
                      <a:pt x="675" y="0"/>
                    </a:lnTo>
                    <a:lnTo>
                      <a:pt x="95" y="107"/>
                    </a:lnTo>
                    <a:lnTo>
                      <a:pt x="72" y="75"/>
                    </a:lnTo>
                    <a:close/>
                  </a:path>
                </a:pathLst>
              </a:custGeom>
              <a:solidFill>
                <a:srgbClr val="00CCFF"/>
              </a:solidFill>
              <a:ln w="12700">
                <a:solidFill>
                  <a:srgbClr val="000000"/>
                </a:solidFill>
                <a:round/>
                <a:headEnd/>
                <a:tailEnd/>
              </a:ln>
            </p:spPr>
            <p:txBody>
              <a:bodyPr/>
              <a:lstStyle/>
              <a:p>
                <a:endParaRPr lang="en-US"/>
              </a:p>
            </p:txBody>
          </p:sp>
          <p:sp>
            <p:nvSpPr>
              <p:cNvPr id="155718" name="Freeform 47"/>
              <p:cNvSpPr>
                <a:spLocks/>
              </p:cNvSpPr>
              <p:nvPr/>
            </p:nvSpPr>
            <p:spPr bwMode="auto">
              <a:xfrm>
                <a:off x="10644" y="8251"/>
                <a:ext cx="210" cy="415"/>
              </a:xfrm>
              <a:custGeom>
                <a:avLst/>
                <a:gdLst>
                  <a:gd name="T0" fmla="*/ 38 w 210"/>
                  <a:gd name="T1" fmla="*/ 2 h 415"/>
                  <a:gd name="T2" fmla="*/ 88 w 210"/>
                  <a:gd name="T3" fmla="*/ 0 h 415"/>
                  <a:gd name="T4" fmla="*/ 188 w 210"/>
                  <a:gd name="T5" fmla="*/ 62 h 415"/>
                  <a:gd name="T6" fmla="*/ 173 w 210"/>
                  <a:gd name="T7" fmla="*/ 112 h 415"/>
                  <a:gd name="T8" fmla="*/ 208 w 210"/>
                  <a:gd name="T9" fmla="*/ 145 h 415"/>
                  <a:gd name="T10" fmla="*/ 210 w 210"/>
                  <a:gd name="T11" fmla="*/ 340 h 415"/>
                  <a:gd name="T12" fmla="*/ 175 w 210"/>
                  <a:gd name="T13" fmla="*/ 415 h 415"/>
                  <a:gd name="T14" fmla="*/ 135 w 210"/>
                  <a:gd name="T15" fmla="*/ 387 h 415"/>
                  <a:gd name="T16" fmla="*/ 93 w 210"/>
                  <a:gd name="T17" fmla="*/ 385 h 415"/>
                  <a:gd name="T18" fmla="*/ 20 w 210"/>
                  <a:gd name="T19" fmla="*/ 345 h 415"/>
                  <a:gd name="T20" fmla="*/ 75 w 210"/>
                  <a:gd name="T21" fmla="*/ 222 h 415"/>
                  <a:gd name="T22" fmla="*/ 0 w 210"/>
                  <a:gd name="T23" fmla="*/ 157 h 415"/>
                  <a:gd name="T24" fmla="*/ 38 w 210"/>
                  <a:gd name="T25" fmla="*/ 2 h 4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0"/>
                  <a:gd name="T40" fmla="*/ 0 h 415"/>
                  <a:gd name="T41" fmla="*/ 210 w 210"/>
                  <a:gd name="T42" fmla="*/ 415 h 4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0" h="415">
                    <a:moveTo>
                      <a:pt x="38" y="2"/>
                    </a:moveTo>
                    <a:lnTo>
                      <a:pt x="88" y="0"/>
                    </a:lnTo>
                    <a:lnTo>
                      <a:pt x="188" y="62"/>
                    </a:lnTo>
                    <a:lnTo>
                      <a:pt x="173" y="112"/>
                    </a:lnTo>
                    <a:lnTo>
                      <a:pt x="208" y="145"/>
                    </a:lnTo>
                    <a:lnTo>
                      <a:pt x="210" y="340"/>
                    </a:lnTo>
                    <a:lnTo>
                      <a:pt x="175" y="415"/>
                    </a:lnTo>
                    <a:lnTo>
                      <a:pt x="135" y="387"/>
                    </a:lnTo>
                    <a:lnTo>
                      <a:pt x="93" y="385"/>
                    </a:lnTo>
                    <a:lnTo>
                      <a:pt x="20" y="345"/>
                    </a:lnTo>
                    <a:lnTo>
                      <a:pt x="75" y="222"/>
                    </a:lnTo>
                    <a:lnTo>
                      <a:pt x="0" y="157"/>
                    </a:lnTo>
                    <a:lnTo>
                      <a:pt x="38" y="2"/>
                    </a:lnTo>
                    <a:close/>
                  </a:path>
                </a:pathLst>
              </a:custGeom>
              <a:solidFill>
                <a:srgbClr val="00CCFF"/>
              </a:solidFill>
              <a:ln w="12700">
                <a:solidFill>
                  <a:srgbClr val="000000"/>
                </a:solidFill>
                <a:round/>
                <a:headEnd/>
                <a:tailEnd/>
              </a:ln>
            </p:spPr>
            <p:txBody>
              <a:bodyPr/>
              <a:lstStyle/>
              <a:p>
                <a:endParaRPr lang="en-US"/>
              </a:p>
            </p:txBody>
          </p:sp>
          <p:sp>
            <p:nvSpPr>
              <p:cNvPr id="155719" name="Freeform 48"/>
              <p:cNvSpPr>
                <a:spLocks/>
              </p:cNvSpPr>
              <p:nvPr/>
            </p:nvSpPr>
            <p:spPr bwMode="auto">
              <a:xfrm>
                <a:off x="9994" y="7603"/>
                <a:ext cx="878" cy="715"/>
              </a:xfrm>
              <a:custGeom>
                <a:avLst/>
                <a:gdLst>
                  <a:gd name="T0" fmla="*/ 68 w 878"/>
                  <a:gd name="T1" fmla="*/ 480 h 715"/>
                  <a:gd name="T2" fmla="*/ 150 w 878"/>
                  <a:gd name="T3" fmla="*/ 438 h 715"/>
                  <a:gd name="T4" fmla="*/ 263 w 878"/>
                  <a:gd name="T5" fmla="*/ 428 h 715"/>
                  <a:gd name="T6" fmla="*/ 290 w 878"/>
                  <a:gd name="T7" fmla="*/ 390 h 715"/>
                  <a:gd name="T8" fmla="*/ 330 w 878"/>
                  <a:gd name="T9" fmla="*/ 385 h 715"/>
                  <a:gd name="T10" fmla="*/ 353 w 878"/>
                  <a:gd name="T11" fmla="*/ 345 h 715"/>
                  <a:gd name="T12" fmla="*/ 390 w 878"/>
                  <a:gd name="T13" fmla="*/ 330 h 715"/>
                  <a:gd name="T14" fmla="*/ 373 w 878"/>
                  <a:gd name="T15" fmla="*/ 255 h 715"/>
                  <a:gd name="T16" fmla="*/ 350 w 878"/>
                  <a:gd name="T17" fmla="*/ 235 h 715"/>
                  <a:gd name="T18" fmla="*/ 398 w 878"/>
                  <a:gd name="T19" fmla="*/ 175 h 715"/>
                  <a:gd name="T20" fmla="*/ 428 w 878"/>
                  <a:gd name="T21" fmla="*/ 175 h 715"/>
                  <a:gd name="T22" fmla="*/ 530 w 878"/>
                  <a:gd name="T23" fmla="*/ 48 h 715"/>
                  <a:gd name="T24" fmla="*/ 688 w 878"/>
                  <a:gd name="T25" fmla="*/ 0 h 715"/>
                  <a:gd name="T26" fmla="*/ 705 w 878"/>
                  <a:gd name="T27" fmla="*/ 120 h 715"/>
                  <a:gd name="T28" fmla="*/ 713 w 878"/>
                  <a:gd name="T29" fmla="*/ 115 h 715"/>
                  <a:gd name="T30" fmla="*/ 750 w 878"/>
                  <a:gd name="T31" fmla="*/ 158 h 715"/>
                  <a:gd name="T32" fmla="*/ 753 w 878"/>
                  <a:gd name="T33" fmla="*/ 280 h 715"/>
                  <a:gd name="T34" fmla="*/ 800 w 878"/>
                  <a:gd name="T35" fmla="*/ 380 h 715"/>
                  <a:gd name="T36" fmla="*/ 818 w 878"/>
                  <a:gd name="T37" fmla="*/ 510 h 715"/>
                  <a:gd name="T38" fmla="*/ 823 w 878"/>
                  <a:gd name="T39" fmla="*/ 623 h 715"/>
                  <a:gd name="T40" fmla="*/ 878 w 878"/>
                  <a:gd name="T41" fmla="*/ 660 h 715"/>
                  <a:gd name="T42" fmla="*/ 838 w 878"/>
                  <a:gd name="T43" fmla="*/ 715 h 715"/>
                  <a:gd name="T44" fmla="*/ 735 w 878"/>
                  <a:gd name="T45" fmla="*/ 650 h 715"/>
                  <a:gd name="T46" fmla="*/ 683 w 878"/>
                  <a:gd name="T47" fmla="*/ 655 h 715"/>
                  <a:gd name="T48" fmla="*/ 630 w 878"/>
                  <a:gd name="T49" fmla="*/ 640 h 715"/>
                  <a:gd name="T50" fmla="*/ 633 w 878"/>
                  <a:gd name="T51" fmla="*/ 603 h 715"/>
                  <a:gd name="T52" fmla="*/ 600 w 878"/>
                  <a:gd name="T53" fmla="*/ 590 h 715"/>
                  <a:gd name="T54" fmla="*/ 25 w 878"/>
                  <a:gd name="T55" fmla="*/ 700 h 715"/>
                  <a:gd name="T56" fmla="*/ 0 w 878"/>
                  <a:gd name="T57" fmla="*/ 668 h 715"/>
                  <a:gd name="T58" fmla="*/ 88 w 878"/>
                  <a:gd name="T59" fmla="*/ 540 h 715"/>
                  <a:gd name="T60" fmla="*/ 68 w 878"/>
                  <a:gd name="T61" fmla="*/ 480 h 7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78"/>
                  <a:gd name="T94" fmla="*/ 0 h 715"/>
                  <a:gd name="T95" fmla="*/ 878 w 878"/>
                  <a:gd name="T96" fmla="*/ 715 h 71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78" h="715">
                    <a:moveTo>
                      <a:pt x="68" y="480"/>
                    </a:moveTo>
                    <a:lnTo>
                      <a:pt x="150" y="438"/>
                    </a:lnTo>
                    <a:lnTo>
                      <a:pt x="263" y="428"/>
                    </a:lnTo>
                    <a:lnTo>
                      <a:pt x="290" y="390"/>
                    </a:lnTo>
                    <a:lnTo>
                      <a:pt x="330" y="385"/>
                    </a:lnTo>
                    <a:lnTo>
                      <a:pt x="353" y="345"/>
                    </a:lnTo>
                    <a:lnTo>
                      <a:pt x="390" y="330"/>
                    </a:lnTo>
                    <a:lnTo>
                      <a:pt x="373" y="255"/>
                    </a:lnTo>
                    <a:lnTo>
                      <a:pt x="350" y="235"/>
                    </a:lnTo>
                    <a:lnTo>
                      <a:pt x="398" y="175"/>
                    </a:lnTo>
                    <a:lnTo>
                      <a:pt x="428" y="175"/>
                    </a:lnTo>
                    <a:lnTo>
                      <a:pt x="530" y="48"/>
                    </a:lnTo>
                    <a:lnTo>
                      <a:pt x="688" y="0"/>
                    </a:lnTo>
                    <a:lnTo>
                      <a:pt x="705" y="120"/>
                    </a:lnTo>
                    <a:lnTo>
                      <a:pt x="713" y="115"/>
                    </a:lnTo>
                    <a:lnTo>
                      <a:pt x="750" y="158"/>
                    </a:lnTo>
                    <a:lnTo>
                      <a:pt x="753" y="280"/>
                    </a:lnTo>
                    <a:lnTo>
                      <a:pt x="800" y="380"/>
                    </a:lnTo>
                    <a:lnTo>
                      <a:pt x="818" y="510"/>
                    </a:lnTo>
                    <a:lnTo>
                      <a:pt x="823" y="623"/>
                    </a:lnTo>
                    <a:lnTo>
                      <a:pt x="878" y="660"/>
                    </a:lnTo>
                    <a:lnTo>
                      <a:pt x="838" y="715"/>
                    </a:lnTo>
                    <a:lnTo>
                      <a:pt x="735" y="650"/>
                    </a:lnTo>
                    <a:lnTo>
                      <a:pt x="683" y="655"/>
                    </a:lnTo>
                    <a:lnTo>
                      <a:pt x="630" y="640"/>
                    </a:lnTo>
                    <a:lnTo>
                      <a:pt x="633" y="603"/>
                    </a:lnTo>
                    <a:lnTo>
                      <a:pt x="600" y="590"/>
                    </a:lnTo>
                    <a:lnTo>
                      <a:pt x="25" y="700"/>
                    </a:lnTo>
                    <a:lnTo>
                      <a:pt x="0" y="668"/>
                    </a:lnTo>
                    <a:lnTo>
                      <a:pt x="88" y="540"/>
                    </a:lnTo>
                    <a:lnTo>
                      <a:pt x="68" y="480"/>
                    </a:lnTo>
                    <a:close/>
                  </a:path>
                </a:pathLst>
              </a:custGeom>
              <a:solidFill>
                <a:srgbClr val="00CCFF"/>
              </a:solidFill>
              <a:ln w="12700">
                <a:solidFill>
                  <a:srgbClr val="000000"/>
                </a:solidFill>
                <a:round/>
                <a:headEnd/>
                <a:tailEnd/>
              </a:ln>
            </p:spPr>
            <p:txBody>
              <a:bodyPr/>
              <a:lstStyle/>
              <a:p>
                <a:endParaRPr lang="en-US"/>
              </a:p>
            </p:txBody>
          </p:sp>
          <p:sp>
            <p:nvSpPr>
              <p:cNvPr id="155720" name="Freeform 49"/>
              <p:cNvSpPr>
                <a:spLocks/>
              </p:cNvSpPr>
              <p:nvPr/>
            </p:nvSpPr>
            <p:spPr bwMode="auto">
              <a:xfrm>
                <a:off x="10677" y="7563"/>
                <a:ext cx="232" cy="430"/>
              </a:xfrm>
              <a:custGeom>
                <a:avLst/>
                <a:gdLst>
                  <a:gd name="T0" fmla="*/ 0 w 232"/>
                  <a:gd name="T1" fmla="*/ 45 h 430"/>
                  <a:gd name="T2" fmla="*/ 170 w 232"/>
                  <a:gd name="T3" fmla="*/ 0 h 430"/>
                  <a:gd name="T4" fmla="*/ 232 w 232"/>
                  <a:gd name="T5" fmla="*/ 118 h 430"/>
                  <a:gd name="T6" fmla="*/ 200 w 232"/>
                  <a:gd name="T7" fmla="*/ 148 h 430"/>
                  <a:gd name="T8" fmla="*/ 212 w 232"/>
                  <a:gd name="T9" fmla="*/ 408 h 430"/>
                  <a:gd name="T10" fmla="*/ 115 w 232"/>
                  <a:gd name="T11" fmla="*/ 430 h 430"/>
                  <a:gd name="T12" fmla="*/ 67 w 232"/>
                  <a:gd name="T13" fmla="*/ 323 h 430"/>
                  <a:gd name="T14" fmla="*/ 65 w 232"/>
                  <a:gd name="T15" fmla="*/ 195 h 430"/>
                  <a:gd name="T16" fmla="*/ 22 w 232"/>
                  <a:gd name="T17" fmla="*/ 158 h 430"/>
                  <a:gd name="T18" fmla="*/ 0 w 232"/>
                  <a:gd name="T19" fmla="*/ 45 h 4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2"/>
                  <a:gd name="T31" fmla="*/ 0 h 430"/>
                  <a:gd name="T32" fmla="*/ 232 w 232"/>
                  <a:gd name="T33" fmla="*/ 430 h 4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2" h="430">
                    <a:moveTo>
                      <a:pt x="0" y="45"/>
                    </a:moveTo>
                    <a:lnTo>
                      <a:pt x="170" y="0"/>
                    </a:lnTo>
                    <a:lnTo>
                      <a:pt x="232" y="118"/>
                    </a:lnTo>
                    <a:lnTo>
                      <a:pt x="200" y="148"/>
                    </a:lnTo>
                    <a:lnTo>
                      <a:pt x="212" y="408"/>
                    </a:lnTo>
                    <a:lnTo>
                      <a:pt x="115" y="430"/>
                    </a:lnTo>
                    <a:lnTo>
                      <a:pt x="67" y="323"/>
                    </a:lnTo>
                    <a:lnTo>
                      <a:pt x="65" y="195"/>
                    </a:lnTo>
                    <a:lnTo>
                      <a:pt x="22" y="158"/>
                    </a:lnTo>
                    <a:lnTo>
                      <a:pt x="0" y="45"/>
                    </a:lnTo>
                    <a:close/>
                  </a:path>
                </a:pathLst>
              </a:custGeom>
              <a:solidFill>
                <a:srgbClr val="00CCFF"/>
              </a:solidFill>
              <a:ln w="12700">
                <a:solidFill>
                  <a:srgbClr val="000000"/>
                </a:solidFill>
                <a:round/>
                <a:headEnd/>
                <a:tailEnd/>
              </a:ln>
            </p:spPr>
            <p:txBody>
              <a:bodyPr/>
              <a:lstStyle/>
              <a:p>
                <a:endParaRPr lang="en-US"/>
              </a:p>
            </p:txBody>
          </p:sp>
          <p:sp>
            <p:nvSpPr>
              <p:cNvPr id="155721" name="Freeform 50"/>
              <p:cNvSpPr>
                <a:spLocks/>
              </p:cNvSpPr>
              <p:nvPr/>
            </p:nvSpPr>
            <p:spPr bwMode="auto">
              <a:xfrm>
                <a:off x="10789" y="7898"/>
                <a:ext cx="495" cy="225"/>
              </a:xfrm>
              <a:custGeom>
                <a:avLst/>
                <a:gdLst>
                  <a:gd name="T0" fmla="*/ 0 w 495"/>
                  <a:gd name="T1" fmla="*/ 90 h 225"/>
                  <a:gd name="T2" fmla="*/ 253 w 495"/>
                  <a:gd name="T3" fmla="*/ 28 h 225"/>
                  <a:gd name="T4" fmla="*/ 283 w 495"/>
                  <a:gd name="T5" fmla="*/ 30 h 225"/>
                  <a:gd name="T6" fmla="*/ 313 w 495"/>
                  <a:gd name="T7" fmla="*/ 0 h 225"/>
                  <a:gd name="T8" fmla="*/ 338 w 495"/>
                  <a:gd name="T9" fmla="*/ 15 h 225"/>
                  <a:gd name="T10" fmla="*/ 308 w 495"/>
                  <a:gd name="T11" fmla="*/ 80 h 225"/>
                  <a:gd name="T12" fmla="*/ 360 w 495"/>
                  <a:gd name="T13" fmla="*/ 75 h 225"/>
                  <a:gd name="T14" fmla="*/ 390 w 495"/>
                  <a:gd name="T15" fmla="*/ 125 h 225"/>
                  <a:gd name="T16" fmla="*/ 425 w 495"/>
                  <a:gd name="T17" fmla="*/ 130 h 225"/>
                  <a:gd name="T18" fmla="*/ 450 w 495"/>
                  <a:gd name="T19" fmla="*/ 123 h 225"/>
                  <a:gd name="T20" fmla="*/ 450 w 495"/>
                  <a:gd name="T21" fmla="*/ 95 h 225"/>
                  <a:gd name="T22" fmla="*/ 408 w 495"/>
                  <a:gd name="T23" fmla="*/ 60 h 225"/>
                  <a:gd name="T24" fmla="*/ 440 w 495"/>
                  <a:gd name="T25" fmla="*/ 58 h 225"/>
                  <a:gd name="T26" fmla="*/ 495 w 495"/>
                  <a:gd name="T27" fmla="*/ 133 h 225"/>
                  <a:gd name="T28" fmla="*/ 443 w 495"/>
                  <a:gd name="T29" fmla="*/ 178 h 225"/>
                  <a:gd name="T30" fmla="*/ 383 w 495"/>
                  <a:gd name="T31" fmla="*/ 155 h 225"/>
                  <a:gd name="T32" fmla="*/ 345 w 495"/>
                  <a:gd name="T33" fmla="*/ 210 h 225"/>
                  <a:gd name="T34" fmla="*/ 270 w 495"/>
                  <a:gd name="T35" fmla="*/ 155 h 225"/>
                  <a:gd name="T36" fmla="*/ 20 w 495"/>
                  <a:gd name="T37" fmla="*/ 225 h 225"/>
                  <a:gd name="T38" fmla="*/ 0 w 495"/>
                  <a:gd name="T39" fmla="*/ 90 h 2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5"/>
                  <a:gd name="T61" fmla="*/ 0 h 225"/>
                  <a:gd name="T62" fmla="*/ 495 w 495"/>
                  <a:gd name="T63" fmla="*/ 225 h 22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5" h="225">
                    <a:moveTo>
                      <a:pt x="0" y="90"/>
                    </a:moveTo>
                    <a:lnTo>
                      <a:pt x="253" y="28"/>
                    </a:lnTo>
                    <a:lnTo>
                      <a:pt x="283" y="30"/>
                    </a:lnTo>
                    <a:lnTo>
                      <a:pt x="313" y="0"/>
                    </a:lnTo>
                    <a:lnTo>
                      <a:pt x="338" y="15"/>
                    </a:lnTo>
                    <a:lnTo>
                      <a:pt x="308" y="80"/>
                    </a:lnTo>
                    <a:lnTo>
                      <a:pt x="360" y="75"/>
                    </a:lnTo>
                    <a:lnTo>
                      <a:pt x="390" y="125"/>
                    </a:lnTo>
                    <a:lnTo>
                      <a:pt x="425" y="130"/>
                    </a:lnTo>
                    <a:lnTo>
                      <a:pt x="450" y="123"/>
                    </a:lnTo>
                    <a:lnTo>
                      <a:pt x="450" y="95"/>
                    </a:lnTo>
                    <a:lnTo>
                      <a:pt x="408" y="60"/>
                    </a:lnTo>
                    <a:lnTo>
                      <a:pt x="440" y="58"/>
                    </a:lnTo>
                    <a:lnTo>
                      <a:pt x="495" y="133"/>
                    </a:lnTo>
                    <a:lnTo>
                      <a:pt x="443" y="178"/>
                    </a:lnTo>
                    <a:lnTo>
                      <a:pt x="383" y="155"/>
                    </a:lnTo>
                    <a:lnTo>
                      <a:pt x="345" y="210"/>
                    </a:lnTo>
                    <a:lnTo>
                      <a:pt x="270" y="155"/>
                    </a:lnTo>
                    <a:lnTo>
                      <a:pt x="20" y="225"/>
                    </a:lnTo>
                    <a:lnTo>
                      <a:pt x="0" y="90"/>
                    </a:lnTo>
                    <a:close/>
                  </a:path>
                </a:pathLst>
              </a:custGeom>
              <a:solidFill>
                <a:srgbClr val="00CCFF"/>
              </a:solidFill>
              <a:ln w="12700">
                <a:solidFill>
                  <a:srgbClr val="000000"/>
                </a:solidFill>
                <a:round/>
                <a:headEnd/>
                <a:tailEnd/>
              </a:ln>
            </p:spPr>
            <p:txBody>
              <a:bodyPr/>
              <a:lstStyle/>
              <a:p>
                <a:endParaRPr lang="en-US"/>
              </a:p>
            </p:txBody>
          </p:sp>
          <p:sp>
            <p:nvSpPr>
              <p:cNvPr id="155722" name="Freeform 51"/>
              <p:cNvSpPr>
                <a:spLocks/>
              </p:cNvSpPr>
              <p:nvPr/>
            </p:nvSpPr>
            <p:spPr bwMode="auto">
              <a:xfrm>
                <a:off x="10807" y="8068"/>
                <a:ext cx="257" cy="198"/>
              </a:xfrm>
              <a:custGeom>
                <a:avLst/>
                <a:gdLst>
                  <a:gd name="T0" fmla="*/ 0 w 257"/>
                  <a:gd name="T1" fmla="*/ 50 h 198"/>
                  <a:gd name="T2" fmla="*/ 197 w 257"/>
                  <a:gd name="T3" fmla="*/ 0 h 198"/>
                  <a:gd name="T4" fmla="*/ 257 w 257"/>
                  <a:gd name="T5" fmla="*/ 90 h 198"/>
                  <a:gd name="T6" fmla="*/ 222 w 257"/>
                  <a:gd name="T7" fmla="*/ 130 h 198"/>
                  <a:gd name="T8" fmla="*/ 160 w 257"/>
                  <a:gd name="T9" fmla="*/ 115 h 198"/>
                  <a:gd name="T10" fmla="*/ 62 w 257"/>
                  <a:gd name="T11" fmla="*/ 198 h 198"/>
                  <a:gd name="T12" fmla="*/ 10 w 257"/>
                  <a:gd name="T13" fmla="*/ 155 h 198"/>
                  <a:gd name="T14" fmla="*/ 0 w 257"/>
                  <a:gd name="T15" fmla="*/ 50 h 198"/>
                  <a:gd name="T16" fmla="*/ 0 60000 65536"/>
                  <a:gd name="T17" fmla="*/ 0 60000 65536"/>
                  <a:gd name="T18" fmla="*/ 0 60000 65536"/>
                  <a:gd name="T19" fmla="*/ 0 60000 65536"/>
                  <a:gd name="T20" fmla="*/ 0 60000 65536"/>
                  <a:gd name="T21" fmla="*/ 0 60000 65536"/>
                  <a:gd name="T22" fmla="*/ 0 60000 65536"/>
                  <a:gd name="T23" fmla="*/ 0 60000 65536"/>
                  <a:gd name="T24" fmla="*/ 0 w 257"/>
                  <a:gd name="T25" fmla="*/ 0 h 198"/>
                  <a:gd name="T26" fmla="*/ 257 w 257"/>
                  <a:gd name="T27" fmla="*/ 198 h 1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7" h="198">
                    <a:moveTo>
                      <a:pt x="0" y="50"/>
                    </a:moveTo>
                    <a:lnTo>
                      <a:pt x="197" y="0"/>
                    </a:lnTo>
                    <a:lnTo>
                      <a:pt x="257" y="90"/>
                    </a:lnTo>
                    <a:lnTo>
                      <a:pt x="222" y="130"/>
                    </a:lnTo>
                    <a:lnTo>
                      <a:pt x="160" y="115"/>
                    </a:lnTo>
                    <a:lnTo>
                      <a:pt x="62" y="198"/>
                    </a:lnTo>
                    <a:lnTo>
                      <a:pt x="10" y="155"/>
                    </a:lnTo>
                    <a:lnTo>
                      <a:pt x="0" y="50"/>
                    </a:lnTo>
                    <a:close/>
                  </a:path>
                </a:pathLst>
              </a:custGeom>
              <a:solidFill>
                <a:srgbClr val="00CCFF"/>
              </a:solidFill>
              <a:ln w="12700">
                <a:solidFill>
                  <a:srgbClr val="000000"/>
                </a:solidFill>
                <a:round/>
                <a:headEnd/>
                <a:tailEnd/>
              </a:ln>
            </p:spPr>
            <p:txBody>
              <a:bodyPr/>
              <a:lstStyle/>
              <a:p>
                <a:endParaRPr lang="en-US"/>
              </a:p>
            </p:txBody>
          </p:sp>
          <p:sp>
            <p:nvSpPr>
              <p:cNvPr id="155723" name="Freeform 52"/>
              <p:cNvSpPr>
                <a:spLocks/>
              </p:cNvSpPr>
              <p:nvPr/>
            </p:nvSpPr>
            <p:spPr bwMode="auto">
              <a:xfrm>
                <a:off x="10849" y="8203"/>
                <a:ext cx="255" cy="153"/>
              </a:xfrm>
              <a:custGeom>
                <a:avLst/>
                <a:gdLst>
                  <a:gd name="T0" fmla="*/ 0 w 255"/>
                  <a:gd name="T1" fmla="*/ 113 h 153"/>
                  <a:gd name="T2" fmla="*/ 105 w 255"/>
                  <a:gd name="T3" fmla="*/ 63 h 153"/>
                  <a:gd name="T4" fmla="*/ 208 w 255"/>
                  <a:gd name="T5" fmla="*/ 0 h 153"/>
                  <a:gd name="T6" fmla="*/ 225 w 255"/>
                  <a:gd name="T7" fmla="*/ 3 h 153"/>
                  <a:gd name="T8" fmla="*/ 255 w 255"/>
                  <a:gd name="T9" fmla="*/ 5 h 153"/>
                  <a:gd name="T10" fmla="*/ 155 w 255"/>
                  <a:gd name="T11" fmla="*/ 85 h 153"/>
                  <a:gd name="T12" fmla="*/ 30 w 255"/>
                  <a:gd name="T13" fmla="*/ 153 h 153"/>
                  <a:gd name="T14" fmla="*/ 0 w 255"/>
                  <a:gd name="T15" fmla="*/ 113 h 153"/>
                  <a:gd name="T16" fmla="*/ 0 60000 65536"/>
                  <a:gd name="T17" fmla="*/ 0 60000 65536"/>
                  <a:gd name="T18" fmla="*/ 0 60000 65536"/>
                  <a:gd name="T19" fmla="*/ 0 60000 65536"/>
                  <a:gd name="T20" fmla="*/ 0 60000 65536"/>
                  <a:gd name="T21" fmla="*/ 0 60000 65536"/>
                  <a:gd name="T22" fmla="*/ 0 60000 65536"/>
                  <a:gd name="T23" fmla="*/ 0 60000 65536"/>
                  <a:gd name="T24" fmla="*/ 0 w 255"/>
                  <a:gd name="T25" fmla="*/ 0 h 153"/>
                  <a:gd name="T26" fmla="*/ 255 w 255"/>
                  <a:gd name="T27" fmla="*/ 153 h 1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5" h="153">
                    <a:moveTo>
                      <a:pt x="0" y="113"/>
                    </a:moveTo>
                    <a:lnTo>
                      <a:pt x="105" y="63"/>
                    </a:lnTo>
                    <a:lnTo>
                      <a:pt x="208" y="0"/>
                    </a:lnTo>
                    <a:lnTo>
                      <a:pt x="225" y="3"/>
                    </a:lnTo>
                    <a:lnTo>
                      <a:pt x="255" y="5"/>
                    </a:lnTo>
                    <a:lnTo>
                      <a:pt x="155" y="85"/>
                    </a:lnTo>
                    <a:lnTo>
                      <a:pt x="30" y="153"/>
                    </a:lnTo>
                    <a:lnTo>
                      <a:pt x="0" y="113"/>
                    </a:lnTo>
                    <a:close/>
                  </a:path>
                </a:pathLst>
              </a:custGeom>
              <a:solidFill>
                <a:srgbClr val="00CCFF"/>
              </a:solidFill>
              <a:ln w="12700">
                <a:solidFill>
                  <a:srgbClr val="000000"/>
                </a:solidFill>
                <a:round/>
                <a:headEnd/>
                <a:tailEnd/>
              </a:ln>
            </p:spPr>
            <p:txBody>
              <a:bodyPr/>
              <a:lstStyle/>
              <a:p>
                <a:endParaRPr lang="en-US"/>
              </a:p>
            </p:txBody>
          </p:sp>
          <p:sp>
            <p:nvSpPr>
              <p:cNvPr id="155724" name="Freeform 53"/>
              <p:cNvSpPr>
                <a:spLocks/>
              </p:cNvSpPr>
              <p:nvPr/>
            </p:nvSpPr>
            <p:spPr bwMode="auto">
              <a:xfrm>
                <a:off x="10847" y="7481"/>
                <a:ext cx="272" cy="485"/>
              </a:xfrm>
              <a:custGeom>
                <a:avLst/>
                <a:gdLst>
                  <a:gd name="T0" fmla="*/ 57 w 272"/>
                  <a:gd name="T1" fmla="*/ 0 h 485"/>
                  <a:gd name="T2" fmla="*/ 0 w 272"/>
                  <a:gd name="T3" fmla="*/ 85 h 485"/>
                  <a:gd name="T4" fmla="*/ 62 w 272"/>
                  <a:gd name="T5" fmla="*/ 197 h 485"/>
                  <a:gd name="T6" fmla="*/ 25 w 272"/>
                  <a:gd name="T7" fmla="*/ 227 h 485"/>
                  <a:gd name="T8" fmla="*/ 40 w 272"/>
                  <a:gd name="T9" fmla="*/ 485 h 485"/>
                  <a:gd name="T10" fmla="*/ 192 w 272"/>
                  <a:gd name="T11" fmla="*/ 447 h 485"/>
                  <a:gd name="T12" fmla="*/ 232 w 272"/>
                  <a:gd name="T13" fmla="*/ 447 h 485"/>
                  <a:gd name="T14" fmla="*/ 255 w 272"/>
                  <a:gd name="T15" fmla="*/ 420 h 485"/>
                  <a:gd name="T16" fmla="*/ 255 w 272"/>
                  <a:gd name="T17" fmla="*/ 372 h 485"/>
                  <a:gd name="T18" fmla="*/ 272 w 272"/>
                  <a:gd name="T19" fmla="*/ 342 h 485"/>
                  <a:gd name="T20" fmla="*/ 187 w 272"/>
                  <a:gd name="T21" fmla="*/ 305 h 485"/>
                  <a:gd name="T22" fmla="*/ 77 w 272"/>
                  <a:gd name="T23" fmla="*/ 22 h 485"/>
                  <a:gd name="T24" fmla="*/ 57 w 272"/>
                  <a:gd name="T25" fmla="*/ 0 h 4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2"/>
                  <a:gd name="T40" fmla="*/ 0 h 485"/>
                  <a:gd name="T41" fmla="*/ 272 w 272"/>
                  <a:gd name="T42" fmla="*/ 485 h 4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2" h="485">
                    <a:moveTo>
                      <a:pt x="57" y="0"/>
                    </a:moveTo>
                    <a:lnTo>
                      <a:pt x="0" y="85"/>
                    </a:lnTo>
                    <a:lnTo>
                      <a:pt x="62" y="197"/>
                    </a:lnTo>
                    <a:lnTo>
                      <a:pt x="25" y="227"/>
                    </a:lnTo>
                    <a:lnTo>
                      <a:pt x="40" y="485"/>
                    </a:lnTo>
                    <a:lnTo>
                      <a:pt x="192" y="447"/>
                    </a:lnTo>
                    <a:lnTo>
                      <a:pt x="232" y="447"/>
                    </a:lnTo>
                    <a:lnTo>
                      <a:pt x="255" y="420"/>
                    </a:lnTo>
                    <a:lnTo>
                      <a:pt x="255" y="372"/>
                    </a:lnTo>
                    <a:lnTo>
                      <a:pt x="272" y="342"/>
                    </a:lnTo>
                    <a:lnTo>
                      <a:pt x="187" y="305"/>
                    </a:lnTo>
                    <a:lnTo>
                      <a:pt x="77" y="22"/>
                    </a:lnTo>
                    <a:lnTo>
                      <a:pt x="57" y="0"/>
                    </a:lnTo>
                    <a:close/>
                  </a:path>
                </a:pathLst>
              </a:custGeom>
              <a:solidFill>
                <a:srgbClr val="00CCFF"/>
              </a:solidFill>
              <a:ln w="12700">
                <a:solidFill>
                  <a:srgbClr val="000000"/>
                </a:solidFill>
                <a:round/>
                <a:headEnd/>
                <a:tailEnd/>
              </a:ln>
            </p:spPr>
            <p:txBody>
              <a:bodyPr/>
              <a:lstStyle/>
              <a:p>
                <a:endParaRPr lang="en-US"/>
              </a:p>
            </p:txBody>
          </p:sp>
          <p:sp>
            <p:nvSpPr>
              <p:cNvPr id="155725" name="Freeform 54"/>
              <p:cNvSpPr>
                <a:spLocks/>
              </p:cNvSpPr>
              <p:nvPr/>
            </p:nvSpPr>
            <p:spPr bwMode="auto">
              <a:xfrm>
                <a:off x="11004" y="8051"/>
                <a:ext cx="130" cy="107"/>
              </a:xfrm>
              <a:custGeom>
                <a:avLst/>
                <a:gdLst>
                  <a:gd name="T0" fmla="*/ 0 w 130"/>
                  <a:gd name="T1" fmla="*/ 17 h 107"/>
                  <a:gd name="T2" fmla="*/ 55 w 130"/>
                  <a:gd name="T3" fmla="*/ 0 h 107"/>
                  <a:gd name="T4" fmla="*/ 130 w 130"/>
                  <a:gd name="T5" fmla="*/ 55 h 107"/>
                  <a:gd name="T6" fmla="*/ 115 w 130"/>
                  <a:gd name="T7" fmla="*/ 70 h 107"/>
                  <a:gd name="T8" fmla="*/ 78 w 130"/>
                  <a:gd name="T9" fmla="*/ 70 h 107"/>
                  <a:gd name="T10" fmla="*/ 60 w 130"/>
                  <a:gd name="T11" fmla="*/ 107 h 107"/>
                  <a:gd name="T12" fmla="*/ 0 w 130"/>
                  <a:gd name="T13" fmla="*/ 17 h 107"/>
                  <a:gd name="T14" fmla="*/ 0 60000 65536"/>
                  <a:gd name="T15" fmla="*/ 0 60000 65536"/>
                  <a:gd name="T16" fmla="*/ 0 60000 65536"/>
                  <a:gd name="T17" fmla="*/ 0 60000 65536"/>
                  <a:gd name="T18" fmla="*/ 0 60000 65536"/>
                  <a:gd name="T19" fmla="*/ 0 60000 65536"/>
                  <a:gd name="T20" fmla="*/ 0 60000 65536"/>
                  <a:gd name="T21" fmla="*/ 0 w 130"/>
                  <a:gd name="T22" fmla="*/ 0 h 107"/>
                  <a:gd name="T23" fmla="*/ 130 w 130"/>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0" h="107">
                    <a:moveTo>
                      <a:pt x="0" y="17"/>
                    </a:moveTo>
                    <a:lnTo>
                      <a:pt x="55" y="0"/>
                    </a:lnTo>
                    <a:lnTo>
                      <a:pt x="130" y="55"/>
                    </a:lnTo>
                    <a:lnTo>
                      <a:pt x="115" y="70"/>
                    </a:lnTo>
                    <a:lnTo>
                      <a:pt x="78" y="70"/>
                    </a:lnTo>
                    <a:lnTo>
                      <a:pt x="60" y="107"/>
                    </a:lnTo>
                    <a:lnTo>
                      <a:pt x="0" y="17"/>
                    </a:lnTo>
                    <a:close/>
                  </a:path>
                </a:pathLst>
              </a:custGeom>
              <a:solidFill>
                <a:srgbClr val="00CCFF"/>
              </a:solidFill>
              <a:ln w="12700">
                <a:solidFill>
                  <a:srgbClr val="000000"/>
                </a:solidFill>
                <a:round/>
                <a:headEnd/>
                <a:tailEnd/>
              </a:ln>
            </p:spPr>
            <p:txBody>
              <a:bodyPr/>
              <a:lstStyle/>
              <a:p>
                <a:endParaRPr lang="en-US"/>
              </a:p>
            </p:txBody>
          </p:sp>
          <p:sp>
            <p:nvSpPr>
              <p:cNvPr id="155726" name="Freeform 55"/>
              <p:cNvSpPr>
                <a:spLocks/>
              </p:cNvSpPr>
              <p:nvPr/>
            </p:nvSpPr>
            <p:spPr bwMode="auto">
              <a:xfrm>
                <a:off x="10727" y="8871"/>
                <a:ext cx="70" cy="120"/>
              </a:xfrm>
              <a:custGeom>
                <a:avLst/>
                <a:gdLst>
                  <a:gd name="T0" fmla="*/ 0 w 70"/>
                  <a:gd name="T1" fmla="*/ 10 h 120"/>
                  <a:gd name="T2" fmla="*/ 70 w 70"/>
                  <a:gd name="T3" fmla="*/ 0 h 120"/>
                  <a:gd name="T4" fmla="*/ 30 w 70"/>
                  <a:gd name="T5" fmla="*/ 120 h 120"/>
                  <a:gd name="T6" fmla="*/ 2 w 70"/>
                  <a:gd name="T7" fmla="*/ 117 h 120"/>
                  <a:gd name="T8" fmla="*/ 0 w 70"/>
                  <a:gd name="T9" fmla="*/ 10 h 120"/>
                  <a:gd name="T10" fmla="*/ 0 60000 65536"/>
                  <a:gd name="T11" fmla="*/ 0 60000 65536"/>
                  <a:gd name="T12" fmla="*/ 0 60000 65536"/>
                  <a:gd name="T13" fmla="*/ 0 60000 65536"/>
                  <a:gd name="T14" fmla="*/ 0 60000 65536"/>
                  <a:gd name="T15" fmla="*/ 0 w 70"/>
                  <a:gd name="T16" fmla="*/ 0 h 120"/>
                  <a:gd name="T17" fmla="*/ 70 w 70"/>
                  <a:gd name="T18" fmla="*/ 120 h 120"/>
                </a:gdLst>
                <a:ahLst/>
                <a:cxnLst>
                  <a:cxn ang="T10">
                    <a:pos x="T0" y="T1"/>
                  </a:cxn>
                  <a:cxn ang="T11">
                    <a:pos x="T2" y="T3"/>
                  </a:cxn>
                  <a:cxn ang="T12">
                    <a:pos x="T4" y="T5"/>
                  </a:cxn>
                  <a:cxn ang="T13">
                    <a:pos x="T6" y="T7"/>
                  </a:cxn>
                  <a:cxn ang="T14">
                    <a:pos x="T8" y="T9"/>
                  </a:cxn>
                </a:cxnLst>
                <a:rect l="T15" t="T16" r="T17" b="T18"/>
                <a:pathLst>
                  <a:path w="70" h="120">
                    <a:moveTo>
                      <a:pt x="0" y="10"/>
                    </a:moveTo>
                    <a:lnTo>
                      <a:pt x="70" y="0"/>
                    </a:lnTo>
                    <a:lnTo>
                      <a:pt x="30" y="120"/>
                    </a:lnTo>
                    <a:lnTo>
                      <a:pt x="2" y="117"/>
                    </a:lnTo>
                    <a:lnTo>
                      <a:pt x="0" y="10"/>
                    </a:lnTo>
                    <a:close/>
                  </a:path>
                </a:pathLst>
              </a:custGeom>
              <a:solidFill>
                <a:srgbClr val="00CCFF"/>
              </a:solidFill>
              <a:ln w="12700">
                <a:solidFill>
                  <a:srgbClr val="000000"/>
                </a:solidFill>
                <a:round/>
                <a:headEnd/>
                <a:tailEnd/>
              </a:ln>
            </p:spPr>
            <p:txBody>
              <a:bodyPr/>
              <a:lstStyle/>
              <a:p>
                <a:endParaRPr lang="en-US"/>
              </a:p>
            </p:txBody>
          </p:sp>
        </p:grpSp>
        <p:sp>
          <p:nvSpPr>
            <p:cNvPr id="155655" name="Oval 56"/>
            <p:cNvSpPr>
              <a:spLocks noChangeArrowheads="1"/>
            </p:cNvSpPr>
            <p:nvPr/>
          </p:nvSpPr>
          <p:spPr bwMode="auto">
            <a:xfrm>
              <a:off x="3537" y="859"/>
              <a:ext cx="1349" cy="732"/>
            </a:xfrm>
            <a:prstGeom prst="ellipse">
              <a:avLst/>
            </a:prstGeom>
            <a:noFill/>
            <a:ln w="12700">
              <a:solidFill>
                <a:schemeClr val="tx1"/>
              </a:solidFill>
              <a:round/>
              <a:headEnd/>
              <a:tailEnd/>
            </a:ln>
          </p:spPr>
          <p:txBody>
            <a:bodyPr wrap="none" anchor="ctr"/>
            <a:lstStyle/>
            <a:p>
              <a:endParaRPr lang="en-US" sz="1800">
                <a:latin typeface="Calibri" pitchFamily="34" charset="0"/>
              </a:endParaRPr>
            </a:p>
          </p:txBody>
        </p:sp>
        <p:sp>
          <p:nvSpPr>
            <p:cNvPr id="155656" name="Text Box 57"/>
            <p:cNvSpPr txBox="1">
              <a:spLocks noChangeArrowheads="1"/>
            </p:cNvSpPr>
            <p:nvPr/>
          </p:nvSpPr>
          <p:spPr bwMode="auto">
            <a:xfrm>
              <a:off x="3562" y="955"/>
              <a:ext cx="1282" cy="361"/>
            </a:xfrm>
            <a:prstGeom prst="rect">
              <a:avLst/>
            </a:prstGeom>
            <a:noFill/>
            <a:ln w="9525">
              <a:noFill/>
              <a:miter lim="800000"/>
              <a:headEnd/>
              <a:tailEnd/>
            </a:ln>
          </p:spPr>
          <p:txBody>
            <a:bodyPr/>
            <a:lstStyle/>
            <a:p>
              <a:pPr algn="ctr" eaLnBrk="0" hangingPunct="0"/>
              <a:r>
                <a:rPr lang="en-US" sz="1400" b="1">
                  <a:solidFill>
                    <a:srgbClr val="000000"/>
                  </a:solidFill>
                  <a:latin typeface="Calibri" pitchFamily="34" charset="0"/>
                </a:rPr>
                <a:t>L.I. Jul. 3-8</a:t>
              </a:r>
            </a:p>
            <a:p>
              <a:pPr algn="ctr" eaLnBrk="0" hangingPunct="0"/>
              <a:r>
                <a:rPr lang="en-US" sz="1400" b="1">
                  <a:solidFill>
                    <a:srgbClr val="000000"/>
                  </a:solidFill>
                  <a:latin typeface="Calibri" pitchFamily="34" charset="0"/>
                </a:rPr>
                <a:t>110,000 customers</a:t>
              </a:r>
            </a:p>
            <a:p>
              <a:pPr algn="ctr" eaLnBrk="0" hangingPunct="0"/>
              <a:r>
                <a:rPr lang="en-US" sz="1400" b="1">
                  <a:solidFill>
                    <a:srgbClr val="000000"/>
                  </a:solidFill>
                  <a:latin typeface="Calibri" pitchFamily="34" charset="0"/>
                </a:rPr>
                <a:t>PV = 82% of ideal</a:t>
              </a:r>
            </a:p>
          </p:txBody>
        </p:sp>
        <p:sp>
          <p:nvSpPr>
            <p:cNvPr id="155657" name="Line 58"/>
            <p:cNvSpPr>
              <a:spLocks noChangeShapeType="1"/>
            </p:cNvSpPr>
            <p:nvPr/>
          </p:nvSpPr>
          <p:spPr bwMode="auto">
            <a:xfrm flipH="1" flipV="1">
              <a:off x="3126" y="1222"/>
              <a:ext cx="428" cy="22"/>
            </a:xfrm>
            <a:prstGeom prst="line">
              <a:avLst/>
            </a:prstGeom>
            <a:noFill/>
            <a:ln w="9525">
              <a:solidFill>
                <a:srgbClr val="000000"/>
              </a:solidFill>
              <a:round/>
              <a:headEnd/>
              <a:tailEnd type="triangle" w="med" len="med"/>
            </a:ln>
          </p:spPr>
          <p:txBody>
            <a:bodyPr/>
            <a:lstStyle/>
            <a:p>
              <a:endParaRPr lang="en-US"/>
            </a:p>
          </p:txBody>
        </p:sp>
        <p:sp>
          <p:nvSpPr>
            <p:cNvPr id="155658" name="Oval 59"/>
            <p:cNvSpPr>
              <a:spLocks noChangeArrowheads="1"/>
            </p:cNvSpPr>
            <p:nvPr/>
          </p:nvSpPr>
          <p:spPr bwMode="auto">
            <a:xfrm>
              <a:off x="3668" y="1629"/>
              <a:ext cx="1387" cy="623"/>
            </a:xfrm>
            <a:prstGeom prst="ellipse">
              <a:avLst/>
            </a:prstGeom>
            <a:noFill/>
            <a:ln w="12700">
              <a:solidFill>
                <a:schemeClr val="tx1"/>
              </a:solidFill>
              <a:round/>
              <a:headEnd/>
              <a:tailEnd/>
            </a:ln>
          </p:spPr>
          <p:txBody>
            <a:bodyPr wrap="none" anchor="ctr"/>
            <a:lstStyle/>
            <a:p>
              <a:endParaRPr lang="en-US" sz="1800">
                <a:latin typeface="Calibri" pitchFamily="34" charset="0"/>
              </a:endParaRPr>
            </a:p>
          </p:txBody>
        </p:sp>
        <p:sp>
          <p:nvSpPr>
            <p:cNvPr id="155659" name="Text Box 60"/>
            <p:cNvSpPr txBox="1">
              <a:spLocks noChangeArrowheads="1"/>
            </p:cNvSpPr>
            <p:nvPr/>
          </p:nvSpPr>
          <p:spPr bwMode="auto">
            <a:xfrm>
              <a:off x="3718" y="1654"/>
              <a:ext cx="1250" cy="346"/>
            </a:xfrm>
            <a:prstGeom prst="rect">
              <a:avLst/>
            </a:prstGeom>
            <a:noFill/>
            <a:ln w="9525">
              <a:noFill/>
              <a:miter lim="800000"/>
              <a:headEnd/>
              <a:tailEnd/>
            </a:ln>
          </p:spPr>
          <p:txBody>
            <a:bodyPr/>
            <a:lstStyle/>
            <a:p>
              <a:pPr algn="ctr" eaLnBrk="0" hangingPunct="0"/>
              <a:r>
                <a:rPr lang="en-US" sz="1400" b="1">
                  <a:solidFill>
                    <a:srgbClr val="000000"/>
                  </a:solidFill>
                  <a:latin typeface="Calibri" pitchFamily="34" charset="0"/>
                </a:rPr>
                <a:t>NYC Jul. 6-7</a:t>
              </a:r>
            </a:p>
            <a:p>
              <a:pPr algn="ctr" eaLnBrk="0" hangingPunct="0"/>
              <a:r>
                <a:rPr lang="en-US" sz="1400" b="1">
                  <a:solidFill>
                    <a:srgbClr val="000000"/>
                  </a:solidFill>
                  <a:latin typeface="Calibri" pitchFamily="34" charset="0"/>
                </a:rPr>
                <a:t> 68,000 customers</a:t>
              </a:r>
            </a:p>
            <a:p>
              <a:pPr algn="ctr" eaLnBrk="0" hangingPunct="0"/>
              <a:r>
                <a:rPr lang="en-US" sz="1400" b="1">
                  <a:solidFill>
                    <a:srgbClr val="000000"/>
                  </a:solidFill>
                  <a:latin typeface="Calibri" pitchFamily="34" charset="0"/>
                </a:rPr>
                <a:t>PV = 93% of ideal</a:t>
              </a:r>
            </a:p>
          </p:txBody>
        </p:sp>
        <p:sp>
          <p:nvSpPr>
            <p:cNvPr id="155660" name="Line 61"/>
            <p:cNvSpPr>
              <a:spLocks noChangeShapeType="1"/>
            </p:cNvSpPr>
            <p:nvPr/>
          </p:nvSpPr>
          <p:spPr bwMode="auto">
            <a:xfrm flipH="1" flipV="1">
              <a:off x="3068" y="1222"/>
              <a:ext cx="603" cy="662"/>
            </a:xfrm>
            <a:prstGeom prst="line">
              <a:avLst/>
            </a:prstGeom>
            <a:noFill/>
            <a:ln w="9525">
              <a:solidFill>
                <a:srgbClr val="000000"/>
              </a:solidFill>
              <a:round/>
              <a:headEnd/>
              <a:tailEnd type="triangle" w="med" len="med"/>
            </a:ln>
          </p:spPr>
          <p:txBody>
            <a:bodyPr/>
            <a:lstStyle/>
            <a:p>
              <a:endParaRPr lang="en-US"/>
            </a:p>
          </p:txBody>
        </p:sp>
        <p:sp>
          <p:nvSpPr>
            <p:cNvPr id="155661" name="Oval 62"/>
            <p:cNvSpPr>
              <a:spLocks noChangeArrowheads="1"/>
            </p:cNvSpPr>
            <p:nvPr/>
          </p:nvSpPr>
          <p:spPr bwMode="auto">
            <a:xfrm>
              <a:off x="3785" y="2300"/>
              <a:ext cx="1380" cy="639"/>
            </a:xfrm>
            <a:prstGeom prst="ellipse">
              <a:avLst/>
            </a:prstGeom>
            <a:noFill/>
            <a:ln w="12700">
              <a:solidFill>
                <a:schemeClr val="tx1"/>
              </a:solidFill>
              <a:round/>
              <a:headEnd/>
              <a:tailEnd/>
            </a:ln>
          </p:spPr>
          <p:txBody>
            <a:bodyPr wrap="none" anchor="ctr"/>
            <a:lstStyle/>
            <a:p>
              <a:endParaRPr lang="en-US" sz="1800">
                <a:latin typeface="Calibri" pitchFamily="34" charset="0"/>
              </a:endParaRPr>
            </a:p>
          </p:txBody>
        </p:sp>
        <p:sp>
          <p:nvSpPr>
            <p:cNvPr id="155662" name="Text Box 63"/>
            <p:cNvSpPr txBox="1">
              <a:spLocks noChangeArrowheads="1"/>
            </p:cNvSpPr>
            <p:nvPr/>
          </p:nvSpPr>
          <p:spPr bwMode="auto">
            <a:xfrm>
              <a:off x="3841" y="2330"/>
              <a:ext cx="1265" cy="346"/>
            </a:xfrm>
            <a:prstGeom prst="rect">
              <a:avLst/>
            </a:prstGeom>
            <a:noFill/>
            <a:ln w="9525">
              <a:noFill/>
              <a:miter lim="800000"/>
              <a:headEnd/>
              <a:tailEnd/>
            </a:ln>
          </p:spPr>
          <p:txBody>
            <a:bodyPr/>
            <a:lstStyle/>
            <a:p>
              <a:pPr algn="ctr" eaLnBrk="0" hangingPunct="0"/>
              <a:r>
                <a:rPr lang="en-US" sz="1400" b="1">
                  <a:solidFill>
                    <a:srgbClr val="000000"/>
                  </a:solidFill>
                  <a:latin typeface="Calibri" pitchFamily="34" charset="0"/>
                </a:rPr>
                <a:t>N.J. Jul. 5-8</a:t>
              </a:r>
            </a:p>
            <a:p>
              <a:pPr algn="ctr" eaLnBrk="0" hangingPunct="0"/>
              <a:r>
                <a:rPr lang="en-US" sz="1400" b="1">
                  <a:solidFill>
                    <a:srgbClr val="000000"/>
                  </a:solidFill>
                  <a:latin typeface="Calibri" pitchFamily="34" charset="0"/>
                </a:rPr>
                <a:t>112,000 customers</a:t>
              </a:r>
            </a:p>
            <a:p>
              <a:pPr algn="ctr" eaLnBrk="0" hangingPunct="0"/>
              <a:r>
                <a:rPr lang="en-US" sz="1400" b="1">
                  <a:solidFill>
                    <a:srgbClr val="000000"/>
                  </a:solidFill>
                  <a:latin typeface="Calibri" pitchFamily="34" charset="0"/>
                </a:rPr>
                <a:t>PV = 91% of ideal</a:t>
              </a:r>
            </a:p>
          </p:txBody>
        </p:sp>
        <p:sp>
          <p:nvSpPr>
            <p:cNvPr id="155663" name="Line 64"/>
            <p:cNvSpPr>
              <a:spLocks noChangeShapeType="1"/>
            </p:cNvSpPr>
            <p:nvPr/>
          </p:nvSpPr>
          <p:spPr bwMode="auto">
            <a:xfrm flipH="1" flipV="1">
              <a:off x="3068" y="1279"/>
              <a:ext cx="768" cy="1202"/>
            </a:xfrm>
            <a:prstGeom prst="line">
              <a:avLst/>
            </a:prstGeom>
            <a:noFill/>
            <a:ln w="9525">
              <a:solidFill>
                <a:srgbClr val="000000"/>
              </a:solidFill>
              <a:round/>
              <a:headEnd/>
              <a:tailEnd type="triangle" w="med" len="med"/>
            </a:ln>
          </p:spPr>
          <p:txBody>
            <a:bodyPr/>
            <a:lstStyle/>
            <a:p>
              <a:endParaRPr lang="en-US"/>
            </a:p>
          </p:txBody>
        </p:sp>
        <p:sp>
          <p:nvSpPr>
            <p:cNvPr id="155664" name="Oval 65"/>
            <p:cNvSpPr>
              <a:spLocks noChangeArrowheads="1"/>
            </p:cNvSpPr>
            <p:nvPr/>
          </p:nvSpPr>
          <p:spPr bwMode="auto">
            <a:xfrm>
              <a:off x="3825" y="2994"/>
              <a:ext cx="1333" cy="724"/>
            </a:xfrm>
            <a:prstGeom prst="ellipse">
              <a:avLst/>
            </a:prstGeom>
            <a:noFill/>
            <a:ln w="12700">
              <a:solidFill>
                <a:schemeClr val="tx1"/>
              </a:solidFill>
              <a:round/>
              <a:headEnd/>
              <a:tailEnd/>
            </a:ln>
          </p:spPr>
          <p:txBody>
            <a:bodyPr wrap="none" anchor="ctr"/>
            <a:lstStyle/>
            <a:p>
              <a:endParaRPr lang="en-US" sz="1800">
                <a:latin typeface="Calibri" pitchFamily="34" charset="0"/>
              </a:endParaRPr>
            </a:p>
          </p:txBody>
        </p:sp>
        <p:sp>
          <p:nvSpPr>
            <p:cNvPr id="155665" name="Text Box 66"/>
            <p:cNvSpPr txBox="1">
              <a:spLocks noChangeArrowheads="1"/>
            </p:cNvSpPr>
            <p:nvPr/>
          </p:nvSpPr>
          <p:spPr bwMode="auto">
            <a:xfrm>
              <a:off x="3828" y="3060"/>
              <a:ext cx="1290" cy="345"/>
            </a:xfrm>
            <a:prstGeom prst="rect">
              <a:avLst/>
            </a:prstGeom>
            <a:noFill/>
            <a:ln w="9525">
              <a:noFill/>
              <a:miter lim="800000"/>
              <a:headEnd/>
              <a:tailEnd/>
            </a:ln>
          </p:spPr>
          <p:txBody>
            <a:bodyPr/>
            <a:lstStyle/>
            <a:p>
              <a:pPr algn="ctr" eaLnBrk="0" hangingPunct="0"/>
              <a:r>
                <a:rPr lang="en-US" sz="1400" b="1">
                  <a:solidFill>
                    <a:srgbClr val="000000"/>
                  </a:solidFill>
                  <a:latin typeface="Calibri" pitchFamily="34" charset="0"/>
                </a:rPr>
                <a:t>Delaware Jul. 6</a:t>
              </a:r>
            </a:p>
            <a:p>
              <a:pPr algn="ctr" eaLnBrk="0" hangingPunct="0"/>
              <a:r>
                <a:rPr lang="en-US" sz="1400" b="1">
                  <a:solidFill>
                    <a:srgbClr val="000000"/>
                  </a:solidFill>
                  <a:latin typeface="Calibri" pitchFamily="34" charset="0"/>
                </a:rPr>
                <a:t>138,000 customers</a:t>
              </a:r>
            </a:p>
            <a:p>
              <a:pPr algn="ctr" eaLnBrk="0" hangingPunct="0"/>
              <a:r>
                <a:rPr lang="en-US" sz="1400" b="1">
                  <a:solidFill>
                    <a:srgbClr val="000000"/>
                  </a:solidFill>
                  <a:latin typeface="Calibri" pitchFamily="34" charset="0"/>
                </a:rPr>
                <a:t>PV = 91% of ideal</a:t>
              </a:r>
            </a:p>
          </p:txBody>
        </p:sp>
        <p:sp>
          <p:nvSpPr>
            <p:cNvPr id="155666" name="Line 67"/>
            <p:cNvSpPr>
              <a:spLocks noChangeShapeType="1"/>
            </p:cNvSpPr>
            <p:nvPr/>
          </p:nvSpPr>
          <p:spPr bwMode="auto">
            <a:xfrm flipH="1" flipV="1">
              <a:off x="3068" y="1452"/>
              <a:ext cx="884" cy="1699"/>
            </a:xfrm>
            <a:prstGeom prst="line">
              <a:avLst/>
            </a:prstGeom>
            <a:noFill/>
            <a:ln w="9525">
              <a:solidFill>
                <a:srgbClr val="000000"/>
              </a:solidFill>
              <a:round/>
              <a:headEnd/>
              <a:tailEnd type="triangle" w="med" len="med"/>
            </a:ln>
          </p:spPr>
          <p:txBody>
            <a:bodyPr/>
            <a:lstStyle/>
            <a:p>
              <a:endParaRPr lang="en-US"/>
            </a:p>
          </p:txBody>
        </p:sp>
        <p:sp>
          <p:nvSpPr>
            <p:cNvPr id="155667" name="Oval 68"/>
            <p:cNvSpPr>
              <a:spLocks noChangeArrowheads="1"/>
            </p:cNvSpPr>
            <p:nvPr/>
          </p:nvSpPr>
          <p:spPr bwMode="auto">
            <a:xfrm>
              <a:off x="2282" y="2609"/>
              <a:ext cx="1481" cy="749"/>
            </a:xfrm>
            <a:prstGeom prst="ellipse">
              <a:avLst/>
            </a:prstGeom>
            <a:noFill/>
            <a:ln w="12700">
              <a:solidFill>
                <a:schemeClr val="tx1"/>
              </a:solidFill>
              <a:round/>
              <a:headEnd/>
              <a:tailEnd/>
            </a:ln>
          </p:spPr>
          <p:txBody>
            <a:bodyPr wrap="none" anchor="ctr"/>
            <a:lstStyle/>
            <a:p>
              <a:endParaRPr lang="en-US" sz="1800">
                <a:latin typeface="Calibri" pitchFamily="34" charset="0"/>
              </a:endParaRPr>
            </a:p>
          </p:txBody>
        </p:sp>
        <p:sp>
          <p:nvSpPr>
            <p:cNvPr id="155668" name="Text Box 69"/>
            <p:cNvSpPr txBox="1">
              <a:spLocks noChangeArrowheads="1"/>
            </p:cNvSpPr>
            <p:nvPr/>
          </p:nvSpPr>
          <p:spPr bwMode="auto">
            <a:xfrm>
              <a:off x="2283" y="2737"/>
              <a:ext cx="1513" cy="345"/>
            </a:xfrm>
            <a:prstGeom prst="rect">
              <a:avLst/>
            </a:prstGeom>
            <a:noFill/>
            <a:ln w="9525">
              <a:noFill/>
              <a:miter lim="800000"/>
              <a:headEnd/>
              <a:tailEnd/>
            </a:ln>
          </p:spPr>
          <p:txBody>
            <a:bodyPr/>
            <a:lstStyle/>
            <a:p>
              <a:pPr algn="ctr" eaLnBrk="0" hangingPunct="0"/>
              <a:r>
                <a:rPr lang="en-US" sz="1400" b="1">
                  <a:solidFill>
                    <a:srgbClr val="000000"/>
                  </a:solidFill>
                  <a:latin typeface="Calibri" pitchFamily="34" charset="0"/>
                </a:rPr>
                <a:t>Entergy Serv. Jul. 23</a:t>
              </a:r>
            </a:p>
            <a:p>
              <a:pPr algn="ctr" eaLnBrk="0" hangingPunct="0"/>
              <a:r>
                <a:rPr lang="en-US" sz="1400" b="1">
                  <a:solidFill>
                    <a:srgbClr val="000000"/>
                  </a:solidFill>
                  <a:latin typeface="Calibri" pitchFamily="34" charset="0"/>
                </a:rPr>
                <a:t>550,000 customers</a:t>
              </a:r>
            </a:p>
            <a:p>
              <a:pPr algn="ctr" eaLnBrk="0" hangingPunct="0"/>
              <a:r>
                <a:rPr lang="en-US" sz="1400" b="1">
                  <a:solidFill>
                    <a:srgbClr val="000000"/>
                  </a:solidFill>
                  <a:latin typeface="Calibri" pitchFamily="34" charset="0"/>
                </a:rPr>
                <a:t>PV = 90% of ideal</a:t>
              </a:r>
            </a:p>
            <a:p>
              <a:pPr algn="ctr" eaLnBrk="0" hangingPunct="0"/>
              <a:endParaRPr lang="en-US" sz="1400" b="1">
                <a:solidFill>
                  <a:srgbClr val="000000"/>
                </a:solidFill>
                <a:latin typeface="Calibri" pitchFamily="34" charset="0"/>
              </a:endParaRPr>
            </a:p>
          </p:txBody>
        </p:sp>
        <p:sp>
          <p:nvSpPr>
            <p:cNvPr id="155669" name="Line 70"/>
            <p:cNvSpPr>
              <a:spLocks noChangeShapeType="1"/>
            </p:cNvSpPr>
            <p:nvPr/>
          </p:nvSpPr>
          <p:spPr bwMode="auto">
            <a:xfrm flipH="1" flipV="1">
              <a:off x="2377" y="2086"/>
              <a:ext cx="280" cy="569"/>
            </a:xfrm>
            <a:prstGeom prst="line">
              <a:avLst/>
            </a:prstGeom>
            <a:noFill/>
            <a:ln w="9525">
              <a:solidFill>
                <a:srgbClr val="000000"/>
              </a:solidFill>
              <a:round/>
              <a:headEnd/>
              <a:tailEnd type="triangle" w="med" len="med"/>
            </a:ln>
          </p:spPr>
          <p:txBody>
            <a:bodyPr/>
            <a:lstStyle/>
            <a:p>
              <a:endParaRPr lang="en-US"/>
            </a:p>
          </p:txBody>
        </p:sp>
        <p:sp>
          <p:nvSpPr>
            <p:cNvPr id="155670" name="Oval 71"/>
            <p:cNvSpPr>
              <a:spLocks noChangeArrowheads="1"/>
            </p:cNvSpPr>
            <p:nvPr/>
          </p:nvSpPr>
          <p:spPr bwMode="auto">
            <a:xfrm>
              <a:off x="131" y="2259"/>
              <a:ext cx="2033" cy="733"/>
            </a:xfrm>
            <a:prstGeom prst="ellipse">
              <a:avLst/>
            </a:prstGeom>
            <a:noFill/>
            <a:ln w="12700">
              <a:solidFill>
                <a:schemeClr val="tx1"/>
              </a:solidFill>
              <a:round/>
              <a:headEnd/>
              <a:tailEnd/>
            </a:ln>
          </p:spPr>
          <p:txBody>
            <a:bodyPr wrap="none" anchor="ctr"/>
            <a:lstStyle/>
            <a:p>
              <a:endParaRPr lang="en-US" sz="1800">
                <a:latin typeface="Calibri" pitchFamily="34" charset="0"/>
              </a:endParaRPr>
            </a:p>
          </p:txBody>
        </p:sp>
        <p:sp>
          <p:nvSpPr>
            <p:cNvPr id="155671" name="Text Box 72"/>
            <p:cNvSpPr txBox="1">
              <a:spLocks noChangeArrowheads="1"/>
            </p:cNvSpPr>
            <p:nvPr/>
          </p:nvSpPr>
          <p:spPr bwMode="auto">
            <a:xfrm>
              <a:off x="171" y="2392"/>
              <a:ext cx="1958" cy="533"/>
            </a:xfrm>
            <a:prstGeom prst="rect">
              <a:avLst/>
            </a:prstGeom>
            <a:noFill/>
            <a:ln w="9525">
              <a:noFill/>
              <a:miter lim="800000"/>
              <a:headEnd/>
              <a:tailEnd/>
            </a:ln>
          </p:spPr>
          <p:txBody>
            <a:bodyPr/>
            <a:lstStyle/>
            <a:p>
              <a:pPr algn="ctr" eaLnBrk="0" hangingPunct="0"/>
              <a:r>
                <a:rPr lang="en-US" sz="1400" b="1">
                  <a:solidFill>
                    <a:srgbClr val="000000"/>
                  </a:solidFill>
                  <a:latin typeface="Calibri" pitchFamily="34" charset="0"/>
                </a:rPr>
                <a:t>San Francisco June 14, 2000 100,000 customers</a:t>
              </a:r>
            </a:p>
            <a:p>
              <a:pPr algn="ctr" eaLnBrk="0" hangingPunct="0"/>
              <a:r>
                <a:rPr lang="en-US" sz="1400" b="1">
                  <a:solidFill>
                    <a:srgbClr val="000000"/>
                  </a:solidFill>
                  <a:latin typeface="Calibri" pitchFamily="34" charset="0"/>
                </a:rPr>
                <a:t>PV = 99% of ideal</a:t>
              </a:r>
            </a:p>
          </p:txBody>
        </p:sp>
        <p:sp>
          <p:nvSpPr>
            <p:cNvPr id="155672" name="Line 73"/>
            <p:cNvSpPr>
              <a:spLocks noChangeShapeType="1"/>
            </p:cNvSpPr>
            <p:nvPr/>
          </p:nvSpPr>
          <p:spPr bwMode="auto">
            <a:xfrm flipV="1">
              <a:off x="2137" y="1279"/>
              <a:ext cx="298" cy="2047"/>
            </a:xfrm>
            <a:prstGeom prst="line">
              <a:avLst/>
            </a:prstGeom>
            <a:noFill/>
            <a:ln w="9525">
              <a:solidFill>
                <a:srgbClr val="000000"/>
              </a:solidFill>
              <a:round/>
              <a:headEnd/>
              <a:tailEnd type="triangle" w="med" len="med"/>
            </a:ln>
          </p:spPr>
          <p:txBody>
            <a:bodyPr/>
            <a:lstStyle/>
            <a:p>
              <a:endParaRPr lang="en-US"/>
            </a:p>
          </p:txBody>
        </p:sp>
        <p:sp>
          <p:nvSpPr>
            <p:cNvPr id="155673" name="Oval 74"/>
            <p:cNvSpPr>
              <a:spLocks noChangeArrowheads="1"/>
            </p:cNvSpPr>
            <p:nvPr/>
          </p:nvSpPr>
          <p:spPr bwMode="auto">
            <a:xfrm>
              <a:off x="1129" y="3320"/>
              <a:ext cx="1979" cy="585"/>
            </a:xfrm>
            <a:prstGeom prst="ellipse">
              <a:avLst/>
            </a:prstGeom>
            <a:noFill/>
            <a:ln w="12700">
              <a:solidFill>
                <a:schemeClr val="tx1"/>
              </a:solidFill>
              <a:round/>
              <a:headEnd/>
              <a:tailEnd/>
            </a:ln>
          </p:spPr>
          <p:txBody>
            <a:bodyPr wrap="none" anchor="ctr"/>
            <a:lstStyle/>
            <a:p>
              <a:endParaRPr lang="en-US" sz="1800">
                <a:latin typeface="Calibri" pitchFamily="34" charset="0"/>
              </a:endParaRPr>
            </a:p>
          </p:txBody>
        </p:sp>
        <p:sp>
          <p:nvSpPr>
            <p:cNvPr id="155674" name="Text Box 75"/>
            <p:cNvSpPr txBox="1">
              <a:spLocks noChangeArrowheads="1"/>
            </p:cNvSpPr>
            <p:nvPr/>
          </p:nvSpPr>
          <p:spPr bwMode="auto">
            <a:xfrm>
              <a:off x="1269" y="3326"/>
              <a:ext cx="1697" cy="416"/>
            </a:xfrm>
            <a:prstGeom prst="rect">
              <a:avLst/>
            </a:prstGeom>
            <a:noFill/>
            <a:ln w="9525">
              <a:noFill/>
              <a:miter lim="800000"/>
              <a:headEnd/>
              <a:tailEnd/>
            </a:ln>
          </p:spPr>
          <p:txBody>
            <a:bodyPr/>
            <a:lstStyle/>
            <a:p>
              <a:pPr algn="ctr" eaLnBrk="0" hangingPunct="0"/>
              <a:r>
                <a:rPr lang="en-US" sz="1400" b="1">
                  <a:solidFill>
                    <a:srgbClr val="000000"/>
                  </a:solidFill>
                  <a:latin typeface="Calibri" pitchFamily="34" charset="0"/>
                </a:rPr>
                <a:t>Chicago Jul. 30 – Aug. 1</a:t>
              </a:r>
            </a:p>
            <a:p>
              <a:pPr algn="ctr" eaLnBrk="0" hangingPunct="0"/>
              <a:r>
                <a:rPr lang="en-US" sz="1400" b="1">
                  <a:solidFill>
                    <a:srgbClr val="000000"/>
                  </a:solidFill>
                  <a:latin typeface="Calibri" pitchFamily="34" charset="0"/>
                </a:rPr>
                <a:t> 1,000,000 customers</a:t>
              </a:r>
            </a:p>
            <a:p>
              <a:pPr algn="ctr" eaLnBrk="0" hangingPunct="0"/>
              <a:r>
                <a:rPr lang="en-US" sz="1400" b="1">
                  <a:solidFill>
                    <a:srgbClr val="000000"/>
                  </a:solidFill>
                  <a:latin typeface="Calibri" pitchFamily="34" charset="0"/>
                </a:rPr>
                <a:t>PV = 90% of ideal</a:t>
              </a:r>
            </a:p>
          </p:txBody>
        </p:sp>
        <p:sp>
          <p:nvSpPr>
            <p:cNvPr id="155675" name="Line 76"/>
            <p:cNvSpPr>
              <a:spLocks noChangeShapeType="1"/>
            </p:cNvSpPr>
            <p:nvPr/>
          </p:nvSpPr>
          <p:spPr bwMode="auto">
            <a:xfrm flipV="1">
              <a:off x="819" y="1510"/>
              <a:ext cx="3" cy="760"/>
            </a:xfrm>
            <a:prstGeom prst="line">
              <a:avLst/>
            </a:prstGeom>
            <a:noFill/>
            <a:ln w="9525">
              <a:solidFill>
                <a:srgbClr val="000000"/>
              </a:solidFill>
              <a:round/>
              <a:headEnd/>
              <a:tailEnd type="triangle" w="med" len="med"/>
            </a:ln>
          </p:spPr>
          <p:txBody>
            <a:bodyPr/>
            <a:lstStyle/>
            <a:p>
              <a:endParaRPr lang="en-US"/>
            </a:p>
          </p:txBody>
        </p:sp>
        <p:sp>
          <p:nvSpPr>
            <p:cNvPr id="155676" name="Text Box 77"/>
            <p:cNvSpPr txBox="1">
              <a:spLocks noChangeArrowheads="1"/>
            </p:cNvSpPr>
            <p:nvPr/>
          </p:nvSpPr>
          <p:spPr bwMode="auto">
            <a:xfrm>
              <a:off x="2783" y="2018"/>
              <a:ext cx="224" cy="250"/>
            </a:xfrm>
            <a:prstGeom prst="rect">
              <a:avLst/>
            </a:prstGeom>
            <a:noFill/>
            <a:ln w="12700">
              <a:noFill/>
              <a:miter lim="800000"/>
              <a:headEnd/>
              <a:tailEnd/>
            </a:ln>
          </p:spPr>
          <p:txBody>
            <a:bodyPr wrap="none">
              <a:spAutoFit/>
            </a:bodyPr>
            <a:lstStyle/>
            <a:p>
              <a:pPr eaLnBrk="0" hangingPunct="0"/>
              <a:r>
                <a:rPr lang="en-US" sz="1800" b="1">
                  <a:latin typeface="Calibri" pitchFamily="34" charset="0"/>
                </a:rPr>
                <a:t>?</a:t>
              </a:r>
            </a:p>
          </p:txBody>
        </p:sp>
      </p:grpSp>
      <p:sp>
        <p:nvSpPr>
          <p:cNvPr id="65539" name="Rectangle 81"/>
          <p:cNvSpPr>
            <a:spLocks noGrp="1"/>
          </p:cNvSpPr>
          <p:nvPr>
            <p:ph type="title" idx="4294967295"/>
          </p:nvPr>
        </p:nvSpPr>
        <p:spPr>
          <a:xfrm>
            <a:off x="342900" y="1055688"/>
            <a:ext cx="8229600" cy="939800"/>
          </a:xfrm>
        </p:spPr>
        <p:txBody>
          <a:bodyPr/>
          <a:lstStyle/>
          <a:p>
            <a:pPr eaLnBrk="1" hangingPunct="1">
              <a:defRPr/>
            </a:pPr>
            <a:r>
              <a:rPr lang="en-US" b="1" dirty="0" smtClean="0"/>
              <a:t>FACT:</a:t>
            </a:r>
            <a:r>
              <a:rPr lang="en-US" dirty="0" smtClean="0"/>
              <a:t> </a:t>
            </a:r>
            <a:br>
              <a:rPr lang="en-US" dirty="0" smtClean="0"/>
            </a:br>
            <a:r>
              <a:rPr lang="en-US" sz="3200" dirty="0" smtClean="0">
                <a:latin typeface="+mn-lt"/>
              </a:rPr>
              <a:t>Solar is reliable</a:t>
            </a:r>
          </a:p>
        </p:txBody>
      </p:sp>
      <p:sp>
        <p:nvSpPr>
          <p:cNvPr id="58372" name="Text Box 83"/>
          <p:cNvSpPr txBox="1">
            <a:spLocks noChangeArrowheads="1"/>
          </p:cNvSpPr>
          <p:nvPr/>
        </p:nvSpPr>
        <p:spPr bwMode="auto">
          <a:xfrm>
            <a:off x="452438" y="4838700"/>
            <a:ext cx="1966912" cy="1069975"/>
          </a:xfrm>
          <a:prstGeom prst="rect">
            <a:avLst/>
          </a:prstGeom>
          <a:solidFill>
            <a:schemeClr val="accent5">
              <a:lumMod val="20000"/>
              <a:lumOff val="80000"/>
            </a:schemeClr>
          </a:solidFill>
          <a:ln w="9525">
            <a:solidFill>
              <a:schemeClr val="tx1"/>
            </a:solidFill>
            <a:miter lim="800000"/>
            <a:headEnd/>
            <a:tailEnd/>
          </a:ln>
        </p:spPr>
        <p:txBody>
          <a:bodyPr>
            <a:spAutoFit/>
          </a:bodyPr>
          <a:lstStyle/>
          <a:p>
            <a:pPr algn="ctr">
              <a:defRPr/>
            </a:pPr>
            <a:r>
              <a:rPr lang="en-US" sz="1600" b="1" dirty="0">
                <a:latin typeface="Calibri" pitchFamily="34" charset="0"/>
                <a:cs typeface="+mn-cs"/>
              </a:rPr>
              <a:t>Power Outages and PV Availability as % of Ideal Output</a:t>
            </a:r>
          </a:p>
        </p:txBody>
      </p:sp>
      <p:sp>
        <p:nvSpPr>
          <p:cNvPr id="58373" name="Rectangle 84"/>
          <p:cNvSpPr>
            <a:spLocks noChangeArrowheads="1"/>
          </p:cNvSpPr>
          <p:nvPr/>
        </p:nvSpPr>
        <p:spPr bwMode="auto">
          <a:xfrm>
            <a:off x="342900" y="2251075"/>
            <a:ext cx="2281238" cy="2062163"/>
          </a:xfrm>
          <a:prstGeom prst="rect">
            <a:avLst/>
          </a:prstGeom>
          <a:solidFill>
            <a:schemeClr val="bg1">
              <a:lumMod val="85000"/>
            </a:schemeClr>
          </a:solidFill>
          <a:ln w="9525">
            <a:solidFill>
              <a:schemeClr val="tx1"/>
            </a:solidFill>
            <a:miter lim="800000"/>
            <a:headEnd/>
            <a:tailEnd/>
          </a:ln>
        </p:spPr>
        <p:txBody>
          <a:bodyPr anchor="ctr" anchorCtr="1">
            <a:spAutoFit/>
          </a:bodyPr>
          <a:lstStyle/>
          <a:p>
            <a:pPr>
              <a:defRPr/>
            </a:pPr>
            <a:endParaRPr lang="en-US" sz="800" b="1" i="1" dirty="0">
              <a:solidFill>
                <a:srgbClr val="C00000"/>
              </a:solidFill>
              <a:latin typeface="Calibri" pitchFamily="34" charset="0"/>
              <a:cs typeface="+mn-cs"/>
            </a:endParaRPr>
          </a:p>
          <a:p>
            <a:pPr>
              <a:defRPr/>
            </a:pPr>
            <a:r>
              <a:rPr lang="en-US" sz="2400" b="1" i="1" dirty="0">
                <a:solidFill>
                  <a:srgbClr val="C00000"/>
                </a:solidFill>
                <a:latin typeface="Calibri" pitchFamily="34" charset="0"/>
                <a:cs typeface="+mn-cs"/>
              </a:rPr>
              <a:t>During large outages (usually caused by heat), PV has high availability</a:t>
            </a:r>
            <a:endParaRPr lang="en-US" sz="2400" dirty="0">
              <a:latin typeface="Calibri" pitchFamily="34" charset="0"/>
              <a:cs typeface="+mn-cs"/>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7697" name="Picture 2"/>
          <p:cNvPicPr>
            <a:picLocks noChangeAspect="1" noChangeArrowheads="1"/>
          </p:cNvPicPr>
          <p:nvPr/>
        </p:nvPicPr>
        <p:blipFill>
          <a:blip r:embed="rId3"/>
          <a:srcRect/>
          <a:stretch>
            <a:fillRect/>
          </a:stretch>
        </p:blipFill>
        <p:spPr bwMode="auto">
          <a:xfrm>
            <a:off x="560388" y="625475"/>
            <a:ext cx="8151812" cy="5789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Grp="1" noChangeArrowheads="1"/>
          </p:cNvSpPr>
          <p:nvPr>
            <p:ph type="title"/>
          </p:nvPr>
        </p:nvSpPr>
        <p:spPr/>
        <p:txBody>
          <a:bodyPr/>
          <a:lstStyle/>
          <a:p>
            <a:r>
              <a:rPr lang="en-US" b="1" smtClean="0"/>
              <a:t>FACT: </a:t>
            </a:r>
            <a:br>
              <a:rPr lang="en-US" b="1" smtClean="0"/>
            </a:br>
            <a:r>
              <a:rPr lang="en-US" sz="3200" smtClean="0"/>
              <a:t>Solar is for everyone</a:t>
            </a:r>
            <a:r>
              <a:rPr lang="en-US" b="1" smtClean="0"/>
              <a:t/>
            </a:r>
            <a:br>
              <a:rPr lang="en-US" b="1" smtClean="0"/>
            </a:br>
            <a:endParaRPr lang="en-US" smtClean="0"/>
          </a:p>
        </p:txBody>
      </p:sp>
      <p:sp>
        <p:nvSpPr>
          <p:cNvPr id="159746" name="Rectangle 3"/>
          <p:cNvSpPr>
            <a:spLocks noGrp="1" noChangeArrowheads="1"/>
          </p:cNvSpPr>
          <p:nvPr>
            <p:ph type="body" sz="half" idx="1"/>
          </p:nvPr>
        </p:nvSpPr>
        <p:spPr>
          <a:xfrm>
            <a:off x="177800" y="3594100"/>
            <a:ext cx="4648200" cy="2297113"/>
          </a:xfrm>
        </p:spPr>
        <p:txBody>
          <a:bodyPr/>
          <a:lstStyle/>
          <a:p>
            <a:pPr>
              <a:lnSpc>
                <a:spcPct val="90000"/>
              </a:lnSpc>
            </a:pPr>
            <a:r>
              <a:rPr lang="en-US" smtClean="0"/>
              <a:t>Emergency Response Units</a:t>
            </a:r>
          </a:p>
          <a:p>
            <a:pPr>
              <a:lnSpc>
                <a:spcPct val="90000"/>
              </a:lnSpc>
              <a:buFont typeface="Arial" charset="0"/>
              <a:buNone/>
            </a:pPr>
            <a:endParaRPr lang="en-US" sz="1200" smtClean="0"/>
          </a:p>
          <a:p>
            <a:pPr>
              <a:lnSpc>
                <a:spcPct val="90000"/>
              </a:lnSpc>
            </a:pPr>
            <a:r>
              <a:rPr lang="en-US" smtClean="0"/>
              <a:t>Military</a:t>
            </a:r>
          </a:p>
          <a:p>
            <a:pPr>
              <a:lnSpc>
                <a:spcPct val="90000"/>
              </a:lnSpc>
              <a:buFont typeface="Arial" charset="0"/>
              <a:buNone/>
            </a:pPr>
            <a:endParaRPr lang="en-US" i="1" smtClean="0"/>
          </a:p>
          <a:p>
            <a:pPr>
              <a:lnSpc>
                <a:spcPct val="90000"/>
              </a:lnSpc>
              <a:buFont typeface="Arial" charset="0"/>
              <a:buNone/>
            </a:pPr>
            <a:endParaRPr lang="en-US" i="1" smtClean="0"/>
          </a:p>
        </p:txBody>
      </p:sp>
      <p:pic>
        <p:nvPicPr>
          <p:cNvPr id="159747" name="Picture 4"/>
          <p:cNvPicPr>
            <a:picLocks noChangeAspect="1" noChangeArrowheads="1"/>
          </p:cNvPicPr>
          <p:nvPr/>
        </p:nvPicPr>
        <p:blipFill>
          <a:blip r:embed="rId3"/>
          <a:srcRect/>
          <a:stretch>
            <a:fillRect/>
          </a:stretch>
        </p:blipFill>
        <p:spPr bwMode="auto">
          <a:xfrm>
            <a:off x="4648200" y="3368675"/>
            <a:ext cx="4191000" cy="2522538"/>
          </a:xfrm>
          <a:prstGeom prst="rect">
            <a:avLst/>
          </a:prstGeom>
          <a:noFill/>
          <a:ln w="9525">
            <a:solidFill>
              <a:schemeClr val="tx1"/>
            </a:solidFill>
            <a:miter lim="800000"/>
            <a:headEnd/>
            <a:tailEnd/>
          </a:ln>
        </p:spPr>
      </p:pic>
      <p:sp>
        <p:nvSpPr>
          <p:cNvPr id="159748" name="Rectangle 4"/>
          <p:cNvSpPr>
            <a:spLocks noChangeArrowheads="1"/>
          </p:cNvSpPr>
          <p:nvPr/>
        </p:nvSpPr>
        <p:spPr bwMode="auto">
          <a:xfrm>
            <a:off x="457200" y="2513013"/>
            <a:ext cx="7937500" cy="479425"/>
          </a:xfrm>
          <a:prstGeom prst="rect">
            <a:avLst/>
          </a:prstGeom>
          <a:noFill/>
          <a:ln w="9525">
            <a:noFill/>
            <a:miter lim="800000"/>
            <a:headEnd/>
            <a:tailEnd/>
          </a:ln>
        </p:spPr>
        <p:txBody>
          <a:bodyPr>
            <a:spAutoFit/>
          </a:bodyPr>
          <a:lstStyle/>
          <a:p>
            <a:pPr algn="ctr">
              <a:lnSpc>
                <a:spcPct val="90000"/>
              </a:lnSpc>
            </a:pPr>
            <a:r>
              <a:rPr lang="en-US" sz="2800" b="1" i="1"/>
              <a:t>94% of Americans want to see more solar!*</a:t>
            </a:r>
          </a:p>
        </p:txBody>
      </p:sp>
      <p:sp>
        <p:nvSpPr>
          <p:cNvPr id="159749" name="TextBox 5"/>
          <p:cNvSpPr txBox="1">
            <a:spLocks noChangeArrowheads="1"/>
          </p:cNvSpPr>
          <p:nvPr/>
        </p:nvSpPr>
        <p:spPr bwMode="auto">
          <a:xfrm>
            <a:off x="0" y="6350000"/>
            <a:ext cx="4251325" cy="461963"/>
          </a:xfrm>
          <a:prstGeom prst="rect">
            <a:avLst/>
          </a:prstGeom>
          <a:noFill/>
          <a:ln w="9525">
            <a:noFill/>
            <a:miter lim="800000"/>
            <a:headEnd/>
            <a:tailEnd/>
          </a:ln>
        </p:spPr>
        <p:txBody>
          <a:bodyPr wrap="none">
            <a:spAutoFit/>
          </a:bodyPr>
          <a:lstStyle/>
          <a:p>
            <a:r>
              <a:rPr lang="en-US"/>
              <a:t>*Source: Schott Barometer:  </a:t>
            </a:r>
          </a:p>
          <a:p>
            <a:r>
              <a:rPr lang="en-US"/>
              <a:t>http://www.us.schott.com/english/news/index.html?NID=358</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ctrTitle"/>
          </p:nvPr>
        </p:nvSpPr>
        <p:spPr>
          <a:xfrm>
            <a:off x="203200" y="2865438"/>
            <a:ext cx="8940800" cy="1470025"/>
          </a:xfrm>
        </p:spPr>
        <p:txBody>
          <a:bodyPr/>
          <a:lstStyle/>
          <a:p>
            <a:r>
              <a:rPr lang="en-US" b="1" i="1" smtClean="0"/>
              <a:t>Your community has an opportunity to capitalize on these trends!</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4"/>
          <p:cNvSpPr>
            <a:spLocks noGrp="1"/>
          </p:cNvSpPr>
          <p:nvPr>
            <p:ph type="title" idx="4294967295"/>
          </p:nvPr>
        </p:nvSpPr>
        <p:spPr>
          <a:xfrm>
            <a:off x="466725" y="2530475"/>
            <a:ext cx="8229600" cy="939800"/>
          </a:xfrm>
        </p:spPr>
        <p:txBody>
          <a:bodyPr/>
          <a:lstStyle/>
          <a:p>
            <a:pPr eaLnBrk="1" hangingPunct="1"/>
            <a:r>
              <a:rPr lang="en-US" smtClean="0"/>
              <a:t>Yet Barriers Remain…</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p:cNvSpPr>
            <a:spLocks noGrp="1"/>
          </p:cNvSpPr>
          <p:nvPr>
            <p:ph type="title" idx="4294967295"/>
          </p:nvPr>
        </p:nvSpPr>
        <p:spPr>
          <a:xfrm>
            <a:off x="433388" y="1003300"/>
            <a:ext cx="8229600" cy="939800"/>
          </a:xfrm>
        </p:spPr>
        <p:txBody>
          <a:bodyPr/>
          <a:lstStyle/>
          <a:p>
            <a:pPr eaLnBrk="1" hangingPunct="1"/>
            <a:r>
              <a:rPr lang="en-US" smtClean="0"/>
              <a:t>Review Activity</a:t>
            </a:r>
          </a:p>
        </p:txBody>
      </p:sp>
      <p:sp>
        <p:nvSpPr>
          <p:cNvPr id="4" name="Title 1"/>
          <p:cNvSpPr txBox="1">
            <a:spLocks/>
          </p:cNvSpPr>
          <p:nvPr/>
        </p:nvSpPr>
        <p:spPr bwMode="auto">
          <a:xfrm>
            <a:off x="433388" y="2235200"/>
            <a:ext cx="8229600" cy="3924300"/>
          </a:xfrm>
          <a:prstGeom prst="rect">
            <a:avLst/>
          </a:prstGeom>
          <a:noFill/>
          <a:ln w="9525">
            <a:noFill/>
            <a:miter lim="800000"/>
            <a:headEnd/>
            <a:tailEnd/>
          </a:ln>
        </p:spPr>
        <p:txBody>
          <a:bodyPr anchor="ctr">
            <a:normAutofit fontScale="60000" lnSpcReduction="20000"/>
          </a:bodyPr>
          <a:lstStyle/>
          <a:p>
            <a:pPr fontAlgn="auto">
              <a:spcAft>
                <a:spcPts val="0"/>
              </a:spcAft>
              <a:defRPr/>
            </a:pPr>
            <a:r>
              <a:rPr lang="en-US" sz="5300" b="1" i="1" dirty="0">
                <a:latin typeface="+mj-lt"/>
                <a:ea typeface="+mj-ea"/>
                <a:cs typeface="+mj-cs"/>
              </a:rPr>
              <a:t>Practice what you just learned</a:t>
            </a:r>
          </a:p>
          <a:p>
            <a:pPr fontAlgn="auto">
              <a:spcAft>
                <a:spcPts val="0"/>
              </a:spcAft>
              <a:defRPr/>
            </a:pPr>
            <a:endParaRPr lang="en-US" sz="4700" dirty="0">
              <a:latin typeface="+mj-lt"/>
              <a:ea typeface="+mj-ea"/>
              <a:cs typeface="+mj-cs"/>
            </a:endParaRPr>
          </a:p>
          <a:p>
            <a:pPr fontAlgn="auto">
              <a:spcAft>
                <a:spcPts val="0"/>
              </a:spcAft>
              <a:buFont typeface="Arial" pitchFamily="34" charset="0"/>
              <a:buChar char="•"/>
              <a:defRPr/>
            </a:pPr>
            <a:r>
              <a:rPr lang="en-US" sz="4700" dirty="0">
                <a:latin typeface="+mj-lt"/>
                <a:ea typeface="+mj-ea"/>
                <a:cs typeface="+mj-cs"/>
              </a:rPr>
              <a:t>   Take 5 minutes to prepare 30-second elevator 	speech to convince community leaders to “go solar”</a:t>
            </a:r>
          </a:p>
          <a:p>
            <a:pPr lvl="3" fontAlgn="auto">
              <a:spcAft>
                <a:spcPts val="0"/>
              </a:spcAft>
              <a:buFont typeface="Arial" pitchFamily="34" charset="0"/>
              <a:buChar char="•"/>
              <a:defRPr/>
            </a:pPr>
            <a:r>
              <a:rPr lang="en-US" sz="4700" dirty="0">
                <a:latin typeface="+mj-lt"/>
                <a:ea typeface="+mj-ea"/>
                <a:cs typeface="+mj-cs"/>
              </a:rPr>
              <a:t>    talk about the benefits, be persuasive</a:t>
            </a:r>
          </a:p>
          <a:p>
            <a:pPr lvl="1" fontAlgn="auto">
              <a:spcAft>
                <a:spcPts val="0"/>
              </a:spcAft>
              <a:buFont typeface="Arial" pitchFamily="34" charset="0"/>
              <a:buChar char="•"/>
              <a:defRPr/>
            </a:pPr>
            <a:endParaRPr lang="en-US" sz="4700" dirty="0">
              <a:latin typeface="+mj-lt"/>
              <a:ea typeface="+mj-ea"/>
              <a:cs typeface="+mj-cs"/>
            </a:endParaRPr>
          </a:p>
          <a:p>
            <a:pPr fontAlgn="auto">
              <a:spcAft>
                <a:spcPts val="0"/>
              </a:spcAft>
              <a:buFont typeface="Arial" pitchFamily="34" charset="0"/>
              <a:buChar char="•"/>
              <a:defRPr/>
            </a:pPr>
            <a:r>
              <a:rPr lang="en-US" sz="4700" dirty="0">
                <a:latin typeface="+mj-lt"/>
                <a:ea typeface="+mj-ea"/>
                <a:cs typeface="+mj-cs"/>
              </a:rPr>
              <a:t>    Take 3 minutes to deliver your speech to your 	neighbors</a:t>
            </a:r>
          </a:p>
          <a:p>
            <a:pPr fontAlgn="auto">
              <a:spcAft>
                <a:spcPts val="0"/>
              </a:spcAft>
              <a:defRPr/>
            </a:pPr>
            <a:endParaRPr lang="en-US" sz="4700" dirty="0">
              <a:latin typeface="+mj-lt"/>
              <a:ea typeface="+mj-ea"/>
              <a:cs typeface="+mj-cs"/>
            </a:endParaRPr>
          </a:p>
          <a:p>
            <a:pPr fontAlgn="auto">
              <a:spcAft>
                <a:spcPts val="0"/>
              </a:spcAft>
              <a:buFont typeface="Arial" pitchFamily="34" charset="0"/>
              <a:buChar char="•"/>
              <a:defRPr/>
            </a:pPr>
            <a:r>
              <a:rPr lang="en-US" sz="4700" dirty="0">
                <a:latin typeface="+mj-lt"/>
                <a:ea typeface="+mj-ea"/>
                <a:cs typeface="+mj-cs"/>
              </a:rPr>
              <a:t>     Provide each other with constructive feedback</a:t>
            </a:r>
          </a:p>
          <a:p>
            <a:pPr fontAlgn="auto">
              <a:spcAft>
                <a:spcPts val="0"/>
              </a:spcAft>
              <a:buFont typeface="Arial" pitchFamily="34" charset="0"/>
              <a:buChar char="•"/>
              <a:defRPr/>
            </a:pPr>
            <a:endParaRPr lang="en-US" sz="440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extBox 4"/>
          <p:cNvSpPr txBox="1">
            <a:spLocks noChangeArrowheads="1"/>
          </p:cNvSpPr>
          <p:nvPr/>
        </p:nvSpPr>
        <p:spPr bwMode="auto">
          <a:xfrm>
            <a:off x="674688" y="5638800"/>
            <a:ext cx="7824787" cy="641350"/>
          </a:xfrm>
          <a:prstGeom prst="rect">
            <a:avLst/>
          </a:prstGeom>
          <a:noFill/>
          <a:ln w="9525">
            <a:noFill/>
            <a:miter lim="800000"/>
            <a:headEnd/>
            <a:tailEnd/>
          </a:ln>
        </p:spPr>
        <p:txBody>
          <a:bodyPr>
            <a:spAutoFit/>
          </a:bodyPr>
          <a:lstStyle/>
          <a:p>
            <a:pPr algn="ctr"/>
            <a:r>
              <a:rPr lang="en-US" sz="1800"/>
              <a:t>SEIA Webisode 1: </a:t>
            </a:r>
            <a:r>
              <a:rPr lang="en-US" sz="1800">
                <a:hlinkClick r:id="rId4"/>
              </a:rPr>
              <a:t>http://www.seia.org/cs/the_solar_generation</a:t>
            </a:r>
            <a:endParaRPr lang="en-US" sz="1800"/>
          </a:p>
          <a:p>
            <a:pPr algn="ctr"/>
            <a:endParaRPr lang="en-US" sz="1800"/>
          </a:p>
        </p:txBody>
      </p:sp>
      <p:pic>
        <p:nvPicPr>
          <p:cNvPr id="375812" name="Solar Generation USA Road Trip - Webisode 1.wmv">
            <a:hlinkClick r:id="" action="ppaction://media"/>
          </p:cNvPr>
          <p:cNvPicPr>
            <a:picLocks noRot="1" noChangeAspect="1" noChangeArrowheads="1"/>
          </p:cNvPicPr>
          <p:nvPr>
            <a:videoFile r:link="rId1"/>
          </p:nvPr>
        </p:nvPicPr>
        <p:blipFill>
          <a:blip r:embed="rId5"/>
          <a:srcRect/>
          <a:stretch>
            <a:fillRect/>
          </a:stretch>
        </p:blipFill>
        <p:spPr bwMode="auto">
          <a:xfrm>
            <a:off x="709613" y="762000"/>
            <a:ext cx="7789862" cy="4381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667" fill="hold"/>
                                        <p:tgtEl>
                                          <p:spTgt spid="3758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75812"/>
                </p:tgtEl>
              </p:cMediaNode>
            </p:video>
            <p:seq concurrent="1" nextAc="seek">
              <p:cTn id="8" restart="whenNotActive" fill="hold" evtFilter="cancelBubble" nodeType="interactiveSeq">
                <p:stCondLst>
                  <p:cond evt="onClick" delay="0">
                    <p:tgtEl>
                      <p:spTgt spid="3758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75812"/>
                                        </p:tgtEl>
                                      </p:cBhvr>
                                    </p:cmd>
                                  </p:childTnLst>
                                </p:cTn>
                              </p:par>
                            </p:childTnLst>
                          </p:cTn>
                        </p:par>
                      </p:childTnLst>
                    </p:cTn>
                  </p:par>
                </p:childTnLst>
              </p:cTn>
              <p:nextCondLst>
                <p:cond evt="onClick" delay="0">
                  <p:tgtEl>
                    <p:spTgt spid="375812"/>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extBox 4"/>
          <p:cNvSpPr txBox="1">
            <a:spLocks noChangeArrowheads="1"/>
          </p:cNvSpPr>
          <p:nvPr/>
        </p:nvSpPr>
        <p:spPr bwMode="auto">
          <a:xfrm>
            <a:off x="674688" y="5638800"/>
            <a:ext cx="7824787" cy="641350"/>
          </a:xfrm>
          <a:prstGeom prst="rect">
            <a:avLst/>
          </a:prstGeom>
          <a:noFill/>
          <a:ln w="9525">
            <a:noFill/>
            <a:miter lim="800000"/>
            <a:headEnd/>
            <a:tailEnd/>
          </a:ln>
        </p:spPr>
        <p:txBody>
          <a:bodyPr>
            <a:spAutoFit/>
          </a:bodyPr>
          <a:lstStyle/>
          <a:p>
            <a:pPr algn="ctr"/>
            <a:r>
              <a:rPr lang="en-US" sz="1800"/>
              <a:t>SEIA Webisode 2: </a:t>
            </a:r>
            <a:r>
              <a:rPr lang="en-US" sz="1800">
                <a:hlinkClick r:id="rId4"/>
              </a:rPr>
              <a:t>http://www.seia.org/cs/the_solar_generation</a:t>
            </a:r>
            <a:endParaRPr lang="en-US" sz="1800"/>
          </a:p>
          <a:p>
            <a:pPr algn="ctr"/>
            <a:endParaRPr lang="en-US" sz="1800"/>
          </a:p>
        </p:txBody>
      </p:sp>
      <p:pic>
        <p:nvPicPr>
          <p:cNvPr id="381955" name="Solar Generation USA Road Trip - Webisode 2.wmv">
            <a:hlinkClick r:id="" action="ppaction://media"/>
          </p:cNvPr>
          <p:cNvPicPr>
            <a:picLocks noRot="1" noChangeAspect="1" noChangeArrowheads="1"/>
          </p:cNvPicPr>
          <p:nvPr>
            <a:videoFile r:link="rId1"/>
          </p:nvPr>
        </p:nvPicPr>
        <p:blipFill>
          <a:blip r:embed="rId5"/>
          <a:srcRect/>
          <a:stretch>
            <a:fillRect/>
          </a:stretch>
        </p:blipFill>
        <p:spPr bwMode="auto">
          <a:xfrm>
            <a:off x="915988" y="977900"/>
            <a:ext cx="7405687" cy="4165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321" fill="hold"/>
                                        <p:tgtEl>
                                          <p:spTgt spid="38195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81955"/>
                </p:tgtEl>
              </p:cMediaNode>
            </p:video>
            <p:seq concurrent="1" nextAc="seek">
              <p:cTn id="8" restart="whenNotActive" fill="hold" evtFilter="cancelBubble" nodeType="interactiveSeq">
                <p:stCondLst>
                  <p:cond evt="onClick" delay="0">
                    <p:tgtEl>
                      <p:spTgt spid="38195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81955"/>
                                        </p:tgtEl>
                                      </p:cBhvr>
                                    </p:cmd>
                                  </p:childTnLst>
                                </p:cTn>
                              </p:par>
                            </p:childTnLst>
                          </p:cTn>
                        </p:par>
                      </p:childTnLst>
                    </p:cTn>
                  </p:par>
                </p:childTnLst>
              </p:cTn>
              <p:nextCondLst>
                <p:cond evt="onClick" delay="0">
                  <p:tgtEl>
                    <p:spTgt spid="381955"/>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extBox 4"/>
          <p:cNvSpPr txBox="1">
            <a:spLocks noChangeArrowheads="1"/>
          </p:cNvSpPr>
          <p:nvPr/>
        </p:nvSpPr>
        <p:spPr bwMode="auto">
          <a:xfrm>
            <a:off x="687388" y="5638800"/>
            <a:ext cx="7824787" cy="641350"/>
          </a:xfrm>
          <a:prstGeom prst="rect">
            <a:avLst/>
          </a:prstGeom>
          <a:noFill/>
          <a:ln w="9525">
            <a:noFill/>
            <a:miter lim="800000"/>
            <a:headEnd/>
            <a:tailEnd/>
          </a:ln>
        </p:spPr>
        <p:txBody>
          <a:bodyPr>
            <a:spAutoFit/>
          </a:bodyPr>
          <a:lstStyle/>
          <a:p>
            <a:pPr algn="ctr"/>
            <a:r>
              <a:rPr lang="en-US" sz="1800"/>
              <a:t>SEIA Webisode 3: </a:t>
            </a:r>
            <a:r>
              <a:rPr lang="en-US" sz="1800">
                <a:hlinkClick r:id="rId4"/>
              </a:rPr>
              <a:t>http://www.seia.org/cs/the_solar_generation</a:t>
            </a:r>
            <a:endParaRPr lang="en-US" sz="1800"/>
          </a:p>
          <a:p>
            <a:pPr algn="ctr"/>
            <a:endParaRPr lang="en-US" sz="1800"/>
          </a:p>
        </p:txBody>
      </p:sp>
      <p:pic>
        <p:nvPicPr>
          <p:cNvPr id="384003" name="Solar Generation USA Road Trip - Webisode 3-1.wmv">
            <a:hlinkClick r:id="" action="ppaction://media"/>
          </p:cNvPr>
          <p:cNvPicPr>
            <a:picLocks noRot="1" noChangeAspect="1" noChangeArrowheads="1"/>
          </p:cNvPicPr>
          <p:nvPr>
            <a:videoFile r:link="rId1"/>
          </p:nvPr>
        </p:nvPicPr>
        <p:blipFill>
          <a:blip r:embed="rId5"/>
          <a:srcRect/>
          <a:stretch>
            <a:fillRect/>
          </a:stretch>
        </p:blipFill>
        <p:spPr bwMode="auto">
          <a:xfrm>
            <a:off x="687388" y="914400"/>
            <a:ext cx="7518400" cy="4229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921" fill="hold"/>
                                        <p:tgtEl>
                                          <p:spTgt spid="38400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84003"/>
                </p:tgtEl>
              </p:cMediaNode>
            </p:video>
            <p:seq concurrent="1" nextAc="seek">
              <p:cTn id="8" restart="whenNotActive" fill="hold" evtFilter="cancelBubble" nodeType="interactiveSeq">
                <p:stCondLst>
                  <p:cond evt="onClick" delay="0">
                    <p:tgtEl>
                      <p:spTgt spid="38400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84003"/>
                                        </p:tgtEl>
                                      </p:cBhvr>
                                    </p:cmd>
                                  </p:childTnLst>
                                </p:cTn>
                              </p:par>
                            </p:childTnLst>
                          </p:cTn>
                        </p:par>
                      </p:childTnLst>
                    </p:cTn>
                  </p:par>
                </p:childTnLst>
              </p:cTn>
              <p:nextCondLst>
                <p:cond evt="onClick" delay="0">
                  <p:tgtEl>
                    <p:spTgt spid="384003"/>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idx="4294967295"/>
          </p:nvPr>
        </p:nvSpPr>
        <p:spPr>
          <a:xfrm>
            <a:off x="433388" y="2693988"/>
            <a:ext cx="8229600" cy="1143000"/>
          </a:xfrm>
        </p:spPr>
        <p:txBody>
          <a:bodyPr rtlCol="0">
            <a:normAutofit fontScale="90000"/>
          </a:bodyPr>
          <a:lstStyle/>
          <a:p>
            <a:pPr eaLnBrk="1" fontAlgn="auto" hangingPunct="1">
              <a:spcAft>
                <a:spcPts val="0"/>
              </a:spcAft>
              <a:defRPr/>
            </a:pPr>
            <a:r>
              <a:rPr lang="en-US" dirty="0" smtClean="0"/>
              <a:t>Lunch Break</a:t>
            </a:r>
            <a:br>
              <a:rPr lang="en-US" dirty="0" smtClean="0"/>
            </a:br>
            <a:r>
              <a:rPr lang="en-US" dirty="0" smtClean="0"/>
              <a:t>12:00 – 1:00 pm</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Grp="1"/>
          </p:cNvSpPr>
          <p:nvPr>
            <p:ph type="title" idx="4294967295"/>
          </p:nvPr>
        </p:nvSpPr>
        <p:spPr>
          <a:xfrm>
            <a:off x="296863" y="1127125"/>
            <a:ext cx="8229600" cy="939800"/>
          </a:xfrm>
        </p:spPr>
        <p:txBody>
          <a:bodyPr/>
          <a:lstStyle/>
          <a:p>
            <a:pPr eaLnBrk="1" hangingPunct="1"/>
            <a:r>
              <a:rPr lang="en-US" smtClean="0"/>
              <a:t>Workshop Agenda</a:t>
            </a:r>
          </a:p>
        </p:txBody>
      </p:sp>
      <p:sp>
        <p:nvSpPr>
          <p:cNvPr id="174082" name="Rectangle 3"/>
          <p:cNvSpPr>
            <a:spLocks noGrp="1"/>
          </p:cNvSpPr>
          <p:nvPr>
            <p:ph type="body" idx="4294967295"/>
          </p:nvPr>
        </p:nvSpPr>
        <p:spPr>
          <a:xfrm>
            <a:off x="457200" y="2066925"/>
            <a:ext cx="8229600" cy="5078413"/>
          </a:xfrm>
        </p:spPr>
        <p:txBody>
          <a:bodyPr/>
          <a:lstStyle/>
          <a:p>
            <a:pPr eaLnBrk="1" hangingPunct="1">
              <a:lnSpc>
                <a:spcPct val="90000"/>
              </a:lnSpc>
            </a:pPr>
            <a:r>
              <a:rPr lang="en-US" sz="2400" smtClean="0"/>
              <a:t>Intros</a:t>
            </a:r>
          </a:p>
          <a:p>
            <a:pPr eaLnBrk="1" hangingPunct="1">
              <a:lnSpc>
                <a:spcPct val="90000"/>
              </a:lnSpc>
            </a:pPr>
            <a:r>
              <a:rPr lang="en-US" sz="2400" smtClean="0"/>
              <a:t>Solar technology basics</a:t>
            </a:r>
          </a:p>
          <a:p>
            <a:pPr eaLnBrk="1" hangingPunct="1">
              <a:lnSpc>
                <a:spcPct val="90000"/>
              </a:lnSpc>
            </a:pPr>
            <a:r>
              <a:rPr lang="en-US" sz="2400" smtClean="0"/>
              <a:t>Benefits and barriers to going solar </a:t>
            </a:r>
          </a:p>
          <a:p>
            <a:pPr eaLnBrk="1" hangingPunct="1">
              <a:lnSpc>
                <a:spcPct val="90000"/>
              </a:lnSpc>
            </a:pPr>
            <a:r>
              <a:rPr lang="en-US" sz="2400" smtClean="0"/>
              <a:t>Lunch from 12:00 – 1:00</a:t>
            </a:r>
          </a:p>
          <a:p>
            <a:pPr eaLnBrk="1" hangingPunct="1">
              <a:lnSpc>
                <a:spcPct val="90000"/>
              </a:lnSpc>
            </a:pPr>
            <a:r>
              <a:rPr lang="en-US" sz="2400" b="1" smtClean="0">
                <a:solidFill>
                  <a:srgbClr val="FF0000"/>
                </a:solidFill>
              </a:rPr>
              <a:t>Overcoming barriers</a:t>
            </a:r>
          </a:p>
          <a:p>
            <a:pPr lvl="1" eaLnBrk="1" hangingPunct="1">
              <a:lnSpc>
                <a:spcPct val="90000"/>
              </a:lnSpc>
            </a:pPr>
            <a:r>
              <a:rPr lang="en-US" sz="2400" b="1" smtClean="0">
                <a:solidFill>
                  <a:srgbClr val="FF0000"/>
                </a:solidFill>
                <a:ea typeface="ＭＳ Ｐゴシック" pitchFamily="34" charset="-128"/>
              </a:rPr>
              <a:t>Policies (financial and regulatory)</a:t>
            </a:r>
          </a:p>
          <a:p>
            <a:pPr lvl="1" eaLnBrk="1" hangingPunct="1">
              <a:lnSpc>
                <a:spcPct val="90000"/>
              </a:lnSpc>
            </a:pPr>
            <a:r>
              <a:rPr lang="en-US" sz="2400" smtClean="0">
                <a:ea typeface="ＭＳ Ｐゴシック" pitchFamily="34" charset="-128"/>
              </a:rPr>
              <a:t>How to get started and engage stakeholders</a:t>
            </a:r>
          </a:p>
          <a:p>
            <a:pPr lvl="1" eaLnBrk="1" hangingPunct="1">
              <a:lnSpc>
                <a:spcPct val="90000"/>
              </a:lnSpc>
            </a:pPr>
            <a:r>
              <a:rPr lang="en-US" sz="2400" smtClean="0">
                <a:ea typeface="ＭＳ Ｐゴシック" pitchFamily="34" charset="-128"/>
              </a:rPr>
              <a:t>Installing solar on local government facility/land/b</a:t>
            </a:r>
            <a:r>
              <a:rPr lang="en-US" sz="2400" smtClean="0"/>
              <a:t>rownfield</a:t>
            </a:r>
          </a:p>
          <a:p>
            <a:pPr eaLnBrk="1" hangingPunct="1">
              <a:lnSpc>
                <a:spcPct val="90000"/>
              </a:lnSpc>
            </a:pPr>
            <a:r>
              <a:rPr lang="en-US" sz="2400" smtClean="0"/>
              <a:t>Adjourn at 3:00</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Title 1"/>
          <p:cNvSpPr>
            <a:spLocks noGrp="1"/>
          </p:cNvSpPr>
          <p:nvPr>
            <p:ph type="title" idx="4294967295"/>
          </p:nvPr>
        </p:nvSpPr>
        <p:spPr>
          <a:xfrm>
            <a:off x="411163" y="2403475"/>
            <a:ext cx="8229600" cy="1143000"/>
          </a:xfrm>
        </p:spPr>
        <p:txBody>
          <a:bodyPr rtlCol="0">
            <a:normAutofit fontScale="90000"/>
          </a:bodyPr>
          <a:lstStyle/>
          <a:p>
            <a:pPr eaLnBrk="1" fontAlgn="auto" hangingPunct="1">
              <a:spcAft>
                <a:spcPts val="0"/>
              </a:spcAft>
              <a:defRPr/>
            </a:pPr>
            <a:r>
              <a:rPr lang="en-US" dirty="0" smtClean="0"/>
              <a:t>How to Create Local Opportunities    for More Solar?</a:t>
            </a:r>
          </a:p>
        </p:txBody>
      </p:sp>
      <p:sp>
        <p:nvSpPr>
          <p:cNvPr id="61443" name="TextBox 4"/>
          <p:cNvSpPr txBox="1">
            <a:spLocks noChangeArrowheads="1"/>
          </p:cNvSpPr>
          <p:nvPr/>
        </p:nvSpPr>
        <p:spPr bwMode="auto">
          <a:xfrm>
            <a:off x="2790825" y="4051300"/>
            <a:ext cx="3622675" cy="1200150"/>
          </a:xfrm>
          <a:prstGeom prst="rect">
            <a:avLst/>
          </a:prstGeom>
          <a:noFill/>
          <a:ln w="9525">
            <a:noFill/>
            <a:miter lim="800000"/>
            <a:headEnd/>
            <a:tailEnd/>
          </a:ln>
        </p:spPr>
        <p:txBody>
          <a:bodyPr>
            <a:spAutoFit/>
          </a:bodyPr>
          <a:lstStyle/>
          <a:p>
            <a:r>
              <a:rPr lang="en-US" sz="7200">
                <a:latin typeface="Calibri" pitchFamily="34" charset="0"/>
              </a:rPr>
              <a:t>Policies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Effect transition="in" filter="box(in)">
                                      <p:cBhvr>
                                        <p:cTn id="7" dur="2000"/>
                                        <p:tgtEl>
                                          <p:spTgt spid="614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Grp="1"/>
          </p:cNvSpPr>
          <p:nvPr>
            <p:ph type="title" idx="4294967295"/>
          </p:nvPr>
        </p:nvSpPr>
        <p:spPr>
          <a:xfrm>
            <a:off x="457200" y="1060450"/>
            <a:ext cx="8229600" cy="938213"/>
          </a:xfrm>
        </p:spPr>
        <p:txBody>
          <a:bodyPr rtlCol="0">
            <a:normAutofit fontScale="90000"/>
          </a:bodyPr>
          <a:lstStyle/>
          <a:p>
            <a:pPr eaLnBrk="1" fontAlgn="auto" hangingPunct="1">
              <a:spcAft>
                <a:spcPts val="0"/>
              </a:spcAft>
              <a:defRPr/>
            </a:pPr>
            <a:r>
              <a:rPr lang="en-US" sz="4000" dirty="0" smtClean="0"/>
              <a:t>Financial Measures to                              Make Solar More Affordable</a:t>
            </a:r>
          </a:p>
        </p:txBody>
      </p:sp>
      <p:graphicFrame>
        <p:nvGraphicFramePr>
          <p:cNvPr id="5" name="Diagram 4"/>
          <p:cNvGraphicFramePr/>
          <p:nvPr/>
        </p:nvGraphicFramePr>
        <p:xfrm>
          <a:off x="1481469" y="2146846"/>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Grp="1"/>
          </p:cNvSpPr>
          <p:nvPr>
            <p:ph type="title" idx="4294967295"/>
          </p:nvPr>
        </p:nvSpPr>
        <p:spPr>
          <a:xfrm>
            <a:off x="457200" y="1060450"/>
            <a:ext cx="8229600" cy="938213"/>
          </a:xfrm>
        </p:spPr>
        <p:txBody>
          <a:bodyPr rtlCol="0">
            <a:normAutofit fontScale="90000"/>
          </a:bodyPr>
          <a:lstStyle/>
          <a:p>
            <a:pPr eaLnBrk="1" fontAlgn="auto" hangingPunct="1">
              <a:spcAft>
                <a:spcPts val="0"/>
              </a:spcAft>
              <a:defRPr/>
            </a:pPr>
            <a:r>
              <a:rPr lang="en-US" sz="4000" dirty="0" smtClean="0"/>
              <a:t>Financial Measures to                              Make Solar More Affordable</a:t>
            </a:r>
          </a:p>
        </p:txBody>
      </p:sp>
      <p:graphicFrame>
        <p:nvGraphicFramePr>
          <p:cNvPr id="5" name="Diagram 4"/>
          <p:cNvGraphicFramePr/>
          <p:nvPr/>
        </p:nvGraphicFramePr>
        <p:xfrm>
          <a:off x="1481469" y="2146846"/>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3" descr="11-172-Solar-America-PPT-PartnerOrgBKG.png"/>
          <p:cNvPicPr>
            <a:picLocks noChangeAspect="1"/>
          </p:cNvPicPr>
          <p:nvPr/>
        </p:nvPicPr>
        <p:blipFill>
          <a:blip r:embed="rId3"/>
          <a:srcRect/>
          <a:stretch>
            <a:fillRect/>
          </a:stretch>
        </p:blipFill>
        <p:spPr bwMode="auto">
          <a:xfrm>
            <a:off x="0" y="-9525"/>
            <a:ext cx="9144000" cy="6858000"/>
          </a:xfrm>
          <a:prstGeom prst="rect">
            <a:avLst/>
          </a:prstGeom>
          <a:noFill/>
          <a:ln w="9525">
            <a:noFill/>
            <a:miter lim="800000"/>
            <a:headEnd/>
            <a:tailEnd/>
          </a:ln>
        </p:spPr>
      </p:pic>
      <p:sp>
        <p:nvSpPr>
          <p:cNvPr id="29698" name="Title 11"/>
          <p:cNvSpPr>
            <a:spLocks noGrp="1"/>
          </p:cNvSpPr>
          <p:nvPr>
            <p:ph type="title"/>
          </p:nvPr>
        </p:nvSpPr>
        <p:spPr/>
        <p:txBody>
          <a:bodyPr/>
          <a:lstStyle/>
          <a:p>
            <a:pPr eaLnBrk="1" hangingPunct="1"/>
            <a:r>
              <a:rPr lang="en-US" smtClean="0"/>
              <a:t>About Solar America Communities</a:t>
            </a:r>
          </a:p>
        </p:txBody>
      </p:sp>
      <p:sp>
        <p:nvSpPr>
          <p:cNvPr id="29699" name="Content Placeholder 12"/>
          <p:cNvSpPr>
            <a:spLocks noGrp="1"/>
          </p:cNvSpPr>
          <p:nvPr>
            <p:ph idx="1"/>
          </p:nvPr>
        </p:nvSpPr>
        <p:spPr>
          <a:xfrm>
            <a:off x="234950" y="2287588"/>
            <a:ext cx="8718550" cy="1697037"/>
          </a:xfrm>
        </p:spPr>
        <p:txBody>
          <a:bodyPr/>
          <a:lstStyle/>
          <a:p>
            <a:pPr marL="0" indent="0" algn="ctr" eaLnBrk="1" hangingPunct="1">
              <a:buFont typeface="Arial" charset="0"/>
              <a:buNone/>
            </a:pPr>
            <a:r>
              <a:rPr lang="en-US" sz="1600" i="1" smtClean="0"/>
              <a:t>Solar America Communities</a:t>
            </a:r>
            <a:r>
              <a:rPr lang="en-US" sz="1600" smtClean="0"/>
              <a:t> is a U.S. Department of Energy (DOE) program designed to increase the use and integration of solar energy in communities across the United States. </a:t>
            </a:r>
          </a:p>
          <a:p>
            <a:pPr marL="0" indent="0" algn="ctr" eaLnBrk="1" hangingPunct="1">
              <a:buFont typeface="Arial" charset="0"/>
              <a:buNone/>
            </a:pPr>
            <a:r>
              <a:rPr lang="en-US" sz="1600" smtClean="0"/>
              <a:t>The International City/County Management Association and ICLEI-Local Governments for Sustainability USA were selected by DOE to assist local governments throughout the U.S. implement best practices and accelerate the adoption of solar energy.</a:t>
            </a:r>
          </a:p>
          <a:p>
            <a:pPr marL="0" indent="0" algn="ctr" eaLnBrk="1" hangingPunct="1">
              <a:buFont typeface="Arial" charset="0"/>
              <a:buNone/>
            </a:pPr>
            <a:endParaRPr lang="en-US" sz="800" smtClean="0"/>
          </a:p>
          <a:p>
            <a:pPr marL="0" indent="0" algn="ctr" eaLnBrk="1" hangingPunct="1">
              <a:buFont typeface="Arial" charset="0"/>
              <a:buNone/>
            </a:pPr>
            <a:r>
              <a:rPr lang="en-US" sz="1500" smtClean="0"/>
              <a:t> </a:t>
            </a:r>
            <a:r>
              <a:rPr lang="en-US" sz="1500" b="1" smtClean="0">
                <a:solidFill>
                  <a:srgbClr val="1F497D"/>
                </a:solidFill>
              </a:rPr>
              <a:t>For more information visit www.SolarAmericaCommunities.energy.gov.</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4"/>
          <p:cNvSpPr>
            <a:spLocks noGrp="1"/>
          </p:cNvSpPr>
          <p:nvPr>
            <p:ph type="title" idx="4294967295"/>
          </p:nvPr>
        </p:nvSpPr>
        <p:spPr>
          <a:xfrm>
            <a:off x="457200" y="1055688"/>
            <a:ext cx="8229600" cy="938212"/>
          </a:xfrm>
        </p:spPr>
        <p:txBody>
          <a:bodyPr/>
          <a:lstStyle/>
          <a:p>
            <a:pPr eaLnBrk="1" hangingPunct="1"/>
            <a:r>
              <a:rPr lang="en-US" sz="3600" smtClean="0"/>
              <a:t>Regulatory Measures to                           Make Solar More Affordable</a:t>
            </a:r>
          </a:p>
        </p:txBody>
      </p:sp>
      <p:graphicFrame>
        <p:nvGraphicFramePr>
          <p:cNvPr id="10" name="Diagram 9"/>
          <p:cNvGraphicFramePr/>
          <p:nvPr/>
        </p:nvGraphicFramePr>
        <p:xfrm>
          <a:off x="0" y="2057400"/>
          <a:ext cx="4419600" cy="332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 11"/>
          <p:cNvGraphicFramePr/>
          <p:nvPr/>
        </p:nvGraphicFramePr>
        <p:xfrm>
          <a:off x="4438650" y="2019300"/>
          <a:ext cx="4724400" cy="40005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Grp="1"/>
          </p:cNvSpPr>
          <p:nvPr>
            <p:ph type="title" idx="4294967295"/>
          </p:nvPr>
        </p:nvSpPr>
        <p:spPr/>
        <p:txBody>
          <a:bodyPr/>
          <a:lstStyle/>
          <a:p>
            <a:pPr eaLnBrk="1" hangingPunct="1"/>
            <a:endParaRPr lang="en-US" sz="4000" smtClean="0"/>
          </a:p>
        </p:txBody>
      </p:sp>
      <p:pic>
        <p:nvPicPr>
          <p:cNvPr id="186370" name="Picture 6">
            <a:hlinkClick r:id="rId4"/>
          </p:cNvPr>
          <p:cNvPicPr>
            <a:picLocks noChangeAspect="1" noChangeArrowheads="1"/>
          </p:cNvPicPr>
          <p:nvPr/>
        </p:nvPicPr>
        <p:blipFill>
          <a:blip r:embed="rId5"/>
          <a:srcRect/>
          <a:stretch>
            <a:fillRect/>
          </a:stretch>
        </p:blipFill>
        <p:spPr bwMode="auto">
          <a:xfrm>
            <a:off x="0" y="0"/>
            <a:ext cx="9144000" cy="6858000"/>
          </a:xfrm>
          <a:prstGeom prst="rect">
            <a:avLst/>
          </a:prstGeom>
          <a:noFill/>
          <a:ln w="9525">
            <a:noFill/>
            <a:miter lim="800000"/>
            <a:headEnd/>
            <a:tailEnd/>
          </a:ln>
        </p:spPr>
      </p:pic>
      <p:pic>
        <p:nvPicPr>
          <p:cNvPr id="82950" name="OpenPV_Installs_QT_No_Sound.mov">
            <a:hlinkClick r:id="" action="ppaction://media"/>
          </p:cNvPr>
          <p:cNvPicPr>
            <a:picLocks noRot="1" noChangeAspect="1" noChangeArrowheads="1"/>
          </p:cNvPicPr>
          <p:nvPr>
            <a:videoFile r:link="rId1"/>
          </p:nvPr>
        </p:nvPicPr>
        <p:blipFill>
          <a:blip r:embed="rId6"/>
          <a:srcRect/>
          <a:stretch>
            <a:fillRect/>
          </a:stretch>
        </p:blipFill>
        <p:spPr bwMode="auto">
          <a:xfrm>
            <a:off x="0" y="103188"/>
            <a:ext cx="9144000" cy="67548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295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2950"/>
                                        </p:tgtEl>
                                      </p:cBhvr>
                                    </p:cmd>
                                  </p:childTnLst>
                                </p:cTn>
                              </p:par>
                            </p:childTnLst>
                          </p:cTn>
                        </p:par>
                      </p:childTnLst>
                    </p:cTn>
                  </p:par>
                </p:childTnLst>
              </p:cTn>
              <p:nextCondLst>
                <p:cond evt="onClick" delay="0">
                  <p:tgtEl>
                    <p:spTgt spid="82950"/>
                  </p:tgtEl>
                </p:cond>
              </p:nextCondLst>
            </p:seq>
            <p:video>
              <p:cMediaNode>
                <p:cTn id="7" fill="hold" display="0">
                  <p:stCondLst>
                    <p:cond delay="indefinite"/>
                  </p:stCondLst>
                  <p:endCondLst>
                    <p:cond evt="onNext" delay="0">
                      <p:tgtEl>
                        <p:sldTgt/>
                      </p:tgtEl>
                    </p:cond>
                    <p:cond evt="onPrev" delay="0">
                      <p:tgtEl>
                        <p:sldTgt/>
                      </p:tgtEl>
                    </p:cond>
                  </p:endCondLst>
                </p:cTn>
                <p:tgtEl>
                  <p:spTgt spid="82950"/>
                </p:tgtEl>
              </p:cMediaNode>
            </p:vide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6"/>
          <p:cNvSpPr>
            <a:spLocks noGrp="1"/>
          </p:cNvSpPr>
          <p:nvPr>
            <p:ph type="title" idx="4294967295"/>
          </p:nvPr>
        </p:nvSpPr>
        <p:spPr>
          <a:xfrm>
            <a:off x="457200" y="1060450"/>
            <a:ext cx="8229600" cy="1143000"/>
          </a:xfrm>
        </p:spPr>
        <p:txBody>
          <a:bodyPr rtlCol="0">
            <a:normAutofit fontScale="90000"/>
          </a:bodyPr>
          <a:lstStyle/>
          <a:p>
            <a:pPr eaLnBrk="1" fontAlgn="auto" hangingPunct="1">
              <a:spcAft>
                <a:spcPts val="0"/>
              </a:spcAft>
              <a:defRPr/>
            </a:pPr>
            <a:r>
              <a:rPr lang="en-US" dirty="0" smtClean="0"/>
              <a:t>Renewable Portfolio Standards (RPS)</a:t>
            </a:r>
          </a:p>
        </p:txBody>
      </p:sp>
      <p:sp>
        <p:nvSpPr>
          <p:cNvPr id="188418" name="Rectangle 7"/>
          <p:cNvSpPr>
            <a:spLocks noGrp="1"/>
          </p:cNvSpPr>
          <p:nvPr>
            <p:ph type="body" idx="4294967295"/>
          </p:nvPr>
        </p:nvSpPr>
        <p:spPr>
          <a:xfrm>
            <a:off x="457200" y="2209800"/>
            <a:ext cx="8229600" cy="3733800"/>
          </a:xfrm>
        </p:spPr>
        <p:txBody>
          <a:bodyPr/>
          <a:lstStyle/>
          <a:p>
            <a:pPr eaLnBrk="1" hangingPunct="1">
              <a:lnSpc>
                <a:spcPct val="80000"/>
              </a:lnSpc>
              <a:buFont typeface="Arial" charset="0"/>
              <a:buNone/>
            </a:pPr>
            <a:endParaRPr lang="en-US" sz="2400" smtClean="0"/>
          </a:p>
          <a:p>
            <a:pPr eaLnBrk="1" hangingPunct="1">
              <a:lnSpc>
                <a:spcPct val="80000"/>
              </a:lnSpc>
            </a:pPr>
            <a:r>
              <a:rPr lang="en-US" sz="2400" smtClean="0"/>
              <a:t>Solar procurement requirement placed on electricity suppliers (typically state, but can be implemented at the local level)</a:t>
            </a:r>
          </a:p>
          <a:p>
            <a:pPr eaLnBrk="1" hangingPunct="1">
              <a:lnSpc>
                <a:spcPct val="80000"/>
              </a:lnSpc>
              <a:buFont typeface="Arial" charset="0"/>
              <a:buNone/>
            </a:pPr>
            <a:endParaRPr lang="en-US" sz="2400" smtClean="0"/>
          </a:p>
          <a:p>
            <a:pPr eaLnBrk="1" hangingPunct="1">
              <a:lnSpc>
                <a:spcPct val="80000"/>
              </a:lnSpc>
            </a:pPr>
            <a:r>
              <a:rPr lang="en-US" sz="2400" smtClean="0"/>
              <a:t>RPS policies with solar specific provisions (solar carve-out) are among the most powerful now in use to promote long-term solar growth</a:t>
            </a:r>
          </a:p>
          <a:p>
            <a:pPr eaLnBrk="1" hangingPunct="1">
              <a:lnSpc>
                <a:spcPct val="80000"/>
              </a:lnSpc>
            </a:pPr>
            <a:endParaRPr lang="en-US" sz="2400" smtClean="0"/>
          </a:p>
          <a:p>
            <a:pPr eaLnBrk="1" hangingPunct="1">
              <a:lnSpc>
                <a:spcPct val="80000"/>
              </a:lnSpc>
            </a:pPr>
            <a:r>
              <a:rPr lang="en-US" sz="2400" smtClean="0"/>
              <a:t>Utility compliance is often determined by the purchase and retirement of solar renewable energy credits (SRECs)</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36"/>
          <p:cNvSpPr>
            <a:spLocks noGrp="1"/>
          </p:cNvSpPr>
          <p:nvPr>
            <p:ph type="title" idx="4294967295"/>
          </p:nvPr>
        </p:nvSpPr>
        <p:spPr>
          <a:xfrm>
            <a:off x="457200" y="1060450"/>
            <a:ext cx="8229600" cy="939800"/>
          </a:xfrm>
        </p:spPr>
        <p:txBody>
          <a:bodyPr/>
          <a:lstStyle/>
          <a:p>
            <a:pPr eaLnBrk="1" hangingPunct="1"/>
            <a:r>
              <a:rPr lang="en-US" smtClean="0"/>
              <a:t>SRECs</a:t>
            </a:r>
          </a:p>
        </p:txBody>
      </p:sp>
      <p:sp>
        <p:nvSpPr>
          <p:cNvPr id="190466" name="Rectangle 37"/>
          <p:cNvSpPr>
            <a:spLocks noGrp="1"/>
          </p:cNvSpPr>
          <p:nvPr>
            <p:ph type="body" idx="4294967295"/>
          </p:nvPr>
        </p:nvSpPr>
        <p:spPr>
          <a:xfrm>
            <a:off x="457200" y="3187700"/>
            <a:ext cx="8229600" cy="3143250"/>
          </a:xfrm>
        </p:spPr>
        <p:txBody>
          <a:bodyPr/>
          <a:lstStyle/>
          <a:p>
            <a:pPr eaLnBrk="1" hangingPunct="1">
              <a:lnSpc>
                <a:spcPct val="90000"/>
              </a:lnSpc>
            </a:pPr>
            <a:r>
              <a:rPr lang="en-US" sz="2400" smtClean="0"/>
              <a:t>In general, SRECs are a form of Renewable Energy Certificate or "Green tag" </a:t>
            </a:r>
          </a:p>
          <a:p>
            <a:pPr lvl="1" eaLnBrk="1" hangingPunct="1">
              <a:lnSpc>
                <a:spcPct val="90000"/>
              </a:lnSpc>
            </a:pPr>
            <a:r>
              <a:rPr lang="en-US" sz="2400" smtClean="0">
                <a:ea typeface="ＭＳ Ｐゴシック" pitchFamily="34" charset="-128"/>
              </a:rPr>
              <a:t>SREC sale opportunities exist in states that have RPS legislation with specific requirements for solar energy, usually referred to as a "solar carve-out"</a:t>
            </a:r>
            <a:endParaRPr lang="en-US" sz="2400" smtClean="0"/>
          </a:p>
          <a:p>
            <a:pPr eaLnBrk="1" hangingPunct="1">
              <a:lnSpc>
                <a:spcPct val="90000"/>
              </a:lnSpc>
            </a:pPr>
            <a:r>
              <a:rPr lang="en-US" sz="2400" smtClean="0"/>
              <a:t>States define SRECs differently</a:t>
            </a:r>
          </a:p>
          <a:p>
            <a:pPr eaLnBrk="1" hangingPunct="1">
              <a:lnSpc>
                <a:spcPct val="90000"/>
              </a:lnSpc>
            </a:pPr>
            <a:r>
              <a:rPr lang="en-US" sz="2400" smtClean="0"/>
              <a:t>Variations ultimately determine what an SREC is worth and how the generator is able to receive value from its sale</a:t>
            </a:r>
          </a:p>
          <a:p>
            <a:pPr eaLnBrk="1" hangingPunct="1">
              <a:lnSpc>
                <a:spcPct val="90000"/>
              </a:lnSpc>
            </a:pPr>
            <a:endParaRPr lang="en-US" sz="2800" smtClean="0"/>
          </a:p>
        </p:txBody>
      </p:sp>
      <p:pic>
        <p:nvPicPr>
          <p:cNvPr id="190467" name="Picture 4" descr="TRCdiagram"/>
          <p:cNvPicPr>
            <a:picLocks noChangeAspect="1" noChangeArrowheads="1"/>
          </p:cNvPicPr>
          <p:nvPr/>
        </p:nvPicPr>
        <p:blipFill>
          <a:blip r:embed="rId3"/>
          <a:srcRect/>
          <a:stretch>
            <a:fillRect/>
          </a:stretch>
        </p:blipFill>
        <p:spPr bwMode="auto">
          <a:xfrm>
            <a:off x="2603500" y="1978025"/>
            <a:ext cx="4051300" cy="1101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36"/>
          <p:cNvSpPr>
            <a:spLocks noGrp="1"/>
          </p:cNvSpPr>
          <p:nvPr>
            <p:ph type="title" idx="4294967295"/>
          </p:nvPr>
        </p:nvSpPr>
        <p:spPr>
          <a:xfrm>
            <a:off x="457200" y="1060450"/>
            <a:ext cx="8229600" cy="939800"/>
          </a:xfrm>
        </p:spPr>
        <p:txBody>
          <a:bodyPr/>
          <a:lstStyle/>
          <a:p>
            <a:pPr eaLnBrk="1" hangingPunct="1"/>
            <a:r>
              <a:rPr lang="en-US" smtClean="0"/>
              <a:t>SRECs</a:t>
            </a:r>
          </a:p>
        </p:txBody>
      </p:sp>
      <p:sp>
        <p:nvSpPr>
          <p:cNvPr id="192514" name="Rectangle 37"/>
          <p:cNvSpPr>
            <a:spLocks noGrp="1"/>
          </p:cNvSpPr>
          <p:nvPr>
            <p:ph type="body" idx="4294967295"/>
          </p:nvPr>
        </p:nvSpPr>
        <p:spPr>
          <a:xfrm>
            <a:off x="457200" y="3187700"/>
            <a:ext cx="8229600" cy="3143250"/>
          </a:xfrm>
        </p:spPr>
        <p:txBody>
          <a:bodyPr/>
          <a:lstStyle/>
          <a:p>
            <a:pPr eaLnBrk="1" hangingPunct="1">
              <a:lnSpc>
                <a:spcPct val="90000"/>
              </a:lnSpc>
            </a:pPr>
            <a:r>
              <a:rPr lang="en-US" sz="2400" smtClean="0"/>
              <a:t>In general, SRECs are a form of Renewable Energy Certificate or "Green tag" </a:t>
            </a:r>
          </a:p>
          <a:p>
            <a:pPr lvl="1" eaLnBrk="1" hangingPunct="1">
              <a:lnSpc>
                <a:spcPct val="90000"/>
              </a:lnSpc>
            </a:pPr>
            <a:r>
              <a:rPr lang="en-US" sz="2400" smtClean="0">
                <a:ea typeface="ＭＳ Ｐゴシック" pitchFamily="34" charset="-128"/>
              </a:rPr>
              <a:t>SREC sale opportunities exist in states that have RPS legislation with specific requirements for solar energy, usually referred to as a "solar carve-out"</a:t>
            </a:r>
            <a:endParaRPr lang="en-US" sz="2400" smtClean="0"/>
          </a:p>
          <a:p>
            <a:pPr eaLnBrk="1" hangingPunct="1">
              <a:lnSpc>
                <a:spcPct val="90000"/>
              </a:lnSpc>
            </a:pPr>
            <a:r>
              <a:rPr lang="en-US" sz="2400" smtClean="0"/>
              <a:t>States define SRECs differently</a:t>
            </a:r>
          </a:p>
          <a:p>
            <a:pPr eaLnBrk="1" hangingPunct="1">
              <a:lnSpc>
                <a:spcPct val="90000"/>
              </a:lnSpc>
            </a:pPr>
            <a:r>
              <a:rPr lang="en-US" sz="2400" smtClean="0"/>
              <a:t>Variations ultimately determine what an SREC is worth and how the generator is able to receive value from its sale</a:t>
            </a:r>
          </a:p>
          <a:p>
            <a:pPr eaLnBrk="1" hangingPunct="1">
              <a:lnSpc>
                <a:spcPct val="90000"/>
              </a:lnSpc>
            </a:pPr>
            <a:endParaRPr lang="en-US" sz="2800" smtClean="0"/>
          </a:p>
        </p:txBody>
      </p:sp>
      <p:pic>
        <p:nvPicPr>
          <p:cNvPr id="192515" name="Picture 4" descr="TRCdiagram"/>
          <p:cNvPicPr>
            <a:picLocks noChangeAspect="1" noChangeArrowheads="1"/>
          </p:cNvPicPr>
          <p:nvPr/>
        </p:nvPicPr>
        <p:blipFill>
          <a:blip r:embed="rId3"/>
          <a:srcRect/>
          <a:stretch>
            <a:fillRect/>
          </a:stretch>
        </p:blipFill>
        <p:spPr bwMode="auto">
          <a:xfrm>
            <a:off x="2603500" y="1978025"/>
            <a:ext cx="4051300" cy="1101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9"/>
          <p:cNvPicPr>
            <a:picLocks noChangeAspect="1" noChangeArrowheads="1"/>
          </p:cNvPicPr>
          <p:nvPr/>
        </p:nvPicPr>
        <p:blipFill>
          <a:blip r:embed="rId3"/>
          <a:srcRect/>
          <a:stretch>
            <a:fillRect/>
          </a:stretch>
        </p:blipFill>
        <p:spPr bwMode="auto">
          <a:xfrm>
            <a:off x="1295400" y="1371600"/>
            <a:ext cx="6629400" cy="4800600"/>
          </a:xfrm>
          <a:prstGeom prst="rect">
            <a:avLst/>
          </a:prstGeom>
          <a:noFill/>
          <a:ln w="9525">
            <a:solidFill>
              <a:schemeClr val="tx2"/>
            </a:solid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6"/>
          <p:cNvSpPr>
            <a:spLocks noGrp="1"/>
          </p:cNvSpPr>
          <p:nvPr>
            <p:ph type="title" idx="4294967295"/>
          </p:nvPr>
        </p:nvSpPr>
        <p:spPr>
          <a:xfrm>
            <a:off x="457200" y="1060450"/>
            <a:ext cx="8229600" cy="939800"/>
          </a:xfrm>
        </p:spPr>
        <p:txBody>
          <a:bodyPr/>
          <a:lstStyle/>
          <a:p>
            <a:pPr eaLnBrk="1" hangingPunct="1"/>
            <a:r>
              <a:rPr lang="en-US" smtClean="0"/>
              <a:t>Direct Cash Incentives</a:t>
            </a:r>
          </a:p>
        </p:txBody>
      </p:sp>
      <p:sp>
        <p:nvSpPr>
          <p:cNvPr id="196610" name="Rectangle 7"/>
          <p:cNvSpPr>
            <a:spLocks noGrp="1"/>
          </p:cNvSpPr>
          <p:nvPr>
            <p:ph type="body" idx="4294967295"/>
          </p:nvPr>
        </p:nvSpPr>
        <p:spPr>
          <a:xfrm>
            <a:off x="457200" y="2147888"/>
            <a:ext cx="4046538" cy="4900612"/>
          </a:xfrm>
        </p:spPr>
        <p:txBody>
          <a:bodyPr/>
          <a:lstStyle/>
          <a:p>
            <a:pPr eaLnBrk="1" hangingPunct="1">
              <a:lnSpc>
                <a:spcPct val="80000"/>
              </a:lnSpc>
            </a:pPr>
            <a:r>
              <a:rPr lang="en-US" sz="2400" smtClean="0"/>
              <a:t>Rebates, grants, performance-based incentives, feed-in tariffs, REC purchase programs</a:t>
            </a:r>
          </a:p>
          <a:p>
            <a:pPr eaLnBrk="1" hangingPunct="1">
              <a:lnSpc>
                <a:spcPct val="80000"/>
              </a:lnSpc>
              <a:buFont typeface="Arial" charset="0"/>
              <a:buNone/>
            </a:pPr>
            <a:endParaRPr lang="en-US" sz="2400" smtClean="0"/>
          </a:p>
          <a:p>
            <a:pPr eaLnBrk="1" hangingPunct="1">
              <a:lnSpc>
                <a:spcPct val="80000"/>
              </a:lnSpc>
            </a:pPr>
            <a:r>
              <a:rPr lang="en-US" sz="2400" smtClean="0"/>
              <a:t>Often state programs, but can be implemented locally</a:t>
            </a:r>
          </a:p>
          <a:p>
            <a:pPr eaLnBrk="1" hangingPunct="1">
              <a:lnSpc>
                <a:spcPct val="80000"/>
              </a:lnSpc>
              <a:buFont typeface="Arial" charset="0"/>
              <a:buNone/>
            </a:pPr>
            <a:endParaRPr lang="en-US" sz="2400" smtClean="0"/>
          </a:p>
          <a:p>
            <a:pPr eaLnBrk="1" hangingPunct="1">
              <a:lnSpc>
                <a:spcPct val="80000"/>
              </a:lnSpc>
            </a:pPr>
            <a:r>
              <a:rPr lang="en-US" sz="2400" smtClean="0"/>
              <a:t>43 states have some form of a direct cash incentive</a:t>
            </a:r>
          </a:p>
        </p:txBody>
      </p:sp>
      <p:sp>
        <p:nvSpPr>
          <p:cNvPr id="196611" name="TextBox 4"/>
          <p:cNvSpPr txBox="1">
            <a:spLocks noChangeArrowheads="1"/>
          </p:cNvSpPr>
          <p:nvPr/>
        </p:nvSpPr>
        <p:spPr bwMode="auto">
          <a:xfrm>
            <a:off x="457200" y="5695950"/>
            <a:ext cx="8305800" cy="400050"/>
          </a:xfrm>
          <a:prstGeom prst="rect">
            <a:avLst/>
          </a:prstGeom>
          <a:noFill/>
          <a:ln w="9525">
            <a:noFill/>
            <a:miter lim="800000"/>
            <a:headEnd/>
            <a:tailEnd/>
          </a:ln>
        </p:spPr>
        <p:txBody>
          <a:bodyPr>
            <a:spAutoFit/>
          </a:bodyPr>
          <a:lstStyle/>
          <a:p>
            <a:r>
              <a:rPr lang="en-US" sz="2000">
                <a:latin typeface="Calibri" pitchFamily="34" charset="0"/>
              </a:rPr>
              <a:t>For more information see: </a:t>
            </a:r>
            <a:r>
              <a:rPr lang="en-US" sz="2000">
                <a:latin typeface="Calibri" pitchFamily="34" charset="0"/>
                <a:hlinkClick r:id="rId3"/>
              </a:rPr>
              <a:t>http://www.dsireusa.org/solar/comparisontables/</a:t>
            </a:r>
            <a:r>
              <a:rPr lang="en-US" sz="2000">
                <a:latin typeface="Calibri" pitchFamily="34" charset="0"/>
              </a:rPr>
              <a:t> </a:t>
            </a:r>
          </a:p>
        </p:txBody>
      </p:sp>
      <p:pic>
        <p:nvPicPr>
          <p:cNvPr id="196612" name="Picture 2"/>
          <p:cNvPicPr>
            <a:picLocks noChangeAspect="1" noChangeArrowheads="1"/>
          </p:cNvPicPr>
          <p:nvPr/>
        </p:nvPicPr>
        <p:blipFill>
          <a:blip r:embed="rId4"/>
          <a:srcRect/>
          <a:stretch>
            <a:fillRect/>
          </a:stretch>
        </p:blipFill>
        <p:spPr bwMode="auto">
          <a:xfrm>
            <a:off x="4651375" y="2284413"/>
            <a:ext cx="4249738" cy="3187700"/>
          </a:xfrm>
          <a:prstGeom prst="rect">
            <a:avLst/>
          </a:prstGeom>
          <a:noFill/>
          <a:ln w="9525">
            <a:solidFill>
              <a:schemeClr val="tx2"/>
            </a:solid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6"/>
          <p:cNvSpPr>
            <a:spLocks noGrp="1"/>
          </p:cNvSpPr>
          <p:nvPr>
            <p:ph type="title" idx="4294967295"/>
          </p:nvPr>
        </p:nvSpPr>
        <p:spPr>
          <a:xfrm>
            <a:off x="457200" y="1060450"/>
            <a:ext cx="8229600" cy="939800"/>
          </a:xfrm>
        </p:spPr>
        <p:txBody>
          <a:bodyPr/>
          <a:lstStyle/>
          <a:p>
            <a:pPr eaLnBrk="1" hangingPunct="1"/>
            <a:r>
              <a:rPr lang="en-US" smtClean="0"/>
              <a:t>Direct Cash Incentives</a:t>
            </a:r>
          </a:p>
        </p:txBody>
      </p:sp>
      <p:sp>
        <p:nvSpPr>
          <p:cNvPr id="198658" name="Rectangle 7"/>
          <p:cNvSpPr>
            <a:spLocks noGrp="1"/>
          </p:cNvSpPr>
          <p:nvPr>
            <p:ph type="body" idx="4294967295"/>
          </p:nvPr>
        </p:nvSpPr>
        <p:spPr>
          <a:xfrm>
            <a:off x="457200" y="2147888"/>
            <a:ext cx="4046538" cy="4900612"/>
          </a:xfrm>
        </p:spPr>
        <p:txBody>
          <a:bodyPr/>
          <a:lstStyle/>
          <a:p>
            <a:pPr eaLnBrk="1" hangingPunct="1">
              <a:lnSpc>
                <a:spcPct val="80000"/>
              </a:lnSpc>
            </a:pPr>
            <a:r>
              <a:rPr lang="en-US" sz="2400" smtClean="0"/>
              <a:t>Rebates, grants, performance-based incentives, feed-in tariffs, REC purchase programs</a:t>
            </a:r>
          </a:p>
          <a:p>
            <a:pPr eaLnBrk="1" hangingPunct="1">
              <a:lnSpc>
                <a:spcPct val="80000"/>
              </a:lnSpc>
              <a:buFont typeface="Arial" charset="0"/>
              <a:buNone/>
            </a:pPr>
            <a:endParaRPr lang="en-US" sz="2400" smtClean="0"/>
          </a:p>
          <a:p>
            <a:pPr eaLnBrk="1" hangingPunct="1">
              <a:lnSpc>
                <a:spcPct val="80000"/>
              </a:lnSpc>
            </a:pPr>
            <a:r>
              <a:rPr lang="en-US" sz="2400" smtClean="0"/>
              <a:t>Often state programs, but can be implemented locally</a:t>
            </a:r>
          </a:p>
          <a:p>
            <a:pPr eaLnBrk="1" hangingPunct="1">
              <a:lnSpc>
                <a:spcPct val="80000"/>
              </a:lnSpc>
              <a:buFont typeface="Arial" charset="0"/>
              <a:buNone/>
            </a:pPr>
            <a:endParaRPr lang="en-US" sz="2400" smtClean="0"/>
          </a:p>
          <a:p>
            <a:pPr eaLnBrk="1" hangingPunct="1">
              <a:lnSpc>
                <a:spcPct val="80000"/>
              </a:lnSpc>
            </a:pPr>
            <a:r>
              <a:rPr lang="en-US" sz="2400" smtClean="0"/>
              <a:t>43 states have some form of a direct cash incentive</a:t>
            </a:r>
          </a:p>
        </p:txBody>
      </p:sp>
      <p:sp>
        <p:nvSpPr>
          <p:cNvPr id="198659" name="TextBox 4"/>
          <p:cNvSpPr txBox="1">
            <a:spLocks noChangeArrowheads="1"/>
          </p:cNvSpPr>
          <p:nvPr/>
        </p:nvSpPr>
        <p:spPr bwMode="auto">
          <a:xfrm>
            <a:off x="457200" y="5695950"/>
            <a:ext cx="8305800" cy="400050"/>
          </a:xfrm>
          <a:prstGeom prst="rect">
            <a:avLst/>
          </a:prstGeom>
          <a:noFill/>
          <a:ln w="9525">
            <a:noFill/>
            <a:miter lim="800000"/>
            <a:headEnd/>
            <a:tailEnd/>
          </a:ln>
        </p:spPr>
        <p:txBody>
          <a:bodyPr>
            <a:spAutoFit/>
          </a:bodyPr>
          <a:lstStyle/>
          <a:p>
            <a:r>
              <a:rPr lang="en-US" sz="2000">
                <a:latin typeface="Calibri" pitchFamily="34" charset="0"/>
              </a:rPr>
              <a:t>For more information see: </a:t>
            </a:r>
            <a:r>
              <a:rPr lang="en-US" sz="2000">
                <a:latin typeface="Calibri" pitchFamily="34" charset="0"/>
                <a:hlinkClick r:id="rId3"/>
              </a:rPr>
              <a:t>http://www.dsireusa.org/solar/comparisontables/</a:t>
            </a:r>
            <a:r>
              <a:rPr lang="en-US" sz="2000">
                <a:latin typeface="Calibri" pitchFamily="34" charset="0"/>
              </a:rPr>
              <a:t> </a:t>
            </a:r>
          </a:p>
        </p:txBody>
      </p:sp>
      <p:pic>
        <p:nvPicPr>
          <p:cNvPr id="198660" name="Picture 2"/>
          <p:cNvPicPr>
            <a:picLocks noChangeAspect="1" noChangeArrowheads="1"/>
          </p:cNvPicPr>
          <p:nvPr/>
        </p:nvPicPr>
        <p:blipFill>
          <a:blip r:embed="rId4"/>
          <a:srcRect/>
          <a:stretch>
            <a:fillRect/>
          </a:stretch>
        </p:blipFill>
        <p:spPr bwMode="auto">
          <a:xfrm>
            <a:off x="4651375" y="2284413"/>
            <a:ext cx="4249738" cy="3187700"/>
          </a:xfrm>
          <a:prstGeom prst="rect">
            <a:avLst/>
          </a:prstGeom>
          <a:noFill/>
          <a:ln w="9525">
            <a:solidFill>
              <a:schemeClr val="tx2"/>
            </a:solid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4"/>
          <p:cNvSpPr>
            <a:spLocks noGrp="1"/>
          </p:cNvSpPr>
          <p:nvPr>
            <p:ph type="title" idx="4294967295"/>
          </p:nvPr>
        </p:nvSpPr>
        <p:spPr>
          <a:xfrm>
            <a:off x="457200" y="1060450"/>
            <a:ext cx="8229600" cy="939800"/>
          </a:xfrm>
        </p:spPr>
        <p:txBody>
          <a:bodyPr/>
          <a:lstStyle/>
          <a:p>
            <a:pPr eaLnBrk="1" hangingPunct="1"/>
            <a:r>
              <a:rPr lang="en-US" smtClean="0"/>
              <a:t>Feed-In Tariffs (FITs)</a:t>
            </a:r>
          </a:p>
        </p:txBody>
      </p:sp>
      <p:sp>
        <p:nvSpPr>
          <p:cNvPr id="200706" name="Rectangle 5"/>
          <p:cNvSpPr>
            <a:spLocks noGrp="1"/>
          </p:cNvSpPr>
          <p:nvPr>
            <p:ph type="body" idx="4294967295"/>
          </p:nvPr>
        </p:nvSpPr>
        <p:spPr>
          <a:xfrm>
            <a:off x="457200" y="2451100"/>
            <a:ext cx="8229600" cy="3473450"/>
          </a:xfrm>
        </p:spPr>
        <p:txBody>
          <a:bodyPr/>
          <a:lstStyle/>
          <a:p>
            <a:pPr eaLnBrk="1" hangingPunct="1"/>
            <a:r>
              <a:rPr lang="en-US" sz="2800" smtClean="0"/>
              <a:t>Many definitions and names</a:t>
            </a:r>
          </a:p>
          <a:p>
            <a:pPr eaLnBrk="1" hangingPunct="1"/>
            <a:r>
              <a:rPr lang="en-US" sz="2800" smtClean="0"/>
              <a:t>German “gold standard”</a:t>
            </a:r>
          </a:p>
          <a:p>
            <a:pPr lvl="1" eaLnBrk="1" hangingPunct="1"/>
            <a:r>
              <a:rPr lang="en-US" sz="2400" smtClean="0">
                <a:ea typeface="ＭＳ Ｐゴシック" pitchFamily="34" charset="-128"/>
              </a:rPr>
              <a:t>Fixed price payment ($/kWh)</a:t>
            </a:r>
          </a:p>
          <a:p>
            <a:pPr lvl="1" eaLnBrk="1" hangingPunct="1"/>
            <a:r>
              <a:rPr lang="en-US" sz="2400" smtClean="0">
                <a:ea typeface="ＭＳ Ｐゴシック" pitchFamily="34" charset="-128"/>
              </a:rPr>
              <a:t>Long term contract (15-20 years)</a:t>
            </a:r>
          </a:p>
          <a:p>
            <a:pPr lvl="1" eaLnBrk="1" hangingPunct="1"/>
            <a:r>
              <a:rPr lang="en-US" sz="2400" smtClean="0">
                <a:ea typeface="ＭＳ Ｐゴシック" pitchFamily="34" charset="-128"/>
              </a:rPr>
              <a:t>Guaranteed interconnection and 100% power purchase</a:t>
            </a:r>
          </a:p>
          <a:p>
            <a:pPr lvl="1" eaLnBrk="1" hangingPunct="1"/>
            <a:r>
              <a:rPr lang="en-US" sz="2400" smtClean="0">
                <a:ea typeface="ＭＳ Ｐゴシック" pitchFamily="34" charset="-128"/>
              </a:rPr>
              <a:t>Based on generation cost</a:t>
            </a:r>
          </a:p>
          <a:p>
            <a:pPr eaLnBrk="1" hangingPunct="1"/>
            <a:r>
              <a:rPr lang="en-US" sz="2800" smtClean="0"/>
              <a:t>FIT = direct incentive or financing incentive</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2753" name="Group 119"/>
          <p:cNvGrpSpPr>
            <a:grpSpLocks/>
          </p:cNvGrpSpPr>
          <p:nvPr/>
        </p:nvGrpSpPr>
        <p:grpSpPr bwMode="auto">
          <a:xfrm>
            <a:off x="723900" y="2057400"/>
            <a:ext cx="7772400" cy="3581400"/>
            <a:chOff x="457200" y="1295401"/>
            <a:chExt cx="8470589" cy="4267200"/>
          </a:xfrm>
        </p:grpSpPr>
        <p:sp>
          <p:nvSpPr>
            <p:cNvPr id="202755" name="Rectangle 92"/>
            <p:cNvSpPr>
              <a:spLocks noChangeArrowheads="1"/>
            </p:cNvSpPr>
            <p:nvPr/>
          </p:nvSpPr>
          <p:spPr bwMode="auto">
            <a:xfrm>
              <a:off x="7543800" y="4648200"/>
              <a:ext cx="1300162" cy="396875"/>
            </a:xfrm>
            <a:prstGeom prst="rect">
              <a:avLst/>
            </a:prstGeom>
            <a:noFill/>
            <a:ln w="9525">
              <a:noFill/>
              <a:miter lim="800000"/>
              <a:headEnd/>
              <a:tailEnd/>
            </a:ln>
          </p:spPr>
          <p:txBody>
            <a:bodyPr wrap="none">
              <a:spAutoFit/>
            </a:bodyPr>
            <a:lstStyle/>
            <a:p>
              <a:pPr>
                <a:spcBef>
                  <a:spcPct val="50000"/>
                </a:spcBef>
              </a:pPr>
              <a:r>
                <a:rPr lang="en-US" sz="1000">
                  <a:solidFill>
                    <a:srgbClr val="292929"/>
                  </a:solidFill>
                  <a:latin typeface="Calibri" pitchFamily="34" charset="0"/>
                </a:rPr>
                <a:t>16 States and 3 cities </a:t>
              </a:r>
              <a:br>
                <a:rPr lang="en-US" sz="1000">
                  <a:solidFill>
                    <a:srgbClr val="292929"/>
                  </a:solidFill>
                  <a:latin typeface="Calibri" pitchFamily="34" charset="0"/>
                </a:rPr>
              </a:br>
              <a:r>
                <a:rPr lang="en-US" sz="1000">
                  <a:solidFill>
                    <a:srgbClr val="292929"/>
                  </a:solidFill>
                  <a:latin typeface="Calibri" pitchFamily="34" charset="0"/>
                </a:rPr>
                <a:t>with legislation</a:t>
              </a:r>
            </a:p>
          </p:txBody>
        </p:sp>
        <p:sp>
          <p:nvSpPr>
            <p:cNvPr id="202756" name="Rectangle 93"/>
            <p:cNvSpPr>
              <a:spLocks noChangeArrowheads="1"/>
            </p:cNvSpPr>
            <p:nvPr/>
          </p:nvSpPr>
          <p:spPr bwMode="auto">
            <a:xfrm>
              <a:off x="7543800" y="5105400"/>
              <a:ext cx="1383989" cy="335134"/>
            </a:xfrm>
            <a:prstGeom prst="rect">
              <a:avLst/>
            </a:prstGeom>
            <a:noFill/>
            <a:ln w="9525">
              <a:noFill/>
              <a:miter lim="800000"/>
              <a:headEnd/>
              <a:tailEnd/>
            </a:ln>
          </p:spPr>
          <p:txBody>
            <a:bodyPr>
              <a:spAutoFit/>
            </a:bodyPr>
            <a:lstStyle/>
            <a:p>
              <a:pPr>
                <a:lnSpc>
                  <a:spcPct val="50000"/>
                </a:lnSpc>
                <a:spcBef>
                  <a:spcPct val="50000"/>
                </a:spcBef>
              </a:pPr>
              <a:r>
                <a:rPr lang="en-US" sz="1000">
                  <a:solidFill>
                    <a:srgbClr val="292929"/>
                  </a:solidFill>
                  <a:latin typeface="Calibri" pitchFamily="34" charset="0"/>
                </a:rPr>
                <a:t>9 states with</a:t>
              </a:r>
            </a:p>
            <a:p>
              <a:pPr>
                <a:lnSpc>
                  <a:spcPct val="50000"/>
                </a:lnSpc>
                <a:spcBef>
                  <a:spcPct val="50000"/>
                </a:spcBef>
              </a:pPr>
              <a:r>
                <a:rPr lang="en-US" sz="1000">
                  <a:solidFill>
                    <a:srgbClr val="292929"/>
                  </a:solidFill>
                  <a:latin typeface="Calibri" pitchFamily="34" charset="0"/>
                </a:rPr>
                <a:t>regulatory initiatives</a:t>
              </a:r>
            </a:p>
          </p:txBody>
        </p:sp>
        <p:sp>
          <p:nvSpPr>
            <p:cNvPr id="202757" name="Freeform 95"/>
            <p:cNvSpPr>
              <a:spLocks/>
            </p:cNvSpPr>
            <p:nvPr/>
          </p:nvSpPr>
          <p:spPr bwMode="auto">
            <a:xfrm>
              <a:off x="838200" y="4648200"/>
              <a:ext cx="1371600" cy="914400"/>
            </a:xfrm>
            <a:custGeom>
              <a:avLst/>
              <a:gdLst>
                <a:gd name="T0" fmla="*/ 2147483647 w 1184"/>
                <a:gd name="T1" fmla="*/ 2147483647 h 920"/>
                <a:gd name="T2" fmla="*/ 2147483647 w 1184"/>
                <a:gd name="T3" fmla="*/ 2147483647 h 920"/>
                <a:gd name="T4" fmla="*/ 2147483647 w 1184"/>
                <a:gd name="T5" fmla="*/ 2147483647 h 920"/>
                <a:gd name="T6" fmla="*/ 2147483647 w 1184"/>
                <a:gd name="T7" fmla="*/ 2147483647 h 920"/>
                <a:gd name="T8" fmla="*/ 2147483647 w 1184"/>
                <a:gd name="T9" fmla="*/ 2147483647 h 920"/>
                <a:gd name="T10" fmla="*/ 2147483647 w 1184"/>
                <a:gd name="T11" fmla="*/ 2147483647 h 920"/>
                <a:gd name="T12" fmla="*/ 2147483647 w 1184"/>
                <a:gd name="T13" fmla="*/ 2147483647 h 920"/>
                <a:gd name="T14" fmla="*/ 2147483647 w 1184"/>
                <a:gd name="T15" fmla="*/ 2147483647 h 920"/>
                <a:gd name="T16" fmla="*/ 2147483647 w 1184"/>
                <a:gd name="T17" fmla="*/ 2147483647 h 920"/>
                <a:gd name="T18" fmla="*/ 2147483647 w 1184"/>
                <a:gd name="T19" fmla="*/ 2147483647 h 920"/>
                <a:gd name="T20" fmla="*/ 2147483647 w 1184"/>
                <a:gd name="T21" fmla="*/ 2147483647 h 920"/>
                <a:gd name="T22" fmla="*/ 2147483647 w 1184"/>
                <a:gd name="T23" fmla="*/ 2147483647 h 920"/>
                <a:gd name="T24" fmla="*/ 2147483647 w 1184"/>
                <a:gd name="T25" fmla="*/ 2147483647 h 920"/>
                <a:gd name="T26" fmla="*/ 2147483647 w 1184"/>
                <a:gd name="T27" fmla="*/ 2147483647 h 920"/>
                <a:gd name="T28" fmla="*/ 2147483647 w 1184"/>
                <a:gd name="T29" fmla="*/ 2147483647 h 920"/>
                <a:gd name="T30" fmla="*/ 2147483647 w 1184"/>
                <a:gd name="T31" fmla="*/ 2147483647 h 920"/>
                <a:gd name="T32" fmla="*/ 2147483647 w 1184"/>
                <a:gd name="T33" fmla="*/ 2147483647 h 920"/>
                <a:gd name="T34" fmla="*/ 2147483647 w 1184"/>
                <a:gd name="T35" fmla="*/ 2147483647 h 920"/>
                <a:gd name="T36" fmla="*/ 2147483647 w 1184"/>
                <a:gd name="T37" fmla="*/ 2147483647 h 920"/>
                <a:gd name="T38" fmla="*/ 2147483647 w 1184"/>
                <a:gd name="T39" fmla="*/ 2147483647 h 920"/>
                <a:gd name="T40" fmla="*/ 2147483647 w 1184"/>
                <a:gd name="T41" fmla="*/ 2147483647 h 920"/>
                <a:gd name="T42" fmla="*/ 2147483647 w 1184"/>
                <a:gd name="T43" fmla="*/ 2147483647 h 920"/>
                <a:gd name="T44" fmla="*/ 2147483647 w 1184"/>
                <a:gd name="T45" fmla="*/ 2147483647 h 920"/>
                <a:gd name="T46" fmla="*/ 2147483647 w 1184"/>
                <a:gd name="T47" fmla="*/ 2147483647 h 920"/>
                <a:gd name="T48" fmla="*/ 2147483647 w 1184"/>
                <a:gd name="T49" fmla="*/ 2147483647 h 920"/>
                <a:gd name="T50" fmla="*/ 2147483647 w 1184"/>
                <a:gd name="T51" fmla="*/ 2147483647 h 920"/>
                <a:gd name="T52" fmla="*/ 2147483647 w 1184"/>
                <a:gd name="T53" fmla="*/ 2147483647 h 920"/>
                <a:gd name="T54" fmla="*/ 2147483647 w 1184"/>
                <a:gd name="T55" fmla="*/ 2147483647 h 920"/>
                <a:gd name="T56" fmla="*/ 2147483647 w 1184"/>
                <a:gd name="T57" fmla="*/ 2147483647 h 920"/>
                <a:gd name="T58" fmla="*/ 2147483647 w 1184"/>
                <a:gd name="T59" fmla="*/ 2147483647 h 920"/>
                <a:gd name="T60" fmla="*/ 2147483647 w 1184"/>
                <a:gd name="T61" fmla="*/ 2147483647 h 920"/>
                <a:gd name="T62" fmla="*/ 0 w 1184"/>
                <a:gd name="T63" fmla="*/ 2147483647 h 920"/>
                <a:gd name="T64" fmla="*/ 2147483647 w 1184"/>
                <a:gd name="T65" fmla="*/ 2147483647 h 920"/>
                <a:gd name="T66" fmla="*/ 2147483647 w 1184"/>
                <a:gd name="T67" fmla="*/ 2147483647 h 920"/>
                <a:gd name="T68" fmla="*/ 2147483647 w 1184"/>
                <a:gd name="T69" fmla="*/ 2147483647 h 920"/>
                <a:gd name="T70" fmla="*/ 2147483647 w 1184"/>
                <a:gd name="T71" fmla="*/ 2147483647 h 920"/>
                <a:gd name="T72" fmla="*/ 2147483647 w 1184"/>
                <a:gd name="T73" fmla="*/ 2147483647 h 920"/>
                <a:gd name="T74" fmla="*/ 2147483647 w 1184"/>
                <a:gd name="T75" fmla="*/ 2147483647 h 920"/>
                <a:gd name="T76" fmla="*/ 2147483647 w 1184"/>
                <a:gd name="T77" fmla="*/ 2147483647 h 920"/>
                <a:gd name="T78" fmla="*/ 2147483647 w 1184"/>
                <a:gd name="T79" fmla="*/ 2147483647 h 920"/>
                <a:gd name="T80" fmla="*/ 2147483647 w 1184"/>
                <a:gd name="T81" fmla="*/ 2147483647 h 920"/>
                <a:gd name="T82" fmla="*/ 2147483647 w 1184"/>
                <a:gd name="T83" fmla="*/ 2147483647 h 920"/>
                <a:gd name="T84" fmla="*/ 2147483647 w 1184"/>
                <a:gd name="T85" fmla="*/ 2147483647 h 920"/>
                <a:gd name="T86" fmla="*/ 2147483647 w 1184"/>
                <a:gd name="T87" fmla="*/ 2147483647 h 920"/>
                <a:gd name="T88" fmla="*/ 2147483647 w 1184"/>
                <a:gd name="T89" fmla="*/ 2147483647 h 920"/>
                <a:gd name="T90" fmla="*/ 2147483647 w 1184"/>
                <a:gd name="T91" fmla="*/ 2147483647 h 920"/>
                <a:gd name="T92" fmla="*/ 2147483647 w 1184"/>
                <a:gd name="T93" fmla="*/ 2147483647 h 920"/>
                <a:gd name="T94" fmla="*/ 2147483647 w 1184"/>
                <a:gd name="T95" fmla="*/ 2147483647 h 920"/>
                <a:gd name="T96" fmla="*/ 2147483647 w 1184"/>
                <a:gd name="T97" fmla="*/ 2147483647 h 920"/>
                <a:gd name="T98" fmla="*/ 2147483647 w 1184"/>
                <a:gd name="T99" fmla="*/ 2147483647 h 920"/>
                <a:gd name="T100" fmla="*/ 2147483647 w 1184"/>
                <a:gd name="T101" fmla="*/ 2147483647 h 920"/>
                <a:gd name="T102" fmla="*/ 2147483647 w 1184"/>
                <a:gd name="T103" fmla="*/ 2147483647 h 920"/>
                <a:gd name="T104" fmla="*/ 2147483647 w 1184"/>
                <a:gd name="T105" fmla="*/ 2147483647 h 920"/>
                <a:gd name="T106" fmla="*/ 2147483647 w 1184"/>
                <a:gd name="T107" fmla="*/ 2147483647 h 920"/>
                <a:gd name="T108" fmla="*/ 2147483647 w 1184"/>
                <a:gd name="T109" fmla="*/ 2147483647 h 920"/>
                <a:gd name="T110" fmla="*/ 2147483647 w 1184"/>
                <a:gd name="T111" fmla="*/ 2147483647 h 920"/>
                <a:gd name="T112" fmla="*/ 2147483647 w 1184"/>
                <a:gd name="T113" fmla="*/ 2147483647 h 9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84"/>
                <a:gd name="T172" fmla="*/ 0 h 920"/>
                <a:gd name="T173" fmla="*/ 1184 w 1184"/>
                <a:gd name="T174" fmla="*/ 920 h 9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84" h="920">
                  <a:moveTo>
                    <a:pt x="800" y="592"/>
                  </a:moveTo>
                  <a:lnTo>
                    <a:pt x="752" y="96"/>
                  </a:lnTo>
                  <a:lnTo>
                    <a:pt x="744" y="80"/>
                  </a:lnTo>
                  <a:lnTo>
                    <a:pt x="720" y="80"/>
                  </a:lnTo>
                  <a:lnTo>
                    <a:pt x="712" y="64"/>
                  </a:lnTo>
                  <a:lnTo>
                    <a:pt x="704" y="64"/>
                  </a:lnTo>
                  <a:lnTo>
                    <a:pt x="696" y="80"/>
                  </a:lnTo>
                  <a:lnTo>
                    <a:pt x="656" y="72"/>
                  </a:lnTo>
                  <a:lnTo>
                    <a:pt x="632" y="64"/>
                  </a:lnTo>
                  <a:lnTo>
                    <a:pt x="600" y="64"/>
                  </a:lnTo>
                  <a:lnTo>
                    <a:pt x="592" y="48"/>
                  </a:lnTo>
                  <a:lnTo>
                    <a:pt x="576" y="48"/>
                  </a:lnTo>
                  <a:lnTo>
                    <a:pt x="552" y="56"/>
                  </a:lnTo>
                  <a:lnTo>
                    <a:pt x="528" y="40"/>
                  </a:lnTo>
                  <a:lnTo>
                    <a:pt x="528" y="24"/>
                  </a:lnTo>
                  <a:lnTo>
                    <a:pt x="512" y="24"/>
                  </a:lnTo>
                  <a:lnTo>
                    <a:pt x="520" y="32"/>
                  </a:lnTo>
                  <a:lnTo>
                    <a:pt x="520" y="48"/>
                  </a:lnTo>
                  <a:lnTo>
                    <a:pt x="504" y="48"/>
                  </a:lnTo>
                  <a:lnTo>
                    <a:pt x="496" y="32"/>
                  </a:lnTo>
                  <a:lnTo>
                    <a:pt x="496" y="16"/>
                  </a:lnTo>
                  <a:lnTo>
                    <a:pt x="488" y="16"/>
                  </a:lnTo>
                  <a:lnTo>
                    <a:pt x="472" y="32"/>
                  </a:lnTo>
                  <a:lnTo>
                    <a:pt x="472" y="16"/>
                  </a:lnTo>
                  <a:lnTo>
                    <a:pt x="464" y="8"/>
                  </a:lnTo>
                  <a:lnTo>
                    <a:pt x="464" y="0"/>
                  </a:lnTo>
                  <a:lnTo>
                    <a:pt x="448" y="0"/>
                  </a:lnTo>
                  <a:lnTo>
                    <a:pt x="440" y="8"/>
                  </a:lnTo>
                  <a:lnTo>
                    <a:pt x="416" y="8"/>
                  </a:lnTo>
                  <a:lnTo>
                    <a:pt x="400" y="16"/>
                  </a:lnTo>
                  <a:lnTo>
                    <a:pt x="392" y="24"/>
                  </a:lnTo>
                  <a:lnTo>
                    <a:pt x="384" y="32"/>
                  </a:lnTo>
                  <a:lnTo>
                    <a:pt x="352" y="32"/>
                  </a:lnTo>
                  <a:lnTo>
                    <a:pt x="328" y="64"/>
                  </a:lnTo>
                  <a:lnTo>
                    <a:pt x="304" y="88"/>
                  </a:lnTo>
                  <a:lnTo>
                    <a:pt x="272" y="96"/>
                  </a:lnTo>
                  <a:lnTo>
                    <a:pt x="264" y="88"/>
                  </a:lnTo>
                  <a:lnTo>
                    <a:pt x="248" y="96"/>
                  </a:lnTo>
                  <a:lnTo>
                    <a:pt x="232" y="104"/>
                  </a:lnTo>
                  <a:lnTo>
                    <a:pt x="240" y="120"/>
                  </a:lnTo>
                  <a:lnTo>
                    <a:pt x="264" y="144"/>
                  </a:lnTo>
                  <a:lnTo>
                    <a:pt x="272" y="184"/>
                  </a:lnTo>
                  <a:lnTo>
                    <a:pt x="296" y="216"/>
                  </a:lnTo>
                  <a:lnTo>
                    <a:pt x="312" y="216"/>
                  </a:lnTo>
                  <a:lnTo>
                    <a:pt x="312" y="224"/>
                  </a:lnTo>
                  <a:lnTo>
                    <a:pt x="312" y="240"/>
                  </a:lnTo>
                  <a:lnTo>
                    <a:pt x="328" y="240"/>
                  </a:lnTo>
                  <a:lnTo>
                    <a:pt x="352" y="248"/>
                  </a:lnTo>
                  <a:lnTo>
                    <a:pt x="328" y="256"/>
                  </a:lnTo>
                  <a:lnTo>
                    <a:pt x="312" y="264"/>
                  </a:lnTo>
                  <a:lnTo>
                    <a:pt x="296" y="264"/>
                  </a:lnTo>
                  <a:lnTo>
                    <a:pt x="256" y="256"/>
                  </a:lnTo>
                  <a:lnTo>
                    <a:pt x="256" y="248"/>
                  </a:lnTo>
                  <a:lnTo>
                    <a:pt x="256" y="232"/>
                  </a:lnTo>
                  <a:lnTo>
                    <a:pt x="240" y="232"/>
                  </a:lnTo>
                  <a:lnTo>
                    <a:pt x="216" y="240"/>
                  </a:lnTo>
                  <a:lnTo>
                    <a:pt x="184" y="248"/>
                  </a:lnTo>
                  <a:lnTo>
                    <a:pt x="160" y="256"/>
                  </a:lnTo>
                  <a:lnTo>
                    <a:pt x="152" y="256"/>
                  </a:lnTo>
                  <a:lnTo>
                    <a:pt x="168" y="264"/>
                  </a:lnTo>
                  <a:lnTo>
                    <a:pt x="184" y="296"/>
                  </a:lnTo>
                  <a:lnTo>
                    <a:pt x="184" y="312"/>
                  </a:lnTo>
                  <a:lnTo>
                    <a:pt x="200" y="336"/>
                  </a:lnTo>
                  <a:lnTo>
                    <a:pt x="224" y="344"/>
                  </a:lnTo>
                  <a:lnTo>
                    <a:pt x="256" y="344"/>
                  </a:lnTo>
                  <a:lnTo>
                    <a:pt x="272" y="352"/>
                  </a:lnTo>
                  <a:lnTo>
                    <a:pt x="296" y="344"/>
                  </a:lnTo>
                  <a:lnTo>
                    <a:pt x="304" y="344"/>
                  </a:lnTo>
                  <a:lnTo>
                    <a:pt x="296" y="360"/>
                  </a:lnTo>
                  <a:lnTo>
                    <a:pt x="296" y="384"/>
                  </a:lnTo>
                  <a:lnTo>
                    <a:pt x="296" y="400"/>
                  </a:lnTo>
                  <a:lnTo>
                    <a:pt x="272" y="416"/>
                  </a:lnTo>
                  <a:lnTo>
                    <a:pt x="248" y="416"/>
                  </a:lnTo>
                  <a:lnTo>
                    <a:pt x="232" y="424"/>
                  </a:lnTo>
                  <a:lnTo>
                    <a:pt x="208" y="416"/>
                  </a:lnTo>
                  <a:lnTo>
                    <a:pt x="192" y="424"/>
                  </a:lnTo>
                  <a:lnTo>
                    <a:pt x="184" y="440"/>
                  </a:lnTo>
                  <a:lnTo>
                    <a:pt x="168" y="456"/>
                  </a:lnTo>
                  <a:lnTo>
                    <a:pt x="160" y="464"/>
                  </a:lnTo>
                  <a:lnTo>
                    <a:pt x="136" y="480"/>
                  </a:lnTo>
                  <a:lnTo>
                    <a:pt x="136" y="504"/>
                  </a:lnTo>
                  <a:lnTo>
                    <a:pt x="144" y="520"/>
                  </a:lnTo>
                  <a:lnTo>
                    <a:pt x="152" y="528"/>
                  </a:lnTo>
                  <a:lnTo>
                    <a:pt x="152" y="544"/>
                  </a:lnTo>
                  <a:lnTo>
                    <a:pt x="144" y="544"/>
                  </a:lnTo>
                  <a:lnTo>
                    <a:pt x="144" y="552"/>
                  </a:lnTo>
                  <a:lnTo>
                    <a:pt x="160" y="592"/>
                  </a:lnTo>
                  <a:lnTo>
                    <a:pt x="168" y="600"/>
                  </a:lnTo>
                  <a:lnTo>
                    <a:pt x="176" y="608"/>
                  </a:lnTo>
                  <a:lnTo>
                    <a:pt x="200" y="608"/>
                  </a:lnTo>
                  <a:lnTo>
                    <a:pt x="216" y="592"/>
                  </a:lnTo>
                  <a:lnTo>
                    <a:pt x="216" y="600"/>
                  </a:lnTo>
                  <a:lnTo>
                    <a:pt x="224" y="640"/>
                  </a:lnTo>
                  <a:lnTo>
                    <a:pt x="216" y="664"/>
                  </a:lnTo>
                  <a:lnTo>
                    <a:pt x="208" y="680"/>
                  </a:lnTo>
                  <a:lnTo>
                    <a:pt x="200" y="680"/>
                  </a:lnTo>
                  <a:lnTo>
                    <a:pt x="192" y="680"/>
                  </a:lnTo>
                  <a:lnTo>
                    <a:pt x="208" y="696"/>
                  </a:lnTo>
                  <a:lnTo>
                    <a:pt x="240" y="680"/>
                  </a:lnTo>
                  <a:lnTo>
                    <a:pt x="248" y="696"/>
                  </a:lnTo>
                  <a:lnTo>
                    <a:pt x="264" y="696"/>
                  </a:lnTo>
                  <a:lnTo>
                    <a:pt x="280" y="720"/>
                  </a:lnTo>
                  <a:lnTo>
                    <a:pt x="288" y="720"/>
                  </a:lnTo>
                  <a:lnTo>
                    <a:pt x="296" y="712"/>
                  </a:lnTo>
                  <a:lnTo>
                    <a:pt x="296" y="696"/>
                  </a:lnTo>
                  <a:lnTo>
                    <a:pt x="304" y="688"/>
                  </a:lnTo>
                  <a:lnTo>
                    <a:pt x="304" y="680"/>
                  </a:lnTo>
                  <a:lnTo>
                    <a:pt x="312" y="688"/>
                  </a:lnTo>
                  <a:lnTo>
                    <a:pt x="312" y="704"/>
                  </a:lnTo>
                  <a:lnTo>
                    <a:pt x="320" y="704"/>
                  </a:lnTo>
                  <a:lnTo>
                    <a:pt x="352" y="704"/>
                  </a:lnTo>
                  <a:lnTo>
                    <a:pt x="328" y="720"/>
                  </a:lnTo>
                  <a:lnTo>
                    <a:pt x="328" y="736"/>
                  </a:lnTo>
                  <a:lnTo>
                    <a:pt x="320" y="760"/>
                  </a:lnTo>
                  <a:lnTo>
                    <a:pt x="296" y="776"/>
                  </a:lnTo>
                  <a:lnTo>
                    <a:pt x="272" y="808"/>
                  </a:lnTo>
                  <a:lnTo>
                    <a:pt x="224" y="832"/>
                  </a:lnTo>
                  <a:lnTo>
                    <a:pt x="224" y="848"/>
                  </a:lnTo>
                  <a:lnTo>
                    <a:pt x="216" y="856"/>
                  </a:lnTo>
                  <a:lnTo>
                    <a:pt x="208" y="848"/>
                  </a:lnTo>
                  <a:lnTo>
                    <a:pt x="192" y="840"/>
                  </a:lnTo>
                  <a:lnTo>
                    <a:pt x="160" y="848"/>
                  </a:lnTo>
                  <a:lnTo>
                    <a:pt x="152" y="864"/>
                  </a:lnTo>
                  <a:lnTo>
                    <a:pt x="128" y="872"/>
                  </a:lnTo>
                  <a:lnTo>
                    <a:pt x="80" y="888"/>
                  </a:lnTo>
                  <a:lnTo>
                    <a:pt x="48" y="904"/>
                  </a:lnTo>
                  <a:lnTo>
                    <a:pt x="24" y="904"/>
                  </a:lnTo>
                  <a:lnTo>
                    <a:pt x="0" y="920"/>
                  </a:lnTo>
                  <a:lnTo>
                    <a:pt x="32" y="920"/>
                  </a:lnTo>
                  <a:lnTo>
                    <a:pt x="64" y="912"/>
                  </a:lnTo>
                  <a:lnTo>
                    <a:pt x="112" y="896"/>
                  </a:lnTo>
                  <a:lnTo>
                    <a:pt x="112" y="904"/>
                  </a:lnTo>
                  <a:lnTo>
                    <a:pt x="112" y="896"/>
                  </a:lnTo>
                  <a:lnTo>
                    <a:pt x="120" y="888"/>
                  </a:lnTo>
                  <a:lnTo>
                    <a:pt x="136" y="888"/>
                  </a:lnTo>
                  <a:lnTo>
                    <a:pt x="168" y="880"/>
                  </a:lnTo>
                  <a:lnTo>
                    <a:pt x="176" y="872"/>
                  </a:lnTo>
                  <a:lnTo>
                    <a:pt x="184" y="872"/>
                  </a:lnTo>
                  <a:lnTo>
                    <a:pt x="208" y="872"/>
                  </a:lnTo>
                  <a:lnTo>
                    <a:pt x="232" y="864"/>
                  </a:lnTo>
                  <a:lnTo>
                    <a:pt x="264" y="856"/>
                  </a:lnTo>
                  <a:lnTo>
                    <a:pt x="280" y="848"/>
                  </a:lnTo>
                  <a:lnTo>
                    <a:pt x="280" y="840"/>
                  </a:lnTo>
                  <a:lnTo>
                    <a:pt x="288" y="832"/>
                  </a:lnTo>
                  <a:lnTo>
                    <a:pt x="312" y="824"/>
                  </a:lnTo>
                  <a:lnTo>
                    <a:pt x="352" y="808"/>
                  </a:lnTo>
                  <a:lnTo>
                    <a:pt x="368" y="776"/>
                  </a:lnTo>
                  <a:lnTo>
                    <a:pt x="384" y="760"/>
                  </a:lnTo>
                  <a:lnTo>
                    <a:pt x="416" y="760"/>
                  </a:lnTo>
                  <a:lnTo>
                    <a:pt x="432" y="744"/>
                  </a:lnTo>
                  <a:lnTo>
                    <a:pt x="448" y="728"/>
                  </a:lnTo>
                  <a:lnTo>
                    <a:pt x="456" y="712"/>
                  </a:lnTo>
                  <a:lnTo>
                    <a:pt x="456" y="696"/>
                  </a:lnTo>
                  <a:lnTo>
                    <a:pt x="448" y="672"/>
                  </a:lnTo>
                  <a:lnTo>
                    <a:pt x="456" y="664"/>
                  </a:lnTo>
                  <a:lnTo>
                    <a:pt x="488" y="648"/>
                  </a:lnTo>
                  <a:lnTo>
                    <a:pt x="480" y="632"/>
                  </a:lnTo>
                  <a:lnTo>
                    <a:pt x="488" y="624"/>
                  </a:lnTo>
                  <a:lnTo>
                    <a:pt x="512" y="608"/>
                  </a:lnTo>
                  <a:lnTo>
                    <a:pt x="552" y="576"/>
                  </a:lnTo>
                  <a:lnTo>
                    <a:pt x="568" y="568"/>
                  </a:lnTo>
                  <a:lnTo>
                    <a:pt x="560" y="584"/>
                  </a:lnTo>
                  <a:lnTo>
                    <a:pt x="568" y="600"/>
                  </a:lnTo>
                  <a:lnTo>
                    <a:pt x="560" y="600"/>
                  </a:lnTo>
                  <a:lnTo>
                    <a:pt x="536" y="608"/>
                  </a:lnTo>
                  <a:lnTo>
                    <a:pt x="520" y="616"/>
                  </a:lnTo>
                  <a:lnTo>
                    <a:pt x="504" y="664"/>
                  </a:lnTo>
                  <a:lnTo>
                    <a:pt x="512" y="672"/>
                  </a:lnTo>
                  <a:lnTo>
                    <a:pt x="496" y="696"/>
                  </a:lnTo>
                  <a:lnTo>
                    <a:pt x="528" y="688"/>
                  </a:lnTo>
                  <a:lnTo>
                    <a:pt x="560" y="664"/>
                  </a:lnTo>
                  <a:lnTo>
                    <a:pt x="576" y="656"/>
                  </a:lnTo>
                  <a:lnTo>
                    <a:pt x="592" y="656"/>
                  </a:lnTo>
                  <a:lnTo>
                    <a:pt x="592" y="648"/>
                  </a:lnTo>
                  <a:lnTo>
                    <a:pt x="600" y="632"/>
                  </a:lnTo>
                  <a:lnTo>
                    <a:pt x="600" y="616"/>
                  </a:lnTo>
                  <a:lnTo>
                    <a:pt x="600" y="600"/>
                  </a:lnTo>
                  <a:lnTo>
                    <a:pt x="616" y="592"/>
                  </a:lnTo>
                  <a:lnTo>
                    <a:pt x="648" y="584"/>
                  </a:lnTo>
                  <a:lnTo>
                    <a:pt x="664" y="584"/>
                  </a:lnTo>
                  <a:lnTo>
                    <a:pt x="656" y="584"/>
                  </a:lnTo>
                  <a:lnTo>
                    <a:pt x="656" y="608"/>
                  </a:lnTo>
                  <a:lnTo>
                    <a:pt x="696" y="624"/>
                  </a:lnTo>
                  <a:lnTo>
                    <a:pt x="712" y="648"/>
                  </a:lnTo>
                  <a:lnTo>
                    <a:pt x="720" y="656"/>
                  </a:lnTo>
                  <a:lnTo>
                    <a:pt x="728" y="656"/>
                  </a:lnTo>
                  <a:lnTo>
                    <a:pt x="752" y="648"/>
                  </a:lnTo>
                  <a:lnTo>
                    <a:pt x="776" y="640"/>
                  </a:lnTo>
                  <a:lnTo>
                    <a:pt x="784" y="648"/>
                  </a:lnTo>
                  <a:lnTo>
                    <a:pt x="800" y="656"/>
                  </a:lnTo>
                  <a:lnTo>
                    <a:pt x="832" y="656"/>
                  </a:lnTo>
                  <a:lnTo>
                    <a:pt x="856" y="648"/>
                  </a:lnTo>
                  <a:lnTo>
                    <a:pt x="856" y="664"/>
                  </a:lnTo>
                  <a:lnTo>
                    <a:pt x="864" y="680"/>
                  </a:lnTo>
                  <a:lnTo>
                    <a:pt x="880" y="688"/>
                  </a:lnTo>
                  <a:lnTo>
                    <a:pt x="896" y="712"/>
                  </a:lnTo>
                  <a:lnTo>
                    <a:pt x="944" y="744"/>
                  </a:lnTo>
                  <a:lnTo>
                    <a:pt x="960" y="736"/>
                  </a:lnTo>
                  <a:lnTo>
                    <a:pt x="1000" y="736"/>
                  </a:lnTo>
                  <a:lnTo>
                    <a:pt x="1016" y="744"/>
                  </a:lnTo>
                  <a:lnTo>
                    <a:pt x="1032" y="760"/>
                  </a:lnTo>
                  <a:lnTo>
                    <a:pt x="1056" y="784"/>
                  </a:lnTo>
                  <a:lnTo>
                    <a:pt x="1072" y="792"/>
                  </a:lnTo>
                  <a:lnTo>
                    <a:pt x="1088" y="800"/>
                  </a:lnTo>
                  <a:lnTo>
                    <a:pt x="1104" y="824"/>
                  </a:lnTo>
                  <a:lnTo>
                    <a:pt x="1120" y="832"/>
                  </a:lnTo>
                  <a:lnTo>
                    <a:pt x="1128" y="824"/>
                  </a:lnTo>
                  <a:lnTo>
                    <a:pt x="1152" y="872"/>
                  </a:lnTo>
                  <a:lnTo>
                    <a:pt x="1168" y="888"/>
                  </a:lnTo>
                  <a:lnTo>
                    <a:pt x="1184" y="880"/>
                  </a:lnTo>
                  <a:lnTo>
                    <a:pt x="1184" y="848"/>
                  </a:lnTo>
                  <a:lnTo>
                    <a:pt x="1176" y="824"/>
                  </a:lnTo>
                  <a:lnTo>
                    <a:pt x="1160" y="816"/>
                  </a:lnTo>
                  <a:lnTo>
                    <a:pt x="1112" y="800"/>
                  </a:lnTo>
                  <a:lnTo>
                    <a:pt x="1104" y="792"/>
                  </a:lnTo>
                  <a:lnTo>
                    <a:pt x="1096" y="776"/>
                  </a:lnTo>
                  <a:lnTo>
                    <a:pt x="1064" y="744"/>
                  </a:lnTo>
                  <a:lnTo>
                    <a:pt x="1032" y="704"/>
                  </a:lnTo>
                  <a:lnTo>
                    <a:pt x="984" y="648"/>
                  </a:lnTo>
                  <a:lnTo>
                    <a:pt x="968" y="640"/>
                  </a:lnTo>
                  <a:lnTo>
                    <a:pt x="952" y="648"/>
                  </a:lnTo>
                  <a:lnTo>
                    <a:pt x="920" y="680"/>
                  </a:lnTo>
                  <a:lnTo>
                    <a:pt x="912" y="680"/>
                  </a:lnTo>
                  <a:lnTo>
                    <a:pt x="904" y="672"/>
                  </a:lnTo>
                  <a:lnTo>
                    <a:pt x="880" y="656"/>
                  </a:lnTo>
                  <a:lnTo>
                    <a:pt x="864" y="632"/>
                  </a:lnTo>
                  <a:lnTo>
                    <a:pt x="848" y="616"/>
                  </a:lnTo>
                  <a:lnTo>
                    <a:pt x="824" y="624"/>
                  </a:lnTo>
                  <a:lnTo>
                    <a:pt x="808" y="616"/>
                  </a:lnTo>
                  <a:lnTo>
                    <a:pt x="800" y="592"/>
                  </a:lnTo>
                  <a:close/>
                </a:path>
              </a:pathLst>
            </a:custGeom>
            <a:noFill/>
            <a:ln w="6350">
              <a:solidFill>
                <a:schemeClr val="tx1"/>
              </a:solidFill>
              <a:round/>
              <a:headEnd/>
              <a:tailEnd/>
            </a:ln>
          </p:spPr>
          <p:txBody>
            <a:bodyPr/>
            <a:lstStyle/>
            <a:p>
              <a:endParaRPr lang="en-US"/>
            </a:p>
          </p:txBody>
        </p:sp>
        <p:sp>
          <p:nvSpPr>
            <p:cNvPr id="202758" name="Text Box 107"/>
            <p:cNvSpPr txBox="1">
              <a:spLocks noChangeArrowheads="1"/>
            </p:cNvSpPr>
            <p:nvPr/>
          </p:nvSpPr>
          <p:spPr bwMode="auto">
            <a:xfrm>
              <a:off x="457200" y="3505200"/>
              <a:ext cx="1066800" cy="284163"/>
            </a:xfrm>
            <a:prstGeom prst="rect">
              <a:avLst/>
            </a:prstGeom>
            <a:solidFill>
              <a:schemeClr val="bg1"/>
            </a:solidFill>
            <a:ln w="9525">
              <a:solidFill>
                <a:schemeClr val="tx1"/>
              </a:solidFill>
              <a:miter lim="800000"/>
              <a:headEnd/>
              <a:tailEnd/>
            </a:ln>
          </p:spPr>
          <p:txBody>
            <a:bodyPr>
              <a:spAutoFit/>
            </a:bodyPr>
            <a:lstStyle/>
            <a:p>
              <a:pPr algn="ctr">
                <a:spcBef>
                  <a:spcPct val="50000"/>
                </a:spcBef>
              </a:pPr>
              <a:r>
                <a:rPr lang="en-US">
                  <a:latin typeface="Calibri" pitchFamily="34" charset="0"/>
                </a:rPr>
                <a:t>Los Angeles</a:t>
              </a:r>
            </a:p>
          </p:txBody>
        </p:sp>
        <p:sp>
          <p:nvSpPr>
            <p:cNvPr id="202759" name="Text Box 116"/>
            <p:cNvSpPr txBox="1">
              <a:spLocks noChangeArrowheads="1"/>
            </p:cNvSpPr>
            <p:nvPr/>
          </p:nvSpPr>
          <p:spPr bwMode="auto">
            <a:xfrm>
              <a:off x="609600" y="3962400"/>
              <a:ext cx="1143000" cy="284163"/>
            </a:xfrm>
            <a:prstGeom prst="rect">
              <a:avLst/>
            </a:prstGeom>
            <a:solidFill>
              <a:schemeClr val="bg1"/>
            </a:solidFill>
            <a:ln w="9525">
              <a:solidFill>
                <a:schemeClr val="tx1"/>
              </a:solidFill>
              <a:miter lim="800000"/>
              <a:headEnd/>
              <a:tailEnd/>
            </a:ln>
          </p:spPr>
          <p:txBody>
            <a:bodyPr>
              <a:spAutoFit/>
            </a:bodyPr>
            <a:lstStyle/>
            <a:p>
              <a:pPr algn="ctr">
                <a:spcBef>
                  <a:spcPct val="50000"/>
                </a:spcBef>
              </a:pPr>
              <a:r>
                <a:rPr lang="en-US">
                  <a:latin typeface="Calibri" pitchFamily="34" charset="0"/>
                </a:rPr>
                <a:t>Santa Monica</a:t>
              </a:r>
            </a:p>
          </p:txBody>
        </p:sp>
        <p:grpSp>
          <p:nvGrpSpPr>
            <p:cNvPr id="202760" name="Group 118"/>
            <p:cNvGrpSpPr>
              <a:grpSpLocks/>
            </p:cNvGrpSpPr>
            <p:nvPr/>
          </p:nvGrpSpPr>
          <p:grpSpPr bwMode="auto">
            <a:xfrm>
              <a:off x="1371601" y="1295401"/>
              <a:ext cx="7160609" cy="4267200"/>
              <a:chOff x="533400" y="838200"/>
              <a:chExt cx="8731089" cy="5915025"/>
            </a:xfrm>
          </p:grpSpPr>
          <p:grpSp>
            <p:nvGrpSpPr>
              <p:cNvPr id="202761" name="Group 2"/>
              <p:cNvGrpSpPr>
                <a:grpSpLocks/>
              </p:cNvGrpSpPr>
              <p:nvPr/>
            </p:nvGrpSpPr>
            <p:grpSpPr bwMode="auto">
              <a:xfrm>
                <a:off x="2676525" y="2079625"/>
                <a:ext cx="3884613" cy="3414713"/>
                <a:chOff x="0" y="-29"/>
                <a:chExt cx="2447" cy="2151"/>
              </a:xfrm>
            </p:grpSpPr>
            <p:sp>
              <p:nvSpPr>
                <p:cNvPr id="202870" name="Rectangle 3"/>
                <p:cNvSpPr>
                  <a:spLocks noChangeArrowheads="1"/>
                </p:cNvSpPr>
                <p:nvPr/>
              </p:nvSpPr>
              <p:spPr bwMode="auto">
                <a:xfrm>
                  <a:off x="0" y="-29"/>
                  <a:ext cx="2447" cy="231"/>
                </a:xfrm>
                <a:prstGeom prst="rect">
                  <a:avLst/>
                </a:prstGeom>
                <a:noFill/>
                <a:ln w="9525">
                  <a:noFill/>
                  <a:miter lim="800000"/>
                  <a:headEnd/>
                  <a:tailEnd/>
                </a:ln>
              </p:spPr>
              <p:txBody>
                <a:bodyPr>
                  <a:spAutoFit/>
                </a:bodyPr>
                <a:lstStyle/>
                <a:p>
                  <a:endParaRPr lang="en-US" sz="1800">
                    <a:latin typeface="Calibri" pitchFamily="34" charset="0"/>
                  </a:endParaRPr>
                </a:p>
              </p:txBody>
            </p:sp>
            <p:sp>
              <p:nvSpPr>
                <p:cNvPr id="202871" name="Rectangle 4"/>
                <p:cNvSpPr>
                  <a:spLocks noChangeArrowheads="1"/>
                </p:cNvSpPr>
                <p:nvPr/>
              </p:nvSpPr>
              <p:spPr bwMode="auto">
                <a:xfrm>
                  <a:off x="0" y="0"/>
                  <a:ext cx="2447" cy="2122"/>
                </a:xfrm>
                <a:prstGeom prst="rect">
                  <a:avLst/>
                </a:prstGeom>
                <a:noFill/>
                <a:ln w="9525">
                  <a:noFill/>
                  <a:miter lim="800000"/>
                  <a:headEnd/>
                  <a:tailEnd/>
                </a:ln>
              </p:spPr>
              <p:txBody>
                <a:bodyPr/>
                <a:lstStyle/>
                <a:p>
                  <a:r>
                    <a:rPr lang="en-US" sz="1000" b="1">
                      <a:solidFill>
                        <a:srgbClr val="333333"/>
                      </a:solidFill>
                      <a:latin typeface="Calibri" pitchFamily="34" charset="0"/>
                    </a:rPr>
                    <a:t>  </a:t>
                  </a:r>
                  <a:r>
                    <a:rPr lang="en-US" sz="19500" b="1">
                      <a:solidFill>
                        <a:srgbClr val="333333"/>
                      </a:solidFill>
                      <a:latin typeface="Calibri" pitchFamily="34" charset="0"/>
                    </a:rPr>
                    <a:t> </a:t>
                  </a:r>
                  <a:r>
                    <a:rPr lang="en-US" sz="1000" b="1">
                      <a:solidFill>
                        <a:srgbClr val="333333"/>
                      </a:solidFill>
                      <a:latin typeface="Calibri" pitchFamily="34" charset="0"/>
                    </a:rPr>
                    <a:t>                                                                                               </a:t>
                  </a:r>
                  <a:endParaRPr lang="en-US" sz="900" b="1">
                    <a:solidFill>
                      <a:srgbClr val="333333"/>
                    </a:solidFill>
                    <a:latin typeface="Calibri" pitchFamily="34" charset="0"/>
                  </a:endParaRPr>
                </a:p>
                <a:p>
                  <a:pPr eaLnBrk="0" hangingPunct="0"/>
                  <a:endParaRPr lang="en-US" sz="1000" b="1">
                    <a:solidFill>
                      <a:srgbClr val="333333"/>
                    </a:solidFill>
                    <a:latin typeface="Calibri" pitchFamily="34" charset="0"/>
                  </a:endParaRPr>
                </a:p>
              </p:txBody>
            </p:sp>
          </p:grpSp>
          <p:sp>
            <p:nvSpPr>
              <p:cNvPr id="202762" name="Freeform 5"/>
              <p:cNvSpPr>
                <a:spLocks/>
              </p:cNvSpPr>
              <p:nvPr/>
            </p:nvSpPr>
            <p:spPr bwMode="auto">
              <a:xfrm>
                <a:off x="6664325" y="2498725"/>
                <a:ext cx="865188" cy="703263"/>
              </a:xfrm>
              <a:custGeom>
                <a:avLst/>
                <a:gdLst>
                  <a:gd name="T0" fmla="*/ 2147483647 w 1098"/>
                  <a:gd name="T1" fmla="*/ 2147483647 h 891"/>
                  <a:gd name="T2" fmla="*/ 2147483647 w 1098"/>
                  <a:gd name="T3" fmla="*/ 2147483647 h 891"/>
                  <a:gd name="T4" fmla="*/ 2147483647 w 1098"/>
                  <a:gd name="T5" fmla="*/ 2147483647 h 891"/>
                  <a:gd name="T6" fmla="*/ 2147483647 w 1098"/>
                  <a:gd name="T7" fmla="*/ 2147483647 h 891"/>
                  <a:gd name="T8" fmla="*/ 2147483647 w 1098"/>
                  <a:gd name="T9" fmla="*/ 2147483647 h 891"/>
                  <a:gd name="T10" fmla="*/ 2147483647 w 1098"/>
                  <a:gd name="T11" fmla="*/ 2147483647 h 891"/>
                  <a:gd name="T12" fmla="*/ 2147483647 w 1098"/>
                  <a:gd name="T13" fmla="*/ 2147483647 h 891"/>
                  <a:gd name="T14" fmla="*/ 2147483647 w 1098"/>
                  <a:gd name="T15" fmla="*/ 2147483647 h 891"/>
                  <a:gd name="T16" fmla="*/ 2147483647 w 1098"/>
                  <a:gd name="T17" fmla="*/ 2147483647 h 891"/>
                  <a:gd name="T18" fmla="*/ 2147483647 w 1098"/>
                  <a:gd name="T19" fmla="*/ 2147483647 h 891"/>
                  <a:gd name="T20" fmla="*/ 2147483647 w 1098"/>
                  <a:gd name="T21" fmla="*/ 2147483647 h 891"/>
                  <a:gd name="T22" fmla="*/ 2147483647 w 1098"/>
                  <a:gd name="T23" fmla="*/ 2147483647 h 891"/>
                  <a:gd name="T24" fmla="*/ 2147483647 w 1098"/>
                  <a:gd name="T25" fmla="*/ 2147483647 h 891"/>
                  <a:gd name="T26" fmla="*/ 2147483647 w 1098"/>
                  <a:gd name="T27" fmla="*/ 2147483647 h 891"/>
                  <a:gd name="T28" fmla="*/ 2147483647 w 1098"/>
                  <a:gd name="T29" fmla="*/ 2147483647 h 891"/>
                  <a:gd name="T30" fmla="*/ 2147483647 w 1098"/>
                  <a:gd name="T31" fmla="*/ 2147483647 h 891"/>
                  <a:gd name="T32" fmla="*/ 2147483647 w 1098"/>
                  <a:gd name="T33" fmla="*/ 2147483647 h 891"/>
                  <a:gd name="T34" fmla="*/ 2147483647 w 1098"/>
                  <a:gd name="T35" fmla="*/ 2147483647 h 891"/>
                  <a:gd name="T36" fmla="*/ 2147483647 w 1098"/>
                  <a:gd name="T37" fmla="*/ 2147483647 h 891"/>
                  <a:gd name="T38" fmla="*/ 2147483647 w 1098"/>
                  <a:gd name="T39" fmla="*/ 2147483647 h 891"/>
                  <a:gd name="T40" fmla="*/ 2147483647 w 1098"/>
                  <a:gd name="T41" fmla="*/ 2147483647 h 891"/>
                  <a:gd name="T42" fmla="*/ 2147483647 w 1098"/>
                  <a:gd name="T43" fmla="*/ 2147483647 h 891"/>
                  <a:gd name="T44" fmla="*/ 2147483647 w 1098"/>
                  <a:gd name="T45" fmla="*/ 0 h 891"/>
                  <a:gd name="T46" fmla="*/ 2147483647 w 1098"/>
                  <a:gd name="T47" fmla="*/ 2147483647 h 891"/>
                  <a:gd name="T48" fmla="*/ 2147483647 w 1098"/>
                  <a:gd name="T49" fmla="*/ 2147483647 h 891"/>
                  <a:gd name="T50" fmla="*/ 2147483647 w 1098"/>
                  <a:gd name="T51" fmla="*/ 2147483647 h 891"/>
                  <a:gd name="T52" fmla="*/ 2147483647 w 1098"/>
                  <a:gd name="T53" fmla="*/ 2147483647 h 891"/>
                  <a:gd name="T54" fmla="*/ 2147483647 w 1098"/>
                  <a:gd name="T55" fmla="*/ 2147483647 h 891"/>
                  <a:gd name="T56" fmla="*/ 2147483647 w 1098"/>
                  <a:gd name="T57" fmla="*/ 2147483647 h 891"/>
                  <a:gd name="T58" fmla="*/ 2147483647 w 1098"/>
                  <a:gd name="T59" fmla="*/ 2147483647 h 891"/>
                  <a:gd name="T60" fmla="*/ 2147483647 w 1098"/>
                  <a:gd name="T61" fmla="*/ 2147483647 h 891"/>
                  <a:gd name="T62" fmla="*/ 2147483647 w 1098"/>
                  <a:gd name="T63" fmla="*/ 2147483647 h 891"/>
                  <a:gd name="T64" fmla="*/ 2147483647 w 1098"/>
                  <a:gd name="T65" fmla="*/ 2147483647 h 891"/>
                  <a:gd name="T66" fmla="*/ 2147483647 w 1098"/>
                  <a:gd name="T67" fmla="*/ 2147483647 h 891"/>
                  <a:gd name="T68" fmla="*/ 2147483647 w 1098"/>
                  <a:gd name="T69" fmla="*/ 2147483647 h 891"/>
                  <a:gd name="T70" fmla="*/ 0 w 1098"/>
                  <a:gd name="T71" fmla="*/ 2147483647 h 891"/>
                  <a:gd name="T72" fmla="*/ 2147483647 w 1098"/>
                  <a:gd name="T73" fmla="*/ 2147483647 h 891"/>
                  <a:gd name="T74" fmla="*/ 2147483647 w 1098"/>
                  <a:gd name="T75" fmla="*/ 2147483647 h 891"/>
                  <a:gd name="T76" fmla="*/ 2147483647 w 1098"/>
                  <a:gd name="T77" fmla="*/ 2147483647 h 891"/>
                  <a:gd name="T78" fmla="*/ 2147483647 w 1098"/>
                  <a:gd name="T79" fmla="*/ 2147483647 h 891"/>
                  <a:gd name="T80" fmla="*/ 2147483647 w 1098"/>
                  <a:gd name="T81" fmla="*/ 2147483647 h 891"/>
                  <a:gd name="T82" fmla="*/ 2147483647 w 1098"/>
                  <a:gd name="T83" fmla="*/ 2147483647 h 891"/>
                  <a:gd name="T84" fmla="*/ 2147483647 w 1098"/>
                  <a:gd name="T85" fmla="*/ 2147483647 h 891"/>
                  <a:gd name="T86" fmla="*/ 2147483647 w 1098"/>
                  <a:gd name="T87" fmla="*/ 2147483647 h 891"/>
                  <a:gd name="T88" fmla="*/ 2147483647 w 1098"/>
                  <a:gd name="T89" fmla="*/ 2147483647 h 891"/>
                  <a:gd name="T90" fmla="*/ 2147483647 w 1098"/>
                  <a:gd name="T91" fmla="*/ 2147483647 h 891"/>
                  <a:gd name="T92" fmla="*/ 2147483647 w 1098"/>
                  <a:gd name="T93" fmla="*/ 2147483647 h 891"/>
                  <a:gd name="T94" fmla="*/ 2147483647 w 1098"/>
                  <a:gd name="T95" fmla="*/ 2147483647 h 891"/>
                  <a:gd name="T96" fmla="*/ 2147483647 w 1098"/>
                  <a:gd name="T97" fmla="*/ 2147483647 h 891"/>
                  <a:gd name="T98" fmla="*/ 2147483647 w 1098"/>
                  <a:gd name="T99" fmla="*/ 2147483647 h 891"/>
                  <a:gd name="T100" fmla="*/ 2147483647 w 1098"/>
                  <a:gd name="T101" fmla="*/ 2147483647 h 891"/>
                  <a:gd name="T102" fmla="*/ 2147483647 w 1098"/>
                  <a:gd name="T103" fmla="*/ 2147483647 h 891"/>
                  <a:gd name="T104" fmla="*/ 2147483647 w 1098"/>
                  <a:gd name="T105" fmla="*/ 2147483647 h 891"/>
                  <a:gd name="T106" fmla="*/ 2147483647 w 1098"/>
                  <a:gd name="T107" fmla="*/ 2147483647 h 891"/>
                  <a:gd name="T108" fmla="*/ 2147483647 w 1098"/>
                  <a:gd name="T109" fmla="*/ 2147483647 h 891"/>
                  <a:gd name="T110" fmla="*/ 2147483647 w 1098"/>
                  <a:gd name="T111" fmla="*/ 2147483647 h 891"/>
                  <a:gd name="T112" fmla="*/ 2147483647 w 1098"/>
                  <a:gd name="T113" fmla="*/ 2147483647 h 891"/>
                  <a:gd name="T114" fmla="*/ 2147483647 w 1098"/>
                  <a:gd name="T115" fmla="*/ 2147483647 h 891"/>
                  <a:gd name="T116" fmla="*/ 2147483647 w 1098"/>
                  <a:gd name="T117" fmla="*/ 2147483647 h 8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98"/>
                  <a:gd name="T178" fmla="*/ 0 h 891"/>
                  <a:gd name="T179" fmla="*/ 1098 w 1098"/>
                  <a:gd name="T180" fmla="*/ 891 h 8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98" h="891">
                    <a:moveTo>
                      <a:pt x="719" y="742"/>
                    </a:moveTo>
                    <a:lnTo>
                      <a:pt x="732" y="738"/>
                    </a:lnTo>
                    <a:lnTo>
                      <a:pt x="737" y="736"/>
                    </a:lnTo>
                    <a:lnTo>
                      <a:pt x="756" y="732"/>
                    </a:lnTo>
                    <a:lnTo>
                      <a:pt x="767" y="729"/>
                    </a:lnTo>
                    <a:lnTo>
                      <a:pt x="788" y="722"/>
                    </a:lnTo>
                    <a:lnTo>
                      <a:pt x="795" y="721"/>
                    </a:lnTo>
                    <a:lnTo>
                      <a:pt x="804" y="719"/>
                    </a:lnTo>
                    <a:lnTo>
                      <a:pt x="807" y="718"/>
                    </a:lnTo>
                    <a:lnTo>
                      <a:pt x="853" y="705"/>
                    </a:lnTo>
                    <a:lnTo>
                      <a:pt x="855" y="705"/>
                    </a:lnTo>
                    <a:lnTo>
                      <a:pt x="872" y="701"/>
                    </a:lnTo>
                    <a:lnTo>
                      <a:pt x="899" y="692"/>
                    </a:lnTo>
                    <a:lnTo>
                      <a:pt x="917" y="688"/>
                    </a:lnTo>
                    <a:lnTo>
                      <a:pt x="932" y="684"/>
                    </a:lnTo>
                    <a:lnTo>
                      <a:pt x="936" y="682"/>
                    </a:lnTo>
                    <a:lnTo>
                      <a:pt x="937" y="674"/>
                    </a:lnTo>
                    <a:lnTo>
                      <a:pt x="961" y="640"/>
                    </a:lnTo>
                    <a:lnTo>
                      <a:pt x="963" y="640"/>
                    </a:lnTo>
                    <a:lnTo>
                      <a:pt x="978" y="637"/>
                    </a:lnTo>
                    <a:lnTo>
                      <a:pt x="995" y="641"/>
                    </a:lnTo>
                    <a:lnTo>
                      <a:pt x="1001" y="633"/>
                    </a:lnTo>
                    <a:lnTo>
                      <a:pt x="1021" y="619"/>
                    </a:lnTo>
                    <a:lnTo>
                      <a:pt x="1027" y="613"/>
                    </a:lnTo>
                    <a:lnTo>
                      <a:pt x="1028" y="611"/>
                    </a:lnTo>
                    <a:lnTo>
                      <a:pt x="1029" y="610"/>
                    </a:lnTo>
                    <a:lnTo>
                      <a:pt x="1039" y="603"/>
                    </a:lnTo>
                    <a:lnTo>
                      <a:pt x="1040" y="599"/>
                    </a:lnTo>
                    <a:lnTo>
                      <a:pt x="1037" y="580"/>
                    </a:lnTo>
                    <a:lnTo>
                      <a:pt x="1047" y="569"/>
                    </a:lnTo>
                    <a:lnTo>
                      <a:pt x="1048" y="566"/>
                    </a:lnTo>
                    <a:lnTo>
                      <a:pt x="1056" y="555"/>
                    </a:lnTo>
                    <a:lnTo>
                      <a:pt x="1059" y="548"/>
                    </a:lnTo>
                    <a:lnTo>
                      <a:pt x="1075" y="533"/>
                    </a:lnTo>
                    <a:lnTo>
                      <a:pt x="1084" y="518"/>
                    </a:lnTo>
                    <a:lnTo>
                      <a:pt x="1098" y="507"/>
                    </a:lnTo>
                    <a:lnTo>
                      <a:pt x="1072" y="482"/>
                    </a:lnTo>
                    <a:lnTo>
                      <a:pt x="1063" y="470"/>
                    </a:lnTo>
                    <a:lnTo>
                      <a:pt x="1049" y="461"/>
                    </a:lnTo>
                    <a:lnTo>
                      <a:pt x="1045" y="453"/>
                    </a:lnTo>
                    <a:lnTo>
                      <a:pt x="1004" y="403"/>
                    </a:lnTo>
                    <a:lnTo>
                      <a:pt x="992" y="400"/>
                    </a:lnTo>
                    <a:lnTo>
                      <a:pt x="991" y="397"/>
                    </a:lnTo>
                    <a:lnTo>
                      <a:pt x="989" y="396"/>
                    </a:lnTo>
                    <a:lnTo>
                      <a:pt x="983" y="355"/>
                    </a:lnTo>
                    <a:lnTo>
                      <a:pt x="1001" y="312"/>
                    </a:lnTo>
                    <a:lnTo>
                      <a:pt x="984" y="288"/>
                    </a:lnTo>
                    <a:lnTo>
                      <a:pt x="980" y="282"/>
                    </a:lnTo>
                    <a:lnTo>
                      <a:pt x="1000" y="251"/>
                    </a:lnTo>
                    <a:lnTo>
                      <a:pt x="1004" y="244"/>
                    </a:lnTo>
                    <a:lnTo>
                      <a:pt x="1003" y="243"/>
                    </a:lnTo>
                    <a:lnTo>
                      <a:pt x="1000" y="246"/>
                    </a:lnTo>
                    <a:lnTo>
                      <a:pt x="1013" y="216"/>
                    </a:lnTo>
                    <a:lnTo>
                      <a:pt x="1015" y="193"/>
                    </a:lnTo>
                    <a:lnTo>
                      <a:pt x="1027" y="160"/>
                    </a:lnTo>
                    <a:lnTo>
                      <a:pt x="1036" y="153"/>
                    </a:lnTo>
                    <a:lnTo>
                      <a:pt x="1034" y="149"/>
                    </a:lnTo>
                    <a:lnTo>
                      <a:pt x="1024" y="136"/>
                    </a:lnTo>
                    <a:lnTo>
                      <a:pt x="1023" y="138"/>
                    </a:lnTo>
                    <a:lnTo>
                      <a:pt x="1001" y="138"/>
                    </a:lnTo>
                    <a:lnTo>
                      <a:pt x="976" y="125"/>
                    </a:lnTo>
                    <a:lnTo>
                      <a:pt x="959" y="101"/>
                    </a:lnTo>
                    <a:lnTo>
                      <a:pt x="962" y="94"/>
                    </a:lnTo>
                    <a:lnTo>
                      <a:pt x="954" y="57"/>
                    </a:lnTo>
                    <a:lnTo>
                      <a:pt x="932" y="33"/>
                    </a:lnTo>
                    <a:lnTo>
                      <a:pt x="928" y="29"/>
                    </a:lnTo>
                    <a:lnTo>
                      <a:pt x="914" y="34"/>
                    </a:lnTo>
                    <a:lnTo>
                      <a:pt x="888" y="0"/>
                    </a:lnTo>
                    <a:lnTo>
                      <a:pt x="885" y="0"/>
                    </a:lnTo>
                    <a:lnTo>
                      <a:pt x="866" y="6"/>
                    </a:lnTo>
                    <a:lnTo>
                      <a:pt x="812" y="21"/>
                    </a:lnTo>
                    <a:lnTo>
                      <a:pt x="778" y="31"/>
                    </a:lnTo>
                    <a:lnTo>
                      <a:pt x="760" y="36"/>
                    </a:lnTo>
                    <a:lnTo>
                      <a:pt x="756" y="37"/>
                    </a:lnTo>
                    <a:lnTo>
                      <a:pt x="753" y="37"/>
                    </a:lnTo>
                    <a:lnTo>
                      <a:pt x="735" y="43"/>
                    </a:lnTo>
                    <a:lnTo>
                      <a:pt x="713" y="48"/>
                    </a:lnTo>
                    <a:lnTo>
                      <a:pt x="682" y="57"/>
                    </a:lnTo>
                    <a:lnTo>
                      <a:pt x="642" y="67"/>
                    </a:lnTo>
                    <a:lnTo>
                      <a:pt x="627" y="70"/>
                    </a:lnTo>
                    <a:lnTo>
                      <a:pt x="618" y="73"/>
                    </a:lnTo>
                    <a:lnTo>
                      <a:pt x="611" y="74"/>
                    </a:lnTo>
                    <a:lnTo>
                      <a:pt x="592" y="80"/>
                    </a:lnTo>
                    <a:lnTo>
                      <a:pt x="519" y="99"/>
                    </a:lnTo>
                    <a:lnTo>
                      <a:pt x="500" y="104"/>
                    </a:lnTo>
                    <a:lnTo>
                      <a:pt x="498" y="104"/>
                    </a:lnTo>
                    <a:lnTo>
                      <a:pt x="484" y="108"/>
                    </a:lnTo>
                    <a:lnTo>
                      <a:pt x="476" y="109"/>
                    </a:lnTo>
                    <a:lnTo>
                      <a:pt x="450" y="116"/>
                    </a:lnTo>
                    <a:lnTo>
                      <a:pt x="412" y="125"/>
                    </a:lnTo>
                    <a:lnTo>
                      <a:pt x="397" y="129"/>
                    </a:lnTo>
                    <a:lnTo>
                      <a:pt x="390" y="131"/>
                    </a:lnTo>
                    <a:lnTo>
                      <a:pt x="380" y="133"/>
                    </a:lnTo>
                    <a:lnTo>
                      <a:pt x="325" y="146"/>
                    </a:lnTo>
                    <a:lnTo>
                      <a:pt x="285" y="156"/>
                    </a:lnTo>
                    <a:lnTo>
                      <a:pt x="275" y="159"/>
                    </a:lnTo>
                    <a:lnTo>
                      <a:pt x="262" y="162"/>
                    </a:lnTo>
                    <a:lnTo>
                      <a:pt x="261" y="162"/>
                    </a:lnTo>
                    <a:lnTo>
                      <a:pt x="250" y="165"/>
                    </a:lnTo>
                    <a:lnTo>
                      <a:pt x="230" y="169"/>
                    </a:lnTo>
                    <a:lnTo>
                      <a:pt x="179" y="182"/>
                    </a:lnTo>
                    <a:lnTo>
                      <a:pt x="155" y="187"/>
                    </a:lnTo>
                    <a:lnTo>
                      <a:pt x="148" y="189"/>
                    </a:lnTo>
                    <a:lnTo>
                      <a:pt x="130" y="193"/>
                    </a:lnTo>
                    <a:lnTo>
                      <a:pt x="117" y="114"/>
                    </a:lnTo>
                    <a:lnTo>
                      <a:pt x="57" y="172"/>
                    </a:lnTo>
                    <a:lnTo>
                      <a:pt x="10" y="219"/>
                    </a:lnTo>
                    <a:lnTo>
                      <a:pt x="0" y="227"/>
                    </a:lnTo>
                    <a:lnTo>
                      <a:pt x="3" y="258"/>
                    </a:lnTo>
                    <a:lnTo>
                      <a:pt x="4" y="265"/>
                    </a:lnTo>
                    <a:lnTo>
                      <a:pt x="10" y="305"/>
                    </a:lnTo>
                    <a:lnTo>
                      <a:pt x="13" y="331"/>
                    </a:lnTo>
                    <a:lnTo>
                      <a:pt x="19" y="368"/>
                    </a:lnTo>
                    <a:lnTo>
                      <a:pt x="19" y="372"/>
                    </a:lnTo>
                    <a:lnTo>
                      <a:pt x="24" y="404"/>
                    </a:lnTo>
                    <a:lnTo>
                      <a:pt x="27" y="430"/>
                    </a:lnTo>
                    <a:lnTo>
                      <a:pt x="34" y="475"/>
                    </a:lnTo>
                    <a:lnTo>
                      <a:pt x="34" y="478"/>
                    </a:lnTo>
                    <a:lnTo>
                      <a:pt x="40" y="515"/>
                    </a:lnTo>
                    <a:lnTo>
                      <a:pt x="41" y="522"/>
                    </a:lnTo>
                    <a:lnTo>
                      <a:pt x="43" y="543"/>
                    </a:lnTo>
                    <a:lnTo>
                      <a:pt x="44" y="552"/>
                    </a:lnTo>
                    <a:lnTo>
                      <a:pt x="45" y="558"/>
                    </a:lnTo>
                    <a:lnTo>
                      <a:pt x="48" y="576"/>
                    </a:lnTo>
                    <a:lnTo>
                      <a:pt x="51" y="594"/>
                    </a:lnTo>
                    <a:lnTo>
                      <a:pt x="54" y="621"/>
                    </a:lnTo>
                    <a:lnTo>
                      <a:pt x="54" y="624"/>
                    </a:lnTo>
                    <a:lnTo>
                      <a:pt x="57" y="634"/>
                    </a:lnTo>
                    <a:lnTo>
                      <a:pt x="61" y="668"/>
                    </a:lnTo>
                    <a:lnTo>
                      <a:pt x="61" y="674"/>
                    </a:lnTo>
                    <a:lnTo>
                      <a:pt x="62" y="682"/>
                    </a:lnTo>
                    <a:lnTo>
                      <a:pt x="64" y="691"/>
                    </a:lnTo>
                    <a:lnTo>
                      <a:pt x="70" y="735"/>
                    </a:lnTo>
                    <a:lnTo>
                      <a:pt x="70" y="741"/>
                    </a:lnTo>
                    <a:lnTo>
                      <a:pt x="74" y="762"/>
                    </a:lnTo>
                    <a:lnTo>
                      <a:pt x="75" y="766"/>
                    </a:lnTo>
                    <a:lnTo>
                      <a:pt x="78" y="790"/>
                    </a:lnTo>
                    <a:lnTo>
                      <a:pt x="80" y="803"/>
                    </a:lnTo>
                    <a:lnTo>
                      <a:pt x="81" y="809"/>
                    </a:lnTo>
                    <a:lnTo>
                      <a:pt x="82" y="820"/>
                    </a:lnTo>
                    <a:lnTo>
                      <a:pt x="91" y="882"/>
                    </a:lnTo>
                    <a:lnTo>
                      <a:pt x="91" y="885"/>
                    </a:lnTo>
                    <a:lnTo>
                      <a:pt x="92" y="891"/>
                    </a:lnTo>
                    <a:lnTo>
                      <a:pt x="96" y="889"/>
                    </a:lnTo>
                    <a:lnTo>
                      <a:pt x="109" y="887"/>
                    </a:lnTo>
                    <a:lnTo>
                      <a:pt x="115" y="885"/>
                    </a:lnTo>
                    <a:lnTo>
                      <a:pt x="117" y="885"/>
                    </a:lnTo>
                    <a:lnTo>
                      <a:pt x="200" y="867"/>
                    </a:lnTo>
                    <a:lnTo>
                      <a:pt x="208" y="865"/>
                    </a:lnTo>
                    <a:lnTo>
                      <a:pt x="218" y="862"/>
                    </a:lnTo>
                    <a:lnTo>
                      <a:pt x="227" y="861"/>
                    </a:lnTo>
                    <a:lnTo>
                      <a:pt x="259" y="854"/>
                    </a:lnTo>
                    <a:lnTo>
                      <a:pt x="265" y="853"/>
                    </a:lnTo>
                    <a:lnTo>
                      <a:pt x="278" y="850"/>
                    </a:lnTo>
                    <a:lnTo>
                      <a:pt x="284" y="848"/>
                    </a:lnTo>
                    <a:lnTo>
                      <a:pt x="289" y="847"/>
                    </a:lnTo>
                    <a:lnTo>
                      <a:pt x="293" y="845"/>
                    </a:lnTo>
                    <a:lnTo>
                      <a:pt x="348" y="833"/>
                    </a:lnTo>
                    <a:lnTo>
                      <a:pt x="355" y="831"/>
                    </a:lnTo>
                    <a:lnTo>
                      <a:pt x="378" y="826"/>
                    </a:lnTo>
                    <a:lnTo>
                      <a:pt x="385" y="824"/>
                    </a:lnTo>
                    <a:lnTo>
                      <a:pt x="390" y="823"/>
                    </a:lnTo>
                    <a:lnTo>
                      <a:pt x="397" y="821"/>
                    </a:lnTo>
                    <a:lnTo>
                      <a:pt x="445" y="810"/>
                    </a:lnTo>
                    <a:lnTo>
                      <a:pt x="452" y="807"/>
                    </a:lnTo>
                    <a:lnTo>
                      <a:pt x="473" y="803"/>
                    </a:lnTo>
                    <a:lnTo>
                      <a:pt x="474" y="803"/>
                    </a:lnTo>
                    <a:lnTo>
                      <a:pt x="480" y="802"/>
                    </a:lnTo>
                    <a:lnTo>
                      <a:pt x="497" y="797"/>
                    </a:lnTo>
                    <a:lnTo>
                      <a:pt x="523" y="790"/>
                    </a:lnTo>
                    <a:lnTo>
                      <a:pt x="540" y="786"/>
                    </a:lnTo>
                    <a:lnTo>
                      <a:pt x="629" y="765"/>
                    </a:lnTo>
                    <a:lnTo>
                      <a:pt x="635" y="763"/>
                    </a:lnTo>
                    <a:lnTo>
                      <a:pt x="637" y="763"/>
                    </a:lnTo>
                    <a:lnTo>
                      <a:pt x="642" y="762"/>
                    </a:lnTo>
                    <a:lnTo>
                      <a:pt x="661" y="756"/>
                    </a:lnTo>
                    <a:lnTo>
                      <a:pt x="680" y="752"/>
                    </a:lnTo>
                    <a:lnTo>
                      <a:pt x="709" y="743"/>
                    </a:lnTo>
                    <a:lnTo>
                      <a:pt x="719" y="742"/>
                    </a:lnTo>
                    <a:close/>
                  </a:path>
                </a:pathLst>
              </a:custGeom>
              <a:solidFill>
                <a:srgbClr val="FFFFFF"/>
              </a:solidFill>
              <a:ln w="0">
                <a:solidFill>
                  <a:schemeClr val="tx2"/>
                </a:solidFill>
                <a:round/>
                <a:headEnd/>
                <a:tailEnd/>
              </a:ln>
            </p:spPr>
            <p:txBody>
              <a:bodyPr/>
              <a:lstStyle/>
              <a:p>
                <a:endParaRPr lang="en-US"/>
              </a:p>
            </p:txBody>
          </p:sp>
          <p:sp>
            <p:nvSpPr>
              <p:cNvPr id="202763" name="Freeform 6"/>
              <p:cNvSpPr>
                <a:spLocks/>
              </p:cNvSpPr>
              <p:nvPr/>
            </p:nvSpPr>
            <p:spPr bwMode="auto">
              <a:xfrm>
                <a:off x="7615238" y="2346325"/>
                <a:ext cx="255587" cy="314325"/>
              </a:xfrm>
              <a:custGeom>
                <a:avLst/>
                <a:gdLst>
                  <a:gd name="T0" fmla="*/ 2147483647 w 326"/>
                  <a:gd name="T1" fmla="*/ 2147483647 h 400"/>
                  <a:gd name="T2" fmla="*/ 2147483647 w 326"/>
                  <a:gd name="T3" fmla="*/ 2147483647 h 400"/>
                  <a:gd name="T4" fmla="*/ 2147483647 w 326"/>
                  <a:gd name="T5" fmla="*/ 2147483647 h 400"/>
                  <a:gd name="T6" fmla="*/ 2147483647 w 326"/>
                  <a:gd name="T7" fmla="*/ 2147483647 h 400"/>
                  <a:gd name="T8" fmla="*/ 2147483647 w 326"/>
                  <a:gd name="T9" fmla="*/ 2147483647 h 400"/>
                  <a:gd name="T10" fmla="*/ 2147483647 w 326"/>
                  <a:gd name="T11" fmla="*/ 2147483647 h 400"/>
                  <a:gd name="T12" fmla="*/ 2147483647 w 326"/>
                  <a:gd name="T13" fmla="*/ 2147483647 h 400"/>
                  <a:gd name="T14" fmla="*/ 2147483647 w 326"/>
                  <a:gd name="T15" fmla="*/ 2147483647 h 400"/>
                  <a:gd name="T16" fmla="*/ 2147483647 w 326"/>
                  <a:gd name="T17" fmla="*/ 2147483647 h 400"/>
                  <a:gd name="T18" fmla="*/ 2147483647 w 326"/>
                  <a:gd name="T19" fmla="*/ 2147483647 h 400"/>
                  <a:gd name="T20" fmla="*/ 2147483647 w 326"/>
                  <a:gd name="T21" fmla="*/ 2147483647 h 400"/>
                  <a:gd name="T22" fmla="*/ 2147483647 w 326"/>
                  <a:gd name="T23" fmla="*/ 2147483647 h 400"/>
                  <a:gd name="T24" fmla="*/ 2147483647 w 326"/>
                  <a:gd name="T25" fmla="*/ 2147483647 h 400"/>
                  <a:gd name="T26" fmla="*/ 2147483647 w 326"/>
                  <a:gd name="T27" fmla="*/ 2147483647 h 400"/>
                  <a:gd name="T28" fmla="*/ 2147483647 w 326"/>
                  <a:gd name="T29" fmla="*/ 2147483647 h 400"/>
                  <a:gd name="T30" fmla="*/ 2147483647 w 326"/>
                  <a:gd name="T31" fmla="*/ 2147483647 h 400"/>
                  <a:gd name="T32" fmla="*/ 2147483647 w 326"/>
                  <a:gd name="T33" fmla="*/ 2147483647 h 400"/>
                  <a:gd name="T34" fmla="*/ 2147483647 w 326"/>
                  <a:gd name="T35" fmla="*/ 2147483647 h 400"/>
                  <a:gd name="T36" fmla="*/ 2147483647 w 326"/>
                  <a:gd name="T37" fmla="*/ 2147483647 h 400"/>
                  <a:gd name="T38" fmla="*/ 2147483647 w 326"/>
                  <a:gd name="T39" fmla="*/ 2147483647 h 400"/>
                  <a:gd name="T40" fmla="*/ 2147483647 w 326"/>
                  <a:gd name="T41" fmla="*/ 2147483647 h 400"/>
                  <a:gd name="T42" fmla="*/ 2147483647 w 326"/>
                  <a:gd name="T43" fmla="*/ 0 h 400"/>
                  <a:gd name="T44" fmla="*/ 2147483647 w 326"/>
                  <a:gd name="T45" fmla="*/ 2147483647 h 400"/>
                  <a:gd name="T46" fmla="*/ 2147483647 w 326"/>
                  <a:gd name="T47" fmla="*/ 2147483647 h 400"/>
                  <a:gd name="T48" fmla="*/ 2147483647 w 326"/>
                  <a:gd name="T49" fmla="*/ 2147483647 h 400"/>
                  <a:gd name="T50" fmla="*/ 2147483647 w 326"/>
                  <a:gd name="T51" fmla="*/ 2147483647 h 400"/>
                  <a:gd name="T52" fmla="*/ 2147483647 w 326"/>
                  <a:gd name="T53" fmla="*/ 2147483647 h 400"/>
                  <a:gd name="T54" fmla="*/ 2147483647 w 326"/>
                  <a:gd name="T55" fmla="*/ 2147483647 h 400"/>
                  <a:gd name="T56" fmla="*/ 2147483647 w 326"/>
                  <a:gd name="T57" fmla="*/ 2147483647 h 400"/>
                  <a:gd name="T58" fmla="*/ 2147483647 w 326"/>
                  <a:gd name="T59" fmla="*/ 2147483647 h 400"/>
                  <a:gd name="T60" fmla="*/ 2147483647 w 326"/>
                  <a:gd name="T61" fmla="*/ 2147483647 h 400"/>
                  <a:gd name="T62" fmla="*/ 2147483647 w 326"/>
                  <a:gd name="T63" fmla="*/ 2147483647 h 400"/>
                  <a:gd name="T64" fmla="*/ 2147483647 w 326"/>
                  <a:gd name="T65" fmla="*/ 2147483647 h 400"/>
                  <a:gd name="T66" fmla="*/ 2147483647 w 326"/>
                  <a:gd name="T67" fmla="*/ 2147483647 h 400"/>
                  <a:gd name="T68" fmla="*/ 2147483647 w 326"/>
                  <a:gd name="T69" fmla="*/ 2147483647 h 400"/>
                  <a:gd name="T70" fmla="*/ 2147483647 w 326"/>
                  <a:gd name="T71" fmla="*/ 2147483647 h 400"/>
                  <a:gd name="T72" fmla="*/ 0 w 326"/>
                  <a:gd name="T73" fmla="*/ 2147483647 h 400"/>
                  <a:gd name="T74" fmla="*/ 2147483647 w 326"/>
                  <a:gd name="T75" fmla="*/ 2147483647 h 400"/>
                  <a:gd name="T76" fmla="*/ 2147483647 w 326"/>
                  <a:gd name="T77" fmla="*/ 2147483647 h 400"/>
                  <a:gd name="T78" fmla="*/ 2147483647 w 326"/>
                  <a:gd name="T79" fmla="*/ 2147483647 h 400"/>
                  <a:gd name="T80" fmla="*/ 2147483647 w 326"/>
                  <a:gd name="T81" fmla="*/ 2147483647 h 400"/>
                  <a:gd name="T82" fmla="*/ 2147483647 w 326"/>
                  <a:gd name="T83" fmla="*/ 2147483647 h 400"/>
                  <a:gd name="T84" fmla="*/ 2147483647 w 326"/>
                  <a:gd name="T85" fmla="*/ 2147483647 h 400"/>
                  <a:gd name="T86" fmla="*/ 2147483647 w 326"/>
                  <a:gd name="T87" fmla="*/ 2147483647 h 400"/>
                  <a:gd name="T88" fmla="*/ 2147483647 w 326"/>
                  <a:gd name="T89" fmla="*/ 2147483647 h 400"/>
                  <a:gd name="T90" fmla="*/ 2147483647 w 326"/>
                  <a:gd name="T91" fmla="*/ 2147483647 h 400"/>
                  <a:gd name="T92" fmla="*/ 2147483647 w 326"/>
                  <a:gd name="T93" fmla="*/ 2147483647 h 400"/>
                  <a:gd name="T94" fmla="*/ 2147483647 w 326"/>
                  <a:gd name="T95" fmla="*/ 2147483647 h 400"/>
                  <a:gd name="T96" fmla="*/ 2147483647 w 326"/>
                  <a:gd name="T97" fmla="*/ 2147483647 h 400"/>
                  <a:gd name="T98" fmla="*/ 2147483647 w 326"/>
                  <a:gd name="T99" fmla="*/ 2147483647 h 400"/>
                  <a:gd name="T100" fmla="*/ 2147483647 w 326"/>
                  <a:gd name="T101" fmla="*/ 2147483647 h 400"/>
                  <a:gd name="T102" fmla="*/ 2147483647 w 326"/>
                  <a:gd name="T103" fmla="*/ 2147483647 h 4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6"/>
                  <a:gd name="T157" fmla="*/ 0 h 400"/>
                  <a:gd name="T158" fmla="*/ 326 w 326"/>
                  <a:gd name="T159" fmla="*/ 400 h 40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6" h="400">
                    <a:moveTo>
                      <a:pt x="118" y="317"/>
                    </a:moveTo>
                    <a:lnTo>
                      <a:pt x="137" y="286"/>
                    </a:lnTo>
                    <a:lnTo>
                      <a:pt x="173" y="275"/>
                    </a:lnTo>
                    <a:lnTo>
                      <a:pt x="194" y="261"/>
                    </a:lnTo>
                    <a:lnTo>
                      <a:pt x="211" y="262"/>
                    </a:lnTo>
                    <a:lnTo>
                      <a:pt x="214" y="259"/>
                    </a:lnTo>
                    <a:lnTo>
                      <a:pt x="243" y="245"/>
                    </a:lnTo>
                    <a:lnTo>
                      <a:pt x="299" y="215"/>
                    </a:lnTo>
                    <a:lnTo>
                      <a:pt x="310" y="207"/>
                    </a:lnTo>
                    <a:lnTo>
                      <a:pt x="315" y="204"/>
                    </a:lnTo>
                    <a:lnTo>
                      <a:pt x="319" y="205"/>
                    </a:lnTo>
                    <a:lnTo>
                      <a:pt x="326" y="174"/>
                    </a:lnTo>
                    <a:lnTo>
                      <a:pt x="317" y="122"/>
                    </a:lnTo>
                    <a:lnTo>
                      <a:pt x="315" y="113"/>
                    </a:lnTo>
                    <a:lnTo>
                      <a:pt x="315" y="109"/>
                    </a:lnTo>
                    <a:lnTo>
                      <a:pt x="314" y="105"/>
                    </a:lnTo>
                    <a:lnTo>
                      <a:pt x="313" y="100"/>
                    </a:lnTo>
                    <a:lnTo>
                      <a:pt x="309" y="85"/>
                    </a:lnTo>
                    <a:lnTo>
                      <a:pt x="307" y="78"/>
                    </a:lnTo>
                    <a:lnTo>
                      <a:pt x="295" y="25"/>
                    </a:lnTo>
                    <a:lnTo>
                      <a:pt x="290" y="4"/>
                    </a:lnTo>
                    <a:lnTo>
                      <a:pt x="289" y="0"/>
                    </a:lnTo>
                    <a:lnTo>
                      <a:pt x="243" y="12"/>
                    </a:lnTo>
                    <a:lnTo>
                      <a:pt x="237" y="14"/>
                    </a:lnTo>
                    <a:lnTo>
                      <a:pt x="236" y="15"/>
                    </a:lnTo>
                    <a:lnTo>
                      <a:pt x="234" y="15"/>
                    </a:lnTo>
                    <a:lnTo>
                      <a:pt x="231" y="15"/>
                    </a:lnTo>
                    <a:lnTo>
                      <a:pt x="199" y="25"/>
                    </a:lnTo>
                    <a:lnTo>
                      <a:pt x="191" y="28"/>
                    </a:lnTo>
                    <a:lnTo>
                      <a:pt x="167" y="35"/>
                    </a:lnTo>
                    <a:lnTo>
                      <a:pt x="117" y="62"/>
                    </a:lnTo>
                    <a:lnTo>
                      <a:pt x="116" y="51"/>
                    </a:lnTo>
                    <a:lnTo>
                      <a:pt x="83" y="61"/>
                    </a:lnTo>
                    <a:lnTo>
                      <a:pt x="75" y="62"/>
                    </a:lnTo>
                    <a:lnTo>
                      <a:pt x="19" y="76"/>
                    </a:lnTo>
                    <a:lnTo>
                      <a:pt x="8" y="79"/>
                    </a:lnTo>
                    <a:lnTo>
                      <a:pt x="0" y="82"/>
                    </a:lnTo>
                    <a:lnTo>
                      <a:pt x="3" y="98"/>
                    </a:lnTo>
                    <a:lnTo>
                      <a:pt x="13" y="170"/>
                    </a:lnTo>
                    <a:lnTo>
                      <a:pt x="16" y="195"/>
                    </a:lnTo>
                    <a:lnTo>
                      <a:pt x="19" y="207"/>
                    </a:lnTo>
                    <a:lnTo>
                      <a:pt x="20" y="214"/>
                    </a:lnTo>
                    <a:lnTo>
                      <a:pt x="22" y="237"/>
                    </a:lnTo>
                    <a:lnTo>
                      <a:pt x="27" y="264"/>
                    </a:lnTo>
                    <a:lnTo>
                      <a:pt x="28" y="271"/>
                    </a:lnTo>
                    <a:lnTo>
                      <a:pt x="30" y="283"/>
                    </a:lnTo>
                    <a:lnTo>
                      <a:pt x="48" y="324"/>
                    </a:lnTo>
                    <a:lnTo>
                      <a:pt x="13" y="370"/>
                    </a:lnTo>
                    <a:lnTo>
                      <a:pt x="32" y="400"/>
                    </a:lnTo>
                    <a:lnTo>
                      <a:pt x="75" y="363"/>
                    </a:lnTo>
                    <a:lnTo>
                      <a:pt x="94" y="337"/>
                    </a:lnTo>
                    <a:lnTo>
                      <a:pt x="118" y="317"/>
                    </a:lnTo>
                    <a:close/>
                  </a:path>
                </a:pathLst>
              </a:custGeom>
              <a:solidFill>
                <a:srgbClr val="FFFFFF"/>
              </a:solidFill>
              <a:ln w="0">
                <a:solidFill>
                  <a:schemeClr val="tx2"/>
                </a:solidFill>
                <a:round/>
                <a:headEnd/>
                <a:tailEnd/>
              </a:ln>
            </p:spPr>
            <p:txBody>
              <a:bodyPr/>
              <a:lstStyle/>
              <a:p>
                <a:endParaRPr lang="en-US"/>
              </a:p>
            </p:txBody>
          </p:sp>
          <p:sp>
            <p:nvSpPr>
              <p:cNvPr id="202764" name="Freeform 7"/>
              <p:cNvSpPr>
                <a:spLocks/>
              </p:cNvSpPr>
              <p:nvPr/>
            </p:nvSpPr>
            <p:spPr bwMode="auto">
              <a:xfrm>
                <a:off x="7240588" y="3255963"/>
                <a:ext cx="31750" cy="39687"/>
              </a:xfrm>
              <a:custGeom>
                <a:avLst/>
                <a:gdLst>
                  <a:gd name="T0" fmla="*/ 0 w 40"/>
                  <a:gd name="T1" fmla="*/ 2147483647 h 52"/>
                  <a:gd name="T2" fmla="*/ 2147483647 w 40"/>
                  <a:gd name="T3" fmla="*/ 2147483647 h 52"/>
                  <a:gd name="T4" fmla="*/ 2147483647 w 40"/>
                  <a:gd name="T5" fmla="*/ 2147483647 h 52"/>
                  <a:gd name="T6" fmla="*/ 2147483647 w 40"/>
                  <a:gd name="T7" fmla="*/ 2147483647 h 52"/>
                  <a:gd name="T8" fmla="*/ 2147483647 w 40"/>
                  <a:gd name="T9" fmla="*/ 2147483647 h 52"/>
                  <a:gd name="T10" fmla="*/ 2147483647 w 40"/>
                  <a:gd name="T11" fmla="*/ 2147483647 h 52"/>
                  <a:gd name="T12" fmla="*/ 2147483647 w 40"/>
                  <a:gd name="T13" fmla="*/ 2147483647 h 52"/>
                  <a:gd name="T14" fmla="*/ 2147483647 w 40"/>
                  <a:gd name="T15" fmla="*/ 0 h 52"/>
                  <a:gd name="T16" fmla="*/ 2147483647 w 40"/>
                  <a:gd name="T17" fmla="*/ 0 h 52"/>
                  <a:gd name="T18" fmla="*/ 2147483647 w 40"/>
                  <a:gd name="T19" fmla="*/ 2147483647 h 52"/>
                  <a:gd name="T20" fmla="*/ 0 w 40"/>
                  <a:gd name="T21" fmla="*/ 2147483647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
                  <a:gd name="T34" fmla="*/ 0 h 52"/>
                  <a:gd name="T35" fmla="*/ 40 w 40"/>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 h="52">
                    <a:moveTo>
                      <a:pt x="0" y="15"/>
                    </a:moveTo>
                    <a:lnTo>
                      <a:pt x="15" y="30"/>
                    </a:lnTo>
                    <a:lnTo>
                      <a:pt x="16" y="28"/>
                    </a:lnTo>
                    <a:lnTo>
                      <a:pt x="17" y="38"/>
                    </a:lnTo>
                    <a:lnTo>
                      <a:pt x="21" y="52"/>
                    </a:lnTo>
                    <a:lnTo>
                      <a:pt x="32" y="32"/>
                    </a:lnTo>
                    <a:lnTo>
                      <a:pt x="40" y="17"/>
                    </a:lnTo>
                    <a:lnTo>
                      <a:pt x="18" y="0"/>
                    </a:lnTo>
                    <a:lnTo>
                      <a:pt x="8" y="0"/>
                    </a:lnTo>
                    <a:lnTo>
                      <a:pt x="3" y="8"/>
                    </a:lnTo>
                    <a:lnTo>
                      <a:pt x="0" y="15"/>
                    </a:lnTo>
                    <a:close/>
                  </a:path>
                </a:pathLst>
              </a:custGeom>
              <a:solidFill>
                <a:srgbClr val="FFFFFF"/>
              </a:solidFill>
              <a:ln w="0">
                <a:solidFill>
                  <a:schemeClr val="tx2"/>
                </a:solidFill>
                <a:round/>
                <a:headEnd/>
                <a:tailEnd/>
              </a:ln>
            </p:spPr>
            <p:txBody>
              <a:bodyPr/>
              <a:lstStyle/>
              <a:p>
                <a:endParaRPr lang="en-US"/>
              </a:p>
            </p:txBody>
          </p:sp>
          <p:sp>
            <p:nvSpPr>
              <p:cNvPr id="202765" name="Freeform 8"/>
              <p:cNvSpPr>
                <a:spLocks/>
              </p:cNvSpPr>
              <p:nvPr/>
            </p:nvSpPr>
            <p:spPr bwMode="auto">
              <a:xfrm>
                <a:off x="7396163" y="3000375"/>
                <a:ext cx="160337" cy="320675"/>
              </a:xfrm>
              <a:custGeom>
                <a:avLst/>
                <a:gdLst>
                  <a:gd name="T0" fmla="*/ 2147483647 w 200"/>
                  <a:gd name="T1" fmla="*/ 2147483647 h 410"/>
                  <a:gd name="T2" fmla="*/ 2147483647 w 200"/>
                  <a:gd name="T3" fmla="*/ 2147483647 h 410"/>
                  <a:gd name="T4" fmla="*/ 2147483647 w 200"/>
                  <a:gd name="T5" fmla="*/ 2147483647 h 410"/>
                  <a:gd name="T6" fmla="*/ 2147483647 w 200"/>
                  <a:gd name="T7" fmla="*/ 2147483647 h 410"/>
                  <a:gd name="T8" fmla="*/ 2147483647 w 200"/>
                  <a:gd name="T9" fmla="*/ 2147483647 h 410"/>
                  <a:gd name="T10" fmla="*/ 2147483647 w 200"/>
                  <a:gd name="T11" fmla="*/ 2147483647 h 410"/>
                  <a:gd name="T12" fmla="*/ 2147483647 w 200"/>
                  <a:gd name="T13" fmla="*/ 2147483647 h 410"/>
                  <a:gd name="T14" fmla="*/ 2147483647 w 200"/>
                  <a:gd name="T15" fmla="*/ 2147483647 h 410"/>
                  <a:gd name="T16" fmla="*/ 2147483647 w 200"/>
                  <a:gd name="T17" fmla="*/ 2147483647 h 410"/>
                  <a:gd name="T18" fmla="*/ 2147483647 w 200"/>
                  <a:gd name="T19" fmla="*/ 0 h 410"/>
                  <a:gd name="T20" fmla="*/ 2147483647 w 200"/>
                  <a:gd name="T21" fmla="*/ 2147483647 h 410"/>
                  <a:gd name="T22" fmla="*/ 2147483647 w 200"/>
                  <a:gd name="T23" fmla="*/ 2147483647 h 410"/>
                  <a:gd name="T24" fmla="*/ 2147483647 w 200"/>
                  <a:gd name="T25" fmla="*/ 2147483647 h 410"/>
                  <a:gd name="T26" fmla="*/ 2147483647 w 200"/>
                  <a:gd name="T27" fmla="*/ 2147483647 h 410"/>
                  <a:gd name="T28" fmla="*/ 0 w 200"/>
                  <a:gd name="T29" fmla="*/ 2147483647 h 410"/>
                  <a:gd name="T30" fmla="*/ 2147483647 w 200"/>
                  <a:gd name="T31" fmla="*/ 2147483647 h 410"/>
                  <a:gd name="T32" fmla="*/ 2147483647 w 200"/>
                  <a:gd name="T33" fmla="*/ 2147483647 h 410"/>
                  <a:gd name="T34" fmla="*/ 2147483647 w 200"/>
                  <a:gd name="T35" fmla="*/ 2147483647 h 410"/>
                  <a:gd name="T36" fmla="*/ 2147483647 w 200"/>
                  <a:gd name="T37" fmla="*/ 2147483647 h 410"/>
                  <a:gd name="T38" fmla="*/ 2147483647 w 200"/>
                  <a:gd name="T39" fmla="*/ 2147483647 h 410"/>
                  <a:gd name="T40" fmla="*/ 2147483647 w 200"/>
                  <a:gd name="T41" fmla="*/ 2147483647 h 410"/>
                  <a:gd name="T42" fmla="*/ 2147483647 w 200"/>
                  <a:gd name="T43" fmla="*/ 2147483647 h 410"/>
                  <a:gd name="T44" fmla="*/ 2147483647 w 200"/>
                  <a:gd name="T45" fmla="*/ 2147483647 h 410"/>
                  <a:gd name="T46" fmla="*/ 2147483647 w 200"/>
                  <a:gd name="T47" fmla="*/ 2147483647 h 410"/>
                  <a:gd name="T48" fmla="*/ 2147483647 w 200"/>
                  <a:gd name="T49" fmla="*/ 2147483647 h 410"/>
                  <a:gd name="T50" fmla="*/ 2147483647 w 200"/>
                  <a:gd name="T51" fmla="*/ 2147483647 h 410"/>
                  <a:gd name="T52" fmla="*/ 2147483647 w 200"/>
                  <a:gd name="T53" fmla="*/ 2147483647 h 410"/>
                  <a:gd name="T54" fmla="*/ 2147483647 w 200"/>
                  <a:gd name="T55" fmla="*/ 2147483647 h 410"/>
                  <a:gd name="T56" fmla="*/ 2147483647 w 200"/>
                  <a:gd name="T57" fmla="*/ 2147483647 h 410"/>
                  <a:gd name="T58" fmla="*/ 2147483647 w 200"/>
                  <a:gd name="T59" fmla="*/ 2147483647 h 410"/>
                  <a:gd name="T60" fmla="*/ 2147483647 w 200"/>
                  <a:gd name="T61" fmla="*/ 2147483647 h 410"/>
                  <a:gd name="T62" fmla="*/ 2147483647 w 200"/>
                  <a:gd name="T63" fmla="*/ 2147483647 h 410"/>
                  <a:gd name="T64" fmla="*/ 2147483647 w 200"/>
                  <a:gd name="T65" fmla="*/ 2147483647 h 410"/>
                  <a:gd name="T66" fmla="*/ 2147483647 w 200"/>
                  <a:gd name="T67" fmla="*/ 2147483647 h 410"/>
                  <a:gd name="T68" fmla="*/ 2147483647 w 200"/>
                  <a:gd name="T69" fmla="*/ 2147483647 h 410"/>
                  <a:gd name="T70" fmla="*/ 2147483647 w 200"/>
                  <a:gd name="T71" fmla="*/ 2147483647 h 410"/>
                  <a:gd name="T72" fmla="*/ 2147483647 w 200"/>
                  <a:gd name="T73" fmla="*/ 2147483647 h 410"/>
                  <a:gd name="T74" fmla="*/ 2147483647 w 200"/>
                  <a:gd name="T75" fmla="*/ 2147483647 h 410"/>
                  <a:gd name="T76" fmla="*/ 2147483647 w 200"/>
                  <a:gd name="T77" fmla="*/ 2147483647 h 410"/>
                  <a:gd name="T78" fmla="*/ 2147483647 w 200"/>
                  <a:gd name="T79" fmla="*/ 2147483647 h 410"/>
                  <a:gd name="T80" fmla="*/ 2147483647 w 200"/>
                  <a:gd name="T81" fmla="*/ 2147483647 h 410"/>
                  <a:gd name="T82" fmla="*/ 2147483647 w 200"/>
                  <a:gd name="T83" fmla="*/ 2147483647 h 410"/>
                  <a:gd name="T84" fmla="*/ 2147483647 w 200"/>
                  <a:gd name="T85" fmla="*/ 2147483647 h 410"/>
                  <a:gd name="T86" fmla="*/ 2147483647 w 200"/>
                  <a:gd name="T87" fmla="*/ 2147483647 h 410"/>
                  <a:gd name="T88" fmla="*/ 2147483647 w 200"/>
                  <a:gd name="T89" fmla="*/ 2147483647 h 410"/>
                  <a:gd name="T90" fmla="*/ 2147483647 w 200"/>
                  <a:gd name="T91" fmla="*/ 2147483647 h 410"/>
                  <a:gd name="T92" fmla="*/ 2147483647 w 200"/>
                  <a:gd name="T93" fmla="*/ 2147483647 h 410"/>
                  <a:gd name="T94" fmla="*/ 2147483647 w 200"/>
                  <a:gd name="T95" fmla="*/ 2147483647 h 410"/>
                  <a:gd name="T96" fmla="*/ 2147483647 w 200"/>
                  <a:gd name="T97" fmla="*/ 2147483647 h 41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0"/>
                  <a:gd name="T148" fmla="*/ 0 h 410"/>
                  <a:gd name="T149" fmla="*/ 200 w 200"/>
                  <a:gd name="T150" fmla="*/ 410 h 41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0" h="410">
                    <a:moveTo>
                      <a:pt x="69" y="136"/>
                    </a:moveTo>
                    <a:lnTo>
                      <a:pt x="52" y="101"/>
                    </a:lnTo>
                    <a:lnTo>
                      <a:pt x="47" y="74"/>
                    </a:lnTo>
                    <a:lnTo>
                      <a:pt x="51" y="71"/>
                    </a:lnTo>
                    <a:lnTo>
                      <a:pt x="46" y="62"/>
                    </a:lnTo>
                    <a:lnTo>
                      <a:pt x="53" y="38"/>
                    </a:lnTo>
                    <a:lnTo>
                      <a:pt x="60" y="13"/>
                    </a:lnTo>
                    <a:lnTo>
                      <a:pt x="63" y="6"/>
                    </a:lnTo>
                    <a:lnTo>
                      <a:pt x="63" y="4"/>
                    </a:lnTo>
                    <a:lnTo>
                      <a:pt x="46" y="0"/>
                    </a:lnTo>
                    <a:lnTo>
                      <a:pt x="31" y="3"/>
                    </a:lnTo>
                    <a:lnTo>
                      <a:pt x="29" y="3"/>
                    </a:lnTo>
                    <a:lnTo>
                      <a:pt x="5" y="37"/>
                    </a:lnTo>
                    <a:lnTo>
                      <a:pt x="4" y="45"/>
                    </a:lnTo>
                    <a:lnTo>
                      <a:pt x="0" y="47"/>
                    </a:lnTo>
                    <a:lnTo>
                      <a:pt x="4" y="64"/>
                    </a:lnTo>
                    <a:lnTo>
                      <a:pt x="5" y="68"/>
                    </a:lnTo>
                    <a:lnTo>
                      <a:pt x="23" y="146"/>
                    </a:lnTo>
                    <a:lnTo>
                      <a:pt x="23" y="147"/>
                    </a:lnTo>
                    <a:lnTo>
                      <a:pt x="25" y="155"/>
                    </a:lnTo>
                    <a:lnTo>
                      <a:pt x="28" y="169"/>
                    </a:lnTo>
                    <a:lnTo>
                      <a:pt x="30" y="176"/>
                    </a:lnTo>
                    <a:lnTo>
                      <a:pt x="31" y="180"/>
                    </a:lnTo>
                    <a:lnTo>
                      <a:pt x="31" y="183"/>
                    </a:lnTo>
                    <a:lnTo>
                      <a:pt x="32" y="184"/>
                    </a:lnTo>
                    <a:lnTo>
                      <a:pt x="37" y="207"/>
                    </a:lnTo>
                    <a:lnTo>
                      <a:pt x="38" y="210"/>
                    </a:lnTo>
                    <a:lnTo>
                      <a:pt x="38" y="213"/>
                    </a:lnTo>
                    <a:lnTo>
                      <a:pt x="48" y="254"/>
                    </a:lnTo>
                    <a:lnTo>
                      <a:pt x="59" y="301"/>
                    </a:lnTo>
                    <a:lnTo>
                      <a:pt x="60" y="304"/>
                    </a:lnTo>
                    <a:lnTo>
                      <a:pt x="63" y="322"/>
                    </a:lnTo>
                    <a:lnTo>
                      <a:pt x="70" y="352"/>
                    </a:lnTo>
                    <a:lnTo>
                      <a:pt x="72" y="359"/>
                    </a:lnTo>
                    <a:lnTo>
                      <a:pt x="73" y="362"/>
                    </a:lnTo>
                    <a:lnTo>
                      <a:pt x="76" y="372"/>
                    </a:lnTo>
                    <a:lnTo>
                      <a:pt x="77" y="380"/>
                    </a:lnTo>
                    <a:lnTo>
                      <a:pt x="84" y="410"/>
                    </a:lnTo>
                    <a:lnTo>
                      <a:pt x="119" y="401"/>
                    </a:lnTo>
                    <a:lnTo>
                      <a:pt x="148" y="394"/>
                    </a:lnTo>
                    <a:lnTo>
                      <a:pt x="168" y="389"/>
                    </a:lnTo>
                    <a:lnTo>
                      <a:pt x="187" y="383"/>
                    </a:lnTo>
                    <a:lnTo>
                      <a:pt x="200" y="380"/>
                    </a:lnTo>
                    <a:lnTo>
                      <a:pt x="173" y="279"/>
                    </a:lnTo>
                    <a:lnTo>
                      <a:pt x="168" y="288"/>
                    </a:lnTo>
                    <a:lnTo>
                      <a:pt x="127" y="250"/>
                    </a:lnTo>
                    <a:lnTo>
                      <a:pt x="110" y="223"/>
                    </a:lnTo>
                    <a:lnTo>
                      <a:pt x="94" y="165"/>
                    </a:lnTo>
                    <a:lnTo>
                      <a:pt x="69" y="136"/>
                    </a:lnTo>
                    <a:close/>
                  </a:path>
                </a:pathLst>
              </a:custGeom>
              <a:solidFill>
                <a:srgbClr val="FFFFFF"/>
              </a:solidFill>
              <a:ln w="0">
                <a:solidFill>
                  <a:schemeClr val="tx2"/>
                </a:solidFill>
                <a:round/>
                <a:headEnd/>
                <a:tailEnd/>
              </a:ln>
            </p:spPr>
            <p:txBody>
              <a:bodyPr/>
              <a:lstStyle/>
              <a:p>
                <a:endParaRPr lang="en-US"/>
              </a:p>
            </p:txBody>
          </p:sp>
          <p:sp>
            <p:nvSpPr>
              <p:cNvPr id="202766" name="Freeform 9"/>
              <p:cNvSpPr>
                <a:spLocks/>
              </p:cNvSpPr>
              <p:nvPr/>
            </p:nvSpPr>
            <p:spPr bwMode="auto">
              <a:xfrm>
                <a:off x="7607300" y="2109788"/>
                <a:ext cx="504825" cy="338137"/>
              </a:xfrm>
              <a:custGeom>
                <a:avLst/>
                <a:gdLst>
                  <a:gd name="T0" fmla="*/ 2147483647 w 633"/>
                  <a:gd name="T1" fmla="*/ 2147483647 h 426"/>
                  <a:gd name="T2" fmla="*/ 2147483647 w 633"/>
                  <a:gd name="T3" fmla="*/ 2147483647 h 426"/>
                  <a:gd name="T4" fmla="*/ 2147483647 w 633"/>
                  <a:gd name="T5" fmla="*/ 2147483647 h 426"/>
                  <a:gd name="T6" fmla="*/ 2147483647 w 633"/>
                  <a:gd name="T7" fmla="*/ 2147483647 h 426"/>
                  <a:gd name="T8" fmla="*/ 2147483647 w 633"/>
                  <a:gd name="T9" fmla="*/ 2147483647 h 426"/>
                  <a:gd name="T10" fmla="*/ 2147483647 w 633"/>
                  <a:gd name="T11" fmla="*/ 2147483647 h 426"/>
                  <a:gd name="T12" fmla="*/ 2147483647 w 633"/>
                  <a:gd name="T13" fmla="*/ 2147483647 h 426"/>
                  <a:gd name="T14" fmla="*/ 2147483647 w 633"/>
                  <a:gd name="T15" fmla="*/ 2147483647 h 426"/>
                  <a:gd name="T16" fmla="*/ 2147483647 w 633"/>
                  <a:gd name="T17" fmla="*/ 2147483647 h 426"/>
                  <a:gd name="T18" fmla="*/ 2147483647 w 633"/>
                  <a:gd name="T19" fmla="*/ 2147483647 h 426"/>
                  <a:gd name="T20" fmla="*/ 2147483647 w 633"/>
                  <a:gd name="T21" fmla="*/ 2147483647 h 426"/>
                  <a:gd name="T22" fmla="*/ 2147483647 w 633"/>
                  <a:gd name="T23" fmla="*/ 2147483647 h 426"/>
                  <a:gd name="T24" fmla="*/ 2147483647 w 633"/>
                  <a:gd name="T25" fmla="*/ 2147483647 h 426"/>
                  <a:gd name="T26" fmla="*/ 2147483647 w 633"/>
                  <a:gd name="T27" fmla="*/ 2147483647 h 426"/>
                  <a:gd name="T28" fmla="*/ 2147483647 w 633"/>
                  <a:gd name="T29" fmla="*/ 2147483647 h 426"/>
                  <a:gd name="T30" fmla="*/ 2147483647 w 633"/>
                  <a:gd name="T31" fmla="*/ 2147483647 h 426"/>
                  <a:gd name="T32" fmla="*/ 2147483647 w 633"/>
                  <a:gd name="T33" fmla="*/ 2147483647 h 426"/>
                  <a:gd name="T34" fmla="*/ 2147483647 w 633"/>
                  <a:gd name="T35" fmla="*/ 2147483647 h 426"/>
                  <a:gd name="T36" fmla="*/ 2147483647 w 633"/>
                  <a:gd name="T37" fmla="*/ 2147483647 h 426"/>
                  <a:gd name="T38" fmla="*/ 2147483647 w 633"/>
                  <a:gd name="T39" fmla="*/ 2147483647 h 426"/>
                  <a:gd name="T40" fmla="*/ 0 w 633"/>
                  <a:gd name="T41" fmla="*/ 2147483647 h 426"/>
                  <a:gd name="T42" fmla="*/ 2147483647 w 633"/>
                  <a:gd name="T43" fmla="*/ 2147483647 h 426"/>
                  <a:gd name="T44" fmla="*/ 2147483647 w 633"/>
                  <a:gd name="T45" fmla="*/ 2147483647 h 426"/>
                  <a:gd name="T46" fmla="*/ 2147483647 w 633"/>
                  <a:gd name="T47" fmla="*/ 2147483647 h 426"/>
                  <a:gd name="T48" fmla="*/ 2147483647 w 633"/>
                  <a:gd name="T49" fmla="*/ 2147483647 h 426"/>
                  <a:gd name="T50" fmla="*/ 2147483647 w 633"/>
                  <a:gd name="T51" fmla="*/ 2147483647 h 426"/>
                  <a:gd name="T52" fmla="*/ 2147483647 w 633"/>
                  <a:gd name="T53" fmla="*/ 2147483647 h 426"/>
                  <a:gd name="T54" fmla="*/ 2147483647 w 633"/>
                  <a:gd name="T55" fmla="*/ 2147483647 h 426"/>
                  <a:gd name="T56" fmla="*/ 2147483647 w 633"/>
                  <a:gd name="T57" fmla="*/ 2147483647 h 426"/>
                  <a:gd name="T58" fmla="*/ 2147483647 w 633"/>
                  <a:gd name="T59" fmla="*/ 2147483647 h 426"/>
                  <a:gd name="T60" fmla="*/ 2147483647 w 633"/>
                  <a:gd name="T61" fmla="*/ 2147483647 h 426"/>
                  <a:gd name="T62" fmla="*/ 2147483647 w 633"/>
                  <a:gd name="T63" fmla="*/ 2147483647 h 426"/>
                  <a:gd name="T64" fmla="*/ 2147483647 w 633"/>
                  <a:gd name="T65" fmla="*/ 2147483647 h 426"/>
                  <a:gd name="T66" fmla="*/ 2147483647 w 633"/>
                  <a:gd name="T67" fmla="*/ 2147483647 h 426"/>
                  <a:gd name="T68" fmla="*/ 2147483647 w 633"/>
                  <a:gd name="T69" fmla="*/ 0 h 426"/>
                  <a:gd name="T70" fmla="*/ 2147483647 w 633"/>
                  <a:gd name="T71" fmla="*/ 2147483647 h 426"/>
                  <a:gd name="T72" fmla="*/ 2147483647 w 633"/>
                  <a:gd name="T73" fmla="*/ 2147483647 h 426"/>
                  <a:gd name="T74" fmla="*/ 2147483647 w 633"/>
                  <a:gd name="T75" fmla="*/ 2147483647 h 426"/>
                  <a:gd name="T76" fmla="*/ 2147483647 w 633"/>
                  <a:gd name="T77" fmla="*/ 2147483647 h 426"/>
                  <a:gd name="T78" fmla="*/ 2147483647 w 633"/>
                  <a:gd name="T79" fmla="*/ 2147483647 h 426"/>
                  <a:gd name="T80" fmla="*/ 2147483647 w 633"/>
                  <a:gd name="T81" fmla="*/ 2147483647 h 426"/>
                  <a:gd name="T82" fmla="*/ 2147483647 w 633"/>
                  <a:gd name="T83" fmla="*/ 2147483647 h 426"/>
                  <a:gd name="T84" fmla="*/ 2147483647 w 633"/>
                  <a:gd name="T85" fmla="*/ 2147483647 h 426"/>
                  <a:gd name="T86" fmla="*/ 2147483647 w 633"/>
                  <a:gd name="T87" fmla="*/ 2147483647 h 426"/>
                  <a:gd name="T88" fmla="*/ 2147483647 w 633"/>
                  <a:gd name="T89" fmla="*/ 2147483647 h 426"/>
                  <a:gd name="T90" fmla="*/ 2147483647 w 633"/>
                  <a:gd name="T91" fmla="*/ 2147483647 h 426"/>
                  <a:gd name="T92" fmla="*/ 2147483647 w 633"/>
                  <a:gd name="T93" fmla="*/ 2147483647 h 426"/>
                  <a:gd name="T94" fmla="*/ 2147483647 w 633"/>
                  <a:gd name="T95" fmla="*/ 2147483647 h 426"/>
                  <a:gd name="T96" fmla="*/ 2147483647 w 633"/>
                  <a:gd name="T97" fmla="*/ 2147483647 h 426"/>
                  <a:gd name="T98" fmla="*/ 2147483647 w 633"/>
                  <a:gd name="T99" fmla="*/ 2147483647 h 426"/>
                  <a:gd name="T100" fmla="*/ 2147483647 w 633"/>
                  <a:gd name="T101" fmla="*/ 2147483647 h 426"/>
                  <a:gd name="T102" fmla="*/ 2147483647 w 633"/>
                  <a:gd name="T103" fmla="*/ 2147483647 h 426"/>
                  <a:gd name="T104" fmla="*/ 2147483647 w 633"/>
                  <a:gd name="T105" fmla="*/ 2147483647 h 4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33"/>
                  <a:gd name="T160" fmla="*/ 0 h 426"/>
                  <a:gd name="T161" fmla="*/ 633 w 633"/>
                  <a:gd name="T162" fmla="*/ 426 h 42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33" h="426">
                    <a:moveTo>
                      <a:pt x="506" y="331"/>
                    </a:moveTo>
                    <a:lnTo>
                      <a:pt x="494" y="344"/>
                    </a:lnTo>
                    <a:lnTo>
                      <a:pt x="483" y="361"/>
                    </a:lnTo>
                    <a:lnTo>
                      <a:pt x="483" y="362"/>
                    </a:lnTo>
                    <a:lnTo>
                      <a:pt x="473" y="362"/>
                    </a:lnTo>
                    <a:lnTo>
                      <a:pt x="470" y="393"/>
                    </a:lnTo>
                    <a:lnTo>
                      <a:pt x="458" y="412"/>
                    </a:lnTo>
                    <a:lnTo>
                      <a:pt x="442" y="412"/>
                    </a:lnTo>
                    <a:lnTo>
                      <a:pt x="434" y="385"/>
                    </a:lnTo>
                    <a:lnTo>
                      <a:pt x="430" y="366"/>
                    </a:lnTo>
                    <a:lnTo>
                      <a:pt x="416" y="362"/>
                    </a:lnTo>
                    <a:lnTo>
                      <a:pt x="406" y="349"/>
                    </a:lnTo>
                    <a:lnTo>
                      <a:pt x="402" y="347"/>
                    </a:lnTo>
                    <a:lnTo>
                      <a:pt x="391" y="344"/>
                    </a:lnTo>
                    <a:lnTo>
                      <a:pt x="380" y="310"/>
                    </a:lnTo>
                    <a:lnTo>
                      <a:pt x="374" y="312"/>
                    </a:lnTo>
                    <a:lnTo>
                      <a:pt x="368" y="287"/>
                    </a:lnTo>
                    <a:lnTo>
                      <a:pt x="366" y="277"/>
                    </a:lnTo>
                    <a:lnTo>
                      <a:pt x="355" y="281"/>
                    </a:lnTo>
                    <a:lnTo>
                      <a:pt x="346" y="284"/>
                    </a:lnTo>
                    <a:lnTo>
                      <a:pt x="339" y="287"/>
                    </a:lnTo>
                    <a:lnTo>
                      <a:pt x="302" y="301"/>
                    </a:lnTo>
                    <a:lnTo>
                      <a:pt x="295" y="304"/>
                    </a:lnTo>
                    <a:lnTo>
                      <a:pt x="294" y="300"/>
                    </a:lnTo>
                    <a:lnTo>
                      <a:pt x="248" y="312"/>
                    </a:lnTo>
                    <a:lnTo>
                      <a:pt x="242" y="314"/>
                    </a:lnTo>
                    <a:lnTo>
                      <a:pt x="241" y="315"/>
                    </a:lnTo>
                    <a:lnTo>
                      <a:pt x="239" y="315"/>
                    </a:lnTo>
                    <a:lnTo>
                      <a:pt x="236" y="315"/>
                    </a:lnTo>
                    <a:lnTo>
                      <a:pt x="204" y="325"/>
                    </a:lnTo>
                    <a:lnTo>
                      <a:pt x="196" y="328"/>
                    </a:lnTo>
                    <a:lnTo>
                      <a:pt x="172" y="335"/>
                    </a:lnTo>
                    <a:lnTo>
                      <a:pt x="122" y="362"/>
                    </a:lnTo>
                    <a:lnTo>
                      <a:pt x="121" y="351"/>
                    </a:lnTo>
                    <a:lnTo>
                      <a:pt x="88" y="361"/>
                    </a:lnTo>
                    <a:lnTo>
                      <a:pt x="80" y="362"/>
                    </a:lnTo>
                    <a:lnTo>
                      <a:pt x="24" y="376"/>
                    </a:lnTo>
                    <a:lnTo>
                      <a:pt x="13" y="379"/>
                    </a:lnTo>
                    <a:lnTo>
                      <a:pt x="5" y="382"/>
                    </a:lnTo>
                    <a:lnTo>
                      <a:pt x="3" y="383"/>
                    </a:lnTo>
                    <a:lnTo>
                      <a:pt x="0" y="373"/>
                    </a:lnTo>
                    <a:lnTo>
                      <a:pt x="0" y="361"/>
                    </a:lnTo>
                    <a:lnTo>
                      <a:pt x="2" y="243"/>
                    </a:lnTo>
                    <a:lnTo>
                      <a:pt x="2" y="208"/>
                    </a:lnTo>
                    <a:lnTo>
                      <a:pt x="2" y="190"/>
                    </a:lnTo>
                    <a:lnTo>
                      <a:pt x="3" y="171"/>
                    </a:lnTo>
                    <a:lnTo>
                      <a:pt x="35" y="161"/>
                    </a:lnTo>
                    <a:lnTo>
                      <a:pt x="41" y="159"/>
                    </a:lnTo>
                    <a:lnTo>
                      <a:pt x="44" y="159"/>
                    </a:lnTo>
                    <a:lnTo>
                      <a:pt x="45" y="158"/>
                    </a:lnTo>
                    <a:lnTo>
                      <a:pt x="48" y="158"/>
                    </a:lnTo>
                    <a:lnTo>
                      <a:pt x="59" y="155"/>
                    </a:lnTo>
                    <a:lnTo>
                      <a:pt x="90" y="147"/>
                    </a:lnTo>
                    <a:lnTo>
                      <a:pt x="132" y="135"/>
                    </a:lnTo>
                    <a:lnTo>
                      <a:pt x="140" y="132"/>
                    </a:lnTo>
                    <a:lnTo>
                      <a:pt x="155" y="128"/>
                    </a:lnTo>
                    <a:lnTo>
                      <a:pt x="159" y="128"/>
                    </a:lnTo>
                    <a:lnTo>
                      <a:pt x="170" y="125"/>
                    </a:lnTo>
                    <a:lnTo>
                      <a:pt x="207" y="114"/>
                    </a:lnTo>
                    <a:lnTo>
                      <a:pt x="224" y="110"/>
                    </a:lnTo>
                    <a:lnTo>
                      <a:pt x="230" y="108"/>
                    </a:lnTo>
                    <a:lnTo>
                      <a:pt x="235" y="107"/>
                    </a:lnTo>
                    <a:lnTo>
                      <a:pt x="338" y="77"/>
                    </a:lnTo>
                    <a:lnTo>
                      <a:pt x="340" y="67"/>
                    </a:lnTo>
                    <a:lnTo>
                      <a:pt x="342" y="64"/>
                    </a:lnTo>
                    <a:lnTo>
                      <a:pt x="343" y="63"/>
                    </a:lnTo>
                    <a:lnTo>
                      <a:pt x="343" y="61"/>
                    </a:lnTo>
                    <a:lnTo>
                      <a:pt x="370" y="33"/>
                    </a:lnTo>
                    <a:lnTo>
                      <a:pt x="372" y="16"/>
                    </a:lnTo>
                    <a:lnTo>
                      <a:pt x="407" y="0"/>
                    </a:lnTo>
                    <a:lnTo>
                      <a:pt x="431" y="50"/>
                    </a:lnTo>
                    <a:lnTo>
                      <a:pt x="452" y="43"/>
                    </a:lnTo>
                    <a:lnTo>
                      <a:pt x="456" y="64"/>
                    </a:lnTo>
                    <a:lnTo>
                      <a:pt x="435" y="86"/>
                    </a:lnTo>
                    <a:lnTo>
                      <a:pt x="416" y="137"/>
                    </a:lnTo>
                    <a:lnTo>
                      <a:pt x="411" y="131"/>
                    </a:lnTo>
                    <a:lnTo>
                      <a:pt x="412" y="151"/>
                    </a:lnTo>
                    <a:lnTo>
                      <a:pt x="425" y="166"/>
                    </a:lnTo>
                    <a:lnTo>
                      <a:pt x="444" y="175"/>
                    </a:lnTo>
                    <a:lnTo>
                      <a:pt x="452" y="173"/>
                    </a:lnTo>
                    <a:lnTo>
                      <a:pt x="499" y="236"/>
                    </a:lnTo>
                    <a:lnTo>
                      <a:pt x="482" y="244"/>
                    </a:lnTo>
                    <a:lnTo>
                      <a:pt x="498" y="256"/>
                    </a:lnTo>
                    <a:lnTo>
                      <a:pt x="505" y="251"/>
                    </a:lnTo>
                    <a:lnTo>
                      <a:pt x="522" y="288"/>
                    </a:lnTo>
                    <a:lnTo>
                      <a:pt x="531" y="297"/>
                    </a:lnTo>
                    <a:lnTo>
                      <a:pt x="576" y="297"/>
                    </a:lnTo>
                    <a:lnTo>
                      <a:pt x="608" y="267"/>
                    </a:lnTo>
                    <a:lnTo>
                      <a:pt x="607" y="239"/>
                    </a:lnTo>
                    <a:lnTo>
                      <a:pt x="596" y="240"/>
                    </a:lnTo>
                    <a:lnTo>
                      <a:pt x="575" y="189"/>
                    </a:lnTo>
                    <a:lnTo>
                      <a:pt x="600" y="206"/>
                    </a:lnTo>
                    <a:lnTo>
                      <a:pt x="633" y="290"/>
                    </a:lnTo>
                    <a:lnTo>
                      <a:pt x="631" y="332"/>
                    </a:lnTo>
                    <a:lnTo>
                      <a:pt x="627" y="301"/>
                    </a:lnTo>
                    <a:lnTo>
                      <a:pt x="622" y="297"/>
                    </a:lnTo>
                    <a:lnTo>
                      <a:pt x="562" y="335"/>
                    </a:lnTo>
                    <a:lnTo>
                      <a:pt x="545" y="361"/>
                    </a:lnTo>
                    <a:lnTo>
                      <a:pt x="524" y="371"/>
                    </a:lnTo>
                    <a:lnTo>
                      <a:pt x="519" y="381"/>
                    </a:lnTo>
                    <a:lnTo>
                      <a:pt x="476" y="426"/>
                    </a:lnTo>
                    <a:lnTo>
                      <a:pt x="480" y="415"/>
                    </a:lnTo>
                    <a:lnTo>
                      <a:pt x="513" y="379"/>
                    </a:lnTo>
                    <a:lnTo>
                      <a:pt x="516" y="348"/>
                    </a:lnTo>
                    <a:lnTo>
                      <a:pt x="508" y="332"/>
                    </a:lnTo>
                    <a:lnTo>
                      <a:pt x="506" y="331"/>
                    </a:lnTo>
                    <a:close/>
                  </a:path>
                </a:pathLst>
              </a:custGeom>
              <a:solidFill>
                <a:srgbClr val="FFFFFF"/>
              </a:solidFill>
              <a:ln w="0">
                <a:solidFill>
                  <a:schemeClr val="tx2"/>
                </a:solidFill>
                <a:round/>
                <a:headEnd/>
                <a:tailEnd/>
              </a:ln>
            </p:spPr>
            <p:txBody>
              <a:bodyPr/>
              <a:lstStyle/>
              <a:p>
                <a:endParaRPr lang="en-US"/>
              </a:p>
            </p:txBody>
          </p:sp>
          <p:sp>
            <p:nvSpPr>
              <p:cNvPr id="202767" name="Freeform 10"/>
              <p:cNvSpPr>
                <a:spLocks/>
              </p:cNvSpPr>
              <p:nvPr/>
            </p:nvSpPr>
            <p:spPr bwMode="auto">
              <a:xfrm>
                <a:off x="8002588" y="2414588"/>
                <a:ext cx="50800" cy="49212"/>
              </a:xfrm>
              <a:custGeom>
                <a:avLst/>
                <a:gdLst>
                  <a:gd name="T0" fmla="*/ 0 w 66"/>
                  <a:gd name="T1" fmla="*/ 2147483647 h 63"/>
                  <a:gd name="T2" fmla="*/ 2147483647 w 66"/>
                  <a:gd name="T3" fmla="*/ 2147483647 h 63"/>
                  <a:gd name="T4" fmla="*/ 2147483647 w 66"/>
                  <a:gd name="T5" fmla="*/ 2147483647 h 63"/>
                  <a:gd name="T6" fmla="*/ 2147483647 w 66"/>
                  <a:gd name="T7" fmla="*/ 2147483647 h 63"/>
                  <a:gd name="T8" fmla="*/ 2147483647 w 66"/>
                  <a:gd name="T9" fmla="*/ 2147483647 h 63"/>
                  <a:gd name="T10" fmla="*/ 2147483647 w 66"/>
                  <a:gd name="T11" fmla="*/ 0 h 63"/>
                  <a:gd name="T12" fmla="*/ 2147483647 w 66"/>
                  <a:gd name="T13" fmla="*/ 2147483647 h 63"/>
                  <a:gd name="T14" fmla="*/ 0 w 66"/>
                  <a:gd name="T15" fmla="*/ 2147483647 h 63"/>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63"/>
                  <a:gd name="T26" fmla="*/ 66 w 66"/>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63">
                    <a:moveTo>
                      <a:pt x="0" y="53"/>
                    </a:moveTo>
                    <a:lnTo>
                      <a:pt x="13" y="63"/>
                    </a:lnTo>
                    <a:lnTo>
                      <a:pt x="16" y="53"/>
                    </a:lnTo>
                    <a:lnTo>
                      <a:pt x="66" y="29"/>
                    </a:lnTo>
                    <a:lnTo>
                      <a:pt x="59" y="13"/>
                    </a:lnTo>
                    <a:lnTo>
                      <a:pt x="32" y="0"/>
                    </a:lnTo>
                    <a:lnTo>
                      <a:pt x="13" y="40"/>
                    </a:lnTo>
                    <a:lnTo>
                      <a:pt x="0" y="53"/>
                    </a:lnTo>
                    <a:close/>
                  </a:path>
                </a:pathLst>
              </a:custGeom>
              <a:solidFill>
                <a:srgbClr val="FFFFFF"/>
              </a:solidFill>
              <a:ln w="0">
                <a:solidFill>
                  <a:schemeClr val="tx2"/>
                </a:solidFill>
                <a:round/>
                <a:headEnd/>
                <a:tailEnd/>
              </a:ln>
            </p:spPr>
            <p:txBody>
              <a:bodyPr/>
              <a:lstStyle/>
              <a:p>
                <a:endParaRPr lang="en-US"/>
              </a:p>
            </p:txBody>
          </p:sp>
          <p:sp>
            <p:nvSpPr>
              <p:cNvPr id="202768" name="Freeform 11"/>
              <p:cNvSpPr>
                <a:spLocks/>
              </p:cNvSpPr>
              <p:nvPr/>
            </p:nvSpPr>
            <p:spPr bwMode="auto">
              <a:xfrm>
                <a:off x="8080375" y="2408238"/>
                <a:ext cx="39688" cy="36512"/>
              </a:xfrm>
              <a:custGeom>
                <a:avLst/>
                <a:gdLst>
                  <a:gd name="T0" fmla="*/ 0 w 49"/>
                  <a:gd name="T1" fmla="*/ 2147483647 h 44"/>
                  <a:gd name="T2" fmla="*/ 2147483647 w 49"/>
                  <a:gd name="T3" fmla="*/ 2147483647 h 44"/>
                  <a:gd name="T4" fmla="*/ 2147483647 w 49"/>
                  <a:gd name="T5" fmla="*/ 2147483647 h 44"/>
                  <a:gd name="T6" fmla="*/ 2147483647 w 49"/>
                  <a:gd name="T7" fmla="*/ 2147483647 h 44"/>
                  <a:gd name="T8" fmla="*/ 2147483647 w 49"/>
                  <a:gd name="T9" fmla="*/ 2147483647 h 44"/>
                  <a:gd name="T10" fmla="*/ 2147483647 w 49"/>
                  <a:gd name="T11" fmla="*/ 0 h 44"/>
                  <a:gd name="T12" fmla="*/ 2147483647 w 49"/>
                  <a:gd name="T13" fmla="*/ 2147483647 h 44"/>
                  <a:gd name="T14" fmla="*/ 2147483647 w 49"/>
                  <a:gd name="T15" fmla="*/ 2147483647 h 44"/>
                  <a:gd name="T16" fmla="*/ 2147483647 w 49"/>
                  <a:gd name="T17" fmla="*/ 2147483647 h 44"/>
                  <a:gd name="T18" fmla="*/ 0 w 49"/>
                  <a:gd name="T19" fmla="*/ 2147483647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44"/>
                  <a:gd name="T32" fmla="*/ 49 w 49"/>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44">
                    <a:moveTo>
                      <a:pt x="0" y="37"/>
                    </a:moveTo>
                    <a:lnTo>
                      <a:pt x="2" y="41"/>
                    </a:lnTo>
                    <a:lnTo>
                      <a:pt x="36" y="44"/>
                    </a:lnTo>
                    <a:lnTo>
                      <a:pt x="49" y="19"/>
                    </a:lnTo>
                    <a:lnTo>
                      <a:pt x="45" y="14"/>
                    </a:lnTo>
                    <a:lnTo>
                      <a:pt x="33" y="0"/>
                    </a:lnTo>
                    <a:lnTo>
                      <a:pt x="40" y="16"/>
                    </a:lnTo>
                    <a:lnTo>
                      <a:pt x="33" y="28"/>
                    </a:lnTo>
                    <a:lnTo>
                      <a:pt x="12" y="38"/>
                    </a:lnTo>
                    <a:lnTo>
                      <a:pt x="0" y="37"/>
                    </a:lnTo>
                    <a:close/>
                  </a:path>
                </a:pathLst>
              </a:custGeom>
              <a:solidFill>
                <a:srgbClr val="FFFFFF"/>
              </a:solidFill>
              <a:ln w="0">
                <a:solidFill>
                  <a:schemeClr val="tx2"/>
                </a:solidFill>
                <a:round/>
                <a:headEnd/>
                <a:tailEnd/>
              </a:ln>
            </p:spPr>
            <p:txBody>
              <a:bodyPr/>
              <a:lstStyle/>
              <a:p>
                <a:endParaRPr lang="en-US"/>
              </a:p>
            </p:txBody>
          </p:sp>
          <p:sp>
            <p:nvSpPr>
              <p:cNvPr id="202769" name="Freeform 12"/>
              <p:cNvSpPr>
                <a:spLocks/>
              </p:cNvSpPr>
              <p:nvPr/>
            </p:nvSpPr>
            <p:spPr bwMode="auto">
              <a:xfrm>
                <a:off x="6880225" y="3040063"/>
                <a:ext cx="676275" cy="417512"/>
              </a:xfrm>
              <a:custGeom>
                <a:avLst/>
                <a:gdLst>
                  <a:gd name="T0" fmla="*/ 2147483647 w 855"/>
                  <a:gd name="T1" fmla="*/ 2147483647 h 533"/>
                  <a:gd name="T2" fmla="*/ 2147483647 w 855"/>
                  <a:gd name="T3" fmla="*/ 2147483647 h 533"/>
                  <a:gd name="T4" fmla="*/ 2147483647 w 855"/>
                  <a:gd name="T5" fmla="*/ 2147483647 h 533"/>
                  <a:gd name="T6" fmla="*/ 2147483647 w 855"/>
                  <a:gd name="T7" fmla="*/ 2147483647 h 533"/>
                  <a:gd name="T8" fmla="*/ 2147483647 w 855"/>
                  <a:gd name="T9" fmla="*/ 2147483647 h 533"/>
                  <a:gd name="T10" fmla="*/ 2147483647 w 855"/>
                  <a:gd name="T11" fmla="*/ 2147483647 h 533"/>
                  <a:gd name="T12" fmla="*/ 2147483647 w 855"/>
                  <a:gd name="T13" fmla="*/ 2147483647 h 533"/>
                  <a:gd name="T14" fmla="*/ 2147483647 w 855"/>
                  <a:gd name="T15" fmla="*/ 2147483647 h 533"/>
                  <a:gd name="T16" fmla="*/ 2147483647 w 855"/>
                  <a:gd name="T17" fmla="*/ 2147483647 h 533"/>
                  <a:gd name="T18" fmla="*/ 2147483647 w 855"/>
                  <a:gd name="T19" fmla="*/ 2147483647 h 533"/>
                  <a:gd name="T20" fmla="*/ 2147483647 w 855"/>
                  <a:gd name="T21" fmla="*/ 2147483647 h 533"/>
                  <a:gd name="T22" fmla="*/ 2147483647 w 855"/>
                  <a:gd name="T23" fmla="*/ 2147483647 h 533"/>
                  <a:gd name="T24" fmla="*/ 2147483647 w 855"/>
                  <a:gd name="T25" fmla="*/ 2147483647 h 533"/>
                  <a:gd name="T26" fmla="*/ 2147483647 w 855"/>
                  <a:gd name="T27" fmla="*/ 2147483647 h 533"/>
                  <a:gd name="T28" fmla="*/ 2147483647 w 855"/>
                  <a:gd name="T29" fmla="*/ 2147483647 h 533"/>
                  <a:gd name="T30" fmla="*/ 2147483647 w 855"/>
                  <a:gd name="T31" fmla="*/ 2147483647 h 533"/>
                  <a:gd name="T32" fmla="*/ 2147483647 w 855"/>
                  <a:gd name="T33" fmla="*/ 2147483647 h 533"/>
                  <a:gd name="T34" fmla="*/ 2147483647 w 855"/>
                  <a:gd name="T35" fmla="*/ 2147483647 h 533"/>
                  <a:gd name="T36" fmla="*/ 2147483647 w 855"/>
                  <a:gd name="T37" fmla="*/ 2147483647 h 533"/>
                  <a:gd name="T38" fmla="*/ 2147483647 w 855"/>
                  <a:gd name="T39" fmla="*/ 2147483647 h 533"/>
                  <a:gd name="T40" fmla="*/ 2147483647 w 855"/>
                  <a:gd name="T41" fmla="*/ 2147483647 h 533"/>
                  <a:gd name="T42" fmla="*/ 2147483647 w 855"/>
                  <a:gd name="T43" fmla="*/ 2147483647 h 533"/>
                  <a:gd name="T44" fmla="*/ 2147483647 w 855"/>
                  <a:gd name="T45" fmla="*/ 2147483647 h 533"/>
                  <a:gd name="T46" fmla="*/ 2147483647 w 855"/>
                  <a:gd name="T47" fmla="*/ 2147483647 h 533"/>
                  <a:gd name="T48" fmla="*/ 2147483647 w 855"/>
                  <a:gd name="T49" fmla="*/ 2147483647 h 533"/>
                  <a:gd name="T50" fmla="*/ 2147483647 w 855"/>
                  <a:gd name="T51" fmla="*/ 2147483647 h 533"/>
                  <a:gd name="T52" fmla="*/ 2147483647 w 855"/>
                  <a:gd name="T53" fmla="*/ 2147483647 h 533"/>
                  <a:gd name="T54" fmla="*/ 2147483647 w 855"/>
                  <a:gd name="T55" fmla="*/ 2147483647 h 533"/>
                  <a:gd name="T56" fmla="*/ 2147483647 w 855"/>
                  <a:gd name="T57" fmla="*/ 2147483647 h 533"/>
                  <a:gd name="T58" fmla="*/ 2147483647 w 855"/>
                  <a:gd name="T59" fmla="*/ 2147483647 h 533"/>
                  <a:gd name="T60" fmla="*/ 2147483647 w 855"/>
                  <a:gd name="T61" fmla="*/ 2147483647 h 533"/>
                  <a:gd name="T62" fmla="*/ 2147483647 w 855"/>
                  <a:gd name="T63" fmla="*/ 2147483647 h 533"/>
                  <a:gd name="T64" fmla="*/ 2147483647 w 855"/>
                  <a:gd name="T65" fmla="*/ 2147483647 h 533"/>
                  <a:gd name="T66" fmla="*/ 2147483647 w 855"/>
                  <a:gd name="T67" fmla="*/ 2147483647 h 533"/>
                  <a:gd name="T68" fmla="*/ 2147483647 w 855"/>
                  <a:gd name="T69" fmla="*/ 2147483647 h 533"/>
                  <a:gd name="T70" fmla="*/ 2147483647 w 855"/>
                  <a:gd name="T71" fmla="*/ 2147483647 h 533"/>
                  <a:gd name="T72" fmla="*/ 2147483647 w 855"/>
                  <a:gd name="T73" fmla="*/ 2147483647 h 533"/>
                  <a:gd name="T74" fmla="*/ 2147483647 w 855"/>
                  <a:gd name="T75" fmla="*/ 2147483647 h 533"/>
                  <a:gd name="T76" fmla="*/ 2147483647 w 855"/>
                  <a:gd name="T77" fmla="*/ 2147483647 h 533"/>
                  <a:gd name="T78" fmla="*/ 2147483647 w 855"/>
                  <a:gd name="T79" fmla="*/ 2147483647 h 533"/>
                  <a:gd name="T80" fmla="*/ 2147483647 w 855"/>
                  <a:gd name="T81" fmla="*/ 2147483647 h 533"/>
                  <a:gd name="T82" fmla="*/ 2147483647 w 855"/>
                  <a:gd name="T83" fmla="*/ 2147483647 h 533"/>
                  <a:gd name="T84" fmla="*/ 2147483647 w 855"/>
                  <a:gd name="T85" fmla="*/ 2147483647 h 533"/>
                  <a:gd name="T86" fmla="*/ 2147483647 w 855"/>
                  <a:gd name="T87" fmla="*/ 2147483647 h 533"/>
                  <a:gd name="T88" fmla="*/ 2147483647 w 855"/>
                  <a:gd name="T89" fmla="*/ 2147483647 h 533"/>
                  <a:gd name="T90" fmla="*/ 2147483647 w 855"/>
                  <a:gd name="T91" fmla="*/ 2147483647 h 533"/>
                  <a:gd name="T92" fmla="*/ 2147483647 w 855"/>
                  <a:gd name="T93" fmla="*/ 2147483647 h 533"/>
                  <a:gd name="T94" fmla="*/ 2147483647 w 855"/>
                  <a:gd name="T95" fmla="*/ 2147483647 h 533"/>
                  <a:gd name="T96" fmla="*/ 2147483647 w 855"/>
                  <a:gd name="T97" fmla="*/ 2147483647 h 533"/>
                  <a:gd name="T98" fmla="*/ 2147483647 w 855"/>
                  <a:gd name="T99" fmla="*/ 2147483647 h 533"/>
                  <a:gd name="T100" fmla="*/ 2147483647 w 855"/>
                  <a:gd name="T101" fmla="*/ 2147483647 h 533"/>
                  <a:gd name="T102" fmla="*/ 2147483647 w 855"/>
                  <a:gd name="T103" fmla="*/ 2147483647 h 533"/>
                  <a:gd name="T104" fmla="*/ 2147483647 w 855"/>
                  <a:gd name="T105" fmla="*/ 2147483647 h 533"/>
                  <a:gd name="T106" fmla="*/ 2147483647 w 855"/>
                  <a:gd name="T107" fmla="*/ 2147483647 h 533"/>
                  <a:gd name="T108" fmla="*/ 2147483647 w 855"/>
                  <a:gd name="T109" fmla="*/ 2147483647 h 533"/>
                  <a:gd name="T110" fmla="*/ 2147483647 w 855"/>
                  <a:gd name="T111" fmla="*/ 2147483647 h 533"/>
                  <a:gd name="T112" fmla="*/ 2147483647 w 855"/>
                  <a:gd name="T113" fmla="*/ 2147483647 h 533"/>
                  <a:gd name="T114" fmla="*/ 2147483647 w 855"/>
                  <a:gd name="T115" fmla="*/ 2147483647 h 533"/>
                  <a:gd name="T116" fmla="*/ 2147483647 w 855"/>
                  <a:gd name="T117" fmla="*/ 2147483647 h 533"/>
                  <a:gd name="T118" fmla="*/ 2147483647 w 855"/>
                  <a:gd name="T119" fmla="*/ 2147483647 h 533"/>
                  <a:gd name="T120" fmla="*/ 2147483647 w 855"/>
                  <a:gd name="T121" fmla="*/ 2147483647 h 533"/>
                  <a:gd name="T122" fmla="*/ 2147483647 w 855"/>
                  <a:gd name="T123" fmla="*/ 2147483647 h 533"/>
                  <a:gd name="T124" fmla="*/ 2147483647 w 855"/>
                  <a:gd name="T125" fmla="*/ 2147483647 h 53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55"/>
                  <a:gd name="T190" fmla="*/ 0 h 533"/>
                  <a:gd name="T191" fmla="*/ 855 w 855"/>
                  <a:gd name="T192" fmla="*/ 533 h 53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55" h="533">
                    <a:moveTo>
                      <a:pt x="202" y="118"/>
                    </a:moveTo>
                    <a:lnTo>
                      <a:pt x="219" y="113"/>
                    </a:lnTo>
                    <a:lnTo>
                      <a:pt x="245" y="106"/>
                    </a:lnTo>
                    <a:lnTo>
                      <a:pt x="262" y="102"/>
                    </a:lnTo>
                    <a:lnTo>
                      <a:pt x="351" y="81"/>
                    </a:lnTo>
                    <a:lnTo>
                      <a:pt x="357" y="79"/>
                    </a:lnTo>
                    <a:lnTo>
                      <a:pt x="359" y="79"/>
                    </a:lnTo>
                    <a:lnTo>
                      <a:pt x="364" y="78"/>
                    </a:lnTo>
                    <a:lnTo>
                      <a:pt x="383" y="72"/>
                    </a:lnTo>
                    <a:lnTo>
                      <a:pt x="402" y="68"/>
                    </a:lnTo>
                    <a:lnTo>
                      <a:pt x="431" y="59"/>
                    </a:lnTo>
                    <a:lnTo>
                      <a:pt x="441" y="58"/>
                    </a:lnTo>
                    <a:lnTo>
                      <a:pt x="454" y="54"/>
                    </a:lnTo>
                    <a:lnTo>
                      <a:pt x="459" y="52"/>
                    </a:lnTo>
                    <a:lnTo>
                      <a:pt x="478" y="48"/>
                    </a:lnTo>
                    <a:lnTo>
                      <a:pt x="489" y="45"/>
                    </a:lnTo>
                    <a:lnTo>
                      <a:pt x="510" y="38"/>
                    </a:lnTo>
                    <a:lnTo>
                      <a:pt x="517" y="37"/>
                    </a:lnTo>
                    <a:lnTo>
                      <a:pt x="526" y="35"/>
                    </a:lnTo>
                    <a:lnTo>
                      <a:pt x="529" y="34"/>
                    </a:lnTo>
                    <a:lnTo>
                      <a:pt x="575" y="21"/>
                    </a:lnTo>
                    <a:lnTo>
                      <a:pt x="577" y="21"/>
                    </a:lnTo>
                    <a:lnTo>
                      <a:pt x="594" y="17"/>
                    </a:lnTo>
                    <a:lnTo>
                      <a:pt x="621" y="8"/>
                    </a:lnTo>
                    <a:lnTo>
                      <a:pt x="639" y="4"/>
                    </a:lnTo>
                    <a:lnTo>
                      <a:pt x="654" y="0"/>
                    </a:lnTo>
                    <a:lnTo>
                      <a:pt x="658" y="17"/>
                    </a:lnTo>
                    <a:lnTo>
                      <a:pt x="659" y="21"/>
                    </a:lnTo>
                    <a:lnTo>
                      <a:pt x="677" y="99"/>
                    </a:lnTo>
                    <a:lnTo>
                      <a:pt x="677" y="100"/>
                    </a:lnTo>
                    <a:lnTo>
                      <a:pt x="679" y="108"/>
                    </a:lnTo>
                    <a:lnTo>
                      <a:pt x="682" y="122"/>
                    </a:lnTo>
                    <a:lnTo>
                      <a:pt x="684" y="129"/>
                    </a:lnTo>
                    <a:lnTo>
                      <a:pt x="685" y="133"/>
                    </a:lnTo>
                    <a:lnTo>
                      <a:pt x="685" y="136"/>
                    </a:lnTo>
                    <a:lnTo>
                      <a:pt x="686" y="137"/>
                    </a:lnTo>
                    <a:lnTo>
                      <a:pt x="691" y="160"/>
                    </a:lnTo>
                    <a:lnTo>
                      <a:pt x="692" y="163"/>
                    </a:lnTo>
                    <a:lnTo>
                      <a:pt x="692" y="166"/>
                    </a:lnTo>
                    <a:lnTo>
                      <a:pt x="702" y="207"/>
                    </a:lnTo>
                    <a:lnTo>
                      <a:pt x="713" y="254"/>
                    </a:lnTo>
                    <a:lnTo>
                      <a:pt x="714" y="257"/>
                    </a:lnTo>
                    <a:lnTo>
                      <a:pt x="717" y="275"/>
                    </a:lnTo>
                    <a:lnTo>
                      <a:pt x="724" y="305"/>
                    </a:lnTo>
                    <a:lnTo>
                      <a:pt x="726" y="312"/>
                    </a:lnTo>
                    <a:lnTo>
                      <a:pt x="727" y="315"/>
                    </a:lnTo>
                    <a:lnTo>
                      <a:pt x="730" y="325"/>
                    </a:lnTo>
                    <a:lnTo>
                      <a:pt x="731" y="333"/>
                    </a:lnTo>
                    <a:lnTo>
                      <a:pt x="738" y="363"/>
                    </a:lnTo>
                    <a:lnTo>
                      <a:pt x="773" y="354"/>
                    </a:lnTo>
                    <a:lnTo>
                      <a:pt x="802" y="347"/>
                    </a:lnTo>
                    <a:lnTo>
                      <a:pt x="822" y="342"/>
                    </a:lnTo>
                    <a:lnTo>
                      <a:pt x="841" y="336"/>
                    </a:lnTo>
                    <a:lnTo>
                      <a:pt x="854" y="333"/>
                    </a:lnTo>
                    <a:lnTo>
                      <a:pt x="855" y="356"/>
                    </a:lnTo>
                    <a:lnTo>
                      <a:pt x="843" y="466"/>
                    </a:lnTo>
                    <a:lnTo>
                      <a:pt x="814" y="479"/>
                    </a:lnTo>
                    <a:lnTo>
                      <a:pt x="802" y="483"/>
                    </a:lnTo>
                    <a:lnTo>
                      <a:pt x="775" y="495"/>
                    </a:lnTo>
                    <a:lnTo>
                      <a:pt x="771" y="510"/>
                    </a:lnTo>
                    <a:lnTo>
                      <a:pt x="754" y="509"/>
                    </a:lnTo>
                    <a:lnTo>
                      <a:pt x="729" y="533"/>
                    </a:lnTo>
                    <a:lnTo>
                      <a:pt x="730" y="468"/>
                    </a:lnTo>
                    <a:lnTo>
                      <a:pt x="710" y="474"/>
                    </a:lnTo>
                    <a:lnTo>
                      <a:pt x="718" y="439"/>
                    </a:lnTo>
                    <a:lnTo>
                      <a:pt x="708" y="431"/>
                    </a:lnTo>
                    <a:lnTo>
                      <a:pt x="706" y="431"/>
                    </a:lnTo>
                    <a:lnTo>
                      <a:pt x="705" y="438"/>
                    </a:lnTo>
                    <a:lnTo>
                      <a:pt x="692" y="428"/>
                    </a:lnTo>
                    <a:lnTo>
                      <a:pt x="689" y="407"/>
                    </a:lnTo>
                    <a:lnTo>
                      <a:pt x="686" y="441"/>
                    </a:lnTo>
                    <a:lnTo>
                      <a:pt x="662" y="448"/>
                    </a:lnTo>
                    <a:lnTo>
                      <a:pt x="645" y="434"/>
                    </a:lnTo>
                    <a:lnTo>
                      <a:pt x="620" y="383"/>
                    </a:lnTo>
                    <a:lnTo>
                      <a:pt x="635" y="371"/>
                    </a:lnTo>
                    <a:lnTo>
                      <a:pt x="622" y="344"/>
                    </a:lnTo>
                    <a:lnTo>
                      <a:pt x="646" y="336"/>
                    </a:lnTo>
                    <a:lnTo>
                      <a:pt x="623" y="309"/>
                    </a:lnTo>
                    <a:lnTo>
                      <a:pt x="611" y="333"/>
                    </a:lnTo>
                    <a:lnTo>
                      <a:pt x="606" y="306"/>
                    </a:lnTo>
                    <a:lnTo>
                      <a:pt x="627" y="274"/>
                    </a:lnTo>
                    <a:lnTo>
                      <a:pt x="613" y="249"/>
                    </a:lnTo>
                    <a:lnTo>
                      <a:pt x="615" y="261"/>
                    </a:lnTo>
                    <a:lnTo>
                      <a:pt x="602" y="274"/>
                    </a:lnTo>
                    <a:lnTo>
                      <a:pt x="598" y="224"/>
                    </a:lnTo>
                    <a:lnTo>
                      <a:pt x="611" y="238"/>
                    </a:lnTo>
                    <a:lnTo>
                      <a:pt x="626" y="228"/>
                    </a:lnTo>
                    <a:lnTo>
                      <a:pt x="622" y="200"/>
                    </a:lnTo>
                    <a:lnTo>
                      <a:pt x="604" y="196"/>
                    </a:lnTo>
                    <a:lnTo>
                      <a:pt x="599" y="174"/>
                    </a:lnTo>
                    <a:lnTo>
                      <a:pt x="614" y="123"/>
                    </a:lnTo>
                    <a:lnTo>
                      <a:pt x="636" y="110"/>
                    </a:lnTo>
                    <a:lnTo>
                      <a:pt x="626" y="57"/>
                    </a:lnTo>
                    <a:lnTo>
                      <a:pt x="613" y="65"/>
                    </a:lnTo>
                    <a:lnTo>
                      <a:pt x="611" y="105"/>
                    </a:lnTo>
                    <a:lnTo>
                      <a:pt x="591" y="127"/>
                    </a:lnTo>
                    <a:lnTo>
                      <a:pt x="588" y="147"/>
                    </a:lnTo>
                    <a:lnTo>
                      <a:pt x="578" y="133"/>
                    </a:lnTo>
                    <a:lnTo>
                      <a:pt x="572" y="150"/>
                    </a:lnTo>
                    <a:lnTo>
                      <a:pt x="573" y="166"/>
                    </a:lnTo>
                    <a:lnTo>
                      <a:pt x="549" y="184"/>
                    </a:lnTo>
                    <a:lnTo>
                      <a:pt x="549" y="186"/>
                    </a:lnTo>
                    <a:lnTo>
                      <a:pt x="571" y="204"/>
                    </a:lnTo>
                    <a:lnTo>
                      <a:pt x="581" y="241"/>
                    </a:lnTo>
                    <a:lnTo>
                      <a:pt x="566" y="316"/>
                    </a:lnTo>
                    <a:lnTo>
                      <a:pt x="575" y="330"/>
                    </a:lnTo>
                    <a:lnTo>
                      <a:pt x="590" y="391"/>
                    </a:lnTo>
                    <a:lnTo>
                      <a:pt x="617" y="422"/>
                    </a:lnTo>
                    <a:lnTo>
                      <a:pt x="614" y="442"/>
                    </a:lnTo>
                    <a:lnTo>
                      <a:pt x="623" y="444"/>
                    </a:lnTo>
                    <a:lnTo>
                      <a:pt x="622" y="458"/>
                    </a:lnTo>
                    <a:lnTo>
                      <a:pt x="639" y="492"/>
                    </a:lnTo>
                    <a:lnTo>
                      <a:pt x="646" y="517"/>
                    </a:lnTo>
                    <a:lnTo>
                      <a:pt x="622" y="496"/>
                    </a:lnTo>
                    <a:lnTo>
                      <a:pt x="617" y="505"/>
                    </a:lnTo>
                    <a:lnTo>
                      <a:pt x="582" y="478"/>
                    </a:lnTo>
                    <a:lnTo>
                      <a:pt x="549" y="481"/>
                    </a:lnTo>
                    <a:lnTo>
                      <a:pt x="539" y="461"/>
                    </a:lnTo>
                    <a:lnTo>
                      <a:pt x="534" y="475"/>
                    </a:lnTo>
                    <a:lnTo>
                      <a:pt x="525" y="472"/>
                    </a:lnTo>
                    <a:lnTo>
                      <a:pt x="505" y="439"/>
                    </a:lnTo>
                    <a:lnTo>
                      <a:pt x="483" y="447"/>
                    </a:lnTo>
                    <a:lnTo>
                      <a:pt x="476" y="459"/>
                    </a:lnTo>
                    <a:lnTo>
                      <a:pt x="461" y="461"/>
                    </a:lnTo>
                    <a:lnTo>
                      <a:pt x="454" y="418"/>
                    </a:lnTo>
                    <a:lnTo>
                      <a:pt x="470" y="381"/>
                    </a:lnTo>
                    <a:lnTo>
                      <a:pt x="469" y="369"/>
                    </a:lnTo>
                    <a:lnTo>
                      <a:pt x="469" y="367"/>
                    </a:lnTo>
                    <a:lnTo>
                      <a:pt x="475" y="359"/>
                    </a:lnTo>
                    <a:lnTo>
                      <a:pt x="481" y="343"/>
                    </a:lnTo>
                    <a:lnTo>
                      <a:pt x="479" y="337"/>
                    </a:lnTo>
                    <a:lnTo>
                      <a:pt x="479" y="332"/>
                    </a:lnTo>
                    <a:lnTo>
                      <a:pt x="479" y="330"/>
                    </a:lnTo>
                    <a:lnTo>
                      <a:pt x="490" y="310"/>
                    </a:lnTo>
                    <a:lnTo>
                      <a:pt x="498" y="295"/>
                    </a:lnTo>
                    <a:lnTo>
                      <a:pt x="476" y="278"/>
                    </a:lnTo>
                    <a:lnTo>
                      <a:pt x="466" y="278"/>
                    </a:lnTo>
                    <a:lnTo>
                      <a:pt x="461" y="286"/>
                    </a:lnTo>
                    <a:lnTo>
                      <a:pt x="458" y="293"/>
                    </a:lnTo>
                    <a:lnTo>
                      <a:pt x="452" y="285"/>
                    </a:lnTo>
                    <a:lnTo>
                      <a:pt x="431" y="282"/>
                    </a:lnTo>
                    <a:lnTo>
                      <a:pt x="430" y="272"/>
                    </a:lnTo>
                    <a:lnTo>
                      <a:pt x="414" y="266"/>
                    </a:lnTo>
                    <a:lnTo>
                      <a:pt x="406" y="268"/>
                    </a:lnTo>
                    <a:lnTo>
                      <a:pt x="377" y="255"/>
                    </a:lnTo>
                    <a:lnTo>
                      <a:pt x="383" y="225"/>
                    </a:lnTo>
                    <a:lnTo>
                      <a:pt x="375" y="218"/>
                    </a:lnTo>
                    <a:lnTo>
                      <a:pt x="346" y="207"/>
                    </a:lnTo>
                    <a:lnTo>
                      <a:pt x="339" y="204"/>
                    </a:lnTo>
                    <a:lnTo>
                      <a:pt x="332" y="207"/>
                    </a:lnTo>
                    <a:lnTo>
                      <a:pt x="326" y="205"/>
                    </a:lnTo>
                    <a:lnTo>
                      <a:pt x="322" y="181"/>
                    </a:lnTo>
                    <a:lnTo>
                      <a:pt x="305" y="161"/>
                    </a:lnTo>
                    <a:lnTo>
                      <a:pt x="290" y="127"/>
                    </a:lnTo>
                    <a:lnTo>
                      <a:pt x="268" y="137"/>
                    </a:lnTo>
                    <a:lnTo>
                      <a:pt x="263" y="133"/>
                    </a:lnTo>
                    <a:lnTo>
                      <a:pt x="243" y="118"/>
                    </a:lnTo>
                    <a:lnTo>
                      <a:pt x="221" y="142"/>
                    </a:lnTo>
                    <a:lnTo>
                      <a:pt x="207" y="142"/>
                    </a:lnTo>
                    <a:lnTo>
                      <a:pt x="200" y="146"/>
                    </a:lnTo>
                    <a:lnTo>
                      <a:pt x="202" y="152"/>
                    </a:lnTo>
                    <a:lnTo>
                      <a:pt x="189" y="183"/>
                    </a:lnTo>
                    <a:lnTo>
                      <a:pt x="183" y="183"/>
                    </a:lnTo>
                    <a:lnTo>
                      <a:pt x="160" y="183"/>
                    </a:lnTo>
                    <a:lnTo>
                      <a:pt x="155" y="186"/>
                    </a:lnTo>
                    <a:lnTo>
                      <a:pt x="125" y="164"/>
                    </a:lnTo>
                    <a:lnTo>
                      <a:pt x="96" y="222"/>
                    </a:lnTo>
                    <a:lnTo>
                      <a:pt x="84" y="218"/>
                    </a:lnTo>
                    <a:lnTo>
                      <a:pt x="63" y="255"/>
                    </a:lnTo>
                    <a:lnTo>
                      <a:pt x="56" y="264"/>
                    </a:lnTo>
                    <a:lnTo>
                      <a:pt x="54" y="272"/>
                    </a:lnTo>
                    <a:lnTo>
                      <a:pt x="37" y="292"/>
                    </a:lnTo>
                    <a:lnTo>
                      <a:pt x="23" y="317"/>
                    </a:lnTo>
                    <a:lnTo>
                      <a:pt x="21" y="317"/>
                    </a:lnTo>
                    <a:lnTo>
                      <a:pt x="7" y="221"/>
                    </a:lnTo>
                    <a:lnTo>
                      <a:pt x="0" y="166"/>
                    </a:lnTo>
                    <a:lnTo>
                      <a:pt x="6" y="164"/>
                    </a:lnTo>
                    <a:lnTo>
                      <a:pt x="11" y="163"/>
                    </a:lnTo>
                    <a:lnTo>
                      <a:pt x="15" y="161"/>
                    </a:lnTo>
                    <a:lnTo>
                      <a:pt x="70" y="149"/>
                    </a:lnTo>
                    <a:lnTo>
                      <a:pt x="77" y="147"/>
                    </a:lnTo>
                    <a:lnTo>
                      <a:pt x="100" y="142"/>
                    </a:lnTo>
                    <a:lnTo>
                      <a:pt x="107" y="140"/>
                    </a:lnTo>
                    <a:lnTo>
                      <a:pt x="112" y="139"/>
                    </a:lnTo>
                    <a:lnTo>
                      <a:pt x="119" y="137"/>
                    </a:lnTo>
                    <a:lnTo>
                      <a:pt x="167" y="126"/>
                    </a:lnTo>
                    <a:lnTo>
                      <a:pt x="174" y="123"/>
                    </a:lnTo>
                    <a:lnTo>
                      <a:pt x="195" y="119"/>
                    </a:lnTo>
                    <a:lnTo>
                      <a:pt x="196" y="119"/>
                    </a:lnTo>
                    <a:lnTo>
                      <a:pt x="202" y="118"/>
                    </a:lnTo>
                    <a:close/>
                  </a:path>
                </a:pathLst>
              </a:custGeom>
              <a:solidFill>
                <a:srgbClr val="FFFFFF"/>
              </a:solidFill>
              <a:ln w="0">
                <a:solidFill>
                  <a:schemeClr val="tx2"/>
                </a:solidFill>
                <a:round/>
                <a:headEnd/>
                <a:tailEnd/>
              </a:ln>
            </p:spPr>
            <p:txBody>
              <a:bodyPr/>
              <a:lstStyle/>
              <a:p>
                <a:endParaRPr lang="en-US"/>
              </a:p>
            </p:txBody>
          </p:sp>
          <p:sp>
            <p:nvSpPr>
              <p:cNvPr id="202770" name="Freeform 13"/>
              <p:cNvSpPr>
                <a:spLocks/>
              </p:cNvSpPr>
              <p:nvPr/>
            </p:nvSpPr>
            <p:spPr bwMode="auto">
              <a:xfrm>
                <a:off x="7778750" y="993775"/>
                <a:ext cx="547688" cy="1071563"/>
              </a:xfrm>
              <a:custGeom>
                <a:avLst/>
                <a:gdLst>
                  <a:gd name="T0" fmla="*/ 2147483647 w 696"/>
                  <a:gd name="T1" fmla="*/ 2147483647 h 1357"/>
                  <a:gd name="T2" fmla="*/ 2147483647 w 696"/>
                  <a:gd name="T3" fmla="*/ 2147483647 h 1357"/>
                  <a:gd name="T4" fmla="*/ 2147483647 w 696"/>
                  <a:gd name="T5" fmla="*/ 2147483647 h 1357"/>
                  <a:gd name="T6" fmla="*/ 2147483647 w 696"/>
                  <a:gd name="T7" fmla="*/ 2147483647 h 1357"/>
                  <a:gd name="T8" fmla="*/ 2147483647 w 696"/>
                  <a:gd name="T9" fmla="*/ 2147483647 h 1357"/>
                  <a:gd name="T10" fmla="*/ 2147483647 w 696"/>
                  <a:gd name="T11" fmla="*/ 2147483647 h 1357"/>
                  <a:gd name="T12" fmla="*/ 2147483647 w 696"/>
                  <a:gd name="T13" fmla="*/ 2147483647 h 1357"/>
                  <a:gd name="T14" fmla="*/ 2147483647 w 696"/>
                  <a:gd name="T15" fmla="*/ 2147483647 h 1357"/>
                  <a:gd name="T16" fmla="*/ 2147483647 w 696"/>
                  <a:gd name="T17" fmla="*/ 2147483647 h 1357"/>
                  <a:gd name="T18" fmla="*/ 2147483647 w 696"/>
                  <a:gd name="T19" fmla="*/ 2147483647 h 1357"/>
                  <a:gd name="T20" fmla="*/ 2147483647 w 696"/>
                  <a:gd name="T21" fmla="*/ 2147483647 h 1357"/>
                  <a:gd name="T22" fmla="*/ 2147483647 w 696"/>
                  <a:gd name="T23" fmla="*/ 2147483647 h 1357"/>
                  <a:gd name="T24" fmla="*/ 2147483647 w 696"/>
                  <a:gd name="T25" fmla="*/ 2147483647 h 1357"/>
                  <a:gd name="T26" fmla="*/ 2147483647 w 696"/>
                  <a:gd name="T27" fmla="*/ 0 h 1357"/>
                  <a:gd name="T28" fmla="*/ 2147483647 w 696"/>
                  <a:gd name="T29" fmla="*/ 2147483647 h 1357"/>
                  <a:gd name="T30" fmla="*/ 2147483647 w 696"/>
                  <a:gd name="T31" fmla="*/ 2147483647 h 1357"/>
                  <a:gd name="T32" fmla="*/ 2147483647 w 696"/>
                  <a:gd name="T33" fmla="*/ 2147483647 h 1357"/>
                  <a:gd name="T34" fmla="*/ 2147483647 w 696"/>
                  <a:gd name="T35" fmla="*/ 2147483647 h 1357"/>
                  <a:gd name="T36" fmla="*/ 2147483647 w 696"/>
                  <a:gd name="T37" fmla="*/ 2147483647 h 1357"/>
                  <a:gd name="T38" fmla="*/ 2147483647 w 696"/>
                  <a:gd name="T39" fmla="*/ 2147483647 h 1357"/>
                  <a:gd name="T40" fmla="*/ 2147483647 w 696"/>
                  <a:gd name="T41" fmla="*/ 2147483647 h 1357"/>
                  <a:gd name="T42" fmla="*/ 2147483647 w 696"/>
                  <a:gd name="T43" fmla="*/ 2147483647 h 1357"/>
                  <a:gd name="T44" fmla="*/ 2147483647 w 696"/>
                  <a:gd name="T45" fmla="*/ 2147483647 h 1357"/>
                  <a:gd name="T46" fmla="*/ 2147483647 w 696"/>
                  <a:gd name="T47" fmla="*/ 2147483647 h 1357"/>
                  <a:gd name="T48" fmla="*/ 2147483647 w 696"/>
                  <a:gd name="T49" fmla="*/ 2147483647 h 1357"/>
                  <a:gd name="T50" fmla="*/ 2147483647 w 696"/>
                  <a:gd name="T51" fmla="*/ 2147483647 h 1357"/>
                  <a:gd name="T52" fmla="*/ 2147483647 w 696"/>
                  <a:gd name="T53" fmla="*/ 2147483647 h 1357"/>
                  <a:gd name="T54" fmla="*/ 2147483647 w 696"/>
                  <a:gd name="T55" fmla="*/ 2147483647 h 1357"/>
                  <a:gd name="T56" fmla="*/ 2147483647 w 696"/>
                  <a:gd name="T57" fmla="*/ 2147483647 h 1357"/>
                  <a:gd name="T58" fmla="*/ 2147483647 w 696"/>
                  <a:gd name="T59" fmla="*/ 2147483647 h 1357"/>
                  <a:gd name="T60" fmla="*/ 2147483647 w 696"/>
                  <a:gd name="T61" fmla="*/ 2147483647 h 1357"/>
                  <a:gd name="T62" fmla="*/ 2147483647 w 696"/>
                  <a:gd name="T63" fmla="*/ 2147483647 h 1357"/>
                  <a:gd name="T64" fmla="*/ 2147483647 w 696"/>
                  <a:gd name="T65" fmla="*/ 2147483647 h 1357"/>
                  <a:gd name="T66" fmla="*/ 2147483647 w 696"/>
                  <a:gd name="T67" fmla="*/ 2147483647 h 1357"/>
                  <a:gd name="T68" fmla="*/ 2147483647 w 696"/>
                  <a:gd name="T69" fmla="*/ 2147483647 h 1357"/>
                  <a:gd name="T70" fmla="*/ 2147483647 w 696"/>
                  <a:gd name="T71" fmla="*/ 2147483647 h 1357"/>
                  <a:gd name="T72" fmla="*/ 2147483647 w 696"/>
                  <a:gd name="T73" fmla="*/ 2147483647 h 1357"/>
                  <a:gd name="T74" fmla="*/ 2147483647 w 696"/>
                  <a:gd name="T75" fmla="*/ 2147483647 h 1357"/>
                  <a:gd name="T76" fmla="*/ 2147483647 w 696"/>
                  <a:gd name="T77" fmla="*/ 2147483647 h 1357"/>
                  <a:gd name="T78" fmla="*/ 2147483647 w 696"/>
                  <a:gd name="T79" fmla="*/ 2147483647 h 1357"/>
                  <a:gd name="T80" fmla="*/ 2147483647 w 696"/>
                  <a:gd name="T81" fmla="*/ 2147483647 h 1357"/>
                  <a:gd name="T82" fmla="*/ 2147483647 w 696"/>
                  <a:gd name="T83" fmla="*/ 2147483647 h 1357"/>
                  <a:gd name="T84" fmla="*/ 2147483647 w 696"/>
                  <a:gd name="T85" fmla="*/ 2147483647 h 1357"/>
                  <a:gd name="T86" fmla="*/ 2147483647 w 696"/>
                  <a:gd name="T87" fmla="*/ 2147483647 h 1357"/>
                  <a:gd name="T88" fmla="*/ 2147483647 w 696"/>
                  <a:gd name="T89" fmla="*/ 2147483647 h 1357"/>
                  <a:gd name="T90" fmla="*/ 2147483647 w 696"/>
                  <a:gd name="T91" fmla="*/ 2147483647 h 1357"/>
                  <a:gd name="T92" fmla="*/ 2147483647 w 696"/>
                  <a:gd name="T93" fmla="*/ 2147483647 h 1357"/>
                  <a:gd name="T94" fmla="*/ 2147483647 w 696"/>
                  <a:gd name="T95" fmla="*/ 2147483647 h 1357"/>
                  <a:gd name="T96" fmla="*/ 2147483647 w 696"/>
                  <a:gd name="T97" fmla="*/ 2147483647 h 135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96"/>
                  <a:gd name="T148" fmla="*/ 0 h 1357"/>
                  <a:gd name="T149" fmla="*/ 696 w 696"/>
                  <a:gd name="T150" fmla="*/ 1357 h 135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96" h="1357">
                    <a:moveTo>
                      <a:pt x="105" y="1165"/>
                    </a:moveTo>
                    <a:lnTo>
                      <a:pt x="91" y="1105"/>
                    </a:lnTo>
                    <a:lnTo>
                      <a:pt x="73" y="1035"/>
                    </a:lnTo>
                    <a:lnTo>
                      <a:pt x="71" y="1026"/>
                    </a:lnTo>
                    <a:lnTo>
                      <a:pt x="37" y="894"/>
                    </a:lnTo>
                    <a:lnTo>
                      <a:pt x="3" y="767"/>
                    </a:lnTo>
                    <a:lnTo>
                      <a:pt x="0" y="753"/>
                    </a:lnTo>
                    <a:lnTo>
                      <a:pt x="5" y="723"/>
                    </a:lnTo>
                    <a:lnTo>
                      <a:pt x="37" y="746"/>
                    </a:lnTo>
                    <a:lnTo>
                      <a:pt x="37" y="733"/>
                    </a:lnTo>
                    <a:lnTo>
                      <a:pt x="41" y="687"/>
                    </a:lnTo>
                    <a:lnTo>
                      <a:pt x="63" y="687"/>
                    </a:lnTo>
                    <a:lnTo>
                      <a:pt x="50" y="626"/>
                    </a:lnTo>
                    <a:lnTo>
                      <a:pt x="58" y="606"/>
                    </a:lnTo>
                    <a:lnTo>
                      <a:pt x="80" y="573"/>
                    </a:lnTo>
                    <a:lnTo>
                      <a:pt x="91" y="511"/>
                    </a:lnTo>
                    <a:lnTo>
                      <a:pt x="77" y="498"/>
                    </a:lnTo>
                    <a:lnTo>
                      <a:pt x="77" y="461"/>
                    </a:lnTo>
                    <a:lnTo>
                      <a:pt x="69" y="424"/>
                    </a:lnTo>
                    <a:lnTo>
                      <a:pt x="90" y="366"/>
                    </a:lnTo>
                    <a:lnTo>
                      <a:pt x="84" y="321"/>
                    </a:lnTo>
                    <a:lnTo>
                      <a:pt x="81" y="284"/>
                    </a:lnTo>
                    <a:lnTo>
                      <a:pt x="153" y="26"/>
                    </a:lnTo>
                    <a:lnTo>
                      <a:pt x="188" y="63"/>
                    </a:lnTo>
                    <a:lnTo>
                      <a:pt x="203" y="78"/>
                    </a:lnTo>
                    <a:lnTo>
                      <a:pt x="264" y="50"/>
                    </a:lnTo>
                    <a:lnTo>
                      <a:pt x="297" y="4"/>
                    </a:lnTo>
                    <a:lnTo>
                      <a:pt x="311" y="0"/>
                    </a:lnTo>
                    <a:lnTo>
                      <a:pt x="371" y="27"/>
                    </a:lnTo>
                    <a:lnTo>
                      <a:pt x="386" y="47"/>
                    </a:lnTo>
                    <a:lnTo>
                      <a:pt x="402" y="51"/>
                    </a:lnTo>
                    <a:lnTo>
                      <a:pt x="498" y="443"/>
                    </a:lnTo>
                    <a:lnTo>
                      <a:pt x="552" y="451"/>
                    </a:lnTo>
                    <a:lnTo>
                      <a:pt x="560" y="443"/>
                    </a:lnTo>
                    <a:lnTo>
                      <a:pt x="583" y="543"/>
                    </a:lnTo>
                    <a:lnTo>
                      <a:pt x="609" y="569"/>
                    </a:lnTo>
                    <a:lnTo>
                      <a:pt x="615" y="566"/>
                    </a:lnTo>
                    <a:lnTo>
                      <a:pt x="615" y="550"/>
                    </a:lnTo>
                    <a:lnTo>
                      <a:pt x="647" y="556"/>
                    </a:lnTo>
                    <a:lnTo>
                      <a:pt x="681" y="604"/>
                    </a:lnTo>
                    <a:lnTo>
                      <a:pt x="696" y="633"/>
                    </a:lnTo>
                    <a:lnTo>
                      <a:pt x="664" y="706"/>
                    </a:lnTo>
                    <a:lnTo>
                      <a:pt x="659" y="706"/>
                    </a:lnTo>
                    <a:lnTo>
                      <a:pt x="660" y="712"/>
                    </a:lnTo>
                    <a:lnTo>
                      <a:pt x="653" y="709"/>
                    </a:lnTo>
                    <a:lnTo>
                      <a:pt x="641" y="715"/>
                    </a:lnTo>
                    <a:lnTo>
                      <a:pt x="643" y="722"/>
                    </a:lnTo>
                    <a:lnTo>
                      <a:pt x="626" y="742"/>
                    </a:lnTo>
                    <a:lnTo>
                      <a:pt x="628" y="759"/>
                    </a:lnTo>
                    <a:lnTo>
                      <a:pt x="617" y="780"/>
                    </a:lnTo>
                    <a:lnTo>
                      <a:pt x="612" y="767"/>
                    </a:lnTo>
                    <a:lnTo>
                      <a:pt x="581" y="776"/>
                    </a:lnTo>
                    <a:lnTo>
                      <a:pt x="576" y="806"/>
                    </a:lnTo>
                    <a:lnTo>
                      <a:pt x="565" y="811"/>
                    </a:lnTo>
                    <a:lnTo>
                      <a:pt x="554" y="820"/>
                    </a:lnTo>
                    <a:lnTo>
                      <a:pt x="555" y="840"/>
                    </a:lnTo>
                    <a:lnTo>
                      <a:pt x="527" y="878"/>
                    </a:lnTo>
                    <a:lnTo>
                      <a:pt x="501" y="882"/>
                    </a:lnTo>
                    <a:lnTo>
                      <a:pt x="473" y="843"/>
                    </a:lnTo>
                    <a:lnTo>
                      <a:pt x="480" y="868"/>
                    </a:lnTo>
                    <a:lnTo>
                      <a:pt x="461" y="939"/>
                    </a:lnTo>
                    <a:lnTo>
                      <a:pt x="428" y="891"/>
                    </a:lnTo>
                    <a:lnTo>
                      <a:pt x="421" y="836"/>
                    </a:lnTo>
                    <a:lnTo>
                      <a:pt x="419" y="834"/>
                    </a:lnTo>
                    <a:lnTo>
                      <a:pt x="411" y="860"/>
                    </a:lnTo>
                    <a:lnTo>
                      <a:pt x="401" y="881"/>
                    </a:lnTo>
                    <a:lnTo>
                      <a:pt x="399" y="921"/>
                    </a:lnTo>
                    <a:lnTo>
                      <a:pt x="399" y="959"/>
                    </a:lnTo>
                    <a:lnTo>
                      <a:pt x="411" y="993"/>
                    </a:lnTo>
                    <a:lnTo>
                      <a:pt x="376" y="1044"/>
                    </a:lnTo>
                    <a:lnTo>
                      <a:pt x="362" y="1041"/>
                    </a:lnTo>
                    <a:lnTo>
                      <a:pt x="348" y="1054"/>
                    </a:lnTo>
                    <a:lnTo>
                      <a:pt x="346" y="1068"/>
                    </a:lnTo>
                    <a:lnTo>
                      <a:pt x="329" y="1082"/>
                    </a:lnTo>
                    <a:lnTo>
                      <a:pt x="317" y="1084"/>
                    </a:lnTo>
                    <a:lnTo>
                      <a:pt x="313" y="1106"/>
                    </a:lnTo>
                    <a:lnTo>
                      <a:pt x="303" y="1126"/>
                    </a:lnTo>
                    <a:lnTo>
                      <a:pt x="290" y="1115"/>
                    </a:lnTo>
                    <a:lnTo>
                      <a:pt x="283" y="1111"/>
                    </a:lnTo>
                    <a:lnTo>
                      <a:pt x="274" y="1131"/>
                    </a:lnTo>
                    <a:lnTo>
                      <a:pt x="252" y="1145"/>
                    </a:lnTo>
                    <a:lnTo>
                      <a:pt x="245" y="1167"/>
                    </a:lnTo>
                    <a:lnTo>
                      <a:pt x="251" y="1184"/>
                    </a:lnTo>
                    <a:lnTo>
                      <a:pt x="248" y="1194"/>
                    </a:lnTo>
                    <a:lnTo>
                      <a:pt x="241" y="1192"/>
                    </a:lnTo>
                    <a:lnTo>
                      <a:pt x="227" y="1201"/>
                    </a:lnTo>
                    <a:lnTo>
                      <a:pt x="224" y="1214"/>
                    </a:lnTo>
                    <a:lnTo>
                      <a:pt x="228" y="1224"/>
                    </a:lnTo>
                    <a:lnTo>
                      <a:pt x="236" y="1223"/>
                    </a:lnTo>
                    <a:lnTo>
                      <a:pt x="205" y="1296"/>
                    </a:lnTo>
                    <a:lnTo>
                      <a:pt x="211" y="1321"/>
                    </a:lnTo>
                    <a:lnTo>
                      <a:pt x="199" y="1357"/>
                    </a:lnTo>
                    <a:lnTo>
                      <a:pt x="191" y="1355"/>
                    </a:lnTo>
                    <a:lnTo>
                      <a:pt x="176" y="1346"/>
                    </a:lnTo>
                    <a:lnTo>
                      <a:pt x="164" y="1311"/>
                    </a:lnTo>
                    <a:lnTo>
                      <a:pt x="138" y="1292"/>
                    </a:lnTo>
                    <a:lnTo>
                      <a:pt x="125" y="1235"/>
                    </a:lnTo>
                    <a:lnTo>
                      <a:pt x="108" y="1176"/>
                    </a:lnTo>
                    <a:lnTo>
                      <a:pt x="105" y="1165"/>
                    </a:lnTo>
                    <a:close/>
                  </a:path>
                </a:pathLst>
              </a:custGeom>
              <a:solidFill>
                <a:srgbClr val="FFFFFF"/>
              </a:solidFill>
              <a:ln w="0">
                <a:solidFill>
                  <a:schemeClr val="tx2"/>
                </a:solidFill>
                <a:round/>
                <a:headEnd/>
                <a:tailEnd/>
              </a:ln>
            </p:spPr>
            <p:txBody>
              <a:bodyPr/>
              <a:lstStyle/>
              <a:p>
                <a:endParaRPr lang="en-US"/>
              </a:p>
            </p:txBody>
          </p:sp>
          <p:sp>
            <p:nvSpPr>
              <p:cNvPr id="202771" name="Freeform 14"/>
              <p:cNvSpPr>
                <a:spLocks/>
              </p:cNvSpPr>
              <p:nvPr/>
            </p:nvSpPr>
            <p:spPr bwMode="auto">
              <a:xfrm>
                <a:off x="8166100" y="1706563"/>
                <a:ext cx="25400" cy="19050"/>
              </a:xfrm>
              <a:custGeom>
                <a:avLst/>
                <a:gdLst>
                  <a:gd name="T0" fmla="*/ 2147483647 w 31"/>
                  <a:gd name="T1" fmla="*/ 2147483647 h 25"/>
                  <a:gd name="T2" fmla="*/ 2147483647 w 31"/>
                  <a:gd name="T3" fmla="*/ 2147483647 h 25"/>
                  <a:gd name="T4" fmla="*/ 2147483647 w 31"/>
                  <a:gd name="T5" fmla="*/ 0 h 25"/>
                  <a:gd name="T6" fmla="*/ 0 w 31"/>
                  <a:gd name="T7" fmla="*/ 2147483647 h 25"/>
                  <a:gd name="T8" fmla="*/ 2147483647 w 31"/>
                  <a:gd name="T9" fmla="*/ 2147483647 h 25"/>
                  <a:gd name="T10" fmla="*/ 0 60000 65536"/>
                  <a:gd name="T11" fmla="*/ 0 60000 65536"/>
                  <a:gd name="T12" fmla="*/ 0 60000 65536"/>
                  <a:gd name="T13" fmla="*/ 0 60000 65536"/>
                  <a:gd name="T14" fmla="*/ 0 60000 65536"/>
                  <a:gd name="T15" fmla="*/ 0 w 31"/>
                  <a:gd name="T16" fmla="*/ 0 h 25"/>
                  <a:gd name="T17" fmla="*/ 31 w 31"/>
                  <a:gd name="T18" fmla="*/ 25 h 25"/>
                </a:gdLst>
                <a:ahLst/>
                <a:cxnLst>
                  <a:cxn ang="T10">
                    <a:pos x="T0" y="T1"/>
                  </a:cxn>
                  <a:cxn ang="T11">
                    <a:pos x="T2" y="T3"/>
                  </a:cxn>
                  <a:cxn ang="T12">
                    <a:pos x="T4" y="T5"/>
                  </a:cxn>
                  <a:cxn ang="T13">
                    <a:pos x="T6" y="T7"/>
                  </a:cxn>
                  <a:cxn ang="T14">
                    <a:pos x="T8" y="T9"/>
                  </a:cxn>
                </a:cxnLst>
                <a:rect l="T15" t="T16" r="T17" b="T18"/>
                <a:pathLst>
                  <a:path w="31" h="25">
                    <a:moveTo>
                      <a:pt x="4" y="25"/>
                    </a:moveTo>
                    <a:lnTo>
                      <a:pt x="31" y="15"/>
                    </a:lnTo>
                    <a:lnTo>
                      <a:pt x="17" y="0"/>
                    </a:lnTo>
                    <a:lnTo>
                      <a:pt x="0" y="8"/>
                    </a:lnTo>
                    <a:lnTo>
                      <a:pt x="4" y="25"/>
                    </a:lnTo>
                    <a:close/>
                  </a:path>
                </a:pathLst>
              </a:custGeom>
              <a:solidFill>
                <a:srgbClr val="FFFFFF"/>
              </a:solidFill>
              <a:ln w="0">
                <a:solidFill>
                  <a:schemeClr val="tx2"/>
                </a:solidFill>
                <a:round/>
                <a:headEnd/>
                <a:tailEnd/>
              </a:ln>
            </p:spPr>
            <p:txBody>
              <a:bodyPr/>
              <a:lstStyle/>
              <a:p>
                <a:endParaRPr lang="en-US"/>
              </a:p>
            </p:txBody>
          </p:sp>
          <p:sp>
            <p:nvSpPr>
              <p:cNvPr id="202772" name="Freeform 15"/>
              <p:cNvSpPr>
                <a:spLocks/>
              </p:cNvSpPr>
              <p:nvPr/>
            </p:nvSpPr>
            <p:spPr bwMode="auto">
              <a:xfrm>
                <a:off x="7689850" y="1576388"/>
                <a:ext cx="246063" cy="638175"/>
              </a:xfrm>
              <a:custGeom>
                <a:avLst/>
                <a:gdLst>
                  <a:gd name="T0" fmla="*/ 2147483647 w 311"/>
                  <a:gd name="T1" fmla="*/ 2147483647 h 810"/>
                  <a:gd name="T2" fmla="*/ 2147483647 w 311"/>
                  <a:gd name="T3" fmla="*/ 2147483647 h 810"/>
                  <a:gd name="T4" fmla="*/ 2147483647 w 311"/>
                  <a:gd name="T5" fmla="*/ 2147483647 h 810"/>
                  <a:gd name="T6" fmla="*/ 2147483647 w 311"/>
                  <a:gd name="T7" fmla="*/ 2147483647 h 810"/>
                  <a:gd name="T8" fmla="*/ 2147483647 w 311"/>
                  <a:gd name="T9" fmla="*/ 2147483647 h 810"/>
                  <a:gd name="T10" fmla="*/ 2147483647 w 311"/>
                  <a:gd name="T11" fmla="*/ 2147483647 h 810"/>
                  <a:gd name="T12" fmla="*/ 2147483647 w 311"/>
                  <a:gd name="T13" fmla="*/ 2147483647 h 810"/>
                  <a:gd name="T14" fmla="*/ 2147483647 w 311"/>
                  <a:gd name="T15" fmla="*/ 2147483647 h 810"/>
                  <a:gd name="T16" fmla="*/ 2147483647 w 311"/>
                  <a:gd name="T17" fmla="*/ 2147483647 h 810"/>
                  <a:gd name="T18" fmla="*/ 2147483647 w 311"/>
                  <a:gd name="T19" fmla="*/ 2147483647 h 810"/>
                  <a:gd name="T20" fmla="*/ 2147483647 w 311"/>
                  <a:gd name="T21" fmla="*/ 2147483647 h 810"/>
                  <a:gd name="T22" fmla="*/ 2147483647 w 311"/>
                  <a:gd name="T23" fmla="*/ 2147483647 h 810"/>
                  <a:gd name="T24" fmla="*/ 2147483647 w 311"/>
                  <a:gd name="T25" fmla="*/ 2147483647 h 810"/>
                  <a:gd name="T26" fmla="*/ 2147483647 w 311"/>
                  <a:gd name="T27" fmla="*/ 2147483647 h 810"/>
                  <a:gd name="T28" fmla="*/ 2147483647 w 311"/>
                  <a:gd name="T29" fmla="*/ 2147483647 h 810"/>
                  <a:gd name="T30" fmla="*/ 2147483647 w 311"/>
                  <a:gd name="T31" fmla="*/ 2147483647 h 810"/>
                  <a:gd name="T32" fmla="*/ 2147483647 w 311"/>
                  <a:gd name="T33" fmla="*/ 2147483647 h 810"/>
                  <a:gd name="T34" fmla="*/ 2147483647 w 311"/>
                  <a:gd name="T35" fmla="*/ 2147483647 h 810"/>
                  <a:gd name="T36" fmla="*/ 2147483647 w 311"/>
                  <a:gd name="T37" fmla="*/ 2147483647 h 810"/>
                  <a:gd name="T38" fmla="*/ 2147483647 w 311"/>
                  <a:gd name="T39" fmla="*/ 2147483647 h 810"/>
                  <a:gd name="T40" fmla="*/ 2147483647 w 311"/>
                  <a:gd name="T41" fmla="*/ 0 h 810"/>
                  <a:gd name="T42" fmla="*/ 2147483647 w 311"/>
                  <a:gd name="T43" fmla="*/ 2147483647 h 810"/>
                  <a:gd name="T44" fmla="*/ 2147483647 w 311"/>
                  <a:gd name="T45" fmla="*/ 2147483647 h 810"/>
                  <a:gd name="T46" fmla="*/ 2147483647 w 311"/>
                  <a:gd name="T47" fmla="*/ 2147483647 h 810"/>
                  <a:gd name="T48" fmla="*/ 2147483647 w 311"/>
                  <a:gd name="T49" fmla="*/ 2147483647 h 810"/>
                  <a:gd name="T50" fmla="*/ 2147483647 w 311"/>
                  <a:gd name="T51" fmla="*/ 2147483647 h 810"/>
                  <a:gd name="T52" fmla="*/ 2147483647 w 311"/>
                  <a:gd name="T53" fmla="*/ 2147483647 h 810"/>
                  <a:gd name="T54" fmla="*/ 2147483647 w 311"/>
                  <a:gd name="T55" fmla="*/ 2147483647 h 810"/>
                  <a:gd name="T56" fmla="*/ 2147483647 w 311"/>
                  <a:gd name="T57" fmla="*/ 2147483647 h 810"/>
                  <a:gd name="T58" fmla="*/ 2147483647 w 311"/>
                  <a:gd name="T59" fmla="*/ 2147483647 h 810"/>
                  <a:gd name="T60" fmla="*/ 2147483647 w 311"/>
                  <a:gd name="T61" fmla="*/ 2147483647 h 810"/>
                  <a:gd name="T62" fmla="*/ 2147483647 w 311"/>
                  <a:gd name="T63" fmla="*/ 2147483647 h 810"/>
                  <a:gd name="T64" fmla="*/ 2147483647 w 311"/>
                  <a:gd name="T65" fmla="*/ 2147483647 h 810"/>
                  <a:gd name="T66" fmla="*/ 2147483647 w 311"/>
                  <a:gd name="T67" fmla="*/ 2147483647 h 810"/>
                  <a:gd name="T68" fmla="*/ 2147483647 w 311"/>
                  <a:gd name="T69" fmla="*/ 2147483647 h 810"/>
                  <a:gd name="T70" fmla="*/ 2147483647 w 311"/>
                  <a:gd name="T71" fmla="*/ 2147483647 h 810"/>
                  <a:gd name="T72" fmla="*/ 2147483647 w 311"/>
                  <a:gd name="T73" fmla="*/ 2147483647 h 810"/>
                  <a:gd name="T74" fmla="*/ 2147483647 w 311"/>
                  <a:gd name="T75" fmla="*/ 2147483647 h 810"/>
                  <a:gd name="T76" fmla="*/ 2147483647 w 311"/>
                  <a:gd name="T77" fmla="*/ 2147483647 h 810"/>
                  <a:gd name="T78" fmla="*/ 2147483647 w 311"/>
                  <a:gd name="T79" fmla="*/ 2147483647 h 810"/>
                  <a:gd name="T80" fmla="*/ 2147483647 w 311"/>
                  <a:gd name="T81" fmla="*/ 2147483647 h 810"/>
                  <a:gd name="T82" fmla="*/ 2147483647 w 311"/>
                  <a:gd name="T83" fmla="*/ 2147483647 h 810"/>
                  <a:gd name="T84" fmla="*/ 2147483647 w 311"/>
                  <a:gd name="T85" fmla="*/ 2147483647 h 810"/>
                  <a:gd name="T86" fmla="*/ 2147483647 w 311"/>
                  <a:gd name="T87" fmla="*/ 2147483647 h 810"/>
                  <a:gd name="T88" fmla="*/ 2147483647 w 311"/>
                  <a:gd name="T89" fmla="*/ 2147483647 h 810"/>
                  <a:gd name="T90" fmla="*/ 2147483647 w 311"/>
                  <a:gd name="T91" fmla="*/ 2147483647 h 810"/>
                  <a:gd name="T92" fmla="*/ 2147483647 w 311"/>
                  <a:gd name="T93" fmla="*/ 2147483647 h 810"/>
                  <a:gd name="T94" fmla="*/ 2147483647 w 311"/>
                  <a:gd name="T95" fmla="*/ 2147483647 h 810"/>
                  <a:gd name="T96" fmla="*/ 2147483647 w 311"/>
                  <a:gd name="T97" fmla="*/ 2147483647 h 810"/>
                  <a:gd name="T98" fmla="*/ 2147483647 w 311"/>
                  <a:gd name="T99" fmla="*/ 2147483647 h 810"/>
                  <a:gd name="T100" fmla="*/ 2147483647 w 311"/>
                  <a:gd name="T101" fmla="*/ 2147483647 h 810"/>
                  <a:gd name="T102" fmla="*/ 2147483647 w 311"/>
                  <a:gd name="T103" fmla="*/ 2147483647 h 810"/>
                  <a:gd name="T104" fmla="*/ 2147483647 w 311"/>
                  <a:gd name="T105" fmla="*/ 2147483647 h 810"/>
                  <a:gd name="T106" fmla="*/ 2147483647 w 311"/>
                  <a:gd name="T107" fmla="*/ 2147483647 h 810"/>
                  <a:gd name="T108" fmla="*/ 2147483647 w 311"/>
                  <a:gd name="T109" fmla="*/ 2147483647 h 810"/>
                  <a:gd name="T110" fmla="*/ 2147483647 w 311"/>
                  <a:gd name="T111" fmla="*/ 2147483647 h 810"/>
                  <a:gd name="T112" fmla="*/ 2147483647 w 311"/>
                  <a:gd name="T113" fmla="*/ 2147483647 h 810"/>
                  <a:gd name="T114" fmla="*/ 2147483647 w 311"/>
                  <a:gd name="T115" fmla="*/ 2147483647 h 810"/>
                  <a:gd name="T116" fmla="*/ 0 w 311"/>
                  <a:gd name="T117" fmla="*/ 2147483647 h 810"/>
                  <a:gd name="T118" fmla="*/ 2147483647 w 311"/>
                  <a:gd name="T119" fmla="*/ 2147483647 h 8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11"/>
                  <a:gd name="T181" fmla="*/ 0 h 810"/>
                  <a:gd name="T182" fmla="*/ 311 w 311"/>
                  <a:gd name="T183" fmla="*/ 810 h 8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11" h="810">
                    <a:moveTo>
                      <a:pt x="7" y="554"/>
                    </a:moveTo>
                    <a:lnTo>
                      <a:pt x="4" y="547"/>
                    </a:lnTo>
                    <a:lnTo>
                      <a:pt x="10" y="510"/>
                    </a:lnTo>
                    <a:lnTo>
                      <a:pt x="17" y="497"/>
                    </a:lnTo>
                    <a:lnTo>
                      <a:pt x="19" y="427"/>
                    </a:lnTo>
                    <a:lnTo>
                      <a:pt x="24" y="386"/>
                    </a:lnTo>
                    <a:lnTo>
                      <a:pt x="20" y="378"/>
                    </a:lnTo>
                    <a:lnTo>
                      <a:pt x="12" y="352"/>
                    </a:lnTo>
                    <a:lnTo>
                      <a:pt x="17" y="327"/>
                    </a:lnTo>
                    <a:lnTo>
                      <a:pt x="43" y="313"/>
                    </a:lnTo>
                    <a:lnTo>
                      <a:pt x="44" y="304"/>
                    </a:lnTo>
                    <a:lnTo>
                      <a:pt x="51" y="291"/>
                    </a:lnTo>
                    <a:lnTo>
                      <a:pt x="75" y="256"/>
                    </a:lnTo>
                    <a:lnTo>
                      <a:pt x="52" y="186"/>
                    </a:lnTo>
                    <a:lnTo>
                      <a:pt x="65" y="132"/>
                    </a:lnTo>
                    <a:lnTo>
                      <a:pt x="57" y="104"/>
                    </a:lnTo>
                    <a:lnTo>
                      <a:pt x="52" y="37"/>
                    </a:lnTo>
                    <a:lnTo>
                      <a:pt x="82" y="18"/>
                    </a:lnTo>
                    <a:lnTo>
                      <a:pt x="87" y="22"/>
                    </a:lnTo>
                    <a:lnTo>
                      <a:pt x="103" y="16"/>
                    </a:lnTo>
                    <a:lnTo>
                      <a:pt x="105" y="0"/>
                    </a:lnTo>
                    <a:lnTo>
                      <a:pt x="112" y="13"/>
                    </a:lnTo>
                    <a:lnTo>
                      <a:pt x="115" y="27"/>
                    </a:lnTo>
                    <a:lnTo>
                      <a:pt x="149" y="154"/>
                    </a:lnTo>
                    <a:lnTo>
                      <a:pt x="183" y="286"/>
                    </a:lnTo>
                    <a:lnTo>
                      <a:pt x="185" y="295"/>
                    </a:lnTo>
                    <a:lnTo>
                      <a:pt x="203" y="365"/>
                    </a:lnTo>
                    <a:lnTo>
                      <a:pt x="217" y="425"/>
                    </a:lnTo>
                    <a:lnTo>
                      <a:pt x="220" y="436"/>
                    </a:lnTo>
                    <a:lnTo>
                      <a:pt x="237" y="495"/>
                    </a:lnTo>
                    <a:lnTo>
                      <a:pt x="250" y="552"/>
                    </a:lnTo>
                    <a:lnTo>
                      <a:pt x="276" y="571"/>
                    </a:lnTo>
                    <a:lnTo>
                      <a:pt x="288" y="606"/>
                    </a:lnTo>
                    <a:lnTo>
                      <a:pt x="303" y="615"/>
                    </a:lnTo>
                    <a:lnTo>
                      <a:pt x="311" y="617"/>
                    </a:lnTo>
                    <a:lnTo>
                      <a:pt x="309" y="619"/>
                    </a:lnTo>
                    <a:lnTo>
                      <a:pt x="305" y="664"/>
                    </a:lnTo>
                    <a:lnTo>
                      <a:pt x="304" y="678"/>
                    </a:lnTo>
                    <a:lnTo>
                      <a:pt x="269" y="694"/>
                    </a:lnTo>
                    <a:lnTo>
                      <a:pt x="267" y="711"/>
                    </a:lnTo>
                    <a:lnTo>
                      <a:pt x="240" y="739"/>
                    </a:lnTo>
                    <a:lnTo>
                      <a:pt x="240" y="741"/>
                    </a:lnTo>
                    <a:lnTo>
                      <a:pt x="239" y="742"/>
                    </a:lnTo>
                    <a:lnTo>
                      <a:pt x="237" y="745"/>
                    </a:lnTo>
                    <a:lnTo>
                      <a:pt x="235" y="755"/>
                    </a:lnTo>
                    <a:lnTo>
                      <a:pt x="132" y="785"/>
                    </a:lnTo>
                    <a:lnTo>
                      <a:pt x="127" y="786"/>
                    </a:lnTo>
                    <a:lnTo>
                      <a:pt x="121" y="788"/>
                    </a:lnTo>
                    <a:lnTo>
                      <a:pt x="104" y="792"/>
                    </a:lnTo>
                    <a:lnTo>
                      <a:pt x="67" y="803"/>
                    </a:lnTo>
                    <a:lnTo>
                      <a:pt x="56" y="806"/>
                    </a:lnTo>
                    <a:lnTo>
                      <a:pt x="52" y="806"/>
                    </a:lnTo>
                    <a:lnTo>
                      <a:pt x="37" y="810"/>
                    </a:lnTo>
                    <a:lnTo>
                      <a:pt x="11" y="751"/>
                    </a:lnTo>
                    <a:lnTo>
                      <a:pt x="20" y="732"/>
                    </a:lnTo>
                    <a:lnTo>
                      <a:pt x="12" y="686"/>
                    </a:lnTo>
                    <a:lnTo>
                      <a:pt x="11" y="664"/>
                    </a:lnTo>
                    <a:lnTo>
                      <a:pt x="4" y="586"/>
                    </a:lnTo>
                    <a:lnTo>
                      <a:pt x="0" y="562"/>
                    </a:lnTo>
                    <a:lnTo>
                      <a:pt x="7" y="554"/>
                    </a:lnTo>
                    <a:close/>
                  </a:path>
                </a:pathLst>
              </a:custGeom>
              <a:solidFill>
                <a:srgbClr val="FFFFFF"/>
              </a:solidFill>
              <a:ln w="0">
                <a:solidFill>
                  <a:schemeClr val="tx2"/>
                </a:solidFill>
                <a:round/>
                <a:headEnd/>
                <a:tailEnd/>
              </a:ln>
            </p:spPr>
            <p:txBody>
              <a:bodyPr/>
              <a:lstStyle/>
              <a:p>
                <a:endParaRPr lang="en-US"/>
              </a:p>
            </p:txBody>
          </p:sp>
          <p:sp>
            <p:nvSpPr>
              <p:cNvPr id="202773" name="Freeform 16"/>
              <p:cNvSpPr>
                <a:spLocks/>
              </p:cNvSpPr>
              <p:nvPr/>
            </p:nvSpPr>
            <p:spPr bwMode="auto">
              <a:xfrm>
                <a:off x="7435850" y="2619375"/>
                <a:ext cx="196850" cy="566738"/>
              </a:xfrm>
              <a:custGeom>
                <a:avLst/>
                <a:gdLst>
                  <a:gd name="T0" fmla="*/ 2147483647 w 251"/>
                  <a:gd name="T1" fmla="*/ 2147483647 h 719"/>
                  <a:gd name="T2" fmla="*/ 2147483647 w 251"/>
                  <a:gd name="T3" fmla="*/ 2147483647 h 719"/>
                  <a:gd name="T4" fmla="*/ 2147483647 w 251"/>
                  <a:gd name="T5" fmla="*/ 2147483647 h 719"/>
                  <a:gd name="T6" fmla="*/ 2147483647 w 251"/>
                  <a:gd name="T7" fmla="*/ 2147483647 h 719"/>
                  <a:gd name="T8" fmla="*/ 2147483647 w 251"/>
                  <a:gd name="T9" fmla="*/ 2147483647 h 719"/>
                  <a:gd name="T10" fmla="*/ 2147483647 w 251"/>
                  <a:gd name="T11" fmla="*/ 2147483647 h 719"/>
                  <a:gd name="T12" fmla="*/ 2147483647 w 251"/>
                  <a:gd name="T13" fmla="*/ 2147483647 h 719"/>
                  <a:gd name="T14" fmla="*/ 2147483647 w 251"/>
                  <a:gd name="T15" fmla="*/ 2147483647 h 719"/>
                  <a:gd name="T16" fmla="*/ 2147483647 w 251"/>
                  <a:gd name="T17" fmla="*/ 2147483647 h 719"/>
                  <a:gd name="T18" fmla="*/ 2147483647 w 251"/>
                  <a:gd name="T19" fmla="*/ 2147483647 h 719"/>
                  <a:gd name="T20" fmla="*/ 2147483647 w 251"/>
                  <a:gd name="T21" fmla="*/ 2147483647 h 719"/>
                  <a:gd name="T22" fmla="*/ 2147483647 w 251"/>
                  <a:gd name="T23" fmla="*/ 2147483647 h 719"/>
                  <a:gd name="T24" fmla="*/ 2147483647 w 251"/>
                  <a:gd name="T25" fmla="*/ 2147483647 h 719"/>
                  <a:gd name="T26" fmla="*/ 2147483647 w 251"/>
                  <a:gd name="T27" fmla="*/ 2147483647 h 719"/>
                  <a:gd name="T28" fmla="*/ 2147483647 w 251"/>
                  <a:gd name="T29" fmla="*/ 2147483647 h 719"/>
                  <a:gd name="T30" fmla="*/ 2147483647 w 251"/>
                  <a:gd name="T31" fmla="*/ 2147483647 h 719"/>
                  <a:gd name="T32" fmla="*/ 2147483647 w 251"/>
                  <a:gd name="T33" fmla="*/ 2147483647 h 719"/>
                  <a:gd name="T34" fmla="*/ 2147483647 w 251"/>
                  <a:gd name="T35" fmla="*/ 2147483647 h 719"/>
                  <a:gd name="T36" fmla="*/ 2147483647 w 251"/>
                  <a:gd name="T37" fmla="*/ 2147483647 h 719"/>
                  <a:gd name="T38" fmla="*/ 2147483647 w 251"/>
                  <a:gd name="T39" fmla="*/ 2147483647 h 719"/>
                  <a:gd name="T40" fmla="*/ 2147483647 w 251"/>
                  <a:gd name="T41" fmla="*/ 2147483647 h 719"/>
                  <a:gd name="T42" fmla="*/ 2147483647 w 251"/>
                  <a:gd name="T43" fmla="*/ 2147483647 h 719"/>
                  <a:gd name="T44" fmla="*/ 2147483647 w 251"/>
                  <a:gd name="T45" fmla="*/ 2147483647 h 719"/>
                  <a:gd name="T46" fmla="*/ 2147483647 w 251"/>
                  <a:gd name="T47" fmla="*/ 2147483647 h 719"/>
                  <a:gd name="T48" fmla="*/ 2147483647 w 251"/>
                  <a:gd name="T49" fmla="*/ 2147483647 h 719"/>
                  <a:gd name="T50" fmla="*/ 2147483647 w 251"/>
                  <a:gd name="T51" fmla="*/ 2147483647 h 719"/>
                  <a:gd name="T52" fmla="*/ 2147483647 w 251"/>
                  <a:gd name="T53" fmla="*/ 2147483647 h 719"/>
                  <a:gd name="T54" fmla="*/ 2147483647 w 251"/>
                  <a:gd name="T55" fmla="*/ 2147483647 h 719"/>
                  <a:gd name="T56" fmla="*/ 2147483647 w 251"/>
                  <a:gd name="T57" fmla="*/ 2147483647 h 719"/>
                  <a:gd name="T58" fmla="*/ 2147483647 w 251"/>
                  <a:gd name="T59" fmla="*/ 2147483647 h 719"/>
                  <a:gd name="T60" fmla="*/ 2147483647 w 251"/>
                  <a:gd name="T61" fmla="*/ 2147483647 h 719"/>
                  <a:gd name="T62" fmla="*/ 2147483647 w 251"/>
                  <a:gd name="T63" fmla="*/ 2147483647 h 719"/>
                  <a:gd name="T64" fmla="*/ 2147483647 w 251"/>
                  <a:gd name="T65" fmla="*/ 2147483647 h 719"/>
                  <a:gd name="T66" fmla="*/ 2147483647 w 251"/>
                  <a:gd name="T67" fmla="*/ 2147483647 h 719"/>
                  <a:gd name="T68" fmla="*/ 2147483647 w 251"/>
                  <a:gd name="T69" fmla="*/ 2147483647 h 719"/>
                  <a:gd name="T70" fmla="*/ 2147483647 w 251"/>
                  <a:gd name="T71" fmla="*/ 2147483647 h 719"/>
                  <a:gd name="T72" fmla="*/ 2147483647 w 251"/>
                  <a:gd name="T73" fmla="*/ 2147483647 h 719"/>
                  <a:gd name="T74" fmla="*/ 2147483647 w 251"/>
                  <a:gd name="T75" fmla="*/ 2147483647 h 719"/>
                  <a:gd name="T76" fmla="*/ 2147483647 w 251"/>
                  <a:gd name="T77" fmla="*/ 2147483647 h 719"/>
                  <a:gd name="T78" fmla="*/ 2147483647 w 251"/>
                  <a:gd name="T79" fmla="*/ 2147483647 h 719"/>
                  <a:gd name="T80" fmla="*/ 0 w 251"/>
                  <a:gd name="T81" fmla="*/ 2147483647 h 719"/>
                  <a:gd name="T82" fmla="*/ 2147483647 w 251"/>
                  <a:gd name="T83" fmla="*/ 2147483647 h 719"/>
                  <a:gd name="T84" fmla="*/ 2147483647 w 251"/>
                  <a:gd name="T85" fmla="*/ 2147483647 h 719"/>
                  <a:gd name="T86" fmla="*/ 2147483647 w 251"/>
                  <a:gd name="T87" fmla="*/ 2147483647 h 719"/>
                  <a:gd name="T88" fmla="*/ 2147483647 w 251"/>
                  <a:gd name="T89" fmla="*/ 2147483647 h 719"/>
                  <a:gd name="T90" fmla="*/ 2147483647 w 251"/>
                  <a:gd name="T91" fmla="*/ 2147483647 h 719"/>
                  <a:gd name="T92" fmla="*/ 2147483647 w 251"/>
                  <a:gd name="T93" fmla="*/ 2147483647 h 719"/>
                  <a:gd name="T94" fmla="*/ 2147483647 w 251"/>
                  <a:gd name="T95" fmla="*/ 2147483647 h 71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1"/>
                  <a:gd name="T145" fmla="*/ 0 h 719"/>
                  <a:gd name="T146" fmla="*/ 251 w 251"/>
                  <a:gd name="T147" fmla="*/ 719 h 71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1" h="719">
                    <a:moveTo>
                      <a:pt x="225" y="521"/>
                    </a:moveTo>
                    <a:lnTo>
                      <a:pt x="231" y="517"/>
                    </a:lnTo>
                    <a:lnTo>
                      <a:pt x="251" y="432"/>
                    </a:lnTo>
                    <a:lnTo>
                      <a:pt x="243" y="331"/>
                    </a:lnTo>
                    <a:lnTo>
                      <a:pt x="239" y="249"/>
                    </a:lnTo>
                    <a:lnTo>
                      <a:pt x="230" y="222"/>
                    </a:lnTo>
                    <a:lnTo>
                      <a:pt x="232" y="233"/>
                    </a:lnTo>
                    <a:lnTo>
                      <a:pt x="198" y="234"/>
                    </a:lnTo>
                    <a:lnTo>
                      <a:pt x="194" y="241"/>
                    </a:lnTo>
                    <a:lnTo>
                      <a:pt x="185" y="239"/>
                    </a:lnTo>
                    <a:lnTo>
                      <a:pt x="182" y="227"/>
                    </a:lnTo>
                    <a:lnTo>
                      <a:pt x="182" y="222"/>
                    </a:lnTo>
                    <a:lnTo>
                      <a:pt x="181" y="215"/>
                    </a:lnTo>
                    <a:lnTo>
                      <a:pt x="186" y="197"/>
                    </a:lnTo>
                    <a:lnTo>
                      <a:pt x="185" y="190"/>
                    </a:lnTo>
                    <a:lnTo>
                      <a:pt x="184" y="186"/>
                    </a:lnTo>
                    <a:lnTo>
                      <a:pt x="191" y="180"/>
                    </a:lnTo>
                    <a:lnTo>
                      <a:pt x="194" y="180"/>
                    </a:lnTo>
                    <a:lnTo>
                      <a:pt x="203" y="175"/>
                    </a:lnTo>
                    <a:lnTo>
                      <a:pt x="208" y="173"/>
                    </a:lnTo>
                    <a:lnTo>
                      <a:pt x="210" y="162"/>
                    </a:lnTo>
                    <a:lnTo>
                      <a:pt x="210" y="152"/>
                    </a:lnTo>
                    <a:lnTo>
                      <a:pt x="210" y="139"/>
                    </a:lnTo>
                    <a:lnTo>
                      <a:pt x="213" y="127"/>
                    </a:lnTo>
                    <a:lnTo>
                      <a:pt x="216" y="102"/>
                    </a:lnTo>
                    <a:lnTo>
                      <a:pt x="217" y="100"/>
                    </a:lnTo>
                    <a:lnTo>
                      <a:pt x="217" y="98"/>
                    </a:lnTo>
                    <a:lnTo>
                      <a:pt x="217" y="97"/>
                    </a:lnTo>
                    <a:lnTo>
                      <a:pt x="217" y="88"/>
                    </a:lnTo>
                    <a:lnTo>
                      <a:pt x="217" y="71"/>
                    </a:lnTo>
                    <a:lnTo>
                      <a:pt x="217" y="68"/>
                    </a:lnTo>
                    <a:lnTo>
                      <a:pt x="217" y="64"/>
                    </a:lnTo>
                    <a:lnTo>
                      <a:pt x="216" y="64"/>
                    </a:lnTo>
                    <a:lnTo>
                      <a:pt x="169" y="47"/>
                    </a:lnTo>
                    <a:lnTo>
                      <a:pt x="154" y="41"/>
                    </a:lnTo>
                    <a:lnTo>
                      <a:pt x="152" y="40"/>
                    </a:lnTo>
                    <a:lnTo>
                      <a:pt x="150" y="40"/>
                    </a:lnTo>
                    <a:lnTo>
                      <a:pt x="144" y="37"/>
                    </a:lnTo>
                    <a:lnTo>
                      <a:pt x="131" y="32"/>
                    </a:lnTo>
                    <a:lnTo>
                      <a:pt x="123" y="29"/>
                    </a:lnTo>
                    <a:lnTo>
                      <a:pt x="105" y="20"/>
                    </a:lnTo>
                    <a:lnTo>
                      <a:pt x="87" y="13"/>
                    </a:lnTo>
                    <a:lnTo>
                      <a:pt x="58" y="0"/>
                    </a:lnTo>
                    <a:lnTo>
                      <a:pt x="49" y="7"/>
                    </a:lnTo>
                    <a:lnTo>
                      <a:pt x="37" y="40"/>
                    </a:lnTo>
                    <a:lnTo>
                      <a:pt x="35" y="63"/>
                    </a:lnTo>
                    <a:lnTo>
                      <a:pt x="22" y="93"/>
                    </a:lnTo>
                    <a:lnTo>
                      <a:pt x="25" y="90"/>
                    </a:lnTo>
                    <a:lnTo>
                      <a:pt x="26" y="91"/>
                    </a:lnTo>
                    <a:lnTo>
                      <a:pt x="22" y="98"/>
                    </a:lnTo>
                    <a:lnTo>
                      <a:pt x="2" y="129"/>
                    </a:lnTo>
                    <a:lnTo>
                      <a:pt x="6" y="135"/>
                    </a:lnTo>
                    <a:lnTo>
                      <a:pt x="23" y="159"/>
                    </a:lnTo>
                    <a:lnTo>
                      <a:pt x="5" y="202"/>
                    </a:lnTo>
                    <a:lnTo>
                      <a:pt x="11" y="243"/>
                    </a:lnTo>
                    <a:lnTo>
                      <a:pt x="13" y="244"/>
                    </a:lnTo>
                    <a:lnTo>
                      <a:pt x="14" y="247"/>
                    </a:lnTo>
                    <a:lnTo>
                      <a:pt x="26" y="250"/>
                    </a:lnTo>
                    <a:lnTo>
                      <a:pt x="67" y="300"/>
                    </a:lnTo>
                    <a:lnTo>
                      <a:pt x="71" y="308"/>
                    </a:lnTo>
                    <a:lnTo>
                      <a:pt x="85" y="317"/>
                    </a:lnTo>
                    <a:lnTo>
                      <a:pt x="94" y="329"/>
                    </a:lnTo>
                    <a:lnTo>
                      <a:pt x="120" y="354"/>
                    </a:lnTo>
                    <a:lnTo>
                      <a:pt x="106" y="365"/>
                    </a:lnTo>
                    <a:lnTo>
                      <a:pt x="97" y="380"/>
                    </a:lnTo>
                    <a:lnTo>
                      <a:pt x="81" y="395"/>
                    </a:lnTo>
                    <a:lnTo>
                      <a:pt x="78" y="402"/>
                    </a:lnTo>
                    <a:lnTo>
                      <a:pt x="70" y="413"/>
                    </a:lnTo>
                    <a:lnTo>
                      <a:pt x="69" y="416"/>
                    </a:lnTo>
                    <a:lnTo>
                      <a:pt x="59" y="427"/>
                    </a:lnTo>
                    <a:lnTo>
                      <a:pt x="62" y="446"/>
                    </a:lnTo>
                    <a:lnTo>
                      <a:pt x="61" y="450"/>
                    </a:lnTo>
                    <a:lnTo>
                      <a:pt x="51" y="457"/>
                    </a:lnTo>
                    <a:lnTo>
                      <a:pt x="50" y="458"/>
                    </a:lnTo>
                    <a:lnTo>
                      <a:pt x="49" y="460"/>
                    </a:lnTo>
                    <a:lnTo>
                      <a:pt x="43" y="466"/>
                    </a:lnTo>
                    <a:lnTo>
                      <a:pt x="23" y="480"/>
                    </a:lnTo>
                    <a:lnTo>
                      <a:pt x="17" y="488"/>
                    </a:lnTo>
                    <a:lnTo>
                      <a:pt x="17" y="490"/>
                    </a:lnTo>
                    <a:lnTo>
                      <a:pt x="14" y="497"/>
                    </a:lnTo>
                    <a:lnTo>
                      <a:pt x="7" y="522"/>
                    </a:lnTo>
                    <a:lnTo>
                      <a:pt x="0" y="546"/>
                    </a:lnTo>
                    <a:lnTo>
                      <a:pt x="5" y="555"/>
                    </a:lnTo>
                    <a:lnTo>
                      <a:pt x="10" y="585"/>
                    </a:lnTo>
                    <a:lnTo>
                      <a:pt x="40" y="612"/>
                    </a:lnTo>
                    <a:lnTo>
                      <a:pt x="65" y="631"/>
                    </a:lnTo>
                    <a:lnTo>
                      <a:pt x="73" y="629"/>
                    </a:lnTo>
                    <a:lnTo>
                      <a:pt x="101" y="651"/>
                    </a:lnTo>
                    <a:lnTo>
                      <a:pt x="102" y="647"/>
                    </a:lnTo>
                    <a:lnTo>
                      <a:pt x="138" y="646"/>
                    </a:lnTo>
                    <a:lnTo>
                      <a:pt x="143" y="719"/>
                    </a:lnTo>
                    <a:lnTo>
                      <a:pt x="159" y="712"/>
                    </a:lnTo>
                    <a:lnTo>
                      <a:pt x="171" y="690"/>
                    </a:lnTo>
                    <a:lnTo>
                      <a:pt x="199" y="590"/>
                    </a:lnTo>
                    <a:lnTo>
                      <a:pt x="199" y="589"/>
                    </a:lnTo>
                    <a:lnTo>
                      <a:pt x="230" y="527"/>
                    </a:lnTo>
                    <a:lnTo>
                      <a:pt x="225" y="521"/>
                    </a:lnTo>
                    <a:close/>
                  </a:path>
                </a:pathLst>
              </a:custGeom>
              <a:solidFill>
                <a:srgbClr val="FFFFFF"/>
              </a:solidFill>
              <a:ln w="0">
                <a:solidFill>
                  <a:schemeClr val="tx2"/>
                </a:solidFill>
                <a:round/>
                <a:headEnd/>
                <a:tailEnd/>
              </a:ln>
            </p:spPr>
            <p:txBody>
              <a:bodyPr/>
              <a:lstStyle/>
              <a:p>
                <a:endParaRPr lang="en-US"/>
              </a:p>
            </p:txBody>
          </p:sp>
          <p:sp>
            <p:nvSpPr>
              <p:cNvPr id="202774" name="Freeform 17" descr="Small grid"/>
              <p:cNvSpPr>
                <a:spLocks/>
              </p:cNvSpPr>
              <p:nvPr/>
            </p:nvSpPr>
            <p:spPr bwMode="auto">
              <a:xfrm>
                <a:off x="6756400" y="1735138"/>
                <a:ext cx="1114425" cy="1062037"/>
              </a:xfrm>
              <a:custGeom>
                <a:avLst/>
                <a:gdLst>
                  <a:gd name="T0" fmla="*/ 2147483647 w 1413"/>
                  <a:gd name="T1" fmla="*/ 2147483647 h 1347"/>
                  <a:gd name="T2" fmla="*/ 2147483647 w 1413"/>
                  <a:gd name="T3" fmla="*/ 2147483647 h 1347"/>
                  <a:gd name="T4" fmla="*/ 2147483647 w 1413"/>
                  <a:gd name="T5" fmla="*/ 2147483647 h 1347"/>
                  <a:gd name="T6" fmla="*/ 2147483647 w 1413"/>
                  <a:gd name="T7" fmla="*/ 2147483647 h 1347"/>
                  <a:gd name="T8" fmla="*/ 2147483647 w 1413"/>
                  <a:gd name="T9" fmla="*/ 2147483647 h 1347"/>
                  <a:gd name="T10" fmla="*/ 2147483647 w 1413"/>
                  <a:gd name="T11" fmla="*/ 2147483647 h 1347"/>
                  <a:gd name="T12" fmla="*/ 2147483647 w 1413"/>
                  <a:gd name="T13" fmla="*/ 2147483647 h 1347"/>
                  <a:gd name="T14" fmla="*/ 2147483647 w 1413"/>
                  <a:gd name="T15" fmla="*/ 2147483647 h 1347"/>
                  <a:gd name="T16" fmla="*/ 2147483647 w 1413"/>
                  <a:gd name="T17" fmla="*/ 2147483647 h 1347"/>
                  <a:gd name="T18" fmla="*/ 2147483647 w 1413"/>
                  <a:gd name="T19" fmla="*/ 2147483647 h 1347"/>
                  <a:gd name="T20" fmla="*/ 2147483647 w 1413"/>
                  <a:gd name="T21" fmla="*/ 2147483647 h 1347"/>
                  <a:gd name="T22" fmla="*/ 2147483647 w 1413"/>
                  <a:gd name="T23" fmla="*/ 2147483647 h 1347"/>
                  <a:gd name="T24" fmla="*/ 2147483647 w 1413"/>
                  <a:gd name="T25" fmla="*/ 2147483647 h 1347"/>
                  <a:gd name="T26" fmla="*/ 2147483647 w 1413"/>
                  <a:gd name="T27" fmla="*/ 2147483647 h 1347"/>
                  <a:gd name="T28" fmla="*/ 2147483647 w 1413"/>
                  <a:gd name="T29" fmla="*/ 2147483647 h 1347"/>
                  <a:gd name="T30" fmla="*/ 2147483647 w 1413"/>
                  <a:gd name="T31" fmla="*/ 2147483647 h 1347"/>
                  <a:gd name="T32" fmla="*/ 2147483647 w 1413"/>
                  <a:gd name="T33" fmla="*/ 2147483647 h 1347"/>
                  <a:gd name="T34" fmla="*/ 2147483647 w 1413"/>
                  <a:gd name="T35" fmla="*/ 2147483647 h 1347"/>
                  <a:gd name="T36" fmla="*/ 2147483647 w 1413"/>
                  <a:gd name="T37" fmla="*/ 2147483647 h 1347"/>
                  <a:gd name="T38" fmla="*/ 2147483647 w 1413"/>
                  <a:gd name="T39" fmla="*/ 2147483647 h 1347"/>
                  <a:gd name="T40" fmla="*/ 2147483647 w 1413"/>
                  <a:gd name="T41" fmla="*/ 2147483647 h 1347"/>
                  <a:gd name="T42" fmla="*/ 2147483647 w 1413"/>
                  <a:gd name="T43" fmla="*/ 2147483647 h 1347"/>
                  <a:gd name="T44" fmla="*/ 2147483647 w 1413"/>
                  <a:gd name="T45" fmla="*/ 2147483647 h 1347"/>
                  <a:gd name="T46" fmla="*/ 2147483647 w 1413"/>
                  <a:gd name="T47" fmla="*/ 2147483647 h 1347"/>
                  <a:gd name="T48" fmla="*/ 2147483647 w 1413"/>
                  <a:gd name="T49" fmla="*/ 2147483647 h 1347"/>
                  <a:gd name="T50" fmla="*/ 2147483647 w 1413"/>
                  <a:gd name="T51" fmla="*/ 2147483647 h 1347"/>
                  <a:gd name="T52" fmla="*/ 2147483647 w 1413"/>
                  <a:gd name="T53" fmla="*/ 2147483647 h 1347"/>
                  <a:gd name="T54" fmla="*/ 2147483647 w 1413"/>
                  <a:gd name="T55" fmla="*/ 2147483647 h 1347"/>
                  <a:gd name="T56" fmla="*/ 2147483647 w 1413"/>
                  <a:gd name="T57" fmla="*/ 2147483647 h 1347"/>
                  <a:gd name="T58" fmla="*/ 2147483647 w 1413"/>
                  <a:gd name="T59" fmla="*/ 2147483647 h 1347"/>
                  <a:gd name="T60" fmla="*/ 2147483647 w 1413"/>
                  <a:gd name="T61" fmla="*/ 2147483647 h 1347"/>
                  <a:gd name="T62" fmla="*/ 2147483647 w 1413"/>
                  <a:gd name="T63" fmla="*/ 2147483647 h 1347"/>
                  <a:gd name="T64" fmla="*/ 2147483647 w 1413"/>
                  <a:gd name="T65" fmla="*/ 2147483647 h 1347"/>
                  <a:gd name="T66" fmla="*/ 2147483647 w 1413"/>
                  <a:gd name="T67" fmla="*/ 2147483647 h 1347"/>
                  <a:gd name="T68" fmla="*/ 2147483647 w 1413"/>
                  <a:gd name="T69" fmla="*/ 2147483647 h 1347"/>
                  <a:gd name="T70" fmla="*/ 2147483647 w 1413"/>
                  <a:gd name="T71" fmla="*/ 2147483647 h 1347"/>
                  <a:gd name="T72" fmla="*/ 2147483647 w 1413"/>
                  <a:gd name="T73" fmla="*/ 2147483647 h 1347"/>
                  <a:gd name="T74" fmla="*/ 2147483647 w 1413"/>
                  <a:gd name="T75" fmla="*/ 2147483647 h 1347"/>
                  <a:gd name="T76" fmla="*/ 2147483647 w 1413"/>
                  <a:gd name="T77" fmla="*/ 2147483647 h 1347"/>
                  <a:gd name="T78" fmla="*/ 2147483647 w 1413"/>
                  <a:gd name="T79" fmla="*/ 2147483647 h 1347"/>
                  <a:gd name="T80" fmla="*/ 2147483647 w 1413"/>
                  <a:gd name="T81" fmla="*/ 2147483647 h 1347"/>
                  <a:gd name="T82" fmla="*/ 2147483647 w 1413"/>
                  <a:gd name="T83" fmla="*/ 2147483647 h 1347"/>
                  <a:gd name="T84" fmla="*/ 2147483647 w 1413"/>
                  <a:gd name="T85" fmla="*/ 2147483647 h 1347"/>
                  <a:gd name="T86" fmla="*/ 2147483647 w 1413"/>
                  <a:gd name="T87" fmla="*/ 2147483647 h 1347"/>
                  <a:gd name="T88" fmla="*/ 2147483647 w 1413"/>
                  <a:gd name="T89" fmla="*/ 2147483647 h 1347"/>
                  <a:gd name="T90" fmla="*/ 2147483647 w 1413"/>
                  <a:gd name="T91" fmla="*/ 2147483647 h 1347"/>
                  <a:gd name="T92" fmla="*/ 2147483647 w 1413"/>
                  <a:gd name="T93" fmla="*/ 2147483647 h 1347"/>
                  <a:gd name="T94" fmla="*/ 2147483647 w 1413"/>
                  <a:gd name="T95" fmla="*/ 2147483647 h 1347"/>
                  <a:gd name="T96" fmla="*/ 2147483647 w 1413"/>
                  <a:gd name="T97" fmla="*/ 2147483647 h 1347"/>
                  <a:gd name="T98" fmla="*/ 2147483647 w 1413"/>
                  <a:gd name="T99" fmla="*/ 2147483647 h 1347"/>
                  <a:gd name="T100" fmla="*/ 2147483647 w 1413"/>
                  <a:gd name="T101" fmla="*/ 2147483647 h 134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13"/>
                  <a:gd name="T154" fmla="*/ 0 h 1347"/>
                  <a:gd name="T155" fmla="*/ 1413 w 1413"/>
                  <a:gd name="T156" fmla="*/ 1347 h 134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13" h="1347">
                    <a:moveTo>
                      <a:pt x="1078" y="1184"/>
                    </a:moveTo>
                    <a:lnTo>
                      <a:pt x="1077" y="1184"/>
                    </a:lnTo>
                    <a:lnTo>
                      <a:pt x="1030" y="1167"/>
                    </a:lnTo>
                    <a:lnTo>
                      <a:pt x="1015" y="1161"/>
                    </a:lnTo>
                    <a:lnTo>
                      <a:pt x="1013" y="1160"/>
                    </a:lnTo>
                    <a:lnTo>
                      <a:pt x="1011" y="1160"/>
                    </a:lnTo>
                    <a:lnTo>
                      <a:pt x="1005" y="1157"/>
                    </a:lnTo>
                    <a:lnTo>
                      <a:pt x="992" y="1152"/>
                    </a:lnTo>
                    <a:lnTo>
                      <a:pt x="984" y="1149"/>
                    </a:lnTo>
                    <a:lnTo>
                      <a:pt x="966" y="1140"/>
                    </a:lnTo>
                    <a:lnTo>
                      <a:pt x="948" y="1133"/>
                    </a:lnTo>
                    <a:lnTo>
                      <a:pt x="919" y="1120"/>
                    </a:lnTo>
                    <a:lnTo>
                      <a:pt x="917" y="1116"/>
                    </a:lnTo>
                    <a:lnTo>
                      <a:pt x="907" y="1103"/>
                    </a:lnTo>
                    <a:lnTo>
                      <a:pt x="906" y="1105"/>
                    </a:lnTo>
                    <a:lnTo>
                      <a:pt x="884" y="1105"/>
                    </a:lnTo>
                    <a:lnTo>
                      <a:pt x="859" y="1092"/>
                    </a:lnTo>
                    <a:lnTo>
                      <a:pt x="842" y="1068"/>
                    </a:lnTo>
                    <a:lnTo>
                      <a:pt x="845" y="1061"/>
                    </a:lnTo>
                    <a:lnTo>
                      <a:pt x="837" y="1024"/>
                    </a:lnTo>
                    <a:lnTo>
                      <a:pt x="815" y="1000"/>
                    </a:lnTo>
                    <a:lnTo>
                      <a:pt x="811" y="996"/>
                    </a:lnTo>
                    <a:lnTo>
                      <a:pt x="797" y="1001"/>
                    </a:lnTo>
                    <a:lnTo>
                      <a:pt x="771" y="967"/>
                    </a:lnTo>
                    <a:lnTo>
                      <a:pt x="768" y="967"/>
                    </a:lnTo>
                    <a:lnTo>
                      <a:pt x="749" y="973"/>
                    </a:lnTo>
                    <a:lnTo>
                      <a:pt x="695" y="988"/>
                    </a:lnTo>
                    <a:lnTo>
                      <a:pt x="661" y="998"/>
                    </a:lnTo>
                    <a:lnTo>
                      <a:pt x="643" y="1003"/>
                    </a:lnTo>
                    <a:lnTo>
                      <a:pt x="639" y="1004"/>
                    </a:lnTo>
                    <a:lnTo>
                      <a:pt x="636" y="1004"/>
                    </a:lnTo>
                    <a:lnTo>
                      <a:pt x="618" y="1010"/>
                    </a:lnTo>
                    <a:lnTo>
                      <a:pt x="596" y="1015"/>
                    </a:lnTo>
                    <a:lnTo>
                      <a:pt x="565" y="1024"/>
                    </a:lnTo>
                    <a:lnTo>
                      <a:pt x="525" y="1034"/>
                    </a:lnTo>
                    <a:lnTo>
                      <a:pt x="510" y="1037"/>
                    </a:lnTo>
                    <a:lnTo>
                      <a:pt x="501" y="1040"/>
                    </a:lnTo>
                    <a:lnTo>
                      <a:pt x="494" y="1041"/>
                    </a:lnTo>
                    <a:lnTo>
                      <a:pt x="475" y="1047"/>
                    </a:lnTo>
                    <a:lnTo>
                      <a:pt x="402" y="1066"/>
                    </a:lnTo>
                    <a:lnTo>
                      <a:pt x="383" y="1071"/>
                    </a:lnTo>
                    <a:lnTo>
                      <a:pt x="381" y="1071"/>
                    </a:lnTo>
                    <a:lnTo>
                      <a:pt x="367" y="1075"/>
                    </a:lnTo>
                    <a:lnTo>
                      <a:pt x="359" y="1076"/>
                    </a:lnTo>
                    <a:lnTo>
                      <a:pt x="333" y="1083"/>
                    </a:lnTo>
                    <a:lnTo>
                      <a:pt x="295" y="1092"/>
                    </a:lnTo>
                    <a:lnTo>
                      <a:pt x="280" y="1096"/>
                    </a:lnTo>
                    <a:lnTo>
                      <a:pt x="273" y="1098"/>
                    </a:lnTo>
                    <a:lnTo>
                      <a:pt x="263" y="1100"/>
                    </a:lnTo>
                    <a:lnTo>
                      <a:pt x="208" y="1113"/>
                    </a:lnTo>
                    <a:lnTo>
                      <a:pt x="168" y="1123"/>
                    </a:lnTo>
                    <a:lnTo>
                      <a:pt x="158" y="1126"/>
                    </a:lnTo>
                    <a:lnTo>
                      <a:pt x="145" y="1129"/>
                    </a:lnTo>
                    <a:lnTo>
                      <a:pt x="144" y="1129"/>
                    </a:lnTo>
                    <a:lnTo>
                      <a:pt x="133" y="1132"/>
                    </a:lnTo>
                    <a:lnTo>
                      <a:pt x="113" y="1136"/>
                    </a:lnTo>
                    <a:lnTo>
                      <a:pt x="62" y="1149"/>
                    </a:lnTo>
                    <a:lnTo>
                      <a:pt x="38" y="1154"/>
                    </a:lnTo>
                    <a:lnTo>
                      <a:pt x="31" y="1156"/>
                    </a:lnTo>
                    <a:lnTo>
                      <a:pt x="13" y="1160"/>
                    </a:lnTo>
                    <a:lnTo>
                      <a:pt x="0" y="1081"/>
                    </a:lnTo>
                    <a:lnTo>
                      <a:pt x="22" y="1058"/>
                    </a:lnTo>
                    <a:lnTo>
                      <a:pt x="67" y="996"/>
                    </a:lnTo>
                    <a:lnTo>
                      <a:pt x="95" y="967"/>
                    </a:lnTo>
                    <a:lnTo>
                      <a:pt x="112" y="923"/>
                    </a:lnTo>
                    <a:lnTo>
                      <a:pt x="127" y="906"/>
                    </a:lnTo>
                    <a:lnTo>
                      <a:pt x="116" y="849"/>
                    </a:lnTo>
                    <a:lnTo>
                      <a:pt x="97" y="842"/>
                    </a:lnTo>
                    <a:lnTo>
                      <a:pt x="93" y="818"/>
                    </a:lnTo>
                    <a:lnTo>
                      <a:pt x="84" y="807"/>
                    </a:lnTo>
                    <a:lnTo>
                      <a:pt x="76" y="763"/>
                    </a:lnTo>
                    <a:lnTo>
                      <a:pt x="173" y="708"/>
                    </a:lnTo>
                    <a:lnTo>
                      <a:pt x="228" y="692"/>
                    </a:lnTo>
                    <a:lnTo>
                      <a:pt x="229" y="692"/>
                    </a:lnTo>
                    <a:lnTo>
                      <a:pt x="253" y="689"/>
                    </a:lnTo>
                    <a:lnTo>
                      <a:pt x="296" y="688"/>
                    </a:lnTo>
                    <a:lnTo>
                      <a:pt x="336" y="708"/>
                    </a:lnTo>
                    <a:lnTo>
                      <a:pt x="363" y="689"/>
                    </a:lnTo>
                    <a:lnTo>
                      <a:pt x="403" y="675"/>
                    </a:lnTo>
                    <a:lnTo>
                      <a:pt x="426" y="674"/>
                    </a:lnTo>
                    <a:lnTo>
                      <a:pt x="470" y="641"/>
                    </a:lnTo>
                    <a:lnTo>
                      <a:pt x="478" y="628"/>
                    </a:lnTo>
                    <a:lnTo>
                      <a:pt x="484" y="614"/>
                    </a:lnTo>
                    <a:lnTo>
                      <a:pt x="507" y="583"/>
                    </a:lnTo>
                    <a:lnTo>
                      <a:pt x="540" y="566"/>
                    </a:lnTo>
                    <a:lnTo>
                      <a:pt x="544" y="536"/>
                    </a:lnTo>
                    <a:lnTo>
                      <a:pt x="541" y="519"/>
                    </a:lnTo>
                    <a:lnTo>
                      <a:pt x="530" y="485"/>
                    </a:lnTo>
                    <a:lnTo>
                      <a:pt x="522" y="481"/>
                    </a:lnTo>
                    <a:lnTo>
                      <a:pt x="518" y="467"/>
                    </a:lnTo>
                    <a:lnTo>
                      <a:pt x="528" y="468"/>
                    </a:lnTo>
                    <a:lnTo>
                      <a:pt x="541" y="449"/>
                    </a:lnTo>
                    <a:lnTo>
                      <a:pt x="517" y="438"/>
                    </a:lnTo>
                    <a:lnTo>
                      <a:pt x="512" y="442"/>
                    </a:lnTo>
                    <a:lnTo>
                      <a:pt x="512" y="430"/>
                    </a:lnTo>
                    <a:lnTo>
                      <a:pt x="492" y="424"/>
                    </a:lnTo>
                    <a:lnTo>
                      <a:pt x="495" y="374"/>
                    </a:lnTo>
                    <a:lnTo>
                      <a:pt x="518" y="356"/>
                    </a:lnTo>
                    <a:lnTo>
                      <a:pt x="516" y="345"/>
                    </a:lnTo>
                    <a:lnTo>
                      <a:pt x="552" y="303"/>
                    </a:lnTo>
                    <a:lnTo>
                      <a:pt x="560" y="295"/>
                    </a:lnTo>
                    <a:lnTo>
                      <a:pt x="565" y="272"/>
                    </a:lnTo>
                    <a:lnTo>
                      <a:pt x="629" y="146"/>
                    </a:lnTo>
                    <a:lnTo>
                      <a:pt x="653" y="120"/>
                    </a:lnTo>
                    <a:lnTo>
                      <a:pt x="654" y="115"/>
                    </a:lnTo>
                    <a:lnTo>
                      <a:pt x="693" y="75"/>
                    </a:lnTo>
                    <a:lnTo>
                      <a:pt x="716" y="72"/>
                    </a:lnTo>
                    <a:lnTo>
                      <a:pt x="717" y="71"/>
                    </a:lnTo>
                    <a:lnTo>
                      <a:pt x="719" y="68"/>
                    </a:lnTo>
                    <a:lnTo>
                      <a:pt x="831" y="37"/>
                    </a:lnTo>
                    <a:lnTo>
                      <a:pt x="836" y="35"/>
                    </a:lnTo>
                    <a:lnTo>
                      <a:pt x="896" y="15"/>
                    </a:lnTo>
                    <a:lnTo>
                      <a:pt x="942" y="0"/>
                    </a:lnTo>
                    <a:lnTo>
                      <a:pt x="946" y="44"/>
                    </a:lnTo>
                    <a:lnTo>
                      <a:pt x="962" y="126"/>
                    </a:lnTo>
                    <a:lnTo>
                      <a:pt x="965" y="129"/>
                    </a:lnTo>
                    <a:lnTo>
                      <a:pt x="970" y="132"/>
                    </a:lnTo>
                    <a:lnTo>
                      <a:pt x="978" y="143"/>
                    </a:lnTo>
                    <a:lnTo>
                      <a:pt x="990" y="211"/>
                    </a:lnTo>
                    <a:lnTo>
                      <a:pt x="981" y="237"/>
                    </a:lnTo>
                    <a:lnTo>
                      <a:pt x="981" y="272"/>
                    </a:lnTo>
                    <a:lnTo>
                      <a:pt x="1005" y="346"/>
                    </a:lnTo>
                    <a:lnTo>
                      <a:pt x="1006" y="349"/>
                    </a:lnTo>
                    <a:lnTo>
                      <a:pt x="1007" y="349"/>
                    </a:lnTo>
                    <a:lnTo>
                      <a:pt x="1011" y="362"/>
                    </a:lnTo>
                    <a:lnTo>
                      <a:pt x="1008" y="401"/>
                    </a:lnTo>
                    <a:lnTo>
                      <a:pt x="1029" y="396"/>
                    </a:lnTo>
                    <a:lnTo>
                      <a:pt x="1054" y="482"/>
                    </a:lnTo>
                    <a:lnTo>
                      <a:pt x="1058" y="501"/>
                    </a:lnTo>
                    <a:lnTo>
                      <a:pt x="1064" y="537"/>
                    </a:lnTo>
                    <a:lnTo>
                      <a:pt x="1072" y="590"/>
                    </a:lnTo>
                    <a:lnTo>
                      <a:pt x="1078" y="621"/>
                    </a:lnTo>
                    <a:lnTo>
                      <a:pt x="1084" y="647"/>
                    </a:lnTo>
                    <a:lnTo>
                      <a:pt x="1086" y="647"/>
                    </a:lnTo>
                    <a:lnTo>
                      <a:pt x="1085" y="666"/>
                    </a:lnTo>
                    <a:lnTo>
                      <a:pt x="1085" y="684"/>
                    </a:lnTo>
                    <a:lnTo>
                      <a:pt x="1085" y="719"/>
                    </a:lnTo>
                    <a:lnTo>
                      <a:pt x="1083" y="837"/>
                    </a:lnTo>
                    <a:lnTo>
                      <a:pt x="1083" y="849"/>
                    </a:lnTo>
                    <a:lnTo>
                      <a:pt x="1086" y="859"/>
                    </a:lnTo>
                    <a:lnTo>
                      <a:pt x="1088" y="858"/>
                    </a:lnTo>
                    <a:lnTo>
                      <a:pt x="1091" y="874"/>
                    </a:lnTo>
                    <a:lnTo>
                      <a:pt x="1101" y="946"/>
                    </a:lnTo>
                    <a:lnTo>
                      <a:pt x="1104" y="971"/>
                    </a:lnTo>
                    <a:lnTo>
                      <a:pt x="1107" y="983"/>
                    </a:lnTo>
                    <a:lnTo>
                      <a:pt x="1108" y="990"/>
                    </a:lnTo>
                    <a:lnTo>
                      <a:pt x="1110" y="1013"/>
                    </a:lnTo>
                    <a:lnTo>
                      <a:pt x="1115" y="1040"/>
                    </a:lnTo>
                    <a:lnTo>
                      <a:pt x="1116" y="1047"/>
                    </a:lnTo>
                    <a:lnTo>
                      <a:pt x="1118" y="1059"/>
                    </a:lnTo>
                    <a:lnTo>
                      <a:pt x="1136" y="1100"/>
                    </a:lnTo>
                    <a:lnTo>
                      <a:pt x="1101" y="1146"/>
                    </a:lnTo>
                    <a:lnTo>
                      <a:pt x="1120" y="1176"/>
                    </a:lnTo>
                    <a:lnTo>
                      <a:pt x="1108" y="1200"/>
                    </a:lnTo>
                    <a:lnTo>
                      <a:pt x="1108" y="1213"/>
                    </a:lnTo>
                    <a:lnTo>
                      <a:pt x="1104" y="1215"/>
                    </a:lnTo>
                    <a:lnTo>
                      <a:pt x="1107" y="1218"/>
                    </a:lnTo>
                    <a:lnTo>
                      <a:pt x="1110" y="1222"/>
                    </a:lnTo>
                    <a:lnTo>
                      <a:pt x="1126" y="1207"/>
                    </a:lnTo>
                    <a:lnTo>
                      <a:pt x="1131" y="1198"/>
                    </a:lnTo>
                    <a:lnTo>
                      <a:pt x="1150" y="1186"/>
                    </a:lnTo>
                    <a:lnTo>
                      <a:pt x="1170" y="1173"/>
                    </a:lnTo>
                    <a:lnTo>
                      <a:pt x="1195" y="1176"/>
                    </a:lnTo>
                    <a:lnTo>
                      <a:pt x="1213" y="1150"/>
                    </a:lnTo>
                    <a:lnTo>
                      <a:pt x="1295" y="1122"/>
                    </a:lnTo>
                    <a:lnTo>
                      <a:pt x="1335" y="1065"/>
                    </a:lnTo>
                    <a:lnTo>
                      <a:pt x="1356" y="1048"/>
                    </a:lnTo>
                    <a:lnTo>
                      <a:pt x="1349" y="1061"/>
                    </a:lnTo>
                    <a:lnTo>
                      <a:pt x="1359" y="1082"/>
                    </a:lnTo>
                    <a:lnTo>
                      <a:pt x="1385" y="1088"/>
                    </a:lnTo>
                    <a:lnTo>
                      <a:pt x="1409" y="1059"/>
                    </a:lnTo>
                    <a:lnTo>
                      <a:pt x="1413" y="1069"/>
                    </a:lnTo>
                    <a:lnTo>
                      <a:pt x="1367" y="1118"/>
                    </a:lnTo>
                    <a:lnTo>
                      <a:pt x="1211" y="1258"/>
                    </a:lnTo>
                    <a:lnTo>
                      <a:pt x="1182" y="1272"/>
                    </a:lnTo>
                    <a:lnTo>
                      <a:pt x="1148" y="1289"/>
                    </a:lnTo>
                    <a:lnTo>
                      <a:pt x="1126" y="1296"/>
                    </a:lnTo>
                    <a:lnTo>
                      <a:pt x="1125" y="1296"/>
                    </a:lnTo>
                    <a:lnTo>
                      <a:pt x="1106" y="1309"/>
                    </a:lnTo>
                    <a:lnTo>
                      <a:pt x="1095" y="1317"/>
                    </a:lnTo>
                    <a:lnTo>
                      <a:pt x="1096" y="1310"/>
                    </a:lnTo>
                    <a:lnTo>
                      <a:pt x="1084" y="1313"/>
                    </a:lnTo>
                    <a:lnTo>
                      <a:pt x="1074" y="1305"/>
                    </a:lnTo>
                    <a:lnTo>
                      <a:pt x="1063" y="1329"/>
                    </a:lnTo>
                    <a:lnTo>
                      <a:pt x="1044" y="1347"/>
                    </a:lnTo>
                    <a:lnTo>
                      <a:pt x="1043" y="1347"/>
                    </a:lnTo>
                    <a:lnTo>
                      <a:pt x="1043" y="1342"/>
                    </a:lnTo>
                    <a:lnTo>
                      <a:pt x="1042" y="1335"/>
                    </a:lnTo>
                    <a:lnTo>
                      <a:pt x="1047" y="1317"/>
                    </a:lnTo>
                    <a:lnTo>
                      <a:pt x="1046" y="1310"/>
                    </a:lnTo>
                    <a:lnTo>
                      <a:pt x="1045" y="1306"/>
                    </a:lnTo>
                    <a:lnTo>
                      <a:pt x="1052" y="1300"/>
                    </a:lnTo>
                    <a:lnTo>
                      <a:pt x="1055" y="1300"/>
                    </a:lnTo>
                    <a:lnTo>
                      <a:pt x="1064" y="1295"/>
                    </a:lnTo>
                    <a:lnTo>
                      <a:pt x="1069" y="1293"/>
                    </a:lnTo>
                    <a:lnTo>
                      <a:pt x="1071" y="1282"/>
                    </a:lnTo>
                    <a:lnTo>
                      <a:pt x="1071" y="1272"/>
                    </a:lnTo>
                    <a:lnTo>
                      <a:pt x="1071" y="1259"/>
                    </a:lnTo>
                    <a:lnTo>
                      <a:pt x="1074" y="1247"/>
                    </a:lnTo>
                    <a:lnTo>
                      <a:pt x="1077" y="1222"/>
                    </a:lnTo>
                    <a:lnTo>
                      <a:pt x="1078" y="1220"/>
                    </a:lnTo>
                    <a:lnTo>
                      <a:pt x="1078" y="1218"/>
                    </a:lnTo>
                    <a:lnTo>
                      <a:pt x="1078" y="1217"/>
                    </a:lnTo>
                    <a:lnTo>
                      <a:pt x="1078" y="1208"/>
                    </a:lnTo>
                    <a:lnTo>
                      <a:pt x="1078" y="1191"/>
                    </a:lnTo>
                    <a:lnTo>
                      <a:pt x="1078" y="1188"/>
                    </a:lnTo>
                    <a:lnTo>
                      <a:pt x="1078" y="1184"/>
                    </a:lnTo>
                    <a:close/>
                  </a:path>
                </a:pathLst>
              </a:custGeom>
              <a:pattFill prst="smGrid">
                <a:fgClr>
                  <a:srgbClr val="00FF00"/>
                </a:fgClr>
                <a:bgClr>
                  <a:srgbClr val="C0C0C0"/>
                </a:bgClr>
              </a:pattFill>
              <a:ln w="0">
                <a:solidFill>
                  <a:schemeClr val="tx2"/>
                </a:solidFill>
                <a:round/>
                <a:headEnd/>
                <a:tailEnd/>
              </a:ln>
            </p:spPr>
            <p:txBody>
              <a:bodyPr/>
              <a:lstStyle/>
              <a:p>
                <a:endParaRPr lang="en-US"/>
              </a:p>
            </p:txBody>
          </p:sp>
          <p:sp>
            <p:nvSpPr>
              <p:cNvPr id="202775" name="Freeform 18"/>
              <p:cNvSpPr>
                <a:spLocks/>
              </p:cNvSpPr>
              <p:nvPr/>
            </p:nvSpPr>
            <p:spPr bwMode="auto">
              <a:xfrm>
                <a:off x="7842250" y="2327275"/>
                <a:ext cx="117475" cy="184150"/>
              </a:xfrm>
              <a:custGeom>
                <a:avLst/>
                <a:gdLst>
                  <a:gd name="T0" fmla="*/ 2147483647 w 147"/>
                  <a:gd name="T1" fmla="*/ 2147483647 h 234"/>
                  <a:gd name="T2" fmla="*/ 2147483647 w 147"/>
                  <a:gd name="T3" fmla="*/ 2147483647 h 234"/>
                  <a:gd name="T4" fmla="*/ 2147483647 w 147"/>
                  <a:gd name="T5" fmla="*/ 2147483647 h 234"/>
                  <a:gd name="T6" fmla="*/ 2147483647 w 147"/>
                  <a:gd name="T7" fmla="*/ 2147483647 h 234"/>
                  <a:gd name="T8" fmla="*/ 2147483647 w 147"/>
                  <a:gd name="T9" fmla="*/ 2147483647 h 234"/>
                  <a:gd name="T10" fmla="*/ 2147483647 w 147"/>
                  <a:gd name="T11" fmla="*/ 2147483647 h 234"/>
                  <a:gd name="T12" fmla="*/ 2147483647 w 147"/>
                  <a:gd name="T13" fmla="*/ 2147483647 h 234"/>
                  <a:gd name="T14" fmla="*/ 2147483647 w 147"/>
                  <a:gd name="T15" fmla="*/ 2147483647 h 234"/>
                  <a:gd name="T16" fmla="*/ 2147483647 w 147"/>
                  <a:gd name="T17" fmla="*/ 2147483647 h 234"/>
                  <a:gd name="T18" fmla="*/ 2147483647 w 147"/>
                  <a:gd name="T19" fmla="*/ 2147483647 h 234"/>
                  <a:gd name="T20" fmla="*/ 2147483647 w 147"/>
                  <a:gd name="T21" fmla="*/ 2147483647 h 234"/>
                  <a:gd name="T22" fmla="*/ 2147483647 w 147"/>
                  <a:gd name="T23" fmla="*/ 2147483647 h 234"/>
                  <a:gd name="T24" fmla="*/ 2147483647 w 147"/>
                  <a:gd name="T25" fmla="*/ 2147483647 h 234"/>
                  <a:gd name="T26" fmla="*/ 2147483647 w 147"/>
                  <a:gd name="T27" fmla="*/ 2147483647 h 234"/>
                  <a:gd name="T28" fmla="*/ 2147483647 w 147"/>
                  <a:gd name="T29" fmla="*/ 2147483647 h 234"/>
                  <a:gd name="T30" fmla="*/ 2147483647 w 147"/>
                  <a:gd name="T31" fmla="*/ 2147483647 h 234"/>
                  <a:gd name="T32" fmla="*/ 2147483647 w 147"/>
                  <a:gd name="T33" fmla="*/ 2147483647 h 234"/>
                  <a:gd name="T34" fmla="*/ 2147483647 w 147"/>
                  <a:gd name="T35" fmla="*/ 2147483647 h 234"/>
                  <a:gd name="T36" fmla="*/ 2147483647 w 147"/>
                  <a:gd name="T37" fmla="*/ 2147483647 h 234"/>
                  <a:gd name="T38" fmla="*/ 2147483647 w 147"/>
                  <a:gd name="T39" fmla="*/ 2147483647 h 234"/>
                  <a:gd name="T40" fmla="*/ 2147483647 w 147"/>
                  <a:gd name="T41" fmla="*/ 2147483647 h 234"/>
                  <a:gd name="T42" fmla="*/ 2147483647 w 147"/>
                  <a:gd name="T43" fmla="*/ 2147483647 h 234"/>
                  <a:gd name="T44" fmla="*/ 2147483647 w 147"/>
                  <a:gd name="T45" fmla="*/ 2147483647 h 234"/>
                  <a:gd name="T46" fmla="*/ 0 w 147"/>
                  <a:gd name="T47" fmla="*/ 2147483647 h 234"/>
                  <a:gd name="T48" fmla="*/ 2147483647 w 147"/>
                  <a:gd name="T49" fmla="*/ 2147483647 h 234"/>
                  <a:gd name="T50" fmla="*/ 2147483647 w 147"/>
                  <a:gd name="T51" fmla="*/ 2147483647 h 234"/>
                  <a:gd name="T52" fmla="*/ 2147483647 w 147"/>
                  <a:gd name="T53" fmla="*/ 2147483647 h 234"/>
                  <a:gd name="T54" fmla="*/ 2147483647 w 147"/>
                  <a:gd name="T55" fmla="*/ 2147483647 h 234"/>
                  <a:gd name="T56" fmla="*/ 2147483647 w 147"/>
                  <a:gd name="T57" fmla="*/ 0 h 234"/>
                  <a:gd name="T58" fmla="*/ 2147483647 w 147"/>
                  <a:gd name="T59" fmla="*/ 2147483647 h 234"/>
                  <a:gd name="T60" fmla="*/ 2147483647 w 147"/>
                  <a:gd name="T61" fmla="*/ 2147483647 h 234"/>
                  <a:gd name="T62" fmla="*/ 2147483647 w 147"/>
                  <a:gd name="T63" fmla="*/ 2147483647 h 234"/>
                  <a:gd name="T64" fmla="*/ 2147483647 w 147"/>
                  <a:gd name="T65" fmla="*/ 2147483647 h 234"/>
                  <a:gd name="T66" fmla="*/ 2147483647 w 147"/>
                  <a:gd name="T67" fmla="*/ 2147483647 h 234"/>
                  <a:gd name="T68" fmla="*/ 2147483647 w 147"/>
                  <a:gd name="T69" fmla="*/ 2147483647 h 234"/>
                  <a:gd name="T70" fmla="*/ 2147483647 w 147"/>
                  <a:gd name="T71" fmla="*/ 2147483647 h 23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7"/>
                  <a:gd name="T109" fmla="*/ 0 h 234"/>
                  <a:gd name="T110" fmla="*/ 147 w 147"/>
                  <a:gd name="T111" fmla="*/ 234 h 23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7" h="234">
                    <a:moveTo>
                      <a:pt x="121" y="85"/>
                    </a:moveTo>
                    <a:lnTo>
                      <a:pt x="135" y="89"/>
                    </a:lnTo>
                    <a:lnTo>
                      <a:pt x="139" y="108"/>
                    </a:lnTo>
                    <a:lnTo>
                      <a:pt x="147" y="135"/>
                    </a:lnTo>
                    <a:lnTo>
                      <a:pt x="138" y="150"/>
                    </a:lnTo>
                    <a:lnTo>
                      <a:pt x="132" y="139"/>
                    </a:lnTo>
                    <a:lnTo>
                      <a:pt x="127" y="139"/>
                    </a:lnTo>
                    <a:lnTo>
                      <a:pt x="119" y="159"/>
                    </a:lnTo>
                    <a:lnTo>
                      <a:pt x="99" y="159"/>
                    </a:lnTo>
                    <a:lnTo>
                      <a:pt x="92" y="194"/>
                    </a:lnTo>
                    <a:lnTo>
                      <a:pt x="69" y="203"/>
                    </a:lnTo>
                    <a:lnTo>
                      <a:pt x="28" y="234"/>
                    </a:lnTo>
                    <a:lnTo>
                      <a:pt x="25" y="227"/>
                    </a:lnTo>
                    <a:lnTo>
                      <a:pt x="29" y="228"/>
                    </a:lnTo>
                    <a:lnTo>
                      <a:pt x="36" y="197"/>
                    </a:lnTo>
                    <a:lnTo>
                      <a:pt x="27" y="145"/>
                    </a:lnTo>
                    <a:lnTo>
                      <a:pt x="25" y="136"/>
                    </a:lnTo>
                    <a:lnTo>
                      <a:pt x="25" y="132"/>
                    </a:lnTo>
                    <a:lnTo>
                      <a:pt x="24" y="128"/>
                    </a:lnTo>
                    <a:lnTo>
                      <a:pt x="23" y="123"/>
                    </a:lnTo>
                    <a:lnTo>
                      <a:pt x="19" y="108"/>
                    </a:lnTo>
                    <a:lnTo>
                      <a:pt x="17" y="101"/>
                    </a:lnTo>
                    <a:lnTo>
                      <a:pt x="5" y="48"/>
                    </a:lnTo>
                    <a:lnTo>
                      <a:pt x="0" y="27"/>
                    </a:lnTo>
                    <a:lnTo>
                      <a:pt x="7" y="24"/>
                    </a:lnTo>
                    <a:lnTo>
                      <a:pt x="44" y="10"/>
                    </a:lnTo>
                    <a:lnTo>
                      <a:pt x="51" y="7"/>
                    </a:lnTo>
                    <a:lnTo>
                      <a:pt x="60" y="4"/>
                    </a:lnTo>
                    <a:lnTo>
                      <a:pt x="71" y="0"/>
                    </a:lnTo>
                    <a:lnTo>
                      <a:pt x="73" y="10"/>
                    </a:lnTo>
                    <a:lnTo>
                      <a:pt x="79" y="35"/>
                    </a:lnTo>
                    <a:lnTo>
                      <a:pt x="85" y="33"/>
                    </a:lnTo>
                    <a:lnTo>
                      <a:pt x="96" y="67"/>
                    </a:lnTo>
                    <a:lnTo>
                      <a:pt x="107" y="70"/>
                    </a:lnTo>
                    <a:lnTo>
                      <a:pt x="111" y="72"/>
                    </a:lnTo>
                    <a:lnTo>
                      <a:pt x="121" y="85"/>
                    </a:lnTo>
                    <a:close/>
                  </a:path>
                </a:pathLst>
              </a:custGeom>
              <a:solidFill>
                <a:srgbClr val="00FF00"/>
              </a:solidFill>
              <a:ln w="0">
                <a:solidFill>
                  <a:schemeClr val="tx2"/>
                </a:solidFill>
                <a:round/>
                <a:headEnd/>
                <a:tailEnd/>
              </a:ln>
            </p:spPr>
            <p:txBody>
              <a:bodyPr/>
              <a:lstStyle/>
              <a:p>
                <a:endParaRPr lang="en-US"/>
              </a:p>
            </p:txBody>
          </p:sp>
          <p:sp>
            <p:nvSpPr>
              <p:cNvPr id="202776" name="Freeform 19"/>
              <p:cNvSpPr>
                <a:spLocks/>
              </p:cNvSpPr>
              <p:nvPr/>
            </p:nvSpPr>
            <p:spPr bwMode="auto">
              <a:xfrm>
                <a:off x="7497763" y="1660525"/>
                <a:ext cx="252412" cy="585788"/>
              </a:xfrm>
              <a:custGeom>
                <a:avLst/>
                <a:gdLst>
                  <a:gd name="T0" fmla="*/ 2147483647 w 319"/>
                  <a:gd name="T1" fmla="*/ 2147483647 h 745"/>
                  <a:gd name="T2" fmla="*/ 2147483647 w 319"/>
                  <a:gd name="T3" fmla="*/ 2147483647 h 745"/>
                  <a:gd name="T4" fmla="*/ 2147483647 w 319"/>
                  <a:gd name="T5" fmla="*/ 2147483647 h 745"/>
                  <a:gd name="T6" fmla="*/ 2147483647 w 319"/>
                  <a:gd name="T7" fmla="*/ 2147483647 h 745"/>
                  <a:gd name="T8" fmla="*/ 2147483647 w 319"/>
                  <a:gd name="T9" fmla="*/ 2147483647 h 745"/>
                  <a:gd name="T10" fmla="*/ 2147483647 w 319"/>
                  <a:gd name="T11" fmla="*/ 2147483647 h 745"/>
                  <a:gd name="T12" fmla="*/ 2147483647 w 319"/>
                  <a:gd name="T13" fmla="*/ 2147483647 h 745"/>
                  <a:gd name="T14" fmla="*/ 2147483647 w 319"/>
                  <a:gd name="T15" fmla="*/ 2147483647 h 745"/>
                  <a:gd name="T16" fmla="*/ 2147483647 w 319"/>
                  <a:gd name="T17" fmla="*/ 2147483647 h 745"/>
                  <a:gd name="T18" fmla="*/ 2147483647 w 319"/>
                  <a:gd name="T19" fmla="*/ 2147483647 h 745"/>
                  <a:gd name="T20" fmla="*/ 2147483647 w 319"/>
                  <a:gd name="T21" fmla="*/ 2147483647 h 745"/>
                  <a:gd name="T22" fmla="*/ 2147483647 w 319"/>
                  <a:gd name="T23" fmla="*/ 2147483647 h 745"/>
                  <a:gd name="T24" fmla="*/ 2147483647 w 319"/>
                  <a:gd name="T25" fmla="*/ 2147483647 h 745"/>
                  <a:gd name="T26" fmla="*/ 2147483647 w 319"/>
                  <a:gd name="T27" fmla="*/ 2147483647 h 745"/>
                  <a:gd name="T28" fmla="*/ 2147483647 w 319"/>
                  <a:gd name="T29" fmla="*/ 2147483647 h 745"/>
                  <a:gd name="T30" fmla="*/ 2147483647 w 319"/>
                  <a:gd name="T31" fmla="*/ 2147483647 h 745"/>
                  <a:gd name="T32" fmla="*/ 2147483647 w 319"/>
                  <a:gd name="T33" fmla="*/ 2147483647 h 745"/>
                  <a:gd name="T34" fmla="*/ 2147483647 w 319"/>
                  <a:gd name="T35" fmla="*/ 2147483647 h 745"/>
                  <a:gd name="T36" fmla="*/ 2147483647 w 319"/>
                  <a:gd name="T37" fmla="*/ 2147483647 h 745"/>
                  <a:gd name="T38" fmla="*/ 2147483647 w 319"/>
                  <a:gd name="T39" fmla="*/ 2147483647 h 745"/>
                  <a:gd name="T40" fmla="*/ 2147483647 w 319"/>
                  <a:gd name="T41" fmla="*/ 2147483647 h 745"/>
                  <a:gd name="T42" fmla="*/ 2147483647 w 319"/>
                  <a:gd name="T43" fmla="*/ 2147483647 h 745"/>
                  <a:gd name="T44" fmla="*/ 2147483647 w 319"/>
                  <a:gd name="T45" fmla="*/ 2147483647 h 745"/>
                  <a:gd name="T46" fmla="*/ 2147483647 w 319"/>
                  <a:gd name="T47" fmla="*/ 2147483647 h 745"/>
                  <a:gd name="T48" fmla="*/ 2147483647 w 319"/>
                  <a:gd name="T49" fmla="*/ 2147483647 h 745"/>
                  <a:gd name="T50" fmla="*/ 2147483647 w 319"/>
                  <a:gd name="T51" fmla="*/ 2147483647 h 745"/>
                  <a:gd name="T52" fmla="*/ 2147483647 w 319"/>
                  <a:gd name="T53" fmla="*/ 2147483647 h 745"/>
                  <a:gd name="T54" fmla="*/ 2147483647 w 319"/>
                  <a:gd name="T55" fmla="*/ 2147483647 h 745"/>
                  <a:gd name="T56" fmla="*/ 2147483647 w 319"/>
                  <a:gd name="T57" fmla="*/ 2147483647 h 745"/>
                  <a:gd name="T58" fmla="*/ 2147483647 w 319"/>
                  <a:gd name="T59" fmla="*/ 2147483647 h 745"/>
                  <a:gd name="T60" fmla="*/ 2147483647 w 319"/>
                  <a:gd name="T61" fmla="*/ 2147483647 h 745"/>
                  <a:gd name="T62" fmla="*/ 2147483647 w 319"/>
                  <a:gd name="T63" fmla="*/ 2147483647 h 745"/>
                  <a:gd name="T64" fmla="*/ 2147483647 w 319"/>
                  <a:gd name="T65" fmla="*/ 2147483647 h 745"/>
                  <a:gd name="T66" fmla="*/ 2147483647 w 319"/>
                  <a:gd name="T67" fmla="*/ 2147483647 h 745"/>
                  <a:gd name="T68" fmla="*/ 2147483647 w 319"/>
                  <a:gd name="T69" fmla="*/ 2147483647 h 745"/>
                  <a:gd name="T70" fmla="*/ 2147483647 w 319"/>
                  <a:gd name="T71" fmla="*/ 2147483647 h 745"/>
                  <a:gd name="T72" fmla="*/ 2147483647 w 319"/>
                  <a:gd name="T73" fmla="*/ 2147483647 h 745"/>
                  <a:gd name="T74" fmla="*/ 2147483647 w 319"/>
                  <a:gd name="T75" fmla="*/ 2147483647 h 745"/>
                  <a:gd name="T76" fmla="*/ 2147483647 w 319"/>
                  <a:gd name="T77" fmla="*/ 2147483647 h 745"/>
                  <a:gd name="T78" fmla="*/ 2147483647 w 319"/>
                  <a:gd name="T79" fmla="*/ 2147483647 h 745"/>
                  <a:gd name="T80" fmla="*/ 2147483647 w 319"/>
                  <a:gd name="T81" fmla="*/ 0 h 745"/>
                  <a:gd name="T82" fmla="*/ 2147483647 w 319"/>
                  <a:gd name="T83" fmla="*/ 2147483647 h 745"/>
                  <a:gd name="T84" fmla="*/ 2147483647 w 319"/>
                  <a:gd name="T85" fmla="*/ 2147483647 h 745"/>
                  <a:gd name="T86" fmla="*/ 2147483647 w 319"/>
                  <a:gd name="T87" fmla="*/ 2147483647 h 745"/>
                  <a:gd name="T88" fmla="*/ 2147483647 w 319"/>
                  <a:gd name="T89" fmla="*/ 2147483647 h 745"/>
                  <a:gd name="T90" fmla="*/ 0 w 319"/>
                  <a:gd name="T91" fmla="*/ 2147483647 h 745"/>
                  <a:gd name="T92" fmla="*/ 2147483647 w 319"/>
                  <a:gd name="T93" fmla="*/ 2147483647 h 745"/>
                  <a:gd name="T94" fmla="*/ 2147483647 w 319"/>
                  <a:gd name="T95" fmla="*/ 2147483647 h 745"/>
                  <a:gd name="T96" fmla="*/ 2147483647 w 319"/>
                  <a:gd name="T97" fmla="*/ 2147483647 h 745"/>
                  <a:gd name="T98" fmla="*/ 2147483647 w 319"/>
                  <a:gd name="T99" fmla="*/ 2147483647 h 745"/>
                  <a:gd name="T100" fmla="*/ 2147483647 w 319"/>
                  <a:gd name="T101" fmla="*/ 2147483647 h 745"/>
                  <a:gd name="T102" fmla="*/ 2147483647 w 319"/>
                  <a:gd name="T103" fmla="*/ 2147483647 h 745"/>
                  <a:gd name="T104" fmla="*/ 2147483647 w 319"/>
                  <a:gd name="T105" fmla="*/ 2147483647 h 745"/>
                  <a:gd name="T106" fmla="*/ 2147483647 w 319"/>
                  <a:gd name="T107" fmla="*/ 2147483647 h 745"/>
                  <a:gd name="T108" fmla="*/ 2147483647 w 319"/>
                  <a:gd name="T109" fmla="*/ 2147483647 h 745"/>
                  <a:gd name="T110" fmla="*/ 2147483647 w 319"/>
                  <a:gd name="T111" fmla="*/ 2147483647 h 745"/>
                  <a:gd name="T112" fmla="*/ 2147483647 w 319"/>
                  <a:gd name="T113" fmla="*/ 2147483647 h 745"/>
                  <a:gd name="T114" fmla="*/ 2147483647 w 319"/>
                  <a:gd name="T115" fmla="*/ 2147483647 h 7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19"/>
                  <a:gd name="T175" fmla="*/ 0 h 745"/>
                  <a:gd name="T176" fmla="*/ 319 w 319"/>
                  <a:gd name="T177" fmla="*/ 745 h 74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19" h="745">
                    <a:moveTo>
                      <a:pt x="69" y="460"/>
                    </a:moveTo>
                    <a:lnTo>
                      <a:pt x="66" y="499"/>
                    </a:lnTo>
                    <a:lnTo>
                      <a:pt x="87" y="494"/>
                    </a:lnTo>
                    <a:lnTo>
                      <a:pt x="112" y="580"/>
                    </a:lnTo>
                    <a:lnTo>
                      <a:pt x="116" y="599"/>
                    </a:lnTo>
                    <a:lnTo>
                      <a:pt x="122" y="635"/>
                    </a:lnTo>
                    <a:lnTo>
                      <a:pt x="130" y="688"/>
                    </a:lnTo>
                    <a:lnTo>
                      <a:pt x="136" y="719"/>
                    </a:lnTo>
                    <a:lnTo>
                      <a:pt x="142" y="745"/>
                    </a:lnTo>
                    <a:lnTo>
                      <a:pt x="144" y="745"/>
                    </a:lnTo>
                    <a:lnTo>
                      <a:pt x="176" y="735"/>
                    </a:lnTo>
                    <a:lnTo>
                      <a:pt x="182" y="733"/>
                    </a:lnTo>
                    <a:lnTo>
                      <a:pt x="185" y="733"/>
                    </a:lnTo>
                    <a:lnTo>
                      <a:pt x="186" y="732"/>
                    </a:lnTo>
                    <a:lnTo>
                      <a:pt x="189" y="732"/>
                    </a:lnTo>
                    <a:lnTo>
                      <a:pt x="200" y="729"/>
                    </a:lnTo>
                    <a:lnTo>
                      <a:pt x="231" y="721"/>
                    </a:lnTo>
                    <a:lnTo>
                      <a:pt x="273" y="709"/>
                    </a:lnTo>
                    <a:lnTo>
                      <a:pt x="281" y="706"/>
                    </a:lnTo>
                    <a:lnTo>
                      <a:pt x="255" y="647"/>
                    </a:lnTo>
                    <a:lnTo>
                      <a:pt x="264" y="628"/>
                    </a:lnTo>
                    <a:lnTo>
                      <a:pt x="256" y="582"/>
                    </a:lnTo>
                    <a:lnTo>
                      <a:pt x="255" y="560"/>
                    </a:lnTo>
                    <a:lnTo>
                      <a:pt x="248" y="482"/>
                    </a:lnTo>
                    <a:lnTo>
                      <a:pt x="244" y="458"/>
                    </a:lnTo>
                    <a:lnTo>
                      <a:pt x="251" y="450"/>
                    </a:lnTo>
                    <a:lnTo>
                      <a:pt x="248" y="443"/>
                    </a:lnTo>
                    <a:lnTo>
                      <a:pt x="254" y="406"/>
                    </a:lnTo>
                    <a:lnTo>
                      <a:pt x="261" y="393"/>
                    </a:lnTo>
                    <a:lnTo>
                      <a:pt x="263" y="323"/>
                    </a:lnTo>
                    <a:lnTo>
                      <a:pt x="268" y="282"/>
                    </a:lnTo>
                    <a:lnTo>
                      <a:pt x="264" y="274"/>
                    </a:lnTo>
                    <a:lnTo>
                      <a:pt x="256" y="248"/>
                    </a:lnTo>
                    <a:lnTo>
                      <a:pt x="261" y="223"/>
                    </a:lnTo>
                    <a:lnTo>
                      <a:pt x="287" y="209"/>
                    </a:lnTo>
                    <a:lnTo>
                      <a:pt x="288" y="200"/>
                    </a:lnTo>
                    <a:lnTo>
                      <a:pt x="295" y="187"/>
                    </a:lnTo>
                    <a:lnTo>
                      <a:pt x="319" y="152"/>
                    </a:lnTo>
                    <a:lnTo>
                      <a:pt x="296" y="82"/>
                    </a:lnTo>
                    <a:lnTo>
                      <a:pt x="309" y="28"/>
                    </a:lnTo>
                    <a:lnTo>
                      <a:pt x="301" y="0"/>
                    </a:lnTo>
                    <a:lnTo>
                      <a:pt x="237" y="23"/>
                    </a:lnTo>
                    <a:lnTo>
                      <a:pt x="129" y="58"/>
                    </a:lnTo>
                    <a:lnTo>
                      <a:pt x="25" y="89"/>
                    </a:lnTo>
                    <a:lnTo>
                      <a:pt x="15" y="92"/>
                    </a:lnTo>
                    <a:lnTo>
                      <a:pt x="0" y="98"/>
                    </a:lnTo>
                    <a:lnTo>
                      <a:pt x="4" y="142"/>
                    </a:lnTo>
                    <a:lnTo>
                      <a:pt x="20" y="224"/>
                    </a:lnTo>
                    <a:lnTo>
                      <a:pt x="23" y="227"/>
                    </a:lnTo>
                    <a:lnTo>
                      <a:pt x="28" y="230"/>
                    </a:lnTo>
                    <a:lnTo>
                      <a:pt x="36" y="241"/>
                    </a:lnTo>
                    <a:lnTo>
                      <a:pt x="48" y="309"/>
                    </a:lnTo>
                    <a:lnTo>
                      <a:pt x="39" y="335"/>
                    </a:lnTo>
                    <a:lnTo>
                      <a:pt x="39" y="370"/>
                    </a:lnTo>
                    <a:lnTo>
                      <a:pt x="63" y="444"/>
                    </a:lnTo>
                    <a:lnTo>
                      <a:pt x="64" y="447"/>
                    </a:lnTo>
                    <a:lnTo>
                      <a:pt x="65" y="447"/>
                    </a:lnTo>
                    <a:lnTo>
                      <a:pt x="69" y="460"/>
                    </a:lnTo>
                    <a:close/>
                  </a:path>
                </a:pathLst>
              </a:custGeom>
              <a:solidFill>
                <a:srgbClr val="339966"/>
              </a:solidFill>
              <a:ln w="0">
                <a:solidFill>
                  <a:schemeClr val="tx2"/>
                </a:solidFill>
                <a:round/>
                <a:headEnd/>
                <a:tailEnd/>
              </a:ln>
            </p:spPr>
            <p:txBody>
              <a:bodyPr/>
              <a:lstStyle/>
              <a:p>
                <a:endParaRPr lang="en-US"/>
              </a:p>
            </p:txBody>
          </p:sp>
          <p:sp>
            <p:nvSpPr>
              <p:cNvPr id="202777" name="Freeform 20"/>
              <p:cNvSpPr>
                <a:spLocks/>
              </p:cNvSpPr>
              <p:nvPr/>
            </p:nvSpPr>
            <p:spPr bwMode="auto">
              <a:xfrm>
                <a:off x="5522913" y="3448050"/>
                <a:ext cx="1073150" cy="711200"/>
              </a:xfrm>
              <a:custGeom>
                <a:avLst/>
                <a:gdLst>
                  <a:gd name="T0" fmla="*/ 2147483647 w 1357"/>
                  <a:gd name="T1" fmla="*/ 2147483647 h 902"/>
                  <a:gd name="T2" fmla="*/ 2147483647 w 1357"/>
                  <a:gd name="T3" fmla="*/ 2147483647 h 902"/>
                  <a:gd name="T4" fmla="*/ 2147483647 w 1357"/>
                  <a:gd name="T5" fmla="*/ 2147483647 h 902"/>
                  <a:gd name="T6" fmla="*/ 2147483647 w 1357"/>
                  <a:gd name="T7" fmla="*/ 2147483647 h 902"/>
                  <a:gd name="T8" fmla="*/ 2147483647 w 1357"/>
                  <a:gd name="T9" fmla="*/ 2147483647 h 902"/>
                  <a:gd name="T10" fmla="*/ 2147483647 w 1357"/>
                  <a:gd name="T11" fmla="*/ 2147483647 h 902"/>
                  <a:gd name="T12" fmla="*/ 2147483647 w 1357"/>
                  <a:gd name="T13" fmla="*/ 2147483647 h 902"/>
                  <a:gd name="T14" fmla="*/ 2147483647 w 1357"/>
                  <a:gd name="T15" fmla="*/ 2147483647 h 902"/>
                  <a:gd name="T16" fmla="*/ 2147483647 w 1357"/>
                  <a:gd name="T17" fmla="*/ 2147483647 h 902"/>
                  <a:gd name="T18" fmla="*/ 2147483647 w 1357"/>
                  <a:gd name="T19" fmla="*/ 2147483647 h 902"/>
                  <a:gd name="T20" fmla="*/ 2147483647 w 1357"/>
                  <a:gd name="T21" fmla="*/ 2147483647 h 902"/>
                  <a:gd name="T22" fmla="*/ 2147483647 w 1357"/>
                  <a:gd name="T23" fmla="*/ 2147483647 h 902"/>
                  <a:gd name="T24" fmla="*/ 2147483647 w 1357"/>
                  <a:gd name="T25" fmla="*/ 2147483647 h 902"/>
                  <a:gd name="T26" fmla="*/ 2147483647 w 1357"/>
                  <a:gd name="T27" fmla="*/ 2147483647 h 902"/>
                  <a:gd name="T28" fmla="*/ 2147483647 w 1357"/>
                  <a:gd name="T29" fmla="*/ 2147483647 h 902"/>
                  <a:gd name="T30" fmla="*/ 2147483647 w 1357"/>
                  <a:gd name="T31" fmla="*/ 2147483647 h 902"/>
                  <a:gd name="T32" fmla="*/ 2147483647 w 1357"/>
                  <a:gd name="T33" fmla="*/ 2147483647 h 902"/>
                  <a:gd name="T34" fmla="*/ 2147483647 w 1357"/>
                  <a:gd name="T35" fmla="*/ 2147483647 h 902"/>
                  <a:gd name="T36" fmla="*/ 2147483647 w 1357"/>
                  <a:gd name="T37" fmla="*/ 2147483647 h 902"/>
                  <a:gd name="T38" fmla="*/ 2147483647 w 1357"/>
                  <a:gd name="T39" fmla="*/ 2147483647 h 902"/>
                  <a:gd name="T40" fmla="*/ 2147483647 w 1357"/>
                  <a:gd name="T41" fmla="*/ 2147483647 h 902"/>
                  <a:gd name="T42" fmla="*/ 2147483647 w 1357"/>
                  <a:gd name="T43" fmla="*/ 2147483647 h 902"/>
                  <a:gd name="T44" fmla="*/ 2147483647 w 1357"/>
                  <a:gd name="T45" fmla="*/ 2147483647 h 902"/>
                  <a:gd name="T46" fmla="*/ 2147483647 w 1357"/>
                  <a:gd name="T47" fmla="*/ 2147483647 h 902"/>
                  <a:gd name="T48" fmla="*/ 2147483647 w 1357"/>
                  <a:gd name="T49" fmla="*/ 2147483647 h 902"/>
                  <a:gd name="T50" fmla="*/ 2147483647 w 1357"/>
                  <a:gd name="T51" fmla="*/ 2147483647 h 902"/>
                  <a:gd name="T52" fmla="*/ 2147483647 w 1357"/>
                  <a:gd name="T53" fmla="*/ 2147483647 h 902"/>
                  <a:gd name="T54" fmla="*/ 2147483647 w 1357"/>
                  <a:gd name="T55" fmla="*/ 2147483647 h 902"/>
                  <a:gd name="T56" fmla="*/ 2147483647 w 1357"/>
                  <a:gd name="T57" fmla="*/ 2147483647 h 902"/>
                  <a:gd name="T58" fmla="*/ 2147483647 w 1357"/>
                  <a:gd name="T59" fmla="*/ 2147483647 h 902"/>
                  <a:gd name="T60" fmla="*/ 2147483647 w 1357"/>
                  <a:gd name="T61" fmla="*/ 2147483647 h 902"/>
                  <a:gd name="T62" fmla="*/ 2147483647 w 1357"/>
                  <a:gd name="T63" fmla="*/ 2147483647 h 902"/>
                  <a:gd name="T64" fmla="*/ 2147483647 w 1357"/>
                  <a:gd name="T65" fmla="*/ 2147483647 h 902"/>
                  <a:gd name="T66" fmla="*/ 2147483647 w 1357"/>
                  <a:gd name="T67" fmla="*/ 2147483647 h 902"/>
                  <a:gd name="T68" fmla="*/ 2147483647 w 1357"/>
                  <a:gd name="T69" fmla="*/ 2147483647 h 902"/>
                  <a:gd name="T70" fmla="*/ 2147483647 w 1357"/>
                  <a:gd name="T71" fmla="*/ 2147483647 h 902"/>
                  <a:gd name="T72" fmla="*/ 2147483647 w 1357"/>
                  <a:gd name="T73" fmla="*/ 2147483647 h 902"/>
                  <a:gd name="T74" fmla="*/ 2147483647 w 1357"/>
                  <a:gd name="T75" fmla="*/ 2147483647 h 902"/>
                  <a:gd name="T76" fmla="*/ 2147483647 w 1357"/>
                  <a:gd name="T77" fmla="*/ 2147483647 h 902"/>
                  <a:gd name="T78" fmla="*/ 2147483647 w 1357"/>
                  <a:gd name="T79" fmla="*/ 2147483647 h 902"/>
                  <a:gd name="T80" fmla="*/ 2147483647 w 1357"/>
                  <a:gd name="T81" fmla="*/ 2147483647 h 902"/>
                  <a:gd name="T82" fmla="*/ 2147483647 w 1357"/>
                  <a:gd name="T83" fmla="*/ 2147483647 h 902"/>
                  <a:gd name="T84" fmla="*/ 2147483647 w 1357"/>
                  <a:gd name="T85" fmla="*/ 2147483647 h 902"/>
                  <a:gd name="T86" fmla="*/ 2147483647 w 1357"/>
                  <a:gd name="T87" fmla="*/ 2147483647 h 902"/>
                  <a:gd name="T88" fmla="*/ 2147483647 w 1357"/>
                  <a:gd name="T89" fmla="*/ 2147483647 h 902"/>
                  <a:gd name="T90" fmla="*/ 2147483647 w 1357"/>
                  <a:gd name="T91" fmla="*/ 2147483647 h 902"/>
                  <a:gd name="T92" fmla="*/ 2147483647 w 1357"/>
                  <a:gd name="T93" fmla="*/ 2147483647 h 902"/>
                  <a:gd name="T94" fmla="*/ 2147483647 w 1357"/>
                  <a:gd name="T95" fmla="*/ 2147483647 h 902"/>
                  <a:gd name="T96" fmla="*/ 2147483647 w 1357"/>
                  <a:gd name="T97" fmla="*/ 2147483647 h 902"/>
                  <a:gd name="T98" fmla="*/ 2147483647 w 1357"/>
                  <a:gd name="T99" fmla="*/ 2147483647 h 902"/>
                  <a:gd name="T100" fmla="*/ 2147483647 w 1357"/>
                  <a:gd name="T101" fmla="*/ 2147483647 h 902"/>
                  <a:gd name="T102" fmla="*/ 2147483647 w 1357"/>
                  <a:gd name="T103" fmla="*/ 2147483647 h 902"/>
                  <a:gd name="T104" fmla="*/ 2147483647 w 1357"/>
                  <a:gd name="T105" fmla="*/ 2147483647 h 902"/>
                  <a:gd name="T106" fmla="*/ 2147483647 w 1357"/>
                  <a:gd name="T107" fmla="*/ 2147483647 h 902"/>
                  <a:gd name="T108" fmla="*/ 2147483647 w 1357"/>
                  <a:gd name="T109" fmla="*/ 2147483647 h 902"/>
                  <a:gd name="T110" fmla="*/ 2147483647 w 1357"/>
                  <a:gd name="T111" fmla="*/ 2147483647 h 902"/>
                  <a:gd name="T112" fmla="*/ 2147483647 w 1357"/>
                  <a:gd name="T113" fmla="*/ 2147483647 h 902"/>
                  <a:gd name="T114" fmla="*/ 2147483647 w 1357"/>
                  <a:gd name="T115" fmla="*/ 2147483647 h 902"/>
                  <a:gd name="T116" fmla="*/ 2147483647 w 1357"/>
                  <a:gd name="T117" fmla="*/ 2147483647 h 902"/>
                  <a:gd name="T118" fmla="*/ 2147483647 w 1357"/>
                  <a:gd name="T119" fmla="*/ 2147483647 h 902"/>
                  <a:gd name="T120" fmla="*/ 2147483647 w 1357"/>
                  <a:gd name="T121" fmla="*/ 2147483647 h 902"/>
                  <a:gd name="T122" fmla="*/ 2147483647 w 1357"/>
                  <a:gd name="T123" fmla="*/ 2147483647 h 90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57"/>
                  <a:gd name="T187" fmla="*/ 0 h 902"/>
                  <a:gd name="T188" fmla="*/ 1357 w 1357"/>
                  <a:gd name="T189" fmla="*/ 902 h 90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57" h="902">
                    <a:moveTo>
                      <a:pt x="971" y="741"/>
                    </a:moveTo>
                    <a:lnTo>
                      <a:pt x="968" y="742"/>
                    </a:lnTo>
                    <a:lnTo>
                      <a:pt x="965" y="742"/>
                    </a:lnTo>
                    <a:lnTo>
                      <a:pt x="931" y="746"/>
                    </a:lnTo>
                    <a:lnTo>
                      <a:pt x="912" y="751"/>
                    </a:lnTo>
                    <a:lnTo>
                      <a:pt x="868" y="755"/>
                    </a:lnTo>
                    <a:lnTo>
                      <a:pt x="867" y="755"/>
                    </a:lnTo>
                    <a:lnTo>
                      <a:pt x="850" y="756"/>
                    </a:lnTo>
                    <a:lnTo>
                      <a:pt x="836" y="758"/>
                    </a:lnTo>
                    <a:lnTo>
                      <a:pt x="830" y="758"/>
                    </a:lnTo>
                    <a:lnTo>
                      <a:pt x="826" y="758"/>
                    </a:lnTo>
                    <a:lnTo>
                      <a:pt x="803" y="759"/>
                    </a:lnTo>
                    <a:lnTo>
                      <a:pt x="774" y="763"/>
                    </a:lnTo>
                    <a:lnTo>
                      <a:pt x="771" y="763"/>
                    </a:lnTo>
                    <a:lnTo>
                      <a:pt x="770" y="765"/>
                    </a:lnTo>
                    <a:lnTo>
                      <a:pt x="763" y="766"/>
                    </a:lnTo>
                    <a:lnTo>
                      <a:pt x="744" y="770"/>
                    </a:lnTo>
                    <a:lnTo>
                      <a:pt x="732" y="773"/>
                    </a:lnTo>
                    <a:lnTo>
                      <a:pt x="709" y="776"/>
                    </a:lnTo>
                    <a:lnTo>
                      <a:pt x="678" y="779"/>
                    </a:lnTo>
                    <a:lnTo>
                      <a:pt x="670" y="780"/>
                    </a:lnTo>
                    <a:lnTo>
                      <a:pt x="658" y="782"/>
                    </a:lnTo>
                    <a:lnTo>
                      <a:pt x="643" y="782"/>
                    </a:lnTo>
                    <a:lnTo>
                      <a:pt x="638" y="783"/>
                    </a:lnTo>
                    <a:lnTo>
                      <a:pt x="614" y="785"/>
                    </a:lnTo>
                    <a:lnTo>
                      <a:pt x="599" y="785"/>
                    </a:lnTo>
                    <a:lnTo>
                      <a:pt x="582" y="786"/>
                    </a:lnTo>
                    <a:lnTo>
                      <a:pt x="575" y="786"/>
                    </a:lnTo>
                    <a:lnTo>
                      <a:pt x="560" y="787"/>
                    </a:lnTo>
                    <a:lnTo>
                      <a:pt x="544" y="789"/>
                    </a:lnTo>
                    <a:lnTo>
                      <a:pt x="535" y="793"/>
                    </a:lnTo>
                    <a:lnTo>
                      <a:pt x="533" y="797"/>
                    </a:lnTo>
                    <a:lnTo>
                      <a:pt x="527" y="792"/>
                    </a:lnTo>
                    <a:lnTo>
                      <a:pt x="507" y="796"/>
                    </a:lnTo>
                    <a:lnTo>
                      <a:pt x="495" y="797"/>
                    </a:lnTo>
                    <a:lnTo>
                      <a:pt x="482" y="800"/>
                    </a:lnTo>
                    <a:lnTo>
                      <a:pt x="474" y="802"/>
                    </a:lnTo>
                    <a:lnTo>
                      <a:pt x="439" y="807"/>
                    </a:lnTo>
                    <a:lnTo>
                      <a:pt x="429" y="809"/>
                    </a:lnTo>
                    <a:lnTo>
                      <a:pt x="427" y="809"/>
                    </a:lnTo>
                    <a:lnTo>
                      <a:pt x="404" y="812"/>
                    </a:lnTo>
                    <a:lnTo>
                      <a:pt x="388" y="814"/>
                    </a:lnTo>
                    <a:lnTo>
                      <a:pt x="364" y="817"/>
                    </a:lnTo>
                    <a:lnTo>
                      <a:pt x="345" y="820"/>
                    </a:lnTo>
                    <a:lnTo>
                      <a:pt x="331" y="823"/>
                    </a:lnTo>
                    <a:lnTo>
                      <a:pt x="320" y="824"/>
                    </a:lnTo>
                    <a:lnTo>
                      <a:pt x="291" y="829"/>
                    </a:lnTo>
                    <a:lnTo>
                      <a:pt x="291" y="820"/>
                    </a:lnTo>
                    <a:lnTo>
                      <a:pt x="249" y="820"/>
                    </a:lnTo>
                    <a:lnTo>
                      <a:pt x="251" y="827"/>
                    </a:lnTo>
                    <a:lnTo>
                      <a:pt x="253" y="836"/>
                    </a:lnTo>
                    <a:lnTo>
                      <a:pt x="256" y="874"/>
                    </a:lnTo>
                    <a:lnTo>
                      <a:pt x="213" y="878"/>
                    </a:lnTo>
                    <a:lnTo>
                      <a:pt x="196" y="881"/>
                    </a:lnTo>
                    <a:lnTo>
                      <a:pt x="174" y="882"/>
                    </a:lnTo>
                    <a:lnTo>
                      <a:pt x="173" y="882"/>
                    </a:lnTo>
                    <a:lnTo>
                      <a:pt x="169" y="882"/>
                    </a:lnTo>
                    <a:lnTo>
                      <a:pt x="164" y="884"/>
                    </a:lnTo>
                    <a:lnTo>
                      <a:pt x="124" y="888"/>
                    </a:lnTo>
                    <a:lnTo>
                      <a:pt x="112" y="890"/>
                    </a:lnTo>
                    <a:lnTo>
                      <a:pt x="111" y="890"/>
                    </a:lnTo>
                    <a:lnTo>
                      <a:pt x="109" y="890"/>
                    </a:lnTo>
                    <a:lnTo>
                      <a:pt x="84" y="892"/>
                    </a:lnTo>
                    <a:lnTo>
                      <a:pt x="22" y="898"/>
                    </a:lnTo>
                    <a:lnTo>
                      <a:pt x="13" y="900"/>
                    </a:lnTo>
                    <a:lnTo>
                      <a:pt x="0" y="902"/>
                    </a:lnTo>
                    <a:lnTo>
                      <a:pt x="5" y="867"/>
                    </a:lnTo>
                    <a:lnTo>
                      <a:pt x="7" y="864"/>
                    </a:lnTo>
                    <a:lnTo>
                      <a:pt x="14" y="861"/>
                    </a:lnTo>
                    <a:lnTo>
                      <a:pt x="30" y="880"/>
                    </a:lnTo>
                    <a:lnTo>
                      <a:pt x="43" y="853"/>
                    </a:lnTo>
                    <a:lnTo>
                      <a:pt x="37" y="824"/>
                    </a:lnTo>
                    <a:lnTo>
                      <a:pt x="49" y="822"/>
                    </a:lnTo>
                    <a:lnTo>
                      <a:pt x="49" y="812"/>
                    </a:lnTo>
                    <a:lnTo>
                      <a:pt x="47" y="785"/>
                    </a:lnTo>
                    <a:lnTo>
                      <a:pt x="48" y="780"/>
                    </a:lnTo>
                    <a:lnTo>
                      <a:pt x="49" y="763"/>
                    </a:lnTo>
                    <a:lnTo>
                      <a:pt x="51" y="762"/>
                    </a:lnTo>
                    <a:lnTo>
                      <a:pt x="45" y="752"/>
                    </a:lnTo>
                    <a:lnTo>
                      <a:pt x="38" y="748"/>
                    </a:lnTo>
                    <a:lnTo>
                      <a:pt x="32" y="735"/>
                    </a:lnTo>
                    <a:lnTo>
                      <a:pt x="33" y="728"/>
                    </a:lnTo>
                    <a:lnTo>
                      <a:pt x="40" y="718"/>
                    </a:lnTo>
                    <a:lnTo>
                      <a:pt x="63" y="678"/>
                    </a:lnTo>
                    <a:lnTo>
                      <a:pt x="76" y="677"/>
                    </a:lnTo>
                    <a:lnTo>
                      <a:pt x="76" y="675"/>
                    </a:lnTo>
                    <a:lnTo>
                      <a:pt x="111" y="694"/>
                    </a:lnTo>
                    <a:lnTo>
                      <a:pt x="135" y="701"/>
                    </a:lnTo>
                    <a:lnTo>
                      <a:pt x="148" y="714"/>
                    </a:lnTo>
                    <a:lnTo>
                      <a:pt x="159" y="715"/>
                    </a:lnTo>
                    <a:lnTo>
                      <a:pt x="160" y="715"/>
                    </a:lnTo>
                    <a:lnTo>
                      <a:pt x="161" y="714"/>
                    </a:lnTo>
                    <a:lnTo>
                      <a:pt x="171" y="695"/>
                    </a:lnTo>
                    <a:lnTo>
                      <a:pt x="156" y="658"/>
                    </a:lnTo>
                    <a:lnTo>
                      <a:pt x="167" y="606"/>
                    </a:lnTo>
                    <a:lnTo>
                      <a:pt x="175" y="610"/>
                    </a:lnTo>
                    <a:lnTo>
                      <a:pt x="177" y="612"/>
                    </a:lnTo>
                    <a:lnTo>
                      <a:pt x="179" y="610"/>
                    </a:lnTo>
                    <a:lnTo>
                      <a:pt x="197" y="593"/>
                    </a:lnTo>
                    <a:lnTo>
                      <a:pt x="220" y="586"/>
                    </a:lnTo>
                    <a:lnTo>
                      <a:pt x="231" y="575"/>
                    </a:lnTo>
                    <a:lnTo>
                      <a:pt x="217" y="556"/>
                    </a:lnTo>
                    <a:lnTo>
                      <a:pt x="216" y="555"/>
                    </a:lnTo>
                    <a:lnTo>
                      <a:pt x="212" y="541"/>
                    </a:lnTo>
                    <a:lnTo>
                      <a:pt x="214" y="515"/>
                    </a:lnTo>
                    <a:lnTo>
                      <a:pt x="230" y="485"/>
                    </a:lnTo>
                    <a:lnTo>
                      <a:pt x="236" y="485"/>
                    </a:lnTo>
                    <a:lnTo>
                      <a:pt x="245" y="463"/>
                    </a:lnTo>
                    <a:lnTo>
                      <a:pt x="246" y="453"/>
                    </a:lnTo>
                    <a:lnTo>
                      <a:pt x="255" y="446"/>
                    </a:lnTo>
                    <a:lnTo>
                      <a:pt x="279" y="451"/>
                    </a:lnTo>
                    <a:lnTo>
                      <a:pt x="288" y="448"/>
                    </a:lnTo>
                    <a:lnTo>
                      <a:pt x="304" y="468"/>
                    </a:lnTo>
                    <a:lnTo>
                      <a:pt x="302" y="439"/>
                    </a:lnTo>
                    <a:lnTo>
                      <a:pt x="334" y="430"/>
                    </a:lnTo>
                    <a:lnTo>
                      <a:pt x="343" y="429"/>
                    </a:lnTo>
                    <a:lnTo>
                      <a:pt x="345" y="430"/>
                    </a:lnTo>
                    <a:lnTo>
                      <a:pt x="361" y="440"/>
                    </a:lnTo>
                    <a:lnTo>
                      <a:pt x="368" y="444"/>
                    </a:lnTo>
                    <a:lnTo>
                      <a:pt x="398" y="468"/>
                    </a:lnTo>
                    <a:lnTo>
                      <a:pt x="418" y="424"/>
                    </a:lnTo>
                    <a:lnTo>
                      <a:pt x="421" y="422"/>
                    </a:lnTo>
                    <a:lnTo>
                      <a:pt x="439" y="406"/>
                    </a:lnTo>
                    <a:lnTo>
                      <a:pt x="450" y="397"/>
                    </a:lnTo>
                    <a:lnTo>
                      <a:pt x="463" y="422"/>
                    </a:lnTo>
                    <a:lnTo>
                      <a:pt x="482" y="430"/>
                    </a:lnTo>
                    <a:lnTo>
                      <a:pt x="483" y="440"/>
                    </a:lnTo>
                    <a:lnTo>
                      <a:pt x="492" y="429"/>
                    </a:lnTo>
                    <a:lnTo>
                      <a:pt x="503" y="376"/>
                    </a:lnTo>
                    <a:lnTo>
                      <a:pt x="508" y="375"/>
                    </a:lnTo>
                    <a:lnTo>
                      <a:pt x="511" y="359"/>
                    </a:lnTo>
                    <a:lnTo>
                      <a:pt x="510" y="355"/>
                    </a:lnTo>
                    <a:lnTo>
                      <a:pt x="511" y="352"/>
                    </a:lnTo>
                    <a:lnTo>
                      <a:pt x="526" y="346"/>
                    </a:lnTo>
                    <a:lnTo>
                      <a:pt x="525" y="328"/>
                    </a:lnTo>
                    <a:lnTo>
                      <a:pt x="534" y="331"/>
                    </a:lnTo>
                    <a:lnTo>
                      <a:pt x="546" y="346"/>
                    </a:lnTo>
                    <a:lnTo>
                      <a:pt x="552" y="369"/>
                    </a:lnTo>
                    <a:lnTo>
                      <a:pt x="599" y="376"/>
                    </a:lnTo>
                    <a:lnTo>
                      <a:pt x="600" y="376"/>
                    </a:lnTo>
                    <a:lnTo>
                      <a:pt x="608" y="373"/>
                    </a:lnTo>
                    <a:lnTo>
                      <a:pt x="613" y="336"/>
                    </a:lnTo>
                    <a:lnTo>
                      <a:pt x="613" y="335"/>
                    </a:lnTo>
                    <a:lnTo>
                      <a:pt x="613" y="319"/>
                    </a:lnTo>
                    <a:lnTo>
                      <a:pt x="622" y="297"/>
                    </a:lnTo>
                    <a:lnTo>
                      <a:pt x="629" y="284"/>
                    </a:lnTo>
                    <a:lnTo>
                      <a:pt x="635" y="287"/>
                    </a:lnTo>
                    <a:lnTo>
                      <a:pt x="637" y="290"/>
                    </a:lnTo>
                    <a:lnTo>
                      <a:pt x="655" y="253"/>
                    </a:lnTo>
                    <a:lnTo>
                      <a:pt x="656" y="243"/>
                    </a:lnTo>
                    <a:lnTo>
                      <a:pt x="678" y="222"/>
                    </a:lnTo>
                    <a:lnTo>
                      <a:pt x="688" y="205"/>
                    </a:lnTo>
                    <a:lnTo>
                      <a:pt x="687" y="186"/>
                    </a:lnTo>
                    <a:lnTo>
                      <a:pt x="684" y="175"/>
                    </a:lnTo>
                    <a:lnTo>
                      <a:pt x="692" y="141"/>
                    </a:lnTo>
                    <a:lnTo>
                      <a:pt x="700" y="139"/>
                    </a:lnTo>
                    <a:lnTo>
                      <a:pt x="714" y="136"/>
                    </a:lnTo>
                    <a:lnTo>
                      <a:pt x="715" y="136"/>
                    </a:lnTo>
                    <a:lnTo>
                      <a:pt x="725" y="148"/>
                    </a:lnTo>
                    <a:lnTo>
                      <a:pt x="739" y="141"/>
                    </a:lnTo>
                    <a:lnTo>
                      <a:pt x="750" y="128"/>
                    </a:lnTo>
                    <a:lnTo>
                      <a:pt x="756" y="122"/>
                    </a:lnTo>
                    <a:lnTo>
                      <a:pt x="759" y="118"/>
                    </a:lnTo>
                    <a:lnTo>
                      <a:pt x="781" y="110"/>
                    </a:lnTo>
                    <a:lnTo>
                      <a:pt x="794" y="87"/>
                    </a:lnTo>
                    <a:lnTo>
                      <a:pt x="796" y="81"/>
                    </a:lnTo>
                    <a:lnTo>
                      <a:pt x="779" y="77"/>
                    </a:lnTo>
                    <a:lnTo>
                      <a:pt x="778" y="70"/>
                    </a:lnTo>
                    <a:lnTo>
                      <a:pt x="780" y="46"/>
                    </a:lnTo>
                    <a:lnTo>
                      <a:pt x="774" y="39"/>
                    </a:lnTo>
                    <a:lnTo>
                      <a:pt x="773" y="26"/>
                    </a:lnTo>
                    <a:lnTo>
                      <a:pt x="782" y="14"/>
                    </a:lnTo>
                    <a:lnTo>
                      <a:pt x="789" y="7"/>
                    </a:lnTo>
                    <a:lnTo>
                      <a:pt x="794" y="0"/>
                    </a:lnTo>
                    <a:lnTo>
                      <a:pt x="819" y="17"/>
                    </a:lnTo>
                    <a:lnTo>
                      <a:pt x="839" y="9"/>
                    </a:lnTo>
                    <a:lnTo>
                      <a:pt x="842" y="3"/>
                    </a:lnTo>
                    <a:lnTo>
                      <a:pt x="864" y="19"/>
                    </a:lnTo>
                    <a:lnTo>
                      <a:pt x="875" y="24"/>
                    </a:lnTo>
                    <a:lnTo>
                      <a:pt x="885" y="46"/>
                    </a:lnTo>
                    <a:lnTo>
                      <a:pt x="890" y="51"/>
                    </a:lnTo>
                    <a:lnTo>
                      <a:pt x="895" y="66"/>
                    </a:lnTo>
                    <a:lnTo>
                      <a:pt x="898" y="80"/>
                    </a:lnTo>
                    <a:lnTo>
                      <a:pt x="918" y="88"/>
                    </a:lnTo>
                    <a:lnTo>
                      <a:pt x="932" y="90"/>
                    </a:lnTo>
                    <a:lnTo>
                      <a:pt x="941" y="85"/>
                    </a:lnTo>
                    <a:lnTo>
                      <a:pt x="959" y="87"/>
                    </a:lnTo>
                    <a:lnTo>
                      <a:pt x="970" y="90"/>
                    </a:lnTo>
                    <a:lnTo>
                      <a:pt x="991" y="117"/>
                    </a:lnTo>
                    <a:lnTo>
                      <a:pt x="999" y="118"/>
                    </a:lnTo>
                    <a:lnTo>
                      <a:pt x="1000" y="119"/>
                    </a:lnTo>
                    <a:lnTo>
                      <a:pt x="1003" y="119"/>
                    </a:lnTo>
                    <a:lnTo>
                      <a:pt x="1011" y="117"/>
                    </a:lnTo>
                    <a:lnTo>
                      <a:pt x="1013" y="104"/>
                    </a:lnTo>
                    <a:lnTo>
                      <a:pt x="1029" y="94"/>
                    </a:lnTo>
                    <a:lnTo>
                      <a:pt x="1059" y="101"/>
                    </a:lnTo>
                    <a:lnTo>
                      <a:pt x="1076" y="117"/>
                    </a:lnTo>
                    <a:lnTo>
                      <a:pt x="1079" y="111"/>
                    </a:lnTo>
                    <a:lnTo>
                      <a:pt x="1085" y="107"/>
                    </a:lnTo>
                    <a:lnTo>
                      <a:pt x="1102" y="104"/>
                    </a:lnTo>
                    <a:lnTo>
                      <a:pt x="1119" y="71"/>
                    </a:lnTo>
                    <a:lnTo>
                      <a:pt x="1146" y="58"/>
                    </a:lnTo>
                    <a:lnTo>
                      <a:pt x="1155" y="94"/>
                    </a:lnTo>
                    <a:lnTo>
                      <a:pt x="1164" y="110"/>
                    </a:lnTo>
                    <a:lnTo>
                      <a:pt x="1177" y="110"/>
                    </a:lnTo>
                    <a:lnTo>
                      <a:pt x="1194" y="124"/>
                    </a:lnTo>
                    <a:lnTo>
                      <a:pt x="1202" y="129"/>
                    </a:lnTo>
                    <a:lnTo>
                      <a:pt x="1210" y="145"/>
                    </a:lnTo>
                    <a:lnTo>
                      <a:pt x="1211" y="159"/>
                    </a:lnTo>
                    <a:lnTo>
                      <a:pt x="1218" y="196"/>
                    </a:lnTo>
                    <a:lnTo>
                      <a:pt x="1214" y="197"/>
                    </a:lnTo>
                    <a:lnTo>
                      <a:pt x="1214" y="231"/>
                    </a:lnTo>
                    <a:lnTo>
                      <a:pt x="1244" y="267"/>
                    </a:lnTo>
                    <a:lnTo>
                      <a:pt x="1244" y="283"/>
                    </a:lnTo>
                    <a:lnTo>
                      <a:pt x="1244" y="288"/>
                    </a:lnTo>
                    <a:lnTo>
                      <a:pt x="1261" y="301"/>
                    </a:lnTo>
                    <a:lnTo>
                      <a:pt x="1262" y="307"/>
                    </a:lnTo>
                    <a:lnTo>
                      <a:pt x="1273" y="321"/>
                    </a:lnTo>
                    <a:lnTo>
                      <a:pt x="1283" y="335"/>
                    </a:lnTo>
                    <a:lnTo>
                      <a:pt x="1282" y="338"/>
                    </a:lnTo>
                    <a:lnTo>
                      <a:pt x="1326" y="378"/>
                    </a:lnTo>
                    <a:lnTo>
                      <a:pt x="1327" y="386"/>
                    </a:lnTo>
                    <a:lnTo>
                      <a:pt x="1357" y="385"/>
                    </a:lnTo>
                    <a:lnTo>
                      <a:pt x="1340" y="412"/>
                    </a:lnTo>
                    <a:lnTo>
                      <a:pt x="1319" y="441"/>
                    </a:lnTo>
                    <a:lnTo>
                      <a:pt x="1302" y="468"/>
                    </a:lnTo>
                    <a:lnTo>
                      <a:pt x="1292" y="481"/>
                    </a:lnTo>
                    <a:lnTo>
                      <a:pt x="1281" y="487"/>
                    </a:lnTo>
                    <a:lnTo>
                      <a:pt x="1261" y="504"/>
                    </a:lnTo>
                    <a:lnTo>
                      <a:pt x="1259" y="507"/>
                    </a:lnTo>
                    <a:lnTo>
                      <a:pt x="1235" y="534"/>
                    </a:lnTo>
                    <a:lnTo>
                      <a:pt x="1231" y="565"/>
                    </a:lnTo>
                    <a:lnTo>
                      <a:pt x="1211" y="583"/>
                    </a:lnTo>
                    <a:lnTo>
                      <a:pt x="1213" y="606"/>
                    </a:lnTo>
                    <a:lnTo>
                      <a:pt x="1212" y="607"/>
                    </a:lnTo>
                    <a:lnTo>
                      <a:pt x="1170" y="647"/>
                    </a:lnTo>
                    <a:lnTo>
                      <a:pt x="1171" y="658"/>
                    </a:lnTo>
                    <a:lnTo>
                      <a:pt x="1111" y="695"/>
                    </a:lnTo>
                    <a:lnTo>
                      <a:pt x="1104" y="694"/>
                    </a:lnTo>
                    <a:lnTo>
                      <a:pt x="1082" y="712"/>
                    </a:lnTo>
                    <a:lnTo>
                      <a:pt x="1074" y="721"/>
                    </a:lnTo>
                    <a:lnTo>
                      <a:pt x="1071" y="726"/>
                    </a:lnTo>
                    <a:lnTo>
                      <a:pt x="1053" y="729"/>
                    </a:lnTo>
                    <a:lnTo>
                      <a:pt x="1027" y="734"/>
                    </a:lnTo>
                    <a:lnTo>
                      <a:pt x="1014" y="735"/>
                    </a:lnTo>
                    <a:lnTo>
                      <a:pt x="1012" y="735"/>
                    </a:lnTo>
                    <a:lnTo>
                      <a:pt x="998" y="736"/>
                    </a:lnTo>
                    <a:lnTo>
                      <a:pt x="974" y="741"/>
                    </a:lnTo>
                    <a:lnTo>
                      <a:pt x="971" y="741"/>
                    </a:lnTo>
                    <a:close/>
                  </a:path>
                </a:pathLst>
              </a:custGeom>
              <a:solidFill>
                <a:srgbClr val="FFFFFF"/>
              </a:solidFill>
              <a:ln w="0">
                <a:solidFill>
                  <a:schemeClr val="tx2"/>
                </a:solidFill>
                <a:round/>
                <a:headEnd/>
                <a:tailEnd/>
              </a:ln>
            </p:spPr>
            <p:txBody>
              <a:bodyPr/>
              <a:lstStyle/>
              <a:p>
                <a:endParaRPr lang="en-US"/>
              </a:p>
            </p:txBody>
          </p:sp>
          <p:sp>
            <p:nvSpPr>
              <p:cNvPr id="202778" name="Freeform 21"/>
              <p:cNvSpPr>
                <a:spLocks/>
              </p:cNvSpPr>
              <p:nvPr/>
            </p:nvSpPr>
            <p:spPr bwMode="auto">
              <a:xfrm>
                <a:off x="5508625" y="4140200"/>
                <a:ext cx="1588" cy="19050"/>
              </a:xfrm>
              <a:custGeom>
                <a:avLst/>
                <a:gdLst>
                  <a:gd name="T0" fmla="*/ 2147483647 w 10"/>
                  <a:gd name="T1" fmla="*/ 0 h 24"/>
                  <a:gd name="T2" fmla="*/ 2147483647 w 10"/>
                  <a:gd name="T3" fmla="*/ 2147483647 h 24"/>
                  <a:gd name="T4" fmla="*/ 0 w 10"/>
                  <a:gd name="T5" fmla="*/ 2147483647 h 24"/>
                  <a:gd name="T6" fmla="*/ 2147483647 w 10"/>
                  <a:gd name="T7" fmla="*/ 0 h 24"/>
                  <a:gd name="T8" fmla="*/ 0 60000 65536"/>
                  <a:gd name="T9" fmla="*/ 0 60000 65536"/>
                  <a:gd name="T10" fmla="*/ 0 60000 65536"/>
                  <a:gd name="T11" fmla="*/ 0 60000 65536"/>
                  <a:gd name="T12" fmla="*/ 0 w 10"/>
                  <a:gd name="T13" fmla="*/ 0 h 24"/>
                  <a:gd name="T14" fmla="*/ 10 w 10"/>
                  <a:gd name="T15" fmla="*/ 24 h 24"/>
                </a:gdLst>
                <a:ahLst/>
                <a:cxnLst>
                  <a:cxn ang="T8">
                    <a:pos x="T0" y="T1"/>
                  </a:cxn>
                  <a:cxn ang="T9">
                    <a:pos x="T2" y="T3"/>
                  </a:cxn>
                  <a:cxn ang="T10">
                    <a:pos x="T4" y="T5"/>
                  </a:cxn>
                  <a:cxn ang="T11">
                    <a:pos x="T6" y="T7"/>
                  </a:cxn>
                </a:cxnLst>
                <a:rect l="T12" t="T13" r="T14" b="T15"/>
                <a:pathLst>
                  <a:path w="10" h="24">
                    <a:moveTo>
                      <a:pt x="6" y="0"/>
                    </a:moveTo>
                    <a:lnTo>
                      <a:pt x="10" y="23"/>
                    </a:lnTo>
                    <a:lnTo>
                      <a:pt x="0" y="24"/>
                    </a:lnTo>
                    <a:lnTo>
                      <a:pt x="6" y="0"/>
                    </a:lnTo>
                    <a:close/>
                  </a:path>
                </a:pathLst>
              </a:custGeom>
              <a:solidFill>
                <a:srgbClr val="FFFFFF"/>
              </a:solidFill>
              <a:ln w="0">
                <a:solidFill>
                  <a:schemeClr val="tx2"/>
                </a:solidFill>
                <a:round/>
                <a:headEnd/>
                <a:tailEnd/>
              </a:ln>
            </p:spPr>
            <p:txBody>
              <a:bodyPr/>
              <a:lstStyle/>
              <a:p>
                <a:endParaRPr lang="en-US"/>
              </a:p>
            </p:txBody>
          </p:sp>
          <p:sp>
            <p:nvSpPr>
              <p:cNvPr id="202779" name="Freeform 22"/>
              <p:cNvSpPr>
                <a:spLocks/>
              </p:cNvSpPr>
              <p:nvPr/>
            </p:nvSpPr>
            <p:spPr bwMode="auto">
              <a:xfrm>
                <a:off x="6315075" y="3768725"/>
                <a:ext cx="1306513" cy="723900"/>
              </a:xfrm>
              <a:custGeom>
                <a:avLst/>
                <a:gdLst>
                  <a:gd name="T0" fmla="*/ 2147483647 w 1654"/>
                  <a:gd name="T1" fmla="*/ 2147483647 h 920"/>
                  <a:gd name="T2" fmla="*/ 2147483647 w 1654"/>
                  <a:gd name="T3" fmla="*/ 2147483647 h 920"/>
                  <a:gd name="T4" fmla="*/ 2147483647 w 1654"/>
                  <a:gd name="T5" fmla="*/ 2147483647 h 920"/>
                  <a:gd name="T6" fmla="*/ 2147483647 w 1654"/>
                  <a:gd name="T7" fmla="*/ 2147483647 h 920"/>
                  <a:gd name="T8" fmla="*/ 2147483647 w 1654"/>
                  <a:gd name="T9" fmla="*/ 2147483647 h 920"/>
                  <a:gd name="T10" fmla="*/ 2147483647 w 1654"/>
                  <a:gd name="T11" fmla="*/ 2147483647 h 920"/>
                  <a:gd name="T12" fmla="*/ 2147483647 w 1654"/>
                  <a:gd name="T13" fmla="*/ 2147483647 h 920"/>
                  <a:gd name="T14" fmla="*/ 2147483647 w 1654"/>
                  <a:gd name="T15" fmla="*/ 2147483647 h 920"/>
                  <a:gd name="T16" fmla="*/ 2147483647 w 1654"/>
                  <a:gd name="T17" fmla="*/ 2147483647 h 920"/>
                  <a:gd name="T18" fmla="*/ 2147483647 w 1654"/>
                  <a:gd name="T19" fmla="*/ 2147483647 h 920"/>
                  <a:gd name="T20" fmla="*/ 2147483647 w 1654"/>
                  <a:gd name="T21" fmla="*/ 2147483647 h 920"/>
                  <a:gd name="T22" fmla="*/ 2147483647 w 1654"/>
                  <a:gd name="T23" fmla="*/ 2147483647 h 920"/>
                  <a:gd name="T24" fmla="*/ 2147483647 w 1654"/>
                  <a:gd name="T25" fmla="*/ 2147483647 h 920"/>
                  <a:gd name="T26" fmla="*/ 2147483647 w 1654"/>
                  <a:gd name="T27" fmla="*/ 2147483647 h 920"/>
                  <a:gd name="T28" fmla="*/ 2147483647 w 1654"/>
                  <a:gd name="T29" fmla="*/ 2147483647 h 920"/>
                  <a:gd name="T30" fmla="*/ 2147483647 w 1654"/>
                  <a:gd name="T31" fmla="*/ 2147483647 h 920"/>
                  <a:gd name="T32" fmla="*/ 2147483647 w 1654"/>
                  <a:gd name="T33" fmla="*/ 2147483647 h 920"/>
                  <a:gd name="T34" fmla="*/ 2147483647 w 1654"/>
                  <a:gd name="T35" fmla="*/ 2147483647 h 920"/>
                  <a:gd name="T36" fmla="*/ 2147483647 w 1654"/>
                  <a:gd name="T37" fmla="*/ 2147483647 h 920"/>
                  <a:gd name="T38" fmla="*/ 2147483647 w 1654"/>
                  <a:gd name="T39" fmla="*/ 2147483647 h 920"/>
                  <a:gd name="T40" fmla="*/ 2147483647 w 1654"/>
                  <a:gd name="T41" fmla="*/ 2147483647 h 920"/>
                  <a:gd name="T42" fmla="*/ 2147483647 w 1654"/>
                  <a:gd name="T43" fmla="*/ 2147483647 h 920"/>
                  <a:gd name="T44" fmla="*/ 2147483647 w 1654"/>
                  <a:gd name="T45" fmla="*/ 0 h 920"/>
                  <a:gd name="T46" fmla="*/ 2147483647 w 1654"/>
                  <a:gd name="T47" fmla="*/ 2147483647 h 920"/>
                  <a:gd name="T48" fmla="*/ 2147483647 w 1654"/>
                  <a:gd name="T49" fmla="*/ 2147483647 h 920"/>
                  <a:gd name="T50" fmla="*/ 2147483647 w 1654"/>
                  <a:gd name="T51" fmla="*/ 2147483647 h 920"/>
                  <a:gd name="T52" fmla="*/ 2147483647 w 1654"/>
                  <a:gd name="T53" fmla="*/ 2147483647 h 920"/>
                  <a:gd name="T54" fmla="*/ 2147483647 w 1654"/>
                  <a:gd name="T55" fmla="*/ 2147483647 h 920"/>
                  <a:gd name="T56" fmla="*/ 2147483647 w 1654"/>
                  <a:gd name="T57" fmla="*/ 2147483647 h 920"/>
                  <a:gd name="T58" fmla="*/ 2147483647 w 1654"/>
                  <a:gd name="T59" fmla="*/ 2147483647 h 920"/>
                  <a:gd name="T60" fmla="*/ 2147483647 w 1654"/>
                  <a:gd name="T61" fmla="*/ 2147483647 h 920"/>
                  <a:gd name="T62" fmla="*/ 2147483647 w 1654"/>
                  <a:gd name="T63" fmla="*/ 2147483647 h 920"/>
                  <a:gd name="T64" fmla="*/ 2147483647 w 1654"/>
                  <a:gd name="T65" fmla="*/ 2147483647 h 920"/>
                  <a:gd name="T66" fmla="*/ 2147483647 w 1654"/>
                  <a:gd name="T67" fmla="*/ 2147483647 h 920"/>
                  <a:gd name="T68" fmla="*/ 2147483647 w 1654"/>
                  <a:gd name="T69" fmla="*/ 2147483647 h 920"/>
                  <a:gd name="T70" fmla="*/ 2147483647 w 1654"/>
                  <a:gd name="T71" fmla="*/ 2147483647 h 920"/>
                  <a:gd name="T72" fmla="*/ 2147483647 w 1654"/>
                  <a:gd name="T73" fmla="*/ 2147483647 h 920"/>
                  <a:gd name="T74" fmla="*/ 2147483647 w 1654"/>
                  <a:gd name="T75" fmla="*/ 2147483647 h 920"/>
                  <a:gd name="T76" fmla="*/ 2147483647 w 1654"/>
                  <a:gd name="T77" fmla="*/ 2147483647 h 920"/>
                  <a:gd name="T78" fmla="*/ 2147483647 w 1654"/>
                  <a:gd name="T79" fmla="*/ 2147483647 h 920"/>
                  <a:gd name="T80" fmla="*/ 2147483647 w 1654"/>
                  <a:gd name="T81" fmla="*/ 2147483647 h 920"/>
                  <a:gd name="T82" fmla="*/ 2147483647 w 1654"/>
                  <a:gd name="T83" fmla="*/ 2147483647 h 920"/>
                  <a:gd name="T84" fmla="*/ 2147483647 w 1654"/>
                  <a:gd name="T85" fmla="*/ 2147483647 h 920"/>
                  <a:gd name="T86" fmla="*/ 2147483647 w 1654"/>
                  <a:gd name="T87" fmla="*/ 2147483647 h 920"/>
                  <a:gd name="T88" fmla="*/ 2147483647 w 1654"/>
                  <a:gd name="T89" fmla="*/ 2147483647 h 920"/>
                  <a:gd name="T90" fmla="*/ 2147483647 w 1654"/>
                  <a:gd name="T91" fmla="*/ 2147483647 h 920"/>
                  <a:gd name="T92" fmla="*/ 0 w 1654"/>
                  <a:gd name="T93" fmla="*/ 2147483647 h 920"/>
                  <a:gd name="T94" fmla="*/ 2147483647 w 1654"/>
                  <a:gd name="T95" fmla="*/ 2147483647 h 920"/>
                  <a:gd name="T96" fmla="*/ 2147483647 w 1654"/>
                  <a:gd name="T97" fmla="*/ 2147483647 h 920"/>
                  <a:gd name="T98" fmla="*/ 2147483647 w 1654"/>
                  <a:gd name="T99" fmla="*/ 2147483647 h 920"/>
                  <a:gd name="T100" fmla="*/ 2147483647 w 1654"/>
                  <a:gd name="T101" fmla="*/ 2147483647 h 920"/>
                  <a:gd name="T102" fmla="*/ 2147483647 w 1654"/>
                  <a:gd name="T103" fmla="*/ 2147483647 h 920"/>
                  <a:gd name="T104" fmla="*/ 2147483647 w 1654"/>
                  <a:gd name="T105" fmla="*/ 2147483647 h 920"/>
                  <a:gd name="T106" fmla="*/ 2147483647 w 1654"/>
                  <a:gd name="T107" fmla="*/ 2147483647 h 92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54"/>
                  <a:gd name="T163" fmla="*/ 0 h 920"/>
                  <a:gd name="T164" fmla="*/ 1654 w 1654"/>
                  <a:gd name="T165" fmla="*/ 920 h 92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54" h="920">
                    <a:moveTo>
                      <a:pt x="325" y="425"/>
                    </a:moveTo>
                    <a:lnTo>
                      <a:pt x="331" y="414"/>
                    </a:lnTo>
                    <a:lnTo>
                      <a:pt x="353" y="401"/>
                    </a:lnTo>
                    <a:lnTo>
                      <a:pt x="358" y="393"/>
                    </a:lnTo>
                    <a:lnTo>
                      <a:pt x="375" y="400"/>
                    </a:lnTo>
                    <a:lnTo>
                      <a:pt x="378" y="405"/>
                    </a:lnTo>
                    <a:lnTo>
                      <a:pt x="386" y="404"/>
                    </a:lnTo>
                    <a:lnTo>
                      <a:pt x="390" y="395"/>
                    </a:lnTo>
                    <a:lnTo>
                      <a:pt x="395" y="395"/>
                    </a:lnTo>
                    <a:lnTo>
                      <a:pt x="408" y="350"/>
                    </a:lnTo>
                    <a:lnTo>
                      <a:pt x="410" y="343"/>
                    </a:lnTo>
                    <a:lnTo>
                      <a:pt x="416" y="332"/>
                    </a:lnTo>
                    <a:lnTo>
                      <a:pt x="439" y="322"/>
                    </a:lnTo>
                    <a:lnTo>
                      <a:pt x="441" y="305"/>
                    </a:lnTo>
                    <a:lnTo>
                      <a:pt x="442" y="272"/>
                    </a:lnTo>
                    <a:lnTo>
                      <a:pt x="443" y="245"/>
                    </a:lnTo>
                    <a:lnTo>
                      <a:pt x="453" y="244"/>
                    </a:lnTo>
                    <a:lnTo>
                      <a:pt x="481" y="239"/>
                    </a:lnTo>
                    <a:lnTo>
                      <a:pt x="487" y="239"/>
                    </a:lnTo>
                    <a:lnTo>
                      <a:pt x="504" y="237"/>
                    </a:lnTo>
                    <a:lnTo>
                      <a:pt x="512" y="235"/>
                    </a:lnTo>
                    <a:lnTo>
                      <a:pt x="560" y="228"/>
                    </a:lnTo>
                    <a:lnTo>
                      <a:pt x="589" y="224"/>
                    </a:lnTo>
                    <a:lnTo>
                      <a:pt x="593" y="222"/>
                    </a:lnTo>
                    <a:lnTo>
                      <a:pt x="594" y="222"/>
                    </a:lnTo>
                    <a:lnTo>
                      <a:pt x="598" y="222"/>
                    </a:lnTo>
                    <a:lnTo>
                      <a:pt x="600" y="221"/>
                    </a:lnTo>
                    <a:lnTo>
                      <a:pt x="603" y="221"/>
                    </a:lnTo>
                    <a:lnTo>
                      <a:pt x="613" y="218"/>
                    </a:lnTo>
                    <a:lnTo>
                      <a:pt x="625" y="215"/>
                    </a:lnTo>
                    <a:lnTo>
                      <a:pt x="642" y="213"/>
                    </a:lnTo>
                    <a:lnTo>
                      <a:pt x="651" y="211"/>
                    </a:lnTo>
                    <a:lnTo>
                      <a:pt x="664" y="210"/>
                    </a:lnTo>
                    <a:lnTo>
                      <a:pt x="674" y="208"/>
                    </a:lnTo>
                    <a:lnTo>
                      <a:pt x="702" y="204"/>
                    </a:lnTo>
                    <a:lnTo>
                      <a:pt x="734" y="198"/>
                    </a:lnTo>
                    <a:lnTo>
                      <a:pt x="747" y="194"/>
                    </a:lnTo>
                    <a:lnTo>
                      <a:pt x="752" y="194"/>
                    </a:lnTo>
                    <a:lnTo>
                      <a:pt x="757" y="193"/>
                    </a:lnTo>
                    <a:lnTo>
                      <a:pt x="781" y="187"/>
                    </a:lnTo>
                    <a:lnTo>
                      <a:pt x="810" y="181"/>
                    </a:lnTo>
                    <a:lnTo>
                      <a:pt x="826" y="177"/>
                    </a:lnTo>
                    <a:lnTo>
                      <a:pt x="838" y="174"/>
                    </a:lnTo>
                    <a:lnTo>
                      <a:pt x="848" y="173"/>
                    </a:lnTo>
                    <a:lnTo>
                      <a:pt x="873" y="167"/>
                    </a:lnTo>
                    <a:lnTo>
                      <a:pt x="896" y="161"/>
                    </a:lnTo>
                    <a:lnTo>
                      <a:pt x="902" y="160"/>
                    </a:lnTo>
                    <a:lnTo>
                      <a:pt x="917" y="156"/>
                    </a:lnTo>
                    <a:lnTo>
                      <a:pt x="974" y="143"/>
                    </a:lnTo>
                    <a:lnTo>
                      <a:pt x="977" y="142"/>
                    </a:lnTo>
                    <a:lnTo>
                      <a:pt x="981" y="142"/>
                    </a:lnTo>
                    <a:lnTo>
                      <a:pt x="983" y="140"/>
                    </a:lnTo>
                    <a:lnTo>
                      <a:pt x="989" y="139"/>
                    </a:lnTo>
                    <a:lnTo>
                      <a:pt x="992" y="139"/>
                    </a:lnTo>
                    <a:lnTo>
                      <a:pt x="1013" y="135"/>
                    </a:lnTo>
                    <a:lnTo>
                      <a:pt x="1036" y="129"/>
                    </a:lnTo>
                    <a:lnTo>
                      <a:pt x="1044" y="126"/>
                    </a:lnTo>
                    <a:lnTo>
                      <a:pt x="1052" y="125"/>
                    </a:lnTo>
                    <a:lnTo>
                      <a:pt x="1058" y="122"/>
                    </a:lnTo>
                    <a:lnTo>
                      <a:pt x="1068" y="120"/>
                    </a:lnTo>
                    <a:lnTo>
                      <a:pt x="1081" y="116"/>
                    </a:lnTo>
                    <a:lnTo>
                      <a:pt x="1086" y="115"/>
                    </a:lnTo>
                    <a:lnTo>
                      <a:pt x="1119" y="108"/>
                    </a:lnTo>
                    <a:lnTo>
                      <a:pt x="1128" y="105"/>
                    </a:lnTo>
                    <a:lnTo>
                      <a:pt x="1136" y="103"/>
                    </a:lnTo>
                    <a:lnTo>
                      <a:pt x="1146" y="100"/>
                    </a:lnTo>
                    <a:lnTo>
                      <a:pt x="1157" y="98"/>
                    </a:lnTo>
                    <a:lnTo>
                      <a:pt x="1165" y="95"/>
                    </a:lnTo>
                    <a:lnTo>
                      <a:pt x="1170" y="93"/>
                    </a:lnTo>
                    <a:lnTo>
                      <a:pt x="1207" y="85"/>
                    </a:lnTo>
                    <a:lnTo>
                      <a:pt x="1212" y="83"/>
                    </a:lnTo>
                    <a:lnTo>
                      <a:pt x="1257" y="72"/>
                    </a:lnTo>
                    <a:lnTo>
                      <a:pt x="1266" y="69"/>
                    </a:lnTo>
                    <a:lnTo>
                      <a:pt x="1282" y="65"/>
                    </a:lnTo>
                    <a:lnTo>
                      <a:pt x="1289" y="64"/>
                    </a:lnTo>
                    <a:lnTo>
                      <a:pt x="1295" y="62"/>
                    </a:lnTo>
                    <a:lnTo>
                      <a:pt x="1328" y="54"/>
                    </a:lnTo>
                    <a:lnTo>
                      <a:pt x="1328" y="51"/>
                    </a:lnTo>
                    <a:lnTo>
                      <a:pt x="1335" y="49"/>
                    </a:lnTo>
                    <a:lnTo>
                      <a:pt x="1359" y="44"/>
                    </a:lnTo>
                    <a:lnTo>
                      <a:pt x="1397" y="34"/>
                    </a:lnTo>
                    <a:lnTo>
                      <a:pt x="1398" y="34"/>
                    </a:lnTo>
                    <a:lnTo>
                      <a:pt x="1405" y="31"/>
                    </a:lnTo>
                    <a:lnTo>
                      <a:pt x="1406" y="31"/>
                    </a:lnTo>
                    <a:lnTo>
                      <a:pt x="1428" y="25"/>
                    </a:lnTo>
                    <a:lnTo>
                      <a:pt x="1433" y="24"/>
                    </a:lnTo>
                    <a:lnTo>
                      <a:pt x="1439" y="22"/>
                    </a:lnTo>
                    <a:lnTo>
                      <a:pt x="1447" y="21"/>
                    </a:lnTo>
                    <a:lnTo>
                      <a:pt x="1450" y="20"/>
                    </a:lnTo>
                    <a:lnTo>
                      <a:pt x="1474" y="13"/>
                    </a:lnTo>
                    <a:lnTo>
                      <a:pt x="1497" y="7"/>
                    </a:lnTo>
                    <a:lnTo>
                      <a:pt x="1521" y="0"/>
                    </a:lnTo>
                    <a:lnTo>
                      <a:pt x="1526" y="14"/>
                    </a:lnTo>
                    <a:lnTo>
                      <a:pt x="1556" y="88"/>
                    </a:lnTo>
                    <a:lnTo>
                      <a:pt x="1645" y="249"/>
                    </a:lnTo>
                    <a:lnTo>
                      <a:pt x="1654" y="361"/>
                    </a:lnTo>
                    <a:lnTo>
                      <a:pt x="1614" y="390"/>
                    </a:lnTo>
                    <a:lnTo>
                      <a:pt x="1573" y="441"/>
                    </a:lnTo>
                    <a:lnTo>
                      <a:pt x="1572" y="442"/>
                    </a:lnTo>
                    <a:lnTo>
                      <a:pt x="1530" y="510"/>
                    </a:lnTo>
                    <a:lnTo>
                      <a:pt x="1495" y="597"/>
                    </a:lnTo>
                    <a:lnTo>
                      <a:pt x="1477" y="587"/>
                    </a:lnTo>
                    <a:lnTo>
                      <a:pt x="1452" y="586"/>
                    </a:lnTo>
                    <a:lnTo>
                      <a:pt x="1385" y="621"/>
                    </a:lnTo>
                    <a:lnTo>
                      <a:pt x="1364" y="642"/>
                    </a:lnTo>
                    <a:lnTo>
                      <a:pt x="1319" y="699"/>
                    </a:lnTo>
                    <a:lnTo>
                      <a:pt x="1288" y="751"/>
                    </a:lnTo>
                    <a:lnTo>
                      <a:pt x="1282" y="766"/>
                    </a:lnTo>
                    <a:lnTo>
                      <a:pt x="1263" y="869"/>
                    </a:lnTo>
                    <a:lnTo>
                      <a:pt x="1262" y="886"/>
                    </a:lnTo>
                    <a:lnTo>
                      <a:pt x="1229" y="883"/>
                    </a:lnTo>
                    <a:lnTo>
                      <a:pt x="1181" y="898"/>
                    </a:lnTo>
                    <a:lnTo>
                      <a:pt x="1151" y="920"/>
                    </a:lnTo>
                    <a:lnTo>
                      <a:pt x="1145" y="915"/>
                    </a:lnTo>
                    <a:lnTo>
                      <a:pt x="1128" y="900"/>
                    </a:lnTo>
                    <a:lnTo>
                      <a:pt x="1126" y="898"/>
                    </a:lnTo>
                    <a:lnTo>
                      <a:pt x="1074" y="852"/>
                    </a:lnTo>
                    <a:lnTo>
                      <a:pt x="1044" y="824"/>
                    </a:lnTo>
                    <a:lnTo>
                      <a:pt x="1030" y="812"/>
                    </a:lnTo>
                    <a:lnTo>
                      <a:pt x="985" y="773"/>
                    </a:lnTo>
                    <a:lnTo>
                      <a:pt x="969" y="757"/>
                    </a:lnTo>
                    <a:lnTo>
                      <a:pt x="943" y="734"/>
                    </a:lnTo>
                    <a:lnTo>
                      <a:pt x="942" y="734"/>
                    </a:lnTo>
                    <a:lnTo>
                      <a:pt x="942" y="733"/>
                    </a:lnTo>
                    <a:lnTo>
                      <a:pt x="941" y="733"/>
                    </a:lnTo>
                    <a:lnTo>
                      <a:pt x="907" y="703"/>
                    </a:lnTo>
                    <a:lnTo>
                      <a:pt x="893" y="690"/>
                    </a:lnTo>
                    <a:lnTo>
                      <a:pt x="890" y="690"/>
                    </a:lnTo>
                    <a:lnTo>
                      <a:pt x="878" y="693"/>
                    </a:lnTo>
                    <a:lnTo>
                      <a:pt x="855" y="699"/>
                    </a:lnTo>
                    <a:lnTo>
                      <a:pt x="845" y="700"/>
                    </a:lnTo>
                    <a:lnTo>
                      <a:pt x="831" y="703"/>
                    </a:lnTo>
                    <a:lnTo>
                      <a:pt x="781" y="713"/>
                    </a:lnTo>
                    <a:lnTo>
                      <a:pt x="769" y="715"/>
                    </a:lnTo>
                    <a:lnTo>
                      <a:pt x="768" y="715"/>
                    </a:lnTo>
                    <a:lnTo>
                      <a:pt x="743" y="720"/>
                    </a:lnTo>
                    <a:lnTo>
                      <a:pt x="723" y="725"/>
                    </a:lnTo>
                    <a:lnTo>
                      <a:pt x="679" y="733"/>
                    </a:lnTo>
                    <a:lnTo>
                      <a:pt x="677" y="698"/>
                    </a:lnTo>
                    <a:lnTo>
                      <a:pt x="663" y="681"/>
                    </a:lnTo>
                    <a:lnTo>
                      <a:pt x="661" y="676"/>
                    </a:lnTo>
                    <a:lnTo>
                      <a:pt x="655" y="671"/>
                    </a:lnTo>
                    <a:lnTo>
                      <a:pt x="648" y="661"/>
                    </a:lnTo>
                    <a:lnTo>
                      <a:pt x="630" y="668"/>
                    </a:lnTo>
                    <a:lnTo>
                      <a:pt x="618" y="649"/>
                    </a:lnTo>
                    <a:lnTo>
                      <a:pt x="621" y="645"/>
                    </a:lnTo>
                    <a:lnTo>
                      <a:pt x="600" y="648"/>
                    </a:lnTo>
                    <a:lnTo>
                      <a:pt x="579" y="651"/>
                    </a:lnTo>
                    <a:lnTo>
                      <a:pt x="565" y="652"/>
                    </a:lnTo>
                    <a:lnTo>
                      <a:pt x="557" y="654"/>
                    </a:lnTo>
                    <a:lnTo>
                      <a:pt x="531" y="658"/>
                    </a:lnTo>
                    <a:lnTo>
                      <a:pt x="483" y="664"/>
                    </a:lnTo>
                    <a:lnTo>
                      <a:pt x="480" y="665"/>
                    </a:lnTo>
                    <a:lnTo>
                      <a:pt x="461" y="668"/>
                    </a:lnTo>
                    <a:lnTo>
                      <a:pt x="442" y="671"/>
                    </a:lnTo>
                    <a:lnTo>
                      <a:pt x="424" y="673"/>
                    </a:lnTo>
                    <a:lnTo>
                      <a:pt x="410" y="675"/>
                    </a:lnTo>
                    <a:lnTo>
                      <a:pt x="394" y="676"/>
                    </a:lnTo>
                    <a:lnTo>
                      <a:pt x="391" y="676"/>
                    </a:lnTo>
                    <a:lnTo>
                      <a:pt x="389" y="678"/>
                    </a:lnTo>
                    <a:lnTo>
                      <a:pt x="369" y="683"/>
                    </a:lnTo>
                    <a:lnTo>
                      <a:pt x="342" y="696"/>
                    </a:lnTo>
                    <a:lnTo>
                      <a:pt x="328" y="705"/>
                    </a:lnTo>
                    <a:lnTo>
                      <a:pt x="314" y="713"/>
                    </a:lnTo>
                    <a:lnTo>
                      <a:pt x="307" y="715"/>
                    </a:lnTo>
                    <a:lnTo>
                      <a:pt x="295" y="734"/>
                    </a:lnTo>
                    <a:lnTo>
                      <a:pt x="274" y="740"/>
                    </a:lnTo>
                    <a:lnTo>
                      <a:pt x="271" y="743"/>
                    </a:lnTo>
                    <a:lnTo>
                      <a:pt x="251" y="754"/>
                    </a:lnTo>
                    <a:lnTo>
                      <a:pt x="250" y="754"/>
                    </a:lnTo>
                    <a:lnTo>
                      <a:pt x="232" y="767"/>
                    </a:lnTo>
                    <a:lnTo>
                      <a:pt x="219" y="769"/>
                    </a:lnTo>
                    <a:lnTo>
                      <a:pt x="192" y="776"/>
                    </a:lnTo>
                    <a:lnTo>
                      <a:pt x="161" y="781"/>
                    </a:lnTo>
                    <a:lnTo>
                      <a:pt x="158" y="783"/>
                    </a:lnTo>
                    <a:lnTo>
                      <a:pt x="148" y="784"/>
                    </a:lnTo>
                    <a:lnTo>
                      <a:pt x="135" y="787"/>
                    </a:lnTo>
                    <a:lnTo>
                      <a:pt x="135" y="788"/>
                    </a:lnTo>
                    <a:lnTo>
                      <a:pt x="75" y="798"/>
                    </a:lnTo>
                    <a:lnTo>
                      <a:pt x="72" y="798"/>
                    </a:lnTo>
                    <a:lnTo>
                      <a:pt x="62" y="801"/>
                    </a:lnTo>
                    <a:lnTo>
                      <a:pt x="39" y="804"/>
                    </a:lnTo>
                    <a:lnTo>
                      <a:pt x="38" y="805"/>
                    </a:lnTo>
                    <a:lnTo>
                      <a:pt x="15" y="808"/>
                    </a:lnTo>
                    <a:lnTo>
                      <a:pt x="1" y="811"/>
                    </a:lnTo>
                    <a:lnTo>
                      <a:pt x="1" y="807"/>
                    </a:lnTo>
                    <a:lnTo>
                      <a:pt x="0" y="770"/>
                    </a:lnTo>
                    <a:lnTo>
                      <a:pt x="0" y="746"/>
                    </a:lnTo>
                    <a:lnTo>
                      <a:pt x="7" y="730"/>
                    </a:lnTo>
                    <a:lnTo>
                      <a:pt x="36" y="726"/>
                    </a:lnTo>
                    <a:lnTo>
                      <a:pt x="47" y="712"/>
                    </a:lnTo>
                    <a:lnTo>
                      <a:pt x="48" y="686"/>
                    </a:lnTo>
                    <a:lnTo>
                      <a:pt x="48" y="671"/>
                    </a:lnTo>
                    <a:lnTo>
                      <a:pt x="55" y="658"/>
                    </a:lnTo>
                    <a:lnTo>
                      <a:pt x="56" y="659"/>
                    </a:lnTo>
                    <a:lnTo>
                      <a:pt x="68" y="639"/>
                    </a:lnTo>
                    <a:lnTo>
                      <a:pt x="91" y="622"/>
                    </a:lnTo>
                    <a:lnTo>
                      <a:pt x="107" y="617"/>
                    </a:lnTo>
                    <a:lnTo>
                      <a:pt x="113" y="617"/>
                    </a:lnTo>
                    <a:lnTo>
                      <a:pt x="138" y="614"/>
                    </a:lnTo>
                    <a:lnTo>
                      <a:pt x="181" y="566"/>
                    </a:lnTo>
                    <a:lnTo>
                      <a:pt x="179" y="560"/>
                    </a:lnTo>
                    <a:lnTo>
                      <a:pt x="202" y="540"/>
                    </a:lnTo>
                    <a:lnTo>
                      <a:pt x="225" y="534"/>
                    </a:lnTo>
                    <a:lnTo>
                      <a:pt x="232" y="527"/>
                    </a:lnTo>
                    <a:lnTo>
                      <a:pt x="240" y="499"/>
                    </a:lnTo>
                    <a:lnTo>
                      <a:pt x="240" y="496"/>
                    </a:lnTo>
                    <a:lnTo>
                      <a:pt x="239" y="479"/>
                    </a:lnTo>
                    <a:lnTo>
                      <a:pt x="259" y="459"/>
                    </a:lnTo>
                    <a:lnTo>
                      <a:pt x="286" y="437"/>
                    </a:lnTo>
                    <a:lnTo>
                      <a:pt x="290" y="441"/>
                    </a:lnTo>
                    <a:lnTo>
                      <a:pt x="290" y="454"/>
                    </a:lnTo>
                    <a:lnTo>
                      <a:pt x="311" y="456"/>
                    </a:lnTo>
                    <a:lnTo>
                      <a:pt x="312" y="455"/>
                    </a:lnTo>
                    <a:lnTo>
                      <a:pt x="319" y="445"/>
                    </a:lnTo>
                    <a:lnTo>
                      <a:pt x="325" y="425"/>
                    </a:lnTo>
                    <a:close/>
                  </a:path>
                </a:pathLst>
              </a:custGeom>
              <a:solidFill>
                <a:srgbClr val="FFFFFF"/>
              </a:solidFill>
              <a:ln w="0">
                <a:solidFill>
                  <a:schemeClr val="tx2"/>
                </a:solidFill>
                <a:round/>
                <a:headEnd/>
                <a:tailEnd/>
              </a:ln>
            </p:spPr>
            <p:txBody>
              <a:bodyPr/>
              <a:lstStyle/>
              <a:p>
                <a:endParaRPr lang="en-US"/>
              </a:p>
            </p:txBody>
          </p:sp>
          <p:sp>
            <p:nvSpPr>
              <p:cNvPr id="202780" name="Freeform 23"/>
              <p:cNvSpPr>
                <a:spLocks/>
              </p:cNvSpPr>
              <p:nvPr/>
            </p:nvSpPr>
            <p:spPr bwMode="auto">
              <a:xfrm>
                <a:off x="6470650" y="4276725"/>
                <a:ext cx="755650" cy="715963"/>
              </a:xfrm>
              <a:custGeom>
                <a:avLst/>
                <a:gdLst>
                  <a:gd name="T0" fmla="*/ 2147483647 w 956"/>
                  <a:gd name="T1" fmla="*/ 2147483647 h 908"/>
                  <a:gd name="T2" fmla="*/ 2147483647 w 956"/>
                  <a:gd name="T3" fmla="*/ 2147483647 h 908"/>
                  <a:gd name="T4" fmla="*/ 2147483647 w 956"/>
                  <a:gd name="T5" fmla="*/ 2147483647 h 908"/>
                  <a:gd name="T6" fmla="*/ 2147483647 w 956"/>
                  <a:gd name="T7" fmla="*/ 2147483647 h 908"/>
                  <a:gd name="T8" fmla="*/ 2147483647 w 956"/>
                  <a:gd name="T9" fmla="*/ 2147483647 h 908"/>
                  <a:gd name="T10" fmla="*/ 2147483647 w 956"/>
                  <a:gd name="T11" fmla="*/ 2147483647 h 908"/>
                  <a:gd name="T12" fmla="*/ 2147483647 w 956"/>
                  <a:gd name="T13" fmla="*/ 2147483647 h 908"/>
                  <a:gd name="T14" fmla="*/ 2147483647 w 956"/>
                  <a:gd name="T15" fmla="*/ 2147483647 h 908"/>
                  <a:gd name="T16" fmla="*/ 2147483647 w 956"/>
                  <a:gd name="T17" fmla="*/ 2147483647 h 908"/>
                  <a:gd name="T18" fmla="*/ 2147483647 w 956"/>
                  <a:gd name="T19" fmla="*/ 2147483647 h 908"/>
                  <a:gd name="T20" fmla="*/ 2147483647 w 956"/>
                  <a:gd name="T21" fmla="*/ 2147483647 h 908"/>
                  <a:gd name="T22" fmla="*/ 2147483647 w 956"/>
                  <a:gd name="T23" fmla="*/ 2147483647 h 908"/>
                  <a:gd name="T24" fmla="*/ 2147483647 w 956"/>
                  <a:gd name="T25" fmla="*/ 2147483647 h 908"/>
                  <a:gd name="T26" fmla="*/ 2147483647 w 956"/>
                  <a:gd name="T27" fmla="*/ 2147483647 h 908"/>
                  <a:gd name="T28" fmla="*/ 2147483647 w 956"/>
                  <a:gd name="T29" fmla="*/ 2147483647 h 908"/>
                  <a:gd name="T30" fmla="*/ 2147483647 w 956"/>
                  <a:gd name="T31" fmla="*/ 2147483647 h 908"/>
                  <a:gd name="T32" fmla="*/ 2147483647 w 956"/>
                  <a:gd name="T33" fmla="*/ 2147483647 h 908"/>
                  <a:gd name="T34" fmla="*/ 2147483647 w 956"/>
                  <a:gd name="T35" fmla="*/ 2147483647 h 908"/>
                  <a:gd name="T36" fmla="*/ 2147483647 w 956"/>
                  <a:gd name="T37" fmla="*/ 2147483647 h 908"/>
                  <a:gd name="T38" fmla="*/ 2147483647 w 956"/>
                  <a:gd name="T39" fmla="*/ 2147483647 h 908"/>
                  <a:gd name="T40" fmla="*/ 2147483647 w 956"/>
                  <a:gd name="T41" fmla="*/ 2147483647 h 908"/>
                  <a:gd name="T42" fmla="*/ 2147483647 w 956"/>
                  <a:gd name="T43" fmla="*/ 2147483647 h 908"/>
                  <a:gd name="T44" fmla="*/ 2147483647 w 956"/>
                  <a:gd name="T45" fmla="*/ 2147483647 h 908"/>
                  <a:gd name="T46" fmla="*/ 2147483647 w 956"/>
                  <a:gd name="T47" fmla="*/ 2147483647 h 908"/>
                  <a:gd name="T48" fmla="*/ 2147483647 w 956"/>
                  <a:gd name="T49" fmla="*/ 2147483647 h 908"/>
                  <a:gd name="T50" fmla="*/ 2147483647 w 956"/>
                  <a:gd name="T51" fmla="*/ 2147483647 h 908"/>
                  <a:gd name="T52" fmla="*/ 2147483647 w 956"/>
                  <a:gd name="T53" fmla="*/ 2147483647 h 908"/>
                  <a:gd name="T54" fmla="*/ 2147483647 w 956"/>
                  <a:gd name="T55" fmla="*/ 2147483647 h 908"/>
                  <a:gd name="T56" fmla="*/ 2147483647 w 956"/>
                  <a:gd name="T57" fmla="*/ 2147483647 h 908"/>
                  <a:gd name="T58" fmla="*/ 2147483647 w 956"/>
                  <a:gd name="T59" fmla="*/ 2147483647 h 908"/>
                  <a:gd name="T60" fmla="*/ 2147483647 w 956"/>
                  <a:gd name="T61" fmla="*/ 2147483647 h 908"/>
                  <a:gd name="T62" fmla="*/ 2147483647 w 956"/>
                  <a:gd name="T63" fmla="*/ 2147483647 h 908"/>
                  <a:gd name="T64" fmla="*/ 2147483647 w 956"/>
                  <a:gd name="T65" fmla="*/ 0 h 908"/>
                  <a:gd name="T66" fmla="*/ 2147483647 w 956"/>
                  <a:gd name="T67" fmla="*/ 2147483647 h 908"/>
                  <a:gd name="T68" fmla="*/ 2147483647 w 956"/>
                  <a:gd name="T69" fmla="*/ 2147483647 h 908"/>
                  <a:gd name="T70" fmla="*/ 2147483647 w 956"/>
                  <a:gd name="T71" fmla="*/ 2147483647 h 908"/>
                  <a:gd name="T72" fmla="*/ 2147483647 w 956"/>
                  <a:gd name="T73" fmla="*/ 2147483647 h 908"/>
                  <a:gd name="T74" fmla="*/ 2147483647 w 956"/>
                  <a:gd name="T75" fmla="*/ 2147483647 h 908"/>
                  <a:gd name="T76" fmla="*/ 2147483647 w 956"/>
                  <a:gd name="T77" fmla="*/ 2147483647 h 908"/>
                  <a:gd name="T78" fmla="*/ 2147483647 w 956"/>
                  <a:gd name="T79" fmla="*/ 2147483647 h 908"/>
                  <a:gd name="T80" fmla="*/ 2147483647 w 956"/>
                  <a:gd name="T81" fmla="*/ 2147483647 h 908"/>
                  <a:gd name="T82" fmla="*/ 2147483647 w 956"/>
                  <a:gd name="T83" fmla="*/ 2147483647 h 908"/>
                  <a:gd name="T84" fmla="*/ 2147483647 w 956"/>
                  <a:gd name="T85" fmla="*/ 2147483647 h 908"/>
                  <a:gd name="T86" fmla="*/ 2147483647 w 956"/>
                  <a:gd name="T87" fmla="*/ 2147483647 h 908"/>
                  <a:gd name="T88" fmla="*/ 2147483647 w 956"/>
                  <a:gd name="T89" fmla="*/ 2147483647 h 908"/>
                  <a:gd name="T90" fmla="*/ 2147483647 w 956"/>
                  <a:gd name="T91" fmla="*/ 2147483647 h 908"/>
                  <a:gd name="T92" fmla="*/ 2147483647 w 956"/>
                  <a:gd name="T93" fmla="*/ 2147483647 h 908"/>
                  <a:gd name="T94" fmla="*/ 2147483647 w 956"/>
                  <a:gd name="T95" fmla="*/ 2147483647 h 9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56"/>
                  <a:gd name="T145" fmla="*/ 0 h 908"/>
                  <a:gd name="T146" fmla="*/ 956 w 956"/>
                  <a:gd name="T147" fmla="*/ 908 h 90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56" h="908">
                    <a:moveTo>
                      <a:pt x="171" y="394"/>
                    </a:moveTo>
                    <a:lnTo>
                      <a:pt x="172" y="397"/>
                    </a:lnTo>
                    <a:lnTo>
                      <a:pt x="173" y="399"/>
                    </a:lnTo>
                    <a:lnTo>
                      <a:pt x="179" y="411"/>
                    </a:lnTo>
                    <a:lnTo>
                      <a:pt x="220" y="436"/>
                    </a:lnTo>
                    <a:lnTo>
                      <a:pt x="247" y="458"/>
                    </a:lnTo>
                    <a:lnTo>
                      <a:pt x="255" y="478"/>
                    </a:lnTo>
                    <a:lnTo>
                      <a:pt x="263" y="495"/>
                    </a:lnTo>
                    <a:lnTo>
                      <a:pt x="277" y="502"/>
                    </a:lnTo>
                    <a:lnTo>
                      <a:pt x="279" y="501"/>
                    </a:lnTo>
                    <a:lnTo>
                      <a:pt x="296" y="511"/>
                    </a:lnTo>
                    <a:lnTo>
                      <a:pt x="296" y="512"/>
                    </a:lnTo>
                    <a:lnTo>
                      <a:pt x="298" y="512"/>
                    </a:lnTo>
                    <a:lnTo>
                      <a:pt x="299" y="514"/>
                    </a:lnTo>
                    <a:lnTo>
                      <a:pt x="324" y="559"/>
                    </a:lnTo>
                    <a:lnTo>
                      <a:pt x="336" y="575"/>
                    </a:lnTo>
                    <a:lnTo>
                      <a:pt x="343" y="593"/>
                    </a:lnTo>
                    <a:lnTo>
                      <a:pt x="364" y="604"/>
                    </a:lnTo>
                    <a:lnTo>
                      <a:pt x="367" y="618"/>
                    </a:lnTo>
                    <a:lnTo>
                      <a:pt x="374" y="624"/>
                    </a:lnTo>
                    <a:lnTo>
                      <a:pt x="395" y="628"/>
                    </a:lnTo>
                    <a:lnTo>
                      <a:pt x="411" y="641"/>
                    </a:lnTo>
                    <a:lnTo>
                      <a:pt x="422" y="650"/>
                    </a:lnTo>
                    <a:lnTo>
                      <a:pt x="423" y="672"/>
                    </a:lnTo>
                    <a:lnTo>
                      <a:pt x="450" y="723"/>
                    </a:lnTo>
                    <a:lnTo>
                      <a:pt x="453" y="759"/>
                    </a:lnTo>
                    <a:lnTo>
                      <a:pt x="459" y="767"/>
                    </a:lnTo>
                    <a:lnTo>
                      <a:pt x="461" y="769"/>
                    </a:lnTo>
                    <a:lnTo>
                      <a:pt x="462" y="767"/>
                    </a:lnTo>
                    <a:lnTo>
                      <a:pt x="482" y="775"/>
                    </a:lnTo>
                    <a:lnTo>
                      <a:pt x="522" y="841"/>
                    </a:lnTo>
                    <a:lnTo>
                      <a:pt x="519" y="860"/>
                    </a:lnTo>
                    <a:lnTo>
                      <a:pt x="522" y="867"/>
                    </a:lnTo>
                    <a:lnTo>
                      <a:pt x="531" y="895"/>
                    </a:lnTo>
                    <a:lnTo>
                      <a:pt x="555" y="898"/>
                    </a:lnTo>
                    <a:lnTo>
                      <a:pt x="578" y="908"/>
                    </a:lnTo>
                    <a:lnTo>
                      <a:pt x="579" y="898"/>
                    </a:lnTo>
                    <a:lnTo>
                      <a:pt x="602" y="875"/>
                    </a:lnTo>
                    <a:lnTo>
                      <a:pt x="614" y="848"/>
                    </a:lnTo>
                    <a:lnTo>
                      <a:pt x="597" y="837"/>
                    </a:lnTo>
                    <a:lnTo>
                      <a:pt x="584" y="807"/>
                    </a:lnTo>
                    <a:lnTo>
                      <a:pt x="622" y="835"/>
                    </a:lnTo>
                    <a:lnTo>
                      <a:pt x="644" y="816"/>
                    </a:lnTo>
                    <a:lnTo>
                      <a:pt x="654" y="787"/>
                    </a:lnTo>
                    <a:lnTo>
                      <a:pt x="634" y="756"/>
                    </a:lnTo>
                    <a:lnTo>
                      <a:pt x="650" y="756"/>
                    </a:lnTo>
                    <a:lnTo>
                      <a:pt x="659" y="762"/>
                    </a:lnTo>
                    <a:lnTo>
                      <a:pt x="666" y="755"/>
                    </a:lnTo>
                    <a:lnTo>
                      <a:pt x="667" y="753"/>
                    </a:lnTo>
                    <a:lnTo>
                      <a:pt x="667" y="755"/>
                    </a:lnTo>
                    <a:lnTo>
                      <a:pt x="669" y="759"/>
                    </a:lnTo>
                    <a:lnTo>
                      <a:pt x="676" y="749"/>
                    </a:lnTo>
                    <a:lnTo>
                      <a:pt x="703" y="719"/>
                    </a:lnTo>
                    <a:lnTo>
                      <a:pt x="731" y="702"/>
                    </a:lnTo>
                    <a:lnTo>
                      <a:pt x="748" y="658"/>
                    </a:lnTo>
                    <a:lnTo>
                      <a:pt x="773" y="637"/>
                    </a:lnTo>
                    <a:lnTo>
                      <a:pt x="799" y="593"/>
                    </a:lnTo>
                    <a:lnTo>
                      <a:pt x="794" y="572"/>
                    </a:lnTo>
                    <a:lnTo>
                      <a:pt x="834" y="562"/>
                    </a:lnTo>
                    <a:lnTo>
                      <a:pt x="849" y="523"/>
                    </a:lnTo>
                    <a:lnTo>
                      <a:pt x="853" y="522"/>
                    </a:lnTo>
                    <a:lnTo>
                      <a:pt x="861" y="445"/>
                    </a:lnTo>
                    <a:lnTo>
                      <a:pt x="881" y="377"/>
                    </a:lnTo>
                    <a:lnTo>
                      <a:pt x="911" y="316"/>
                    </a:lnTo>
                    <a:lnTo>
                      <a:pt x="919" y="305"/>
                    </a:lnTo>
                    <a:lnTo>
                      <a:pt x="956" y="275"/>
                    </a:lnTo>
                    <a:lnTo>
                      <a:pt x="950" y="270"/>
                    </a:lnTo>
                    <a:lnTo>
                      <a:pt x="933" y="255"/>
                    </a:lnTo>
                    <a:lnTo>
                      <a:pt x="931" y="253"/>
                    </a:lnTo>
                    <a:lnTo>
                      <a:pt x="879" y="207"/>
                    </a:lnTo>
                    <a:lnTo>
                      <a:pt x="849" y="179"/>
                    </a:lnTo>
                    <a:lnTo>
                      <a:pt x="835" y="167"/>
                    </a:lnTo>
                    <a:lnTo>
                      <a:pt x="790" y="128"/>
                    </a:lnTo>
                    <a:lnTo>
                      <a:pt x="774" y="112"/>
                    </a:lnTo>
                    <a:lnTo>
                      <a:pt x="748" y="89"/>
                    </a:lnTo>
                    <a:lnTo>
                      <a:pt x="747" y="89"/>
                    </a:lnTo>
                    <a:lnTo>
                      <a:pt x="747" y="88"/>
                    </a:lnTo>
                    <a:lnTo>
                      <a:pt x="746" y="88"/>
                    </a:lnTo>
                    <a:lnTo>
                      <a:pt x="712" y="58"/>
                    </a:lnTo>
                    <a:lnTo>
                      <a:pt x="698" y="45"/>
                    </a:lnTo>
                    <a:lnTo>
                      <a:pt x="695" y="45"/>
                    </a:lnTo>
                    <a:lnTo>
                      <a:pt x="683" y="48"/>
                    </a:lnTo>
                    <a:lnTo>
                      <a:pt x="660" y="54"/>
                    </a:lnTo>
                    <a:lnTo>
                      <a:pt x="650" y="55"/>
                    </a:lnTo>
                    <a:lnTo>
                      <a:pt x="636" y="58"/>
                    </a:lnTo>
                    <a:lnTo>
                      <a:pt x="586" y="68"/>
                    </a:lnTo>
                    <a:lnTo>
                      <a:pt x="574" y="70"/>
                    </a:lnTo>
                    <a:lnTo>
                      <a:pt x="573" y="70"/>
                    </a:lnTo>
                    <a:lnTo>
                      <a:pt x="548" y="75"/>
                    </a:lnTo>
                    <a:lnTo>
                      <a:pt x="528" y="80"/>
                    </a:lnTo>
                    <a:lnTo>
                      <a:pt x="484" y="88"/>
                    </a:lnTo>
                    <a:lnTo>
                      <a:pt x="482" y="53"/>
                    </a:lnTo>
                    <a:lnTo>
                      <a:pt x="468" y="36"/>
                    </a:lnTo>
                    <a:lnTo>
                      <a:pt x="466" y="31"/>
                    </a:lnTo>
                    <a:lnTo>
                      <a:pt x="460" y="26"/>
                    </a:lnTo>
                    <a:lnTo>
                      <a:pt x="453" y="16"/>
                    </a:lnTo>
                    <a:lnTo>
                      <a:pt x="435" y="23"/>
                    </a:lnTo>
                    <a:lnTo>
                      <a:pt x="423" y="4"/>
                    </a:lnTo>
                    <a:lnTo>
                      <a:pt x="426" y="0"/>
                    </a:lnTo>
                    <a:lnTo>
                      <a:pt x="405" y="3"/>
                    </a:lnTo>
                    <a:lnTo>
                      <a:pt x="384" y="6"/>
                    </a:lnTo>
                    <a:lnTo>
                      <a:pt x="370" y="7"/>
                    </a:lnTo>
                    <a:lnTo>
                      <a:pt x="362" y="9"/>
                    </a:lnTo>
                    <a:lnTo>
                      <a:pt x="336" y="13"/>
                    </a:lnTo>
                    <a:lnTo>
                      <a:pt x="288" y="19"/>
                    </a:lnTo>
                    <a:lnTo>
                      <a:pt x="285" y="20"/>
                    </a:lnTo>
                    <a:lnTo>
                      <a:pt x="266" y="23"/>
                    </a:lnTo>
                    <a:lnTo>
                      <a:pt x="247" y="26"/>
                    </a:lnTo>
                    <a:lnTo>
                      <a:pt x="229" y="28"/>
                    </a:lnTo>
                    <a:lnTo>
                      <a:pt x="215" y="30"/>
                    </a:lnTo>
                    <a:lnTo>
                      <a:pt x="199" y="31"/>
                    </a:lnTo>
                    <a:lnTo>
                      <a:pt x="196" y="31"/>
                    </a:lnTo>
                    <a:lnTo>
                      <a:pt x="194" y="33"/>
                    </a:lnTo>
                    <a:lnTo>
                      <a:pt x="174" y="38"/>
                    </a:lnTo>
                    <a:lnTo>
                      <a:pt x="147" y="51"/>
                    </a:lnTo>
                    <a:lnTo>
                      <a:pt x="133" y="60"/>
                    </a:lnTo>
                    <a:lnTo>
                      <a:pt x="119" y="68"/>
                    </a:lnTo>
                    <a:lnTo>
                      <a:pt x="112" y="70"/>
                    </a:lnTo>
                    <a:lnTo>
                      <a:pt x="100" y="89"/>
                    </a:lnTo>
                    <a:lnTo>
                      <a:pt x="79" y="95"/>
                    </a:lnTo>
                    <a:lnTo>
                      <a:pt x="76" y="98"/>
                    </a:lnTo>
                    <a:lnTo>
                      <a:pt x="56" y="109"/>
                    </a:lnTo>
                    <a:lnTo>
                      <a:pt x="55" y="109"/>
                    </a:lnTo>
                    <a:lnTo>
                      <a:pt x="37" y="122"/>
                    </a:lnTo>
                    <a:lnTo>
                      <a:pt x="36" y="141"/>
                    </a:lnTo>
                    <a:lnTo>
                      <a:pt x="15" y="169"/>
                    </a:lnTo>
                    <a:lnTo>
                      <a:pt x="0" y="214"/>
                    </a:lnTo>
                    <a:lnTo>
                      <a:pt x="4" y="223"/>
                    </a:lnTo>
                    <a:lnTo>
                      <a:pt x="26" y="237"/>
                    </a:lnTo>
                    <a:lnTo>
                      <a:pt x="50" y="253"/>
                    </a:lnTo>
                    <a:lnTo>
                      <a:pt x="54" y="258"/>
                    </a:lnTo>
                    <a:lnTo>
                      <a:pt x="66" y="268"/>
                    </a:lnTo>
                    <a:lnTo>
                      <a:pt x="66" y="270"/>
                    </a:lnTo>
                    <a:lnTo>
                      <a:pt x="70" y="272"/>
                    </a:lnTo>
                    <a:lnTo>
                      <a:pt x="77" y="274"/>
                    </a:lnTo>
                    <a:lnTo>
                      <a:pt x="78" y="271"/>
                    </a:lnTo>
                    <a:lnTo>
                      <a:pt x="101" y="272"/>
                    </a:lnTo>
                    <a:lnTo>
                      <a:pt x="111" y="297"/>
                    </a:lnTo>
                    <a:lnTo>
                      <a:pt x="126" y="319"/>
                    </a:lnTo>
                    <a:lnTo>
                      <a:pt x="132" y="325"/>
                    </a:lnTo>
                    <a:lnTo>
                      <a:pt x="134" y="331"/>
                    </a:lnTo>
                    <a:lnTo>
                      <a:pt x="135" y="342"/>
                    </a:lnTo>
                    <a:lnTo>
                      <a:pt x="152" y="365"/>
                    </a:lnTo>
                    <a:lnTo>
                      <a:pt x="164" y="382"/>
                    </a:lnTo>
                    <a:lnTo>
                      <a:pt x="171" y="394"/>
                    </a:lnTo>
                    <a:close/>
                  </a:path>
                </a:pathLst>
              </a:custGeom>
              <a:solidFill>
                <a:srgbClr val="FFFFFF"/>
              </a:solidFill>
              <a:ln w="0">
                <a:solidFill>
                  <a:schemeClr val="tx2"/>
                </a:solidFill>
                <a:round/>
                <a:headEnd/>
                <a:tailEnd/>
              </a:ln>
            </p:spPr>
            <p:txBody>
              <a:bodyPr/>
              <a:lstStyle/>
              <a:p>
                <a:endParaRPr lang="en-US"/>
              </a:p>
            </p:txBody>
          </p:sp>
          <p:sp>
            <p:nvSpPr>
              <p:cNvPr id="202781" name="Freeform 24"/>
              <p:cNvSpPr>
                <a:spLocks/>
              </p:cNvSpPr>
              <p:nvPr/>
            </p:nvSpPr>
            <p:spPr bwMode="auto">
              <a:xfrm>
                <a:off x="1876425" y="2713038"/>
                <a:ext cx="815975" cy="1281112"/>
              </a:xfrm>
              <a:custGeom>
                <a:avLst/>
                <a:gdLst>
                  <a:gd name="T0" fmla="*/ 2147483647 w 1035"/>
                  <a:gd name="T1" fmla="*/ 2147483647 h 1627"/>
                  <a:gd name="T2" fmla="*/ 2147483647 w 1035"/>
                  <a:gd name="T3" fmla="*/ 2147483647 h 1627"/>
                  <a:gd name="T4" fmla="*/ 2147483647 w 1035"/>
                  <a:gd name="T5" fmla="*/ 2147483647 h 1627"/>
                  <a:gd name="T6" fmla="*/ 2147483647 w 1035"/>
                  <a:gd name="T7" fmla="*/ 2147483647 h 1627"/>
                  <a:gd name="T8" fmla="*/ 2147483647 w 1035"/>
                  <a:gd name="T9" fmla="*/ 2147483647 h 1627"/>
                  <a:gd name="T10" fmla="*/ 2147483647 w 1035"/>
                  <a:gd name="T11" fmla="*/ 2147483647 h 1627"/>
                  <a:gd name="T12" fmla="*/ 2147483647 w 1035"/>
                  <a:gd name="T13" fmla="*/ 2147483647 h 1627"/>
                  <a:gd name="T14" fmla="*/ 2147483647 w 1035"/>
                  <a:gd name="T15" fmla="*/ 2147483647 h 1627"/>
                  <a:gd name="T16" fmla="*/ 2147483647 w 1035"/>
                  <a:gd name="T17" fmla="*/ 2147483647 h 1627"/>
                  <a:gd name="T18" fmla="*/ 2147483647 w 1035"/>
                  <a:gd name="T19" fmla="*/ 2147483647 h 1627"/>
                  <a:gd name="T20" fmla="*/ 2147483647 w 1035"/>
                  <a:gd name="T21" fmla="*/ 2147483647 h 1627"/>
                  <a:gd name="T22" fmla="*/ 2147483647 w 1035"/>
                  <a:gd name="T23" fmla="*/ 2147483647 h 1627"/>
                  <a:gd name="T24" fmla="*/ 2147483647 w 1035"/>
                  <a:gd name="T25" fmla="*/ 2147483647 h 1627"/>
                  <a:gd name="T26" fmla="*/ 2147483647 w 1035"/>
                  <a:gd name="T27" fmla="*/ 2147483647 h 1627"/>
                  <a:gd name="T28" fmla="*/ 2147483647 w 1035"/>
                  <a:gd name="T29" fmla="*/ 2147483647 h 1627"/>
                  <a:gd name="T30" fmla="*/ 2147483647 w 1035"/>
                  <a:gd name="T31" fmla="*/ 2147483647 h 1627"/>
                  <a:gd name="T32" fmla="*/ 2147483647 w 1035"/>
                  <a:gd name="T33" fmla="*/ 2147483647 h 1627"/>
                  <a:gd name="T34" fmla="*/ 2147483647 w 1035"/>
                  <a:gd name="T35" fmla="*/ 2147483647 h 1627"/>
                  <a:gd name="T36" fmla="*/ 2147483647 w 1035"/>
                  <a:gd name="T37" fmla="*/ 2147483647 h 1627"/>
                  <a:gd name="T38" fmla="*/ 2147483647 w 1035"/>
                  <a:gd name="T39" fmla="*/ 2147483647 h 1627"/>
                  <a:gd name="T40" fmla="*/ 2147483647 w 1035"/>
                  <a:gd name="T41" fmla="*/ 2147483647 h 1627"/>
                  <a:gd name="T42" fmla="*/ 2147483647 w 1035"/>
                  <a:gd name="T43" fmla="*/ 2147483647 h 1627"/>
                  <a:gd name="T44" fmla="*/ 2147483647 w 1035"/>
                  <a:gd name="T45" fmla="*/ 2147483647 h 1627"/>
                  <a:gd name="T46" fmla="*/ 2147483647 w 1035"/>
                  <a:gd name="T47" fmla="*/ 2147483647 h 1627"/>
                  <a:gd name="T48" fmla="*/ 2147483647 w 1035"/>
                  <a:gd name="T49" fmla="*/ 2147483647 h 1627"/>
                  <a:gd name="T50" fmla="*/ 2147483647 w 1035"/>
                  <a:gd name="T51" fmla="*/ 2147483647 h 1627"/>
                  <a:gd name="T52" fmla="*/ 2147483647 w 1035"/>
                  <a:gd name="T53" fmla="*/ 2147483647 h 1627"/>
                  <a:gd name="T54" fmla="*/ 2147483647 w 1035"/>
                  <a:gd name="T55" fmla="*/ 2147483647 h 1627"/>
                  <a:gd name="T56" fmla="*/ 2147483647 w 1035"/>
                  <a:gd name="T57" fmla="*/ 2147483647 h 1627"/>
                  <a:gd name="T58" fmla="*/ 2147483647 w 1035"/>
                  <a:gd name="T59" fmla="*/ 2147483647 h 1627"/>
                  <a:gd name="T60" fmla="*/ 2147483647 w 1035"/>
                  <a:gd name="T61" fmla="*/ 2147483647 h 1627"/>
                  <a:gd name="T62" fmla="*/ 2147483647 w 1035"/>
                  <a:gd name="T63" fmla="*/ 2147483647 h 1627"/>
                  <a:gd name="T64" fmla="*/ 2147483647 w 1035"/>
                  <a:gd name="T65" fmla="*/ 2147483647 h 1627"/>
                  <a:gd name="T66" fmla="*/ 2147483647 w 1035"/>
                  <a:gd name="T67" fmla="*/ 2147483647 h 1627"/>
                  <a:gd name="T68" fmla="*/ 2147483647 w 1035"/>
                  <a:gd name="T69" fmla="*/ 2147483647 h 1627"/>
                  <a:gd name="T70" fmla="*/ 2147483647 w 1035"/>
                  <a:gd name="T71" fmla="*/ 2147483647 h 1627"/>
                  <a:gd name="T72" fmla="*/ 2147483647 w 1035"/>
                  <a:gd name="T73" fmla="*/ 2147483647 h 1627"/>
                  <a:gd name="T74" fmla="*/ 2147483647 w 1035"/>
                  <a:gd name="T75" fmla="*/ 2147483647 h 1627"/>
                  <a:gd name="T76" fmla="*/ 2147483647 w 1035"/>
                  <a:gd name="T77" fmla="*/ 2147483647 h 1627"/>
                  <a:gd name="T78" fmla="*/ 2147483647 w 1035"/>
                  <a:gd name="T79" fmla="*/ 2147483647 h 1627"/>
                  <a:gd name="T80" fmla="*/ 2147483647 w 1035"/>
                  <a:gd name="T81" fmla="*/ 2147483647 h 1627"/>
                  <a:gd name="T82" fmla="*/ 2147483647 w 1035"/>
                  <a:gd name="T83" fmla="*/ 2147483647 h 1627"/>
                  <a:gd name="T84" fmla="*/ 2147483647 w 1035"/>
                  <a:gd name="T85" fmla="*/ 2147483647 h 1627"/>
                  <a:gd name="T86" fmla="*/ 2147483647 w 1035"/>
                  <a:gd name="T87" fmla="*/ 2147483647 h 1627"/>
                  <a:gd name="T88" fmla="*/ 2147483647 w 1035"/>
                  <a:gd name="T89" fmla="*/ 2147483647 h 1627"/>
                  <a:gd name="T90" fmla="*/ 2147483647 w 1035"/>
                  <a:gd name="T91" fmla="*/ 2147483647 h 1627"/>
                  <a:gd name="T92" fmla="*/ 2147483647 w 1035"/>
                  <a:gd name="T93" fmla="*/ 2147483647 h 162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35"/>
                  <a:gd name="T142" fmla="*/ 0 h 1627"/>
                  <a:gd name="T143" fmla="*/ 1035 w 1035"/>
                  <a:gd name="T144" fmla="*/ 1627 h 162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35" h="1627">
                    <a:moveTo>
                      <a:pt x="44" y="1132"/>
                    </a:moveTo>
                    <a:lnTo>
                      <a:pt x="29" y="1244"/>
                    </a:lnTo>
                    <a:lnTo>
                      <a:pt x="28" y="1250"/>
                    </a:lnTo>
                    <a:lnTo>
                      <a:pt x="22" y="1292"/>
                    </a:lnTo>
                    <a:lnTo>
                      <a:pt x="16" y="1343"/>
                    </a:lnTo>
                    <a:lnTo>
                      <a:pt x="4" y="1441"/>
                    </a:lnTo>
                    <a:lnTo>
                      <a:pt x="0" y="1471"/>
                    </a:lnTo>
                    <a:lnTo>
                      <a:pt x="60" y="1484"/>
                    </a:lnTo>
                    <a:lnTo>
                      <a:pt x="121" y="1495"/>
                    </a:lnTo>
                    <a:lnTo>
                      <a:pt x="213" y="1512"/>
                    </a:lnTo>
                    <a:lnTo>
                      <a:pt x="217" y="1514"/>
                    </a:lnTo>
                    <a:lnTo>
                      <a:pt x="240" y="1518"/>
                    </a:lnTo>
                    <a:lnTo>
                      <a:pt x="280" y="1524"/>
                    </a:lnTo>
                    <a:lnTo>
                      <a:pt x="427" y="1549"/>
                    </a:lnTo>
                    <a:lnTo>
                      <a:pt x="473" y="1558"/>
                    </a:lnTo>
                    <a:lnTo>
                      <a:pt x="489" y="1560"/>
                    </a:lnTo>
                    <a:lnTo>
                      <a:pt x="519" y="1565"/>
                    </a:lnTo>
                    <a:lnTo>
                      <a:pt x="566" y="1572"/>
                    </a:lnTo>
                    <a:lnTo>
                      <a:pt x="613" y="1579"/>
                    </a:lnTo>
                    <a:lnTo>
                      <a:pt x="661" y="1586"/>
                    </a:lnTo>
                    <a:lnTo>
                      <a:pt x="665" y="1589"/>
                    </a:lnTo>
                    <a:lnTo>
                      <a:pt x="752" y="1602"/>
                    </a:lnTo>
                    <a:lnTo>
                      <a:pt x="822" y="1613"/>
                    </a:lnTo>
                    <a:lnTo>
                      <a:pt x="846" y="1616"/>
                    </a:lnTo>
                    <a:lnTo>
                      <a:pt x="931" y="1627"/>
                    </a:lnTo>
                    <a:lnTo>
                      <a:pt x="943" y="1484"/>
                    </a:lnTo>
                    <a:lnTo>
                      <a:pt x="944" y="1478"/>
                    </a:lnTo>
                    <a:lnTo>
                      <a:pt x="951" y="1404"/>
                    </a:lnTo>
                    <a:lnTo>
                      <a:pt x="955" y="1365"/>
                    </a:lnTo>
                    <a:lnTo>
                      <a:pt x="957" y="1329"/>
                    </a:lnTo>
                    <a:lnTo>
                      <a:pt x="961" y="1284"/>
                    </a:lnTo>
                    <a:lnTo>
                      <a:pt x="961" y="1281"/>
                    </a:lnTo>
                    <a:lnTo>
                      <a:pt x="961" y="1247"/>
                    </a:lnTo>
                    <a:lnTo>
                      <a:pt x="967" y="1180"/>
                    </a:lnTo>
                    <a:lnTo>
                      <a:pt x="974" y="1107"/>
                    </a:lnTo>
                    <a:lnTo>
                      <a:pt x="982" y="1033"/>
                    </a:lnTo>
                    <a:lnTo>
                      <a:pt x="991" y="924"/>
                    </a:lnTo>
                    <a:lnTo>
                      <a:pt x="992" y="921"/>
                    </a:lnTo>
                    <a:lnTo>
                      <a:pt x="995" y="884"/>
                    </a:lnTo>
                    <a:lnTo>
                      <a:pt x="998" y="847"/>
                    </a:lnTo>
                    <a:lnTo>
                      <a:pt x="999" y="836"/>
                    </a:lnTo>
                    <a:lnTo>
                      <a:pt x="1005" y="772"/>
                    </a:lnTo>
                    <a:lnTo>
                      <a:pt x="1008" y="735"/>
                    </a:lnTo>
                    <a:lnTo>
                      <a:pt x="1014" y="670"/>
                    </a:lnTo>
                    <a:lnTo>
                      <a:pt x="1020" y="605"/>
                    </a:lnTo>
                    <a:lnTo>
                      <a:pt x="1025" y="551"/>
                    </a:lnTo>
                    <a:lnTo>
                      <a:pt x="1025" y="542"/>
                    </a:lnTo>
                    <a:lnTo>
                      <a:pt x="1028" y="512"/>
                    </a:lnTo>
                    <a:lnTo>
                      <a:pt x="1031" y="475"/>
                    </a:lnTo>
                    <a:lnTo>
                      <a:pt x="1035" y="439"/>
                    </a:lnTo>
                    <a:lnTo>
                      <a:pt x="955" y="429"/>
                    </a:lnTo>
                    <a:lnTo>
                      <a:pt x="949" y="427"/>
                    </a:lnTo>
                    <a:lnTo>
                      <a:pt x="867" y="416"/>
                    </a:lnTo>
                    <a:lnTo>
                      <a:pt x="857" y="414"/>
                    </a:lnTo>
                    <a:lnTo>
                      <a:pt x="817" y="409"/>
                    </a:lnTo>
                    <a:lnTo>
                      <a:pt x="681" y="386"/>
                    </a:lnTo>
                    <a:lnTo>
                      <a:pt x="688" y="312"/>
                    </a:lnTo>
                    <a:lnTo>
                      <a:pt x="695" y="256"/>
                    </a:lnTo>
                    <a:lnTo>
                      <a:pt x="696" y="239"/>
                    </a:lnTo>
                    <a:lnTo>
                      <a:pt x="700" y="216"/>
                    </a:lnTo>
                    <a:lnTo>
                      <a:pt x="704" y="165"/>
                    </a:lnTo>
                    <a:lnTo>
                      <a:pt x="707" y="139"/>
                    </a:lnTo>
                    <a:lnTo>
                      <a:pt x="712" y="91"/>
                    </a:lnTo>
                    <a:lnTo>
                      <a:pt x="646" y="80"/>
                    </a:lnTo>
                    <a:lnTo>
                      <a:pt x="640" y="80"/>
                    </a:lnTo>
                    <a:lnTo>
                      <a:pt x="631" y="78"/>
                    </a:lnTo>
                    <a:lnTo>
                      <a:pt x="589" y="71"/>
                    </a:lnTo>
                    <a:lnTo>
                      <a:pt x="545" y="64"/>
                    </a:lnTo>
                    <a:lnTo>
                      <a:pt x="527" y="61"/>
                    </a:lnTo>
                    <a:lnTo>
                      <a:pt x="524" y="60"/>
                    </a:lnTo>
                    <a:lnTo>
                      <a:pt x="517" y="60"/>
                    </a:lnTo>
                    <a:lnTo>
                      <a:pt x="516" y="60"/>
                    </a:lnTo>
                    <a:lnTo>
                      <a:pt x="512" y="57"/>
                    </a:lnTo>
                    <a:lnTo>
                      <a:pt x="372" y="33"/>
                    </a:lnTo>
                    <a:lnTo>
                      <a:pt x="328" y="26"/>
                    </a:lnTo>
                    <a:lnTo>
                      <a:pt x="241" y="10"/>
                    </a:lnTo>
                    <a:lnTo>
                      <a:pt x="191" y="0"/>
                    </a:lnTo>
                    <a:lnTo>
                      <a:pt x="186" y="32"/>
                    </a:lnTo>
                    <a:lnTo>
                      <a:pt x="166" y="196"/>
                    </a:lnTo>
                    <a:lnTo>
                      <a:pt x="153" y="292"/>
                    </a:lnTo>
                    <a:lnTo>
                      <a:pt x="138" y="402"/>
                    </a:lnTo>
                    <a:lnTo>
                      <a:pt x="127" y="484"/>
                    </a:lnTo>
                    <a:lnTo>
                      <a:pt x="119" y="552"/>
                    </a:lnTo>
                    <a:lnTo>
                      <a:pt x="114" y="586"/>
                    </a:lnTo>
                    <a:lnTo>
                      <a:pt x="111" y="614"/>
                    </a:lnTo>
                    <a:lnTo>
                      <a:pt x="104" y="660"/>
                    </a:lnTo>
                    <a:lnTo>
                      <a:pt x="96" y="721"/>
                    </a:lnTo>
                    <a:lnTo>
                      <a:pt x="95" y="734"/>
                    </a:lnTo>
                    <a:lnTo>
                      <a:pt x="71" y="922"/>
                    </a:lnTo>
                    <a:lnTo>
                      <a:pt x="63" y="976"/>
                    </a:lnTo>
                    <a:lnTo>
                      <a:pt x="62" y="992"/>
                    </a:lnTo>
                    <a:lnTo>
                      <a:pt x="60" y="1007"/>
                    </a:lnTo>
                    <a:lnTo>
                      <a:pt x="56" y="1029"/>
                    </a:lnTo>
                    <a:lnTo>
                      <a:pt x="49" y="1090"/>
                    </a:lnTo>
                    <a:lnTo>
                      <a:pt x="44" y="1132"/>
                    </a:lnTo>
                    <a:close/>
                  </a:path>
                </a:pathLst>
              </a:custGeom>
              <a:solidFill>
                <a:srgbClr val="FFFFFF"/>
              </a:solidFill>
              <a:ln w="0">
                <a:solidFill>
                  <a:schemeClr val="tx2"/>
                </a:solidFill>
                <a:round/>
                <a:headEnd/>
                <a:tailEnd/>
              </a:ln>
            </p:spPr>
            <p:txBody>
              <a:bodyPr/>
              <a:lstStyle/>
              <a:p>
                <a:endParaRPr lang="en-US"/>
              </a:p>
            </p:txBody>
          </p:sp>
          <p:sp>
            <p:nvSpPr>
              <p:cNvPr id="202782" name="Freeform 25"/>
              <p:cNvSpPr>
                <a:spLocks/>
              </p:cNvSpPr>
              <p:nvPr/>
            </p:nvSpPr>
            <p:spPr bwMode="auto">
              <a:xfrm>
                <a:off x="865188" y="838200"/>
                <a:ext cx="993775" cy="871538"/>
              </a:xfrm>
              <a:custGeom>
                <a:avLst/>
                <a:gdLst>
                  <a:gd name="T0" fmla="*/ 2147483647 w 1260"/>
                  <a:gd name="T1" fmla="*/ 2147483647 h 1109"/>
                  <a:gd name="T2" fmla="*/ 2147483647 w 1260"/>
                  <a:gd name="T3" fmla="*/ 2147483647 h 1109"/>
                  <a:gd name="T4" fmla="*/ 2147483647 w 1260"/>
                  <a:gd name="T5" fmla="*/ 2147483647 h 1109"/>
                  <a:gd name="T6" fmla="*/ 2147483647 w 1260"/>
                  <a:gd name="T7" fmla="*/ 2147483647 h 1109"/>
                  <a:gd name="T8" fmla="*/ 2147483647 w 1260"/>
                  <a:gd name="T9" fmla="*/ 2147483647 h 1109"/>
                  <a:gd name="T10" fmla="*/ 2147483647 w 1260"/>
                  <a:gd name="T11" fmla="*/ 2147483647 h 1109"/>
                  <a:gd name="T12" fmla="*/ 2147483647 w 1260"/>
                  <a:gd name="T13" fmla="*/ 2147483647 h 1109"/>
                  <a:gd name="T14" fmla="*/ 2147483647 w 1260"/>
                  <a:gd name="T15" fmla="*/ 2147483647 h 1109"/>
                  <a:gd name="T16" fmla="*/ 2147483647 w 1260"/>
                  <a:gd name="T17" fmla="*/ 2147483647 h 1109"/>
                  <a:gd name="T18" fmla="*/ 2147483647 w 1260"/>
                  <a:gd name="T19" fmla="*/ 2147483647 h 1109"/>
                  <a:gd name="T20" fmla="*/ 2147483647 w 1260"/>
                  <a:gd name="T21" fmla="*/ 2147483647 h 1109"/>
                  <a:gd name="T22" fmla="*/ 2147483647 w 1260"/>
                  <a:gd name="T23" fmla="*/ 2147483647 h 1109"/>
                  <a:gd name="T24" fmla="*/ 2147483647 w 1260"/>
                  <a:gd name="T25" fmla="*/ 2147483647 h 1109"/>
                  <a:gd name="T26" fmla="*/ 2147483647 w 1260"/>
                  <a:gd name="T27" fmla="*/ 2147483647 h 1109"/>
                  <a:gd name="T28" fmla="*/ 2147483647 w 1260"/>
                  <a:gd name="T29" fmla="*/ 2147483647 h 1109"/>
                  <a:gd name="T30" fmla="*/ 2147483647 w 1260"/>
                  <a:gd name="T31" fmla="*/ 2147483647 h 1109"/>
                  <a:gd name="T32" fmla="*/ 2147483647 w 1260"/>
                  <a:gd name="T33" fmla="*/ 2147483647 h 1109"/>
                  <a:gd name="T34" fmla="*/ 2147483647 w 1260"/>
                  <a:gd name="T35" fmla="*/ 2147483647 h 1109"/>
                  <a:gd name="T36" fmla="*/ 2147483647 w 1260"/>
                  <a:gd name="T37" fmla="*/ 2147483647 h 1109"/>
                  <a:gd name="T38" fmla="*/ 2147483647 w 1260"/>
                  <a:gd name="T39" fmla="*/ 2147483647 h 1109"/>
                  <a:gd name="T40" fmla="*/ 2147483647 w 1260"/>
                  <a:gd name="T41" fmla="*/ 2147483647 h 1109"/>
                  <a:gd name="T42" fmla="*/ 2147483647 w 1260"/>
                  <a:gd name="T43" fmla="*/ 2147483647 h 1109"/>
                  <a:gd name="T44" fmla="*/ 2147483647 w 1260"/>
                  <a:gd name="T45" fmla="*/ 2147483647 h 1109"/>
                  <a:gd name="T46" fmla="*/ 2147483647 w 1260"/>
                  <a:gd name="T47" fmla="*/ 2147483647 h 1109"/>
                  <a:gd name="T48" fmla="*/ 2147483647 w 1260"/>
                  <a:gd name="T49" fmla="*/ 2147483647 h 1109"/>
                  <a:gd name="T50" fmla="*/ 2147483647 w 1260"/>
                  <a:gd name="T51" fmla="*/ 2147483647 h 1109"/>
                  <a:gd name="T52" fmla="*/ 2147483647 w 1260"/>
                  <a:gd name="T53" fmla="*/ 2147483647 h 1109"/>
                  <a:gd name="T54" fmla="*/ 2147483647 w 1260"/>
                  <a:gd name="T55" fmla="*/ 2147483647 h 1109"/>
                  <a:gd name="T56" fmla="*/ 2147483647 w 1260"/>
                  <a:gd name="T57" fmla="*/ 2147483647 h 1109"/>
                  <a:gd name="T58" fmla="*/ 2147483647 w 1260"/>
                  <a:gd name="T59" fmla="*/ 2147483647 h 1109"/>
                  <a:gd name="T60" fmla="*/ 2147483647 w 1260"/>
                  <a:gd name="T61" fmla="*/ 2147483647 h 1109"/>
                  <a:gd name="T62" fmla="*/ 2147483647 w 1260"/>
                  <a:gd name="T63" fmla="*/ 2147483647 h 1109"/>
                  <a:gd name="T64" fmla="*/ 2147483647 w 1260"/>
                  <a:gd name="T65" fmla="*/ 2147483647 h 1109"/>
                  <a:gd name="T66" fmla="*/ 2147483647 w 1260"/>
                  <a:gd name="T67" fmla="*/ 2147483647 h 1109"/>
                  <a:gd name="T68" fmla="*/ 2147483647 w 1260"/>
                  <a:gd name="T69" fmla="*/ 2147483647 h 1109"/>
                  <a:gd name="T70" fmla="*/ 2147483647 w 1260"/>
                  <a:gd name="T71" fmla="*/ 2147483647 h 1109"/>
                  <a:gd name="T72" fmla="*/ 2147483647 w 1260"/>
                  <a:gd name="T73" fmla="*/ 2147483647 h 1109"/>
                  <a:gd name="T74" fmla="*/ 2147483647 w 1260"/>
                  <a:gd name="T75" fmla="*/ 2147483647 h 1109"/>
                  <a:gd name="T76" fmla="*/ 2147483647 w 1260"/>
                  <a:gd name="T77" fmla="*/ 2147483647 h 1109"/>
                  <a:gd name="T78" fmla="*/ 2147483647 w 1260"/>
                  <a:gd name="T79" fmla="*/ 2147483647 h 1109"/>
                  <a:gd name="T80" fmla="*/ 2147483647 w 1260"/>
                  <a:gd name="T81" fmla="*/ 2147483647 h 1109"/>
                  <a:gd name="T82" fmla="*/ 2147483647 w 1260"/>
                  <a:gd name="T83" fmla="*/ 2147483647 h 1109"/>
                  <a:gd name="T84" fmla="*/ 2147483647 w 1260"/>
                  <a:gd name="T85" fmla="*/ 2147483647 h 1109"/>
                  <a:gd name="T86" fmla="*/ 2147483647 w 1260"/>
                  <a:gd name="T87" fmla="*/ 2147483647 h 1109"/>
                  <a:gd name="T88" fmla="*/ 2147483647 w 1260"/>
                  <a:gd name="T89" fmla="*/ 2147483647 h 1109"/>
                  <a:gd name="T90" fmla="*/ 2147483647 w 1260"/>
                  <a:gd name="T91" fmla="*/ 2147483647 h 1109"/>
                  <a:gd name="T92" fmla="*/ 2147483647 w 1260"/>
                  <a:gd name="T93" fmla="*/ 2147483647 h 1109"/>
                  <a:gd name="T94" fmla="*/ 2147483647 w 1260"/>
                  <a:gd name="T95" fmla="*/ 2147483647 h 1109"/>
                  <a:gd name="T96" fmla="*/ 2147483647 w 1260"/>
                  <a:gd name="T97" fmla="*/ 2147483647 h 1109"/>
                  <a:gd name="T98" fmla="*/ 2147483647 w 1260"/>
                  <a:gd name="T99" fmla="*/ 2147483647 h 1109"/>
                  <a:gd name="T100" fmla="*/ 2147483647 w 1260"/>
                  <a:gd name="T101" fmla="*/ 2147483647 h 1109"/>
                  <a:gd name="T102" fmla="*/ 2147483647 w 1260"/>
                  <a:gd name="T103" fmla="*/ 2147483647 h 1109"/>
                  <a:gd name="T104" fmla="*/ 2147483647 w 1260"/>
                  <a:gd name="T105" fmla="*/ 2147483647 h 1109"/>
                  <a:gd name="T106" fmla="*/ 2147483647 w 1260"/>
                  <a:gd name="T107" fmla="*/ 2147483647 h 1109"/>
                  <a:gd name="T108" fmla="*/ 2147483647 w 1260"/>
                  <a:gd name="T109" fmla="*/ 2147483647 h 1109"/>
                  <a:gd name="T110" fmla="*/ 2147483647 w 1260"/>
                  <a:gd name="T111" fmla="*/ 2147483647 h 1109"/>
                  <a:gd name="T112" fmla="*/ 2147483647 w 1260"/>
                  <a:gd name="T113" fmla="*/ 2147483647 h 1109"/>
                  <a:gd name="T114" fmla="*/ 2147483647 w 1260"/>
                  <a:gd name="T115" fmla="*/ 2147483647 h 1109"/>
                  <a:gd name="T116" fmla="*/ 2147483647 w 1260"/>
                  <a:gd name="T117" fmla="*/ 2147483647 h 1109"/>
                  <a:gd name="T118" fmla="*/ 2147483647 w 1260"/>
                  <a:gd name="T119" fmla="*/ 2147483647 h 1109"/>
                  <a:gd name="T120" fmla="*/ 2147483647 w 1260"/>
                  <a:gd name="T121" fmla="*/ 2147483647 h 110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60"/>
                  <a:gd name="T184" fmla="*/ 0 h 1109"/>
                  <a:gd name="T185" fmla="*/ 1260 w 1260"/>
                  <a:gd name="T186" fmla="*/ 1109 h 110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60" h="1109">
                    <a:moveTo>
                      <a:pt x="1146" y="980"/>
                    </a:moveTo>
                    <a:lnTo>
                      <a:pt x="1141" y="994"/>
                    </a:lnTo>
                    <a:lnTo>
                      <a:pt x="1150" y="1034"/>
                    </a:lnTo>
                    <a:lnTo>
                      <a:pt x="1147" y="1109"/>
                    </a:lnTo>
                    <a:lnTo>
                      <a:pt x="1078" y="1092"/>
                    </a:lnTo>
                    <a:lnTo>
                      <a:pt x="1075" y="1092"/>
                    </a:lnTo>
                    <a:lnTo>
                      <a:pt x="1054" y="1086"/>
                    </a:lnTo>
                    <a:lnTo>
                      <a:pt x="1053" y="1086"/>
                    </a:lnTo>
                    <a:lnTo>
                      <a:pt x="1051" y="1086"/>
                    </a:lnTo>
                    <a:lnTo>
                      <a:pt x="1035" y="1081"/>
                    </a:lnTo>
                    <a:lnTo>
                      <a:pt x="1030" y="1081"/>
                    </a:lnTo>
                    <a:lnTo>
                      <a:pt x="1017" y="1076"/>
                    </a:lnTo>
                    <a:lnTo>
                      <a:pt x="973" y="1067"/>
                    </a:lnTo>
                    <a:lnTo>
                      <a:pt x="970" y="1065"/>
                    </a:lnTo>
                    <a:lnTo>
                      <a:pt x="929" y="1055"/>
                    </a:lnTo>
                    <a:lnTo>
                      <a:pt x="842" y="1033"/>
                    </a:lnTo>
                    <a:lnTo>
                      <a:pt x="809" y="1024"/>
                    </a:lnTo>
                    <a:lnTo>
                      <a:pt x="783" y="1038"/>
                    </a:lnTo>
                    <a:lnTo>
                      <a:pt x="762" y="1030"/>
                    </a:lnTo>
                    <a:lnTo>
                      <a:pt x="732" y="1028"/>
                    </a:lnTo>
                    <a:lnTo>
                      <a:pt x="710" y="1021"/>
                    </a:lnTo>
                    <a:lnTo>
                      <a:pt x="691" y="1037"/>
                    </a:lnTo>
                    <a:lnTo>
                      <a:pt x="658" y="1034"/>
                    </a:lnTo>
                    <a:lnTo>
                      <a:pt x="651" y="1034"/>
                    </a:lnTo>
                    <a:lnTo>
                      <a:pt x="640" y="1033"/>
                    </a:lnTo>
                    <a:lnTo>
                      <a:pt x="635" y="1034"/>
                    </a:lnTo>
                    <a:lnTo>
                      <a:pt x="596" y="1050"/>
                    </a:lnTo>
                    <a:lnTo>
                      <a:pt x="550" y="1047"/>
                    </a:lnTo>
                    <a:lnTo>
                      <a:pt x="524" y="1027"/>
                    </a:lnTo>
                    <a:lnTo>
                      <a:pt x="517" y="1031"/>
                    </a:lnTo>
                    <a:lnTo>
                      <a:pt x="487" y="1035"/>
                    </a:lnTo>
                    <a:lnTo>
                      <a:pt x="476" y="1041"/>
                    </a:lnTo>
                    <a:lnTo>
                      <a:pt x="431" y="1040"/>
                    </a:lnTo>
                    <a:lnTo>
                      <a:pt x="429" y="1020"/>
                    </a:lnTo>
                    <a:lnTo>
                      <a:pt x="394" y="1001"/>
                    </a:lnTo>
                    <a:lnTo>
                      <a:pt x="390" y="998"/>
                    </a:lnTo>
                    <a:lnTo>
                      <a:pt x="386" y="991"/>
                    </a:lnTo>
                    <a:lnTo>
                      <a:pt x="382" y="989"/>
                    </a:lnTo>
                    <a:lnTo>
                      <a:pt x="346" y="987"/>
                    </a:lnTo>
                    <a:lnTo>
                      <a:pt x="334" y="980"/>
                    </a:lnTo>
                    <a:lnTo>
                      <a:pt x="312" y="991"/>
                    </a:lnTo>
                    <a:lnTo>
                      <a:pt x="280" y="1001"/>
                    </a:lnTo>
                    <a:lnTo>
                      <a:pt x="267" y="1000"/>
                    </a:lnTo>
                    <a:lnTo>
                      <a:pt x="254" y="1004"/>
                    </a:lnTo>
                    <a:lnTo>
                      <a:pt x="224" y="991"/>
                    </a:lnTo>
                    <a:lnTo>
                      <a:pt x="176" y="947"/>
                    </a:lnTo>
                    <a:lnTo>
                      <a:pt x="181" y="928"/>
                    </a:lnTo>
                    <a:lnTo>
                      <a:pt x="182" y="926"/>
                    </a:lnTo>
                    <a:lnTo>
                      <a:pt x="182" y="922"/>
                    </a:lnTo>
                    <a:lnTo>
                      <a:pt x="184" y="892"/>
                    </a:lnTo>
                    <a:lnTo>
                      <a:pt x="186" y="858"/>
                    </a:lnTo>
                    <a:lnTo>
                      <a:pt x="165" y="800"/>
                    </a:lnTo>
                    <a:lnTo>
                      <a:pt x="134" y="779"/>
                    </a:lnTo>
                    <a:lnTo>
                      <a:pt x="126" y="781"/>
                    </a:lnTo>
                    <a:lnTo>
                      <a:pt x="108" y="779"/>
                    </a:lnTo>
                    <a:lnTo>
                      <a:pt x="101" y="745"/>
                    </a:lnTo>
                    <a:lnTo>
                      <a:pt x="96" y="738"/>
                    </a:lnTo>
                    <a:lnTo>
                      <a:pt x="67" y="729"/>
                    </a:lnTo>
                    <a:lnTo>
                      <a:pt x="58" y="719"/>
                    </a:lnTo>
                    <a:lnTo>
                      <a:pt x="31" y="725"/>
                    </a:lnTo>
                    <a:lnTo>
                      <a:pt x="18" y="712"/>
                    </a:lnTo>
                    <a:lnTo>
                      <a:pt x="15" y="698"/>
                    </a:lnTo>
                    <a:lnTo>
                      <a:pt x="7" y="709"/>
                    </a:lnTo>
                    <a:lnTo>
                      <a:pt x="0" y="706"/>
                    </a:lnTo>
                    <a:lnTo>
                      <a:pt x="26" y="601"/>
                    </a:lnTo>
                    <a:lnTo>
                      <a:pt x="20" y="655"/>
                    </a:lnTo>
                    <a:lnTo>
                      <a:pt x="29" y="645"/>
                    </a:lnTo>
                    <a:lnTo>
                      <a:pt x="40" y="645"/>
                    </a:lnTo>
                    <a:lnTo>
                      <a:pt x="42" y="611"/>
                    </a:lnTo>
                    <a:lnTo>
                      <a:pt x="59" y="596"/>
                    </a:lnTo>
                    <a:lnTo>
                      <a:pt x="61" y="586"/>
                    </a:lnTo>
                    <a:lnTo>
                      <a:pt x="39" y="587"/>
                    </a:lnTo>
                    <a:lnTo>
                      <a:pt x="26" y="573"/>
                    </a:lnTo>
                    <a:lnTo>
                      <a:pt x="29" y="556"/>
                    </a:lnTo>
                    <a:lnTo>
                      <a:pt x="30" y="532"/>
                    </a:lnTo>
                    <a:lnTo>
                      <a:pt x="27" y="522"/>
                    </a:lnTo>
                    <a:lnTo>
                      <a:pt x="36" y="533"/>
                    </a:lnTo>
                    <a:lnTo>
                      <a:pt x="74" y="526"/>
                    </a:lnTo>
                    <a:lnTo>
                      <a:pt x="75" y="521"/>
                    </a:lnTo>
                    <a:lnTo>
                      <a:pt x="53" y="505"/>
                    </a:lnTo>
                    <a:lnTo>
                      <a:pt x="39" y="485"/>
                    </a:lnTo>
                    <a:lnTo>
                      <a:pt x="34" y="512"/>
                    </a:lnTo>
                    <a:lnTo>
                      <a:pt x="24" y="515"/>
                    </a:lnTo>
                    <a:lnTo>
                      <a:pt x="37" y="434"/>
                    </a:lnTo>
                    <a:lnTo>
                      <a:pt x="36" y="406"/>
                    </a:lnTo>
                    <a:lnTo>
                      <a:pt x="27" y="386"/>
                    </a:lnTo>
                    <a:lnTo>
                      <a:pt x="34" y="333"/>
                    </a:lnTo>
                    <a:lnTo>
                      <a:pt x="28" y="261"/>
                    </a:lnTo>
                    <a:lnTo>
                      <a:pt x="28" y="254"/>
                    </a:lnTo>
                    <a:lnTo>
                      <a:pt x="9" y="221"/>
                    </a:lnTo>
                    <a:lnTo>
                      <a:pt x="7" y="184"/>
                    </a:lnTo>
                    <a:lnTo>
                      <a:pt x="13" y="172"/>
                    </a:lnTo>
                    <a:lnTo>
                      <a:pt x="9" y="138"/>
                    </a:lnTo>
                    <a:lnTo>
                      <a:pt x="30" y="89"/>
                    </a:lnTo>
                    <a:lnTo>
                      <a:pt x="24" y="71"/>
                    </a:lnTo>
                    <a:lnTo>
                      <a:pt x="35" y="75"/>
                    </a:lnTo>
                    <a:lnTo>
                      <a:pt x="126" y="172"/>
                    </a:lnTo>
                    <a:lnTo>
                      <a:pt x="212" y="208"/>
                    </a:lnTo>
                    <a:lnTo>
                      <a:pt x="212" y="213"/>
                    </a:lnTo>
                    <a:lnTo>
                      <a:pt x="268" y="231"/>
                    </a:lnTo>
                    <a:lnTo>
                      <a:pt x="288" y="255"/>
                    </a:lnTo>
                    <a:lnTo>
                      <a:pt x="300" y="261"/>
                    </a:lnTo>
                    <a:lnTo>
                      <a:pt x="303" y="243"/>
                    </a:lnTo>
                    <a:lnTo>
                      <a:pt x="319" y="248"/>
                    </a:lnTo>
                    <a:lnTo>
                      <a:pt x="309" y="255"/>
                    </a:lnTo>
                    <a:lnTo>
                      <a:pt x="314" y="271"/>
                    </a:lnTo>
                    <a:lnTo>
                      <a:pt x="317" y="269"/>
                    </a:lnTo>
                    <a:lnTo>
                      <a:pt x="323" y="325"/>
                    </a:lnTo>
                    <a:lnTo>
                      <a:pt x="299" y="347"/>
                    </a:lnTo>
                    <a:lnTo>
                      <a:pt x="298" y="356"/>
                    </a:lnTo>
                    <a:lnTo>
                      <a:pt x="333" y="326"/>
                    </a:lnTo>
                    <a:lnTo>
                      <a:pt x="342" y="329"/>
                    </a:lnTo>
                    <a:lnTo>
                      <a:pt x="341" y="367"/>
                    </a:lnTo>
                    <a:lnTo>
                      <a:pt x="338" y="367"/>
                    </a:lnTo>
                    <a:lnTo>
                      <a:pt x="324" y="431"/>
                    </a:lnTo>
                    <a:lnTo>
                      <a:pt x="326" y="433"/>
                    </a:lnTo>
                    <a:lnTo>
                      <a:pt x="330" y="460"/>
                    </a:lnTo>
                    <a:lnTo>
                      <a:pt x="336" y="474"/>
                    </a:lnTo>
                    <a:lnTo>
                      <a:pt x="314" y="484"/>
                    </a:lnTo>
                    <a:lnTo>
                      <a:pt x="310" y="474"/>
                    </a:lnTo>
                    <a:lnTo>
                      <a:pt x="308" y="472"/>
                    </a:lnTo>
                    <a:lnTo>
                      <a:pt x="312" y="494"/>
                    </a:lnTo>
                    <a:lnTo>
                      <a:pt x="326" y="491"/>
                    </a:lnTo>
                    <a:lnTo>
                      <a:pt x="344" y="479"/>
                    </a:lnTo>
                    <a:lnTo>
                      <a:pt x="340" y="457"/>
                    </a:lnTo>
                    <a:lnTo>
                      <a:pt x="356" y="362"/>
                    </a:lnTo>
                    <a:lnTo>
                      <a:pt x="383" y="318"/>
                    </a:lnTo>
                    <a:lnTo>
                      <a:pt x="390" y="316"/>
                    </a:lnTo>
                    <a:lnTo>
                      <a:pt x="395" y="304"/>
                    </a:lnTo>
                    <a:lnTo>
                      <a:pt x="380" y="265"/>
                    </a:lnTo>
                    <a:lnTo>
                      <a:pt x="380" y="237"/>
                    </a:lnTo>
                    <a:lnTo>
                      <a:pt x="371" y="262"/>
                    </a:lnTo>
                    <a:lnTo>
                      <a:pt x="374" y="284"/>
                    </a:lnTo>
                    <a:lnTo>
                      <a:pt x="365" y="261"/>
                    </a:lnTo>
                    <a:lnTo>
                      <a:pt x="359" y="258"/>
                    </a:lnTo>
                    <a:lnTo>
                      <a:pt x="362" y="223"/>
                    </a:lnTo>
                    <a:lnTo>
                      <a:pt x="381" y="227"/>
                    </a:lnTo>
                    <a:lnTo>
                      <a:pt x="387" y="217"/>
                    </a:lnTo>
                    <a:lnTo>
                      <a:pt x="387" y="216"/>
                    </a:lnTo>
                    <a:lnTo>
                      <a:pt x="372" y="193"/>
                    </a:lnTo>
                    <a:lnTo>
                      <a:pt x="362" y="179"/>
                    </a:lnTo>
                    <a:lnTo>
                      <a:pt x="342" y="216"/>
                    </a:lnTo>
                    <a:lnTo>
                      <a:pt x="348" y="277"/>
                    </a:lnTo>
                    <a:lnTo>
                      <a:pt x="352" y="278"/>
                    </a:lnTo>
                    <a:lnTo>
                      <a:pt x="354" y="265"/>
                    </a:lnTo>
                    <a:lnTo>
                      <a:pt x="373" y="291"/>
                    </a:lnTo>
                    <a:lnTo>
                      <a:pt x="366" y="326"/>
                    </a:lnTo>
                    <a:lnTo>
                      <a:pt x="352" y="298"/>
                    </a:lnTo>
                    <a:lnTo>
                      <a:pt x="336" y="279"/>
                    </a:lnTo>
                    <a:lnTo>
                      <a:pt x="341" y="243"/>
                    </a:lnTo>
                    <a:lnTo>
                      <a:pt x="324" y="223"/>
                    </a:lnTo>
                    <a:lnTo>
                      <a:pt x="349" y="170"/>
                    </a:lnTo>
                    <a:lnTo>
                      <a:pt x="360" y="109"/>
                    </a:lnTo>
                    <a:lnTo>
                      <a:pt x="378" y="165"/>
                    </a:lnTo>
                    <a:lnTo>
                      <a:pt x="390" y="112"/>
                    </a:lnTo>
                    <a:lnTo>
                      <a:pt x="394" y="84"/>
                    </a:lnTo>
                    <a:lnTo>
                      <a:pt x="375" y="77"/>
                    </a:lnTo>
                    <a:lnTo>
                      <a:pt x="371" y="106"/>
                    </a:lnTo>
                    <a:lnTo>
                      <a:pt x="362" y="38"/>
                    </a:lnTo>
                    <a:lnTo>
                      <a:pt x="367" y="0"/>
                    </a:lnTo>
                    <a:lnTo>
                      <a:pt x="663" y="88"/>
                    </a:lnTo>
                    <a:lnTo>
                      <a:pt x="978" y="173"/>
                    </a:lnTo>
                    <a:lnTo>
                      <a:pt x="1077" y="199"/>
                    </a:lnTo>
                    <a:lnTo>
                      <a:pt x="1197" y="227"/>
                    </a:lnTo>
                    <a:lnTo>
                      <a:pt x="1260" y="243"/>
                    </a:lnTo>
                    <a:lnTo>
                      <a:pt x="1258" y="254"/>
                    </a:lnTo>
                    <a:lnTo>
                      <a:pt x="1257" y="267"/>
                    </a:lnTo>
                    <a:lnTo>
                      <a:pt x="1253" y="286"/>
                    </a:lnTo>
                    <a:lnTo>
                      <a:pt x="1228" y="447"/>
                    </a:lnTo>
                    <a:lnTo>
                      <a:pt x="1220" y="492"/>
                    </a:lnTo>
                    <a:lnTo>
                      <a:pt x="1217" y="515"/>
                    </a:lnTo>
                    <a:lnTo>
                      <a:pt x="1215" y="523"/>
                    </a:lnTo>
                    <a:lnTo>
                      <a:pt x="1214" y="528"/>
                    </a:lnTo>
                    <a:lnTo>
                      <a:pt x="1213" y="535"/>
                    </a:lnTo>
                    <a:lnTo>
                      <a:pt x="1203" y="600"/>
                    </a:lnTo>
                    <a:lnTo>
                      <a:pt x="1198" y="635"/>
                    </a:lnTo>
                    <a:lnTo>
                      <a:pt x="1187" y="709"/>
                    </a:lnTo>
                    <a:lnTo>
                      <a:pt x="1182" y="740"/>
                    </a:lnTo>
                    <a:lnTo>
                      <a:pt x="1182" y="743"/>
                    </a:lnTo>
                    <a:lnTo>
                      <a:pt x="1177" y="779"/>
                    </a:lnTo>
                    <a:lnTo>
                      <a:pt x="1159" y="886"/>
                    </a:lnTo>
                    <a:lnTo>
                      <a:pt x="1157" y="901"/>
                    </a:lnTo>
                    <a:lnTo>
                      <a:pt x="1150" y="947"/>
                    </a:lnTo>
                    <a:lnTo>
                      <a:pt x="1149" y="959"/>
                    </a:lnTo>
                    <a:lnTo>
                      <a:pt x="1146" y="980"/>
                    </a:lnTo>
                    <a:close/>
                  </a:path>
                </a:pathLst>
              </a:custGeom>
              <a:solidFill>
                <a:srgbClr val="00FF00"/>
              </a:solidFill>
              <a:ln w="0">
                <a:solidFill>
                  <a:schemeClr val="tx2"/>
                </a:solidFill>
                <a:round/>
                <a:headEnd/>
                <a:tailEnd/>
              </a:ln>
            </p:spPr>
            <p:txBody>
              <a:bodyPr/>
              <a:lstStyle/>
              <a:p>
                <a:endParaRPr lang="en-US"/>
              </a:p>
            </p:txBody>
          </p:sp>
          <p:sp>
            <p:nvSpPr>
              <p:cNvPr id="202783" name="Freeform 26"/>
              <p:cNvSpPr>
                <a:spLocks/>
              </p:cNvSpPr>
              <p:nvPr/>
            </p:nvSpPr>
            <p:spPr bwMode="auto">
              <a:xfrm>
                <a:off x="1089025" y="896938"/>
                <a:ext cx="53975" cy="53975"/>
              </a:xfrm>
              <a:custGeom>
                <a:avLst/>
                <a:gdLst>
                  <a:gd name="T0" fmla="*/ 2147483647 w 68"/>
                  <a:gd name="T1" fmla="*/ 0 h 66"/>
                  <a:gd name="T2" fmla="*/ 2147483647 w 68"/>
                  <a:gd name="T3" fmla="*/ 2147483647 h 66"/>
                  <a:gd name="T4" fmla="*/ 2147483647 w 68"/>
                  <a:gd name="T5" fmla="*/ 2147483647 h 66"/>
                  <a:gd name="T6" fmla="*/ 2147483647 w 68"/>
                  <a:gd name="T7" fmla="*/ 2147483647 h 66"/>
                  <a:gd name="T8" fmla="*/ 2147483647 w 68"/>
                  <a:gd name="T9" fmla="*/ 2147483647 h 66"/>
                  <a:gd name="T10" fmla="*/ 2147483647 w 68"/>
                  <a:gd name="T11" fmla="*/ 2147483647 h 66"/>
                  <a:gd name="T12" fmla="*/ 2147483647 w 68"/>
                  <a:gd name="T13" fmla="*/ 2147483647 h 66"/>
                  <a:gd name="T14" fmla="*/ 0 w 68"/>
                  <a:gd name="T15" fmla="*/ 2147483647 h 66"/>
                  <a:gd name="T16" fmla="*/ 2147483647 w 68"/>
                  <a:gd name="T17" fmla="*/ 0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
                  <a:gd name="T28" fmla="*/ 0 h 66"/>
                  <a:gd name="T29" fmla="*/ 68 w 68"/>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 h="66">
                    <a:moveTo>
                      <a:pt x="7" y="0"/>
                    </a:moveTo>
                    <a:lnTo>
                      <a:pt x="16" y="29"/>
                    </a:lnTo>
                    <a:lnTo>
                      <a:pt x="23" y="35"/>
                    </a:lnTo>
                    <a:lnTo>
                      <a:pt x="28" y="7"/>
                    </a:lnTo>
                    <a:lnTo>
                      <a:pt x="68" y="19"/>
                    </a:lnTo>
                    <a:lnTo>
                      <a:pt x="45" y="66"/>
                    </a:lnTo>
                    <a:lnTo>
                      <a:pt x="16" y="65"/>
                    </a:lnTo>
                    <a:lnTo>
                      <a:pt x="0" y="46"/>
                    </a:lnTo>
                    <a:lnTo>
                      <a:pt x="7" y="0"/>
                    </a:lnTo>
                    <a:close/>
                  </a:path>
                </a:pathLst>
              </a:custGeom>
              <a:solidFill>
                <a:srgbClr val="FFFFFF"/>
              </a:solidFill>
              <a:ln w="0">
                <a:solidFill>
                  <a:schemeClr val="tx2"/>
                </a:solidFill>
                <a:round/>
                <a:headEnd/>
                <a:tailEnd/>
              </a:ln>
            </p:spPr>
            <p:txBody>
              <a:bodyPr/>
              <a:lstStyle/>
              <a:p>
                <a:endParaRPr lang="en-US"/>
              </a:p>
            </p:txBody>
          </p:sp>
          <p:sp>
            <p:nvSpPr>
              <p:cNvPr id="202784" name="Freeform 27"/>
              <p:cNvSpPr>
                <a:spLocks/>
              </p:cNvSpPr>
              <p:nvPr/>
            </p:nvSpPr>
            <p:spPr bwMode="auto">
              <a:xfrm>
                <a:off x="2411413" y="2090738"/>
                <a:ext cx="1025525" cy="1039812"/>
              </a:xfrm>
              <a:custGeom>
                <a:avLst/>
                <a:gdLst>
                  <a:gd name="T0" fmla="*/ 2147483647 w 1297"/>
                  <a:gd name="T1" fmla="*/ 2147483647 h 1322"/>
                  <a:gd name="T2" fmla="*/ 2147483647 w 1297"/>
                  <a:gd name="T3" fmla="*/ 2147483647 h 1322"/>
                  <a:gd name="T4" fmla="*/ 2147483647 w 1297"/>
                  <a:gd name="T5" fmla="*/ 2147483647 h 1322"/>
                  <a:gd name="T6" fmla="*/ 2147483647 w 1297"/>
                  <a:gd name="T7" fmla="*/ 2147483647 h 1322"/>
                  <a:gd name="T8" fmla="*/ 2147483647 w 1297"/>
                  <a:gd name="T9" fmla="*/ 2147483647 h 1322"/>
                  <a:gd name="T10" fmla="*/ 2147483647 w 1297"/>
                  <a:gd name="T11" fmla="*/ 2147483647 h 1322"/>
                  <a:gd name="T12" fmla="*/ 2147483647 w 1297"/>
                  <a:gd name="T13" fmla="*/ 2147483647 h 1322"/>
                  <a:gd name="T14" fmla="*/ 2147483647 w 1297"/>
                  <a:gd name="T15" fmla="*/ 2147483647 h 1322"/>
                  <a:gd name="T16" fmla="*/ 0 w 1297"/>
                  <a:gd name="T17" fmla="*/ 2147483647 h 1322"/>
                  <a:gd name="T18" fmla="*/ 2147483647 w 1297"/>
                  <a:gd name="T19" fmla="*/ 2147483647 h 1322"/>
                  <a:gd name="T20" fmla="*/ 2147483647 w 1297"/>
                  <a:gd name="T21" fmla="*/ 2147483647 h 1322"/>
                  <a:gd name="T22" fmla="*/ 2147483647 w 1297"/>
                  <a:gd name="T23" fmla="*/ 2147483647 h 1322"/>
                  <a:gd name="T24" fmla="*/ 2147483647 w 1297"/>
                  <a:gd name="T25" fmla="*/ 2147483647 h 1322"/>
                  <a:gd name="T26" fmla="*/ 2147483647 w 1297"/>
                  <a:gd name="T27" fmla="*/ 2147483647 h 1322"/>
                  <a:gd name="T28" fmla="*/ 2147483647 w 1297"/>
                  <a:gd name="T29" fmla="*/ 2147483647 h 1322"/>
                  <a:gd name="T30" fmla="*/ 2147483647 w 1297"/>
                  <a:gd name="T31" fmla="*/ 2147483647 h 1322"/>
                  <a:gd name="T32" fmla="*/ 2147483647 w 1297"/>
                  <a:gd name="T33" fmla="*/ 2147483647 h 1322"/>
                  <a:gd name="T34" fmla="*/ 2147483647 w 1297"/>
                  <a:gd name="T35" fmla="*/ 2147483647 h 1322"/>
                  <a:gd name="T36" fmla="*/ 2147483647 w 1297"/>
                  <a:gd name="T37" fmla="*/ 2147483647 h 1322"/>
                  <a:gd name="T38" fmla="*/ 2147483647 w 1297"/>
                  <a:gd name="T39" fmla="*/ 2147483647 h 1322"/>
                  <a:gd name="T40" fmla="*/ 2147483647 w 1297"/>
                  <a:gd name="T41" fmla="*/ 2147483647 h 1322"/>
                  <a:gd name="T42" fmla="*/ 2147483647 w 1297"/>
                  <a:gd name="T43" fmla="*/ 2147483647 h 1322"/>
                  <a:gd name="T44" fmla="*/ 2147483647 w 1297"/>
                  <a:gd name="T45" fmla="*/ 0 h 1322"/>
                  <a:gd name="T46" fmla="*/ 2147483647 w 1297"/>
                  <a:gd name="T47" fmla="*/ 2147483647 h 1322"/>
                  <a:gd name="T48" fmla="*/ 2147483647 w 1297"/>
                  <a:gd name="T49" fmla="*/ 2147483647 h 1322"/>
                  <a:gd name="T50" fmla="*/ 2147483647 w 1297"/>
                  <a:gd name="T51" fmla="*/ 2147483647 h 1322"/>
                  <a:gd name="T52" fmla="*/ 2147483647 w 1297"/>
                  <a:gd name="T53" fmla="*/ 2147483647 h 1322"/>
                  <a:gd name="T54" fmla="*/ 2147483647 w 1297"/>
                  <a:gd name="T55" fmla="*/ 2147483647 h 1322"/>
                  <a:gd name="T56" fmla="*/ 2147483647 w 1297"/>
                  <a:gd name="T57" fmla="*/ 2147483647 h 1322"/>
                  <a:gd name="T58" fmla="*/ 2147483647 w 1297"/>
                  <a:gd name="T59" fmla="*/ 2147483647 h 1322"/>
                  <a:gd name="T60" fmla="*/ 2147483647 w 1297"/>
                  <a:gd name="T61" fmla="*/ 2147483647 h 1322"/>
                  <a:gd name="T62" fmla="*/ 2147483647 w 1297"/>
                  <a:gd name="T63" fmla="*/ 2147483647 h 1322"/>
                  <a:gd name="T64" fmla="*/ 2147483647 w 1297"/>
                  <a:gd name="T65" fmla="*/ 2147483647 h 1322"/>
                  <a:gd name="T66" fmla="*/ 2147483647 w 1297"/>
                  <a:gd name="T67" fmla="*/ 2147483647 h 1322"/>
                  <a:gd name="T68" fmla="*/ 2147483647 w 1297"/>
                  <a:gd name="T69" fmla="*/ 2147483647 h 1322"/>
                  <a:gd name="T70" fmla="*/ 2147483647 w 1297"/>
                  <a:gd name="T71" fmla="*/ 2147483647 h 1322"/>
                  <a:gd name="T72" fmla="*/ 2147483647 w 1297"/>
                  <a:gd name="T73" fmla="*/ 2147483647 h 1322"/>
                  <a:gd name="T74" fmla="*/ 2147483647 w 1297"/>
                  <a:gd name="T75" fmla="*/ 2147483647 h 1322"/>
                  <a:gd name="T76" fmla="*/ 2147483647 w 1297"/>
                  <a:gd name="T77" fmla="*/ 2147483647 h 1322"/>
                  <a:gd name="T78" fmla="*/ 2147483647 w 1297"/>
                  <a:gd name="T79" fmla="*/ 2147483647 h 1322"/>
                  <a:gd name="T80" fmla="*/ 2147483647 w 1297"/>
                  <a:gd name="T81" fmla="*/ 2147483647 h 1322"/>
                  <a:gd name="T82" fmla="*/ 2147483647 w 1297"/>
                  <a:gd name="T83" fmla="*/ 2147483647 h 1322"/>
                  <a:gd name="T84" fmla="*/ 2147483647 w 1297"/>
                  <a:gd name="T85" fmla="*/ 2147483647 h 1322"/>
                  <a:gd name="T86" fmla="*/ 2147483647 w 1297"/>
                  <a:gd name="T87" fmla="*/ 2147483647 h 1322"/>
                  <a:gd name="T88" fmla="*/ 2147483647 w 1297"/>
                  <a:gd name="T89" fmla="*/ 2147483647 h 1322"/>
                  <a:gd name="T90" fmla="*/ 2147483647 w 1297"/>
                  <a:gd name="T91" fmla="*/ 2147483647 h 1322"/>
                  <a:gd name="T92" fmla="*/ 2147483647 w 1297"/>
                  <a:gd name="T93" fmla="*/ 2147483647 h 1322"/>
                  <a:gd name="T94" fmla="*/ 2147483647 w 1297"/>
                  <a:gd name="T95" fmla="*/ 2147483647 h 1322"/>
                  <a:gd name="T96" fmla="*/ 2147483647 w 1297"/>
                  <a:gd name="T97" fmla="*/ 2147483647 h 1322"/>
                  <a:gd name="T98" fmla="*/ 2147483647 w 1297"/>
                  <a:gd name="T99" fmla="*/ 2147483647 h 1322"/>
                  <a:gd name="T100" fmla="*/ 2147483647 w 1297"/>
                  <a:gd name="T101" fmla="*/ 2147483647 h 1322"/>
                  <a:gd name="T102" fmla="*/ 2147483647 w 1297"/>
                  <a:gd name="T103" fmla="*/ 2147483647 h 1322"/>
                  <a:gd name="T104" fmla="*/ 2147483647 w 1297"/>
                  <a:gd name="T105" fmla="*/ 2147483647 h 1322"/>
                  <a:gd name="T106" fmla="*/ 2147483647 w 1297"/>
                  <a:gd name="T107" fmla="*/ 2147483647 h 1322"/>
                  <a:gd name="T108" fmla="*/ 2147483647 w 1297"/>
                  <a:gd name="T109" fmla="*/ 2147483647 h 1322"/>
                  <a:gd name="T110" fmla="*/ 2147483647 w 1297"/>
                  <a:gd name="T111" fmla="*/ 2147483647 h 1322"/>
                  <a:gd name="T112" fmla="*/ 2147483647 w 1297"/>
                  <a:gd name="T113" fmla="*/ 2147483647 h 13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97"/>
                  <a:gd name="T172" fmla="*/ 0 h 1322"/>
                  <a:gd name="T173" fmla="*/ 1297 w 1297"/>
                  <a:gd name="T174" fmla="*/ 1322 h 13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97" h="1322">
                    <a:moveTo>
                      <a:pt x="837" y="1288"/>
                    </a:moveTo>
                    <a:lnTo>
                      <a:pt x="828" y="1286"/>
                    </a:lnTo>
                    <a:lnTo>
                      <a:pt x="805" y="1283"/>
                    </a:lnTo>
                    <a:lnTo>
                      <a:pt x="742" y="1276"/>
                    </a:lnTo>
                    <a:lnTo>
                      <a:pt x="737" y="1276"/>
                    </a:lnTo>
                    <a:lnTo>
                      <a:pt x="661" y="1268"/>
                    </a:lnTo>
                    <a:lnTo>
                      <a:pt x="651" y="1266"/>
                    </a:lnTo>
                    <a:lnTo>
                      <a:pt x="605" y="1261"/>
                    </a:lnTo>
                    <a:lnTo>
                      <a:pt x="554" y="1255"/>
                    </a:lnTo>
                    <a:lnTo>
                      <a:pt x="508" y="1249"/>
                    </a:lnTo>
                    <a:lnTo>
                      <a:pt x="398" y="1235"/>
                    </a:lnTo>
                    <a:lnTo>
                      <a:pt x="354" y="1230"/>
                    </a:lnTo>
                    <a:lnTo>
                      <a:pt x="274" y="1220"/>
                    </a:lnTo>
                    <a:lnTo>
                      <a:pt x="268" y="1218"/>
                    </a:lnTo>
                    <a:lnTo>
                      <a:pt x="186" y="1207"/>
                    </a:lnTo>
                    <a:lnTo>
                      <a:pt x="176" y="1205"/>
                    </a:lnTo>
                    <a:lnTo>
                      <a:pt x="136" y="1200"/>
                    </a:lnTo>
                    <a:lnTo>
                      <a:pt x="0" y="1177"/>
                    </a:lnTo>
                    <a:lnTo>
                      <a:pt x="7" y="1103"/>
                    </a:lnTo>
                    <a:lnTo>
                      <a:pt x="14" y="1047"/>
                    </a:lnTo>
                    <a:lnTo>
                      <a:pt x="15" y="1030"/>
                    </a:lnTo>
                    <a:lnTo>
                      <a:pt x="19" y="1007"/>
                    </a:lnTo>
                    <a:lnTo>
                      <a:pt x="23" y="956"/>
                    </a:lnTo>
                    <a:lnTo>
                      <a:pt x="26" y="930"/>
                    </a:lnTo>
                    <a:lnTo>
                      <a:pt x="31" y="882"/>
                    </a:lnTo>
                    <a:lnTo>
                      <a:pt x="35" y="845"/>
                    </a:lnTo>
                    <a:lnTo>
                      <a:pt x="45" y="742"/>
                    </a:lnTo>
                    <a:lnTo>
                      <a:pt x="46" y="732"/>
                    </a:lnTo>
                    <a:lnTo>
                      <a:pt x="54" y="661"/>
                    </a:lnTo>
                    <a:lnTo>
                      <a:pt x="62" y="587"/>
                    </a:lnTo>
                    <a:lnTo>
                      <a:pt x="63" y="581"/>
                    </a:lnTo>
                    <a:lnTo>
                      <a:pt x="64" y="569"/>
                    </a:lnTo>
                    <a:lnTo>
                      <a:pt x="70" y="513"/>
                    </a:lnTo>
                    <a:lnTo>
                      <a:pt x="71" y="495"/>
                    </a:lnTo>
                    <a:lnTo>
                      <a:pt x="76" y="455"/>
                    </a:lnTo>
                    <a:lnTo>
                      <a:pt x="77" y="441"/>
                    </a:lnTo>
                    <a:lnTo>
                      <a:pt x="77" y="440"/>
                    </a:lnTo>
                    <a:lnTo>
                      <a:pt x="85" y="367"/>
                    </a:lnTo>
                    <a:lnTo>
                      <a:pt x="88" y="330"/>
                    </a:lnTo>
                    <a:lnTo>
                      <a:pt x="92" y="298"/>
                    </a:lnTo>
                    <a:lnTo>
                      <a:pt x="96" y="255"/>
                    </a:lnTo>
                    <a:lnTo>
                      <a:pt x="100" y="220"/>
                    </a:lnTo>
                    <a:lnTo>
                      <a:pt x="106" y="155"/>
                    </a:lnTo>
                    <a:lnTo>
                      <a:pt x="107" y="146"/>
                    </a:lnTo>
                    <a:lnTo>
                      <a:pt x="111" y="98"/>
                    </a:lnTo>
                    <a:lnTo>
                      <a:pt x="122" y="0"/>
                    </a:lnTo>
                    <a:lnTo>
                      <a:pt x="230" y="18"/>
                    </a:lnTo>
                    <a:lnTo>
                      <a:pt x="298" y="27"/>
                    </a:lnTo>
                    <a:lnTo>
                      <a:pt x="322" y="30"/>
                    </a:lnTo>
                    <a:lnTo>
                      <a:pt x="332" y="31"/>
                    </a:lnTo>
                    <a:lnTo>
                      <a:pt x="445" y="47"/>
                    </a:lnTo>
                    <a:lnTo>
                      <a:pt x="466" y="51"/>
                    </a:lnTo>
                    <a:lnTo>
                      <a:pt x="530" y="59"/>
                    </a:lnTo>
                    <a:lnTo>
                      <a:pt x="549" y="62"/>
                    </a:lnTo>
                    <a:lnTo>
                      <a:pt x="571" y="65"/>
                    </a:lnTo>
                    <a:lnTo>
                      <a:pt x="591" y="68"/>
                    </a:lnTo>
                    <a:lnTo>
                      <a:pt x="649" y="74"/>
                    </a:lnTo>
                    <a:lnTo>
                      <a:pt x="781" y="89"/>
                    </a:lnTo>
                    <a:lnTo>
                      <a:pt x="802" y="94"/>
                    </a:lnTo>
                    <a:lnTo>
                      <a:pt x="925" y="108"/>
                    </a:lnTo>
                    <a:lnTo>
                      <a:pt x="927" y="108"/>
                    </a:lnTo>
                    <a:lnTo>
                      <a:pt x="949" y="109"/>
                    </a:lnTo>
                    <a:lnTo>
                      <a:pt x="967" y="112"/>
                    </a:lnTo>
                    <a:lnTo>
                      <a:pt x="970" y="112"/>
                    </a:lnTo>
                    <a:lnTo>
                      <a:pt x="985" y="111"/>
                    </a:lnTo>
                    <a:lnTo>
                      <a:pt x="1123" y="123"/>
                    </a:lnTo>
                    <a:lnTo>
                      <a:pt x="1132" y="125"/>
                    </a:lnTo>
                    <a:lnTo>
                      <a:pt x="1166" y="128"/>
                    </a:lnTo>
                    <a:lnTo>
                      <a:pt x="1183" y="129"/>
                    </a:lnTo>
                    <a:lnTo>
                      <a:pt x="1297" y="139"/>
                    </a:lnTo>
                    <a:lnTo>
                      <a:pt x="1293" y="211"/>
                    </a:lnTo>
                    <a:lnTo>
                      <a:pt x="1291" y="264"/>
                    </a:lnTo>
                    <a:lnTo>
                      <a:pt x="1290" y="285"/>
                    </a:lnTo>
                    <a:lnTo>
                      <a:pt x="1286" y="359"/>
                    </a:lnTo>
                    <a:lnTo>
                      <a:pt x="1286" y="380"/>
                    </a:lnTo>
                    <a:lnTo>
                      <a:pt x="1285" y="391"/>
                    </a:lnTo>
                    <a:lnTo>
                      <a:pt x="1283" y="432"/>
                    </a:lnTo>
                    <a:lnTo>
                      <a:pt x="1281" y="476"/>
                    </a:lnTo>
                    <a:lnTo>
                      <a:pt x="1280" y="508"/>
                    </a:lnTo>
                    <a:lnTo>
                      <a:pt x="1278" y="545"/>
                    </a:lnTo>
                    <a:lnTo>
                      <a:pt x="1276" y="580"/>
                    </a:lnTo>
                    <a:lnTo>
                      <a:pt x="1276" y="581"/>
                    </a:lnTo>
                    <a:lnTo>
                      <a:pt x="1276" y="587"/>
                    </a:lnTo>
                    <a:lnTo>
                      <a:pt x="1274" y="618"/>
                    </a:lnTo>
                    <a:lnTo>
                      <a:pt x="1270" y="692"/>
                    </a:lnTo>
                    <a:lnTo>
                      <a:pt x="1269" y="729"/>
                    </a:lnTo>
                    <a:lnTo>
                      <a:pt x="1268" y="743"/>
                    </a:lnTo>
                    <a:lnTo>
                      <a:pt x="1267" y="783"/>
                    </a:lnTo>
                    <a:lnTo>
                      <a:pt x="1264" y="849"/>
                    </a:lnTo>
                    <a:lnTo>
                      <a:pt x="1259" y="952"/>
                    </a:lnTo>
                    <a:lnTo>
                      <a:pt x="1257" y="988"/>
                    </a:lnTo>
                    <a:lnTo>
                      <a:pt x="1256" y="1025"/>
                    </a:lnTo>
                    <a:lnTo>
                      <a:pt x="1253" y="1062"/>
                    </a:lnTo>
                    <a:lnTo>
                      <a:pt x="1251" y="1101"/>
                    </a:lnTo>
                    <a:lnTo>
                      <a:pt x="1251" y="1116"/>
                    </a:lnTo>
                    <a:lnTo>
                      <a:pt x="1250" y="1137"/>
                    </a:lnTo>
                    <a:lnTo>
                      <a:pt x="1249" y="1156"/>
                    </a:lnTo>
                    <a:lnTo>
                      <a:pt x="1248" y="1174"/>
                    </a:lnTo>
                    <a:lnTo>
                      <a:pt x="1246" y="1205"/>
                    </a:lnTo>
                    <a:lnTo>
                      <a:pt x="1245" y="1232"/>
                    </a:lnTo>
                    <a:lnTo>
                      <a:pt x="1242" y="1286"/>
                    </a:lnTo>
                    <a:lnTo>
                      <a:pt x="1241" y="1322"/>
                    </a:lnTo>
                    <a:lnTo>
                      <a:pt x="1137" y="1315"/>
                    </a:lnTo>
                    <a:lnTo>
                      <a:pt x="1094" y="1312"/>
                    </a:lnTo>
                    <a:lnTo>
                      <a:pt x="1082" y="1310"/>
                    </a:lnTo>
                    <a:lnTo>
                      <a:pt x="1050" y="1308"/>
                    </a:lnTo>
                    <a:lnTo>
                      <a:pt x="1028" y="1306"/>
                    </a:lnTo>
                    <a:lnTo>
                      <a:pt x="1023" y="1306"/>
                    </a:lnTo>
                    <a:lnTo>
                      <a:pt x="993" y="1303"/>
                    </a:lnTo>
                    <a:lnTo>
                      <a:pt x="882" y="1293"/>
                    </a:lnTo>
                    <a:lnTo>
                      <a:pt x="861" y="1291"/>
                    </a:lnTo>
                    <a:lnTo>
                      <a:pt x="858" y="1291"/>
                    </a:lnTo>
                    <a:lnTo>
                      <a:pt x="844" y="1289"/>
                    </a:lnTo>
                    <a:lnTo>
                      <a:pt x="837" y="1288"/>
                    </a:lnTo>
                    <a:close/>
                  </a:path>
                </a:pathLst>
              </a:custGeom>
              <a:solidFill>
                <a:srgbClr val="FFFFFF"/>
              </a:solidFill>
              <a:ln w="0">
                <a:solidFill>
                  <a:schemeClr val="tx2"/>
                </a:solidFill>
                <a:round/>
                <a:headEnd/>
                <a:tailEnd/>
              </a:ln>
            </p:spPr>
            <p:txBody>
              <a:bodyPr/>
              <a:lstStyle/>
              <a:p>
                <a:endParaRPr lang="en-US"/>
              </a:p>
            </p:txBody>
          </p:sp>
          <p:sp>
            <p:nvSpPr>
              <p:cNvPr id="202785" name="Freeform 28"/>
              <p:cNvSpPr>
                <a:spLocks/>
              </p:cNvSpPr>
              <p:nvPr/>
            </p:nvSpPr>
            <p:spPr bwMode="auto">
              <a:xfrm>
                <a:off x="4918075" y="1735138"/>
                <a:ext cx="787400" cy="1028700"/>
              </a:xfrm>
              <a:custGeom>
                <a:avLst/>
                <a:gdLst>
                  <a:gd name="T0" fmla="*/ 2147483647 w 996"/>
                  <a:gd name="T1" fmla="*/ 2147483647 h 1308"/>
                  <a:gd name="T2" fmla="*/ 2147483647 w 996"/>
                  <a:gd name="T3" fmla="*/ 2147483647 h 1308"/>
                  <a:gd name="T4" fmla="*/ 2147483647 w 996"/>
                  <a:gd name="T5" fmla="*/ 2147483647 h 1308"/>
                  <a:gd name="T6" fmla="*/ 2147483647 w 996"/>
                  <a:gd name="T7" fmla="*/ 2147483647 h 1308"/>
                  <a:gd name="T8" fmla="*/ 2147483647 w 996"/>
                  <a:gd name="T9" fmla="*/ 2147483647 h 1308"/>
                  <a:gd name="T10" fmla="*/ 2147483647 w 996"/>
                  <a:gd name="T11" fmla="*/ 2147483647 h 1308"/>
                  <a:gd name="T12" fmla="*/ 2147483647 w 996"/>
                  <a:gd name="T13" fmla="*/ 2147483647 h 1308"/>
                  <a:gd name="T14" fmla="*/ 2147483647 w 996"/>
                  <a:gd name="T15" fmla="*/ 2147483647 h 1308"/>
                  <a:gd name="T16" fmla="*/ 2147483647 w 996"/>
                  <a:gd name="T17" fmla="*/ 2147483647 h 1308"/>
                  <a:gd name="T18" fmla="*/ 2147483647 w 996"/>
                  <a:gd name="T19" fmla="*/ 2147483647 h 1308"/>
                  <a:gd name="T20" fmla="*/ 2147483647 w 996"/>
                  <a:gd name="T21" fmla="*/ 2147483647 h 1308"/>
                  <a:gd name="T22" fmla="*/ 2147483647 w 996"/>
                  <a:gd name="T23" fmla="*/ 2147483647 h 1308"/>
                  <a:gd name="T24" fmla="*/ 2147483647 w 996"/>
                  <a:gd name="T25" fmla="*/ 2147483647 h 1308"/>
                  <a:gd name="T26" fmla="*/ 2147483647 w 996"/>
                  <a:gd name="T27" fmla="*/ 2147483647 h 1308"/>
                  <a:gd name="T28" fmla="*/ 2147483647 w 996"/>
                  <a:gd name="T29" fmla="*/ 2147483647 h 1308"/>
                  <a:gd name="T30" fmla="*/ 2147483647 w 996"/>
                  <a:gd name="T31" fmla="*/ 2147483647 h 1308"/>
                  <a:gd name="T32" fmla="*/ 2147483647 w 996"/>
                  <a:gd name="T33" fmla="*/ 2147483647 h 1308"/>
                  <a:gd name="T34" fmla="*/ 2147483647 w 996"/>
                  <a:gd name="T35" fmla="*/ 2147483647 h 1308"/>
                  <a:gd name="T36" fmla="*/ 2147483647 w 996"/>
                  <a:gd name="T37" fmla="*/ 2147483647 h 1308"/>
                  <a:gd name="T38" fmla="*/ 2147483647 w 996"/>
                  <a:gd name="T39" fmla="*/ 2147483647 h 1308"/>
                  <a:gd name="T40" fmla="*/ 2147483647 w 996"/>
                  <a:gd name="T41" fmla="*/ 2147483647 h 1308"/>
                  <a:gd name="T42" fmla="*/ 2147483647 w 996"/>
                  <a:gd name="T43" fmla="*/ 2147483647 h 1308"/>
                  <a:gd name="T44" fmla="*/ 2147483647 w 996"/>
                  <a:gd name="T45" fmla="*/ 2147483647 h 1308"/>
                  <a:gd name="T46" fmla="*/ 0 w 996"/>
                  <a:gd name="T47" fmla="*/ 2147483647 h 1308"/>
                  <a:gd name="T48" fmla="*/ 2147483647 w 996"/>
                  <a:gd name="T49" fmla="*/ 2147483647 h 1308"/>
                  <a:gd name="T50" fmla="*/ 2147483647 w 996"/>
                  <a:gd name="T51" fmla="*/ 2147483647 h 1308"/>
                  <a:gd name="T52" fmla="*/ 2147483647 w 996"/>
                  <a:gd name="T53" fmla="*/ 2147483647 h 1308"/>
                  <a:gd name="T54" fmla="*/ 2147483647 w 996"/>
                  <a:gd name="T55" fmla="*/ 2147483647 h 1308"/>
                  <a:gd name="T56" fmla="*/ 2147483647 w 996"/>
                  <a:gd name="T57" fmla="*/ 2147483647 h 1308"/>
                  <a:gd name="T58" fmla="*/ 2147483647 w 996"/>
                  <a:gd name="T59" fmla="*/ 2147483647 h 1308"/>
                  <a:gd name="T60" fmla="*/ 2147483647 w 996"/>
                  <a:gd name="T61" fmla="*/ 2147483647 h 1308"/>
                  <a:gd name="T62" fmla="*/ 2147483647 w 996"/>
                  <a:gd name="T63" fmla="*/ 2147483647 h 1308"/>
                  <a:gd name="T64" fmla="*/ 2147483647 w 996"/>
                  <a:gd name="T65" fmla="*/ 2147483647 h 1308"/>
                  <a:gd name="T66" fmla="*/ 2147483647 w 996"/>
                  <a:gd name="T67" fmla="*/ 2147483647 h 1308"/>
                  <a:gd name="T68" fmla="*/ 2147483647 w 996"/>
                  <a:gd name="T69" fmla="*/ 2147483647 h 1308"/>
                  <a:gd name="T70" fmla="*/ 2147483647 w 996"/>
                  <a:gd name="T71" fmla="*/ 2147483647 h 1308"/>
                  <a:gd name="T72" fmla="*/ 2147483647 w 996"/>
                  <a:gd name="T73" fmla="*/ 2147483647 h 1308"/>
                  <a:gd name="T74" fmla="*/ 2147483647 w 996"/>
                  <a:gd name="T75" fmla="*/ 2147483647 h 1308"/>
                  <a:gd name="T76" fmla="*/ 2147483647 w 996"/>
                  <a:gd name="T77" fmla="*/ 2147483647 h 1308"/>
                  <a:gd name="T78" fmla="*/ 2147483647 w 996"/>
                  <a:gd name="T79" fmla="*/ 2147483647 h 1308"/>
                  <a:gd name="T80" fmla="*/ 2147483647 w 996"/>
                  <a:gd name="T81" fmla="*/ 2147483647 h 1308"/>
                  <a:gd name="T82" fmla="*/ 2147483647 w 996"/>
                  <a:gd name="T83" fmla="*/ 2147483647 h 1308"/>
                  <a:gd name="T84" fmla="*/ 2147483647 w 996"/>
                  <a:gd name="T85" fmla="*/ 2147483647 h 1308"/>
                  <a:gd name="T86" fmla="*/ 2147483647 w 996"/>
                  <a:gd name="T87" fmla="*/ 2147483647 h 1308"/>
                  <a:gd name="T88" fmla="*/ 2147483647 w 996"/>
                  <a:gd name="T89" fmla="*/ 2147483647 h 1308"/>
                  <a:gd name="T90" fmla="*/ 2147483647 w 996"/>
                  <a:gd name="T91" fmla="*/ 2147483647 h 1308"/>
                  <a:gd name="T92" fmla="*/ 2147483647 w 996"/>
                  <a:gd name="T93" fmla="*/ 2147483647 h 1308"/>
                  <a:gd name="T94" fmla="*/ 2147483647 w 996"/>
                  <a:gd name="T95" fmla="*/ 2147483647 h 1308"/>
                  <a:gd name="T96" fmla="*/ 2147483647 w 996"/>
                  <a:gd name="T97" fmla="*/ 2147483647 h 1308"/>
                  <a:gd name="T98" fmla="*/ 2147483647 w 996"/>
                  <a:gd name="T99" fmla="*/ 2147483647 h 1308"/>
                  <a:gd name="T100" fmla="*/ 2147483647 w 996"/>
                  <a:gd name="T101" fmla="*/ 2147483647 h 1308"/>
                  <a:gd name="T102" fmla="*/ 2147483647 w 996"/>
                  <a:gd name="T103" fmla="*/ 2147483647 h 1308"/>
                  <a:gd name="T104" fmla="*/ 2147483647 w 996"/>
                  <a:gd name="T105" fmla="*/ 2147483647 h 1308"/>
                  <a:gd name="T106" fmla="*/ 2147483647 w 996"/>
                  <a:gd name="T107" fmla="*/ 2147483647 h 1308"/>
                  <a:gd name="T108" fmla="*/ 2147483647 w 996"/>
                  <a:gd name="T109" fmla="*/ 2147483647 h 1308"/>
                  <a:gd name="T110" fmla="*/ 2147483647 w 996"/>
                  <a:gd name="T111" fmla="*/ 2147483647 h 1308"/>
                  <a:gd name="T112" fmla="*/ 2147483647 w 996"/>
                  <a:gd name="T113" fmla="*/ 2147483647 h 1308"/>
                  <a:gd name="T114" fmla="*/ 2147483647 w 996"/>
                  <a:gd name="T115" fmla="*/ 2147483647 h 1308"/>
                  <a:gd name="T116" fmla="*/ 2147483647 w 996"/>
                  <a:gd name="T117" fmla="*/ 2147483647 h 13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96"/>
                  <a:gd name="T178" fmla="*/ 0 h 1308"/>
                  <a:gd name="T179" fmla="*/ 996 w 996"/>
                  <a:gd name="T180" fmla="*/ 1308 h 130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96" h="1308">
                    <a:moveTo>
                      <a:pt x="754" y="1279"/>
                    </a:moveTo>
                    <a:lnTo>
                      <a:pt x="748" y="1279"/>
                    </a:lnTo>
                    <a:lnTo>
                      <a:pt x="737" y="1281"/>
                    </a:lnTo>
                    <a:lnTo>
                      <a:pt x="725" y="1281"/>
                    </a:lnTo>
                    <a:lnTo>
                      <a:pt x="707" y="1282"/>
                    </a:lnTo>
                    <a:lnTo>
                      <a:pt x="671" y="1286"/>
                    </a:lnTo>
                    <a:lnTo>
                      <a:pt x="651" y="1288"/>
                    </a:lnTo>
                    <a:lnTo>
                      <a:pt x="649" y="1288"/>
                    </a:lnTo>
                    <a:lnTo>
                      <a:pt x="645" y="1288"/>
                    </a:lnTo>
                    <a:lnTo>
                      <a:pt x="644" y="1288"/>
                    </a:lnTo>
                    <a:lnTo>
                      <a:pt x="627" y="1289"/>
                    </a:lnTo>
                    <a:lnTo>
                      <a:pt x="605" y="1291"/>
                    </a:lnTo>
                    <a:lnTo>
                      <a:pt x="569" y="1295"/>
                    </a:lnTo>
                    <a:lnTo>
                      <a:pt x="562" y="1295"/>
                    </a:lnTo>
                    <a:lnTo>
                      <a:pt x="553" y="1296"/>
                    </a:lnTo>
                    <a:lnTo>
                      <a:pt x="531" y="1298"/>
                    </a:lnTo>
                    <a:lnTo>
                      <a:pt x="517" y="1299"/>
                    </a:lnTo>
                    <a:lnTo>
                      <a:pt x="466" y="1305"/>
                    </a:lnTo>
                    <a:lnTo>
                      <a:pt x="458" y="1305"/>
                    </a:lnTo>
                    <a:lnTo>
                      <a:pt x="439" y="1306"/>
                    </a:lnTo>
                    <a:lnTo>
                      <a:pt x="428" y="1308"/>
                    </a:lnTo>
                    <a:lnTo>
                      <a:pt x="416" y="1274"/>
                    </a:lnTo>
                    <a:lnTo>
                      <a:pt x="408" y="1268"/>
                    </a:lnTo>
                    <a:lnTo>
                      <a:pt x="381" y="1262"/>
                    </a:lnTo>
                    <a:lnTo>
                      <a:pt x="352" y="1242"/>
                    </a:lnTo>
                    <a:lnTo>
                      <a:pt x="345" y="1205"/>
                    </a:lnTo>
                    <a:lnTo>
                      <a:pt x="331" y="1173"/>
                    </a:lnTo>
                    <a:lnTo>
                      <a:pt x="330" y="1169"/>
                    </a:lnTo>
                    <a:lnTo>
                      <a:pt x="326" y="1147"/>
                    </a:lnTo>
                    <a:lnTo>
                      <a:pt x="326" y="1146"/>
                    </a:lnTo>
                    <a:lnTo>
                      <a:pt x="344" y="1093"/>
                    </a:lnTo>
                    <a:lnTo>
                      <a:pt x="317" y="1049"/>
                    </a:lnTo>
                    <a:lnTo>
                      <a:pt x="316" y="1045"/>
                    </a:lnTo>
                    <a:lnTo>
                      <a:pt x="313" y="1022"/>
                    </a:lnTo>
                    <a:lnTo>
                      <a:pt x="308" y="997"/>
                    </a:lnTo>
                    <a:lnTo>
                      <a:pt x="301" y="988"/>
                    </a:lnTo>
                    <a:lnTo>
                      <a:pt x="301" y="956"/>
                    </a:lnTo>
                    <a:lnTo>
                      <a:pt x="302" y="946"/>
                    </a:lnTo>
                    <a:lnTo>
                      <a:pt x="302" y="940"/>
                    </a:lnTo>
                    <a:lnTo>
                      <a:pt x="296" y="920"/>
                    </a:lnTo>
                    <a:lnTo>
                      <a:pt x="293" y="919"/>
                    </a:lnTo>
                    <a:lnTo>
                      <a:pt x="278" y="893"/>
                    </a:lnTo>
                    <a:lnTo>
                      <a:pt x="269" y="882"/>
                    </a:lnTo>
                    <a:lnTo>
                      <a:pt x="267" y="878"/>
                    </a:lnTo>
                    <a:lnTo>
                      <a:pt x="256" y="874"/>
                    </a:lnTo>
                    <a:lnTo>
                      <a:pt x="245" y="872"/>
                    </a:lnTo>
                    <a:lnTo>
                      <a:pt x="234" y="864"/>
                    </a:lnTo>
                    <a:lnTo>
                      <a:pt x="218" y="844"/>
                    </a:lnTo>
                    <a:lnTo>
                      <a:pt x="192" y="825"/>
                    </a:lnTo>
                    <a:lnTo>
                      <a:pt x="186" y="810"/>
                    </a:lnTo>
                    <a:lnTo>
                      <a:pt x="165" y="774"/>
                    </a:lnTo>
                    <a:lnTo>
                      <a:pt x="150" y="766"/>
                    </a:lnTo>
                    <a:lnTo>
                      <a:pt x="142" y="762"/>
                    </a:lnTo>
                    <a:lnTo>
                      <a:pt x="128" y="757"/>
                    </a:lnTo>
                    <a:lnTo>
                      <a:pt x="123" y="753"/>
                    </a:lnTo>
                    <a:lnTo>
                      <a:pt x="113" y="740"/>
                    </a:lnTo>
                    <a:lnTo>
                      <a:pt x="110" y="730"/>
                    </a:lnTo>
                    <a:lnTo>
                      <a:pt x="109" y="729"/>
                    </a:lnTo>
                    <a:lnTo>
                      <a:pt x="78" y="723"/>
                    </a:lnTo>
                    <a:lnTo>
                      <a:pt x="43" y="689"/>
                    </a:lnTo>
                    <a:lnTo>
                      <a:pt x="37" y="682"/>
                    </a:lnTo>
                    <a:lnTo>
                      <a:pt x="25" y="674"/>
                    </a:lnTo>
                    <a:lnTo>
                      <a:pt x="28" y="640"/>
                    </a:lnTo>
                    <a:lnTo>
                      <a:pt x="27" y="598"/>
                    </a:lnTo>
                    <a:lnTo>
                      <a:pt x="29" y="562"/>
                    </a:lnTo>
                    <a:lnTo>
                      <a:pt x="26" y="536"/>
                    </a:lnTo>
                    <a:lnTo>
                      <a:pt x="27" y="535"/>
                    </a:lnTo>
                    <a:lnTo>
                      <a:pt x="26" y="525"/>
                    </a:lnTo>
                    <a:lnTo>
                      <a:pt x="27" y="512"/>
                    </a:lnTo>
                    <a:lnTo>
                      <a:pt x="32" y="451"/>
                    </a:lnTo>
                    <a:lnTo>
                      <a:pt x="24" y="435"/>
                    </a:lnTo>
                    <a:lnTo>
                      <a:pt x="0" y="410"/>
                    </a:lnTo>
                    <a:lnTo>
                      <a:pt x="5" y="384"/>
                    </a:lnTo>
                    <a:lnTo>
                      <a:pt x="6" y="384"/>
                    </a:lnTo>
                    <a:lnTo>
                      <a:pt x="20" y="350"/>
                    </a:lnTo>
                    <a:lnTo>
                      <a:pt x="93" y="278"/>
                    </a:lnTo>
                    <a:lnTo>
                      <a:pt x="92" y="252"/>
                    </a:lnTo>
                    <a:lnTo>
                      <a:pt x="89" y="177"/>
                    </a:lnTo>
                    <a:lnTo>
                      <a:pt x="88" y="153"/>
                    </a:lnTo>
                    <a:lnTo>
                      <a:pt x="85" y="116"/>
                    </a:lnTo>
                    <a:lnTo>
                      <a:pt x="85" y="105"/>
                    </a:lnTo>
                    <a:lnTo>
                      <a:pt x="92" y="106"/>
                    </a:lnTo>
                    <a:lnTo>
                      <a:pt x="117" y="76"/>
                    </a:lnTo>
                    <a:lnTo>
                      <a:pt x="131" y="88"/>
                    </a:lnTo>
                    <a:lnTo>
                      <a:pt x="132" y="91"/>
                    </a:lnTo>
                    <a:lnTo>
                      <a:pt x="165" y="89"/>
                    </a:lnTo>
                    <a:lnTo>
                      <a:pt x="205" y="68"/>
                    </a:lnTo>
                    <a:lnTo>
                      <a:pt x="234" y="55"/>
                    </a:lnTo>
                    <a:lnTo>
                      <a:pt x="262" y="28"/>
                    </a:lnTo>
                    <a:lnTo>
                      <a:pt x="274" y="33"/>
                    </a:lnTo>
                    <a:lnTo>
                      <a:pt x="314" y="0"/>
                    </a:lnTo>
                    <a:lnTo>
                      <a:pt x="332" y="23"/>
                    </a:lnTo>
                    <a:lnTo>
                      <a:pt x="315" y="61"/>
                    </a:lnTo>
                    <a:lnTo>
                      <a:pt x="318" y="82"/>
                    </a:lnTo>
                    <a:lnTo>
                      <a:pt x="310" y="98"/>
                    </a:lnTo>
                    <a:lnTo>
                      <a:pt x="312" y="109"/>
                    </a:lnTo>
                    <a:lnTo>
                      <a:pt x="332" y="96"/>
                    </a:lnTo>
                    <a:lnTo>
                      <a:pt x="338" y="74"/>
                    </a:lnTo>
                    <a:lnTo>
                      <a:pt x="373" y="105"/>
                    </a:lnTo>
                    <a:lnTo>
                      <a:pt x="381" y="103"/>
                    </a:lnTo>
                    <a:lnTo>
                      <a:pt x="393" y="109"/>
                    </a:lnTo>
                    <a:lnTo>
                      <a:pt x="395" y="108"/>
                    </a:lnTo>
                    <a:lnTo>
                      <a:pt x="429" y="125"/>
                    </a:lnTo>
                    <a:lnTo>
                      <a:pt x="448" y="162"/>
                    </a:lnTo>
                    <a:lnTo>
                      <a:pt x="481" y="179"/>
                    </a:lnTo>
                    <a:lnTo>
                      <a:pt x="493" y="181"/>
                    </a:lnTo>
                    <a:lnTo>
                      <a:pt x="623" y="211"/>
                    </a:lnTo>
                    <a:lnTo>
                      <a:pt x="640" y="221"/>
                    </a:lnTo>
                    <a:lnTo>
                      <a:pt x="650" y="227"/>
                    </a:lnTo>
                    <a:lnTo>
                      <a:pt x="666" y="237"/>
                    </a:lnTo>
                    <a:lnTo>
                      <a:pt x="683" y="237"/>
                    </a:lnTo>
                    <a:lnTo>
                      <a:pt x="692" y="240"/>
                    </a:lnTo>
                    <a:lnTo>
                      <a:pt x="703" y="247"/>
                    </a:lnTo>
                    <a:lnTo>
                      <a:pt x="724" y="241"/>
                    </a:lnTo>
                    <a:lnTo>
                      <a:pt x="765" y="247"/>
                    </a:lnTo>
                    <a:lnTo>
                      <a:pt x="788" y="255"/>
                    </a:lnTo>
                    <a:lnTo>
                      <a:pt x="797" y="268"/>
                    </a:lnTo>
                    <a:lnTo>
                      <a:pt x="789" y="289"/>
                    </a:lnTo>
                    <a:lnTo>
                      <a:pt x="802" y="296"/>
                    </a:lnTo>
                    <a:lnTo>
                      <a:pt x="812" y="291"/>
                    </a:lnTo>
                    <a:lnTo>
                      <a:pt x="813" y="296"/>
                    </a:lnTo>
                    <a:lnTo>
                      <a:pt x="834" y="301"/>
                    </a:lnTo>
                    <a:lnTo>
                      <a:pt x="839" y="309"/>
                    </a:lnTo>
                    <a:lnTo>
                      <a:pt x="881" y="481"/>
                    </a:lnTo>
                    <a:lnTo>
                      <a:pt x="897" y="486"/>
                    </a:lnTo>
                    <a:lnTo>
                      <a:pt x="892" y="509"/>
                    </a:lnTo>
                    <a:lnTo>
                      <a:pt x="892" y="516"/>
                    </a:lnTo>
                    <a:lnTo>
                      <a:pt x="871" y="529"/>
                    </a:lnTo>
                    <a:lnTo>
                      <a:pt x="841" y="601"/>
                    </a:lnTo>
                    <a:lnTo>
                      <a:pt x="840" y="601"/>
                    </a:lnTo>
                    <a:lnTo>
                      <a:pt x="839" y="618"/>
                    </a:lnTo>
                    <a:lnTo>
                      <a:pt x="839" y="637"/>
                    </a:lnTo>
                    <a:lnTo>
                      <a:pt x="859" y="638"/>
                    </a:lnTo>
                    <a:lnTo>
                      <a:pt x="877" y="623"/>
                    </a:lnTo>
                    <a:lnTo>
                      <a:pt x="880" y="620"/>
                    </a:lnTo>
                    <a:lnTo>
                      <a:pt x="880" y="618"/>
                    </a:lnTo>
                    <a:lnTo>
                      <a:pt x="882" y="613"/>
                    </a:lnTo>
                    <a:lnTo>
                      <a:pt x="887" y="591"/>
                    </a:lnTo>
                    <a:lnTo>
                      <a:pt x="916" y="553"/>
                    </a:lnTo>
                    <a:lnTo>
                      <a:pt x="948" y="489"/>
                    </a:lnTo>
                    <a:lnTo>
                      <a:pt x="952" y="469"/>
                    </a:lnTo>
                    <a:lnTo>
                      <a:pt x="971" y="442"/>
                    </a:lnTo>
                    <a:lnTo>
                      <a:pt x="972" y="431"/>
                    </a:lnTo>
                    <a:lnTo>
                      <a:pt x="991" y="414"/>
                    </a:lnTo>
                    <a:lnTo>
                      <a:pt x="996" y="430"/>
                    </a:lnTo>
                    <a:lnTo>
                      <a:pt x="943" y="606"/>
                    </a:lnTo>
                    <a:lnTo>
                      <a:pt x="943" y="607"/>
                    </a:lnTo>
                    <a:lnTo>
                      <a:pt x="929" y="659"/>
                    </a:lnTo>
                    <a:lnTo>
                      <a:pt x="923" y="712"/>
                    </a:lnTo>
                    <a:lnTo>
                      <a:pt x="929" y="735"/>
                    </a:lnTo>
                    <a:lnTo>
                      <a:pt x="906" y="811"/>
                    </a:lnTo>
                    <a:lnTo>
                      <a:pt x="901" y="844"/>
                    </a:lnTo>
                    <a:lnTo>
                      <a:pt x="909" y="886"/>
                    </a:lnTo>
                    <a:lnTo>
                      <a:pt x="905" y="925"/>
                    </a:lnTo>
                    <a:lnTo>
                      <a:pt x="899" y="949"/>
                    </a:lnTo>
                    <a:lnTo>
                      <a:pt x="900" y="961"/>
                    </a:lnTo>
                    <a:lnTo>
                      <a:pt x="889" y="1000"/>
                    </a:lnTo>
                    <a:lnTo>
                      <a:pt x="885" y="1037"/>
                    </a:lnTo>
                    <a:lnTo>
                      <a:pt x="890" y="1054"/>
                    </a:lnTo>
                    <a:lnTo>
                      <a:pt x="891" y="1074"/>
                    </a:lnTo>
                    <a:lnTo>
                      <a:pt x="897" y="1110"/>
                    </a:lnTo>
                    <a:lnTo>
                      <a:pt x="911" y="1156"/>
                    </a:lnTo>
                    <a:lnTo>
                      <a:pt x="920" y="1181"/>
                    </a:lnTo>
                    <a:lnTo>
                      <a:pt x="919" y="1207"/>
                    </a:lnTo>
                    <a:lnTo>
                      <a:pt x="916" y="1220"/>
                    </a:lnTo>
                    <a:lnTo>
                      <a:pt x="923" y="1258"/>
                    </a:lnTo>
                    <a:lnTo>
                      <a:pt x="889" y="1262"/>
                    </a:lnTo>
                    <a:lnTo>
                      <a:pt x="867" y="1265"/>
                    </a:lnTo>
                    <a:lnTo>
                      <a:pt x="853" y="1266"/>
                    </a:lnTo>
                    <a:lnTo>
                      <a:pt x="845" y="1268"/>
                    </a:lnTo>
                    <a:lnTo>
                      <a:pt x="843" y="1268"/>
                    </a:lnTo>
                    <a:lnTo>
                      <a:pt x="835" y="1269"/>
                    </a:lnTo>
                    <a:lnTo>
                      <a:pt x="780" y="1275"/>
                    </a:lnTo>
                    <a:lnTo>
                      <a:pt x="771" y="1276"/>
                    </a:lnTo>
                    <a:lnTo>
                      <a:pt x="765" y="1278"/>
                    </a:lnTo>
                    <a:lnTo>
                      <a:pt x="759" y="1278"/>
                    </a:lnTo>
                    <a:lnTo>
                      <a:pt x="756" y="1279"/>
                    </a:lnTo>
                    <a:lnTo>
                      <a:pt x="754" y="1279"/>
                    </a:lnTo>
                    <a:close/>
                  </a:path>
                </a:pathLst>
              </a:custGeom>
              <a:solidFill>
                <a:srgbClr val="FFFFFF"/>
              </a:solidFill>
              <a:ln w="0">
                <a:solidFill>
                  <a:schemeClr val="tx2"/>
                </a:solidFill>
                <a:round/>
                <a:headEnd/>
                <a:tailEnd/>
              </a:ln>
            </p:spPr>
            <p:txBody>
              <a:bodyPr/>
              <a:lstStyle/>
              <a:p>
                <a:endParaRPr lang="en-US"/>
              </a:p>
            </p:txBody>
          </p:sp>
          <p:sp>
            <p:nvSpPr>
              <p:cNvPr id="202786" name="Freeform 29"/>
              <p:cNvSpPr>
                <a:spLocks/>
              </p:cNvSpPr>
              <p:nvPr/>
            </p:nvSpPr>
            <p:spPr bwMode="auto">
              <a:xfrm>
                <a:off x="5164138" y="2728913"/>
                <a:ext cx="598487" cy="1308100"/>
              </a:xfrm>
              <a:custGeom>
                <a:avLst/>
                <a:gdLst>
                  <a:gd name="T0" fmla="*/ 2147483647 w 754"/>
                  <a:gd name="T1" fmla="*/ 2147483647 h 1664"/>
                  <a:gd name="T2" fmla="*/ 2147483647 w 754"/>
                  <a:gd name="T3" fmla="*/ 2147483647 h 1664"/>
                  <a:gd name="T4" fmla="*/ 2147483647 w 754"/>
                  <a:gd name="T5" fmla="*/ 2147483647 h 1664"/>
                  <a:gd name="T6" fmla="*/ 2147483647 w 754"/>
                  <a:gd name="T7" fmla="*/ 2147483647 h 1664"/>
                  <a:gd name="T8" fmla="*/ 2147483647 w 754"/>
                  <a:gd name="T9" fmla="*/ 2147483647 h 1664"/>
                  <a:gd name="T10" fmla="*/ 2147483647 w 754"/>
                  <a:gd name="T11" fmla="*/ 2147483647 h 1664"/>
                  <a:gd name="T12" fmla="*/ 2147483647 w 754"/>
                  <a:gd name="T13" fmla="*/ 2147483647 h 1664"/>
                  <a:gd name="T14" fmla="*/ 2147483647 w 754"/>
                  <a:gd name="T15" fmla="*/ 2147483647 h 1664"/>
                  <a:gd name="T16" fmla="*/ 2147483647 w 754"/>
                  <a:gd name="T17" fmla="*/ 2147483647 h 1664"/>
                  <a:gd name="T18" fmla="*/ 2147483647 w 754"/>
                  <a:gd name="T19" fmla="*/ 2147483647 h 1664"/>
                  <a:gd name="T20" fmla="*/ 2147483647 w 754"/>
                  <a:gd name="T21" fmla="*/ 2147483647 h 1664"/>
                  <a:gd name="T22" fmla="*/ 2147483647 w 754"/>
                  <a:gd name="T23" fmla="*/ 2147483647 h 1664"/>
                  <a:gd name="T24" fmla="*/ 2147483647 w 754"/>
                  <a:gd name="T25" fmla="*/ 2147483647 h 1664"/>
                  <a:gd name="T26" fmla="*/ 2147483647 w 754"/>
                  <a:gd name="T27" fmla="*/ 2147483647 h 1664"/>
                  <a:gd name="T28" fmla="*/ 2147483647 w 754"/>
                  <a:gd name="T29" fmla="*/ 2147483647 h 1664"/>
                  <a:gd name="T30" fmla="*/ 2147483647 w 754"/>
                  <a:gd name="T31" fmla="*/ 2147483647 h 1664"/>
                  <a:gd name="T32" fmla="*/ 2147483647 w 754"/>
                  <a:gd name="T33" fmla="*/ 2147483647 h 1664"/>
                  <a:gd name="T34" fmla="*/ 2147483647 w 754"/>
                  <a:gd name="T35" fmla="*/ 2147483647 h 1664"/>
                  <a:gd name="T36" fmla="*/ 2147483647 w 754"/>
                  <a:gd name="T37" fmla="*/ 2147483647 h 1664"/>
                  <a:gd name="T38" fmla="*/ 2147483647 w 754"/>
                  <a:gd name="T39" fmla="*/ 2147483647 h 1664"/>
                  <a:gd name="T40" fmla="*/ 2147483647 w 754"/>
                  <a:gd name="T41" fmla="*/ 2147483647 h 1664"/>
                  <a:gd name="T42" fmla="*/ 2147483647 w 754"/>
                  <a:gd name="T43" fmla="*/ 2147483647 h 1664"/>
                  <a:gd name="T44" fmla="*/ 2147483647 w 754"/>
                  <a:gd name="T45" fmla="*/ 2147483647 h 1664"/>
                  <a:gd name="T46" fmla="*/ 2147483647 w 754"/>
                  <a:gd name="T47" fmla="*/ 2147483647 h 1664"/>
                  <a:gd name="T48" fmla="*/ 2147483647 w 754"/>
                  <a:gd name="T49" fmla="*/ 2147483647 h 1664"/>
                  <a:gd name="T50" fmla="*/ 2147483647 w 754"/>
                  <a:gd name="T51" fmla="*/ 2147483647 h 1664"/>
                  <a:gd name="T52" fmla="*/ 2147483647 w 754"/>
                  <a:gd name="T53" fmla="*/ 2147483647 h 1664"/>
                  <a:gd name="T54" fmla="*/ 2147483647 w 754"/>
                  <a:gd name="T55" fmla="*/ 2147483647 h 1664"/>
                  <a:gd name="T56" fmla="*/ 2147483647 w 754"/>
                  <a:gd name="T57" fmla="*/ 2147483647 h 1664"/>
                  <a:gd name="T58" fmla="*/ 2147483647 w 754"/>
                  <a:gd name="T59" fmla="*/ 2147483647 h 1664"/>
                  <a:gd name="T60" fmla="*/ 2147483647 w 754"/>
                  <a:gd name="T61" fmla="*/ 2147483647 h 1664"/>
                  <a:gd name="T62" fmla="*/ 2147483647 w 754"/>
                  <a:gd name="T63" fmla="*/ 2147483647 h 1664"/>
                  <a:gd name="T64" fmla="*/ 2147483647 w 754"/>
                  <a:gd name="T65" fmla="*/ 2147483647 h 1664"/>
                  <a:gd name="T66" fmla="*/ 2147483647 w 754"/>
                  <a:gd name="T67" fmla="*/ 2147483647 h 1664"/>
                  <a:gd name="T68" fmla="*/ 2147483647 w 754"/>
                  <a:gd name="T69" fmla="*/ 2147483647 h 1664"/>
                  <a:gd name="T70" fmla="*/ 2147483647 w 754"/>
                  <a:gd name="T71" fmla="*/ 2147483647 h 1664"/>
                  <a:gd name="T72" fmla="*/ 2147483647 w 754"/>
                  <a:gd name="T73" fmla="*/ 2147483647 h 1664"/>
                  <a:gd name="T74" fmla="*/ 2147483647 w 754"/>
                  <a:gd name="T75" fmla="*/ 2147483647 h 1664"/>
                  <a:gd name="T76" fmla="*/ 2147483647 w 754"/>
                  <a:gd name="T77" fmla="*/ 2147483647 h 1664"/>
                  <a:gd name="T78" fmla="*/ 2147483647 w 754"/>
                  <a:gd name="T79" fmla="*/ 2147483647 h 1664"/>
                  <a:gd name="T80" fmla="*/ 2147483647 w 754"/>
                  <a:gd name="T81" fmla="*/ 2147483647 h 1664"/>
                  <a:gd name="T82" fmla="*/ 2147483647 w 754"/>
                  <a:gd name="T83" fmla="*/ 2147483647 h 1664"/>
                  <a:gd name="T84" fmla="*/ 2147483647 w 754"/>
                  <a:gd name="T85" fmla="*/ 2147483647 h 1664"/>
                  <a:gd name="T86" fmla="*/ 2147483647 w 754"/>
                  <a:gd name="T87" fmla="*/ 2147483647 h 1664"/>
                  <a:gd name="T88" fmla="*/ 2147483647 w 754"/>
                  <a:gd name="T89" fmla="*/ 2147483647 h 1664"/>
                  <a:gd name="T90" fmla="*/ 2147483647 w 754"/>
                  <a:gd name="T91" fmla="*/ 2147483647 h 1664"/>
                  <a:gd name="T92" fmla="*/ 2147483647 w 754"/>
                  <a:gd name="T93" fmla="*/ 2147483647 h 1664"/>
                  <a:gd name="T94" fmla="*/ 2147483647 w 754"/>
                  <a:gd name="T95" fmla="*/ 2147483647 h 1664"/>
                  <a:gd name="T96" fmla="*/ 2147483647 w 754"/>
                  <a:gd name="T97" fmla="*/ 2147483647 h 1664"/>
                  <a:gd name="T98" fmla="*/ 2147483647 w 754"/>
                  <a:gd name="T99" fmla="*/ 2147483647 h 1664"/>
                  <a:gd name="T100" fmla="*/ 2147483647 w 754"/>
                  <a:gd name="T101" fmla="*/ 2147483647 h 1664"/>
                  <a:gd name="T102" fmla="*/ 2147483647 w 754"/>
                  <a:gd name="T103" fmla="*/ 2147483647 h 1664"/>
                  <a:gd name="T104" fmla="*/ 2147483647 w 754"/>
                  <a:gd name="T105" fmla="*/ 2147483647 h 1664"/>
                  <a:gd name="T106" fmla="*/ 2147483647 w 754"/>
                  <a:gd name="T107" fmla="*/ 2147483647 h 1664"/>
                  <a:gd name="T108" fmla="*/ 2147483647 w 754"/>
                  <a:gd name="T109" fmla="*/ 2147483647 h 1664"/>
                  <a:gd name="T110" fmla="*/ 2147483647 w 754"/>
                  <a:gd name="T111" fmla="*/ 2147483647 h 1664"/>
                  <a:gd name="T112" fmla="*/ 2147483647 w 754"/>
                  <a:gd name="T113" fmla="*/ 2147483647 h 1664"/>
                  <a:gd name="T114" fmla="*/ 0 w 754"/>
                  <a:gd name="T115" fmla="*/ 2147483647 h 166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54"/>
                  <a:gd name="T175" fmla="*/ 0 h 1664"/>
                  <a:gd name="T176" fmla="*/ 754 w 754"/>
                  <a:gd name="T177" fmla="*/ 1664 h 166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54" h="1664">
                    <a:moveTo>
                      <a:pt x="0" y="747"/>
                    </a:moveTo>
                    <a:lnTo>
                      <a:pt x="0" y="735"/>
                    </a:lnTo>
                    <a:lnTo>
                      <a:pt x="0" y="733"/>
                    </a:lnTo>
                    <a:lnTo>
                      <a:pt x="8" y="698"/>
                    </a:lnTo>
                    <a:lnTo>
                      <a:pt x="10" y="696"/>
                    </a:lnTo>
                    <a:lnTo>
                      <a:pt x="12" y="693"/>
                    </a:lnTo>
                    <a:lnTo>
                      <a:pt x="19" y="688"/>
                    </a:lnTo>
                    <a:lnTo>
                      <a:pt x="17" y="632"/>
                    </a:lnTo>
                    <a:lnTo>
                      <a:pt x="50" y="613"/>
                    </a:lnTo>
                    <a:lnTo>
                      <a:pt x="58" y="606"/>
                    </a:lnTo>
                    <a:lnTo>
                      <a:pt x="61" y="603"/>
                    </a:lnTo>
                    <a:lnTo>
                      <a:pt x="62" y="594"/>
                    </a:lnTo>
                    <a:lnTo>
                      <a:pt x="62" y="579"/>
                    </a:lnTo>
                    <a:lnTo>
                      <a:pt x="86" y="502"/>
                    </a:lnTo>
                    <a:lnTo>
                      <a:pt x="85" y="481"/>
                    </a:lnTo>
                    <a:lnTo>
                      <a:pt x="74" y="454"/>
                    </a:lnTo>
                    <a:lnTo>
                      <a:pt x="53" y="430"/>
                    </a:lnTo>
                    <a:lnTo>
                      <a:pt x="58" y="404"/>
                    </a:lnTo>
                    <a:lnTo>
                      <a:pt x="61" y="391"/>
                    </a:lnTo>
                    <a:lnTo>
                      <a:pt x="70" y="376"/>
                    </a:lnTo>
                    <a:lnTo>
                      <a:pt x="107" y="364"/>
                    </a:lnTo>
                    <a:lnTo>
                      <a:pt x="157" y="340"/>
                    </a:lnTo>
                    <a:lnTo>
                      <a:pt x="178" y="322"/>
                    </a:lnTo>
                    <a:lnTo>
                      <a:pt x="185" y="275"/>
                    </a:lnTo>
                    <a:lnTo>
                      <a:pt x="187" y="268"/>
                    </a:lnTo>
                    <a:lnTo>
                      <a:pt x="197" y="259"/>
                    </a:lnTo>
                    <a:lnTo>
                      <a:pt x="198" y="258"/>
                    </a:lnTo>
                    <a:lnTo>
                      <a:pt x="208" y="230"/>
                    </a:lnTo>
                    <a:lnTo>
                      <a:pt x="210" y="213"/>
                    </a:lnTo>
                    <a:lnTo>
                      <a:pt x="211" y="191"/>
                    </a:lnTo>
                    <a:lnTo>
                      <a:pt x="211" y="190"/>
                    </a:lnTo>
                    <a:lnTo>
                      <a:pt x="208" y="181"/>
                    </a:lnTo>
                    <a:lnTo>
                      <a:pt x="203" y="155"/>
                    </a:lnTo>
                    <a:lnTo>
                      <a:pt x="184" y="142"/>
                    </a:lnTo>
                    <a:lnTo>
                      <a:pt x="176" y="136"/>
                    </a:lnTo>
                    <a:lnTo>
                      <a:pt x="163" y="130"/>
                    </a:lnTo>
                    <a:lnTo>
                      <a:pt x="159" y="123"/>
                    </a:lnTo>
                    <a:lnTo>
                      <a:pt x="146" y="84"/>
                    </a:lnTo>
                    <a:lnTo>
                      <a:pt x="119" y="64"/>
                    </a:lnTo>
                    <a:lnTo>
                      <a:pt x="114" y="51"/>
                    </a:lnTo>
                    <a:lnTo>
                      <a:pt x="114" y="50"/>
                    </a:lnTo>
                    <a:lnTo>
                      <a:pt x="125" y="48"/>
                    </a:lnTo>
                    <a:lnTo>
                      <a:pt x="144" y="47"/>
                    </a:lnTo>
                    <a:lnTo>
                      <a:pt x="152" y="47"/>
                    </a:lnTo>
                    <a:lnTo>
                      <a:pt x="203" y="41"/>
                    </a:lnTo>
                    <a:lnTo>
                      <a:pt x="217" y="40"/>
                    </a:lnTo>
                    <a:lnTo>
                      <a:pt x="239" y="38"/>
                    </a:lnTo>
                    <a:lnTo>
                      <a:pt x="248" y="37"/>
                    </a:lnTo>
                    <a:lnTo>
                      <a:pt x="255" y="37"/>
                    </a:lnTo>
                    <a:lnTo>
                      <a:pt x="291" y="33"/>
                    </a:lnTo>
                    <a:lnTo>
                      <a:pt x="313" y="31"/>
                    </a:lnTo>
                    <a:lnTo>
                      <a:pt x="330" y="30"/>
                    </a:lnTo>
                    <a:lnTo>
                      <a:pt x="331" y="30"/>
                    </a:lnTo>
                    <a:lnTo>
                      <a:pt x="335" y="30"/>
                    </a:lnTo>
                    <a:lnTo>
                      <a:pt x="337" y="30"/>
                    </a:lnTo>
                    <a:lnTo>
                      <a:pt x="357" y="28"/>
                    </a:lnTo>
                    <a:lnTo>
                      <a:pt x="393" y="24"/>
                    </a:lnTo>
                    <a:lnTo>
                      <a:pt x="411" y="23"/>
                    </a:lnTo>
                    <a:lnTo>
                      <a:pt x="423" y="23"/>
                    </a:lnTo>
                    <a:lnTo>
                      <a:pt x="434" y="21"/>
                    </a:lnTo>
                    <a:lnTo>
                      <a:pt x="440" y="21"/>
                    </a:lnTo>
                    <a:lnTo>
                      <a:pt x="442" y="21"/>
                    </a:lnTo>
                    <a:lnTo>
                      <a:pt x="445" y="20"/>
                    </a:lnTo>
                    <a:lnTo>
                      <a:pt x="451" y="20"/>
                    </a:lnTo>
                    <a:lnTo>
                      <a:pt x="457" y="18"/>
                    </a:lnTo>
                    <a:lnTo>
                      <a:pt x="466" y="17"/>
                    </a:lnTo>
                    <a:lnTo>
                      <a:pt x="521" y="11"/>
                    </a:lnTo>
                    <a:lnTo>
                      <a:pt x="529" y="10"/>
                    </a:lnTo>
                    <a:lnTo>
                      <a:pt x="531" y="10"/>
                    </a:lnTo>
                    <a:lnTo>
                      <a:pt x="539" y="8"/>
                    </a:lnTo>
                    <a:lnTo>
                      <a:pt x="553" y="7"/>
                    </a:lnTo>
                    <a:lnTo>
                      <a:pt x="575" y="4"/>
                    </a:lnTo>
                    <a:lnTo>
                      <a:pt x="609" y="0"/>
                    </a:lnTo>
                    <a:lnTo>
                      <a:pt x="610" y="35"/>
                    </a:lnTo>
                    <a:lnTo>
                      <a:pt x="611" y="72"/>
                    </a:lnTo>
                    <a:lnTo>
                      <a:pt x="625" y="101"/>
                    </a:lnTo>
                    <a:lnTo>
                      <a:pt x="647" y="143"/>
                    </a:lnTo>
                    <a:lnTo>
                      <a:pt x="658" y="179"/>
                    </a:lnTo>
                    <a:lnTo>
                      <a:pt x="677" y="225"/>
                    </a:lnTo>
                    <a:lnTo>
                      <a:pt x="680" y="271"/>
                    </a:lnTo>
                    <a:lnTo>
                      <a:pt x="681" y="279"/>
                    </a:lnTo>
                    <a:lnTo>
                      <a:pt x="682" y="298"/>
                    </a:lnTo>
                    <a:lnTo>
                      <a:pt x="685" y="325"/>
                    </a:lnTo>
                    <a:lnTo>
                      <a:pt x="686" y="337"/>
                    </a:lnTo>
                    <a:lnTo>
                      <a:pt x="686" y="347"/>
                    </a:lnTo>
                    <a:lnTo>
                      <a:pt x="687" y="354"/>
                    </a:lnTo>
                    <a:lnTo>
                      <a:pt x="687" y="363"/>
                    </a:lnTo>
                    <a:lnTo>
                      <a:pt x="689" y="387"/>
                    </a:lnTo>
                    <a:lnTo>
                      <a:pt x="690" y="400"/>
                    </a:lnTo>
                    <a:lnTo>
                      <a:pt x="691" y="411"/>
                    </a:lnTo>
                    <a:lnTo>
                      <a:pt x="694" y="434"/>
                    </a:lnTo>
                    <a:lnTo>
                      <a:pt x="694" y="437"/>
                    </a:lnTo>
                    <a:lnTo>
                      <a:pt x="695" y="452"/>
                    </a:lnTo>
                    <a:lnTo>
                      <a:pt x="701" y="515"/>
                    </a:lnTo>
                    <a:lnTo>
                      <a:pt x="703" y="547"/>
                    </a:lnTo>
                    <a:lnTo>
                      <a:pt x="704" y="564"/>
                    </a:lnTo>
                    <a:lnTo>
                      <a:pt x="706" y="587"/>
                    </a:lnTo>
                    <a:lnTo>
                      <a:pt x="706" y="591"/>
                    </a:lnTo>
                    <a:lnTo>
                      <a:pt x="709" y="614"/>
                    </a:lnTo>
                    <a:lnTo>
                      <a:pt x="710" y="640"/>
                    </a:lnTo>
                    <a:lnTo>
                      <a:pt x="714" y="689"/>
                    </a:lnTo>
                    <a:lnTo>
                      <a:pt x="714" y="696"/>
                    </a:lnTo>
                    <a:lnTo>
                      <a:pt x="715" y="715"/>
                    </a:lnTo>
                    <a:lnTo>
                      <a:pt x="720" y="769"/>
                    </a:lnTo>
                    <a:lnTo>
                      <a:pt x="722" y="790"/>
                    </a:lnTo>
                    <a:lnTo>
                      <a:pt x="725" y="824"/>
                    </a:lnTo>
                    <a:lnTo>
                      <a:pt x="727" y="849"/>
                    </a:lnTo>
                    <a:lnTo>
                      <a:pt x="730" y="882"/>
                    </a:lnTo>
                    <a:lnTo>
                      <a:pt x="730" y="888"/>
                    </a:lnTo>
                    <a:lnTo>
                      <a:pt x="734" y="927"/>
                    </a:lnTo>
                    <a:lnTo>
                      <a:pt x="734" y="926"/>
                    </a:lnTo>
                    <a:lnTo>
                      <a:pt x="722" y="954"/>
                    </a:lnTo>
                    <a:lnTo>
                      <a:pt x="725" y="957"/>
                    </a:lnTo>
                    <a:lnTo>
                      <a:pt x="728" y="956"/>
                    </a:lnTo>
                    <a:lnTo>
                      <a:pt x="721" y="986"/>
                    </a:lnTo>
                    <a:lnTo>
                      <a:pt x="722" y="1001"/>
                    </a:lnTo>
                    <a:lnTo>
                      <a:pt x="734" y="1032"/>
                    </a:lnTo>
                    <a:lnTo>
                      <a:pt x="746" y="1059"/>
                    </a:lnTo>
                    <a:lnTo>
                      <a:pt x="743" y="1064"/>
                    </a:lnTo>
                    <a:lnTo>
                      <a:pt x="743" y="1068"/>
                    </a:lnTo>
                    <a:lnTo>
                      <a:pt x="746" y="1074"/>
                    </a:lnTo>
                    <a:lnTo>
                      <a:pt x="754" y="1108"/>
                    </a:lnTo>
                    <a:lnTo>
                      <a:pt x="736" y="1156"/>
                    </a:lnTo>
                    <a:lnTo>
                      <a:pt x="731" y="1162"/>
                    </a:lnTo>
                    <a:lnTo>
                      <a:pt x="728" y="1183"/>
                    </a:lnTo>
                    <a:lnTo>
                      <a:pt x="715" y="1193"/>
                    </a:lnTo>
                    <a:lnTo>
                      <a:pt x="718" y="1210"/>
                    </a:lnTo>
                    <a:lnTo>
                      <a:pt x="712" y="1224"/>
                    </a:lnTo>
                    <a:lnTo>
                      <a:pt x="682" y="1264"/>
                    </a:lnTo>
                    <a:lnTo>
                      <a:pt x="677" y="1262"/>
                    </a:lnTo>
                    <a:lnTo>
                      <a:pt x="678" y="1264"/>
                    </a:lnTo>
                    <a:lnTo>
                      <a:pt x="679" y="1269"/>
                    </a:lnTo>
                    <a:lnTo>
                      <a:pt x="682" y="1301"/>
                    </a:lnTo>
                    <a:lnTo>
                      <a:pt x="680" y="1323"/>
                    </a:lnTo>
                    <a:lnTo>
                      <a:pt x="666" y="1373"/>
                    </a:lnTo>
                    <a:lnTo>
                      <a:pt x="670" y="1377"/>
                    </a:lnTo>
                    <a:lnTo>
                      <a:pt x="680" y="1398"/>
                    </a:lnTo>
                    <a:lnTo>
                      <a:pt x="664" y="1428"/>
                    </a:lnTo>
                    <a:lnTo>
                      <a:pt x="662" y="1454"/>
                    </a:lnTo>
                    <a:lnTo>
                      <a:pt x="666" y="1468"/>
                    </a:lnTo>
                    <a:lnTo>
                      <a:pt x="667" y="1469"/>
                    </a:lnTo>
                    <a:lnTo>
                      <a:pt x="681" y="1488"/>
                    </a:lnTo>
                    <a:lnTo>
                      <a:pt x="670" y="1499"/>
                    </a:lnTo>
                    <a:lnTo>
                      <a:pt x="647" y="1506"/>
                    </a:lnTo>
                    <a:lnTo>
                      <a:pt x="629" y="1523"/>
                    </a:lnTo>
                    <a:lnTo>
                      <a:pt x="627" y="1525"/>
                    </a:lnTo>
                    <a:lnTo>
                      <a:pt x="625" y="1523"/>
                    </a:lnTo>
                    <a:lnTo>
                      <a:pt x="617" y="1519"/>
                    </a:lnTo>
                    <a:lnTo>
                      <a:pt x="606" y="1571"/>
                    </a:lnTo>
                    <a:lnTo>
                      <a:pt x="621" y="1608"/>
                    </a:lnTo>
                    <a:lnTo>
                      <a:pt x="611" y="1627"/>
                    </a:lnTo>
                    <a:lnTo>
                      <a:pt x="610" y="1628"/>
                    </a:lnTo>
                    <a:lnTo>
                      <a:pt x="609" y="1628"/>
                    </a:lnTo>
                    <a:lnTo>
                      <a:pt x="598" y="1627"/>
                    </a:lnTo>
                    <a:lnTo>
                      <a:pt x="585" y="1614"/>
                    </a:lnTo>
                    <a:lnTo>
                      <a:pt x="561" y="1607"/>
                    </a:lnTo>
                    <a:lnTo>
                      <a:pt x="526" y="1588"/>
                    </a:lnTo>
                    <a:lnTo>
                      <a:pt x="526" y="1590"/>
                    </a:lnTo>
                    <a:lnTo>
                      <a:pt x="513" y="1591"/>
                    </a:lnTo>
                    <a:lnTo>
                      <a:pt x="490" y="1631"/>
                    </a:lnTo>
                    <a:lnTo>
                      <a:pt x="483" y="1641"/>
                    </a:lnTo>
                    <a:lnTo>
                      <a:pt x="482" y="1648"/>
                    </a:lnTo>
                    <a:lnTo>
                      <a:pt x="488" y="1661"/>
                    </a:lnTo>
                    <a:lnTo>
                      <a:pt x="469" y="1642"/>
                    </a:lnTo>
                    <a:lnTo>
                      <a:pt x="469" y="1664"/>
                    </a:lnTo>
                    <a:lnTo>
                      <a:pt x="459" y="1662"/>
                    </a:lnTo>
                    <a:lnTo>
                      <a:pt x="447" y="1654"/>
                    </a:lnTo>
                    <a:lnTo>
                      <a:pt x="426" y="1593"/>
                    </a:lnTo>
                    <a:lnTo>
                      <a:pt x="422" y="1593"/>
                    </a:lnTo>
                    <a:lnTo>
                      <a:pt x="419" y="1593"/>
                    </a:lnTo>
                    <a:lnTo>
                      <a:pt x="416" y="1574"/>
                    </a:lnTo>
                    <a:lnTo>
                      <a:pt x="421" y="1569"/>
                    </a:lnTo>
                    <a:lnTo>
                      <a:pt x="425" y="1566"/>
                    </a:lnTo>
                    <a:lnTo>
                      <a:pt x="431" y="1554"/>
                    </a:lnTo>
                    <a:lnTo>
                      <a:pt x="409" y="1499"/>
                    </a:lnTo>
                    <a:lnTo>
                      <a:pt x="409" y="1498"/>
                    </a:lnTo>
                    <a:lnTo>
                      <a:pt x="411" y="1483"/>
                    </a:lnTo>
                    <a:lnTo>
                      <a:pt x="378" y="1448"/>
                    </a:lnTo>
                    <a:lnTo>
                      <a:pt x="376" y="1432"/>
                    </a:lnTo>
                    <a:lnTo>
                      <a:pt x="352" y="1413"/>
                    </a:lnTo>
                    <a:lnTo>
                      <a:pt x="337" y="1411"/>
                    </a:lnTo>
                    <a:lnTo>
                      <a:pt x="326" y="1415"/>
                    </a:lnTo>
                    <a:lnTo>
                      <a:pt x="312" y="1390"/>
                    </a:lnTo>
                    <a:lnTo>
                      <a:pt x="288" y="1364"/>
                    </a:lnTo>
                    <a:lnTo>
                      <a:pt x="272" y="1357"/>
                    </a:lnTo>
                    <a:lnTo>
                      <a:pt x="264" y="1349"/>
                    </a:lnTo>
                    <a:lnTo>
                      <a:pt x="263" y="1346"/>
                    </a:lnTo>
                    <a:lnTo>
                      <a:pt x="241" y="1319"/>
                    </a:lnTo>
                    <a:lnTo>
                      <a:pt x="239" y="1312"/>
                    </a:lnTo>
                    <a:lnTo>
                      <a:pt x="241" y="1271"/>
                    </a:lnTo>
                    <a:lnTo>
                      <a:pt x="253" y="1235"/>
                    </a:lnTo>
                    <a:lnTo>
                      <a:pt x="254" y="1230"/>
                    </a:lnTo>
                    <a:lnTo>
                      <a:pt x="254" y="1228"/>
                    </a:lnTo>
                    <a:lnTo>
                      <a:pt x="255" y="1225"/>
                    </a:lnTo>
                    <a:lnTo>
                      <a:pt x="256" y="1221"/>
                    </a:lnTo>
                    <a:lnTo>
                      <a:pt x="266" y="1196"/>
                    </a:lnTo>
                    <a:lnTo>
                      <a:pt x="266" y="1186"/>
                    </a:lnTo>
                    <a:lnTo>
                      <a:pt x="265" y="1159"/>
                    </a:lnTo>
                    <a:lnTo>
                      <a:pt x="266" y="1152"/>
                    </a:lnTo>
                    <a:lnTo>
                      <a:pt x="273" y="1144"/>
                    </a:lnTo>
                    <a:lnTo>
                      <a:pt x="274" y="1143"/>
                    </a:lnTo>
                    <a:lnTo>
                      <a:pt x="275" y="1142"/>
                    </a:lnTo>
                    <a:lnTo>
                      <a:pt x="273" y="1127"/>
                    </a:lnTo>
                    <a:lnTo>
                      <a:pt x="249" y="1110"/>
                    </a:lnTo>
                    <a:lnTo>
                      <a:pt x="243" y="1109"/>
                    </a:lnTo>
                    <a:lnTo>
                      <a:pt x="233" y="1106"/>
                    </a:lnTo>
                    <a:lnTo>
                      <a:pt x="225" y="1102"/>
                    </a:lnTo>
                    <a:lnTo>
                      <a:pt x="211" y="1099"/>
                    </a:lnTo>
                    <a:lnTo>
                      <a:pt x="195" y="1127"/>
                    </a:lnTo>
                    <a:lnTo>
                      <a:pt x="189" y="1130"/>
                    </a:lnTo>
                    <a:lnTo>
                      <a:pt x="173" y="1112"/>
                    </a:lnTo>
                    <a:lnTo>
                      <a:pt x="168" y="1093"/>
                    </a:lnTo>
                    <a:lnTo>
                      <a:pt x="165" y="1055"/>
                    </a:lnTo>
                    <a:lnTo>
                      <a:pt x="158" y="1027"/>
                    </a:lnTo>
                    <a:lnTo>
                      <a:pt x="151" y="1015"/>
                    </a:lnTo>
                    <a:lnTo>
                      <a:pt x="133" y="993"/>
                    </a:lnTo>
                    <a:lnTo>
                      <a:pt x="115" y="979"/>
                    </a:lnTo>
                    <a:lnTo>
                      <a:pt x="103" y="971"/>
                    </a:lnTo>
                    <a:lnTo>
                      <a:pt x="82" y="939"/>
                    </a:lnTo>
                    <a:lnTo>
                      <a:pt x="73" y="937"/>
                    </a:lnTo>
                    <a:lnTo>
                      <a:pt x="69" y="923"/>
                    </a:lnTo>
                    <a:lnTo>
                      <a:pt x="53" y="909"/>
                    </a:lnTo>
                    <a:lnTo>
                      <a:pt x="49" y="903"/>
                    </a:lnTo>
                    <a:lnTo>
                      <a:pt x="43" y="899"/>
                    </a:lnTo>
                    <a:lnTo>
                      <a:pt x="42" y="898"/>
                    </a:lnTo>
                    <a:lnTo>
                      <a:pt x="31" y="881"/>
                    </a:lnTo>
                    <a:lnTo>
                      <a:pt x="32" y="878"/>
                    </a:lnTo>
                    <a:lnTo>
                      <a:pt x="28" y="862"/>
                    </a:lnTo>
                    <a:lnTo>
                      <a:pt x="15" y="844"/>
                    </a:lnTo>
                    <a:lnTo>
                      <a:pt x="16" y="823"/>
                    </a:lnTo>
                    <a:lnTo>
                      <a:pt x="9" y="807"/>
                    </a:lnTo>
                    <a:lnTo>
                      <a:pt x="0" y="770"/>
                    </a:lnTo>
                    <a:lnTo>
                      <a:pt x="0" y="747"/>
                    </a:lnTo>
                    <a:close/>
                  </a:path>
                </a:pathLst>
              </a:custGeom>
              <a:solidFill>
                <a:srgbClr val="00FF00"/>
              </a:solidFill>
              <a:ln w="0">
                <a:solidFill>
                  <a:schemeClr val="tx2"/>
                </a:solidFill>
                <a:round/>
                <a:headEnd/>
                <a:tailEnd/>
              </a:ln>
            </p:spPr>
            <p:txBody>
              <a:bodyPr/>
              <a:lstStyle/>
              <a:p>
                <a:endParaRPr lang="en-US"/>
              </a:p>
            </p:txBody>
          </p:sp>
          <p:sp>
            <p:nvSpPr>
              <p:cNvPr id="202787" name="Freeform 30"/>
              <p:cNvSpPr>
                <a:spLocks/>
              </p:cNvSpPr>
              <p:nvPr/>
            </p:nvSpPr>
            <p:spPr bwMode="auto">
              <a:xfrm>
                <a:off x="4433888" y="2541588"/>
                <a:ext cx="900112" cy="731837"/>
              </a:xfrm>
              <a:custGeom>
                <a:avLst/>
                <a:gdLst>
                  <a:gd name="T0" fmla="*/ 2147483647 w 1140"/>
                  <a:gd name="T1" fmla="*/ 2147483647 h 929"/>
                  <a:gd name="T2" fmla="*/ 2147483647 w 1140"/>
                  <a:gd name="T3" fmla="*/ 2147483647 h 929"/>
                  <a:gd name="T4" fmla="*/ 2147483647 w 1140"/>
                  <a:gd name="T5" fmla="*/ 2147483647 h 929"/>
                  <a:gd name="T6" fmla="*/ 2147483647 w 1140"/>
                  <a:gd name="T7" fmla="*/ 2147483647 h 929"/>
                  <a:gd name="T8" fmla="*/ 2147483647 w 1140"/>
                  <a:gd name="T9" fmla="*/ 2147483647 h 929"/>
                  <a:gd name="T10" fmla="*/ 2147483647 w 1140"/>
                  <a:gd name="T11" fmla="*/ 2147483647 h 929"/>
                  <a:gd name="T12" fmla="*/ 2147483647 w 1140"/>
                  <a:gd name="T13" fmla="*/ 2147483647 h 929"/>
                  <a:gd name="T14" fmla="*/ 2147483647 w 1140"/>
                  <a:gd name="T15" fmla="*/ 2147483647 h 929"/>
                  <a:gd name="T16" fmla="*/ 2147483647 w 1140"/>
                  <a:gd name="T17" fmla="*/ 2147483647 h 929"/>
                  <a:gd name="T18" fmla="*/ 2147483647 w 1140"/>
                  <a:gd name="T19" fmla="*/ 2147483647 h 929"/>
                  <a:gd name="T20" fmla="*/ 2147483647 w 1140"/>
                  <a:gd name="T21" fmla="*/ 2147483647 h 929"/>
                  <a:gd name="T22" fmla="*/ 2147483647 w 1140"/>
                  <a:gd name="T23" fmla="*/ 2147483647 h 929"/>
                  <a:gd name="T24" fmla="*/ 0 w 1140"/>
                  <a:gd name="T25" fmla="*/ 2147483647 h 929"/>
                  <a:gd name="T26" fmla="*/ 2147483647 w 1140"/>
                  <a:gd name="T27" fmla="*/ 2147483647 h 929"/>
                  <a:gd name="T28" fmla="*/ 2147483647 w 1140"/>
                  <a:gd name="T29" fmla="*/ 2147483647 h 929"/>
                  <a:gd name="T30" fmla="*/ 2147483647 w 1140"/>
                  <a:gd name="T31" fmla="*/ 2147483647 h 929"/>
                  <a:gd name="T32" fmla="*/ 2147483647 w 1140"/>
                  <a:gd name="T33" fmla="*/ 2147483647 h 929"/>
                  <a:gd name="T34" fmla="*/ 2147483647 w 1140"/>
                  <a:gd name="T35" fmla="*/ 2147483647 h 929"/>
                  <a:gd name="T36" fmla="*/ 2147483647 w 1140"/>
                  <a:gd name="T37" fmla="*/ 2147483647 h 929"/>
                  <a:gd name="T38" fmla="*/ 2147483647 w 1140"/>
                  <a:gd name="T39" fmla="*/ 2147483647 h 929"/>
                  <a:gd name="T40" fmla="*/ 2147483647 w 1140"/>
                  <a:gd name="T41" fmla="*/ 2147483647 h 929"/>
                  <a:gd name="T42" fmla="*/ 2147483647 w 1140"/>
                  <a:gd name="T43" fmla="*/ 2147483647 h 929"/>
                  <a:gd name="T44" fmla="*/ 2147483647 w 1140"/>
                  <a:gd name="T45" fmla="*/ 2147483647 h 929"/>
                  <a:gd name="T46" fmla="*/ 2147483647 w 1140"/>
                  <a:gd name="T47" fmla="*/ 2147483647 h 929"/>
                  <a:gd name="T48" fmla="*/ 2147483647 w 1140"/>
                  <a:gd name="T49" fmla="*/ 2147483647 h 929"/>
                  <a:gd name="T50" fmla="*/ 2147483647 w 1140"/>
                  <a:gd name="T51" fmla="*/ 2147483647 h 929"/>
                  <a:gd name="T52" fmla="*/ 2147483647 w 1140"/>
                  <a:gd name="T53" fmla="*/ 2147483647 h 929"/>
                  <a:gd name="T54" fmla="*/ 2147483647 w 1140"/>
                  <a:gd name="T55" fmla="*/ 2147483647 h 929"/>
                  <a:gd name="T56" fmla="*/ 2147483647 w 1140"/>
                  <a:gd name="T57" fmla="*/ 2147483647 h 929"/>
                  <a:gd name="T58" fmla="*/ 2147483647 w 1140"/>
                  <a:gd name="T59" fmla="*/ 2147483647 h 929"/>
                  <a:gd name="T60" fmla="*/ 2147483647 w 1140"/>
                  <a:gd name="T61" fmla="*/ 2147483647 h 929"/>
                  <a:gd name="T62" fmla="*/ 2147483647 w 1140"/>
                  <a:gd name="T63" fmla="*/ 2147483647 h 929"/>
                  <a:gd name="T64" fmla="*/ 2147483647 w 1140"/>
                  <a:gd name="T65" fmla="*/ 2147483647 h 929"/>
                  <a:gd name="T66" fmla="*/ 2147483647 w 1140"/>
                  <a:gd name="T67" fmla="*/ 2147483647 h 929"/>
                  <a:gd name="T68" fmla="*/ 2147483647 w 1140"/>
                  <a:gd name="T69" fmla="*/ 2147483647 h 929"/>
                  <a:gd name="T70" fmla="*/ 2147483647 w 1140"/>
                  <a:gd name="T71" fmla="*/ 2147483647 h 929"/>
                  <a:gd name="T72" fmla="*/ 2147483647 w 1140"/>
                  <a:gd name="T73" fmla="*/ 2147483647 h 929"/>
                  <a:gd name="T74" fmla="*/ 2147483647 w 1140"/>
                  <a:gd name="T75" fmla="*/ 2147483647 h 929"/>
                  <a:gd name="T76" fmla="*/ 2147483647 w 1140"/>
                  <a:gd name="T77" fmla="*/ 2147483647 h 929"/>
                  <a:gd name="T78" fmla="*/ 2147483647 w 1140"/>
                  <a:gd name="T79" fmla="*/ 2147483647 h 929"/>
                  <a:gd name="T80" fmla="*/ 2147483647 w 1140"/>
                  <a:gd name="T81" fmla="*/ 2147483647 h 929"/>
                  <a:gd name="T82" fmla="*/ 2147483647 w 1140"/>
                  <a:gd name="T83" fmla="*/ 2147483647 h 929"/>
                  <a:gd name="T84" fmla="*/ 2147483647 w 1140"/>
                  <a:gd name="T85" fmla="*/ 2147483647 h 929"/>
                  <a:gd name="T86" fmla="*/ 2147483647 w 1140"/>
                  <a:gd name="T87" fmla="*/ 2147483647 h 929"/>
                  <a:gd name="T88" fmla="*/ 2147483647 w 1140"/>
                  <a:gd name="T89" fmla="*/ 2147483647 h 929"/>
                  <a:gd name="T90" fmla="*/ 2147483647 w 1140"/>
                  <a:gd name="T91" fmla="*/ 2147483647 h 929"/>
                  <a:gd name="T92" fmla="*/ 2147483647 w 1140"/>
                  <a:gd name="T93" fmla="*/ 2147483647 h 929"/>
                  <a:gd name="T94" fmla="*/ 2147483647 w 1140"/>
                  <a:gd name="T95" fmla="*/ 2147483647 h 929"/>
                  <a:gd name="T96" fmla="*/ 2147483647 w 1140"/>
                  <a:gd name="T97" fmla="*/ 2147483647 h 929"/>
                  <a:gd name="T98" fmla="*/ 2147483647 w 1140"/>
                  <a:gd name="T99" fmla="*/ 2147483647 h 929"/>
                  <a:gd name="T100" fmla="*/ 2147483647 w 1140"/>
                  <a:gd name="T101" fmla="*/ 2147483647 h 929"/>
                  <a:gd name="T102" fmla="*/ 2147483647 w 1140"/>
                  <a:gd name="T103" fmla="*/ 2147483647 h 929"/>
                  <a:gd name="T104" fmla="*/ 2147483647 w 1140"/>
                  <a:gd name="T105" fmla="*/ 2147483647 h 929"/>
                  <a:gd name="T106" fmla="*/ 2147483647 w 1140"/>
                  <a:gd name="T107" fmla="*/ 2147483647 h 929"/>
                  <a:gd name="T108" fmla="*/ 2147483647 w 1140"/>
                  <a:gd name="T109" fmla="*/ 2147483647 h 929"/>
                  <a:gd name="T110" fmla="*/ 2147483647 w 1140"/>
                  <a:gd name="T111" fmla="*/ 2147483647 h 929"/>
                  <a:gd name="T112" fmla="*/ 2147483647 w 1140"/>
                  <a:gd name="T113" fmla="*/ 2147483647 h 929"/>
                  <a:gd name="T114" fmla="*/ 2147483647 w 1140"/>
                  <a:gd name="T115" fmla="*/ 2147483647 h 929"/>
                  <a:gd name="T116" fmla="*/ 2147483647 w 1140"/>
                  <a:gd name="T117" fmla="*/ 2147483647 h 929"/>
                  <a:gd name="T118" fmla="*/ 2147483647 w 1140"/>
                  <a:gd name="T119" fmla="*/ 2147483647 h 929"/>
                  <a:gd name="T120" fmla="*/ 2147483647 w 1140"/>
                  <a:gd name="T121" fmla="*/ 2147483647 h 92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40"/>
                  <a:gd name="T184" fmla="*/ 0 h 929"/>
                  <a:gd name="T185" fmla="*/ 1140 w 1140"/>
                  <a:gd name="T186" fmla="*/ 929 h 92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40" h="929">
                    <a:moveTo>
                      <a:pt x="536" y="27"/>
                    </a:moveTo>
                    <a:lnTo>
                      <a:pt x="509" y="29"/>
                    </a:lnTo>
                    <a:lnTo>
                      <a:pt x="474" y="30"/>
                    </a:lnTo>
                    <a:lnTo>
                      <a:pt x="471" y="30"/>
                    </a:lnTo>
                    <a:lnTo>
                      <a:pt x="453" y="32"/>
                    </a:lnTo>
                    <a:lnTo>
                      <a:pt x="452" y="32"/>
                    </a:lnTo>
                    <a:lnTo>
                      <a:pt x="449" y="32"/>
                    </a:lnTo>
                    <a:lnTo>
                      <a:pt x="405" y="33"/>
                    </a:lnTo>
                    <a:lnTo>
                      <a:pt x="384" y="35"/>
                    </a:lnTo>
                    <a:lnTo>
                      <a:pt x="372" y="35"/>
                    </a:lnTo>
                    <a:lnTo>
                      <a:pt x="336" y="36"/>
                    </a:lnTo>
                    <a:lnTo>
                      <a:pt x="320" y="37"/>
                    </a:lnTo>
                    <a:lnTo>
                      <a:pt x="301" y="37"/>
                    </a:lnTo>
                    <a:lnTo>
                      <a:pt x="298" y="37"/>
                    </a:lnTo>
                    <a:lnTo>
                      <a:pt x="291" y="39"/>
                    </a:lnTo>
                    <a:lnTo>
                      <a:pt x="255" y="40"/>
                    </a:lnTo>
                    <a:lnTo>
                      <a:pt x="233" y="40"/>
                    </a:lnTo>
                    <a:lnTo>
                      <a:pt x="210" y="42"/>
                    </a:lnTo>
                    <a:lnTo>
                      <a:pt x="199" y="42"/>
                    </a:lnTo>
                    <a:lnTo>
                      <a:pt x="153" y="43"/>
                    </a:lnTo>
                    <a:lnTo>
                      <a:pt x="147" y="43"/>
                    </a:lnTo>
                    <a:lnTo>
                      <a:pt x="128" y="43"/>
                    </a:lnTo>
                    <a:lnTo>
                      <a:pt x="116" y="44"/>
                    </a:lnTo>
                    <a:lnTo>
                      <a:pt x="104" y="44"/>
                    </a:lnTo>
                    <a:lnTo>
                      <a:pt x="94" y="44"/>
                    </a:lnTo>
                    <a:lnTo>
                      <a:pt x="61" y="46"/>
                    </a:lnTo>
                    <a:lnTo>
                      <a:pt x="40" y="46"/>
                    </a:lnTo>
                    <a:lnTo>
                      <a:pt x="26" y="46"/>
                    </a:lnTo>
                    <a:lnTo>
                      <a:pt x="18" y="46"/>
                    </a:lnTo>
                    <a:lnTo>
                      <a:pt x="1" y="46"/>
                    </a:lnTo>
                    <a:lnTo>
                      <a:pt x="14" y="83"/>
                    </a:lnTo>
                    <a:lnTo>
                      <a:pt x="10" y="118"/>
                    </a:lnTo>
                    <a:lnTo>
                      <a:pt x="19" y="130"/>
                    </a:lnTo>
                    <a:lnTo>
                      <a:pt x="29" y="158"/>
                    </a:lnTo>
                    <a:lnTo>
                      <a:pt x="27" y="169"/>
                    </a:lnTo>
                    <a:lnTo>
                      <a:pt x="19" y="181"/>
                    </a:lnTo>
                    <a:lnTo>
                      <a:pt x="20" y="208"/>
                    </a:lnTo>
                    <a:lnTo>
                      <a:pt x="13" y="222"/>
                    </a:lnTo>
                    <a:lnTo>
                      <a:pt x="0" y="283"/>
                    </a:lnTo>
                    <a:lnTo>
                      <a:pt x="21" y="315"/>
                    </a:lnTo>
                    <a:lnTo>
                      <a:pt x="21" y="325"/>
                    </a:lnTo>
                    <a:lnTo>
                      <a:pt x="26" y="342"/>
                    </a:lnTo>
                    <a:lnTo>
                      <a:pt x="32" y="347"/>
                    </a:lnTo>
                    <a:lnTo>
                      <a:pt x="48" y="409"/>
                    </a:lnTo>
                    <a:lnTo>
                      <a:pt x="52" y="416"/>
                    </a:lnTo>
                    <a:lnTo>
                      <a:pt x="52" y="419"/>
                    </a:lnTo>
                    <a:lnTo>
                      <a:pt x="48" y="427"/>
                    </a:lnTo>
                    <a:lnTo>
                      <a:pt x="61" y="454"/>
                    </a:lnTo>
                    <a:lnTo>
                      <a:pt x="64" y="477"/>
                    </a:lnTo>
                    <a:lnTo>
                      <a:pt x="69" y="491"/>
                    </a:lnTo>
                    <a:lnTo>
                      <a:pt x="78" y="491"/>
                    </a:lnTo>
                    <a:lnTo>
                      <a:pt x="88" y="530"/>
                    </a:lnTo>
                    <a:lnTo>
                      <a:pt x="90" y="532"/>
                    </a:lnTo>
                    <a:lnTo>
                      <a:pt x="96" y="565"/>
                    </a:lnTo>
                    <a:lnTo>
                      <a:pt x="91" y="585"/>
                    </a:lnTo>
                    <a:lnTo>
                      <a:pt x="93" y="602"/>
                    </a:lnTo>
                    <a:lnTo>
                      <a:pt x="114" y="627"/>
                    </a:lnTo>
                    <a:lnTo>
                      <a:pt x="114" y="636"/>
                    </a:lnTo>
                    <a:lnTo>
                      <a:pt x="113" y="639"/>
                    </a:lnTo>
                    <a:lnTo>
                      <a:pt x="114" y="647"/>
                    </a:lnTo>
                    <a:lnTo>
                      <a:pt x="125" y="670"/>
                    </a:lnTo>
                    <a:lnTo>
                      <a:pt x="137" y="701"/>
                    </a:lnTo>
                    <a:lnTo>
                      <a:pt x="130" y="712"/>
                    </a:lnTo>
                    <a:lnTo>
                      <a:pt x="129" y="731"/>
                    </a:lnTo>
                    <a:lnTo>
                      <a:pt x="137" y="731"/>
                    </a:lnTo>
                    <a:lnTo>
                      <a:pt x="139" y="737"/>
                    </a:lnTo>
                    <a:lnTo>
                      <a:pt x="137" y="739"/>
                    </a:lnTo>
                    <a:lnTo>
                      <a:pt x="139" y="749"/>
                    </a:lnTo>
                    <a:lnTo>
                      <a:pt x="137" y="768"/>
                    </a:lnTo>
                    <a:lnTo>
                      <a:pt x="137" y="771"/>
                    </a:lnTo>
                    <a:lnTo>
                      <a:pt x="138" y="772"/>
                    </a:lnTo>
                    <a:lnTo>
                      <a:pt x="140" y="786"/>
                    </a:lnTo>
                    <a:lnTo>
                      <a:pt x="149" y="816"/>
                    </a:lnTo>
                    <a:lnTo>
                      <a:pt x="150" y="817"/>
                    </a:lnTo>
                    <a:lnTo>
                      <a:pt x="148" y="825"/>
                    </a:lnTo>
                    <a:lnTo>
                      <a:pt x="147" y="851"/>
                    </a:lnTo>
                    <a:lnTo>
                      <a:pt x="138" y="861"/>
                    </a:lnTo>
                    <a:lnTo>
                      <a:pt x="163" y="904"/>
                    </a:lnTo>
                    <a:lnTo>
                      <a:pt x="160" y="910"/>
                    </a:lnTo>
                    <a:lnTo>
                      <a:pt x="163" y="910"/>
                    </a:lnTo>
                    <a:lnTo>
                      <a:pt x="208" y="910"/>
                    </a:lnTo>
                    <a:lnTo>
                      <a:pt x="231" y="910"/>
                    </a:lnTo>
                    <a:lnTo>
                      <a:pt x="252" y="910"/>
                    </a:lnTo>
                    <a:lnTo>
                      <a:pt x="260" y="910"/>
                    </a:lnTo>
                    <a:lnTo>
                      <a:pt x="297" y="908"/>
                    </a:lnTo>
                    <a:lnTo>
                      <a:pt x="312" y="908"/>
                    </a:lnTo>
                    <a:lnTo>
                      <a:pt x="341" y="908"/>
                    </a:lnTo>
                    <a:lnTo>
                      <a:pt x="363" y="907"/>
                    </a:lnTo>
                    <a:lnTo>
                      <a:pt x="387" y="907"/>
                    </a:lnTo>
                    <a:lnTo>
                      <a:pt x="392" y="907"/>
                    </a:lnTo>
                    <a:lnTo>
                      <a:pt x="432" y="904"/>
                    </a:lnTo>
                    <a:lnTo>
                      <a:pt x="435" y="904"/>
                    </a:lnTo>
                    <a:lnTo>
                      <a:pt x="473" y="903"/>
                    </a:lnTo>
                    <a:lnTo>
                      <a:pt x="476" y="901"/>
                    </a:lnTo>
                    <a:lnTo>
                      <a:pt x="516" y="898"/>
                    </a:lnTo>
                    <a:lnTo>
                      <a:pt x="517" y="898"/>
                    </a:lnTo>
                    <a:lnTo>
                      <a:pt x="521" y="898"/>
                    </a:lnTo>
                    <a:lnTo>
                      <a:pt x="555" y="895"/>
                    </a:lnTo>
                    <a:lnTo>
                      <a:pt x="565" y="895"/>
                    </a:lnTo>
                    <a:lnTo>
                      <a:pt x="576" y="894"/>
                    </a:lnTo>
                    <a:lnTo>
                      <a:pt x="588" y="894"/>
                    </a:lnTo>
                    <a:lnTo>
                      <a:pt x="610" y="893"/>
                    </a:lnTo>
                    <a:lnTo>
                      <a:pt x="637" y="890"/>
                    </a:lnTo>
                    <a:lnTo>
                      <a:pt x="655" y="888"/>
                    </a:lnTo>
                    <a:lnTo>
                      <a:pt x="700" y="884"/>
                    </a:lnTo>
                    <a:lnTo>
                      <a:pt x="706" y="883"/>
                    </a:lnTo>
                    <a:lnTo>
                      <a:pt x="720" y="883"/>
                    </a:lnTo>
                    <a:lnTo>
                      <a:pt x="745" y="880"/>
                    </a:lnTo>
                    <a:lnTo>
                      <a:pt x="771" y="877"/>
                    </a:lnTo>
                    <a:lnTo>
                      <a:pt x="789" y="876"/>
                    </a:lnTo>
                    <a:lnTo>
                      <a:pt x="792" y="876"/>
                    </a:lnTo>
                    <a:lnTo>
                      <a:pt x="802" y="874"/>
                    </a:lnTo>
                    <a:lnTo>
                      <a:pt x="823" y="871"/>
                    </a:lnTo>
                    <a:lnTo>
                      <a:pt x="829" y="871"/>
                    </a:lnTo>
                    <a:lnTo>
                      <a:pt x="844" y="870"/>
                    </a:lnTo>
                    <a:lnTo>
                      <a:pt x="882" y="864"/>
                    </a:lnTo>
                    <a:lnTo>
                      <a:pt x="884" y="867"/>
                    </a:lnTo>
                    <a:lnTo>
                      <a:pt x="884" y="868"/>
                    </a:lnTo>
                    <a:lnTo>
                      <a:pt x="901" y="884"/>
                    </a:lnTo>
                    <a:lnTo>
                      <a:pt x="925" y="924"/>
                    </a:lnTo>
                    <a:lnTo>
                      <a:pt x="941" y="929"/>
                    </a:lnTo>
                    <a:lnTo>
                      <a:pt x="948" y="924"/>
                    </a:lnTo>
                    <a:lnTo>
                      <a:pt x="946" y="868"/>
                    </a:lnTo>
                    <a:lnTo>
                      <a:pt x="979" y="849"/>
                    </a:lnTo>
                    <a:lnTo>
                      <a:pt x="987" y="842"/>
                    </a:lnTo>
                    <a:lnTo>
                      <a:pt x="990" y="839"/>
                    </a:lnTo>
                    <a:lnTo>
                      <a:pt x="991" y="830"/>
                    </a:lnTo>
                    <a:lnTo>
                      <a:pt x="991" y="815"/>
                    </a:lnTo>
                    <a:lnTo>
                      <a:pt x="1015" y="738"/>
                    </a:lnTo>
                    <a:lnTo>
                      <a:pt x="1014" y="717"/>
                    </a:lnTo>
                    <a:lnTo>
                      <a:pt x="1003" y="690"/>
                    </a:lnTo>
                    <a:lnTo>
                      <a:pt x="982" y="666"/>
                    </a:lnTo>
                    <a:lnTo>
                      <a:pt x="987" y="640"/>
                    </a:lnTo>
                    <a:lnTo>
                      <a:pt x="990" y="627"/>
                    </a:lnTo>
                    <a:lnTo>
                      <a:pt x="999" y="612"/>
                    </a:lnTo>
                    <a:lnTo>
                      <a:pt x="1036" y="600"/>
                    </a:lnTo>
                    <a:lnTo>
                      <a:pt x="1086" y="576"/>
                    </a:lnTo>
                    <a:lnTo>
                      <a:pt x="1107" y="558"/>
                    </a:lnTo>
                    <a:lnTo>
                      <a:pt x="1114" y="511"/>
                    </a:lnTo>
                    <a:lnTo>
                      <a:pt x="1116" y="504"/>
                    </a:lnTo>
                    <a:lnTo>
                      <a:pt x="1126" y="495"/>
                    </a:lnTo>
                    <a:lnTo>
                      <a:pt x="1127" y="494"/>
                    </a:lnTo>
                    <a:lnTo>
                      <a:pt x="1137" y="466"/>
                    </a:lnTo>
                    <a:lnTo>
                      <a:pt x="1139" y="449"/>
                    </a:lnTo>
                    <a:lnTo>
                      <a:pt x="1140" y="427"/>
                    </a:lnTo>
                    <a:lnTo>
                      <a:pt x="1140" y="426"/>
                    </a:lnTo>
                    <a:lnTo>
                      <a:pt x="1137" y="417"/>
                    </a:lnTo>
                    <a:lnTo>
                      <a:pt x="1132" y="391"/>
                    </a:lnTo>
                    <a:lnTo>
                      <a:pt x="1113" y="378"/>
                    </a:lnTo>
                    <a:lnTo>
                      <a:pt x="1105" y="372"/>
                    </a:lnTo>
                    <a:lnTo>
                      <a:pt x="1092" y="366"/>
                    </a:lnTo>
                    <a:lnTo>
                      <a:pt x="1088" y="359"/>
                    </a:lnTo>
                    <a:lnTo>
                      <a:pt x="1075" y="320"/>
                    </a:lnTo>
                    <a:lnTo>
                      <a:pt x="1048" y="300"/>
                    </a:lnTo>
                    <a:lnTo>
                      <a:pt x="1043" y="287"/>
                    </a:lnTo>
                    <a:lnTo>
                      <a:pt x="1043" y="286"/>
                    </a:lnTo>
                    <a:lnTo>
                      <a:pt x="1031" y="252"/>
                    </a:lnTo>
                    <a:lnTo>
                      <a:pt x="1023" y="246"/>
                    </a:lnTo>
                    <a:lnTo>
                      <a:pt x="996" y="240"/>
                    </a:lnTo>
                    <a:lnTo>
                      <a:pt x="967" y="220"/>
                    </a:lnTo>
                    <a:lnTo>
                      <a:pt x="960" y="183"/>
                    </a:lnTo>
                    <a:lnTo>
                      <a:pt x="946" y="151"/>
                    </a:lnTo>
                    <a:lnTo>
                      <a:pt x="945" y="147"/>
                    </a:lnTo>
                    <a:lnTo>
                      <a:pt x="941" y="125"/>
                    </a:lnTo>
                    <a:lnTo>
                      <a:pt x="941" y="124"/>
                    </a:lnTo>
                    <a:lnTo>
                      <a:pt x="959" y="71"/>
                    </a:lnTo>
                    <a:lnTo>
                      <a:pt x="932" y="27"/>
                    </a:lnTo>
                    <a:lnTo>
                      <a:pt x="931" y="23"/>
                    </a:lnTo>
                    <a:lnTo>
                      <a:pt x="928" y="0"/>
                    </a:lnTo>
                    <a:lnTo>
                      <a:pt x="922" y="0"/>
                    </a:lnTo>
                    <a:lnTo>
                      <a:pt x="909" y="2"/>
                    </a:lnTo>
                    <a:lnTo>
                      <a:pt x="859" y="5"/>
                    </a:lnTo>
                    <a:lnTo>
                      <a:pt x="857" y="6"/>
                    </a:lnTo>
                    <a:lnTo>
                      <a:pt x="839" y="8"/>
                    </a:lnTo>
                    <a:lnTo>
                      <a:pt x="779" y="12"/>
                    </a:lnTo>
                    <a:lnTo>
                      <a:pt x="715" y="16"/>
                    </a:lnTo>
                    <a:lnTo>
                      <a:pt x="698" y="18"/>
                    </a:lnTo>
                    <a:lnTo>
                      <a:pt x="620" y="22"/>
                    </a:lnTo>
                    <a:lnTo>
                      <a:pt x="617" y="23"/>
                    </a:lnTo>
                    <a:lnTo>
                      <a:pt x="612" y="23"/>
                    </a:lnTo>
                    <a:lnTo>
                      <a:pt x="556" y="26"/>
                    </a:lnTo>
                    <a:lnTo>
                      <a:pt x="552" y="26"/>
                    </a:lnTo>
                    <a:lnTo>
                      <a:pt x="536" y="27"/>
                    </a:lnTo>
                    <a:close/>
                  </a:path>
                </a:pathLst>
              </a:custGeom>
              <a:solidFill>
                <a:srgbClr val="FFFFFF"/>
              </a:solidFill>
              <a:ln w="0">
                <a:solidFill>
                  <a:schemeClr val="tx2"/>
                </a:solidFill>
                <a:round/>
                <a:headEnd/>
                <a:tailEnd/>
              </a:ln>
            </p:spPr>
            <p:txBody>
              <a:bodyPr/>
              <a:lstStyle/>
              <a:p>
                <a:endParaRPr lang="en-US"/>
              </a:p>
            </p:txBody>
          </p:sp>
          <p:sp>
            <p:nvSpPr>
              <p:cNvPr id="202788" name="Freeform 31"/>
              <p:cNvSpPr>
                <a:spLocks/>
              </p:cNvSpPr>
              <p:nvPr/>
            </p:nvSpPr>
            <p:spPr bwMode="auto">
              <a:xfrm>
                <a:off x="3643313" y="3386138"/>
                <a:ext cx="1103312" cy="722312"/>
              </a:xfrm>
              <a:custGeom>
                <a:avLst/>
                <a:gdLst>
                  <a:gd name="T0" fmla="*/ 2147483647 w 1393"/>
                  <a:gd name="T1" fmla="*/ 2147483647 h 917"/>
                  <a:gd name="T2" fmla="*/ 2147483647 w 1393"/>
                  <a:gd name="T3" fmla="*/ 2147483647 h 917"/>
                  <a:gd name="T4" fmla="*/ 2147483647 w 1393"/>
                  <a:gd name="T5" fmla="*/ 2147483647 h 917"/>
                  <a:gd name="T6" fmla="*/ 2147483647 w 1393"/>
                  <a:gd name="T7" fmla="*/ 2147483647 h 917"/>
                  <a:gd name="T8" fmla="*/ 2147483647 w 1393"/>
                  <a:gd name="T9" fmla="*/ 2147483647 h 917"/>
                  <a:gd name="T10" fmla="*/ 2147483647 w 1393"/>
                  <a:gd name="T11" fmla="*/ 2147483647 h 917"/>
                  <a:gd name="T12" fmla="*/ 2147483647 w 1393"/>
                  <a:gd name="T13" fmla="*/ 2147483647 h 917"/>
                  <a:gd name="T14" fmla="*/ 2147483647 w 1393"/>
                  <a:gd name="T15" fmla="*/ 2147483647 h 917"/>
                  <a:gd name="T16" fmla="*/ 2147483647 w 1393"/>
                  <a:gd name="T17" fmla="*/ 2147483647 h 917"/>
                  <a:gd name="T18" fmla="*/ 2147483647 w 1393"/>
                  <a:gd name="T19" fmla="*/ 2147483647 h 917"/>
                  <a:gd name="T20" fmla="*/ 2147483647 w 1393"/>
                  <a:gd name="T21" fmla="*/ 2147483647 h 917"/>
                  <a:gd name="T22" fmla="*/ 2147483647 w 1393"/>
                  <a:gd name="T23" fmla="*/ 2147483647 h 917"/>
                  <a:gd name="T24" fmla="*/ 2147483647 w 1393"/>
                  <a:gd name="T25" fmla="*/ 2147483647 h 917"/>
                  <a:gd name="T26" fmla="*/ 2147483647 w 1393"/>
                  <a:gd name="T27" fmla="*/ 2147483647 h 917"/>
                  <a:gd name="T28" fmla="*/ 2147483647 w 1393"/>
                  <a:gd name="T29" fmla="*/ 2147483647 h 917"/>
                  <a:gd name="T30" fmla="*/ 2147483647 w 1393"/>
                  <a:gd name="T31" fmla="*/ 2147483647 h 917"/>
                  <a:gd name="T32" fmla="*/ 2147483647 w 1393"/>
                  <a:gd name="T33" fmla="*/ 2147483647 h 917"/>
                  <a:gd name="T34" fmla="*/ 2147483647 w 1393"/>
                  <a:gd name="T35" fmla="*/ 2147483647 h 917"/>
                  <a:gd name="T36" fmla="*/ 2147483647 w 1393"/>
                  <a:gd name="T37" fmla="*/ 2147483647 h 917"/>
                  <a:gd name="T38" fmla="*/ 2147483647 w 1393"/>
                  <a:gd name="T39" fmla="*/ 2147483647 h 917"/>
                  <a:gd name="T40" fmla="*/ 2147483647 w 1393"/>
                  <a:gd name="T41" fmla="*/ 2147483647 h 917"/>
                  <a:gd name="T42" fmla="*/ 2147483647 w 1393"/>
                  <a:gd name="T43" fmla="*/ 2147483647 h 917"/>
                  <a:gd name="T44" fmla="*/ 2147483647 w 1393"/>
                  <a:gd name="T45" fmla="*/ 2147483647 h 917"/>
                  <a:gd name="T46" fmla="*/ 2147483647 w 1393"/>
                  <a:gd name="T47" fmla="*/ 2147483647 h 917"/>
                  <a:gd name="T48" fmla="*/ 2147483647 w 1393"/>
                  <a:gd name="T49" fmla="*/ 2147483647 h 917"/>
                  <a:gd name="T50" fmla="*/ 2147483647 w 1393"/>
                  <a:gd name="T51" fmla="*/ 2147483647 h 917"/>
                  <a:gd name="T52" fmla="*/ 2147483647 w 1393"/>
                  <a:gd name="T53" fmla="*/ 2147483647 h 917"/>
                  <a:gd name="T54" fmla="*/ 2147483647 w 1393"/>
                  <a:gd name="T55" fmla="*/ 2147483647 h 917"/>
                  <a:gd name="T56" fmla="*/ 2147483647 w 1393"/>
                  <a:gd name="T57" fmla="*/ 2147483647 h 917"/>
                  <a:gd name="T58" fmla="*/ 2147483647 w 1393"/>
                  <a:gd name="T59" fmla="*/ 0 h 917"/>
                  <a:gd name="T60" fmla="*/ 2147483647 w 1393"/>
                  <a:gd name="T61" fmla="*/ 2147483647 h 917"/>
                  <a:gd name="T62" fmla="*/ 2147483647 w 1393"/>
                  <a:gd name="T63" fmla="*/ 2147483647 h 917"/>
                  <a:gd name="T64" fmla="*/ 2147483647 w 1393"/>
                  <a:gd name="T65" fmla="*/ 2147483647 h 917"/>
                  <a:gd name="T66" fmla="*/ 2147483647 w 1393"/>
                  <a:gd name="T67" fmla="*/ 2147483647 h 917"/>
                  <a:gd name="T68" fmla="*/ 2147483647 w 1393"/>
                  <a:gd name="T69" fmla="*/ 2147483647 h 917"/>
                  <a:gd name="T70" fmla="*/ 2147483647 w 1393"/>
                  <a:gd name="T71" fmla="*/ 2147483647 h 917"/>
                  <a:gd name="T72" fmla="*/ 2147483647 w 1393"/>
                  <a:gd name="T73" fmla="*/ 2147483647 h 917"/>
                  <a:gd name="T74" fmla="*/ 2147483647 w 1393"/>
                  <a:gd name="T75" fmla="*/ 2147483647 h 917"/>
                  <a:gd name="T76" fmla="*/ 2147483647 w 1393"/>
                  <a:gd name="T77" fmla="*/ 2147483647 h 917"/>
                  <a:gd name="T78" fmla="*/ 2147483647 w 1393"/>
                  <a:gd name="T79" fmla="*/ 2147483647 h 917"/>
                  <a:gd name="T80" fmla="*/ 2147483647 w 1393"/>
                  <a:gd name="T81" fmla="*/ 2147483647 h 917"/>
                  <a:gd name="T82" fmla="*/ 2147483647 w 1393"/>
                  <a:gd name="T83" fmla="*/ 2147483647 h 917"/>
                  <a:gd name="T84" fmla="*/ 2147483647 w 1393"/>
                  <a:gd name="T85" fmla="*/ 2147483647 h 917"/>
                  <a:gd name="T86" fmla="*/ 2147483647 w 1393"/>
                  <a:gd name="T87" fmla="*/ 2147483647 h 917"/>
                  <a:gd name="T88" fmla="*/ 2147483647 w 1393"/>
                  <a:gd name="T89" fmla="*/ 2147483647 h 917"/>
                  <a:gd name="T90" fmla="*/ 2147483647 w 1393"/>
                  <a:gd name="T91" fmla="*/ 2147483647 h 917"/>
                  <a:gd name="T92" fmla="*/ 2147483647 w 1393"/>
                  <a:gd name="T93" fmla="*/ 2147483647 h 917"/>
                  <a:gd name="T94" fmla="*/ 2147483647 w 1393"/>
                  <a:gd name="T95" fmla="*/ 2147483647 h 917"/>
                  <a:gd name="T96" fmla="*/ 2147483647 w 1393"/>
                  <a:gd name="T97" fmla="*/ 2147483647 h 91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93"/>
                  <a:gd name="T148" fmla="*/ 0 h 917"/>
                  <a:gd name="T149" fmla="*/ 1393 w 1393"/>
                  <a:gd name="T150" fmla="*/ 917 h 91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93" h="917">
                    <a:moveTo>
                      <a:pt x="1379" y="292"/>
                    </a:moveTo>
                    <a:lnTo>
                      <a:pt x="1379" y="312"/>
                    </a:lnTo>
                    <a:lnTo>
                      <a:pt x="1380" y="334"/>
                    </a:lnTo>
                    <a:lnTo>
                      <a:pt x="1380" y="351"/>
                    </a:lnTo>
                    <a:lnTo>
                      <a:pt x="1380" y="379"/>
                    </a:lnTo>
                    <a:lnTo>
                      <a:pt x="1380" y="383"/>
                    </a:lnTo>
                    <a:lnTo>
                      <a:pt x="1382" y="417"/>
                    </a:lnTo>
                    <a:lnTo>
                      <a:pt x="1383" y="454"/>
                    </a:lnTo>
                    <a:lnTo>
                      <a:pt x="1383" y="461"/>
                    </a:lnTo>
                    <a:lnTo>
                      <a:pt x="1383" y="488"/>
                    </a:lnTo>
                    <a:lnTo>
                      <a:pt x="1384" y="529"/>
                    </a:lnTo>
                    <a:lnTo>
                      <a:pt x="1385" y="559"/>
                    </a:lnTo>
                    <a:lnTo>
                      <a:pt x="1385" y="586"/>
                    </a:lnTo>
                    <a:lnTo>
                      <a:pt x="1386" y="593"/>
                    </a:lnTo>
                    <a:lnTo>
                      <a:pt x="1386" y="623"/>
                    </a:lnTo>
                    <a:lnTo>
                      <a:pt x="1387" y="667"/>
                    </a:lnTo>
                    <a:lnTo>
                      <a:pt x="1388" y="701"/>
                    </a:lnTo>
                    <a:lnTo>
                      <a:pt x="1388" y="707"/>
                    </a:lnTo>
                    <a:lnTo>
                      <a:pt x="1390" y="753"/>
                    </a:lnTo>
                    <a:lnTo>
                      <a:pt x="1391" y="790"/>
                    </a:lnTo>
                    <a:lnTo>
                      <a:pt x="1391" y="795"/>
                    </a:lnTo>
                    <a:lnTo>
                      <a:pt x="1391" y="802"/>
                    </a:lnTo>
                    <a:lnTo>
                      <a:pt x="1392" y="853"/>
                    </a:lnTo>
                    <a:lnTo>
                      <a:pt x="1393" y="877"/>
                    </a:lnTo>
                    <a:lnTo>
                      <a:pt x="1393" y="885"/>
                    </a:lnTo>
                    <a:lnTo>
                      <a:pt x="1393" y="894"/>
                    </a:lnTo>
                    <a:lnTo>
                      <a:pt x="1393" y="902"/>
                    </a:lnTo>
                    <a:lnTo>
                      <a:pt x="1393" y="904"/>
                    </a:lnTo>
                    <a:lnTo>
                      <a:pt x="1392" y="904"/>
                    </a:lnTo>
                    <a:lnTo>
                      <a:pt x="1369" y="904"/>
                    </a:lnTo>
                    <a:lnTo>
                      <a:pt x="1320" y="905"/>
                    </a:lnTo>
                    <a:lnTo>
                      <a:pt x="1308" y="907"/>
                    </a:lnTo>
                    <a:lnTo>
                      <a:pt x="1275" y="908"/>
                    </a:lnTo>
                    <a:lnTo>
                      <a:pt x="1263" y="908"/>
                    </a:lnTo>
                    <a:lnTo>
                      <a:pt x="1246" y="908"/>
                    </a:lnTo>
                    <a:lnTo>
                      <a:pt x="1228" y="909"/>
                    </a:lnTo>
                    <a:lnTo>
                      <a:pt x="1224" y="909"/>
                    </a:lnTo>
                    <a:lnTo>
                      <a:pt x="1204" y="909"/>
                    </a:lnTo>
                    <a:lnTo>
                      <a:pt x="1196" y="909"/>
                    </a:lnTo>
                    <a:lnTo>
                      <a:pt x="1173" y="911"/>
                    </a:lnTo>
                    <a:lnTo>
                      <a:pt x="1157" y="911"/>
                    </a:lnTo>
                    <a:lnTo>
                      <a:pt x="1140" y="911"/>
                    </a:lnTo>
                    <a:lnTo>
                      <a:pt x="1133" y="911"/>
                    </a:lnTo>
                    <a:lnTo>
                      <a:pt x="1133" y="912"/>
                    </a:lnTo>
                    <a:lnTo>
                      <a:pt x="1111" y="912"/>
                    </a:lnTo>
                    <a:lnTo>
                      <a:pt x="1051" y="914"/>
                    </a:lnTo>
                    <a:lnTo>
                      <a:pt x="1035" y="914"/>
                    </a:lnTo>
                    <a:lnTo>
                      <a:pt x="1017" y="914"/>
                    </a:lnTo>
                    <a:lnTo>
                      <a:pt x="993" y="914"/>
                    </a:lnTo>
                    <a:lnTo>
                      <a:pt x="970" y="915"/>
                    </a:lnTo>
                    <a:lnTo>
                      <a:pt x="946" y="915"/>
                    </a:lnTo>
                    <a:lnTo>
                      <a:pt x="919" y="915"/>
                    </a:lnTo>
                    <a:lnTo>
                      <a:pt x="888" y="915"/>
                    </a:lnTo>
                    <a:lnTo>
                      <a:pt x="876" y="915"/>
                    </a:lnTo>
                    <a:lnTo>
                      <a:pt x="859" y="917"/>
                    </a:lnTo>
                    <a:lnTo>
                      <a:pt x="852" y="917"/>
                    </a:lnTo>
                    <a:lnTo>
                      <a:pt x="817" y="917"/>
                    </a:lnTo>
                    <a:lnTo>
                      <a:pt x="796" y="917"/>
                    </a:lnTo>
                    <a:lnTo>
                      <a:pt x="759" y="917"/>
                    </a:lnTo>
                    <a:lnTo>
                      <a:pt x="749" y="917"/>
                    </a:lnTo>
                    <a:lnTo>
                      <a:pt x="738" y="917"/>
                    </a:lnTo>
                    <a:lnTo>
                      <a:pt x="735" y="917"/>
                    </a:lnTo>
                    <a:lnTo>
                      <a:pt x="704" y="917"/>
                    </a:lnTo>
                    <a:lnTo>
                      <a:pt x="693" y="917"/>
                    </a:lnTo>
                    <a:lnTo>
                      <a:pt x="688" y="917"/>
                    </a:lnTo>
                    <a:lnTo>
                      <a:pt x="665" y="917"/>
                    </a:lnTo>
                    <a:lnTo>
                      <a:pt x="657" y="917"/>
                    </a:lnTo>
                    <a:lnTo>
                      <a:pt x="618" y="915"/>
                    </a:lnTo>
                    <a:lnTo>
                      <a:pt x="605" y="915"/>
                    </a:lnTo>
                    <a:lnTo>
                      <a:pt x="571" y="915"/>
                    </a:lnTo>
                    <a:lnTo>
                      <a:pt x="507" y="914"/>
                    </a:lnTo>
                    <a:lnTo>
                      <a:pt x="500" y="914"/>
                    </a:lnTo>
                    <a:lnTo>
                      <a:pt x="485" y="914"/>
                    </a:lnTo>
                    <a:lnTo>
                      <a:pt x="477" y="914"/>
                    </a:lnTo>
                    <a:lnTo>
                      <a:pt x="469" y="914"/>
                    </a:lnTo>
                    <a:lnTo>
                      <a:pt x="397" y="912"/>
                    </a:lnTo>
                    <a:lnTo>
                      <a:pt x="384" y="911"/>
                    </a:lnTo>
                    <a:lnTo>
                      <a:pt x="382" y="911"/>
                    </a:lnTo>
                    <a:lnTo>
                      <a:pt x="376" y="911"/>
                    </a:lnTo>
                    <a:lnTo>
                      <a:pt x="366" y="911"/>
                    </a:lnTo>
                    <a:lnTo>
                      <a:pt x="360" y="909"/>
                    </a:lnTo>
                    <a:lnTo>
                      <a:pt x="277" y="908"/>
                    </a:lnTo>
                    <a:lnTo>
                      <a:pt x="265" y="908"/>
                    </a:lnTo>
                    <a:lnTo>
                      <a:pt x="205" y="907"/>
                    </a:lnTo>
                    <a:lnTo>
                      <a:pt x="195" y="907"/>
                    </a:lnTo>
                    <a:lnTo>
                      <a:pt x="184" y="905"/>
                    </a:lnTo>
                    <a:lnTo>
                      <a:pt x="172" y="905"/>
                    </a:lnTo>
                    <a:lnTo>
                      <a:pt x="125" y="904"/>
                    </a:lnTo>
                    <a:lnTo>
                      <a:pt x="91" y="902"/>
                    </a:lnTo>
                    <a:lnTo>
                      <a:pt x="54" y="901"/>
                    </a:lnTo>
                    <a:lnTo>
                      <a:pt x="44" y="901"/>
                    </a:lnTo>
                    <a:lnTo>
                      <a:pt x="3" y="900"/>
                    </a:lnTo>
                    <a:lnTo>
                      <a:pt x="0" y="900"/>
                    </a:lnTo>
                    <a:lnTo>
                      <a:pt x="1" y="860"/>
                    </a:lnTo>
                    <a:lnTo>
                      <a:pt x="3" y="823"/>
                    </a:lnTo>
                    <a:lnTo>
                      <a:pt x="4" y="782"/>
                    </a:lnTo>
                    <a:lnTo>
                      <a:pt x="5" y="748"/>
                    </a:lnTo>
                    <a:lnTo>
                      <a:pt x="6" y="711"/>
                    </a:lnTo>
                    <a:lnTo>
                      <a:pt x="6" y="705"/>
                    </a:lnTo>
                    <a:lnTo>
                      <a:pt x="8" y="677"/>
                    </a:lnTo>
                    <a:lnTo>
                      <a:pt x="10" y="599"/>
                    </a:lnTo>
                    <a:lnTo>
                      <a:pt x="11" y="561"/>
                    </a:lnTo>
                    <a:lnTo>
                      <a:pt x="12" y="519"/>
                    </a:lnTo>
                    <a:lnTo>
                      <a:pt x="12" y="518"/>
                    </a:lnTo>
                    <a:lnTo>
                      <a:pt x="13" y="487"/>
                    </a:lnTo>
                    <a:lnTo>
                      <a:pt x="13" y="466"/>
                    </a:lnTo>
                    <a:lnTo>
                      <a:pt x="16" y="414"/>
                    </a:lnTo>
                    <a:lnTo>
                      <a:pt x="16" y="412"/>
                    </a:lnTo>
                    <a:lnTo>
                      <a:pt x="16" y="390"/>
                    </a:lnTo>
                    <a:lnTo>
                      <a:pt x="17" y="359"/>
                    </a:lnTo>
                    <a:lnTo>
                      <a:pt x="19" y="300"/>
                    </a:lnTo>
                    <a:lnTo>
                      <a:pt x="19" y="285"/>
                    </a:lnTo>
                    <a:lnTo>
                      <a:pt x="19" y="277"/>
                    </a:lnTo>
                    <a:lnTo>
                      <a:pt x="20" y="263"/>
                    </a:lnTo>
                    <a:lnTo>
                      <a:pt x="20" y="260"/>
                    </a:lnTo>
                    <a:lnTo>
                      <a:pt x="21" y="188"/>
                    </a:lnTo>
                    <a:lnTo>
                      <a:pt x="22" y="151"/>
                    </a:lnTo>
                    <a:lnTo>
                      <a:pt x="24" y="129"/>
                    </a:lnTo>
                    <a:lnTo>
                      <a:pt x="24" y="128"/>
                    </a:lnTo>
                    <a:lnTo>
                      <a:pt x="27" y="0"/>
                    </a:lnTo>
                    <a:lnTo>
                      <a:pt x="142" y="6"/>
                    </a:lnTo>
                    <a:lnTo>
                      <a:pt x="149" y="6"/>
                    </a:lnTo>
                    <a:lnTo>
                      <a:pt x="158" y="6"/>
                    </a:lnTo>
                    <a:lnTo>
                      <a:pt x="194" y="7"/>
                    </a:lnTo>
                    <a:lnTo>
                      <a:pt x="240" y="9"/>
                    </a:lnTo>
                    <a:lnTo>
                      <a:pt x="260" y="10"/>
                    </a:lnTo>
                    <a:lnTo>
                      <a:pt x="262" y="10"/>
                    </a:lnTo>
                    <a:lnTo>
                      <a:pt x="264" y="10"/>
                    </a:lnTo>
                    <a:lnTo>
                      <a:pt x="296" y="12"/>
                    </a:lnTo>
                    <a:lnTo>
                      <a:pt x="330" y="13"/>
                    </a:lnTo>
                    <a:lnTo>
                      <a:pt x="363" y="13"/>
                    </a:lnTo>
                    <a:lnTo>
                      <a:pt x="365" y="13"/>
                    </a:lnTo>
                    <a:lnTo>
                      <a:pt x="374" y="13"/>
                    </a:lnTo>
                    <a:lnTo>
                      <a:pt x="431" y="14"/>
                    </a:lnTo>
                    <a:lnTo>
                      <a:pt x="465" y="16"/>
                    </a:lnTo>
                    <a:lnTo>
                      <a:pt x="511" y="16"/>
                    </a:lnTo>
                    <a:lnTo>
                      <a:pt x="522" y="17"/>
                    </a:lnTo>
                    <a:lnTo>
                      <a:pt x="546" y="17"/>
                    </a:lnTo>
                    <a:lnTo>
                      <a:pt x="555" y="17"/>
                    </a:lnTo>
                    <a:lnTo>
                      <a:pt x="567" y="17"/>
                    </a:lnTo>
                    <a:lnTo>
                      <a:pt x="601" y="17"/>
                    </a:lnTo>
                    <a:lnTo>
                      <a:pt x="624" y="17"/>
                    </a:lnTo>
                    <a:lnTo>
                      <a:pt x="627" y="17"/>
                    </a:lnTo>
                    <a:lnTo>
                      <a:pt x="645" y="17"/>
                    </a:lnTo>
                    <a:lnTo>
                      <a:pt x="667" y="19"/>
                    </a:lnTo>
                    <a:lnTo>
                      <a:pt x="668" y="19"/>
                    </a:lnTo>
                    <a:lnTo>
                      <a:pt x="691" y="19"/>
                    </a:lnTo>
                    <a:lnTo>
                      <a:pt x="709" y="19"/>
                    </a:lnTo>
                    <a:lnTo>
                      <a:pt x="736" y="19"/>
                    </a:lnTo>
                    <a:lnTo>
                      <a:pt x="759" y="19"/>
                    </a:lnTo>
                    <a:lnTo>
                      <a:pt x="771" y="19"/>
                    </a:lnTo>
                    <a:lnTo>
                      <a:pt x="781" y="19"/>
                    </a:lnTo>
                    <a:lnTo>
                      <a:pt x="791" y="19"/>
                    </a:lnTo>
                    <a:lnTo>
                      <a:pt x="826" y="19"/>
                    </a:lnTo>
                    <a:lnTo>
                      <a:pt x="872" y="19"/>
                    </a:lnTo>
                    <a:lnTo>
                      <a:pt x="873" y="19"/>
                    </a:lnTo>
                    <a:lnTo>
                      <a:pt x="893" y="19"/>
                    </a:lnTo>
                    <a:lnTo>
                      <a:pt x="916" y="17"/>
                    </a:lnTo>
                    <a:lnTo>
                      <a:pt x="954" y="17"/>
                    </a:lnTo>
                    <a:lnTo>
                      <a:pt x="962" y="17"/>
                    </a:lnTo>
                    <a:lnTo>
                      <a:pt x="975" y="17"/>
                    </a:lnTo>
                    <a:lnTo>
                      <a:pt x="984" y="17"/>
                    </a:lnTo>
                    <a:lnTo>
                      <a:pt x="1029" y="16"/>
                    </a:lnTo>
                    <a:lnTo>
                      <a:pt x="1036" y="16"/>
                    </a:lnTo>
                    <a:lnTo>
                      <a:pt x="1052" y="16"/>
                    </a:lnTo>
                    <a:lnTo>
                      <a:pt x="1074" y="16"/>
                    </a:lnTo>
                    <a:lnTo>
                      <a:pt x="1076" y="16"/>
                    </a:lnTo>
                    <a:lnTo>
                      <a:pt x="1097" y="14"/>
                    </a:lnTo>
                    <a:lnTo>
                      <a:pt x="1117" y="14"/>
                    </a:lnTo>
                    <a:lnTo>
                      <a:pt x="1120" y="14"/>
                    </a:lnTo>
                    <a:lnTo>
                      <a:pt x="1143" y="14"/>
                    </a:lnTo>
                    <a:lnTo>
                      <a:pt x="1157" y="13"/>
                    </a:lnTo>
                    <a:lnTo>
                      <a:pt x="1239" y="12"/>
                    </a:lnTo>
                    <a:lnTo>
                      <a:pt x="1244" y="12"/>
                    </a:lnTo>
                    <a:lnTo>
                      <a:pt x="1279" y="47"/>
                    </a:lnTo>
                    <a:lnTo>
                      <a:pt x="1297" y="47"/>
                    </a:lnTo>
                    <a:lnTo>
                      <a:pt x="1303" y="40"/>
                    </a:lnTo>
                    <a:lnTo>
                      <a:pt x="1314" y="46"/>
                    </a:lnTo>
                    <a:lnTo>
                      <a:pt x="1324" y="61"/>
                    </a:lnTo>
                    <a:lnTo>
                      <a:pt x="1324" y="88"/>
                    </a:lnTo>
                    <a:lnTo>
                      <a:pt x="1303" y="105"/>
                    </a:lnTo>
                    <a:lnTo>
                      <a:pt x="1294" y="122"/>
                    </a:lnTo>
                    <a:lnTo>
                      <a:pt x="1284" y="149"/>
                    </a:lnTo>
                    <a:lnTo>
                      <a:pt x="1295" y="159"/>
                    </a:lnTo>
                    <a:lnTo>
                      <a:pt x="1302" y="173"/>
                    </a:lnTo>
                    <a:lnTo>
                      <a:pt x="1310" y="182"/>
                    </a:lnTo>
                    <a:lnTo>
                      <a:pt x="1327" y="195"/>
                    </a:lnTo>
                    <a:lnTo>
                      <a:pt x="1328" y="223"/>
                    </a:lnTo>
                    <a:lnTo>
                      <a:pt x="1347" y="246"/>
                    </a:lnTo>
                    <a:lnTo>
                      <a:pt x="1352" y="254"/>
                    </a:lnTo>
                    <a:lnTo>
                      <a:pt x="1375" y="258"/>
                    </a:lnTo>
                    <a:lnTo>
                      <a:pt x="1379" y="257"/>
                    </a:lnTo>
                    <a:lnTo>
                      <a:pt x="1379" y="267"/>
                    </a:lnTo>
                    <a:lnTo>
                      <a:pt x="1378" y="268"/>
                    </a:lnTo>
                    <a:lnTo>
                      <a:pt x="1378" y="271"/>
                    </a:lnTo>
                    <a:lnTo>
                      <a:pt x="1379" y="292"/>
                    </a:lnTo>
                    <a:close/>
                  </a:path>
                </a:pathLst>
              </a:custGeom>
              <a:solidFill>
                <a:srgbClr val="FFFFFF"/>
              </a:solidFill>
              <a:ln w="0">
                <a:solidFill>
                  <a:schemeClr val="tx2"/>
                </a:solidFill>
                <a:round/>
                <a:headEnd/>
                <a:tailEnd/>
              </a:ln>
            </p:spPr>
            <p:txBody>
              <a:bodyPr/>
              <a:lstStyle/>
              <a:p>
                <a:endParaRPr lang="en-US"/>
              </a:p>
            </p:txBody>
          </p:sp>
          <p:sp>
            <p:nvSpPr>
              <p:cNvPr id="202789" name="Freeform 32"/>
              <p:cNvSpPr>
                <a:spLocks/>
              </p:cNvSpPr>
              <p:nvPr/>
            </p:nvSpPr>
            <p:spPr bwMode="auto">
              <a:xfrm>
                <a:off x="4341813" y="1214438"/>
                <a:ext cx="982662" cy="1362075"/>
              </a:xfrm>
              <a:custGeom>
                <a:avLst/>
                <a:gdLst>
                  <a:gd name="T0" fmla="*/ 2147483647 w 1245"/>
                  <a:gd name="T1" fmla="*/ 2147483647 h 1732"/>
                  <a:gd name="T2" fmla="*/ 2147483647 w 1245"/>
                  <a:gd name="T3" fmla="*/ 2147483647 h 1732"/>
                  <a:gd name="T4" fmla="*/ 2147483647 w 1245"/>
                  <a:gd name="T5" fmla="*/ 2147483647 h 1732"/>
                  <a:gd name="T6" fmla="*/ 2147483647 w 1245"/>
                  <a:gd name="T7" fmla="*/ 2147483647 h 1732"/>
                  <a:gd name="T8" fmla="*/ 2147483647 w 1245"/>
                  <a:gd name="T9" fmla="*/ 2147483647 h 1732"/>
                  <a:gd name="T10" fmla="*/ 2147483647 w 1245"/>
                  <a:gd name="T11" fmla="*/ 2147483647 h 1732"/>
                  <a:gd name="T12" fmla="*/ 2147483647 w 1245"/>
                  <a:gd name="T13" fmla="*/ 2147483647 h 1732"/>
                  <a:gd name="T14" fmla="*/ 2147483647 w 1245"/>
                  <a:gd name="T15" fmla="*/ 2147483647 h 1732"/>
                  <a:gd name="T16" fmla="*/ 2147483647 w 1245"/>
                  <a:gd name="T17" fmla="*/ 2147483647 h 1732"/>
                  <a:gd name="T18" fmla="*/ 0 w 1245"/>
                  <a:gd name="T19" fmla="*/ 2147483647 h 1732"/>
                  <a:gd name="T20" fmla="*/ 2147483647 w 1245"/>
                  <a:gd name="T21" fmla="*/ 0 h 1732"/>
                  <a:gd name="T22" fmla="*/ 2147483647 w 1245"/>
                  <a:gd name="T23" fmla="*/ 2147483647 h 1732"/>
                  <a:gd name="T24" fmla="*/ 2147483647 w 1245"/>
                  <a:gd name="T25" fmla="*/ 2147483647 h 1732"/>
                  <a:gd name="T26" fmla="*/ 2147483647 w 1245"/>
                  <a:gd name="T27" fmla="*/ 2147483647 h 1732"/>
                  <a:gd name="T28" fmla="*/ 2147483647 w 1245"/>
                  <a:gd name="T29" fmla="*/ 2147483647 h 1732"/>
                  <a:gd name="T30" fmla="*/ 2147483647 w 1245"/>
                  <a:gd name="T31" fmla="*/ 2147483647 h 1732"/>
                  <a:gd name="T32" fmla="*/ 2147483647 w 1245"/>
                  <a:gd name="T33" fmla="*/ 2147483647 h 1732"/>
                  <a:gd name="T34" fmla="*/ 2147483647 w 1245"/>
                  <a:gd name="T35" fmla="*/ 2147483647 h 1732"/>
                  <a:gd name="T36" fmla="*/ 2147483647 w 1245"/>
                  <a:gd name="T37" fmla="*/ 2147483647 h 1732"/>
                  <a:gd name="T38" fmla="*/ 2147483647 w 1245"/>
                  <a:gd name="T39" fmla="*/ 2147483647 h 1732"/>
                  <a:gd name="T40" fmla="*/ 2147483647 w 1245"/>
                  <a:gd name="T41" fmla="*/ 2147483647 h 1732"/>
                  <a:gd name="T42" fmla="*/ 2147483647 w 1245"/>
                  <a:gd name="T43" fmla="*/ 2147483647 h 1732"/>
                  <a:gd name="T44" fmla="*/ 2147483647 w 1245"/>
                  <a:gd name="T45" fmla="*/ 2147483647 h 1732"/>
                  <a:gd name="T46" fmla="*/ 2147483647 w 1245"/>
                  <a:gd name="T47" fmla="*/ 2147483647 h 1732"/>
                  <a:gd name="T48" fmla="*/ 2147483647 w 1245"/>
                  <a:gd name="T49" fmla="*/ 2147483647 h 1732"/>
                  <a:gd name="T50" fmla="*/ 2147483647 w 1245"/>
                  <a:gd name="T51" fmla="*/ 2147483647 h 1732"/>
                  <a:gd name="T52" fmla="*/ 2147483647 w 1245"/>
                  <a:gd name="T53" fmla="*/ 2147483647 h 1732"/>
                  <a:gd name="T54" fmla="*/ 2147483647 w 1245"/>
                  <a:gd name="T55" fmla="*/ 2147483647 h 1732"/>
                  <a:gd name="T56" fmla="*/ 2147483647 w 1245"/>
                  <a:gd name="T57" fmla="*/ 2147483647 h 1732"/>
                  <a:gd name="T58" fmla="*/ 2147483647 w 1245"/>
                  <a:gd name="T59" fmla="*/ 2147483647 h 1732"/>
                  <a:gd name="T60" fmla="*/ 2147483647 w 1245"/>
                  <a:gd name="T61" fmla="*/ 2147483647 h 1732"/>
                  <a:gd name="T62" fmla="*/ 2147483647 w 1245"/>
                  <a:gd name="T63" fmla="*/ 2147483647 h 1732"/>
                  <a:gd name="T64" fmla="*/ 2147483647 w 1245"/>
                  <a:gd name="T65" fmla="*/ 2147483647 h 1732"/>
                  <a:gd name="T66" fmla="*/ 2147483647 w 1245"/>
                  <a:gd name="T67" fmla="*/ 2147483647 h 1732"/>
                  <a:gd name="T68" fmla="*/ 2147483647 w 1245"/>
                  <a:gd name="T69" fmla="*/ 2147483647 h 1732"/>
                  <a:gd name="T70" fmla="*/ 2147483647 w 1245"/>
                  <a:gd name="T71" fmla="*/ 2147483647 h 1732"/>
                  <a:gd name="T72" fmla="*/ 2147483647 w 1245"/>
                  <a:gd name="T73" fmla="*/ 2147483647 h 1732"/>
                  <a:gd name="T74" fmla="*/ 2147483647 w 1245"/>
                  <a:gd name="T75" fmla="*/ 2147483647 h 1732"/>
                  <a:gd name="T76" fmla="*/ 2147483647 w 1245"/>
                  <a:gd name="T77" fmla="*/ 2147483647 h 1732"/>
                  <a:gd name="T78" fmla="*/ 2147483647 w 1245"/>
                  <a:gd name="T79" fmla="*/ 2147483647 h 1732"/>
                  <a:gd name="T80" fmla="*/ 2147483647 w 1245"/>
                  <a:gd name="T81" fmla="*/ 2147483647 h 1732"/>
                  <a:gd name="T82" fmla="*/ 2147483647 w 1245"/>
                  <a:gd name="T83" fmla="*/ 2147483647 h 1732"/>
                  <a:gd name="T84" fmla="*/ 2147483647 w 1245"/>
                  <a:gd name="T85" fmla="*/ 2147483647 h 1732"/>
                  <a:gd name="T86" fmla="*/ 2147483647 w 1245"/>
                  <a:gd name="T87" fmla="*/ 2147483647 h 1732"/>
                  <a:gd name="T88" fmla="*/ 2147483647 w 1245"/>
                  <a:gd name="T89" fmla="*/ 2147483647 h 1732"/>
                  <a:gd name="T90" fmla="*/ 2147483647 w 1245"/>
                  <a:gd name="T91" fmla="*/ 2147483647 h 1732"/>
                  <a:gd name="T92" fmla="*/ 2147483647 w 1245"/>
                  <a:gd name="T93" fmla="*/ 2147483647 h 1732"/>
                  <a:gd name="T94" fmla="*/ 2147483647 w 1245"/>
                  <a:gd name="T95" fmla="*/ 2147483647 h 173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45"/>
                  <a:gd name="T145" fmla="*/ 0 h 1732"/>
                  <a:gd name="T146" fmla="*/ 1245 w 1245"/>
                  <a:gd name="T147" fmla="*/ 1732 h 173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45" h="1732">
                    <a:moveTo>
                      <a:pt x="138" y="1346"/>
                    </a:moveTo>
                    <a:lnTo>
                      <a:pt x="138" y="1295"/>
                    </a:lnTo>
                    <a:lnTo>
                      <a:pt x="137" y="1209"/>
                    </a:lnTo>
                    <a:lnTo>
                      <a:pt x="134" y="1191"/>
                    </a:lnTo>
                    <a:lnTo>
                      <a:pt x="128" y="1182"/>
                    </a:lnTo>
                    <a:lnTo>
                      <a:pt x="107" y="1169"/>
                    </a:lnTo>
                    <a:lnTo>
                      <a:pt x="72" y="1116"/>
                    </a:lnTo>
                    <a:lnTo>
                      <a:pt x="69" y="1105"/>
                    </a:lnTo>
                    <a:lnTo>
                      <a:pt x="102" y="1068"/>
                    </a:lnTo>
                    <a:lnTo>
                      <a:pt x="115" y="1013"/>
                    </a:lnTo>
                    <a:lnTo>
                      <a:pt x="113" y="994"/>
                    </a:lnTo>
                    <a:lnTo>
                      <a:pt x="113" y="987"/>
                    </a:lnTo>
                    <a:lnTo>
                      <a:pt x="104" y="892"/>
                    </a:lnTo>
                    <a:lnTo>
                      <a:pt x="85" y="848"/>
                    </a:lnTo>
                    <a:lnTo>
                      <a:pt x="78" y="811"/>
                    </a:lnTo>
                    <a:lnTo>
                      <a:pt x="77" y="810"/>
                    </a:lnTo>
                    <a:lnTo>
                      <a:pt x="74" y="810"/>
                    </a:lnTo>
                    <a:lnTo>
                      <a:pt x="78" y="738"/>
                    </a:lnTo>
                    <a:lnTo>
                      <a:pt x="70" y="701"/>
                    </a:lnTo>
                    <a:lnTo>
                      <a:pt x="66" y="657"/>
                    </a:lnTo>
                    <a:lnTo>
                      <a:pt x="67" y="647"/>
                    </a:lnTo>
                    <a:lnTo>
                      <a:pt x="67" y="631"/>
                    </a:lnTo>
                    <a:lnTo>
                      <a:pt x="65" y="606"/>
                    </a:lnTo>
                    <a:lnTo>
                      <a:pt x="67" y="603"/>
                    </a:lnTo>
                    <a:lnTo>
                      <a:pt x="63" y="594"/>
                    </a:lnTo>
                    <a:lnTo>
                      <a:pt x="65" y="592"/>
                    </a:lnTo>
                    <a:lnTo>
                      <a:pt x="64" y="555"/>
                    </a:lnTo>
                    <a:lnTo>
                      <a:pt x="63" y="555"/>
                    </a:lnTo>
                    <a:lnTo>
                      <a:pt x="59" y="521"/>
                    </a:lnTo>
                    <a:lnTo>
                      <a:pt x="57" y="505"/>
                    </a:lnTo>
                    <a:lnTo>
                      <a:pt x="35" y="445"/>
                    </a:lnTo>
                    <a:lnTo>
                      <a:pt x="18" y="362"/>
                    </a:lnTo>
                    <a:lnTo>
                      <a:pt x="15" y="359"/>
                    </a:lnTo>
                    <a:lnTo>
                      <a:pt x="15" y="353"/>
                    </a:lnTo>
                    <a:lnTo>
                      <a:pt x="18" y="349"/>
                    </a:lnTo>
                    <a:lnTo>
                      <a:pt x="16" y="287"/>
                    </a:lnTo>
                    <a:lnTo>
                      <a:pt x="11" y="251"/>
                    </a:lnTo>
                    <a:lnTo>
                      <a:pt x="6" y="159"/>
                    </a:lnTo>
                    <a:lnTo>
                      <a:pt x="8" y="155"/>
                    </a:lnTo>
                    <a:lnTo>
                      <a:pt x="0" y="119"/>
                    </a:lnTo>
                    <a:lnTo>
                      <a:pt x="130" y="116"/>
                    </a:lnTo>
                    <a:lnTo>
                      <a:pt x="304" y="114"/>
                    </a:lnTo>
                    <a:lnTo>
                      <a:pt x="330" y="112"/>
                    </a:lnTo>
                    <a:lnTo>
                      <a:pt x="328" y="0"/>
                    </a:lnTo>
                    <a:lnTo>
                      <a:pt x="359" y="3"/>
                    </a:lnTo>
                    <a:lnTo>
                      <a:pt x="382" y="17"/>
                    </a:lnTo>
                    <a:lnTo>
                      <a:pt x="406" y="170"/>
                    </a:lnTo>
                    <a:lnTo>
                      <a:pt x="423" y="190"/>
                    </a:lnTo>
                    <a:lnTo>
                      <a:pt x="448" y="194"/>
                    </a:lnTo>
                    <a:lnTo>
                      <a:pt x="473" y="193"/>
                    </a:lnTo>
                    <a:lnTo>
                      <a:pt x="478" y="206"/>
                    </a:lnTo>
                    <a:lnTo>
                      <a:pt x="543" y="210"/>
                    </a:lnTo>
                    <a:lnTo>
                      <a:pt x="552" y="243"/>
                    </a:lnTo>
                    <a:lnTo>
                      <a:pt x="591" y="237"/>
                    </a:lnTo>
                    <a:lnTo>
                      <a:pt x="605" y="226"/>
                    </a:lnTo>
                    <a:lnTo>
                      <a:pt x="604" y="219"/>
                    </a:lnTo>
                    <a:lnTo>
                      <a:pt x="645" y="202"/>
                    </a:lnTo>
                    <a:lnTo>
                      <a:pt x="664" y="204"/>
                    </a:lnTo>
                    <a:lnTo>
                      <a:pt x="685" y="202"/>
                    </a:lnTo>
                    <a:lnTo>
                      <a:pt x="722" y="226"/>
                    </a:lnTo>
                    <a:lnTo>
                      <a:pt x="737" y="224"/>
                    </a:lnTo>
                    <a:lnTo>
                      <a:pt x="741" y="254"/>
                    </a:lnTo>
                    <a:lnTo>
                      <a:pt x="760" y="253"/>
                    </a:lnTo>
                    <a:lnTo>
                      <a:pt x="783" y="314"/>
                    </a:lnTo>
                    <a:lnTo>
                      <a:pt x="800" y="305"/>
                    </a:lnTo>
                    <a:lnTo>
                      <a:pt x="796" y="278"/>
                    </a:lnTo>
                    <a:lnTo>
                      <a:pt x="829" y="271"/>
                    </a:lnTo>
                    <a:lnTo>
                      <a:pt x="842" y="281"/>
                    </a:lnTo>
                    <a:lnTo>
                      <a:pt x="846" y="302"/>
                    </a:lnTo>
                    <a:lnTo>
                      <a:pt x="877" y="314"/>
                    </a:lnTo>
                    <a:lnTo>
                      <a:pt x="926" y="349"/>
                    </a:lnTo>
                    <a:lnTo>
                      <a:pt x="962" y="343"/>
                    </a:lnTo>
                    <a:lnTo>
                      <a:pt x="1000" y="308"/>
                    </a:lnTo>
                    <a:lnTo>
                      <a:pt x="1029" y="288"/>
                    </a:lnTo>
                    <a:lnTo>
                      <a:pt x="1047" y="332"/>
                    </a:lnTo>
                    <a:lnTo>
                      <a:pt x="1066" y="323"/>
                    </a:lnTo>
                    <a:lnTo>
                      <a:pt x="1112" y="325"/>
                    </a:lnTo>
                    <a:lnTo>
                      <a:pt x="1144" y="318"/>
                    </a:lnTo>
                    <a:lnTo>
                      <a:pt x="1190" y="349"/>
                    </a:lnTo>
                    <a:lnTo>
                      <a:pt x="1209" y="336"/>
                    </a:lnTo>
                    <a:lnTo>
                      <a:pt x="1245" y="336"/>
                    </a:lnTo>
                    <a:lnTo>
                      <a:pt x="1173" y="397"/>
                    </a:lnTo>
                    <a:lnTo>
                      <a:pt x="1094" y="438"/>
                    </a:lnTo>
                    <a:lnTo>
                      <a:pt x="1055" y="470"/>
                    </a:lnTo>
                    <a:lnTo>
                      <a:pt x="1013" y="518"/>
                    </a:lnTo>
                    <a:lnTo>
                      <a:pt x="978" y="573"/>
                    </a:lnTo>
                    <a:lnTo>
                      <a:pt x="960" y="601"/>
                    </a:lnTo>
                    <a:lnTo>
                      <a:pt x="895" y="682"/>
                    </a:lnTo>
                    <a:lnTo>
                      <a:pt x="863" y="714"/>
                    </a:lnTo>
                    <a:lnTo>
                      <a:pt x="853" y="740"/>
                    </a:lnTo>
                    <a:lnTo>
                      <a:pt x="863" y="752"/>
                    </a:lnTo>
                    <a:lnTo>
                      <a:pt x="849" y="740"/>
                    </a:lnTo>
                    <a:lnTo>
                      <a:pt x="824" y="770"/>
                    </a:lnTo>
                    <a:lnTo>
                      <a:pt x="817" y="769"/>
                    </a:lnTo>
                    <a:lnTo>
                      <a:pt x="817" y="780"/>
                    </a:lnTo>
                    <a:lnTo>
                      <a:pt x="820" y="817"/>
                    </a:lnTo>
                    <a:lnTo>
                      <a:pt x="821" y="841"/>
                    </a:lnTo>
                    <a:lnTo>
                      <a:pt x="824" y="916"/>
                    </a:lnTo>
                    <a:lnTo>
                      <a:pt x="825" y="942"/>
                    </a:lnTo>
                    <a:lnTo>
                      <a:pt x="752" y="1014"/>
                    </a:lnTo>
                    <a:lnTo>
                      <a:pt x="738" y="1048"/>
                    </a:lnTo>
                    <a:lnTo>
                      <a:pt x="737" y="1048"/>
                    </a:lnTo>
                    <a:lnTo>
                      <a:pt x="732" y="1074"/>
                    </a:lnTo>
                    <a:lnTo>
                      <a:pt x="756" y="1099"/>
                    </a:lnTo>
                    <a:lnTo>
                      <a:pt x="764" y="1115"/>
                    </a:lnTo>
                    <a:lnTo>
                      <a:pt x="759" y="1176"/>
                    </a:lnTo>
                    <a:lnTo>
                      <a:pt x="758" y="1189"/>
                    </a:lnTo>
                    <a:lnTo>
                      <a:pt x="759" y="1199"/>
                    </a:lnTo>
                    <a:lnTo>
                      <a:pt x="758" y="1200"/>
                    </a:lnTo>
                    <a:lnTo>
                      <a:pt x="761" y="1226"/>
                    </a:lnTo>
                    <a:lnTo>
                      <a:pt x="759" y="1262"/>
                    </a:lnTo>
                    <a:lnTo>
                      <a:pt x="760" y="1304"/>
                    </a:lnTo>
                    <a:lnTo>
                      <a:pt x="757" y="1338"/>
                    </a:lnTo>
                    <a:lnTo>
                      <a:pt x="769" y="1346"/>
                    </a:lnTo>
                    <a:lnTo>
                      <a:pt x="775" y="1353"/>
                    </a:lnTo>
                    <a:lnTo>
                      <a:pt x="810" y="1387"/>
                    </a:lnTo>
                    <a:lnTo>
                      <a:pt x="841" y="1393"/>
                    </a:lnTo>
                    <a:lnTo>
                      <a:pt x="842" y="1394"/>
                    </a:lnTo>
                    <a:lnTo>
                      <a:pt x="845" y="1404"/>
                    </a:lnTo>
                    <a:lnTo>
                      <a:pt x="855" y="1417"/>
                    </a:lnTo>
                    <a:lnTo>
                      <a:pt x="860" y="1421"/>
                    </a:lnTo>
                    <a:lnTo>
                      <a:pt x="874" y="1426"/>
                    </a:lnTo>
                    <a:lnTo>
                      <a:pt x="882" y="1430"/>
                    </a:lnTo>
                    <a:lnTo>
                      <a:pt x="897" y="1438"/>
                    </a:lnTo>
                    <a:lnTo>
                      <a:pt x="918" y="1474"/>
                    </a:lnTo>
                    <a:lnTo>
                      <a:pt x="924" y="1489"/>
                    </a:lnTo>
                    <a:lnTo>
                      <a:pt x="950" y="1508"/>
                    </a:lnTo>
                    <a:lnTo>
                      <a:pt x="966" y="1528"/>
                    </a:lnTo>
                    <a:lnTo>
                      <a:pt x="977" y="1536"/>
                    </a:lnTo>
                    <a:lnTo>
                      <a:pt x="988" y="1538"/>
                    </a:lnTo>
                    <a:lnTo>
                      <a:pt x="999" y="1542"/>
                    </a:lnTo>
                    <a:lnTo>
                      <a:pt x="1001" y="1546"/>
                    </a:lnTo>
                    <a:lnTo>
                      <a:pt x="1010" y="1557"/>
                    </a:lnTo>
                    <a:lnTo>
                      <a:pt x="1025" y="1583"/>
                    </a:lnTo>
                    <a:lnTo>
                      <a:pt x="1028" y="1584"/>
                    </a:lnTo>
                    <a:lnTo>
                      <a:pt x="1034" y="1604"/>
                    </a:lnTo>
                    <a:lnTo>
                      <a:pt x="1034" y="1610"/>
                    </a:lnTo>
                    <a:lnTo>
                      <a:pt x="1033" y="1620"/>
                    </a:lnTo>
                    <a:lnTo>
                      <a:pt x="1033" y="1652"/>
                    </a:lnTo>
                    <a:lnTo>
                      <a:pt x="1040" y="1661"/>
                    </a:lnTo>
                    <a:lnTo>
                      <a:pt x="1045" y="1686"/>
                    </a:lnTo>
                    <a:lnTo>
                      <a:pt x="1039" y="1686"/>
                    </a:lnTo>
                    <a:lnTo>
                      <a:pt x="1026" y="1688"/>
                    </a:lnTo>
                    <a:lnTo>
                      <a:pt x="976" y="1691"/>
                    </a:lnTo>
                    <a:lnTo>
                      <a:pt x="974" y="1692"/>
                    </a:lnTo>
                    <a:lnTo>
                      <a:pt x="956" y="1694"/>
                    </a:lnTo>
                    <a:lnTo>
                      <a:pt x="896" y="1698"/>
                    </a:lnTo>
                    <a:lnTo>
                      <a:pt x="832" y="1702"/>
                    </a:lnTo>
                    <a:lnTo>
                      <a:pt x="815" y="1704"/>
                    </a:lnTo>
                    <a:lnTo>
                      <a:pt x="737" y="1708"/>
                    </a:lnTo>
                    <a:lnTo>
                      <a:pt x="734" y="1709"/>
                    </a:lnTo>
                    <a:lnTo>
                      <a:pt x="729" y="1709"/>
                    </a:lnTo>
                    <a:lnTo>
                      <a:pt x="673" y="1712"/>
                    </a:lnTo>
                    <a:lnTo>
                      <a:pt x="669" y="1712"/>
                    </a:lnTo>
                    <a:lnTo>
                      <a:pt x="653" y="1713"/>
                    </a:lnTo>
                    <a:lnTo>
                      <a:pt x="626" y="1715"/>
                    </a:lnTo>
                    <a:lnTo>
                      <a:pt x="591" y="1716"/>
                    </a:lnTo>
                    <a:lnTo>
                      <a:pt x="588" y="1716"/>
                    </a:lnTo>
                    <a:lnTo>
                      <a:pt x="570" y="1718"/>
                    </a:lnTo>
                    <a:lnTo>
                      <a:pt x="569" y="1718"/>
                    </a:lnTo>
                    <a:lnTo>
                      <a:pt x="566" y="1718"/>
                    </a:lnTo>
                    <a:lnTo>
                      <a:pt x="522" y="1719"/>
                    </a:lnTo>
                    <a:lnTo>
                      <a:pt x="501" y="1721"/>
                    </a:lnTo>
                    <a:lnTo>
                      <a:pt x="489" y="1721"/>
                    </a:lnTo>
                    <a:lnTo>
                      <a:pt x="453" y="1722"/>
                    </a:lnTo>
                    <a:lnTo>
                      <a:pt x="437" y="1723"/>
                    </a:lnTo>
                    <a:lnTo>
                      <a:pt x="418" y="1723"/>
                    </a:lnTo>
                    <a:lnTo>
                      <a:pt x="415" y="1723"/>
                    </a:lnTo>
                    <a:lnTo>
                      <a:pt x="408" y="1725"/>
                    </a:lnTo>
                    <a:lnTo>
                      <a:pt x="372" y="1726"/>
                    </a:lnTo>
                    <a:lnTo>
                      <a:pt x="350" y="1726"/>
                    </a:lnTo>
                    <a:lnTo>
                      <a:pt x="327" y="1728"/>
                    </a:lnTo>
                    <a:lnTo>
                      <a:pt x="316" y="1728"/>
                    </a:lnTo>
                    <a:lnTo>
                      <a:pt x="270" y="1729"/>
                    </a:lnTo>
                    <a:lnTo>
                      <a:pt x="264" y="1729"/>
                    </a:lnTo>
                    <a:lnTo>
                      <a:pt x="245" y="1729"/>
                    </a:lnTo>
                    <a:lnTo>
                      <a:pt x="233" y="1730"/>
                    </a:lnTo>
                    <a:lnTo>
                      <a:pt x="221" y="1730"/>
                    </a:lnTo>
                    <a:lnTo>
                      <a:pt x="211" y="1730"/>
                    </a:lnTo>
                    <a:lnTo>
                      <a:pt x="178" y="1732"/>
                    </a:lnTo>
                    <a:lnTo>
                      <a:pt x="157" y="1732"/>
                    </a:lnTo>
                    <a:lnTo>
                      <a:pt x="143" y="1732"/>
                    </a:lnTo>
                    <a:lnTo>
                      <a:pt x="143" y="1695"/>
                    </a:lnTo>
                    <a:lnTo>
                      <a:pt x="142" y="1658"/>
                    </a:lnTo>
                    <a:lnTo>
                      <a:pt x="142" y="1628"/>
                    </a:lnTo>
                    <a:lnTo>
                      <a:pt x="142" y="1584"/>
                    </a:lnTo>
                    <a:lnTo>
                      <a:pt x="141" y="1547"/>
                    </a:lnTo>
                    <a:lnTo>
                      <a:pt x="141" y="1526"/>
                    </a:lnTo>
                    <a:lnTo>
                      <a:pt x="139" y="1423"/>
                    </a:lnTo>
                    <a:lnTo>
                      <a:pt x="139" y="1399"/>
                    </a:lnTo>
                    <a:lnTo>
                      <a:pt x="139" y="1397"/>
                    </a:lnTo>
                    <a:lnTo>
                      <a:pt x="138" y="1346"/>
                    </a:lnTo>
                    <a:close/>
                  </a:path>
                </a:pathLst>
              </a:custGeom>
              <a:solidFill>
                <a:srgbClr val="FFFFFF"/>
              </a:solidFill>
              <a:ln w="0">
                <a:solidFill>
                  <a:schemeClr val="tx2"/>
                </a:solidFill>
                <a:round/>
                <a:headEnd/>
                <a:tailEnd/>
              </a:ln>
            </p:spPr>
            <p:txBody>
              <a:bodyPr/>
              <a:lstStyle/>
              <a:p>
                <a:endParaRPr lang="en-US"/>
              </a:p>
            </p:txBody>
          </p:sp>
          <p:sp>
            <p:nvSpPr>
              <p:cNvPr id="202790" name="Freeform 33"/>
              <p:cNvSpPr>
                <a:spLocks/>
              </p:cNvSpPr>
              <p:nvPr/>
            </p:nvSpPr>
            <p:spPr bwMode="auto">
              <a:xfrm>
                <a:off x="4557713" y="3221038"/>
                <a:ext cx="1004887" cy="1068387"/>
              </a:xfrm>
              <a:custGeom>
                <a:avLst/>
                <a:gdLst>
                  <a:gd name="T0" fmla="*/ 2147483647 w 1272"/>
                  <a:gd name="T1" fmla="*/ 2147483647 h 1356"/>
                  <a:gd name="T2" fmla="*/ 2147483647 w 1272"/>
                  <a:gd name="T3" fmla="*/ 2147483647 h 1356"/>
                  <a:gd name="T4" fmla="*/ 2147483647 w 1272"/>
                  <a:gd name="T5" fmla="*/ 2147483647 h 1356"/>
                  <a:gd name="T6" fmla="*/ 2147483647 w 1272"/>
                  <a:gd name="T7" fmla="*/ 2147483647 h 1356"/>
                  <a:gd name="T8" fmla="*/ 2147483647 w 1272"/>
                  <a:gd name="T9" fmla="*/ 0 h 1356"/>
                  <a:gd name="T10" fmla="*/ 2147483647 w 1272"/>
                  <a:gd name="T11" fmla="*/ 2147483647 h 1356"/>
                  <a:gd name="T12" fmla="*/ 2147483647 w 1272"/>
                  <a:gd name="T13" fmla="*/ 2147483647 h 1356"/>
                  <a:gd name="T14" fmla="*/ 2147483647 w 1272"/>
                  <a:gd name="T15" fmla="*/ 2147483647 h 1356"/>
                  <a:gd name="T16" fmla="*/ 2147483647 w 1272"/>
                  <a:gd name="T17" fmla="*/ 2147483647 h 1356"/>
                  <a:gd name="T18" fmla="*/ 2147483647 w 1272"/>
                  <a:gd name="T19" fmla="*/ 2147483647 h 1356"/>
                  <a:gd name="T20" fmla="*/ 2147483647 w 1272"/>
                  <a:gd name="T21" fmla="*/ 2147483647 h 1356"/>
                  <a:gd name="T22" fmla="*/ 2147483647 w 1272"/>
                  <a:gd name="T23" fmla="*/ 2147483647 h 1356"/>
                  <a:gd name="T24" fmla="*/ 2147483647 w 1272"/>
                  <a:gd name="T25" fmla="*/ 2147483647 h 1356"/>
                  <a:gd name="T26" fmla="*/ 2147483647 w 1272"/>
                  <a:gd name="T27" fmla="*/ 2147483647 h 1356"/>
                  <a:gd name="T28" fmla="*/ 2147483647 w 1272"/>
                  <a:gd name="T29" fmla="*/ 2147483647 h 1356"/>
                  <a:gd name="T30" fmla="*/ 2147483647 w 1272"/>
                  <a:gd name="T31" fmla="*/ 2147483647 h 1356"/>
                  <a:gd name="T32" fmla="*/ 2147483647 w 1272"/>
                  <a:gd name="T33" fmla="*/ 2147483647 h 1356"/>
                  <a:gd name="T34" fmla="*/ 2147483647 w 1272"/>
                  <a:gd name="T35" fmla="*/ 2147483647 h 1356"/>
                  <a:gd name="T36" fmla="*/ 2147483647 w 1272"/>
                  <a:gd name="T37" fmla="*/ 2147483647 h 1356"/>
                  <a:gd name="T38" fmla="*/ 2147483647 w 1272"/>
                  <a:gd name="T39" fmla="*/ 2147483647 h 1356"/>
                  <a:gd name="T40" fmla="*/ 2147483647 w 1272"/>
                  <a:gd name="T41" fmla="*/ 2147483647 h 1356"/>
                  <a:gd name="T42" fmla="*/ 2147483647 w 1272"/>
                  <a:gd name="T43" fmla="*/ 2147483647 h 1356"/>
                  <a:gd name="T44" fmla="*/ 2147483647 w 1272"/>
                  <a:gd name="T45" fmla="*/ 2147483647 h 1356"/>
                  <a:gd name="T46" fmla="*/ 2147483647 w 1272"/>
                  <a:gd name="T47" fmla="*/ 2147483647 h 1356"/>
                  <a:gd name="T48" fmla="*/ 2147483647 w 1272"/>
                  <a:gd name="T49" fmla="*/ 2147483647 h 1356"/>
                  <a:gd name="T50" fmla="*/ 2147483647 w 1272"/>
                  <a:gd name="T51" fmla="*/ 2147483647 h 1356"/>
                  <a:gd name="T52" fmla="*/ 2147483647 w 1272"/>
                  <a:gd name="T53" fmla="*/ 2147483647 h 1356"/>
                  <a:gd name="T54" fmla="*/ 2147483647 w 1272"/>
                  <a:gd name="T55" fmla="*/ 2147483647 h 1356"/>
                  <a:gd name="T56" fmla="*/ 2147483647 w 1272"/>
                  <a:gd name="T57" fmla="*/ 2147483647 h 1356"/>
                  <a:gd name="T58" fmla="*/ 2147483647 w 1272"/>
                  <a:gd name="T59" fmla="*/ 2147483647 h 1356"/>
                  <a:gd name="T60" fmla="*/ 2147483647 w 1272"/>
                  <a:gd name="T61" fmla="*/ 2147483647 h 1356"/>
                  <a:gd name="T62" fmla="*/ 2147483647 w 1272"/>
                  <a:gd name="T63" fmla="*/ 2147483647 h 1356"/>
                  <a:gd name="T64" fmla="*/ 2147483647 w 1272"/>
                  <a:gd name="T65" fmla="*/ 2147483647 h 1356"/>
                  <a:gd name="T66" fmla="*/ 2147483647 w 1272"/>
                  <a:gd name="T67" fmla="*/ 2147483647 h 1356"/>
                  <a:gd name="T68" fmla="*/ 2147483647 w 1272"/>
                  <a:gd name="T69" fmla="*/ 2147483647 h 1356"/>
                  <a:gd name="T70" fmla="*/ 2147483647 w 1272"/>
                  <a:gd name="T71" fmla="*/ 2147483647 h 1356"/>
                  <a:gd name="T72" fmla="*/ 2147483647 w 1272"/>
                  <a:gd name="T73" fmla="*/ 2147483647 h 1356"/>
                  <a:gd name="T74" fmla="*/ 2147483647 w 1272"/>
                  <a:gd name="T75" fmla="*/ 2147483647 h 1356"/>
                  <a:gd name="T76" fmla="*/ 2147483647 w 1272"/>
                  <a:gd name="T77" fmla="*/ 2147483647 h 1356"/>
                  <a:gd name="T78" fmla="*/ 2147483647 w 1272"/>
                  <a:gd name="T79" fmla="*/ 2147483647 h 1356"/>
                  <a:gd name="T80" fmla="*/ 2147483647 w 1272"/>
                  <a:gd name="T81" fmla="*/ 2147483647 h 1356"/>
                  <a:gd name="T82" fmla="*/ 2147483647 w 1272"/>
                  <a:gd name="T83" fmla="*/ 2147483647 h 1356"/>
                  <a:gd name="T84" fmla="*/ 2147483647 w 1272"/>
                  <a:gd name="T85" fmla="*/ 2147483647 h 1356"/>
                  <a:gd name="T86" fmla="*/ 2147483647 w 1272"/>
                  <a:gd name="T87" fmla="*/ 2147483647 h 1356"/>
                  <a:gd name="T88" fmla="*/ 2147483647 w 1272"/>
                  <a:gd name="T89" fmla="*/ 2147483647 h 1356"/>
                  <a:gd name="T90" fmla="*/ 2147483647 w 1272"/>
                  <a:gd name="T91" fmla="*/ 2147483647 h 1356"/>
                  <a:gd name="T92" fmla="*/ 2147483647 w 1272"/>
                  <a:gd name="T93" fmla="*/ 2147483647 h 1356"/>
                  <a:gd name="T94" fmla="*/ 2147483647 w 1272"/>
                  <a:gd name="T95" fmla="*/ 2147483647 h 1356"/>
                  <a:gd name="T96" fmla="*/ 2147483647 w 1272"/>
                  <a:gd name="T97" fmla="*/ 2147483647 h 1356"/>
                  <a:gd name="T98" fmla="*/ 2147483647 w 1272"/>
                  <a:gd name="T99" fmla="*/ 2147483647 h 1356"/>
                  <a:gd name="T100" fmla="*/ 2147483647 w 1272"/>
                  <a:gd name="T101" fmla="*/ 2147483647 h 1356"/>
                  <a:gd name="T102" fmla="*/ 2147483647 w 1272"/>
                  <a:gd name="T103" fmla="*/ 2147483647 h 1356"/>
                  <a:gd name="T104" fmla="*/ 2147483647 w 1272"/>
                  <a:gd name="T105" fmla="*/ 2147483647 h 1356"/>
                  <a:gd name="T106" fmla="*/ 2147483647 w 1272"/>
                  <a:gd name="T107" fmla="*/ 2147483647 h 135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72"/>
                  <a:gd name="T163" fmla="*/ 0 h 1356"/>
                  <a:gd name="T164" fmla="*/ 1272 w 1272"/>
                  <a:gd name="T165" fmla="*/ 1356 h 135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72" h="1356">
                    <a:moveTo>
                      <a:pt x="277" y="40"/>
                    </a:moveTo>
                    <a:lnTo>
                      <a:pt x="315" y="39"/>
                    </a:lnTo>
                    <a:lnTo>
                      <a:pt x="318" y="37"/>
                    </a:lnTo>
                    <a:lnTo>
                      <a:pt x="358" y="34"/>
                    </a:lnTo>
                    <a:lnTo>
                      <a:pt x="359" y="34"/>
                    </a:lnTo>
                    <a:lnTo>
                      <a:pt x="363" y="34"/>
                    </a:lnTo>
                    <a:lnTo>
                      <a:pt x="397" y="31"/>
                    </a:lnTo>
                    <a:lnTo>
                      <a:pt x="407" y="31"/>
                    </a:lnTo>
                    <a:lnTo>
                      <a:pt x="418" y="30"/>
                    </a:lnTo>
                    <a:lnTo>
                      <a:pt x="430" y="30"/>
                    </a:lnTo>
                    <a:lnTo>
                      <a:pt x="452" y="29"/>
                    </a:lnTo>
                    <a:lnTo>
                      <a:pt x="479" y="26"/>
                    </a:lnTo>
                    <a:lnTo>
                      <a:pt x="497" y="24"/>
                    </a:lnTo>
                    <a:lnTo>
                      <a:pt x="542" y="20"/>
                    </a:lnTo>
                    <a:lnTo>
                      <a:pt x="548" y="19"/>
                    </a:lnTo>
                    <a:lnTo>
                      <a:pt x="562" y="19"/>
                    </a:lnTo>
                    <a:lnTo>
                      <a:pt x="587" y="16"/>
                    </a:lnTo>
                    <a:lnTo>
                      <a:pt x="613" y="13"/>
                    </a:lnTo>
                    <a:lnTo>
                      <a:pt x="631" y="12"/>
                    </a:lnTo>
                    <a:lnTo>
                      <a:pt x="634" y="12"/>
                    </a:lnTo>
                    <a:lnTo>
                      <a:pt x="644" y="10"/>
                    </a:lnTo>
                    <a:lnTo>
                      <a:pt x="665" y="7"/>
                    </a:lnTo>
                    <a:lnTo>
                      <a:pt x="671" y="7"/>
                    </a:lnTo>
                    <a:lnTo>
                      <a:pt x="686" y="6"/>
                    </a:lnTo>
                    <a:lnTo>
                      <a:pt x="724" y="0"/>
                    </a:lnTo>
                    <a:lnTo>
                      <a:pt x="726" y="3"/>
                    </a:lnTo>
                    <a:lnTo>
                      <a:pt x="726" y="4"/>
                    </a:lnTo>
                    <a:lnTo>
                      <a:pt x="743" y="20"/>
                    </a:lnTo>
                    <a:lnTo>
                      <a:pt x="767" y="60"/>
                    </a:lnTo>
                    <a:lnTo>
                      <a:pt x="783" y="65"/>
                    </a:lnTo>
                    <a:lnTo>
                      <a:pt x="781" y="68"/>
                    </a:lnTo>
                    <a:lnTo>
                      <a:pt x="779" y="70"/>
                    </a:lnTo>
                    <a:lnTo>
                      <a:pt x="771" y="105"/>
                    </a:lnTo>
                    <a:lnTo>
                      <a:pt x="771" y="107"/>
                    </a:lnTo>
                    <a:lnTo>
                      <a:pt x="771" y="119"/>
                    </a:lnTo>
                    <a:lnTo>
                      <a:pt x="771" y="142"/>
                    </a:lnTo>
                    <a:lnTo>
                      <a:pt x="780" y="179"/>
                    </a:lnTo>
                    <a:lnTo>
                      <a:pt x="787" y="195"/>
                    </a:lnTo>
                    <a:lnTo>
                      <a:pt x="786" y="216"/>
                    </a:lnTo>
                    <a:lnTo>
                      <a:pt x="799" y="234"/>
                    </a:lnTo>
                    <a:lnTo>
                      <a:pt x="803" y="250"/>
                    </a:lnTo>
                    <a:lnTo>
                      <a:pt x="802" y="253"/>
                    </a:lnTo>
                    <a:lnTo>
                      <a:pt x="813" y="270"/>
                    </a:lnTo>
                    <a:lnTo>
                      <a:pt x="814" y="271"/>
                    </a:lnTo>
                    <a:lnTo>
                      <a:pt x="820" y="275"/>
                    </a:lnTo>
                    <a:lnTo>
                      <a:pt x="824" y="281"/>
                    </a:lnTo>
                    <a:lnTo>
                      <a:pt x="840" y="295"/>
                    </a:lnTo>
                    <a:lnTo>
                      <a:pt x="844" y="309"/>
                    </a:lnTo>
                    <a:lnTo>
                      <a:pt x="853" y="311"/>
                    </a:lnTo>
                    <a:lnTo>
                      <a:pt x="874" y="343"/>
                    </a:lnTo>
                    <a:lnTo>
                      <a:pt x="886" y="351"/>
                    </a:lnTo>
                    <a:lnTo>
                      <a:pt x="904" y="365"/>
                    </a:lnTo>
                    <a:lnTo>
                      <a:pt x="922" y="387"/>
                    </a:lnTo>
                    <a:lnTo>
                      <a:pt x="929" y="399"/>
                    </a:lnTo>
                    <a:lnTo>
                      <a:pt x="936" y="427"/>
                    </a:lnTo>
                    <a:lnTo>
                      <a:pt x="939" y="465"/>
                    </a:lnTo>
                    <a:lnTo>
                      <a:pt x="944" y="484"/>
                    </a:lnTo>
                    <a:lnTo>
                      <a:pt x="960" y="502"/>
                    </a:lnTo>
                    <a:lnTo>
                      <a:pt x="966" y="499"/>
                    </a:lnTo>
                    <a:lnTo>
                      <a:pt x="982" y="471"/>
                    </a:lnTo>
                    <a:lnTo>
                      <a:pt x="996" y="474"/>
                    </a:lnTo>
                    <a:lnTo>
                      <a:pt x="1004" y="478"/>
                    </a:lnTo>
                    <a:lnTo>
                      <a:pt x="1014" y="481"/>
                    </a:lnTo>
                    <a:lnTo>
                      <a:pt x="1020" y="482"/>
                    </a:lnTo>
                    <a:lnTo>
                      <a:pt x="1044" y="499"/>
                    </a:lnTo>
                    <a:lnTo>
                      <a:pt x="1046" y="514"/>
                    </a:lnTo>
                    <a:lnTo>
                      <a:pt x="1045" y="515"/>
                    </a:lnTo>
                    <a:lnTo>
                      <a:pt x="1044" y="516"/>
                    </a:lnTo>
                    <a:lnTo>
                      <a:pt x="1037" y="524"/>
                    </a:lnTo>
                    <a:lnTo>
                      <a:pt x="1036" y="531"/>
                    </a:lnTo>
                    <a:lnTo>
                      <a:pt x="1037" y="558"/>
                    </a:lnTo>
                    <a:lnTo>
                      <a:pt x="1037" y="568"/>
                    </a:lnTo>
                    <a:lnTo>
                      <a:pt x="1027" y="593"/>
                    </a:lnTo>
                    <a:lnTo>
                      <a:pt x="1026" y="597"/>
                    </a:lnTo>
                    <a:lnTo>
                      <a:pt x="1025" y="600"/>
                    </a:lnTo>
                    <a:lnTo>
                      <a:pt x="1025" y="602"/>
                    </a:lnTo>
                    <a:lnTo>
                      <a:pt x="1024" y="607"/>
                    </a:lnTo>
                    <a:lnTo>
                      <a:pt x="1012" y="643"/>
                    </a:lnTo>
                    <a:lnTo>
                      <a:pt x="1010" y="684"/>
                    </a:lnTo>
                    <a:lnTo>
                      <a:pt x="1012" y="691"/>
                    </a:lnTo>
                    <a:lnTo>
                      <a:pt x="1034" y="718"/>
                    </a:lnTo>
                    <a:lnTo>
                      <a:pt x="1035" y="721"/>
                    </a:lnTo>
                    <a:lnTo>
                      <a:pt x="1043" y="729"/>
                    </a:lnTo>
                    <a:lnTo>
                      <a:pt x="1059" y="736"/>
                    </a:lnTo>
                    <a:lnTo>
                      <a:pt x="1083" y="762"/>
                    </a:lnTo>
                    <a:lnTo>
                      <a:pt x="1097" y="787"/>
                    </a:lnTo>
                    <a:lnTo>
                      <a:pt x="1108" y="783"/>
                    </a:lnTo>
                    <a:lnTo>
                      <a:pt x="1123" y="785"/>
                    </a:lnTo>
                    <a:lnTo>
                      <a:pt x="1147" y="804"/>
                    </a:lnTo>
                    <a:lnTo>
                      <a:pt x="1149" y="820"/>
                    </a:lnTo>
                    <a:lnTo>
                      <a:pt x="1182" y="855"/>
                    </a:lnTo>
                    <a:lnTo>
                      <a:pt x="1180" y="870"/>
                    </a:lnTo>
                    <a:lnTo>
                      <a:pt x="1180" y="871"/>
                    </a:lnTo>
                    <a:lnTo>
                      <a:pt x="1202" y="926"/>
                    </a:lnTo>
                    <a:lnTo>
                      <a:pt x="1196" y="938"/>
                    </a:lnTo>
                    <a:lnTo>
                      <a:pt x="1192" y="941"/>
                    </a:lnTo>
                    <a:lnTo>
                      <a:pt x="1187" y="946"/>
                    </a:lnTo>
                    <a:lnTo>
                      <a:pt x="1190" y="965"/>
                    </a:lnTo>
                    <a:lnTo>
                      <a:pt x="1193" y="965"/>
                    </a:lnTo>
                    <a:lnTo>
                      <a:pt x="1197" y="965"/>
                    </a:lnTo>
                    <a:lnTo>
                      <a:pt x="1218" y="1026"/>
                    </a:lnTo>
                    <a:lnTo>
                      <a:pt x="1230" y="1034"/>
                    </a:lnTo>
                    <a:lnTo>
                      <a:pt x="1240" y="1036"/>
                    </a:lnTo>
                    <a:lnTo>
                      <a:pt x="1240" y="1014"/>
                    </a:lnTo>
                    <a:lnTo>
                      <a:pt x="1259" y="1033"/>
                    </a:lnTo>
                    <a:lnTo>
                      <a:pt x="1266" y="1037"/>
                    </a:lnTo>
                    <a:lnTo>
                      <a:pt x="1272" y="1047"/>
                    </a:lnTo>
                    <a:lnTo>
                      <a:pt x="1270" y="1048"/>
                    </a:lnTo>
                    <a:lnTo>
                      <a:pt x="1269" y="1065"/>
                    </a:lnTo>
                    <a:lnTo>
                      <a:pt x="1268" y="1070"/>
                    </a:lnTo>
                    <a:lnTo>
                      <a:pt x="1270" y="1097"/>
                    </a:lnTo>
                    <a:lnTo>
                      <a:pt x="1270" y="1107"/>
                    </a:lnTo>
                    <a:lnTo>
                      <a:pt x="1258" y="1109"/>
                    </a:lnTo>
                    <a:lnTo>
                      <a:pt x="1264" y="1138"/>
                    </a:lnTo>
                    <a:lnTo>
                      <a:pt x="1251" y="1165"/>
                    </a:lnTo>
                    <a:lnTo>
                      <a:pt x="1235" y="1146"/>
                    </a:lnTo>
                    <a:lnTo>
                      <a:pt x="1228" y="1149"/>
                    </a:lnTo>
                    <a:lnTo>
                      <a:pt x="1226" y="1152"/>
                    </a:lnTo>
                    <a:lnTo>
                      <a:pt x="1221" y="1187"/>
                    </a:lnTo>
                    <a:lnTo>
                      <a:pt x="1208" y="1189"/>
                    </a:lnTo>
                    <a:lnTo>
                      <a:pt x="1204" y="1166"/>
                    </a:lnTo>
                    <a:lnTo>
                      <a:pt x="1198" y="1190"/>
                    </a:lnTo>
                    <a:lnTo>
                      <a:pt x="1206" y="1227"/>
                    </a:lnTo>
                    <a:lnTo>
                      <a:pt x="1200" y="1238"/>
                    </a:lnTo>
                    <a:lnTo>
                      <a:pt x="1203" y="1264"/>
                    </a:lnTo>
                    <a:lnTo>
                      <a:pt x="1173" y="1267"/>
                    </a:lnTo>
                    <a:lnTo>
                      <a:pt x="1187" y="1285"/>
                    </a:lnTo>
                    <a:lnTo>
                      <a:pt x="1195" y="1302"/>
                    </a:lnTo>
                    <a:lnTo>
                      <a:pt x="1189" y="1308"/>
                    </a:lnTo>
                    <a:lnTo>
                      <a:pt x="1171" y="1342"/>
                    </a:lnTo>
                    <a:lnTo>
                      <a:pt x="1168" y="1343"/>
                    </a:lnTo>
                    <a:lnTo>
                      <a:pt x="1138" y="1346"/>
                    </a:lnTo>
                    <a:lnTo>
                      <a:pt x="1129" y="1348"/>
                    </a:lnTo>
                    <a:lnTo>
                      <a:pt x="1089" y="1352"/>
                    </a:lnTo>
                    <a:lnTo>
                      <a:pt x="1074" y="1353"/>
                    </a:lnTo>
                    <a:lnTo>
                      <a:pt x="1066" y="1355"/>
                    </a:lnTo>
                    <a:lnTo>
                      <a:pt x="1050" y="1356"/>
                    </a:lnTo>
                    <a:lnTo>
                      <a:pt x="1064" y="1319"/>
                    </a:lnTo>
                    <a:lnTo>
                      <a:pt x="1068" y="1316"/>
                    </a:lnTo>
                    <a:lnTo>
                      <a:pt x="1081" y="1291"/>
                    </a:lnTo>
                    <a:lnTo>
                      <a:pt x="1092" y="1277"/>
                    </a:lnTo>
                    <a:lnTo>
                      <a:pt x="1083" y="1202"/>
                    </a:lnTo>
                    <a:lnTo>
                      <a:pt x="1069" y="1203"/>
                    </a:lnTo>
                    <a:lnTo>
                      <a:pt x="1065" y="1204"/>
                    </a:lnTo>
                    <a:lnTo>
                      <a:pt x="1056" y="1204"/>
                    </a:lnTo>
                    <a:lnTo>
                      <a:pt x="1003" y="1209"/>
                    </a:lnTo>
                    <a:lnTo>
                      <a:pt x="977" y="1211"/>
                    </a:lnTo>
                    <a:lnTo>
                      <a:pt x="974" y="1211"/>
                    </a:lnTo>
                    <a:lnTo>
                      <a:pt x="963" y="1213"/>
                    </a:lnTo>
                    <a:lnTo>
                      <a:pt x="946" y="1214"/>
                    </a:lnTo>
                    <a:lnTo>
                      <a:pt x="923" y="1216"/>
                    </a:lnTo>
                    <a:lnTo>
                      <a:pt x="899" y="1219"/>
                    </a:lnTo>
                    <a:lnTo>
                      <a:pt x="885" y="1220"/>
                    </a:lnTo>
                    <a:lnTo>
                      <a:pt x="878" y="1220"/>
                    </a:lnTo>
                    <a:lnTo>
                      <a:pt x="846" y="1223"/>
                    </a:lnTo>
                    <a:lnTo>
                      <a:pt x="845" y="1223"/>
                    </a:lnTo>
                    <a:lnTo>
                      <a:pt x="844" y="1223"/>
                    </a:lnTo>
                    <a:lnTo>
                      <a:pt x="838" y="1224"/>
                    </a:lnTo>
                    <a:lnTo>
                      <a:pt x="828" y="1224"/>
                    </a:lnTo>
                    <a:lnTo>
                      <a:pt x="819" y="1224"/>
                    </a:lnTo>
                    <a:lnTo>
                      <a:pt x="796" y="1227"/>
                    </a:lnTo>
                    <a:lnTo>
                      <a:pt x="781" y="1227"/>
                    </a:lnTo>
                    <a:lnTo>
                      <a:pt x="734" y="1231"/>
                    </a:lnTo>
                    <a:lnTo>
                      <a:pt x="711" y="1233"/>
                    </a:lnTo>
                    <a:lnTo>
                      <a:pt x="710" y="1233"/>
                    </a:lnTo>
                    <a:lnTo>
                      <a:pt x="706" y="1233"/>
                    </a:lnTo>
                    <a:lnTo>
                      <a:pt x="663" y="1237"/>
                    </a:lnTo>
                    <a:lnTo>
                      <a:pt x="652" y="1237"/>
                    </a:lnTo>
                    <a:lnTo>
                      <a:pt x="635" y="1238"/>
                    </a:lnTo>
                    <a:lnTo>
                      <a:pt x="599" y="1241"/>
                    </a:lnTo>
                    <a:lnTo>
                      <a:pt x="593" y="1241"/>
                    </a:lnTo>
                    <a:lnTo>
                      <a:pt x="589" y="1241"/>
                    </a:lnTo>
                    <a:lnTo>
                      <a:pt x="573" y="1243"/>
                    </a:lnTo>
                    <a:lnTo>
                      <a:pt x="537" y="1244"/>
                    </a:lnTo>
                    <a:lnTo>
                      <a:pt x="517" y="1246"/>
                    </a:lnTo>
                    <a:lnTo>
                      <a:pt x="490" y="1247"/>
                    </a:lnTo>
                    <a:lnTo>
                      <a:pt x="486" y="1247"/>
                    </a:lnTo>
                    <a:lnTo>
                      <a:pt x="475" y="1248"/>
                    </a:lnTo>
                    <a:lnTo>
                      <a:pt x="462" y="1248"/>
                    </a:lnTo>
                    <a:lnTo>
                      <a:pt x="436" y="1250"/>
                    </a:lnTo>
                    <a:lnTo>
                      <a:pt x="412" y="1251"/>
                    </a:lnTo>
                    <a:lnTo>
                      <a:pt x="396" y="1253"/>
                    </a:lnTo>
                    <a:lnTo>
                      <a:pt x="382" y="1253"/>
                    </a:lnTo>
                    <a:lnTo>
                      <a:pt x="370" y="1254"/>
                    </a:lnTo>
                    <a:lnTo>
                      <a:pt x="357" y="1254"/>
                    </a:lnTo>
                    <a:lnTo>
                      <a:pt x="342" y="1255"/>
                    </a:lnTo>
                    <a:lnTo>
                      <a:pt x="286" y="1257"/>
                    </a:lnTo>
                    <a:lnTo>
                      <a:pt x="262" y="1258"/>
                    </a:lnTo>
                    <a:lnTo>
                      <a:pt x="241" y="1260"/>
                    </a:lnTo>
                    <a:lnTo>
                      <a:pt x="239" y="1230"/>
                    </a:lnTo>
                    <a:lnTo>
                      <a:pt x="239" y="1216"/>
                    </a:lnTo>
                    <a:lnTo>
                      <a:pt x="239" y="1209"/>
                    </a:lnTo>
                    <a:lnTo>
                      <a:pt x="238" y="1206"/>
                    </a:lnTo>
                    <a:lnTo>
                      <a:pt x="238" y="1189"/>
                    </a:lnTo>
                    <a:lnTo>
                      <a:pt x="238" y="1180"/>
                    </a:lnTo>
                    <a:lnTo>
                      <a:pt x="237" y="1152"/>
                    </a:lnTo>
                    <a:lnTo>
                      <a:pt x="237" y="1122"/>
                    </a:lnTo>
                    <a:lnTo>
                      <a:pt x="236" y="1111"/>
                    </a:lnTo>
                    <a:lnTo>
                      <a:pt x="236" y="1109"/>
                    </a:lnTo>
                    <a:lnTo>
                      <a:pt x="236" y="1101"/>
                    </a:lnTo>
                    <a:lnTo>
                      <a:pt x="236" y="1092"/>
                    </a:lnTo>
                    <a:lnTo>
                      <a:pt x="236" y="1084"/>
                    </a:lnTo>
                    <a:lnTo>
                      <a:pt x="235" y="1060"/>
                    </a:lnTo>
                    <a:lnTo>
                      <a:pt x="234" y="1009"/>
                    </a:lnTo>
                    <a:lnTo>
                      <a:pt x="234" y="1002"/>
                    </a:lnTo>
                    <a:lnTo>
                      <a:pt x="234" y="997"/>
                    </a:lnTo>
                    <a:lnTo>
                      <a:pt x="233" y="960"/>
                    </a:lnTo>
                    <a:lnTo>
                      <a:pt x="231" y="914"/>
                    </a:lnTo>
                    <a:lnTo>
                      <a:pt x="231" y="908"/>
                    </a:lnTo>
                    <a:lnTo>
                      <a:pt x="230" y="874"/>
                    </a:lnTo>
                    <a:lnTo>
                      <a:pt x="229" y="830"/>
                    </a:lnTo>
                    <a:lnTo>
                      <a:pt x="229" y="800"/>
                    </a:lnTo>
                    <a:lnTo>
                      <a:pt x="228" y="793"/>
                    </a:lnTo>
                    <a:lnTo>
                      <a:pt x="228" y="766"/>
                    </a:lnTo>
                    <a:lnTo>
                      <a:pt x="227" y="736"/>
                    </a:lnTo>
                    <a:lnTo>
                      <a:pt x="226" y="695"/>
                    </a:lnTo>
                    <a:lnTo>
                      <a:pt x="226" y="668"/>
                    </a:lnTo>
                    <a:lnTo>
                      <a:pt x="226" y="661"/>
                    </a:lnTo>
                    <a:lnTo>
                      <a:pt x="225" y="624"/>
                    </a:lnTo>
                    <a:lnTo>
                      <a:pt x="223" y="590"/>
                    </a:lnTo>
                    <a:lnTo>
                      <a:pt x="223" y="586"/>
                    </a:lnTo>
                    <a:lnTo>
                      <a:pt x="223" y="558"/>
                    </a:lnTo>
                    <a:lnTo>
                      <a:pt x="223" y="541"/>
                    </a:lnTo>
                    <a:lnTo>
                      <a:pt x="222" y="519"/>
                    </a:lnTo>
                    <a:lnTo>
                      <a:pt x="222" y="499"/>
                    </a:lnTo>
                    <a:lnTo>
                      <a:pt x="221" y="478"/>
                    </a:lnTo>
                    <a:lnTo>
                      <a:pt x="221" y="475"/>
                    </a:lnTo>
                    <a:lnTo>
                      <a:pt x="222" y="474"/>
                    </a:lnTo>
                    <a:lnTo>
                      <a:pt x="222" y="464"/>
                    </a:lnTo>
                    <a:lnTo>
                      <a:pt x="218" y="465"/>
                    </a:lnTo>
                    <a:lnTo>
                      <a:pt x="195" y="461"/>
                    </a:lnTo>
                    <a:lnTo>
                      <a:pt x="190" y="453"/>
                    </a:lnTo>
                    <a:lnTo>
                      <a:pt x="171" y="430"/>
                    </a:lnTo>
                    <a:lnTo>
                      <a:pt x="170" y="402"/>
                    </a:lnTo>
                    <a:lnTo>
                      <a:pt x="153" y="389"/>
                    </a:lnTo>
                    <a:lnTo>
                      <a:pt x="145" y="380"/>
                    </a:lnTo>
                    <a:lnTo>
                      <a:pt x="138" y="366"/>
                    </a:lnTo>
                    <a:lnTo>
                      <a:pt x="127" y="356"/>
                    </a:lnTo>
                    <a:lnTo>
                      <a:pt x="137" y="329"/>
                    </a:lnTo>
                    <a:lnTo>
                      <a:pt x="146" y="312"/>
                    </a:lnTo>
                    <a:lnTo>
                      <a:pt x="167" y="295"/>
                    </a:lnTo>
                    <a:lnTo>
                      <a:pt x="167" y="268"/>
                    </a:lnTo>
                    <a:lnTo>
                      <a:pt x="157" y="253"/>
                    </a:lnTo>
                    <a:lnTo>
                      <a:pt x="146" y="247"/>
                    </a:lnTo>
                    <a:lnTo>
                      <a:pt x="140" y="254"/>
                    </a:lnTo>
                    <a:lnTo>
                      <a:pt x="122" y="254"/>
                    </a:lnTo>
                    <a:lnTo>
                      <a:pt x="87" y="219"/>
                    </a:lnTo>
                    <a:lnTo>
                      <a:pt x="76" y="210"/>
                    </a:lnTo>
                    <a:lnTo>
                      <a:pt x="52" y="145"/>
                    </a:lnTo>
                    <a:lnTo>
                      <a:pt x="42" y="142"/>
                    </a:lnTo>
                    <a:lnTo>
                      <a:pt x="42" y="141"/>
                    </a:lnTo>
                    <a:lnTo>
                      <a:pt x="29" y="126"/>
                    </a:lnTo>
                    <a:lnTo>
                      <a:pt x="18" y="53"/>
                    </a:lnTo>
                    <a:lnTo>
                      <a:pt x="12" y="64"/>
                    </a:lnTo>
                    <a:lnTo>
                      <a:pt x="5" y="64"/>
                    </a:lnTo>
                    <a:lnTo>
                      <a:pt x="0" y="47"/>
                    </a:lnTo>
                    <a:lnTo>
                      <a:pt x="2" y="46"/>
                    </a:lnTo>
                    <a:lnTo>
                      <a:pt x="5" y="46"/>
                    </a:lnTo>
                    <a:lnTo>
                      <a:pt x="50" y="46"/>
                    </a:lnTo>
                    <a:lnTo>
                      <a:pt x="73" y="46"/>
                    </a:lnTo>
                    <a:lnTo>
                      <a:pt x="94" y="46"/>
                    </a:lnTo>
                    <a:lnTo>
                      <a:pt x="102" y="46"/>
                    </a:lnTo>
                    <a:lnTo>
                      <a:pt x="139" y="44"/>
                    </a:lnTo>
                    <a:lnTo>
                      <a:pt x="154" y="44"/>
                    </a:lnTo>
                    <a:lnTo>
                      <a:pt x="183" y="44"/>
                    </a:lnTo>
                    <a:lnTo>
                      <a:pt x="205" y="43"/>
                    </a:lnTo>
                    <a:lnTo>
                      <a:pt x="229" y="43"/>
                    </a:lnTo>
                    <a:lnTo>
                      <a:pt x="234" y="43"/>
                    </a:lnTo>
                    <a:lnTo>
                      <a:pt x="274" y="40"/>
                    </a:lnTo>
                    <a:lnTo>
                      <a:pt x="277" y="40"/>
                    </a:lnTo>
                    <a:close/>
                  </a:path>
                </a:pathLst>
              </a:custGeom>
              <a:solidFill>
                <a:srgbClr val="FFFFFF"/>
              </a:solidFill>
              <a:ln w="0">
                <a:solidFill>
                  <a:schemeClr val="tx2"/>
                </a:solidFill>
                <a:round/>
                <a:headEnd/>
                <a:tailEnd/>
              </a:ln>
            </p:spPr>
            <p:txBody>
              <a:bodyPr/>
              <a:lstStyle/>
              <a:p>
                <a:endParaRPr lang="en-US"/>
              </a:p>
            </p:txBody>
          </p:sp>
          <p:sp>
            <p:nvSpPr>
              <p:cNvPr id="202791" name="Freeform 34"/>
              <p:cNvSpPr>
                <a:spLocks/>
              </p:cNvSpPr>
              <p:nvPr/>
            </p:nvSpPr>
            <p:spPr bwMode="auto">
              <a:xfrm>
                <a:off x="3449638" y="1277938"/>
                <a:ext cx="981075" cy="735012"/>
              </a:xfrm>
              <a:custGeom>
                <a:avLst/>
                <a:gdLst>
                  <a:gd name="T0" fmla="*/ 2147483647 w 1244"/>
                  <a:gd name="T1" fmla="*/ 2147483647 h 932"/>
                  <a:gd name="T2" fmla="*/ 2147483647 w 1244"/>
                  <a:gd name="T3" fmla="*/ 2147483647 h 932"/>
                  <a:gd name="T4" fmla="*/ 2147483647 w 1244"/>
                  <a:gd name="T5" fmla="*/ 2147483647 h 932"/>
                  <a:gd name="T6" fmla="*/ 2147483647 w 1244"/>
                  <a:gd name="T7" fmla="*/ 2147483647 h 932"/>
                  <a:gd name="T8" fmla="*/ 2147483647 w 1244"/>
                  <a:gd name="T9" fmla="*/ 2147483647 h 932"/>
                  <a:gd name="T10" fmla="*/ 2147483647 w 1244"/>
                  <a:gd name="T11" fmla="*/ 2147483647 h 932"/>
                  <a:gd name="T12" fmla="*/ 2147483647 w 1244"/>
                  <a:gd name="T13" fmla="*/ 2147483647 h 932"/>
                  <a:gd name="T14" fmla="*/ 2147483647 w 1244"/>
                  <a:gd name="T15" fmla="*/ 2147483647 h 932"/>
                  <a:gd name="T16" fmla="*/ 2147483647 w 1244"/>
                  <a:gd name="T17" fmla="*/ 2147483647 h 932"/>
                  <a:gd name="T18" fmla="*/ 2147483647 w 1244"/>
                  <a:gd name="T19" fmla="*/ 2147483647 h 932"/>
                  <a:gd name="T20" fmla="*/ 2147483647 w 1244"/>
                  <a:gd name="T21" fmla="*/ 2147483647 h 932"/>
                  <a:gd name="T22" fmla="*/ 2147483647 w 1244"/>
                  <a:gd name="T23" fmla="*/ 2147483647 h 932"/>
                  <a:gd name="T24" fmla="*/ 2147483647 w 1244"/>
                  <a:gd name="T25" fmla="*/ 2147483647 h 932"/>
                  <a:gd name="T26" fmla="*/ 2147483647 w 1244"/>
                  <a:gd name="T27" fmla="*/ 2147483647 h 932"/>
                  <a:gd name="T28" fmla="*/ 2147483647 w 1244"/>
                  <a:gd name="T29" fmla="*/ 2147483647 h 932"/>
                  <a:gd name="T30" fmla="*/ 2147483647 w 1244"/>
                  <a:gd name="T31" fmla="*/ 2147483647 h 932"/>
                  <a:gd name="T32" fmla="*/ 2147483647 w 1244"/>
                  <a:gd name="T33" fmla="*/ 2147483647 h 932"/>
                  <a:gd name="T34" fmla="*/ 2147483647 w 1244"/>
                  <a:gd name="T35" fmla="*/ 2147483647 h 932"/>
                  <a:gd name="T36" fmla="*/ 2147483647 w 1244"/>
                  <a:gd name="T37" fmla="*/ 2147483647 h 932"/>
                  <a:gd name="T38" fmla="*/ 2147483647 w 1244"/>
                  <a:gd name="T39" fmla="*/ 2147483647 h 932"/>
                  <a:gd name="T40" fmla="*/ 2147483647 w 1244"/>
                  <a:gd name="T41" fmla="*/ 2147483647 h 932"/>
                  <a:gd name="T42" fmla="*/ 2147483647 w 1244"/>
                  <a:gd name="T43" fmla="*/ 2147483647 h 932"/>
                  <a:gd name="T44" fmla="*/ 2147483647 w 1244"/>
                  <a:gd name="T45" fmla="*/ 2147483647 h 932"/>
                  <a:gd name="T46" fmla="*/ 2147483647 w 1244"/>
                  <a:gd name="T47" fmla="*/ 2147483647 h 932"/>
                  <a:gd name="T48" fmla="*/ 2147483647 w 1244"/>
                  <a:gd name="T49" fmla="*/ 2147483647 h 932"/>
                  <a:gd name="T50" fmla="*/ 2147483647 w 1244"/>
                  <a:gd name="T51" fmla="*/ 2147483647 h 932"/>
                  <a:gd name="T52" fmla="*/ 2147483647 w 1244"/>
                  <a:gd name="T53" fmla="*/ 2147483647 h 932"/>
                  <a:gd name="T54" fmla="*/ 2147483647 w 1244"/>
                  <a:gd name="T55" fmla="*/ 2147483647 h 932"/>
                  <a:gd name="T56" fmla="*/ 2147483647 w 1244"/>
                  <a:gd name="T57" fmla="*/ 2147483647 h 932"/>
                  <a:gd name="T58" fmla="*/ 2147483647 w 1244"/>
                  <a:gd name="T59" fmla="*/ 2147483647 h 932"/>
                  <a:gd name="T60" fmla="*/ 2147483647 w 1244"/>
                  <a:gd name="T61" fmla="*/ 2147483647 h 932"/>
                  <a:gd name="T62" fmla="*/ 2147483647 w 1244"/>
                  <a:gd name="T63" fmla="*/ 2147483647 h 932"/>
                  <a:gd name="T64" fmla="*/ 2147483647 w 1244"/>
                  <a:gd name="T65" fmla="*/ 2147483647 h 932"/>
                  <a:gd name="T66" fmla="*/ 2147483647 w 1244"/>
                  <a:gd name="T67" fmla="*/ 2147483647 h 932"/>
                  <a:gd name="T68" fmla="*/ 2147483647 w 1244"/>
                  <a:gd name="T69" fmla="*/ 2147483647 h 932"/>
                  <a:gd name="T70" fmla="*/ 2147483647 w 1244"/>
                  <a:gd name="T71" fmla="*/ 2147483647 h 932"/>
                  <a:gd name="T72" fmla="*/ 2147483647 w 1244"/>
                  <a:gd name="T73" fmla="*/ 2147483647 h 932"/>
                  <a:gd name="T74" fmla="*/ 2147483647 w 1244"/>
                  <a:gd name="T75" fmla="*/ 2147483647 h 932"/>
                  <a:gd name="T76" fmla="*/ 2147483647 w 1244"/>
                  <a:gd name="T77" fmla="*/ 2147483647 h 932"/>
                  <a:gd name="T78" fmla="*/ 2147483647 w 1244"/>
                  <a:gd name="T79" fmla="*/ 2147483647 h 932"/>
                  <a:gd name="T80" fmla="*/ 2147483647 w 1244"/>
                  <a:gd name="T81" fmla="*/ 2147483647 h 932"/>
                  <a:gd name="T82" fmla="*/ 2147483647 w 1244"/>
                  <a:gd name="T83" fmla="*/ 2147483647 h 932"/>
                  <a:gd name="T84" fmla="*/ 2147483647 w 1244"/>
                  <a:gd name="T85" fmla="*/ 2147483647 h 932"/>
                  <a:gd name="T86" fmla="*/ 0 w 1244"/>
                  <a:gd name="T87" fmla="*/ 2147483647 h 932"/>
                  <a:gd name="T88" fmla="*/ 2147483647 w 1244"/>
                  <a:gd name="T89" fmla="*/ 2147483647 h 932"/>
                  <a:gd name="T90" fmla="*/ 2147483647 w 1244"/>
                  <a:gd name="T91" fmla="*/ 2147483647 h 932"/>
                  <a:gd name="T92" fmla="*/ 2147483647 w 1244"/>
                  <a:gd name="T93" fmla="*/ 2147483647 h 9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44"/>
                  <a:gd name="T142" fmla="*/ 0 h 932"/>
                  <a:gd name="T143" fmla="*/ 1244 w 1244"/>
                  <a:gd name="T144" fmla="*/ 932 h 9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44" h="932">
                    <a:moveTo>
                      <a:pt x="339" y="912"/>
                    </a:moveTo>
                    <a:lnTo>
                      <a:pt x="465" y="917"/>
                    </a:lnTo>
                    <a:lnTo>
                      <a:pt x="485" y="919"/>
                    </a:lnTo>
                    <a:lnTo>
                      <a:pt x="587" y="922"/>
                    </a:lnTo>
                    <a:lnTo>
                      <a:pt x="589" y="922"/>
                    </a:lnTo>
                    <a:lnTo>
                      <a:pt x="591" y="923"/>
                    </a:lnTo>
                    <a:lnTo>
                      <a:pt x="672" y="925"/>
                    </a:lnTo>
                    <a:lnTo>
                      <a:pt x="673" y="926"/>
                    </a:lnTo>
                    <a:lnTo>
                      <a:pt x="692" y="926"/>
                    </a:lnTo>
                    <a:lnTo>
                      <a:pt x="720" y="926"/>
                    </a:lnTo>
                    <a:lnTo>
                      <a:pt x="735" y="927"/>
                    </a:lnTo>
                    <a:lnTo>
                      <a:pt x="798" y="929"/>
                    </a:lnTo>
                    <a:lnTo>
                      <a:pt x="839" y="929"/>
                    </a:lnTo>
                    <a:lnTo>
                      <a:pt x="881" y="930"/>
                    </a:lnTo>
                    <a:lnTo>
                      <a:pt x="884" y="930"/>
                    </a:lnTo>
                    <a:lnTo>
                      <a:pt x="943" y="930"/>
                    </a:lnTo>
                    <a:lnTo>
                      <a:pt x="964" y="932"/>
                    </a:lnTo>
                    <a:lnTo>
                      <a:pt x="1004" y="932"/>
                    </a:lnTo>
                    <a:lnTo>
                      <a:pt x="1006" y="932"/>
                    </a:lnTo>
                    <a:lnTo>
                      <a:pt x="1009" y="932"/>
                    </a:lnTo>
                    <a:lnTo>
                      <a:pt x="1089" y="932"/>
                    </a:lnTo>
                    <a:lnTo>
                      <a:pt x="1130" y="930"/>
                    </a:lnTo>
                    <a:lnTo>
                      <a:pt x="1134" y="930"/>
                    </a:lnTo>
                    <a:lnTo>
                      <a:pt x="1172" y="930"/>
                    </a:lnTo>
                    <a:lnTo>
                      <a:pt x="1214" y="929"/>
                    </a:lnTo>
                    <a:lnTo>
                      <a:pt x="1244" y="929"/>
                    </a:lnTo>
                    <a:lnTo>
                      <a:pt x="1242" y="910"/>
                    </a:lnTo>
                    <a:lnTo>
                      <a:pt x="1242" y="903"/>
                    </a:lnTo>
                    <a:lnTo>
                      <a:pt x="1233" y="808"/>
                    </a:lnTo>
                    <a:lnTo>
                      <a:pt x="1214" y="764"/>
                    </a:lnTo>
                    <a:lnTo>
                      <a:pt x="1207" y="727"/>
                    </a:lnTo>
                    <a:lnTo>
                      <a:pt x="1206" y="726"/>
                    </a:lnTo>
                    <a:lnTo>
                      <a:pt x="1203" y="726"/>
                    </a:lnTo>
                    <a:lnTo>
                      <a:pt x="1207" y="654"/>
                    </a:lnTo>
                    <a:lnTo>
                      <a:pt x="1199" y="617"/>
                    </a:lnTo>
                    <a:lnTo>
                      <a:pt x="1195" y="573"/>
                    </a:lnTo>
                    <a:lnTo>
                      <a:pt x="1196" y="563"/>
                    </a:lnTo>
                    <a:lnTo>
                      <a:pt x="1196" y="547"/>
                    </a:lnTo>
                    <a:lnTo>
                      <a:pt x="1194" y="522"/>
                    </a:lnTo>
                    <a:lnTo>
                      <a:pt x="1196" y="519"/>
                    </a:lnTo>
                    <a:lnTo>
                      <a:pt x="1192" y="510"/>
                    </a:lnTo>
                    <a:lnTo>
                      <a:pt x="1194" y="508"/>
                    </a:lnTo>
                    <a:lnTo>
                      <a:pt x="1193" y="471"/>
                    </a:lnTo>
                    <a:lnTo>
                      <a:pt x="1192" y="471"/>
                    </a:lnTo>
                    <a:lnTo>
                      <a:pt x="1188" y="437"/>
                    </a:lnTo>
                    <a:lnTo>
                      <a:pt x="1186" y="421"/>
                    </a:lnTo>
                    <a:lnTo>
                      <a:pt x="1164" y="361"/>
                    </a:lnTo>
                    <a:lnTo>
                      <a:pt x="1147" y="278"/>
                    </a:lnTo>
                    <a:lnTo>
                      <a:pt x="1144" y="275"/>
                    </a:lnTo>
                    <a:lnTo>
                      <a:pt x="1144" y="269"/>
                    </a:lnTo>
                    <a:lnTo>
                      <a:pt x="1147" y="265"/>
                    </a:lnTo>
                    <a:lnTo>
                      <a:pt x="1145" y="203"/>
                    </a:lnTo>
                    <a:lnTo>
                      <a:pt x="1140" y="167"/>
                    </a:lnTo>
                    <a:lnTo>
                      <a:pt x="1135" y="75"/>
                    </a:lnTo>
                    <a:lnTo>
                      <a:pt x="1137" y="71"/>
                    </a:lnTo>
                    <a:lnTo>
                      <a:pt x="1129" y="35"/>
                    </a:lnTo>
                    <a:lnTo>
                      <a:pt x="1014" y="35"/>
                    </a:lnTo>
                    <a:lnTo>
                      <a:pt x="847" y="35"/>
                    </a:lnTo>
                    <a:lnTo>
                      <a:pt x="762" y="34"/>
                    </a:lnTo>
                    <a:lnTo>
                      <a:pt x="658" y="31"/>
                    </a:lnTo>
                    <a:lnTo>
                      <a:pt x="469" y="25"/>
                    </a:lnTo>
                    <a:lnTo>
                      <a:pt x="448" y="24"/>
                    </a:lnTo>
                    <a:lnTo>
                      <a:pt x="364" y="20"/>
                    </a:lnTo>
                    <a:lnTo>
                      <a:pt x="218" y="13"/>
                    </a:lnTo>
                    <a:lnTo>
                      <a:pt x="42" y="0"/>
                    </a:lnTo>
                    <a:lnTo>
                      <a:pt x="39" y="72"/>
                    </a:lnTo>
                    <a:lnTo>
                      <a:pt x="37" y="96"/>
                    </a:lnTo>
                    <a:lnTo>
                      <a:pt x="36" y="106"/>
                    </a:lnTo>
                    <a:lnTo>
                      <a:pt x="36" y="109"/>
                    </a:lnTo>
                    <a:lnTo>
                      <a:pt x="35" y="144"/>
                    </a:lnTo>
                    <a:lnTo>
                      <a:pt x="34" y="177"/>
                    </a:lnTo>
                    <a:lnTo>
                      <a:pt x="31" y="254"/>
                    </a:lnTo>
                    <a:lnTo>
                      <a:pt x="28" y="291"/>
                    </a:lnTo>
                    <a:lnTo>
                      <a:pt x="28" y="292"/>
                    </a:lnTo>
                    <a:lnTo>
                      <a:pt x="27" y="326"/>
                    </a:lnTo>
                    <a:lnTo>
                      <a:pt x="25" y="363"/>
                    </a:lnTo>
                    <a:lnTo>
                      <a:pt x="20" y="466"/>
                    </a:lnTo>
                    <a:lnTo>
                      <a:pt x="19" y="472"/>
                    </a:lnTo>
                    <a:lnTo>
                      <a:pt x="19" y="485"/>
                    </a:lnTo>
                    <a:lnTo>
                      <a:pt x="16" y="546"/>
                    </a:lnTo>
                    <a:lnTo>
                      <a:pt x="11" y="655"/>
                    </a:lnTo>
                    <a:lnTo>
                      <a:pt x="9" y="686"/>
                    </a:lnTo>
                    <a:lnTo>
                      <a:pt x="8" y="716"/>
                    </a:lnTo>
                    <a:lnTo>
                      <a:pt x="7" y="729"/>
                    </a:lnTo>
                    <a:lnTo>
                      <a:pt x="4" y="793"/>
                    </a:lnTo>
                    <a:lnTo>
                      <a:pt x="3" y="801"/>
                    </a:lnTo>
                    <a:lnTo>
                      <a:pt x="2" y="847"/>
                    </a:lnTo>
                    <a:lnTo>
                      <a:pt x="0" y="892"/>
                    </a:lnTo>
                    <a:lnTo>
                      <a:pt x="7" y="892"/>
                    </a:lnTo>
                    <a:lnTo>
                      <a:pt x="69" y="896"/>
                    </a:lnTo>
                    <a:lnTo>
                      <a:pt x="173" y="903"/>
                    </a:lnTo>
                    <a:lnTo>
                      <a:pt x="183" y="903"/>
                    </a:lnTo>
                    <a:lnTo>
                      <a:pt x="257" y="908"/>
                    </a:lnTo>
                    <a:lnTo>
                      <a:pt x="319" y="912"/>
                    </a:lnTo>
                    <a:lnTo>
                      <a:pt x="339" y="912"/>
                    </a:lnTo>
                    <a:close/>
                  </a:path>
                </a:pathLst>
              </a:custGeom>
              <a:solidFill>
                <a:srgbClr val="FFFFFF"/>
              </a:solidFill>
              <a:ln w="0">
                <a:solidFill>
                  <a:schemeClr val="tx2"/>
                </a:solidFill>
                <a:round/>
                <a:headEnd/>
                <a:tailEnd/>
              </a:ln>
            </p:spPr>
            <p:txBody>
              <a:bodyPr/>
              <a:lstStyle/>
              <a:p>
                <a:endParaRPr lang="en-US"/>
              </a:p>
            </p:txBody>
          </p:sp>
          <p:sp>
            <p:nvSpPr>
              <p:cNvPr id="202792" name="Freeform 35"/>
              <p:cNvSpPr>
                <a:spLocks/>
              </p:cNvSpPr>
              <p:nvPr/>
            </p:nvSpPr>
            <p:spPr bwMode="auto">
              <a:xfrm>
                <a:off x="3390900" y="2663825"/>
                <a:ext cx="1235075" cy="735013"/>
              </a:xfrm>
              <a:custGeom>
                <a:avLst/>
                <a:gdLst>
                  <a:gd name="T0" fmla="*/ 2147483647 w 1563"/>
                  <a:gd name="T1" fmla="*/ 2147483647 h 932"/>
                  <a:gd name="T2" fmla="*/ 2147483647 w 1563"/>
                  <a:gd name="T3" fmla="*/ 2147483647 h 932"/>
                  <a:gd name="T4" fmla="*/ 2147483647 w 1563"/>
                  <a:gd name="T5" fmla="*/ 2147483647 h 932"/>
                  <a:gd name="T6" fmla="*/ 2147483647 w 1563"/>
                  <a:gd name="T7" fmla="*/ 2147483647 h 932"/>
                  <a:gd name="T8" fmla="*/ 2147483647 w 1563"/>
                  <a:gd name="T9" fmla="*/ 2147483647 h 932"/>
                  <a:gd name="T10" fmla="*/ 2147483647 w 1563"/>
                  <a:gd name="T11" fmla="*/ 2147483647 h 932"/>
                  <a:gd name="T12" fmla="*/ 2147483647 w 1563"/>
                  <a:gd name="T13" fmla="*/ 2147483647 h 932"/>
                  <a:gd name="T14" fmla="*/ 2147483647 w 1563"/>
                  <a:gd name="T15" fmla="*/ 2147483647 h 932"/>
                  <a:gd name="T16" fmla="*/ 2147483647 w 1563"/>
                  <a:gd name="T17" fmla="*/ 2147483647 h 932"/>
                  <a:gd name="T18" fmla="*/ 2147483647 w 1563"/>
                  <a:gd name="T19" fmla="*/ 2147483647 h 932"/>
                  <a:gd name="T20" fmla="*/ 2147483647 w 1563"/>
                  <a:gd name="T21" fmla="*/ 2147483647 h 932"/>
                  <a:gd name="T22" fmla="*/ 2147483647 w 1563"/>
                  <a:gd name="T23" fmla="*/ 2147483647 h 932"/>
                  <a:gd name="T24" fmla="*/ 2147483647 w 1563"/>
                  <a:gd name="T25" fmla="*/ 2147483647 h 932"/>
                  <a:gd name="T26" fmla="*/ 2147483647 w 1563"/>
                  <a:gd name="T27" fmla="*/ 2147483647 h 932"/>
                  <a:gd name="T28" fmla="*/ 2147483647 w 1563"/>
                  <a:gd name="T29" fmla="*/ 2147483647 h 932"/>
                  <a:gd name="T30" fmla="*/ 2147483647 w 1563"/>
                  <a:gd name="T31" fmla="*/ 2147483647 h 932"/>
                  <a:gd name="T32" fmla="*/ 2147483647 w 1563"/>
                  <a:gd name="T33" fmla="*/ 2147483647 h 932"/>
                  <a:gd name="T34" fmla="*/ 2147483647 w 1563"/>
                  <a:gd name="T35" fmla="*/ 0 h 932"/>
                  <a:gd name="T36" fmla="*/ 2147483647 w 1563"/>
                  <a:gd name="T37" fmla="*/ 2147483647 h 932"/>
                  <a:gd name="T38" fmla="*/ 2147483647 w 1563"/>
                  <a:gd name="T39" fmla="*/ 2147483647 h 932"/>
                  <a:gd name="T40" fmla="*/ 2147483647 w 1563"/>
                  <a:gd name="T41" fmla="*/ 2147483647 h 932"/>
                  <a:gd name="T42" fmla="*/ 2147483647 w 1563"/>
                  <a:gd name="T43" fmla="*/ 2147483647 h 932"/>
                  <a:gd name="T44" fmla="*/ 2147483647 w 1563"/>
                  <a:gd name="T45" fmla="*/ 2147483647 h 932"/>
                  <a:gd name="T46" fmla="*/ 2147483647 w 1563"/>
                  <a:gd name="T47" fmla="*/ 2147483647 h 932"/>
                  <a:gd name="T48" fmla="*/ 2147483647 w 1563"/>
                  <a:gd name="T49" fmla="*/ 2147483647 h 932"/>
                  <a:gd name="T50" fmla="*/ 2147483647 w 1563"/>
                  <a:gd name="T51" fmla="*/ 2147483647 h 932"/>
                  <a:gd name="T52" fmla="*/ 2147483647 w 1563"/>
                  <a:gd name="T53" fmla="*/ 2147483647 h 932"/>
                  <a:gd name="T54" fmla="*/ 2147483647 w 1563"/>
                  <a:gd name="T55" fmla="*/ 2147483647 h 932"/>
                  <a:gd name="T56" fmla="*/ 2147483647 w 1563"/>
                  <a:gd name="T57" fmla="*/ 2147483647 h 932"/>
                  <a:gd name="T58" fmla="*/ 2147483647 w 1563"/>
                  <a:gd name="T59" fmla="*/ 2147483647 h 932"/>
                  <a:gd name="T60" fmla="*/ 2147483647 w 1563"/>
                  <a:gd name="T61" fmla="*/ 2147483647 h 932"/>
                  <a:gd name="T62" fmla="*/ 2147483647 w 1563"/>
                  <a:gd name="T63" fmla="*/ 2147483647 h 932"/>
                  <a:gd name="T64" fmla="*/ 2147483647 w 1563"/>
                  <a:gd name="T65" fmla="*/ 2147483647 h 932"/>
                  <a:gd name="T66" fmla="*/ 2147483647 w 1563"/>
                  <a:gd name="T67" fmla="*/ 2147483647 h 932"/>
                  <a:gd name="T68" fmla="*/ 2147483647 w 1563"/>
                  <a:gd name="T69" fmla="*/ 2147483647 h 932"/>
                  <a:gd name="T70" fmla="*/ 2147483647 w 1563"/>
                  <a:gd name="T71" fmla="*/ 2147483647 h 932"/>
                  <a:gd name="T72" fmla="*/ 2147483647 w 1563"/>
                  <a:gd name="T73" fmla="*/ 2147483647 h 932"/>
                  <a:gd name="T74" fmla="*/ 2147483647 w 1563"/>
                  <a:gd name="T75" fmla="*/ 2147483647 h 932"/>
                  <a:gd name="T76" fmla="*/ 2147483647 w 1563"/>
                  <a:gd name="T77" fmla="*/ 2147483647 h 932"/>
                  <a:gd name="T78" fmla="*/ 2147483647 w 1563"/>
                  <a:gd name="T79" fmla="*/ 2147483647 h 932"/>
                  <a:gd name="T80" fmla="*/ 2147483647 w 1563"/>
                  <a:gd name="T81" fmla="*/ 2147483647 h 932"/>
                  <a:gd name="T82" fmla="*/ 2147483647 w 1563"/>
                  <a:gd name="T83" fmla="*/ 2147483647 h 932"/>
                  <a:gd name="T84" fmla="*/ 2147483647 w 1563"/>
                  <a:gd name="T85" fmla="*/ 2147483647 h 932"/>
                  <a:gd name="T86" fmla="*/ 2147483647 w 1563"/>
                  <a:gd name="T87" fmla="*/ 2147483647 h 932"/>
                  <a:gd name="T88" fmla="*/ 2147483647 w 1563"/>
                  <a:gd name="T89" fmla="*/ 2147483647 h 932"/>
                  <a:gd name="T90" fmla="*/ 2147483647 w 1563"/>
                  <a:gd name="T91" fmla="*/ 2147483647 h 932"/>
                  <a:gd name="T92" fmla="*/ 2147483647 w 1563"/>
                  <a:gd name="T93" fmla="*/ 2147483647 h 932"/>
                  <a:gd name="T94" fmla="*/ 2147483647 w 1563"/>
                  <a:gd name="T95" fmla="*/ 2147483647 h 932"/>
                  <a:gd name="T96" fmla="*/ 2147483647 w 1563"/>
                  <a:gd name="T97" fmla="*/ 2147483647 h 932"/>
                  <a:gd name="T98" fmla="*/ 2147483647 w 1563"/>
                  <a:gd name="T99" fmla="*/ 2147483647 h 932"/>
                  <a:gd name="T100" fmla="*/ 2147483647 w 1563"/>
                  <a:gd name="T101" fmla="*/ 2147483647 h 932"/>
                  <a:gd name="T102" fmla="*/ 2147483647 w 1563"/>
                  <a:gd name="T103" fmla="*/ 2147483647 h 932"/>
                  <a:gd name="T104" fmla="*/ 2147483647 w 1563"/>
                  <a:gd name="T105" fmla="*/ 2147483647 h 932"/>
                  <a:gd name="T106" fmla="*/ 2147483647 w 1563"/>
                  <a:gd name="T107" fmla="*/ 2147483647 h 932"/>
                  <a:gd name="T108" fmla="*/ 2147483647 w 1563"/>
                  <a:gd name="T109" fmla="*/ 2147483647 h 932"/>
                  <a:gd name="T110" fmla="*/ 2147483647 w 1563"/>
                  <a:gd name="T111" fmla="*/ 2147483647 h 932"/>
                  <a:gd name="T112" fmla="*/ 2147483647 w 1563"/>
                  <a:gd name="T113" fmla="*/ 2147483647 h 93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63"/>
                  <a:gd name="T172" fmla="*/ 0 h 932"/>
                  <a:gd name="T173" fmla="*/ 1563 w 1563"/>
                  <a:gd name="T174" fmla="*/ 932 h 93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63" h="932">
                    <a:moveTo>
                      <a:pt x="946" y="930"/>
                    </a:moveTo>
                    <a:lnTo>
                      <a:pt x="943" y="930"/>
                    </a:lnTo>
                    <a:lnTo>
                      <a:pt x="920" y="930"/>
                    </a:lnTo>
                    <a:lnTo>
                      <a:pt x="886" y="930"/>
                    </a:lnTo>
                    <a:lnTo>
                      <a:pt x="874" y="930"/>
                    </a:lnTo>
                    <a:lnTo>
                      <a:pt x="865" y="930"/>
                    </a:lnTo>
                    <a:lnTo>
                      <a:pt x="841" y="930"/>
                    </a:lnTo>
                    <a:lnTo>
                      <a:pt x="830" y="929"/>
                    </a:lnTo>
                    <a:lnTo>
                      <a:pt x="784" y="929"/>
                    </a:lnTo>
                    <a:lnTo>
                      <a:pt x="750" y="927"/>
                    </a:lnTo>
                    <a:lnTo>
                      <a:pt x="693" y="926"/>
                    </a:lnTo>
                    <a:lnTo>
                      <a:pt x="684" y="926"/>
                    </a:lnTo>
                    <a:lnTo>
                      <a:pt x="682" y="926"/>
                    </a:lnTo>
                    <a:lnTo>
                      <a:pt x="649" y="926"/>
                    </a:lnTo>
                    <a:lnTo>
                      <a:pt x="615" y="925"/>
                    </a:lnTo>
                    <a:lnTo>
                      <a:pt x="583" y="923"/>
                    </a:lnTo>
                    <a:lnTo>
                      <a:pt x="581" y="923"/>
                    </a:lnTo>
                    <a:lnTo>
                      <a:pt x="579" y="923"/>
                    </a:lnTo>
                    <a:lnTo>
                      <a:pt x="559" y="922"/>
                    </a:lnTo>
                    <a:lnTo>
                      <a:pt x="513" y="920"/>
                    </a:lnTo>
                    <a:lnTo>
                      <a:pt x="477" y="919"/>
                    </a:lnTo>
                    <a:lnTo>
                      <a:pt x="468" y="919"/>
                    </a:lnTo>
                    <a:lnTo>
                      <a:pt x="461" y="919"/>
                    </a:lnTo>
                    <a:lnTo>
                      <a:pt x="346" y="913"/>
                    </a:lnTo>
                    <a:lnTo>
                      <a:pt x="349" y="810"/>
                    </a:lnTo>
                    <a:lnTo>
                      <a:pt x="351" y="783"/>
                    </a:lnTo>
                    <a:lnTo>
                      <a:pt x="351" y="764"/>
                    </a:lnTo>
                    <a:lnTo>
                      <a:pt x="352" y="728"/>
                    </a:lnTo>
                    <a:lnTo>
                      <a:pt x="353" y="706"/>
                    </a:lnTo>
                    <a:lnTo>
                      <a:pt x="354" y="691"/>
                    </a:lnTo>
                    <a:lnTo>
                      <a:pt x="356" y="615"/>
                    </a:lnTo>
                    <a:lnTo>
                      <a:pt x="255" y="610"/>
                    </a:lnTo>
                    <a:lnTo>
                      <a:pt x="253" y="610"/>
                    </a:lnTo>
                    <a:lnTo>
                      <a:pt x="249" y="610"/>
                    </a:lnTo>
                    <a:lnTo>
                      <a:pt x="119" y="601"/>
                    </a:lnTo>
                    <a:lnTo>
                      <a:pt x="85" y="600"/>
                    </a:lnTo>
                    <a:lnTo>
                      <a:pt x="76" y="598"/>
                    </a:lnTo>
                    <a:lnTo>
                      <a:pt x="0" y="593"/>
                    </a:lnTo>
                    <a:lnTo>
                      <a:pt x="1" y="557"/>
                    </a:lnTo>
                    <a:lnTo>
                      <a:pt x="4" y="503"/>
                    </a:lnTo>
                    <a:lnTo>
                      <a:pt x="5" y="476"/>
                    </a:lnTo>
                    <a:lnTo>
                      <a:pt x="7" y="445"/>
                    </a:lnTo>
                    <a:lnTo>
                      <a:pt x="8" y="427"/>
                    </a:lnTo>
                    <a:lnTo>
                      <a:pt x="9" y="408"/>
                    </a:lnTo>
                    <a:lnTo>
                      <a:pt x="10" y="387"/>
                    </a:lnTo>
                    <a:lnTo>
                      <a:pt x="10" y="372"/>
                    </a:lnTo>
                    <a:lnTo>
                      <a:pt x="12" y="333"/>
                    </a:lnTo>
                    <a:lnTo>
                      <a:pt x="15" y="296"/>
                    </a:lnTo>
                    <a:lnTo>
                      <a:pt x="16" y="259"/>
                    </a:lnTo>
                    <a:lnTo>
                      <a:pt x="18" y="223"/>
                    </a:lnTo>
                    <a:lnTo>
                      <a:pt x="23" y="120"/>
                    </a:lnTo>
                    <a:lnTo>
                      <a:pt x="26" y="54"/>
                    </a:lnTo>
                    <a:lnTo>
                      <a:pt x="27" y="14"/>
                    </a:lnTo>
                    <a:lnTo>
                      <a:pt x="28" y="0"/>
                    </a:lnTo>
                    <a:lnTo>
                      <a:pt x="35" y="0"/>
                    </a:lnTo>
                    <a:lnTo>
                      <a:pt x="37" y="0"/>
                    </a:lnTo>
                    <a:lnTo>
                      <a:pt x="123" y="6"/>
                    </a:lnTo>
                    <a:lnTo>
                      <a:pt x="168" y="8"/>
                    </a:lnTo>
                    <a:lnTo>
                      <a:pt x="173" y="10"/>
                    </a:lnTo>
                    <a:lnTo>
                      <a:pt x="211" y="13"/>
                    </a:lnTo>
                    <a:lnTo>
                      <a:pt x="232" y="14"/>
                    </a:lnTo>
                    <a:lnTo>
                      <a:pt x="236" y="14"/>
                    </a:lnTo>
                    <a:lnTo>
                      <a:pt x="247" y="14"/>
                    </a:lnTo>
                    <a:lnTo>
                      <a:pt x="301" y="18"/>
                    </a:lnTo>
                    <a:lnTo>
                      <a:pt x="340" y="20"/>
                    </a:lnTo>
                    <a:lnTo>
                      <a:pt x="370" y="21"/>
                    </a:lnTo>
                    <a:lnTo>
                      <a:pt x="427" y="25"/>
                    </a:lnTo>
                    <a:lnTo>
                      <a:pt x="440" y="25"/>
                    </a:lnTo>
                    <a:lnTo>
                      <a:pt x="517" y="28"/>
                    </a:lnTo>
                    <a:lnTo>
                      <a:pt x="587" y="31"/>
                    </a:lnTo>
                    <a:lnTo>
                      <a:pt x="644" y="33"/>
                    </a:lnTo>
                    <a:lnTo>
                      <a:pt x="696" y="34"/>
                    </a:lnTo>
                    <a:lnTo>
                      <a:pt x="811" y="37"/>
                    </a:lnTo>
                    <a:lnTo>
                      <a:pt x="860" y="38"/>
                    </a:lnTo>
                    <a:lnTo>
                      <a:pt x="991" y="40"/>
                    </a:lnTo>
                    <a:lnTo>
                      <a:pt x="1012" y="67"/>
                    </a:lnTo>
                    <a:lnTo>
                      <a:pt x="1024" y="74"/>
                    </a:lnTo>
                    <a:lnTo>
                      <a:pt x="1034" y="77"/>
                    </a:lnTo>
                    <a:lnTo>
                      <a:pt x="1051" y="86"/>
                    </a:lnTo>
                    <a:lnTo>
                      <a:pt x="1078" y="109"/>
                    </a:lnTo>
                    <a:lnTo>
                      <a:pt x="1100" y="81"/>
                    </a:lnTo>
                    <a:lnTo>
                      <a:pt x="1140" y="84"/>
                    </a:lnTo>
                    <a:lnTo>
                      <a:pt x="1145" y="84"/>
                    </a:lnTo>
                    <a:lnTo>
                      <a:pt x="1164" y="81"/>
                    </a:lnTo>
                    <a:lnTo>
                      <a:pt x="1167" y="82"/>
                    </a:lnTo>
                    <a:lnTo>
                      <a:pt x="1208" y="81"/>
                    </a:lnTo>
                    <a:lnTo>
                      <a:pt x="1224" y="98"/>
                    </a:lnTo>
                    <a:lnTo>
                      <a:pt x="1230" y="106"/>
                    </a:lnTo>
                    <a:lnTo>
                      <a:pt x="1249" y="109"/>
                    </a:lnTo>
                    <a:lnTo>
                      <a:pt x="1286" y="125"/>
                    </a:lnTo>
                    <a:lnTo>
                      <a:pt x="1303" y="149"/>
                    </a:lnTo>
                    <a:lnTo>
                      <a:pt x="1316" y="179"/>
                    </a:lnTo>
                    <a:lnTo>
                      <a:pt x="1336" y="186"/>
                    </a:lnTo>
                    <a:lnTo>
                      <a:pt x="1350" y="189"/>
                    </a:lnTo>
                    <a:lnTo>
                      <a:pt x="1366" y="251"/>
                    </a:lnTo>
                    <a:lnTo>
                      <a:pt x="1370" y="258"/>
                    </a:lnTo>
                    <a:lnTo>
                      <a:pt x="1370" y="261"/>
                    </a:lnTo>
                    <a:lnTo>
                      <a:pt x="1366" y="269"/>
                    </a:lnTo>
                    <a:lnTo>
                      <a:pt x="1379" y="296"/>
                    </a:lnTo>
                    <a:lnTo>
                      <a:pt x="1382" y="319"/>
                    </a:lnTo>
                    <a:lnTo>
                      <a:pt x="1387" y="333"/>
                    </a:lnTo>
                    <a:lnTo>
                      <a:pt x="1396" y="333"/>
                    </a:lnTo>
                    <a:lnTo>
                      <a:pt x="1406" y="372"/>
                    </a:lnTo>
                    <a:lnTo>
                      <a:pt x="1408" y="374"/>
                    </a:lnTo>
                    <a:lnTo>
                      <a:pt x="1414" y="407"/>
                    </a:lnTo>
                    <a:lnTo>
                      <a:pt x="1409" y="427"/>
                    </a:lnTo>
                    <a:lnTo>
                      <a:pt x="1411" y="444"/>
                    </a:lnTo>
                    <a:lnTo>
                      <a:pt x="1432" y="469"/>
                    </a:lnTo>
                    <a:lnTo>
                      <a:pt x="1432" y="478"/>
                    </a:lnTo>
                    <a:lnTo>
                      <a:pt x="1431" y="481"/>
                    </a:lnTo>
                    <a:lnTo>
                      <a:pt x="1432" y="489"/>
                    </a:lnTo>
                    <a:lnTo>
                      <a:pt x="1443" y="512"/>
                    </a:lnTo>
                    <a:lnTo>
                      <a:pt x="1455" y="543"/>
                    </a:lnTo>
                    <a:lnTo>
                      <a:pt x="1448" y="554"/>
                    </a:lnTo>
                    <a:lnTo>
                      <a:pt x="1447" y="573"/>
                    </a:lnTo>
                    <a:lnTo>
                      <a:pt x="1455" y="573"/>
                    </a:lnTo>
                    <a:lnTo>
                      <a:pt x="1457" y="579"/>
                    </a:lnTo>
                    <a:lnTo>
                      <a:pt x="1455" y="581"/>
                    </a:lnTo>
                    <a:lnTo>
                      <a:pt x="1457" y="591"/>
                    </a:lnTo>
                    <a:lnTo>
                      <a:pt x="1455" y="610"/>
                    </a:lnTo>
                    <a:lnTo>
                      <a:pt x="1455" y="613"/>
                    </a:lnTo>
                    <a:lnTo>
                      <a:pt x="1456" y="614"/>
                    </a:lnTo>
                    <a:lnTo>
                      <a:pt x="1458" y="628"/>
                    </a:lnTo>
                    <a:lnTo>
                      <a:pt x="1467" y="658"/>
                    </a:lnTo>
                    <a:lnTo>
                      <a:pt x="1468" y="659"/>
                    </a:lnTo>
                    <a:lnTo>
                      <a:pt x="1466" y="667"/>
                    </a:lnTo>
                    <a:lnTo>
                      <a:pt x="1465" y="693"/>
                    </a:lnTo>
                    <a:lnTo>
                      <a:pt x="1456" y="703"/>
                    </a:lnTo>
                    <a:lnTo>
                      <a:pt x="1481" y="746"/>
                    </a:lnTo>
                    <a:lnTo>
                      <a:pt x="1478" y="752"/>
                    </a:lnTo>
                    <a:lnTo>
                      <a:pt x="1476" y="753"/>
                    </a:lnTo>
                    <a:lnTo>
                      <a:pt x="1481" y="770"/>
                    </a:lnTo>
                    <a:lnTo>
                      <a:pt x="1488" y="770"/>
                    </a:lnTo>
                    <a:lnTo>
                      <a:pt x="1494" y="759"/>
                    </a:lnTo>
                    <a:lnTo>
                      <a:pt x="1505" y="832"/>
                    </a:lnTo>
                    <a:lnTo>
                      <a:pt x="1518" y="847"/>
                    </a:lnTo>
                    <a:lnTo>
                      <a:pt x="1518" y="848"/>
                    </a:lnTo>
                    <a:lnTo>
                      <a:pt x="1528" y="851"/>
                    </a:lnTo>
                    <a:lnTo>
                      <a:pt x="1552" y="916"/>
                    </a:lnTo>
                    <a:lnTo>
                      <a:pt x="1563" y="925"/>
                    </a:lnTo>
                    <a:lnTo>
                      <a:pt x="1558" y="925"/>
                    </a:lnTo>
                    <a:lnTo>
                      <a:pt x="1476" y="926"/>
                    </a:lnTo>
                    <a:lnTo>
                      <a:pt x="1462" y="927"/>
                    </a:lnTo>
                    <a:lnTo>
                      <a:pt x="1439" y="927"/>
                    </a:lnTo>
                    <a:lnTo>
                      <a:pt x="1436" y="927"/>
                    </a:lnTo>
                    <a:lnTo>
                      <a:pt x="1416" y="927"/>
                    </a:lnTo>
                    <a:lnTo>
                      <a:pt x="1395" y="929"/>
                    </a:lnTo>
                    <a:lnTo>
                      <a:pt x="1393" y="929"/>
                    </a:lnTo>
                    <a:lnTo>
                      <a:pt x="1371" y="929"/>
                    </a:lnTo>
                    <a:lnTo>
                      <a:pt x="1355" y="929"/>
                    </a:lnTo>
                    <a:lnTo>
                      <a:pt x="1348" y="929"/>
                    </a:lnTo>
                    <a:lnTo>
                      <a:pt x="1303" y="930"/>
                    </a:lnTo>
                    <a:lnTo>
                      <a:pt x="1294" y="930"/>
                    </a:lnTo>
                    <a:lnTo>
                      <a:pt x="1281" y="930"/>
                    </a:lnTo>
                    <a:lnTo>
                      <a:pt x="1273" y="930"/>
                    </a:lnTo>
                    <a:lnTo>
                      <a:pt x="1235" y="930"/>
                    </a:lnTo>
                    <a:lnTo>
                      <a:pt x="1212" y="932"/>
                    </a:lnTo>
                    <a:lnTo>
                      <a:pt x="1192" y="932"/>
                    </a:lnTo>
                    <a:lnTo>
                      <a:pt x="1191" y="932"/>
                    </a:lnTo>
                    <a:lnTo>
                      <a:pt x="1145" y="932"/>
                    </a:lnTo>
                    <a:lnTo>
                      <a:pt x="1110" y="932"/>
                    </a:lnTo>
                    <a:lnTo>
                      <a:pt x="1100" y="932"/>
                    </a:lnTo>
                    <a:lnTo>
                      <a:pt x="1090" y="932"/>
                    </a:lnTo>
                    <a:lnTo>
                      <a:pt x="1078" y="932"/>
                    </a:lnTo>
                    <a:lnTo>
                      <a:pt x="1055" y="932"/>
                    </a:lnTo>
                    <a:lnTo>
                      <a:pt x="1028" y="932"/>
                    </a:lnTo>
                    <a:lnTo>
                      <a:pt x="1010" y="932"/>
                    </a:lnTo>
                    <a:lnTo>
                      <a:pt x="987" y="932"/>
                    </a:lnTo>
                    <a:lnTo>
                      <a:pt x="986" y="932"/>
                    </a:lnTo>
                    <a:lnTo>
                      <a:pt x="964" y="930"/>
                    </a:lnTo>
                    <a:lnTo>
                      <a:pt x="946" y="930"/>
                    </a:lnTo>
                    <a:close/>
                  </a:path>
                </a:pathLst>
              </a:custGeom>
              <a:solidFill>
                <a:srgbClr val="FFFFFF"/>
              </a:solidFill>
              <a:ln w="0">
                <a:solidFill>
                  <a:schemeClr val="tx2"/>
                </a:solidFill>
                <a:round/>
                <a:headEnd/>
                <a:tailEnd/>
              </a:ln>
            </p:spPr>
            <p:txBody>
              <a:bodyPr/>
              <a:lstStyle/>
              <a:p>
                <a:endParaRPr lang="en-US"/>
              </a:p>
            </p:txBody>
          </p:sp>
          <p:sp>
            <p:nvSpPr>
              <p:cNvPr id="202793" name="Freeform 36"/>
              <p:cNvSpPr>
                <a:spLocks/>
              </p:cNvSpPr>
              <p:nvPr/>
            </p:nvSpPr>
            <p:spPr bwMode="auto">
              <a:xfrm>
                <a:off x="3414713" y="1981200"/>
                <a:ext cx="1042987" cy="831850"/>
              </a:xfrm>
              <a:custGeom>
                <a:avLst/>
                <a:gdLst>
                  <a:gd name="T0" fmla="*/ 2147483647 w 1322"/>
                  <a:gd name="T1" fmla="*/ 2147483647 h 1057"/>
                  <a:gd name="T2" fmla="*/ 2147483647 w 1322"/>
                  <a:gd name="T3" fmla="*/ 2147483647 h 1057"/>
                  <a:gd name="T4" fmla="*/ 2147483647 w 1322"/>
                  <a:gd name="T5" fmla="*/ 2147483647 h 1057"/>
                  <a:gd name="T6" fmla="*/ 2147483647 w 1322"/>
                  <a:gd name="T7" fmla="*/ 2147483647 h 1057"/>
                  <a:gd name="T8" fmla="*/ 2147483647 w 1322"/>
                  <a:gd name="T9" fmla="*/ 2147483647 h 1057"/>
                  <a:gd name="T10" fmla="*/ 2147483647 w 1322"/>
                  <a:gd name="T11" fmla="*/ 2147483647 h 1057"/>
                  <a:gd name="T12" fmla="*/ 2147483647 w 1322"/>
                  <a:gd name="T13" fmla="*/ 2147483647 h 1057"/>
                  <a:gd name="T14" fmla="*/ 2147483647 w 1322"/>
                  <a:gd name="T15" fmla="*/ 2147483647 h 1057"/>
                  <a:gd name="T16" fmla="*/ 2147483647 w 1322"/>
                  <a:gd name="T17" fmla="*/ 2147483647 h 1057"/>
                  <a:gd name="T18" fmla="*/ 2147483647 w 1322"/>
                  <a:gd name="T19" fmla="*/ 2147483647 h 1057"/>
                  <a:gd name="T20" fmla="*/ 2147483647 w 1322"/>
                  <a:gd name="T21" fmla="*/ 2147483647 h 1057"/>
                  <a:gd name="T22" fmla="*/ 2147483647 w 1322"/>
                  <a:gd name="T23" fmla="*/ 2147483647 h 1057"/>
                  <a:gd name="T24" fmla="*/ 2147483647 w 1322"/>
                  <a:gd name="T25" fmla="*/ 2147483647 h 1057"/>
                  <a:gd name="T26" fmla="*/ 2147483647 w 1322"/>
                  <a:gd name="T27" fmla="*/ 2147483647 h 1057"/>
                  <a:gd name="T28" fmla="*/ 2147483647 w 1322"/>
                  <a:gd name="T29" fmla="*/ 2147483647 h 1057"/>
                  <a:gd name="T30" fmla="*/ 2147483647 w 1322"/>
                  <a:gd name="T31" fmla="*/ 2147483647 h 1057"/>
                  <a:gd name="T32" fmla="*/ 2147483647 w 1322"/>
                  <a:gd name="T33" fmla="*/ 2147483647 h 1057"/>
                  <a:gd name="T34" fmla="*/ 2147483647 w 1322"/>
                  <a:gd name="T35" fmla="*/ 2147483647 h 1057"/>
                  <a:gd name="T36" fmla="*/ 2147483647 w 1322"/>
                  <a:gd name="T37" fmla="*/ 2147483647 h 1057"/>
                  <a:gd name="T38" fmla="*/ 2147483647 w 1322"/>
                  <a:gd name="T39" fmla="*/ 2147483647 h 1057"/>
                  <a:gd name="T40" fmla="*/ 2147483647 w 1322"/>
                  <a:gd name="T41" fmla="*/ 2147483647 h 1057"/>
                  <a:gd name="T42" fmla="*/ 2147483647 w 1322"/>
                  <a:gd name="T43" fmla="*/ 2147483647 h 1057"/>
                  <a:gd name="T44" fmla="*/ 2147483647 w 1322"/>
                  <a:gd name="T45" fmla="*/ 2147483647 h 1057"/>
                  <a:gd name="T46" fmla="*/ 2147483647 w 1322"/>
                  <a:gd name="T47" fmla="*/ 2147483647 h 1057"/>
                  <a:gd name="T48" fmla="*/ 2147483647 w 1322"/>
                  <a:gd name="T49" fmla="*/ 2147483647 h 1057"/>
                  <a:gd name="T50" fmla="*/ 2147483647 w 1322"/>
                  <a:gd name="T51" fmla="*/ 2147483647 h 1057"/>
                  <a:gd name="T52" fmla="*/ 2147483647 w 1322"/>
                  <a:gd name="T53" fmla="*/ 2147483647 h 1057"/>
                  <a:gd name="T54" fmla="*/ 2147483647 w 1322"/>
                  <a:gd name="T55" fmla="*/ 2147483647 h 1057"/>
                  <a:gd name="T56" fmla="*/ 2147483647 w 1322"/>
                  <a:gd name="T57" fmla="*/ 2147483647 h 1057"/>
                  <a:gd name="T58" fmla="*/ 2147483647 w 1322"/>
                  <a:gd name="T59" fmla="*/ 2147483647 h 1057"/>
                  <a:gd name="T60" fmla="*/ 2147483647 w 1322"/>
                  <a:gd name="T61" fmla="*/ 2147483647 h 1057"/>
                  <a:gd name="T62" fmla="*/ 2147483647 w 1322"/>
                  <a:gd name="T63" fmla="*/ 2147483647 h 1057"/>
                  <a:gd name="T64" fmla="*/ 2147483647 w 1322"/>
                  <a:gd name="T65" fmla="*/ 2147483647 h 1057"/>
                  <a:gd name="T66" fmla="*/ 2147483647 w 1322"/>
                  <a:gd name="T67" fmla="*/ 2147483647 h 1057"/>
                  <a:gd name="T68" fmla="*/ 2147483647 w 1322"/>
                  <a:gd name="T69" fmla="*/ 2147483647 h 1057"/>
                  <a:gd name="T70" fmla="*/ 2147483647 w 1322"/>
                  <a:gd name="T71" fmla="*/ 2147483647 h 1057"/>
                  <a:gd name="T72" fmla="*/ 2147483647 w 1322"/>
                  <a:gd name="T73" fmla="*/ 2147483647 h 1057"/>
                  <a:gd name="T74" fmla="*/ 2147483647 w 1322"/>
                  <a:gd name="T75" fmla="*/ 2147483647 h 1057"/>
                  <a:gd name="T76" fmla="*/ 2147483647 w 1322"/>
                  <a:gd name="T77" fmla="*/ 2147483647 h 1057"/>
                  <a:gd name="T78" fmla="*/ 2147483647 w 1322"/>
                  <a:gd name="T79" fmla="*/ 2147483647 h 1057"/>
                  <a:gd name="T80" fmla="*/ 2147483647 w 1322"/>
                  <a:gd name="T81" fmla="*/ 2147483647 h 1057"/>
                  <a:gd name="T82" fmla="*/ 2147483647 w 1322"/>
                  <a:gd name="T83" fmla="*/ 2147483647 h 1057"/>
                  <a:gd name="T84" fmla="*/ 2147483647 w 1322"/>
                  <a:gd name="T85" fmla="*/ 2147483647 h 105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22"/>
                  <a:gd name="T130" fmla="*/ 0 h 1057"/>
                  <a:gd name="T131" fmla="*/ 1322 w 1322"/>
                  <a:gd name="T132" fmla="*/ 1057 h 105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22" h="1057">
                    <a:moveTo>
                      <a:pt x="1196" y="966"/>
                    </a:moveTo>
                    <a:lnTo>
                      <a:pt x="1202" y="974"/>
                    </a:lnTo>
                    <a:lnTo>
                      <a:pt x="1221" y="977"/>
                    </a:lnTo>
                    <a:lnTo>
                      <a:pt x="1258" y="993"/>
                    </a:lnTo>
                    <a:lnTo>
                      <a:pt x="1275" y="1017"/>
                    </a:lnTo>
                    <a:lnTo>
                      <a:pt x="1288" y="1047"/>
                    </a:lnTo>
                    <a:lnTo>
                      <a:pt x="1308" y="1054"/>
                    </a:lnTo>
                    <a:lnTo>
                      <a:pt x="1322" y="1057"/>
                    </a:lnTo>
                    <a:lnTo>
                      <a:pt x="1316" y="1052"/>
                    </a:lnTo>
                    <a:lnTo>
                      <a:pt x="1311" y="1035"/>
                    </a:lnTo>
                    <a:lnTo>
                      <a:pt x="1311" y="1025"/>
                    </a:lnTo>
                    <a:lnTo>
                      <a:pt x="1290" y="993"/>
                    </a:lnTo>
                    <a:lnTo>
                      <a:pt x="1303" y="932"/>
                    </a:lnTo>
                    <a:lnTo>
                      <a:pt x="1310" y="918"/>
                    </a:lnTo>
                    <a:lnTo>
                      <a:pt x="1309" y="891"/>
                    </a:lnTo>
                    <a:lnTo>
                      <a:pt x="1317" y="879"/>
                    </a:lnTo>
                    <a:lnTo>
                      <a:pt x="1319" y="868"/>
                    </a:lnTo>
                    <a:lnTo>
                      <a:pt x="1309" y="840"/>
                    </a:lnTo>
                    <a:lnTo>
                      <a:pt x="1300" y="828"/>
                    </a:lnTo>
                    <a:lnTo>
                      <a:pt x="1304" y="793"/>
                    </a:lnTo>
                    <a:lnTo>
                      <a:pt x="1291" y="756"/>
                    </a:lnTo>
                    <a:lnTo>
                      <a:pt x="1308" y="756"/>
                    </a:lnTo>
                    <a:lnTo>
                      <a:pt x="1316" y="756"/>
                    </a:lnTo>
                    <a:lnTo>
                      <a:pt x="1316" y="719"/>
                    </a:lnTo>
                    <a:lnTo>
                      <a:pt x="1315" y="682"/>
                    </a:lnTo>
                    <a:lnTo>
                      <a:pt x="1315" y="652"/>
                    </a:lnTo>
                    <a:lnTo>
                      <a:pt x="1315" y="608"/>
                    </a:lnTo>
                    <a:lnTo>
                      <a:pt x="1314" y="571"/>
                    </a:lnTo>
                    <a:lnTo>
                      <a:pt x="1314" y="550"/>
                    </a:lnTo>
                    <a:lnTo>
                      <a:pt x="1312" y="447"/>
                    </a:lnTo>
                    <a:lnTo>
                      <a:pt x="1312" y="423"/>
                    </a:lnTo>
                    <a:lnTo>
                      <a:pt x="1312" y="421"/>
                    </a:lnTo>
                    <a:lnTo>
                      <a:pt x="1311" y="370"/>
                    </a:lnTo>
                    <a:lnTo>
                      <a:pt x="1311" y="319"/>
                    </a:lnTo>
                    <a:lnTo>
                      <a:pt x="1310" y="233"/>
                    </a:lnTo>
                    <a:lnTo>
                      <a:pt x="1307" y="215"/>
                    </a:lnTo>
                    <a:lnTo>
                      <a:pt x="1301" y="206"/>
                    </a:lnTo>
                    <a:lnTo>
                      <a:pt x="1280" y="193"/>
                    </a:lnTo>
                    <a:lnTo>
                      <a:pt x="1245" y="140"/>
                    </a:lnTo>
                    <a:lnTo>
                      <a:pt x="1242" y="129"/>
                    </a:lnTo>
                    <a:lnTo>
                      <a:pt x="1275" y="92"/>
                    </a:lnTo>
                    <a:lnTo>
                      <a:pt x="1288" y="37"/>
                    </a:lnTo>
                    <a:lnTo>
                      <a:pt x="1258" y="37"/>
                    </a:lnTo>
                    <a:lnTo>
                      <a:pt x="1216" y="38"/>
                    </a:lnTo>
                    <a:lnTo>
                      <a:pt x="1178" y="38"/>
                    </a:lnTo>
                    <a:lnTo>
                      <a:pt x="1174" y="38"/>
                    </a:lnTo>
                    <a:lnTo>
                      <a:pt x="1133" y="40"/>
                    </a:lnTo>
                    <a:lnTo>
                      <a:pt x="1053" y="40"/>
                    </a:lnTo>
                    <a:lnTo>
                      <a:pt x="1050" y="40"/>
                    </a:lnTo>
                    <a:lnTo>
                      <a:pt x="1048" y="40"/>
                    </a:lnTo>
                    <a:lnTo>
                      <a:pt x="1008" y="40"/>
                    </a:lnTo>
                    <a:lnTo>
                      <a:pt x="987" y="38"/>
                    </a:lnTo>
                    <a:lnTo>
                      <a:pt x="928" y="38"/>
                    </a:lnTo>
                    <a:lnTo>
                      <a:pt x="925" y="38"/>
                    </a:lnTo>
                    <a:lnTo>
                      <a:pt x="883" y="37"/>
                    </a:lnTo>
                    <a:lnTo>
                      <a:pt x="842" y="37"/>
                    </a:lnTo>
                    <a:lnTo>
                      <a:pt x="779" y="35"/>
                    </a:lnTo>
                    <a:lnTo>
                      <a:pt x="764" y="34"/>
                    </a:lnTo>
                    <a:lnTo>
                      <a:pt x="736" y="34"/>
                    </a:lnTo>
                    <a:lnTo>
                      <a:pt x="717" y="34"/>
                    </a:lnTo>
                    <a:lnTo>
                      <a:pt x="716" y="33"/>
                    </a:lnTo>
                    <a:lnTo>
                      <a:pt x="635" y="31"/>
                    </a:lnTo>
                    <a:lnTo>
                      <a:pt x="633" y="30"/>
                    </a:lnTo>
                    <a:lnTo>
                      <a:pt x="631" y="30"/>
                    </a:lnTo>
                    <a:lnTo>
                      <a:pt x="529" y="27"/>
                    </a:lnTo>
                    <a:lnTo>
                      <a:pt x="509" y="25"/>
                    </a:lnTo>
                    <a:lnTo>
                      <a:pt x="383" y="20"/>
                    </a:lnTo>
                    <a:lnTo>
                      <a:pt x="363" y="20"/>
                    </a:lnTo>
                    <a:lnTo>
                      <a:pt x="301" y="16"/>
                    </a:lnTo>
                    <a:lnTo>
                      <a:pt x="227" y="11"/>
                    </a:lnTo>
                    <a:lnTo>
                      <a:pt x="217" y="11"/>
                    </a:lnTo>
                    <a:lnTo>
                      <a:pt x="113" y="4"/>
                    </a:lnTo>
                    <a:lnTo>
                      <a:pt x="51" y="0"/>
                    </a:lnTo>
                    <a:lnTo>
                      <a:pt x="44" y="0"/>
                    </a:lnTo>
                    <a:lnTo>
                      <a:pt x="43" y="18"/>
                    </a:lnTo>
                    <a:lnTo>
                      <a:pt x="41" y="57"/>
                    </a:lnTo>
                    <a:lnTo>
                      <a:pt x="35" y="204"/>
                    </a:lnTo>
                    <a:lnTo>
                      <a:pt x="33" y="214"/>
                    </a:lnTo>
                    <a:lnTo>
                      <a:pt x="31" y="276"/>
                    </a:lnTo>
                    <a:lnTo>
                      <a:pt x="31" y="278"/>
                    </a:lnTo>
                    <a:lnTo>
                      <a:pt x="28" y="278"/>
                    </a:lnTo>
                    <a:lnTo>
                      <a:pt x="24" y="350"/>
                    </a:lnTo>
                    <a:lnTo>
                      <a:pt x="22" y="403"/>
                    </a:lnTo>
                    <a:lnTo>
                      <a:pt x="21" y="424"/>
                    </a:lnTo>
                    <a:lnTo>
                      <a:pt x="17" y="498"/>
                    </a:lnTo>
                    <a:lnTo>
                      <a:pt x="17" y="519"/>
                    </a:lnTo>
                    <a:lnTo>
                      <a:pt x="16" y="530"/>
                    </a:lnTo>
                    <a:lnTo>
                      <a:pt x="14" y="571"/>
                    </a:lnTo>
                    <a:lnTo>
                      <a:pt x="12" y="615"/>
                    </a:lnTo>
                    <a:lnTo>
                      <a:pt x="11" y="647"/>
                    </a:lnTo>
                    <a:lnTo>
                      <a:pt x="9" y="684"/>
                    </a:lnTo>
                    <a:lnTo>
                      <a:pt x="7" y="719"/>
                    </a:lnTo>
                    <a:lnTo>
                      <a:pt x="7" y="720"/>
                    </a:lnTo>
                    <a:lnTo>
                      <a:pt x="7" y="726"/>
                    </a:lnTo>
                    <a:lnTo>
                      <a:pt x="5" y="757"/>
                    </a:lnTo>
                    <a:lnTo>
                      <a:pt x="1" y="831"/>
                    </a:lnTo>
                    <a:lnTo>
                      <a:pt x="0" y="868"/>
                    </a:lnTo>
                    <a:lnTo>
                      <a:pt x="7" y="868"/>
                    </a:lnTo>
                    <a:lnTo>
                      <a:pt x="9" y="868"/>
                    </a:lnTo>
                    <a:lnTo>
                      <a:pt x="95" y="874"/>
                    </a:lnTo>
                    <a:lnTo>
                      <a:pt x="140" y="876"/>
                    </a:lnTo>
                    <a:lnTo>
                      <a:pt x="145" y="878"/>
                    </a:lnTo>
                    <a:lnTo>
                      <a:pt x="183" y="881"/>
                    </a:lnTo>
                    <a:lnTo>
                      <a:pt x="204" y="882"/>
                    </a:lnTo>
                    <a:lnTo>
                      <a:pt x="208" y="882"/>
                    </a:lnTo>
                    <a:lnTo>
                      <a:pt x="219" y="882"/>
                    </a:lnTo>
                    <a:lnTo>
                      <a:pt x="273" y="886"/>
                    </a:lnTo>
                    <a:lnTo>
                      <a:pt x="312" y="888"/>
                    </a:lnTo>
                    <a:lnTo>
                      <a:pt x="342" y="889"/>
                    </a:lnTo>
                    <a:lnTo>
                      <a:pt x="399" y="893"/>
                    </a:lnTo>
                    <a:lnTo>
                      <a:pt x="412" y="893"/>
                    </a:lnTo>
                    <a:lnTo>
                      <a:pt x="489" y="896"/>
                    </a:lnTo>
                    <a:lnTo>
                      <a:pt x="559" y="899"/>
                    </a:lnTo>
                    <a:lnTo>
                      <a:pt x="616" y="901"/>
                    </a:lnTo>
                    <a:lnTo>
                      <a:pt x="668" y="902"/>
                    </a:lnTo>
                    <a:lnTo>
                      <a:pt x="783" y="905"/>
                    </a:lnTo>
                    <a:lnTo>
                      <a:pt x="832" y="906"/>
                    </a:lnTo>
                    <a:lnTo>
                      <a:pt x="963" y="908"/>
                    </a:lnTo>
                    <a:lnTo>
                      <a:pt x="984" y="935"/>
                    </a:lnTo>
                    <a:lnTo>
                      <a:pt x="996" y="942"/>
                    </a:lnTo>
                    <a:lnTo>
                      <a:pt x="1006" y="945"/>
                    </a:lnTo>
                    <a:lnTo>
                      <a:pt x="1023" y="954"/>
                    </a:lnTo>
                    <a:lnTo>
                      <a:pt x="1050" y="977"/>
                    </a:lnTo>
                    <a:lnTo>
                      <a:pt x="1072" y="949"/>
                    </a:lnTo>
                    <a:lnTo>
                      <a:pt x="1112" y="952"/>
                    </a:lnTo>
                    <a:lnTo>
                      <a:pt x="1117" y="952"/>
                    </a:lnTo>
                    <a:lnTo>
                      <a:pt x="1136" y="949"/>
                    </a:lnTo>
                    <a:lnTo>
                      <a:pt x="1139" y="950"/>
                    </a:lnTo>
                    <a:lnTo>
                      <a:pt x="1180" y="949"/>
                    </a:lnTo>
                    <a:lnTo>
                      <a:pt x="1196" y="966"/>
                    </a:lnTo>
                    <a:close/>
                  </a:path>
                </a:pathLst>
              </a:custGeom>
              <a:solidFill>
                <a:srgbClr val="FFFFFF"/>
              </a:solidFill>
              <a:ln w="0">
                <a:solidFill>
                  <a:schemeClr val="tx2"/>
                </a:solidFill>
                <a:round/>
                <a:headEnd/>
                <a:tailEnd/>
              </a:ln>
            </p:spPr>
            <p:txBody>
              <a:bodyPr/>
              <a:lstStyle/>
              <a:p>
                <a:endParaRPr lang="en-US"/>
              </a:p>
            </p:txBody>
          </p:sp>
          <p:sp>
            <p:nvSpPr>
              <p:cNvPr id="202794" name="Freeform 37"/>
              <p:cNvSpPr>
                <a:spLocks/>
              </p:cNvSpPr>
              <p:nvPr/>
            </p:nvSpPr>
            <p:spPr bwMode="auto">
              <a:xfrm>
                <a:off x="4857750" y="5005388"/>
                <a:ext cx="847725" cy="922337"/>
              </a:xfrm>
              <a:custGeom>
                <a:avLst/>
                <a:gdLst>
                  <a:gd name="T0" fmla="*/ 2147483647 w 1069"/>
                  <a:gd name="T1" fmla="*/ 2147483647 h 1173"/>
                  <a:gd name="T2" fmla="*/ 2147483647 w 1069"/>
                  <a:gd name="T3" fmla="*/ 2147483647 h 1173"/>
                  <a:gd name="T4" fmla="*/ 2147483647 w 1069"/>
                  <a:gd name="T5" fmla="*/ 2147483647 h 1173"/>
                  <a:gd name="T6" fmla="*/ 2147483647 w 1069"/>
                  <a:gd name="T7" fmla="*/ 2147483647 h 1173"/>
                  <a:gd name="T8" fmla="*/ 2147483647 w 1069"/>
                  <a:gd name="T9" fmla="*/ 2147483647 h 1173"/>
                  <a:gd name="T10" fmla="*/ 2147483647 w 1069"/>
                  <a:gd name="T11" fmla="*/ 2147483647 h 1173"/>
                  <a:gd name="T12" fmla="*/ 2147483647 w 1069"/>
                  <a:gd name="T13" fmla="*/ 2147483647 h 1173"/>
                  <a:gd name="T14" fmla="*/ 2147483647 w 1069"/>
                  <a:gd name="T15" fmla="*/ 2147483647 h 1173"/>
                  <a:gd name="T16" fmla="*/ 2147483647 w 1069"/>
                  <a:gd name="T17" fmla="*/ 2147483647 h 1173"/>
                  <a:gd name="T18" fmla="*/ 2147483647 w 1069"/>
                  <a:gd name="T19" fmla="*/ 2147483647 h 1173"/>
                  <a:gd name="T20" fmla="*/ 2147483647 w 1069"/>
                  <a:gd name="T21" fmla="*/ 2147483647 h 1173"/>
                  <a:gd name="T22" fmla="*/ 2147483647 w 1069"/>
                  <a:gd name="T23" fmla="*/ 2147483647 h 1173"/>
                  <a:gd name="T24" fmla="*/ 2147483647 w 1069"/>
                  <a:gd name="T25" fmla="*/ 2147483647 h 1173"/>
                  <a:gd name="T26" fmla="*/ 2147483647 w 1069"/>
                  <a:gd name="T27" fmla="*/ 2147483647 h 1173"/>
                  <a:gd name="T28" fmla="*/ 2147483647 w 1069"/>
                  <a:gd name="T29" fmla="*/ 2147483647 h 1173"/>
                  <a:gd name="T30" fmla="*/ 2147483647 w 1069"/>
                  <a:gd name="T31" fmla="*/ 2147483647 h 1173"/>
                  <a:gd name="T32" fmla="*/ 2147483647 w 1069"/>
                  <a:gd name="T33" fmla="*/ 2147483647 h 1173"/>
                  <a:gd name="T34" fmla="*/ 2147483647 w 1069"/>
                  <a:gd name="T35" fmla="*/ 2147483647 h 1173"/>
                  <a:gd name="T36" fmla="*/ 2147483647 w 1069"/>
                  <a:gd name="T37" fmla="*/ 2147483647 h 1173"/>
                  <a:gd name="T38" fmla="*/ 2147483647 w 1069"/>
                  <a:gd name="T39" fmla="*/ 2147483647 h 1173"/>
                  <a:gd name="T40" fmla="*/ 2147483647 w 1069"/>
                  <a:gd name="T41" fmla="*/ 2147483647 h 1173"/>
                  <a:gd name="T42" fmla="*/ 2147483647 w 1069"/>
                  <a:gd name="T43" fmla="*/ 2147483647 h 1173"/>
                  <a:gd name="T44" fmla="*/ 2147483647 w 1069"/>
                  <a:gd name="T45" fmla="*/ 2147483647 h 1173"/>
                  <a:gd name="T46" fmla="*/ 2147483647 w 1069"/>
                  <a:gd name="T47" fmla="*/ 2147483647 h 1173"/>
                  <a:gd name="T48" fmla="*/ 2147483647 w 1069"/>
                  <a:gd name="T49" fmla="*/ 2147483647 h 1173"/>
                  <a:gd name="T50" fmla="*/ 2147483647 w 1069"/>
                  <a:gd name="T51" fmla="*/ 2147483647 h 1173"/>
                  <a:gd name="T52" fmla="*/ 2147483647 w 1069"/>
                  <a:gd name="T53" fmla="*/ 2147483647 h 1173"/>
                  <a:gd name="T54" fmla="*/ 2147483647 w 1069"/>
                  <a:gd name="T55" fmla="*/ 2147483647 h 1173"/>
                  <a:gd name="T56" fmla="*/ 2147483647 w 1069"/>
                  <a:gd name="T57" fmla="*/ 2147483647 h 1173"/>
                  <a:gd name="T58" fmla="*/ 2147483647 w 1069"/>
                  <a:gd name="T59" fmla="*/ 2147483647 h 1173"/>
                  <a:gd name="T60" fmla="*/ 2147483647 w 1069"/>
                  <a:gd name="T61" fmla="*/ 2147483647 h 1173"/>
                  <a:gd name="T62" fmla="*/ 2147483647 w 1069"/>
                  <a:gd name="T63" fmla="*/ 2147483647 h 1173"/>
                  <a:gd name="T64" fmla="*/ 2147483647 w 1069"/>
                  <a:gd name="T65" fmla="*/ 2147483647 h 1173"/>
                  <a:gd name="T66" fmla="*/ 2147483647 w 1069"/>
                  <a:gd name="T67" fmla="*/ 2147483647 h 1173"/>
                  <a:gd name="T68" fmla="*/ 2147483647 w 1069"/>
                  <a:gd name="T69" fmla="*/ 2147483647 h 1173"/>
                  <a:gd name="T70" fmla="*/ 2147483647 w 1069"/>
                  <a:gd name="T71" fmla="*/ 2147483647 h 1173"/>
                  <a:gd name="T72" fmla="*/ 2147483647 w 1069"/>
                  <a:gd name="T73" fmla="*/ 2147483647 h 1173"/>
                  <a:gd name="T74" fmla="*/ 0 w 1069"/>
                  <a:gd name="T75" fmla="*/ 2147483647 h 1173"/>
                  <a:gd name="T76" fmla="*/ 2147483647 w 1069"/>
                  <a:gd name="T77" fmla="*/ 2147483647 h 1173"/>
                  <a:gd name="T78" fmla="*/ 2147483647 w 1069"/>
                  <a:gd name="T79" fmla="*/ 2147483647 h 1173"/>
                  <a:gd name="T80" fmla="*/ 2147483647 w 1069"/>
                  <a:gd name="T81" fmla="*/ 2147483647 h 1173"/>
                  <a:gd name="T82" fmla="*/ 2147483647 w 1069"/>
                  <a:gd name="T83" fmla="*/ 2147483647 h 1173"/>
                  <a:gd name="T84" fmla="*/ 2147483647 w 1069"/>
                  <a:gd name="T85" fmla="*/ 2147483647 h 1173"/>
                  <a:gd name="T86" fmla="*/ 2147483647 w 1069"/>
                  <a:gd name="T87" fmla="*/ 2147483647 h 1173"/>
                  <a:gd name="T88" fmla="*/ 2147483647 w 1069"/>
                  <a:gd name="T89" fmla="*/ 2147483647 h 1173"/>
                  <a:gd name="T90" fmla="*/ 2147483647 w 1069"/>
                  <a:gd name="T91" fmla="*/ 2147483647 h 1173"/>
                  <a:gd name="T92" fmla="*/ 2147483647 w 1069"/>
                  <a:gd name="T93" fmla="*/ 2147483647 h 1173"/>
                  <a:gd name="T94" fmla="*/ 2147483647 w 1069"/>
                  <a:gd name="T95" fmla="*/ 2147483647 h 1173"/>
                  <a:gd name="T96" fmla="*/ 2147483647 w 1069"/>
                  <a:gd name="T97" fmla="*/ 2147483647 h 1173"/>
                  <a:gd name="T98" fmla="*/ 2147483647 w 1069"/>
                  <a:gd name="T99" fmla="*/ 2147483647 h 1173"/>
                  <a:gd name="T100" fmla="*/ 2147483647 w 1069"/>
                  <a:gd name="T101" fmla="*/ 2147483647 h 1173"/>
                  <a:gd name="T102" fmla="*/ 2147483647 w 1069"/>
                  <a:gd name="T103" fmla="*/ 2147483647 h 1173"/>
                  <a:gd name="T104" fmla="*/ 2147483647 w 1069"/>
                  <a:gd name="T105" fmla="*/ 2147483647 h 11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69"/>
                  <a:gd name="T160" fmla="*/ 0 h 1173"/>
                  <a:gd name="T161" fmla="*/ 1069 w 1069"/>
                  <a:gd name="T162" fmla="*/ 1173 h 117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69" h="1173">
                    <a:moveTo>
                      <a:pt x="598" y="599"/>
                    </a:moveTo>
                    <a:lnTo>
                      <a:pt x="622" y="596"/>
                    </a:lnTo>
                    <a:lnTo>
                      <a:pt x="633" y="594"/>
                    </a:lnTo>
                    <a:lnTo>
                      <a:pt x="668" y="591"/>
                    </a:lnTo>
                    <a:lnTo>
                      <a:pt x="684" y="590"/>
                    </a:lnTo>
                    <a:lnTo>
                      <a:pt x="692" y="590"/>
                    </a:lnTo>
                    <a:lnTo>
                      <a:pt x="720" y="587"/>
                    </a:lnTo>
                    <a:lnTo>
                      <a:pt x="724" y="587"/>
                    </a:lnTo>
                    <a:lnTo>
                      <a:pt x="734" y="586"/>
                    </a:lnTo>
                    <a:lnTo>
                      <a:pt x="759" y="583"/>
                    </a:lnTo>
                    <a:lnTo>
                      <a:pt x="765" y="583"/>
                    </a:lnTo>
                    <a:lnTo>
                      <a:pt x="782" y="582"/>
                    </a:lnTo>
                    <a:lnTo>
                      <a:pt x="784" y="580"/>
                    </a:lnTo>
                    <a:lnTo>
                      <a:pt x="809" y="579"/>
                    </a:lnTo>
                    <a:lnTo>
                      <a:pt x="868" y="572"/>
                    </a:lnTo>
                    <a:lnTo>
                      <a:pt x="884" y="570"/>
                    </a:lnTo>
                    <a:lnTo>
                      <a:pt x="885" y="572"/>
                    </a:lnTo>
                    <a:lnTo>
                      <a:pt x="889" y="570"/>
                    </a:lnTo>
                    <a:lnTo>
                      <a:pt x="886" y="593"/>
                    </a:lnTo>
                    <a:lnTo>
                      <a:pt x="875" y="647"/>
                    </a:lnTo>
                    <a:lnTo>
                      <a:pt x="872" y="672"/>
                    </a:lnTo>
                    <a:lnTo>
                      <a:pt x="893" y="719"/>
                    </a:lnTo>
                    <a:lnTo>
                      <a:pt x="894" y="719"/>
                    </a:lnTo>
                    <a:lnTo>
                      <a:pt x="908" y="730"/>
                    </a:lnTo>
                    <a:lnTo>
                      <a:pt x="925" y="791"/>
                    </a:lnTo>
                    <a:lnTo>
                      <a:pt x="947" y="810"/>
                    </a:lnTo>
                    <a:lnTo>
                      <a:pt x="927" y="820"/>
                    </a:lnTo>
                    <a:lnTo>
                      <a:pt x="903" y="857"/>
                    </a:lnTo>
                    <a:lnTo>
                      <a:pt x="883" y="868"/>
                    </a:lnTo>
                    <a:lnTo>
                      <a:pt x="905" y="884"/>
                    </a:lnTo>
                    <a:lnTo>
                      <a:pt x="916" y="903"/>
                    </a:lnTo>
                    <a:lnTo>
                      <a:pt x="933" y="905"/>
                    </a:lnTo>
                    <a:lnTo>
                      <a:pt x="944" y="864"/>
                    </a:lnTo>
                    <a:lnTo>
                      <a:pt x="955" y="852"/>
                    </a:lnTo>
                    <a:lnTo>
                      <a:pt x="980" y="844"/>
                    </a:lnTo>
                    <a:lnTo>
                      <a:pt x="1016" y="808"/>
                    </a:lnTo>
                    <a:lnTo>
                      <a:pt x="1017" y="875"/>
                    </a:lnTo>
                    <a:lnTo>
                      <a:pt x="1006" y="882"/>
                    </a:lnTo>
                    <a:lnTo>
                      <a:pt x="1008" y="896"/>
                    </a:lnTo>
                    <a:lnTo>
                      <a:pt x="977" y="935"/>
                    </a:lnTo>
                    <a:lnTo>
                      <a:pt x="975" y="962"/>
                    </a:lnTo>
                    <a:lnTo>
                      <a:pt x="961" y="947"/>
                    </a:lnTo>
                    <a:lnTo>
                      <a:pt x="963" y="970"/>
                    </a:lnTo>
                    <a:lnTo>
                      <a:pt x="936" y="960"/>
                    </a:lnTo>
                    <a:lnTo>
                      <a:pt x="963" y="972"/>
                    </a:lnTo>
                    <a:lnTo>
                      <a:pt x="936" y="977"/>
                    </a:lnTo>
                    <a:lnTo>
                      <a:pt x="959" y="1011"/>
                    </a:lnTo>
                    <a:lnTo>
                      <a:pt x="945" y="1010"/>
                    </a:lnTo>
                    <a:lnTo>
                      <a:pt x="967" y="1045"/>
                    </a:lnTo>
                    <a:lnTo>
                      <a:pt x="993" y="1041"/>
                    </a:lnTo>
                    <a:lnTo>
                      <a:pt x="1022" y="1061"/>
                    </a:lnTo>
                    <a:lnTo>
                      <a:pt x="1036" y="1055"/>
                    </a:lnTo>
                    <a:lnTo>
                      <a:pt x="1056" y="1079"/>
                    </a:lnTo>
                    <a:lnTo>
                      <a:pt x="1069" y="1084"/>
                    </a:lnTo>
                    <a:lnTo>
                      <a:pt x="1065" y="1130"/>
                    </a:lnTo>
                    <a:lnTo>
                      <a:pt x="1049" y="1133"/>
                    </a:lnTo>
                    <a:lnTo>
                      <a:pt x="1047" y="1160"/>
                    </a:lnTo>
                    <a:lnTo>
                      <a:pt x="1047" y="1152"/>
                    </a:lnTo>
                    <a:lnTo>
                      <a:pt x="1027" y="1129"/>
                    </a:lnTo>
                    <a:lnTo>
                      <a:pt x="1001" y="1169"/>
                    </a:lnTo>
                    <a:lnTo>
                      <a:pt x="997" y="1163"/>
                    </a:lnTo>
                    <a:lnTo>
                      <a:pt x="1003" y="1156"/>
                    </a:lnTo>
                    <a:lnTo>
                      <a:pt x="999" y="1132"/>
                    </a:lnTo>
                    <a:lnTo>
                      <a:pt x="993" y="1130"/>
                    </a:lnTo>
                    <a:lnTo>
                      <a:pt x="973" y="1094"/>
                    </a:lnTo>
                    <a:lnTo>
                      <a:pt x="918" y="1074"/>
                    </a:lnTo>
                    <a:lnTo>
                      <a:pt x="886" y="1079"/>
                    </a:lnTo>
                    <a:lnTo>
                      <a:pt x="852" y="1123"/>
                    </a:lnTo>
                    <a:lnTo>
                      <a:pt x="851" y="1123"/>
                    </a:lnTo>
                    <a:lnTo>
                      <a:pt x="820" y="1150"/>
                    </a:lnTo>
                    <a:lnTo>
                      <a:pt x="795" y="1160"/>
                    </a:lnTo>
                    <a:lnTo>
                      <a:pt x="813" y="1150"/>
                    </a:lnTo>
                    <a:lnTo>
                      <a:pt x="822" y="1137"/>
                    </a:lnTo>
                    <a:lnTo>
                      <a:pt x="804" y="1102"/>
                    </a:lnTo>
                    <a:lnTo>
                      <a:pt x="790" y="1099"/>
                    </a:lnTo>
                    <a:lnTo>
                      <a:pt x="784" y="1119"/>
                    </a:lnTo>
                    <a:lnTo>
                      <a:pt x="765" y="1115"/>
                    </a:lnTo>
                    <a:lnTo>
                      <a:pt x="732" y="1145"/>
                    </a:lnTo>
                    <a:lnTo>
                      <a:pt x="707" y="1173"/>
                    </a:lnTo>
                    <a:lnTo>
                      <a:pt x="699" y="1173"/>
                    </a:lnTo>
                    <a:lnTo>
                      <a:pt x="678" y="1142"/>
                    </a:lnTo>
                    <a:lnTo>
                      <a:pt x="641" y="1147"/>
                    </a:lnTo>
                    <a:lnTo>
                      <a:pt x="584" y="1096"/>
                    </a:lnTo>
                    <a:lnTo>
                      <a:pt x="598" y="1102"/>
                    </a:lnTo>
                    <a:lnTo>
                      <a:pt x="612" y="1081"/>
                    </a:lnTo>
                    <a:lnTo>
                      <a:pt x="604" y="1052"/>
                    </a:lnTo>
                    <a:lnTo>
                      <a:pt x="555" y="1038"/>
                    </a:lnTo>
                    <a:lnTo>
                      <a:pt x="545" y="1044"/>
                    </a:lnTo>
                    <a:lnTo>
                      <a:pt x="543" y="1013"/>
                    </a:lnTo>
                    <a:lnTo>
                      <a:pt x="528" y="1013"/>
                    </a:lnTo>
                    <a:lnTo>
                      <a:pt x="526" y="980"/>
                    </a:lnTo>
                    <a:lnTo>
                      <a:pt x="501" y="979"/>
                    </a:lnTo>
                    <a:lnTo>
                      <a:pt x="476" y="990"/>
                    </a:lnTo>
                    <a:lnTo>
                      <a:pt x="479" y="983"/>
                    </a:lnTo>
                    <a:lnTo>
                      <a:pt x="473" y="980"/>
                    </a:lnTo>
                    <a:lnTo>
                      <a:pt x="473" y="956"/>
                    </a:lnTo>
                    <a:lnTo>
                      <a:pt x="454" y="957"/>
                    </a:lnTo>
                    <a:lnTo>
                      <a:pt x="448" y="970"/>
                    </a:lnTo>
                    <a:lnTo>
                      <a:pt x="417" y="986"/>
                    </a:lnTo>
                    <a:lnTo>
                      <a:pt x="452" y="1023"/>
                    </a:lnTo>
                    <a:lnTo>
                      <a:pt x="484" y="1017"/>
                    </a:lnTo>
                    <a:lnTo>
                      <a:pt x="503" y="1030"/>
                    </a:lnTo>
                    <a:lnTo>
                      <a:pt x="502" y="1057"/>
                    </a:lnTo>
                    <a:lnTo>
                      <a:pt x="478" y="1054"/>
                    </a:lnTo>
                    <a:lnTo>
                      <a:pt x="444" y="1033"/>
                    </a:lnTo>
                    <a:lnTo>
                      <a:pt x="423" y="1034"/>
                    </a:lnTo>
                    <a:lnTo>
                      <a:pt x="401" y="1048"/>
                    </a:lnTo>
                    <a:lnTo>
                      <a:pt x="325" y="1042"/>
                    </a:lnTo>
                    <a:lnTo>
                      <a:pt x="253" y="1007"/>
                    </a:lnTo>
                    <a:lnTo>
                      <a:pt x="191" y="991"/>
                    </a:lnTo>
                    <a:lnTo>
                      <a:pt x="92" y="1010"/>
                    </a:lnTo>
                    <a:lnTo>
                      <a:pt x="77" y="1037"/>
                    </a:lnTo>
                    <a:lnTo>
                      <a:pt x="65" y="1010"/>
                    </a:lnTo>
                    <a:lnTo>
                      <a:pt x="62" y="979"/>
                    </a:lnTo>
                    <a:lnTo>
                      <a:pt x="69" y="972"/>
                    </a:lnTo>
                    <a:lnTo>
                      <a:pt x="85" y="930"/>
                    </a:lnTo>
                    <a:lnTo>
                      <a:pt x="90" y="920"/>
                    </a:lnTo>
                    <a:lnTo>
                      <a:pt x="94" y="915"/>
                    </a:lnTo>
                    <a:lnTo>
                      <a:pt x="97" y="892"/>
                    </a:lnTo>
                    <a:lnTo>
                      <a:pt x="95" y="857"/>
                    </a:lnTo>
                    <a:lnTo>
                      <a:pt x="86" y="835"/>
                    </a:lnTo>
                    <a:lnTo>
                      <a:pt x="85" y="813"/>
                    </a:lnTo>
                    <a:lnTo>
                      <a:pt x="87" y="810"/>
                    </a:lnTo>
                    <a:lnTo>
                      <a:pt x="92" y="781"/>
                    </a:lnTo>
                    <a:lnTo>
                      <a:pt x="110" y="706"/>
                    </a:lnTo>
                    <a:lnTo>
                      <a:pt x="119" y="669"/>
                    </a:lnTo>
                    <a:lnTo>
                      <a:pt x="113" y="631"/>
                    </a:lnTo>
                    <a:lnTo>
                      <a:pt x="117" y="576"/>
                    </a:lnTo>
                    <a:lnTo>
                      <a:pt x="106" y="579"/>
                    </a:lnTo>
                    <a:lnTo>
                      <a:pt x="73" y="488"/>
                    </a:lnTo>
                    <a:lnTo>
                      <a:pt x="79" y="484"/>
                    </a:lnTo>
                    <a:lnTo>
                      <a:pt x="56" y="460"/>
                    </a:lnTo>
                    <a:lnTo>
                      <a:pt x="54" y="410"/>
                    </a:lnTo>
                    <a:lnTo>
                      <a:pt x="44" y="383"/>
                    </a:lnTo>
                    <a:lnTo>
                      <a:pt x="45" y="383"/>
                    </a:lnTo>
                    <a:lnTo>
                      <a:pt x="18" y="349"/>
                    </a:lnTo>
                    <a:lnTo>
                      <a:pt x="17" y="345"/>
                    </a:lnTo>
                    <a:lnTo>
                      <a:pt x="16" y="343"/>
                    </a:lnTo>
                    <a:lnTo>
                      <a:pt x="15" y="340"/>
                    </a:lnTo>
                    <a:lnTo>
                      <a:pt x="10" y="338"/>
                    </a:lnTo>
                    <a:lnTo>
                      <a:pt x="8" y="279"/>
                    </a:lnTo>
                    <a:lnTo>
                      <a:pt x="8" y="262"/>
                    </a:lnTo>
                    <a:lnTo>
                      <a:pt x="7" y="226"/>
                    </a:lnTo>
                    <a:lnTo>
                      <a:pt x="7" y="221"/>
                    </a:lnTo>
                    <a:lnTo>
                      <a:pt x="6" y="189"/>
                    </a:lnTo>
                    <a:lnTo>
                      <a:pt x="5" y="152"/>
                    </a:lnTo>
                    <a:lnTo>
                      <a:pt x="4" y="130"/>
                    </a:lnTo>
                    <a:lnTo>
                      <a:pt x="4" y="118"/>
                    </a:lnTo>
                    <a:lnTo>
                      <a:pt x="4" y="113"/>
                    </a:lnTo>
                    <a:lnTo>
                      <a:pt x="2" y="75"/>
                    </a:lnTo>
                    <a:lnTo>
                      <a:pt x="1" y="40"/>
                    </a:lnTo>
                    <a:lnTo>
                      <a:pt x="0" y="34"/>
                    </a:lnTo>
                    <a:lnTo>
                      <a:pt x="9" y="33"/>
                    </a:lnTo>
                    <a:lnTo>
                      <a:pt x="23" y="33"/>
                    </a:lnTo>
                    <a:lnTo>
                      <a:pt x="47" y="31"/>
                    </a:lnTo>
                    <a:lnTo>
                      <a:pt x="72" y="30"/>
                    </a:lnTo>
                    <a:lnTo>
                      <a:pt x="74" y="30"/>
                    </a:lnTo>
                    <a:lnTo>
                      <a:pt x="103" y="28"/>
                    </a:lnTo>
                    <a:lnTo>
                      <a:pt x="108" y="28"/>
                    </a:lnTo>
                    <a:lnTo>
                      <a:pt x="110" y="28"/>
                    </a:lnTo>
                    <a:lnTo>
                      <a:pt x="140" y="27"/>
                    </a:lnTo>
                    <a:lnTo>
                      <a:pt x="156" y="26"/>
                    </a:lnTo>
                    <a:lnTo>
                      <a:pt x="159" y="26"/>
                    </a:lnTo>
                    <a:lnTo>
                      <a:pt x="164" y="26"/>
                    </a:lnTo>
                    <a:lnTo>
                      <a:pt x="169" y="26"/>
                    </a:lnTo>
                    <a:lnTo>
                      <a:pt x="208" y="23"/>
                    </a:lnTo>
                    <a:lnTo>
                      <a:pt x="244" y="21"/>
                    </a:lnTo>
                    <a:lnTo>
                      <a:pt x="245" y="21"/>
                    </a:lnTo>
                    <a:lnTo>
                      <a:pt x="260" y="20"/>
                    </a:lnTo>
                    <a:lnTo>
                      <a:pt x="304" y="18"/>
                    </a:lnTo>
                    <a:lnTo>
                      <a:pt x="370" y="14"/>
                    </a:lnTo>
                    <a:lnTo>
                      <a:pt x="390" y="13"/>
                    </a:lnTo>
                    <a:lnTo>
                      <a:pt x="485" y="7"/>
                    </a:lnTo>
                    <a:lnTo>
                      <a:pt x="486" y="7"/>
                    </a:lnTo>
                    <a:lnTo>
                      <a:pt x="509" y="4"/>
                    </a:lnTo>
                    <a:lnTo>
                      <a:pt x="515" y="4"/>
                    </a:lnTo>
                    <a:lnTo>
                      <a:pt x="519" y="4"/>
                    </a:lnTo>
                    <a:lnTo>
                      <a:pt x="520" y="4"/>
                    </a:lnTo>
                    <a:lnTo>
                      <a:pt x="548" y="1"/>
                    </a:lnTo>
                    <a:lnTo>
                      <a:pt x="556" y="1"/>
                    </a:lnTo>
                    <a:lnTo>
                      <a:pt x="560" y="1"/>
                    </a:lnTo>
                    <a:lnTo>
                      <a:pt x="567" y="0"/>
                    </a:lnTo>
                    <a:lnTo>
                      <a:pt x="582" y="125"/>
                    </a:lnTo>
                    <a:lnTo>
                      <a:pt x="606" y="111"/>
                    </a:lnTo>
                    <a:lnTo>
                      <a:pt x="598" y="126"/>
                    </a:lnTo>
                    <a:lnTo>
                      <a:pt x="593" y="130"/>
                    </a:lnTo>
                    <a:lnTo>
                      <a:pt x="608" y="153"/>
                    </a:lnTo>
                    <a:lnTo>
                      <a:pt x="585" y="150"/>
                    </a:lnTo>
                    <a:lnTo>
                      <a:pt x="609" y="163"/>
                    </a:lnTo>
                    <a:lnTo>
                      <a:pt x="613" y="240"/>
                    </a:lnTo>
                    <a:lnTo>
                      <a:pt x="589" y="237"/>
                    </a:lnTo>
                    <a:lnTo>
                      <a:pt x="590" y="261"/>
                    </a:lnTo>
                    <a:lnTo>
                      <a:pt x="604" y="261"/>
                    </a:lnTo>
                    <a:lnTo>
                      <a:pt x="611" y="260"/>
                    </a:lnTo>
                    <a:lnTo>
                      <a:pt x="608" y="261"/>
                    </a:lnTo>
                    <a:lnTo>
                      <a:pt x="608" y="264"/>
                    </a:lnTo>
                    <a:lnTo>
                      <a:pt x="590" y="278"/>
                    </a:lnTo>
                    <a:lnTo>
                      <a:pt x="599" y="298"/>
                    </a:lnTo>
                    <a:lnTo>
                      <a:pt x="571" y="339"/>
                    </a:lnTo>
                    <a:lnTo>
                      <a:pt x="569" y="340"/>
                    </a:lnTo>
                    <a:lnTo>
                      <a:pt x="567" y="376"/>
                    </a:lnTo>
                    <a:lnTo>
                      <a:pt x="557" y="377"/>
                    </a:lnTo>
                    <a:lnTo>
                      <a:pt x="550" y="377"/>
                    </a:lnTo>
                    <a:lnTo>
                      <a:pt x="545" y="382"/>
                    </a:lnTo>
                    <a:lnTo>
                      <a:pt x="545" y="383"/>
                    </a:lnTo>
                    <a:lnTo>
                      <a:pt x="523" y="411"/>
                    </a:lnTo>
                    <a:lnTo>
                      <a:pt x="527" y="494"/>
                    </a:lnTo>
                    <a:lnTo>
                      <a:pt x="511" y="547"/>
                    </a:lnTo>
                    <a:lnTo>
                      <a:pt x="505" y="566"/>
                    </a:lnTo>
                    <a:lnTo>
                      <a:pt x="510" y="601"/>
                    </a:lnTo>
                    <a:lnTo>
                      <a:pt x="504" y="606"/>
                    </a:lnTo>
                    <a:lnTo>
                      <a:pt x="558" y="601"/>
                    </a:lnTo>
                    <a:lnTo>
                      <a:pt x="583" y="599"/>
                    </a:lnTo>
                    <a:lnTo>
                      <a:pt x="598" y="599"/>
                    </a:lnTo>
                    <a:close/>
                  </a:path>
                </a:pathLst>
              </a:custGeom>
              <a:solidFill>
                <a:srgbClr val="FFFFFF"/>
              </a:solidFill>
              <a:ln w="0">
                <a:solidFill>
                  <a:schemeClr val="tx2"/>
                </a:solidFill>
                <a:round/>
                <a:headEnd/>
                <a:tailEnd/>
              </a:ln>
            </p:spPr>
            <p:txBody>
              <a:bodyPr/>
              <a:lstStyle/>
              <a:p>
                <a:endParaRPr lang="en-US"/>
              </a:p>
            </p:txBody>
          </p:sp>
          <p:sp>
            <p:nvSpPr>
              <p:cNvPr id="202795" name="Freeform 38"/>
              <p:cNvSpPr>
                <a:spLocks/>
              </p:cNvSpPr>
              <p:nvPr/>
            </p:nvSpPr>
            <p:spPr bwMode="auto">
              <a:xfrm>
                <a:off x="4749800" y="4170363"/>
                <a:ext cx="746125" cy="860425"/>
              </a:xfrm>
              <a:custGeom>
                <a:avLst/>
                <a:gdLst>
                  <a:gd name="T0" fmla="*/ 2147483647 w 948"/>
                  <a:gd name="T1" fmla="*/ 2147483647 h 1093"/>
                  <a:gd name="T2" fmla="*/ 2147483647 w 948"/>
                  <a:gd name="T3" fmla="*/ 2147483647 h 1093"/>
                  <a:gd name="T4" fmla="*/ 2147483647 w 948"/>
                  <a:gd name="T5" fmla="*/ 2147483647 h 1093"/>
                  <a:gd name="T6" fmla="*/ 2147483647 w 948"/>
                  <a:gd name="T7" fmla="*/ 2147483647 h 1093"/>
                  <a:gd name="T8" fmla="*/ 2147483647 w 948"/>
                  <a:gd name="T9" fmla="*/ 2147483647 h 1093"/>
                  <a:gd name="T10" fmla="*/ 2147483647 w 948"/>
                  <a:gd name="T11" fmla="*/ 2147483647 h 1093"/>
                  <a:gd name="T12" fmla="*/ 2147483647 w 948"/>
                  <a:gd name="T13" fmla="*/ 2147483647 h 1093"/>
                  <a:gd name="T14" fmla="*/ 2147483647 w 948"/>
                  <a:gd name="T15" fmla="*/ 2147483647 h 1093"/>
                  <a:gd name="T16" fmla="*/ 2147483647 w 948"/>
                  <a:gd name="T17" fmla="*/ 2147483647 h 1093"/>
                  <a:gd name="T18" fmla="*/ 2147483647 w 948"/>
                  <a:gd name="T19" fmla="*/ 2147483647 h 1093"/>
                  <a:gd name="T20" fmla="*/ 2147483647 w 948"/>
                  <a:gd name="T21" fmla="*/ 2147483647 h 1093"/>
                  <a:gd name="T22" fmla="*/ 2147483647 w 948"/>
                  <a:gd name="T23" fmla="*/ 2147483647 h 1093"/>
                  <a:gd name="T24" fmla="*/ 2147483647 w 948"/>
                  <a:gd name="T25" fmla="*/ 2147483647 h 1093"/>
                  <a:gd name="T26" fmla="*/ 2147483647 w 948"/>
                  <a:gd name="T27" fmla="*/ 2147483647 h 1093"/>
                  <a:gd name="T28" fmla="*/ 2147483647 w 948"/>
                  <a:gd name="T29" fmla="*/ 2147483647 h 1093"/>
                  <a:gd name="T30" fmla="*/ 2147483647 w 948"/>
                  <a:gd name="T31" fmla="*/ 2147483647 h 1093"/>
                  <a:gd name="T32" fmla="*/ 2147483647 w 948"/>
                  <a:gd name="T33" fmla="*/ 2147483647 h 1093"/>
                  <a:gd name="T34" fmla="*/ 2147483647 w 948"/>
                  <a:gd name="T35" fmla="*/ 2147483647 h 1093"/>
                  <a:gd name="T36" fmla="*/ 2147483647 w 948"/>
                  <a:gd name="T37" fmla="*/ 2147483647 h 1093"/>
                  <a:gd name="T38" fmla="*/ 2147483647 w 948"/>
                  <a:gd name="T39" fmla="*/ 2147483647 h 1093"/>
                  <a:gd name="T40" fmla="*/ 2147483647 w 948"/>
                  <a:gd name="T41" fmla="*/ 2147483647 h 1093"/>
                  <a:gd name="T42" fmla="*/ 2147483647 w 948"/>
                  <a:gd name="T43" fmla="*/ 2147483647 h 1093"/>
                  <a:gd name="T44" fmla="*/ 2147483647 w 948"/>
                  <a:gd name="T45" fmla="*/ 2147483647 h 1093"/>
                  <a:gd name="T46" fmla="*/ 2147483647 w 948"/>
                  <a:gd name="T47" fmla="*/ 2147483647 h 1093"/>
                  <a:gd name="T48" fmla="*/ 2147483647 w 948"/>
                  <a:gd name="T49" fmla="*/ 2147483647 h 1093"/>
                  <a:gd name="T50" fmla="*/ 2147483647 w 948"/>
                  <a:gd name="T51" fmla="*/ 2147483647 h 1093"/>
                  <a:gd name="T52" fmla="*/ 2147483647 w 948"/>
                  <a:gd name="T53" fmla="*/ 2147483647 h 1093"/>
                  <a:gd name="T54" fmla="*/ 2147483647 w 948"/>
                  <a:gd name="T55" fmla="*/ 2147483647 h 1093"/>
                  <a:gd name="T56" fmla="*/ 2147483647 w 948"/>
                  <a:gd name="T57" fmla="*/ 2147483647 h 1093"/>
                  <a:gd name="T58" fmla="*/ 2147483647 w 948"/>
                  <a:gd name="T59" fmla="*/ 2147483647 h 1093"/>
                  <a:gd name="T60" fmla="*/ 2147483647 w 948"/>
                  <a:gd name="T61" fmla="*/ 2147483647 h 1093"/>
                  <a:gd name="T62" fmla="*/ 2147483647 w 948"/>
                  <a:gd name="T63" fmla="*/ 2147483647 h 1093"/>
                  <a:gd name="T64" fmla="*/ 2147483647 w 948"/>
                  <a:gd name="T65" fmla="*/ 2147483647 h 1093"/>
                  <a:gd name="T66" fmla="*/ 2147483647 w 948"/>
                  <a:gd name="T67" fmla="*/ 2147483647 h 1093"/>
                  <a:gd name="T68" fmla="*/ 2147483647 w 948"/>
                  <a:gd name="T69" fmla="*/ 2147483647 h 1093"/>
                  <a:gd name="T70" fmla="*/ 2147483647 w 948"/>
                  <a:gd name="T71" fmla="*/ 2147483647 h 1093"/>
                  <a:gd name="T72" fmla="*/ 2147483647 w 948"/>
                  <a:gd name="T73" fmla="*/ 2147483647 h 1093"/>
                  <a:gd name="T74" fmla="*/ 2147483647 w 948"/>
                  <a:gd name="T75" fmla="*/ 2147483647 h 1093"/>
                  <a:gd name="T76" fmla="*/ 2147483647 w 948"/>
                  <a:gd name="T77" fmla="*/ 2147483647 h 1093"/>
                  <a:gd name="T78" fmla="*/ 2147483647 w 948"/>
                  <a:gd name="T79" fmla="*/ 2147483647 h 1093"/>
                  <a:gd name="T80" fmla="*/ 2147483647 w 948"/>
                  <a:gd name="T81" fmla="*/ 2147483647 h 1093"/>
                  <a:gd name="T82" fmla="*/ 2147483647 w 948"/>
                  <a:gd name="T83" fmla="*/ 2147483647 h 1093"/>
                  <a:gd name="T84" fmla="*/ 2147483647 w 948"/>
                  <a:gd name="T85" fmla="*/ 2147483647 h 1093"/>
                  <a:gd name="T86" fmla="*/ 2147483647 w 948"/>
                  <a:gd name="T87" fmla="*/ 2147483647 h 1093"/>
                  <a:gd name="T88" fmla="*/ 2147483647 w 948"/>
                  <a:gd name="T89" fmla="*/ 2147483647 h 1093"/>
                  <a:gd name="T90" fmla="*/ 2147483647 w 948"/>
                  <a:gd name="T91" fmla="*/ 2147483647 h 1093"/>
                  <a:gd name="T92" fmla="*/ 2147483647 w 948"/>
                  <a:gd name="T93" fmla="*/ 2147483647 h 1093"/>
                  <a:gd name="T94" fmla="*/ 2147483647 w 948"/>
                  <a:gd name="T95" fmla="*/ 2147483647 h 1093"/>
                  <a:gd name="T96" fmla="*/ 2147483647 w 948"/>
                  <a:gd name="T97" fmla="*/ 2147483647 h 1093"/>
                  <a:gd name="T98" fmla="*/ 2147483647 w 948"/>
                  <a:gd name="T99" fmla="*/ 2147483647 h 1093"/>
                  <a:gd name="T100" fmla="*/ 2147483647 w 948"/>
                  <a:gd name="T101" fmla="*/ 2147483647 h 1093"/>
                  <a:gd name="T102" fmla="*/ 2147483647 w 948"/>
                  <a:gd name="T103" fmla="*/ 2147483647 h 1093"/>
                  <a:gd name="T104" fmla="*/ 2147483647 w 948"/>
                  <a:gd name="T105" fmla="*/ 2147483647 h 1093"/>
                  <a:gd name="T106" fmla="*/ 2147483647 w 948"/>
                  <a:gd name="T107" fmla="*/ 2147483647 h 1093"/>
                  <a:gd name="T108" fmla="*/ 2147483647 w 948"/>
                  <a:gd name="T109" fmla="*/ 2147483647 h 1093"/>
                  <a:gd name="T110" fmla="*/ 2147483647 w 948"/>
                  <a:gd name="T111" fmla="*/ 2147483647 h 1093"/>
                  <a:gd name="T112" fmla="*/ 2147483647 w 948"/>
                  <a:gd name="T113" fmla="*/ 2147483647 h 1093"/>
                  <a:gd name="T114" fmla="*/ 2147483647 w 948"/>
                  <a:gd name="T115" fmla="*/ 2147483647 h 1093"/>
                  <a:gd name="T116" fmla="*/ 2147483647 w 948"/>
                  <a:gd name="T117" fmla="*/ 2147483647 h 1093"/>
                  <a:gd name="T118" fmla="*/ 0 w 948"/>
                  <a:gd name="T119" fmla="*/ 2147483647 h 1093"/>
                  <a:gd name="T120" fmla="*/ 2147483647 w 948"/>
                  <a:gd name="T121" fmla="*/ 2147483647 h 1093"/>
                  <a:gd name="T122" fmla="*/ 2147483647 w 948"/>
                  <a:gd name="T123" fmla="*/ 2147483647 h 10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48"/>
                  <a:gd name="T187" fmla="*/ 0 h 1093"/>
                  <a:gd name="T188" fmla="*/ 948 w 948"/>
                  <a:gd name="T189" fmla="*/ 1093 h 109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48" h="1093">
                    <a:moveTo>
                      <a:pt x="29" y="278"/>
                    </a:moveTo>
                    <a:lnTo>
                      <a:pt x="32" y="293"/>
                    </a:lnTo>
                    <a:lnTo>
                      <a:pt x="33" y="303"/>
                    </a:lnTo>
                    <a:lnTo>
                      <a:pt x="34" y="314"/>
                    </a:lnTo>
                    <a:lnTo>
                      <a:pt x="40" y="351"/>
                    </a:lnTo>
                    <a:lnTo>
                      <a:pt x="40" y="356"/>
                    </a:lnTo>
                    <a:lnTo>
                      <a:pt x="44" y="385"/>
                    </a:lnTo>
                    <a:lnTo>
                      <a:pt x="44" y="387"/>
                    </a:lnTo>
                    <a:lnTo>
                      <a:pt x="43" y="388"/>
                    </a:lnTo>
                    <a:lnTo>
                      <a:pt x="44" y="392"/>
                    </a:lnTo>
                    <a:lnTo>
                      <a:pt x="44" y="429"/>
                    </a:lnTo>
                    <a:lnTo>
                      <a:pt x="45" y="524"/>
                    </a:lnTo>
                    <a:lnTo>
                      <a:pt x="45" y="538"/>
                    </a:lnTo>
                    <a:lnTo>
                      <a:pt x="45" y="541"/>
                    </a:lnTo>
                    <a:lnTo>
                      <a:pt x="45" y="585"/>
                    </a:lnTo>
                    <a:lnTo>
                      <a:pt x="45" y="598"/>
                    </a:lnTo>
                    <a:lnTo>
                      <a:pt x="45" y="611"/>
                    </a:lnTo>
                    <a:lnTo>
                      <a:pt x="45" y="652"/>
                    </a:lnTo>
                    <a:lnTo>
                      <a:pt x="46" y="666"/>
                    </a:lnTo>
                    <a:lnTo>
                      <a:pt x="46" y="729"/>
                    </a:lnTo>
                    <a:lnTo>
                      <a:pt x="46" y="747"/>
                    </a:lnTo>
                    <a:lnTo>
                      <a:pt x="46" y="765"/>
                    </a:lnTo>
                    <a:lnTo>
                      <a:pt x="48" y="816"/>
                    </a:lnTo>
                    <a:lnTo>
                      <a:pt x="48" y="821"/>
                    </a:lnTo>
                    <a:lnTo>
                      <a:pt x="48" y="829"/>
                    </a:lnTo>
                    <a:lnTo>
                      <a:pt x="48" y="836"/>
                    </a:lnTo>
                    <a:lnTo>
                      <a:pt x="49" y="912"/>
                    </a:lnTo>
                    <a:lnTo>
                      <a:pt x="70" y="938"/>
                    </a:lnTo>
                    <a:lnTo>
                      <a:pt x="94" y="924"/>
                    </a:lnTo>
                    <a:lnTo>
                      <a:pt x="136" y="934"/>
                    </a:lnTo>
                    <a:lnTo>
                      <a:pt x="136" y="941"/>
                    </a:lnTo>
                    <a:lnTo>
                      <a:pt x="137" y="987"/>
                    </a:lnTo>
                    <a:lnTo>
                      <a:pt x="138" y="1018"/>
                    </a:lnTo>
                    <a:lnTo>
                      <a:pt x="139" y="1024"/>
                    </a:lnTo>
                    <a:lnTo>
                      <a:pt x="139" y="1060"/>
                    </a:lnTo>
                    <a:lnTo>
                      <a:pt x="140" y="1093"/>
                    </a:lnTo>
                    <a:lnTo>
                      <a:pt x="149" y="1092"/>
                    </a:lnTo>
                    <a:lnTo>
                      <a:pt x="163" y="1092"/>
                    </a:lnTo>
                    <a:lnTo>
                      <a:pt x="187" y="1090"/>
                    </a:lnTo>
                    <a:lnTo>
                      <a:pt x="212" y="1089"/>
                    </a:lnTo>
                    <a:lnTo>
                      <a:pt x="214" y="1089"/>
                    </a:lnTo>
                    <a:lnTo>
                      <a:pt x="243" y="1087"/>
                    </a:lnTo>
                    <a:lnTo>
                      <a:pt x="248" y="1087"/>
                    </a:lnTo>
                    <a:lnTo>
                      <a:pt x="250" y="1087"/>
                    </a:lnTo>
                    <a:lnTo>
                      <a:pt x="280" y="1086"/>
                    </a:lnTo>
                    <a:lnTo>
                      <a:pt x="296" y="1085"/>
                    </a:lnTo>
                    <a:lnTo>
                      <a:pt x="299" y="1085"/>
                    </a:lnTo>
                    <a:lnTo>
                      <a:pt x="304" y="1085"/>
                    </a:lnTo>
                    <a:lnTo>
                      <a:pt x="309" y="1085"/>
                    </a:lnTo>
                    <a:lnTo>
                      <a:pt x="348" y="1082"/>
                    </a:lnTo>
                    <a:lnTo>
                      <a:pt x="384" y="1080"/>
                    </a:lnTo>
                    <a:lnTo>
                      <a:pt x="385" y="1080"/>
                    </a:lnTo>
                    <a:lnTo>
                      <a:pt x="400" y="1079"/>
                    </a:lnTo>
                    <a:lnTo>
                      <a:pt x="444" y="1077"/>
                    </a:lnTo>
                    <a:lnTo>
                      <a:pt x="510" y="1073"/>
                    </a:lnTo>
                    <a:lnTo>
                      <a:pt x="530" y="1072"/>
                    </a:lnTo>
                    <a:lnTo>
                      <a:pt x="625" y="1066"/>
                    </a:lnTo>
                    <a:lnTo>
                      <a:pt x="626" y="1066"/>
                    </a:lnTo>
                    <a:lnTo>
                      <a:pt x="649" y="1063"/>
                    </a:lnTo>
                    <a:lnTo>
                      <a:pt x="655" y="1063"/>
                    </a:lnTo>
                    <a:lnTo>
                      <a:pt x="659" y="1063"/>
                    </a:lnTo>
                    <a:lnTo>
                      <a:pt x="660" y="1063"/>
                    </a:lnTo>
                    <a:lnTo>
                      <a:pt x="688" y="1060"/>
                    </a:lnTo>
                    <a:lnTo>
                      <a:pt x="696" y="1060"/>
                    </a:lnTo>
                    <a:lnTo>
                      <a:pt x="700" y="1060"/>
                    </a:lnTo>
                    <a:lnTo>
                      <a:pt x="707" y="1059"/>
                    </a:lnTo>
                    <a:lnTo>
                      <a:pt x="707" y="1058"/>
                    </a:lnTo>
                    <a:lnTo>
                      <a:pt x="709" y="946"/>
                    </a:lnTo>
                    <a:lnTo>
                      <a:pt x="700" y="947"/>
                    </a:lnTo>
                    <a:lnTo>
                      <a:pt x="707" y="919"/>
                    </a:lnTo>
                    <a:lnTo>
                      <a:pt x="687" y="930"/>
                    </a:lnTo>
                    <a:lnTo>
                      <a:pt x="696" y="910"/>
                    </a:lnTo>
                    <a:lnTo>
                      <a:pt x="689" y="904"/>
                    </a:lnTo>
                    <a:lnTo>
                      <a:pt x="688" y="903"/>
                    </a:lnTo>
                    <a:lnTo>
                      <a:pt x="688" y="902"/>
                    </a:lnTo>
                    <a:lnTo>
                      <a:pt x="685" y="894"/>
                    </a:lnTo>
                    <a:lnTo>
                      <a:pt x="704" y="849"/>
                    </a:lnTo>
                    <a:lnTo>
                      <a:pt x="703" y="826"/>
                    </a:lnTo>
                    <a:lnTo>
                      <a:pt x="728" y="829"/>
                    </a:lnTo>
                    <a:lnTo>
                      <a:pt x="708" y="767"/>
                    </a:lnTo>
                    <a:lnTo>
                      <a:pt x="723" y="755"/>
                    </a:lnTo>
                    <a:lnTo>
                      <a:pt x="731" y="724"/>
                    </a:lnTo>
                    <a:lnTo>
                      <a:pt x="731" y="723"/>
                    </a:lnTo>
                    <a:lnTo>
                      <a:pt x="751" y="683"/>
                    </a:lnTo>
                    <a:lnTo>
                      <a:pt x="767" y="669"/>
                    </a:lnTo>
                    <a:lnTo>
                      <a:pt x="762" y="651"/>
                    </a:lnTo>
                    <a:lnTo>
                      <a:pt x="780" y="645"/>
                    </a:lnTo>
                    <a:lnTo>
                      <a:pt x="777" y="659"/>
                    </a:lnTo>
                    <a:lnTo>
                      <a:pt x="780" y="660"/>
                    </a:lnTo>
                    <a:lnTo>
                      <a:pt x="799" y="597"/>
                    </a:lnTo>
                    <a:lnTo>
                      <a:pt x="793" y="563"/>
                    </a:lnTo>
                    <a:lnTo>
                      <a:pt x="793" y="561"/>
                    </a:lnTo>
                    <a:lnTo>
                      <a:pt x="800" y="554"/>
                    </a:lnTo>
                    <a:lnTo>
                      <a:pt x="803" y="565"/>
                    </a:lnTo>
                    <a:lnTo>
                      <a:pt x="816" y="547"/>
                    </a:lnTo>
                    <a:lnTo>
                      <a:pt x="794" y="534"/>
                    </a:lnTo>
                    <a:lnTo>
                      <a:pt x="800" y="529"/>
                    </a:lnTo>
                    <a:lnTo>
                      <a:pt x="808" y="536"/>
                    </a:lnTo>
                    <a:lnTo>
                      <a:pt x="817" y="527"/>
                    </a:lnTo>
                    <a:lnTo>
                      <a:pt x="813" y="520"/>
                    </a:lnTo>
                    <a:lnTo>
                      <a:pt x="824" y="503"/>
                    </a:lnTo>
                    <a:lnTo>
                      <a:pt x="825" y="500"/>
                    </a:lnTo>
                    <a:lnTo>
                      <a:pt x="827" y="496"/>
                    </a:lnTo>
                    <a:lnTo>
                      <a:pt x="843" y="492"/>
                    </a:lnTo>
                    <a:lnTo>
                      <a:pt x="852" y="479"/>
                    </a:lnTo>
                    <a:lnTo>
                      <a:pt x="851" y="465"/>
                    </a:lnTo>
                    <a:lnTo>
                      <a:pt x="840" y="451"/>
                    </a:lnTo>
                    <a:lnTo>
                      <a:pt x="868" y="408"/>
                    </a:lnTo>
                    <a:lnTo>
                      <a:pt x="881" y="408"/>
                    </a:lnTo>
                    <a:lnTo>
                      <a:pt x="874" y="339"/>
                    </a:lnTo>
                    <a:lnTo>
                      <a:pt x="867" y="323"/>
                    </a:lnTo>
                    <a:lnTo>
                      <a:pt x="865" y="334"/>
                    </a:lnTo>
                    <a:lnTo>
                      <a:pt x="857" y="333"/>
                    </a:lnTo>
                    <a:lnTo>
                      <a:pt x="864" y="316"/>
                    </a:lnTo>
                    <a:lnTo>
                      <a:pt x="880" y="296"/>
                    </a:lnTo>
                    <a:lnTo>
                      <a:pt x="888" y="276"/>
                    </a:lnTo>
                    <a:lnTo>
                      <a:pt x="906" y="282"/>
                    </a:lnTo>
                    <a:lnTo>
                      <a:pt x="908" y="217"/>
                    </a:lnTo>
                    <a:lnTo>
                      <a:pt x="929" y="170"/>
                    </a:lnTo>
                    <a:lnTo>
                      <a:pt x="948" y="167"/>
                    </a:lnTo>
                    <a:lnTo>
                      <a:pt x="930" y="140"/>
                    </a:lnTo>
                    <a:lnTo>
                      <a:pt x="927" y="141"/>
                    </a:lnTo>
                    <a:lnTo>
                      <a:pt x="897" y="144"/>
                    </a:lnTo>
                    <a:lnTo>
                      <a:pt x="888" y="146"/>
                    </a:lnTo>
                    <a:lnTo>
                      <a:pt x="848" y="150"/>
                    </a:lnTo>
                    <a:lnTo>
                      <a:pt x="833" y="151"/>
                    </a:lnTo>
                    <a:lnTo>
                      <a:pt x="825" y="153"/>
                    </a:lnTo>
                    <a:lnTo>
                      <a:pt x="809" y="154"/>
                    </a:lnTo>
                    <a:lnTo>
                      <a:pt x="823" y="117"/>
                    </a:lnTo>
                    <a:lnTo>
                      <a:pt x="827" y="114"/>
                    </a:lnTo>
                    <a:lnTo>
                      <a:pt x="840" y="89"/>
                    </a:lnTo>
                    <a:lnTo>
                      <a:pt x="851" y="75"/>
                    </a:lnTo>
                    <a:lnTo>
                      <a:pt x="842" y="0"/>
                    </a:lnTo>
                    <a:lnTo>
                      <a:pt x="828" y="1"/>
                    </a:lnTo>
                    <a:lnTo>
                      <a:pt x="824" y="2"/>
                    </a:lnTo>
                    <a:lnTo>
                      <a:pt x="815" y="2"/>
                    </a:lnTo>
                    <a:lnTo>
                      <a:pt x="762" y="7"/>
                    </a:lnTo>
                    <a:lnTo>
                      <a:pt x="736" y="9"/>
                    </a:lnTo>
                    <a:lnTo>
                      <a:pt x="733" y="9"/>
                    </a:lnTo>
                    <a:lnTo>
                      <a:pt x="722" y="11"/>
                    </a:lnTo>
                    <a:lnTo>
                      <a:pt x="705" y="12"/>
                    </a:lnTo>
                    <a:lnTo>
                      <a:pt x="682" y="14"/>
                    </a:lnTo>
                    <a:lnTo>
                      <a:pt x="658" y="17"/>
                    </a:lnTo>
                    <a:lnTo>
                      <a:pt x="644" y="18"/>
                    </a:lnTo>
                    <a:lnTo>
                      <a:pt x="637" y="18"/>
                    </a:lnTo>
                    <a:lnTo>
                      <a:pt x="605" y="21"/>
                    </a:lnTo>
                    <a:lnTo>
                      <a:pt x="604" y="21"/>
                    </a:lnTo>
                    <a:lnTo>
                      <a:pt x="603" y="21"/>
                    </a:lnTo>
                    <a:lnTo>
                      <a:pt x="597" y="22"/>
                    </a:lnTo>
                    <a:lnTo>
                      <a:pt x="587" y="22"/>
                    </a:lnTo>
                    <a:lnTo>
                      <a:pt x="578" y="22"/>
                    </a:lnTo>
                    <a:lnTo>
                      <a:pt x="555" y="25"/>
                    </a:lnTo>
                    <a:lnTo>
                      <a:pt x="540" y="25"/>
                    </a:lnTo>
                    <a:lnTo>
                      <a:pt x="493" y="29"/>
                    </a:lnTo>
                    <a:lnTo>
                      <a:pt x="470" y="31"/>
                    </a:lnTo>
                    <a:lnTo>
                      <a:pt x="469" y="31"/>
                    </a:lnTo>
                    <a:lnTo>
                      <a:pt x="465" y="31"/>
                    </a:lnTo>
                    <a:lnTo>
                      <a:pt x="422" y="35"/>
                    </a:lnTo>
                    <a:lnTo>
                      <a:pt x="411" y="35"/>
                    </a:lnTo>
                    <a:lnTo>
                      <a:pt x="394" y="36"/>
                    </a:lnTo>
                    <a:lnTo>
                      <a:pt x="358" y="39"/>
                    </a:lnTo>
                    <a:lnTo>
                      <a:pt x="352" y="39"/>
                    </a:lnTo>
                    <a:lnTo>
                      <a:pt x="348" y="39"/>
                    </a:lnTo>
                    <a:lnTo>
                      <a:pt x="332" y="41"/>
                    </a:lnTo>
                    <a:lnTo>
                      <a:pt x="296" y="42"/>
                    </a:lnTo>
                    <a:lnTo>
                      <a:pt x="276" y="44"/>
                    </a:lnTo>
                    <a:lnTo>
                      <a:pt x="249" y="45"/>
                    </a:lnTo>
                    <a:lnTo>
                      <a:pt x="245" y="45"/>
                    </a:lnTo>
                    <a:lnTo>
                      <a:pt x="234" y="46"/>
                    </a:lnTo>
                    <a:lnTo>
                      <a:pt x="221" y="46"/>
                    </a:lnTo>
                    <a:lnTo>
                      <a:pt x="195" y="48"/>
                    </a:lnTo>
                    <a:lnTo>
                      <a:pt x="171" y="49"/>
                    </a:lnTo>
                    <a:lnTo>
                      <a:pt x="155" y="51"/>
                    </a:lnTo>
                    <a:lnTo>
                      <a:pt x="141" y="51"/>
                    </a:lnTo>
                    <a:lnTo>
                      <a:pt x="129" y="52"/>
                    </a:lnTo>
                    <a:lnTo>
                      <a:pt x="116" y="52"/>
                    </a:lnTo>
                    <a:lnTo>
                      <a:pt x="101" y="53"/>
                    </a:lnTo>
                    <a:lnTo>
                      <a:pt x="45" y="55"/>
                    </a:lnTo>
                    <a:lnTo>
                      <a:pt x="21" y="56"/>
                    </a:lnTo>
                    <a:lnTo>
                      <a:pt x="0" y="58"/>
                    </a:lnTo>
                    <a:lnTo>
                      <a:pt x="4" y="95"/>
                    </a:lnTo>
                    <a:lnTo>
                      <a:pt x="6" y="114"/>
                    </a:lnTo>
                    <a:lnTo>
                      <a:pt x="12" y="158"/>
                    </a:lnTo>
                    <a:lnTo>
                      <a:pt x="14" y="168"/>
                    </a:lnTo>
                    <a:lnTo>
                      <a:pt x="14" y="175"/>
                    </a:lnTo>
                    <a:lnTo>
                      <a:pt x="25" y="243"/>
                    </a:lnTo>
                    <a:lnTo>
                      <a:pt x="27" y="265"/>
                    </a:lnTo>
                    <a:lnTo>
                      <a:pt x="29" y="278"/>
                    </a:lnTo>
                    <a:close/>
                  </a:path>
                </a:pathLst>
              </a:custGeom>
              <a:solidFill>
                <a:srgbClr val="00FF00"/>
              </a:solidFill>
              <a:ln w="0">
                <a:solidFill>
                  <a:schemeClr val="tx2"/>
                </a:solidFill>
                <a:round/>
                <a:headEnd/>
                <a:tailEnd/>
              </a:ln>
            </p:spPr>
            <p:txBody>
              <a:bodyPr/>
              <a:lstStyle/>
              <a:p>
                <a:endParaRPr lang="en-US"/>
              </a:p>
            </p:txBody>
          </p:sp>
          <p:sp>
            <p:nvSpPr>
              <p:cNvPr id="202796" name="Freeform 39"/>
              <p:cNvSpPr>
                <a:spLocks/>
              </p:cNvSpPr>
              <p:nvPr/>
            </p:nvSpPr>
            <p:spPr bwMode="auto">
              <a:xfrm>
                <a:off x="3505200" y="4086225"/>
                <a:ext cx="1289050" cy="804863"/>
              </a:xfrm>
              <a:custGeom>
                <a:avLst/>
                <a:gdLst>
                  <a:gd name="T0" fmla="*/ 2147483647 w 1633"/>
                  <a:gd name="T1" fmla="*/ 2147483647 h 1027"/>
                  <a:gd name="T2" fmla="*/ 2147483647 w 1633"/>
                  <a:gd name="T3" fmla="*/ 2147483647 h 1027"/>
                  <a:gd name="T4" fmla="*/ 2147483647 w 1633"/>
                  <a:gd name="T5" fmla="*/ 2147483647 h 1027"/>
                  <a:gd name="T6" fmla="*/ 2147483647 w 1633"/>
                  <a:gd name="T7" fmla="*/ 2147483647 h 1027"/>
                  <a:gd name="T8" fmla="*/ 2147483647 w 1633"/>
                  <a:gd name="T9" fmla="*/ 2147483647 h 1027"/>
                  <a:gd name="T10" fmla="*/ 2147483647 w 1633"/>
                  <a:gd name="T11" fmla="*/ 2147483647 h 1027"/>
                  <a:gd name="T12" fmla="*/ 2147483647 w 1633"/>
                  <a:gd name="T13" fmla="*/ 2147483647 h 1027"/>
                  <a:gd name="T14" fmla="*/ 2147483647 w 1633"/>
                  <a:gd name="T15" fmla="*/ 2147483647 h 1027"/>
                  <a:gd name="T16" fmla="*/ 2147483647 w 1633"/>
                  <a:gd name="T17" fmla="*/ 2147483647 h 1027"/>
                  <a:gd name="T18" fmla="*/ 2147483647 w 1633"/>
                  <a:gd name="T19" fmla="*/ 2147483647 h 1027"/>
                  <a:gd name="T20" fmla="*/ 2147483647 w 1633"/>
                  <a:gd name="T21" fmla="*/ 2147483647 h 1027"/>
                  <a:gd name="T22" fmla="*/ 2147483647 w 1633"/>
                  <a:gd name="T23" fmla="*/ 2147483647 h 1027"/>
                  <a:gd name="T24" fmla="*/ 2147483647 w 1633"/>
                  <a:gd name="T25" fmla="*/ 2147483647 h 1027"/>
                  <a:gd name="T26" fmla="*/ 2147483647 w 1633"/>
                  <a:gd name="T27" fmla="*/ 2147483647 h 1027"/>
                  <a:gd name="T28" fmla="*/ 2147483647 w 1633"/>
                  <a:gd name="T29" fmla="*/ 2147483647 h 1027"/>
                  <a:gd name="T30" fmla="*/ 2147483647 w 1633"/>
                  <a:gd name="T31" fmla="*/ 2147483647 h 1027"/>
                  <a:gd name="T32" fmla="*/ 2147483647 w 1633"/>
                  <a:gd name="T33" fmla="*/ 2147483647 h 1027"/>
                  <a:gd name="T34" fmla="*/ 2147483647 w 1633"/>
                  <a:gd name="T35" fmla="*/ 2147483647 h 1027"/>
                  <a:gd name="T36" fmla="*/ 2147483647 w 1633"/>
                  <a:gd name="T37" fmla="*/ 2147483647 h 1027"/>
                  <a:gd name="T38" fmla="*/ 2147483647 w 1633"/>
                  <a:gd name="T39" fmla="*/ 2147483647 h 1027"/>
                  <a:gd name="T40" fmla="*/ 0 w 1633"/>
                  <a:gd name="T41" fmla="*/ 2147483647 h 1027"/>
                  <a:gd name="T42" fmla="*/ 2147483647 w 1633"/>
                  <a:gd name="T43" fmla="*/ 2147483647 h 1027"/>
                  <a:gd name="T44" fmla="*/ 2147483647 w 1633"/>
                  <a:gd name="T45" fmla="*/ 2147483647 h 1027"/>
                  <a:gd name="T46" fmla="*/ 2147483647 w 1633"/>
                  <a:gd name="T47" fmla="*/ 2147483647 h 1027"/>
                  <a:gd name="T48" fmla="*/ 2147483647 w 1633"/>
                  <a:gd name="T49" fmla="*/ 2147483647 h 1027"/>
                  <a:gd name="T50" fmla="*/ 2147483647 w 1633"/>
                  <a:gd name="T51" fmla="*/ 2147483647 h 1027"/>
                  <a:gd name="T52" fmla="*/ 2147483647 w 1633"/>
                  <a:gd name="T53" fmla="*/ 2147483647 h 1027"/>
                  <a:gd name="T54" fmla="*/ 2147483647 w 1633"/>
                  <a:gd name="T55" fmla="*/ 2147483647 h 1027"/>
                  <a:gd name="T56" fmla="*/ 2147483647 w 1633"/>
                  <a:gd name="T57" fmla="*/ 2147483647 h 1027"/>
                  <a:gd name="T58" fmla="*/ 2147483647 w 1633"/>
                  <a:gd name="T59" fmla="*/ 2147483647 h 1027"/>
                  <a:gd name="T60" fmla="*/ 2147483647 w 1633"/>
                  <a:gd name="T61" fmla="*/ 2147483647 h 1027"/>
                  <a:gd name="T62" fmla="*/ 2147483647 w 1633"/>
                  <a:gd name="T63" fmla="*/ 2147483647 h 1027"/>
                  <a:gd name="T64" fmla="*/ 2147483647 w 1633"/>
                  <a:gd name="T65" fmla="*/ 2147483647 h 1027"/>
                  <a:gd name="T66" fmla="*/ 2147483647 w 1633"/>
                  <a:gd name="T67" fmla="*/ 2147483647 h 1027"/>
                  <a:gd name="T68" fmla="*/ 2147483647 w 1633"/>
                  <a:gd name="T69" fmla="*/ 2147483647 h 1027"/>
                  <a:gd name="T70" fmla="*/ 2147483647 w 1633"/>
                  <a:gd name="T71" fmla="*/ 2147483647 h 1027"/>
                  <a:gd name="T72" fmla="*/ 2147483647 w 1633"/>
                  <a:gd name="T73" fmla="*/ 2147483647 h 1027"/>
                  <a:gd name="T74" fmla="*/ 2147483647 w 1633"/>
                  <a:gd name="T75" fmla="*/ 2147483647 h 1027"/>
                  <a:gd name="T76" fmla="*/ 2147483647 w 1633"/>
                  <a:gd name="T77" fmla="*/ 2147483647 h 1027"/>
                  <a:gd name="T78" fmla="*/ 2147483647 w 1633"/>
                  <a:gd name="T79" fmla="*/ 2147483647 h 1027"/>
                  <a:gd name="T80" fmla="*/ 2147483647 w 1633"/>
                  <a:gd name="T81" fmla="*/ 2147483647 h 1027"/>
                  <a:gd name="T82" fmla="*/ 2147483647 w 1633"/>
                  <a:gd name="T83" fmla="*/ 2147483647 h 1027"/>
                  <a:gd name="T84" fmla="*/ 2147483647 w 1633"/>
                  <a:gd name="T85" fmla="*/ 2147483647 h 1027"/>
                  <a:gd name="T86" fmla="*/ 2147483647 w 1633"/>
                  <a:gd name="T87" fmla="*/ 2147483647 h 1027"/>
                  <a:gd name="T88" fmla="*/ 2147483647 w 1633"/>
                  <a:gd name="T89" fmla="*/ 2147483647 h 1027"/>
                  <a:gd name="T90" fmla="*/ 2147483647 w 1633"/>
                  <a:gd name="T91" fmla="*/ 2147483647 h 1027"/>
                  <a:gd name="T92" fmla="*/ 2147483647 w 1633"/>
                  <a:gd name="T93" fmla="*/ 2147483647 h 1027"/>
                  <a:gd name="T94" fmla="*/ 2147483647 w 1633"/>
                  <a:gd name="T95" fmla="*/ 2147483647 h 1027"/>
                  <a:gd name="T96" fmla="*/ 2147483647 w 1633"/>
                  <a:gd name="T97" fmla="*/ 2147483647 h 1027"/>
                  <a:gd name="T98" fmla="*/ 2147483647 w 1633"/>
                  <a:gd name="T99" fmla="*/ 2147483647 h 1027"/>
                  <a:gd name="T100" fmla="*/ 2147483647 w 1633"/>
                  <a:gd name="T101" fmla="*/ 2147483647 h 1027"/>
                  <a:gd name="T102" fmla="*/ 2147483647 w 1633"/>
                  <a:gd name="T103" fmla="*/ 2147483647 h 1027"/>
                  <a:gd name="T104" fmla="*/ 2147483647 w 1633"/>
                  <a:gd name="T105" fmla="*/ 2147483647 h 1027"/>
                  <a:gd name="T106" fmla="*/ 2147483647 w 1633"/>
                  <a:gd name="T107" fmla="*/ 2147483647 h 1027"/>
                  <a:gd name="T108" fmla="*/ 2147483647 w 1633"/>
                  <a:gd name="T109" fmla="*/ 2147483647 h 1027"/>
                  <a:gd name="T110" fmla="*/ 2147483647 w 1633"/>
                  <a:gd name="T111" fmla="*/ 2147483647 h 102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33"/>
                  <a:gd name="T169" fmla="*/ 0 h 1027"/>
                  <a:gd name="T170" fmla="*/ 1633 w 1633"/>
                  <a:gd name="T171" fmla="*/ 1027 h 102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33" h="1027">
                    <a:moveTo>
                      <a:pt x="1596" y="266"/>
                    </a:moveTo>
                    <a:lnTo>
                      <a:pt x="1590" y="222"/>
                    </a:lnTo>
                    <a:lnTo>
                      <a:pt x="1588" y="203"/>
                    </a:lnTo>
                    <a:lnTo>
                      <a:pt x="1584" y="166"/>
                    </a:lnTo>
                    <a:lnTo>
                      <a:pt x="1582" y="136"/>
                    </a:lnTo>
                    <a:lnTo>
                      <a:pt x="1582" y="122"/>
                    </a:lnTo>
                    <a:lnTo>
                      <a:pt x="1582" y="115"/>
                    </a:lnTo>
                    <a:lnTo>
                      <a:pt x="1581" y="112"/>
                    </a:lnTo>
                    <a:lnTo>
                      <a:pt x="1581" y="95"/>
                    </a:lnTo>
                    <a:lnTo>
                      <a:pt x="1581" y="86"/>
                    </a:lnTo>
                    <a:lnTo>
                      <a:pt x="1580" y="58"/>
                    </a:lnTo>
                    <a:lnTo>
                      <a:pt x="1580" y="28"/>
                    </a:lnTo>
                    <a:lnTo>
                      <a:pt x="1579" y="17"/>
                    </a:lnTo>
                    <a:lnTo>
                      <a:pt x="1578" y="17"/>
                    </a:lnTo>
                    <a:lnTo>
                      <a:pt x="1555" y="17"/>
                    </a:lnTo>
                    <a:lnTo>
                      <a:pt x="1506" y="18"/>
                    </a:lnTo>
                    <a:lnTo>
                      <a:pt x="1494" y="20"/>
                    </a:lnTo>
                    <a:lnTo>
                      <a:pt x="1461" y="21"/>
                    </a:lnTo>
                    <a:lnTo>
                      <a:pt x="1449" y="21"/>
                    </a:lnTo>
                    <a:lnTo>
                      <a:pt x="1432" y="21"/>
                    </a:lnTo>
                    <a:lnTo>
                      <a:pt x="1414" y="22"/>
                    </a:lnTo>
                    <a:lnTo>
                      <a:pt x="1410" y="22"/>
                    </a:lnTo>
                    <a:lnTo>
                      <a:pt x="1390" y="22"/>
                    </a:lnTo>
                    <a:lnTo>
                      <a:pt x="1382" y="22"/>
                    </a:lnTo>
                    <a:lnTo>
                      <a:pt x="1359" y="24"/>
                    </a:lnTo>
                    <a:lnTo>
                      <a:pt x="1343" y="24"/>
                    </a:lnTo>
                    <a:lnTo>
                      <a:pt x="1326" y="24"/>
                    </a:lnTo>
                    <a:lnTo>
                      <a:pt x="1319" y="24"/>
                    </a:lnTo>
                    <a:lnTo>
                      <a:pt x="1319" y="25"/>
                    </a:lnTo>
                    <a:lnTo>
                      <a:pt x="1297" y="25"/>
                    </a:lnTo>
                    <a:lnTo>
                      <a:pt x="1237" y="27"/>
                    </a:lnTo>
                    <a:lnTo>
                      <a:pt x="1221" y="27"/>
                    </a:lnTo>
                    <a:lnTo>
                      <a:pt x="1203" y="27"/>
                    </a:lnTo>
                    <a:lnTo>
                      <a:pt x="1179" y="27"/>
                    </a:lnTo>
                    <a:lnTo>
                      <a:pt x="1156" y="28"/>
                    </a:lnTo>
                    <a:lnTo>
                      <a:pt x="1132" y="28"/>
                    </a:lnTo>
                    <a:lnTo>
                      <a:pt x="1105" y="28"/>
                    </a:lnTo>
                    <a:lnTo>
                      <a:pt x="1074" y="28"/>
                    </a:lnTo>
                    <a:lnTo>
                      <a:pt x="1062" y="28"/>
                    </a:lnTo>
                    <a:lnTo>
                      <a:pt x="1045" y="30"/>
                    </a:lnTo>
                    <a:lnTo>
                      <a:pt x="1038" y="30"/>
                    </a:lnTo>
                    <a:lnTo>
                      <a:pt x="1003" y="30"/>
                    </a:lnTo>
                    <a:lnTo>
                      <a:pt x="982" y="30"/>
                    </a:lnTo>
                    <a:lnTo>
                      <a:pt x="945" y="30"/>
                    </a:lnTo>
                    <a:lnTo>
                      <a:pt x="935" y="30"/>
                    </a:lnTo>
                    <a:lnTo>
                      <a:pt x="924" y="30"/>
                    </a:lnTo>
                    <a:lnTo>
                      <a:pt x="921" y="30"/>
                    </a:lnTo>
                    <a:lnTo>
                      <a:pt x="890" y="30"/>
                    </a:lnTo>
                    <a:lnTo>
                      <a:pt x="879" y="30"/>
                    </a:lnTo>
                    <a:lnTo>
                      <a:pt x="874" y="30"/>
                    </a:lnTo>
                    <a:lnTo>
                      <a:pt x="851" y="30"/>
                    </a:lnTo>
                    <a:lnTo>
                      <a:pt x="843" y="30"/>
                    </a:lnTo>
                    <a:lnTo>
                      <a:pt x="804" y="28"/>
                    </a:lnTo>
                    <a:lnTo>
                      <a:pt x="791" y="28"/>
                    </a:lnTo>
                    <a:lnTo>
                      <a:pt x="757" y="28"/>
                    </a:lnTo>
                    <a:lnTo>
                      <a:pt x="693" y="27"/>
                    </a:lnTo>
                    <a:lnTo>
                      <a:pt x="686" y="27"/>
                    </a:lnTo>
                    <a:lnTo>
                      <a:pt x="671" y="27"/>
                    </a:lnTo>
                    <a:lnTo>
                      <a:pt x="663" y="27"/>
                    </a:lnTo>
                    <a:lnTo>
                      <a:pt x="655" y="27"/>
                    </a:lnTo>
                    <a:lnTo>
                      <a:pt x="583" y="25"/>
                    </a:lnTo>
                    <a:lnTo>
                      <a:pt x="570" y="24"/>
                    </a:lnTo>
                    <a:lnTo>
                      <a:pt x="568" y="24"/>
                    </a:lnTo>
                    <a:lnTo>
                      <a:pt x="562" y="24"/>
                    </a:lnTo>
                    <a:lnTo>
                      <a:pt x="552" y="24"/>
                    </a:lnTo>
                    <a:lnTo>
                      <a:pt x="546" y="22"/>
                    </a:lnTo>
                    <a:lnTo>
                      <a:pt x="463" y="21"/>
                    </a:lnTo>
                    <a:lnTo>
                      <a:pt x="451" y="21"/>
                    </a:lnTo>
                    <a:lnTo>
                      <a:pt x="391" y="20"/>
                    </a:lnTo>
                    <a:lnTo>
                      <a:pt x="381" y="20"/>
                    </a:lnTo>
                    <a:lnTo>
                      <a:pt x="370" y="18"/>
                    </a:lnTo>
                    <a:lnTo>
                      <a:pt x="358" y="18"/>
                    </a:lnTo>
                    <a:lnTo>
                      <a:pt x="311" y="17"/>
                    </a:lnTo>
                    <a:lnTo>
                      <a:pt x="277" y="15"/>
                    </a:lnTo>
                    <a:lnTo>
                      <a:pt x="240" y="14"/>
                    </a:lnTo>
                    <a:lnTo>
                      <a:pt x="230" y="14"/>
                    </a:lnTo>
                    <a:lnTo>
                      <a:pt x="189" y="13"/>
                    </a:lnTo>
                    <a:lnTo>
                      <a:pt x="186" y="13"/>
                    </a:lnTo>
                    <a:lnTo>
                      <a:pt x="77" y="5"/>
                    </a:lnTo>
                    <a:lnTo>
                      <a:pt x="52" y="3"/>
                    </a:lnTo>
                    <a:lnTo>
                      <a:pt x="6" y="0"/>
                    </a:lnTo>
                    <a:lnTo>
                      <a:pt x="5" y="38"/>
                    </a:lnTo>
                    <a:lnTo>
                      <a:pt x="3" y="83"/>
                    </a:lnTo>
                    <a:lnTo>
                      <a:pt x="0" y="150"/>
                    </a:lnTo>
                    <a:lnTo>
                      <a:pt x="72" y="153"/>
                    </a:lnTo>
                    <a:lnTo>
                      <a:pt x="118" y="156"/>
                    </a:lnTo>
                    <a:lnTo>
                      <a:pt x="158" y="159"/>
                    </a:lnTo>
                    <a:lnTo>
                      <a:pt x="166" y="159"/>
                    </a:lnTo>
                    <a:lnTo>
                      <a:pt x="168" y="159"/>
                    </a:lnTo>
                    <a:lnTo>
                      <a:pt x="183" y="160"/>
                    </a:lnTo>
                    <a:lnTo>
                      <a:pt x="208" y="161"/>
                    </a:lnTo>
                    <a:lnTo>
                      <a:pt x="216" y="161"/>
                    </a:lnTo>
                    <a:lnTo>
                      <a:pt x="260" y="163"/>
                    </a:lnTo>
                    <a:lnTo>
                      <a:pt x="307" y="166"/>
                    </a:lnTo>
                    <a:lnTo>
                      <a:pt x="331" y="166"/>
                    </a:lnTo>
                    <a:lnTo>
                      <a:pt x="362" y="167"/>
                    </a:lnTo>
                    <a:lnTo>
                      <a:pt x="378" y="169"/>
                    </a:lnTo>
                    <a:lnTo>
                      <a:pt x="387" y="169"/>
                    </a:lnTo>
                    <a:lnTo>
                      <a:pt x="402" y="169"/>
                    </a:lnTo>
                    <a:lnTo>
                      <a:pt x="448" y="170"/>
                    </a:lnTo>
                    <a:lnTo>
                      <a:pt x="463" y="171"/>
                    </a:lnTo>
                    <a:lnTo>
                      <a:pt x="496" y="171"/>
                    </a:lnTo>
                    <a:lnTo>
                      <a:pt x="499" y="173"/>
                    </a:lnTo>
                    <a:lnTo>
                      <a:pt x="566" y="174"/>
                    </a:lnTo>
                    <a:lnTo>
                      <a:pt x="567" y="174"/>
                    </a:lnTo>
                    <a:lnTo>
                      <a:pt x="566" y="211"/>
                    </a:lnTo>
                    <a:lnTo>
                      <a:pt x="565" y="306"/>
                    </a:lnTo>
                    <a:lnTo>
                      <a:pt x="564" y="323"/>
                    </a:lnTo>
                    <a:lnTo>
                      <a:pt x="564" y="349"/>
                    </a:lnTo>
                    <a:lnTo>
                      <a:pt x="564" y="360"/>
                    </a:lnTo>
                    <a:lnTo>
                      <a:pt x="564" y="376"/>
                    </a:lnTo>
                    <a:lnTo>
                      <a:pt x="563" y="398"/>
                    </a:lnTo>
                    <a:lnTo>
                      <a:pt x="563" y="438"/>
                    </a:lnTo>
                    <a:lnTo>
                      <a:pt x="562" y="473"/>
                    </a:lnTo>
                    <a:lnTo>
                      <a:pt x="562" y="482"/>
                    </a:lnTo>
                    <a:lnTo>
                      <a:pt x="562" y="496"/>
                    </a:lnTo>
                    <a:lnTo>
                      <a:pt x="562" y="536"/>
                    </a:lnTo>
                    <a:lnTo>
                      <a:pt x="560" y="547"/>
                    </a:lnTo>
                    <a:lnTo>
                      <a:pt x="560" y="568"/>
                    </a:lnTo>
                    <a:lnTo>
                      <a:pt x="560" y="586"/>
                    </a:lnTo>
                    <a:lnTo>
                      <a:pt x="559" y="614"/>
                    </a:lnTo>
                    <a:lnTo>
                      <a:pt x="559" y="659"/>
                    </a:lnTo>
                    <a:lnTo>
                      <a:pt x="559" y="679"/>
                    </a:lnTo>
                    <a:lnTo>
                      <a:pt x="558" y="698"/>
                    </a:lnTo>
                    <a:lnTo>
                      <a:pt x="558" y="754"/>
                    </a:lnTo>
                    <a:lnTo>
                      <a:pt x="564" y="751"/>
                    </a:lnTo>
                    <a:lnTo>
                      <a:pt x="565" y="751"/>
                    </a:lnTo>
                    <a:lnTo>
                      <a:pt x="588" y="770"/>
                    </a:lnTo>
                    <a:lnTo>
                      <a:pt x="606" y="798"/>
                    </a:lnTo>
                    <a:lnTo>
                      <a:pt x="654" y="803"/>
                    </a:lnTo>
                    <a:lnTo>
                      <a:pt x="659" y="807"/>
                    </a:lnTo>
                    <a:lnTo>
                      <a:pt x="702" y="817"/>
                    </a:lnTo>
                    <a:lnTo>
                      <a:pt x="709" y="825"/>
                    </a:lnTo>
                    <a:lnTo>
                      <a:pt x="711" y="859"/>
                    </a:lnTo>
                    <a:lnTo>
                      <a:pt x="726" y="868"/>
                    </a:lnTo>
                    <a:lnTo>
                      <a:pt x="739" y="865"/>
                    </a:lnTo>
                    <a:lnTo>
                      <a:pt x="759" y="868"/>
                    </a:lnTo>
                    <a:lnTo>
                      <a:pt x="798" y="890"/>
                    </a:lnTo>
                    <a:lnTo>
                      <a:pt x="823" y="879"/>
                    </a:lnTo>
                    <a:lnTo>
                      <a:pt x="826" y="881"/>
                    </a:lnTo>
                    <a:lnTo>
                      <a:pt x="836" y="889"/>
                    </a:lnTo>
                    <a:lnTo>
                      <a:pt x="847" y="903"/>
                    </a:lnTo>
                    <a:lnTo>
                      <a:pt x="862" y="905"/>
                    </a:lnTo>
                    <a:lnTo>
                      <a:pt x="898" y="889"/>
                    </a:lnTo>
                    <a:lnTo>
                      <a:pt x="910" y="892"/>
                    </a:lnTo>
                    <a:lnTo>
                      <a:pt x="918" y="886"/>
                    </a:lnTo>
                    <a:lnTo>
                      <a:pt x="926" y="885"/>
                    </a:lnTo>
                    <a:lnTo>
                      <a:pt x="931" y="926"/>
                    </a:lnTo>
                    <a:lnTo>
                      <a:pt x="949" y="926"/>
                    </a:lnTo>
                    <a:lnTo>
                      <a:pt x="949" y="960"/>
                    </a:lnTo>
                    <a:lnTo>
                      <a:pt x="969" y="971"/>
                    </a:lnTo>
                    <a:lnTo>
                      <a:pt x="1018" y="934"/>
                    </a:lnTo>
                    <a:lnTo>
                      <a:pt x="1030" y="957"/>
                    </a:lnTo>
                    <a:lnTo>
                      <a:pt x="1036" y="953"/>
                    </a:lnTo>
                    <a:lnTo>
                      <a:pt x="1042" y="951"/>
                    </a:lnTo>
                    <a:lnTo>
                      <a:pt x="1045" y="951"/>
                    </a:lnTo>
                    <a:lnTo>
                      <a:pt x="1067" y="980"/>
                    </a:lnTo>
                    <a:lnTo>
                      <a:pt x="1106" y="963"/>
                    </a:lnTo>
                    <a:lnTo>
                      <a:pt x="1102" y="998"/>
                    </a:lnTo>
                    <a:lnTo>
                      <a:pt x="1116" y="1010"/>
                    </a:lnTo>
                    <a:lnTo>
                      <a:pt x="1150" y="940"/>
                    </a:lnTo>
                    <a:lnTo>
                      <a:pt x="1153" y="939"/>
                    </a:lnTo>
                    <a:lnTo>
                      <a:pt x="1189" y="977"/>
                    </a:lnTo>
                    <a:lnTo>
                      <a:pt x="1219" y="956"/>
                    </a:lnTo>
                    <a:lnTo>
                      <a:pt x="1220" y="956"/>
                    </a:lnTo>
                    <a:lnTo>
                      <a:pt x="1215" y="963"/>
                    </a:lnTo>
                    <a:lnTo>
                      <a:pt x="1237" y="991"/>
                    </a:lnTo>
                    <a:lnTo>
                      <a:pt x="1253" y="991"/>
                    </a:lnTo>
                    <a:lnTo>
                      <a:pt x="1261" y="1005"/>
                    </a:lnTo>
                    <a:lnTo>
                      <a:pt x="1286" y="994"/>
                    </a:lnTo>
                    <a:lnTo>
                      <a:pt x="1334" y="960"/>
                    </a:lnTo>
                    <a:lnTo>
                      <a:pt x="1365" y="968"/>
                    </a:lnTo>
                    <a:lnTo>
                      <a:pt x="1381" y="959"/>
                    </a:lnTo>
                    <a:lnTo>
                      <a:pt x="1384" y="951"/>
                    </a:lnTo>
                    <a:lnTo>
                      <a:pt x="1411" y="944"/>
                    </a:lnTo>
                    <a:lnTo>
                      <a:pt x="1412" y="937"/>
                    </a:lnTo>
                    <a:lnTo>
                      <a:pt x="1419" y="939"/>
                    </a:lnTo>
                    <a:lnTo>
                      <a:pt x="1425" y="951"/>
                    </a:lnTo>
                    <a:lnTo>
                      <a:pt x="1424" y="953"/>
                    </a:lnTo>
                    <a:lnTo>
                      <a:pt x="1469" y="954"/>
                    </a:lnTo>
                    <a:lnTo>
                      <a:pt x="1476" y="954"/>
                    </a:lnTo>
                    <a:lnTo>
                      <a:pt x="1481" y="937"/>
                    </a:lnTo>
                    <a:lnTo>
                      <a:pt x="1499" y="936"/>
                    </a:lnTo>
                    <a:lnTo>
                      <a:pt x="1505" y="936"/>
                    </a:lnTo>
                    <a:lnTo>
                      <a:pt x="1506" y="944"/>
                    </a:lnTo>
                    <a:lnTo>
                      <a:pt x="1530" y="957"/>
                    </a:lnTo>
                    <a:lnTo>
                      <a:pt x="1555" y="990"/>
                    </a:lnTo>
                    <a:lnTo>
                      <a:pt x="1565" y="994"/>
                    </a:lnTo>
                    <a:lnTo>
                      <a:pt x="1564" y="984"/>
                    </a:lnTo>
                    <a:lnTo>
                      <a:pt x="1578" y="988"/>
                    </a:lnTo>
                    <a:lnTo>
                      <a:pt x="1578" y="1000"/>
                    </a:lnTo>
                    <a:lnTo>
                      <a:pt x="1582" y="998"/>
                    </a:lnTo>
                    <a:lnTo>
                      <a:pt x="1581" y="1002"/>
                    </a:lnTo>
                    <a:lnTo>
                      <a:pt x="1604" y="1008"/>
                    </a:lnTo>
                    <a:lnTo>
                      <a:pt x="1625" y="1027"/>
                    </a:lnTo>
                    <a:lnTo>
                      <a:pt x="1633" y="1020"/>
                    </a:lnTo>
                    <a:lnTo>
                      <a:pt x="1632" y="944"/>
                    </a:lnTo>
                    <a:lnTo>
                      <a:pt x="1632" y="937"/>
                    </a:lnTo>
                    <a:lnTo>
                      <a:pt x="1632" y="929"/>
                    </a:lnTo>
                    <a:lnTo>
                      <a:pt x="1632" y="924"/>
                    </a:lnTo>
                    <a:lnTo>
                      <a:pt x="1630" y="873"/>
                    </a:lnTo>
                    <a:lnTo>
                      <a:pt x="1630" y="855"/>
                    </a:lnTo>
                    <a:lnTo>
                      <a:pt x="1630" y="837"/>
                    </a:lnTo>
                    <a:lnTo>
                      <a:pt x="1630" y="774"/>
                    </a:lnTo>
                    <a:lnTo>
                      <a:pt x="1629" y="760"/>
                    </a:lnTo>
                    <a:lnTo>
                      <a:pt x="1629" y="719"/>
                    </a:lnTo>
                    <a:lnTo>
                      <a:pt x="1629" y="706"/>
                    </a:lnTo>
                    <a:lnTo>
                      <a:pt x="1629" y="693"/>
                    </a:lnTo>
                    <a:lnTo>
                      <a:pt x="1629" y="649"/>
                    </a:lnTo>
                    <a:lnTo>
                      <a:pt x="1629" y="646"/>
                    </a:lnTo>
                    <a:lnTo>
                      <a:pt x="1629" y="632"/>
                    </a:lnTo>
                    <a:lnTo>
                      <a:pt x="1628" y="537"/>
                    </a:lnTo>
                    <a:lnTo>
                      <a:pt x="1628" y="500"/>
                    </a:lnTo>
                    <a:lnTo>
                      <a:pt x="1627" y="496"/>
                    </a:lnTo>
                    <a:lnTo>
                      <a:pt x="1628" y="495"/>
                    </a:lnTo>
                    <a:lnTo>
                      <a:pt x="1628" y="493"/>
                    </a:lnTo>
                    <a:lnTo>
                      <a:pt x="1624" y="464"/>
                    </a:lnTo>
                    <a:lnTo>
                      <a:pt x="1624" y="459"/>
                    </a:lnTo>
                    <a:lnTo>
                      <a:pt x="1618" y="422"/>
                    </a:lnTo>
                    <a:lnTo>
                      <a:pt x="1617" y="411"/>
                    </a:lnTo>
                    <a:lnTo>
                      <a:pt x="1616" y="401"/>
                    </a:lnTo>
                    <a:lnTo>
                      <a:pt x="1613" y="386"/>
                    </a:lnTo>
                    <a:lnTo>
                      <a:pt x="1611" y="373"/>
                    </a:lnTo>
                    <a:lnTo>
                      <a:pt x="1609" y="351"/>
                    </a:lnTo>
                    <a:lnTo>
                      <a:pt x="1598" y="283"/>
                    </a:lnTo>
                    <a:lnTo>
                      <a:pt x="1598" y="276"/>
                    </a:lnTo>
                    <a:lnTo>
                      <a:pt x="1596" y="266"/>
                    </a:lnTo>
                    <a:close/>
                  </a:path>
                </a:pathLst>
              </a:custGeom>
              <a:solidFill>
                <a:srgbClr val="FFFFFF"/>
              </a:solidFill>
              <a:ln w="0">
                <a:solidFill>
                  <a:schemeClr val="tx2"/>
                </a:solidFill>
                <a:round/>
                <a:headEnd/>
                <a:tailEnd/>
              </a:ln>
            </p:spPr>
            <p:txBody>
              <a:bodyPr/>
              <a:lstStyle/>
              <a:p>
                <a:endParaRPr lang="en-US"/>
              </a:p>
            </p:txBody>
          </p:sp>
          <p:sp>
            <p:nvSpPr>
              <p:cNvPr id="202797" name="Freeform 40"/>
              <p:cNvSpPr>
                <a:spLocks/>
              </p:cNvSpPr>
              <p:nvPr/>
            </p:nvSpPr>
            <p:spPr bwMode="auto">
              <a:xfrm>
                <a:off x="2879725" y="4198938"/>
                <a:ext cx="2073275" cy="2519362"/>
              </a:xfrm>
              <a:custGeom>
                <a:avLst/>
                <a:gdLst>
                  <a:gd name="T0" fmla="*/ 2147483647 w 2624"/>
                  <a:gd name="T1" fmla="*/ 2147483647 h 3194"/>
                  <a:gd name="T2" fmla="*/ 2147483647 w 2624"/>
                  <a:gd name="T3" fmla="*/ 2147483647 h 3194"/>
                  <a:gd name="T4" fmla="*/ 2147483647 w 2624"/>
                  <a:gd name="T5" fmla="*/ 2147483647 h 3194"/>
                  <a:gd name="T6" fmla="*/ 2147483647 w 2624"/>
                  <a:gd name="T7" fmla="*/ 2147483647 h 3194"/>
                  <a:gd name="T8" fmla="*/ 2147483647 w 2624"/>
                  <a:gd name="T9" fmla="*/ 2147483647 h 3194"/>
                  <a:gd name="T10" fmla="*/ 2147483647 w 2624"/>
                  <a:gd name="T11" fmla="*/ 2147483647 h 3194"/>
                  <a:gd name="T12" fmla="*/ 2147483647 w 2624"/>
                  <a:gd name="T13" fmla="*/ 2147483647 h 3194"/>
                  <a:gd name="T14" fmla="*/ 2147483647 w 2624"/>
                  <a:gd name="T15" fmla="*/ 2147483647 h 3194"/>
                  <a:gd name="T16" fmla="*/ 2147483647 w 2624"/>
                  <a:gd name="T17" fmla="*/ 2147483647 h 3194"/>
                  <a:gd name="T18" fmla="*/ 2147483647 w 2624"/>
                  <a:gd name="T19" fmla="*/ 2147483647 h 3194"/>
                  <a:gd name="T20" fmla="*/ 2147483647 w 2624"/>
                  <a:gd name="T21" fmla="*/ 2147483647 h 3194"/>
                  <a:gd name="T22" fmla="*/ 2147483647 w 2624"/>
                  <a:gd name="T23" fmla="*/ 2147483647 h 3194"/>
                  <a:gd name="T24" fmla="*/ 2147483647 w 2624"/>
                  <a:gd name="T25" fmla="*/ 2147483647 h 3194"/>
                  <a:gd name="T26" fmla="*/ 2147483647 w 2624"/>
                  <a:gd name="T27" fmla="*/ 2147483647 h 3194"/>
                  <a:gd name="T28" fmla="*/ 2147483647 w 2624"/>
                  <a:gd name="T29" fmla="*/ 2147483647 h 3194"/>
                  <a:gd name="T30" fmla="*/ 2147483647 w 2624"/>
                  <a:gd name="T31" fmla="*/ 2147483647 h 3194"/>
                  <a:gd name="T32" fmla="*/ 2147483647 w 2624"/>
                  <a:gd name="T33" fmla="*/ 2147483647 h 3194"/>
                  <a:gd name="T34" fmla="*/ 2147483647 w 2624"/>
                  <a:gd name="T35" fmla="*/ 2147483647 h 3194"/>
                  <a:gd name="T36" fmla="*/ 2147483647 w 2624"/>
                  <a:gd name="T37" fmla="*/ 2147483647 h 3194"/>
                  <a:gd name="T38" fmla="*/ 2147483647 w 2624"/>
                  <a:gd name="T39" fmla="*/ 2147483647 h 3194"/>
                  <a:gd name="T40" fmla="*/ 2147483647 w 2624"/>
                  <a:gd name="T41" fmla="*/ 2147483647 h 3194"/>
                  <a:gd name="T42" fmla="*/ 2147483647 w 2624"/>
                  <a:gd name="T43" fmla="*/ 2147483647 h 3194"/>
                  <a:gd name="T44" fmla="*/ 2147483647 w 2624"/>
                  <a:gd name="T45" fmla="*/ 2147483647 h 3194"/>
                  <a:gd name="T46" fmla="*/ 2147483647 w 2624"/>
                  <a:gd name="T47" fmla="*/ 2147483647 h 3194"/>
                  <a:gd name="T48" fmla="*/ 2147483647 w 2624"/>
                  <a:gd name="T49" fmla="*/ 2147483647 h 3194"/>
                  <a:gd name="T50" fmla="*/ 2147483647 w 2624"/>
                  <a:gd name="T51" fmla="*/ 2147483647 h 3194"/>
                  <a:gd name="T52" fmla="*/ 2147483647 w 2624"/>
                  <a:gd name="T53" fmla="*/ 2147483647 h 3194"/>
                  <a:gd name="T54" fmla="*/ 2147483647 w 2624"/>
                  <a:gd name="T55" fmla="*/ 2147483647 h 3194"/>
                  <a:gd name="T56" fmla="*/ 2147483647 w 2624"/>
                  <a:gd name="T57" fmla="*/ 2147483647 h 3194"/>
                  <a:gd name="T58" fmla="*/ 2147483647 w 2624"/>
                  <a:gd name="T59" fmla="*/ 2147483647 h 3194"/>
                  <a:gd name="T60" fmla="*/ 2147483647 w 2624"/>
                  <a:gd name="T61" fmla="*/ 2147483647 h 3194"/>
                  <a:gd name="T62" fmla="*/ 2147483647 w 2624"/>
                  <a:gd name="T63" fmla="*/ 2147483647 h 3194"/>
                  <a:gd name="T64" fmla="*/ 2147483647 w 2624"/>
                  <a:gd name="T65" fmla="*/ 2147483647 h 3194"/>
                  <a:gd name="T66" fmla="*/ 2147483647 w 2624"/>
                  <a:gd name="T67" fmla="*/ 2147483647 h 3194"/>
                  <a:gd name="T68" fmla="*/ 2147483647 w 2624"/>
                  <a:gd name="T69" fmla="*/ 2147483647 h 3194"/>
                  <a:gd name="T70" fmla="*/ 2147483647 w 2624"/>
                  <a:gd name="T71" fmla="*/ 2147483647 h 3194"/>
                  <a:gd name="T72" fmla="*/ 2147483647 w 2624"/>
                  <a:gd name="T73" fmla="*/ 2147483647 h 3194"/>
                  <a:gd name="T74" fmla="*/ 2147483647 w 2624"/>
                  <a:gd name="T75" fmla="*/ 2147483647 h 3194"/>
                  <a:gd name="T76" fmla="*/ 2147483647 w 2624"/>
                  <a:gd name="T77" fmla="*/ 2147483647 h 3194"/>
                  <a:gd name="T78" fmla="*/ 2147483647 w 2624"/>
                  <a:gd name="T79" fmla="*/ 2147483647 h 3194"/>
                  <a:gd name="T80" fmla="*/ 2147483647 w 2624"/>
                  <a:gd name="T81" fmla="*/ 2147483647 h 3194"/>
                  <a:gd name="T82" fmla="*/ 2147483647 w 2624"/>
                  <a:gd name="T83" fmla="*/ 2147483647 h 3194"/>
                  <a:gd name="T84" fmla="*/ 2147483647 w 2624"/>
                  <a:gd name="T85" fmla="*/ 2147483647 h 3194"/>
                  <a:gd name="T86" fmla="*/ 2147483647 w 2624"/>
                  <a:gd name="T87" fmla="*/ 2147483647 h 3194"/>
                  <a:gd name="T88" fmla="*/ 2147483647 w 2624"/>
                  <a:gd name="T89" fmla="*/ 2147483647 h 3194"/>
                  <a:gd name="T90" fmla="*/ 2147483647 w 2624"/>
                  <a:gd name="T91" fmla="*/ 2147483647 h 3194"/>
                  <a:gd name="T92" fmla="*/ 2147483647 w 2624"/>
                  <a:gd name="T93" fmla="*/ 2147483647 h 3194"/>
                  <a:gd name="T94" fmla="*/ 2147483647 w 2624"/>
                  <a:gd name="T95" fmla="*/ 2147483647 h 3194"/>
                  <a:gd name="T96" fmla="*/ 2147483647 w 2624"/>
                  <a:gd name="T97" fmla="*/ 2147483647 h 3194"/>
                  <a:gd name="T98" fmla="*/ 2147483647 w 2624"/>
                  <a:gd name="T99" fmla="*/ 2147483647 h 3194"/>
                  <a:gd name="T100" fmla="*/ 2147483647 w 2624"/>
                  <a:gd name="T101" fmla="*/ 2147483647 h 3194"/>
                  <a:gd name="T102" fmla="*/ 2147483647 w 2624"/>
                  <a:gd name="T103" fmla="*/ 2147483647 h 3194"/>
                  <a:gd name="T104" fmla="*/ 2147483647 w 2624"/>
                  <a:gd name="T105" fmla="*/ 2147483647 h 3194"/>
                  <a:gd name="T106" fmla="*/ 2147483647 w 2624"/>
                  <a:gd name="T107" fmla="*/ 2147483647 h 3194"/>
                  <a:gd name="T108" fmla="*/ 2147483647 w 2624"/>
                  <a:gd name="T109" fmla="*/ 2147483647 h 3194"/>
                  <a:gd name="T110" fmla="*/ 2147483647 w 2624"/>
                  <a:gd name="T111" fmla="*/ 2147483647 h 3194"/>
                  <a:gd name="T112" fmla="*/ 2147483647 w 2624"/>
                  <a:gd name="T113" fmla="*/ 2147483647 h 319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624"/>
                  <a:gd name="T172" fmla="*/ 0 h 3194"/>
                  <a:gd name="T173" fmla="*/ 2624 w 2624"/>
                  <a:gd name="T174" fmla="*/ 3194 h 319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624" h="3194">
                    <a:moveTo>
                      <a:pt x="1354" y="2641"/>
                    </a:moveTo>
                    <a:lnTo>
                      <a:pt x="1333" y="2604"/>
                    </a:lnTo>
                    <a:lnTo>
                      <a:pt x="1307" y="2558"/>
                    </a:lnTo>
                    <a:lnTo>
                      <a:pt x="1264" y="2499"/>
                    </a:lnTo>
                    <a:lnTo>
                      <a:pt x="1253" y="2485"/>
                    </a:lnTo>
                    <a:lnTo>
                      <a:pt x="1235" y="2415"/>
                    </a:lnTo>
                    <a:lnTo>
                      <a:pt x="1241" y="2409"/>
                    </a:lnTo>
                    <a:lnTo>
                      <a:pt x="1186" y="2290"/>
                    </a:lnTo>
                    <a:lnTo>
                      <a:pt x="1175" y="2233"/>
                    </a:lnTo>
                    <a:lnTo>
                      <a:pt x="1154" y="2208"/>
                    </a:lnTo>
                    <a:lnTo>
                      <a:pt x="1149" y="2187"/>
                    </a:lnTo>
                    <a:lnTo>
                      <a:pt x="1105" y="2146"/>
                    </a:lnTo>
                    <a:lnTo>
                      <a:pt x="1097" y="2120"/>
                    </a:lnTo>
                    <a:lnTo>
                      <a:pt x="1080" y="2116"/>
                    </a:lnTo>
                    <a:lnTo>
                      <a:pt x="1074" y="2103"/>
                    </a:lnTo>
                    <a:lnTo>
                      <a:pt x="1058" y="2100"/>
                    </a:lnTo>
                    <a:lnTo>
                      <a:pt x="1053" y="2069"/>
                    </a:lnTo>
                    <a:lnTo>
                      <a:pt x="1047" y="2069"/>
                    </a:lnTo>
                    <a:lnTo>
                      <a:pt x="1023" y="2029"/>
                    </a:lnTo>
                    <a:lnTo>
                      <a:pt x="1001" y="2026"/>
                    </a:lnTo>
                    <a:lnTo>
                      <a:pt x="1001" y="2021"/>
                    </a:lnTo>
                    <a:lnTo>
                      <a:pt x="956" y="2018"/>
                    </a:lnTo>
                    <a:lnTo>
                      <a:pt x="911" y="2007"/>
                    </a:lnTo>
                    <a:lnTo>
                      <a:pt x="909" y="2012"/>
                    </a:lnTo>
                    <a:lnTo>
                      <a:pt x="898" y="2008"/>
                    </a:lnTo>
                    <a:lnTo>
                      <a:pt x="896" y="2014"/>
                    </a:lnTo>
                    <a:lnTo>
                      <a:pt x="842" y="1984"/>
                    </a:lnTo>
                    <a:lnTo>
                      <a:pt x="796" y="2019"/>
                    </a:lnTo>
                    <a:lnTo>
                      <a:pt x="783" y="2019"/>
                    </a:lnTo>
                    <a:lnTo>
                      <a:pt x="748" y="2062"/>
                    </a:lnTo>
                    <a:lnTo>
                      <a:pt x="717" y="2164"/>
                    </a:lnTo>
                    <a:lnTo>
                      <a:pt x="674" y="2216"/>
                    </a:lnTo>
                    <a:lnTo>
                      <a:pt x="660" y="2243"/>
                    </a:lnTo>
                    <a:lnTo>
                      <a:pt x="616" y="2225"/>
                    </a:lnTo>
                    <a:lnTo>
                      <a:pt x="586" y="2191"/>
                    </a:lnTo>
                    <a:lnTo>
                      <a:pt x="541" y="2161"/>
                    </a:lnTo>
                    <a:lnTo>
                      <a:pt x="532" y="2148"/>
                    </a:lnTo>
                    <a:lnTo>
                      <a:pt x="491" y="2133"/>
                    </a:lnTo>
                    <a:lnTo>
                      <a:pt x="467" y="2109"/>
                    </a:lnTo>
                    <a:lnTo>
                      <a:pt x="442" y="2069"/>
                    </a:lnTo>
                    <a:lnTo>
                      <a:pt x="393" y="2026"/>
                    </a:lnTo>
                    <a:lnTo>
                      <a:pt x="361" y="1916"/>
                    </a:lnTo>
                    <a:lnTo>
                      <a:pt x="357" y="1841"/>
                    </a:lnTo>
                    <a:lnTo>
                      <a:pt x="329" y="1756"/>
                    </a:lnTo>
                    <a:lnTo>
                      <a:pt x="312" y="1723"/>
                    </a:lnTo>
                    <a:lnTo>
                      <a:pt x="307" y="1710"/>
                    </a:lnTo>
                    <a:lnTo>
                      <a:pt x="235" y="1651"/>
                    </a:lnTo>
                    <a:lnTo>
                      <a:pt x="189" y="1573"/>
                    </a:lnTo>
                    <a:lnTo>
                      <a:pt x="163" y="1550"/>
                    </a:lnTo>
                    <a:lnTo>
                      <a:pt x="120" y="1479"/>
                    </a:lnTo>
                    <a:lnTo>
                      <a:pt x="94" y="1466"/>
                    </a:lnTo>
                    <a:lnTo>
                      <a:pt x="76" y="1441"/>
                    </a:lnTo>
                    <a:lnTo>
                      <a:pt x="43" y="1363"/>
                    </a:lnTo>
                    <a:lnTo>
                      <a:pt x="26" y="1360"/>
                    </a:lnTo>
                    <a:lnTo>
                      <a:pt x="21" y="1350"/>
                    </a:lnTo>
                    <a:lnTo>
                      <a:pt x="0" y="1314"/>
                    </a:lnTo>
                    <a:lnTo>
                      <a:pt x="8" y="1307"/>
                    </a:lnTo>
                    <a:lnTo>
                      <a:pt x="3" y="1290"/>
                    </a:lnTo>
                    <a:lnTo>
                      <a:pt x="8" y="1285"/>
                    </a:lnTo>
                    <a:lnTo>
                      <a:pt x="56" y="1289"/>
                    </a:lnTo>
                    <a:lnTo>
                      <a:pt x="81" y="1292"/>
                    </a:lnTo>
                    <a:lnTo>
                      <a:pt x="106" y="1293"/>
                    </a:lnTo>
                    <a:lnTo>
                      <a:pt x="131" y="1296"/>
                    </a:lnTo>
                    <a:lnTo>
                      <a:pt x="254" y="1309"/>
                    </a:lnTo>
                    <a:lnTo>
                      <a:pt x="310" y="1313"/>
                    </a:lnTo>
                    <a:lnTo>
                      <a:pt x="346" y="1316"/>
                    </a:lnTo>
                    <a:lnTo>
                      <a:pt x="360" y="1317"/>
                    </a:lnTo>
                    <a:lnTo>
                      <a:pt x="458" y="1326"/>
                    </a:lnTo>
                    <a:lnTo>
                      <a:pt x="476" y="1327"/>
                    </a:lnTo>
                    <a:lnTo>
                      <a:pt x="524" y="1330"/>
                    </a:lnTo>
                    <a:lnTo>
                      <a:pt x="533" y="1331"/>
                    </a:lnTo>
                    <a:lnTo>
                      <a:pt x="579" y="1334"/>
                    </a:lnTo>
                    <a:lnTo>
                      <a:pt x="581" y="1334"/>
                    </a:lnTo>
                    <a:lnTo>
                      <a:pt x="584" y="1334"/>
                    </a:lnTo>
                    <a:lnTo>
                      <a:pt x="603" y="1336"/>
                    </a:lnTo>
                    <a:lnTo>
                      <a:pt x="656" y="1340"/>
                    </a:lnTo>
                    <a:lnTo>
                      <a:pt x="663" y="1340"/>
                    </a:lnTo>
                    <a:lnTo>
                      <a:pt x="704" y="1343"/>
                    </a:lnTo>
                    <a:lnTo>
                      <a:pt x="715" y="1343"/>
                    </a:lnTo>
                    <a:lnTo>
                      <a:pt x="716" y="1317"/>
                    </a:lnTo>
                    <a:lnTo>
                      <a:pt x="719" y="1269"/>
                    </a:lnTo>
                    <a:lnTo>
                      <a:pt x="721" y="1202"/>
                    </a:lnTo>
                    <a:lnTo>
                      <a:pt x="722" y="1188"/>
                    </a:lnTo>
                    <a:lnTo>
                      <a:pt x="723" y="1157"/>
                    </a:lnTo>
                    <a:lnTo>
                      <a:pt x="725" y="1099"/>
                    </a:lnTo>
                    <a:lnTo>
                      <a:pt x="727" y="1058"/>
                    </a:lnTo>
                    <a:lnTo>
                      <a:pt x="729" y="1008"/>
                    </a:lnTo>
                    <a:lnTo>
                      <a:pt x="733" y="933"/>
                    </a:lnTo>
                    <a:lnTo>
                      <a:pt x="733" y="930"/>
                    </a:lnTo>
                    <a:lnTo>
                      <a:pt x="736" y="896"/>
                    </a:lnTo>
                    <a:lnTo>
                      <a:pt x="736" y="888"/>
                    </a:lnTo>
                    <a:lnTo>
                      <a:pt x="737" y="875"/>
                    </a:lnTo>
                    <a:lnTo>
                      <a:pt x="738" y="845"/>
                    </a:lnTo>
                    <a:lnTo>
                      <a:pt x="739" y="834"/>
                    </a:lnTo>
                    <a:lnTo>
                      <a:pt x="740" y="800"/>
                    </a:lnTo>
                    <a:lnTo>
                      <a:pt x="744" y="747"/>
                    </a:lnTo>
                    <a:lnTo>
                      <a:pt x="747" y="672"/>
                    </a:lnTo>
                    <a:lnTo>
                      <a:pt x="747" y="656"/>
                    </a:lnTo>
                    <a:lnTo>
                      <a:pt x="747" y="654"/>
                    </a:lnTo>
                    <a:lnTo>
                      <a:pt x="748" y="619"/>
                    </a:lnTo>
                    <a:lnTo>
                      <a:pt x="749" y="598"/>
                    </a:lnTo>
                    <a:lnTo>
                      <a:pt x="753" y="524"/>
                    </a:lnTo>
                    <a:lnTo>
                      <a:pt x="754" y="489"/>
                    </a:lnTo>
                    <a:lnTo>
                      <a:pt x="754" y="486"/>
                    </a:lnTo>
                    <a:lnTo>
                      <a:pt x="755" y="462"/>
                    </a:lnTo>
                    <a:lnTo>
                      <a:pt x="755" y="448"/>
                    </a:lnTo>
                    <a:lnTo>
                      <a:pt x="757" y="411"/>
                    </a:lnTo>
                    <a:lnTo>
                      <a:pt x="757" y="394"/>
                    </a:lnTo>
                    <a:lnTo>
                      <a:pt x="759" y="367"/>
                    </a:lnTo>
                    <a:lnTo>
                      <a:pt x="760" y="350"/>
                    </a:lnTo>
                    <a:lnTo>
                      <a:pt x="763" y="262"/>
                    </a:lnTo>
                    <a:lnTo>
                      <a:pt x="764" y="228"/>
                    </a:lnTo>
                    <a:lnTo>
                      <a:pt x="764" y="224"/>
                    </a:lnTo>
                    <a:lnTo>
                      <a:pt x="765" y="218"/>
                    </a:lnTo>
                    <a:lnTo>
                      <a:pt x="769" y="133"/>
                    </a:lnTo>
                    <a:lnTo>
                      <a:pt x="773" y="0"/>
                    </a:lnTo>
                    <a:lnTo>
                      <a:pt x="781" y="1"/>
                    </a:lnTo>
                    <a:lnTo>
                      <a:pt x="853" y="4"/>
                    </a:lnTo>
                    <a:lnTo>
                      <a:pt x="899" y="7"/>
                    </a:lnTo>
                    <a:lnTo>
                      <a:pt x="939" y="10"/>
                    </a:lnTo>
                    <a:lnTo>
                      <a:pt x="947" y="10"/>
                    </a:lnTo>
                    <a:lnTo>
                      <a:pt x="949" y="10"/>
                    </a:lnTo>
                    <a:lnTo>
                      <a:pt x="964" y="11"/>
                    </a:lnTo>
                    <a:lnTo>
                      <a:pt x="989" y="12"/>
                    </a:lnTo>
                    <a:lnTo>
                      <a:pt x="997" y="12"/>
                    </a:lnTo>
                    <a:lnTo>
                      <a:pt x="1041" y="14"/>
                    </a:lnTo>
                    <a:lnTo>
                      <a:pt x="1088" y="17"/>
                    </a:lnTo>
                    <a:lnTo>
                      <a:pt x="1112" y="17"/>
                    </a:lnTo>
                    <a:lnTo>
                      <a:pt x="1143" y="18"/>
                    </a:lnTo>
                    <a:lnTo>
                      <a:pt x="1159" y="20"/>
                    </a:lnTo>
                    <a:lnTo>
                      <a:pt x="1168" y="20"/>
                    </a:lnTo>
                    <a:lnTo>
                      <a:pt x="1183" y="20"/>
                    </a:lnTo>
                    <a:lnTo>
                      <a:pt x="1229" y="21"/>
                    </a:lnTo>
                    <a:lnTo>
                      <a:pt x="1244" y="22"/>
                    </a:lnTo>
                    <a:lnTo>
                      <a:pt x="1277" y="22"/>
                    </a:lnTo>
                    <a:lnTo>
                      <a:pt x="1280" y="24"/>
                    </a:lnTo>
                    <a:lnTo>
                      <a:pt x="1347" y="25"/>
                    </a:lnTo>
                    <a:lnTo>
                      <a:pt x="1348" y="25"/>
                    </a:lnTo>
                    <a:lnTo>
                      <a:pt x="1347" y="62"/>
                    </a:lnTo>
                    <a:lnTo>
                      <a:pt x="1346" y="157"/>
                    </a:lnTo>
                    <a:lnTo>
                      <a:pt x="1345" y="174"/>
                    </a:lnTo>
                    <a:lnTo>
                      <a:pt x="1345" y="200"/>
                    </a:lnTo>
                    <a:lnTo>
                      <a:pt x="1345" y="211"/>
                    </a:lnTo>
                    <a:lnTo>
                      <a:pt x="1345" y="227"/>
                    </a:lnTo>
                    <a:lnTo>
                      <a:pt x="1344" y="249"/>
                    </a:lnTo>
                    <a:lnTo>
                      <a:pt x="1344" y="289"/>
                    </a:lnTo>
                    <a:lnTo>
                      <a:pt x="1343" y="324"/>
                    </a:lnTo>
                    <a:lnTo>
                      <a:pt x="1343" y="333"/>
                    </a:lnTo>
                    <a:lnTo>
                      <a:pt x="1343" y="347"/>
                    </a:lnTo>
                    <a:lnTo>
                      <a:pt x="1343" y="387"/>
                    </a:lnTo>
                    <a:lnTo>
                      <a:pt x="1341" y="398"/>
                    </a:lnTo>
                    <a:lnTo>
                      <a:pt x="1341" y="419"/>
                    </a:lnTo>
                    <a:lnTo>
                      <a:pt x="1341" y="437"/>
                    </a:lnTo>
                    <a:lnTo>
                      <a:pt x="1340" y="465"/>
                    </a:lnTo>
                    <a:lnTo>
                      <a:pt x="1340" y="510"/>
                    </a:lnTo>
                    <a:lnTo>
                      <a:pt x="1340" y="530"/>
                    </a:lnTo>
                    <a:lnTo>
                      <a:pt x="1339" y="549"/>
                    </a:lnTo>
                    <a:lnTo>
                      <a:pt x="1339" y="605"/>
                    </a:lnTo>
                    <a:lnTo>
                      <a:pt x="1345" y="602"/>
                    </a:lnTo>
                    <a:lnTo>
                      <a:pt x="1346" y="602"/>
                    </a:lnTo>
                    <a:lnTo>
                      <a:pt x="1369" y="621"/>
                    </a:lnTo>
                    <a:lnTo>
                      <a:pt x="1387" y="649"/>
                    </a:lnTo>
                    <a:lnTo>
                      <a:pt x="1435" y="654"/>
                    </a:lnTo>
                    <a:lnTo>
                      <a:pt x="1440" y="658"/>
                    </a:lnTo>
                    <a:lnTo>
                      <a:pt x="1483" y="668"/>
                    </a:lnTo>
                    <a:lnTo>
                      <a:pt x="1490" y="676"/>
                    </a:lnTo>
                    <a:lnTo>
                      <a:pt x="1492" y="710"/>
                    </a:lnTo>
                    <a:lnTo>
                      <a:pt x="1507" y="719"/>
                    </a:lnTo>
                    <a:lnTo>
                      <a:pt x="1520" y="716"/>
                    </a:lnTo>
                    <a:lnTo>
                      <a:pt x="1540" y="719"/>
                    </a:lnTo>
                    <a:lnTo>
                      <a:pt x="1579" y="741"/>
                    </a:lnTo>
                    <a:lnTo>
                      <a:pt x="1604" y="730"/>
                    </a:lnTo>
                    <a:lnTo>
                      <a:pt x="1607" y="732"/>
                    </a:lnTo>
                    <a:lnTo>
                      <a:pt x="1617" y="740"/>
                    </a:lnTo>
                    <a:lnTo>
                      <a:pt x="1628" y="754"/>
                    </a:lnTo>
                    <a:lnTo>
                      <a:pt x="1643" y="756"/>
                    </a:lnTo>
                    <a:lnTo>
                      <a:pt x="1679" y="740"/>
                    </a:lnTo>
                    <a:lnTo>
                      <a:pt x="1691" y="743"/>
                    </a:lnTo>
                    <a:lnTo>
                      <a:pt x="1699" y="737"/>
                    </a:lnTo>
                    <a:lnTo>
                      <a:pt x="1707" y="736"/>
                    </a:lnTo>
                    <a:lnTo>
                      <a:pt x="1712" y="777"/>
                    </a:lnTo>
                    <a:lnTo>
                      <a:pt x="1730" y="777"/>
                    </a:lnTo>
                    <a:lnTo>
                      <a:pt x="1730" y="811"/>
                    </a:lnTo>
                    <a:lnTo>
                      <a:pt x="1750" y="822"/>
                    </a:lnTo>
                    <a:lnTo>
                      <a:pt x="1799" y="785"/>
                    </a:lnTo>
                    <a:lnTo>
                      <a:pt x="1811" y="808"/>
                    </a:lnTo>
                    <a:lnTo>
                      <a:pt x="1817" y="804"/>
                    </a:lnTo>
                    <a:lnTo>
                      <a:pt x="1823" y="802"/>
                    </a:lnTo>
                    <a:lnTo>
                      <a:pt x="1826" y="802"/>
                    </a:lnTo>
                    <a:lnTo>
                      <a:pt x="1848" y="831"/>
                    </a:lnTo>
                    <a:lnTo>
                      <a:pt x="1887" y="814"/>
                    </a:lnTo>
                    <a:lnTo>
                      <a:pt x="1883" y="849"/>
                    </a:lnTo>
                    <a:lnTo>
                      <a:pt x="1897" y="861"/>
                    </a:lnTo>
                    <a:lnTo>
                      <a:pt x="1931" y="791"/>
                    </a:lnTo>
                    <a:lnTo>
                      <a:pt x="1934" y="790"/>
                    </a:lnTo>
                    <a:lnTo>
                      <a:pt x="1970" y="828"/>
                    </a:lnTo>
                    <a:lnTo>
                      <a:pt x="2000" y="807"/>
                    </a:lnTo>
                    <a:lnTo>
                      <a:pt x="2001" y="807"/>
                    </a:lnTo>
                    <a:lnTo>
                      <a:pt x="1996" y="814"/>
                    </a:lnTo>
                    <a:lnTo>
                      <a:pt x="2018" y="842"/>
                    </a:lnTo>
                    <a:lnTo>
                      <a:pt x="2034" y="842"/>
                    </a:lnTo>
                    <a:lnTo>
                      <a:pt x="2042" y="856"/>
                    </a:lnTo>
                    <a:lnTo>
                      <a:pt x="2067" y="845"/>
                    </a:lnTo>
                    <a:lnTo>
                      <a:pt x="2115" y="811"/>
                    </a:lnTo>
                    <a:lnTo>
                      <a:pt x="2146" y="819"/>
                    </a:lnTo>
                    <a:lnTo>
                      <a:pt x="2162" y="810"/>
                    </a:lnTo>
                    <a:lnTo>
                      <a:pt x="2165" y="802"/>
                    </a:lnTo>
                    <a:lnTo>
                      <a:pt x="2192" y="795"/>
                    </a:lnTo>
                    <a:lnTo>
                      <a:pt x="2193" y="788"/>
                    </a:lnTo>
                    <a:lnTo>
                      <a:pt x="2200" y="790"/>
                    </a:lnTo>
                    <a:lnTo>
                      <a:pt x="2206" y="802"/>
                    </a:lnTo>
                    <a:lnTo>
                      <a:pt x="2205" y="804"/>
                    </a:lnTo>
                    <a:lnTo>
                      <a:pt x="2250" y="805"/>
                    </a:lnTo>
                    <a:lnTo>
                      <a:pt x="2257" y="805"/>
                    </a:lnTo>
                    <a:lnTo>
                      <a:pt x="2262" y="788"/>
                    </a:lnTo>
                    <a:lnTo>
                      <a:pt x="2280" y="787"/>
                    </a:lnTo>
                    <a:lnTo>
                      <a:pt x="2286" y="787"/>
                    </a:lnTo>
                    <a:lnTo>
                      <a:pt x="2287" y="795"/>
                    </a:lnTo>
                    <a:lnTo>
                      <a:pt x="2311" y="808"/>
                    </a:lnTo>
                    <a:lnTo>
                      <a:pt x="2336" y="841"/>
                    </a:lnTo>
                    <a:lnTo>
                      <a:pt x="2346" y="845"/>
                    </a:lnTo>
                    <a:lnTo>
                      <a:pt x="2345" y="835"/>
                    </a:lnTo>
                    <a:lnTo>
                      <a:pt x="2359" y="839"/>
                    </a:lnTo>
                    <a:lnTo>
                      <a:pt x="2359" y="851"/>
                    </a:lnTo>
                    <a:lnTo>
                      <a:pt x="2363" y="849"/>
                    </a:lnTo>
                    <a:lnTo>
                      <a:pt x="2362" y="853"/>
                    </a:lnTo>
                    <a:lnTo>
                      <a:pt x="2385" y="859"/>
                    </a:lnTo>
                    <a:lnTo>
                      <a:pt x="2406" y="878"/>
                    </a:lnTo>
                    <a:lnTo>
                      <a:pt x="2414" y="871"/>
                    </a:lnTo>
                    <a:lnTo>
                      <a:pt x="2435" y="897"/>
                    </a:lnTo>
                    <a:lnTo>
                      <a:pt x="2459" y="883"/>
                    </a:lnTo>
                    <a:lnTo>
                      <a:pt x="2501" y="893"/>
                    </a:lnTo>
                    <a:lnTo>
                      <a:pt x="2501" y="900"/>
                    </a:lnTo>
                    <a:lnTo>
                      <a:pt x="2502" y="946"/>
                    </a:lnTo>
                    <a:lnTo>
                      <a:pt x="2503" y="977"/>
                    </a:lnTo>
                    <a:lnTo>
                      <a:pt x="2504" y="983"/>
                    </a:lnTo>
                    <a:lnTo>
                      <a:pt x="2504" y="1019"/>
                    </a:lnTo>
                    <a:lnTo>
                      <a:pt x="2505" y="1052"/>
                    </a:lnTo>
                    <a:lnTo>
                      <a:pt x="2506" y="1058"/>
                    </a:lnTo>
                    <a:lnTo>
                      <a:pt x="2507" y="1093"/>
                    </a:lnTo>
                    <a:lnTo>
                      <a:pt x="2509" y="1131"/>
                    </a:lnTo>
                    <a:lnTo>
                      <a:pt x="2509" y="1136"/>
                    </a:lnTo>
                    <a:lnTo>
                      <a:pt x="2509" y="1148"/>
                    </a:lnTo>
                    <a:lnTo>
                      <a:pt x="2510" y="1170"/>
                    </a:lnTo>
                    <a:lnTo>
                      <a:pt x="2511" y="1207"/>
                    </a:lnTo>
                    <a:lnTo>
                      <a:pt x="2512" y="1239"/>
                    </a:lnTo>
                    <a:lnTo>
                      <a:pt x="2512" y="1244"/>
                    </a:lnTo>
                    <a:lnTo>
                      <a:pt x="2513" y="1280"/>
                    </a:lnTo>
                    <a:lnTo>
                      <a:pt x="2513" y="1297"/>
                    </a:lnTo>
                    <a:lnTo>
                      <a:pt x="2515" y="1356"/>
                    </a:lnTo>
                    <a:lnTo>
                      <a:pt x="2520" y="1358"/>
                    </a:lnTo>
                    <a:lnTo>
                      <a:pt x="2521" y="1361"/>
                    </a:lnTo>
                    <a:lnTo>
                      <a:pt x="2522" y="1363"/>
                    </a:lnTo>
                    <a:lnTo>
                      <a:pt x="2523" y="1367"/>
                    </a:lnTo>
                    <a:lnTo>
                      <a:pt x="2550" y="1401"/>
                    </a:lnTo>
                    <a:lnTo>
                      <a:pt x="2549" y="1401"/>
                    </a:lnTo>
                    <a:lnTo>
                      <a:pt x="2559" y="1428"/>
                    </a:lnTo>
                    <a:lnTo>
                      <a:pt x="2561" y="1478"/>
                    </a:lnTo>
                    <a:lnTo>
                      <a:pt x="2584" y="1502"/>
                    </a:lnTo>
                    <a:lnTo>
                      <a:pt x="2578" y="1506"/>
                    </a:lnTo>
                    <a:lnTo>
                      <a:pt x="2611" y="1597"/>
                    </a:lnTo>
                    <a:lnTo>
                      <a:pt x="2622" y="1594"/>
                    </a:lnTo>
                    <a:lnTo>
                      <a:pt x="2618" y="1649"/>
                    </a:lnTo>
                    <a:lnTo>
                      <a:pt x="2624" y="1687"/>
                    </a:lnTo>
                    <a:lnTo>
                      <a:pt x="2615" y="1724"/>
                    </a:lnTo>
                    <a:lnTo>
                      <a:pt x="2597" y="1799"/>
                    </a:lnTo>
                    <a:lnTo>
                      <a:pt x="2592" y="1828"/>
                    </a:lnTo>
                    <a:lnTo>
                      <a:pt x="2590" y="1831"/>
                    </a:lnTo>
                    <a:lnTo>
                      <a:pt x="2591" y="1853"/>
                    </a:lnTo>
                    <a:lnTo>
                      <a:pt x="2600" y="1875"/>
                    </a:lnTo>
                    <a:lnTo>
                      <a:pt x="2602" y="1910"/>
                    </a:lnTo>
                    <a:lnTo>
                      <a:pt x="2599" y="1933"/>
                    </a:lnTo>
                    <a:lnTo>
                      <a:pt x="2595" y="1938"/>
                    </a:lnTo>
                    <a:lnTo>
                      <a:pt x="2590" y="1948"/>
                    </a:lnTo>
                    <a:lnTo>
                      <a:pt x="2574" y="1990"/>
                    </a:lnTo>
                    <a:lnTo>
                      <a:pt x="2567" y="1997"/>
                    </a:lnTo>
                    <a:lnTo>
                      <a:pt x="2570" y="2028"/>
                    </a:lnTo>
                    <a:lnTo>
                      <a:pt x="2582" y="2055"/>
                    </a:lnTo>
                    <a:lnTo>
                      <a:pt x="2569" y="2048"/>
                    </a:lnTo>
                    <a:lnTo>
                      <a:pt x="2537" y="2048"/>
                    </a:lnTo>
                    <a:lnTo>
                      <a:pt x="2474" y="2085"/>
                    </a:lnTo>
                    <a:lnTo>
                      <a:pt x="2471" y="2087"/>
                    </a:lnTo>
                    <a:lnTo>
                      <a:pt x="2398" y="2147"/>
                    </a:lnTo>
                    <a:lnTo>
                      <a:pt x="2387" y="2144"/>
                    </a:lnTo>
                    <a:lnTo>
                      <a:pt x="2425" y="2104"/>
                    </a:lnTo>
                    <a:lnTo>
                      <a:pt x="2445" y="2097"/>
                    </a:lnTo>
                    <a:lnTo>
                      <a:pt x="2445" y="2092"/>
                    </a:lnTo>
                    <a:lnTo>
                      <a:pt x="2418" y="2089"/>
                    </a:lnTo>
                    <a:lnTo>
                      <a:pt x="2393" y="2099"/>
                    </a:lnTo>
                    <a:lnTo>
                      <a:pt x="2391" y="2024"/>
                    </a:lnTo>
                    <a:lnTo>
                      <a:pt x="2377" y="2031"/>
                    </a:lnTo>
                    <a:lnTo>
                      <a:pt x="2367" y="2058"/>
                    </a:lnTo>
                    <a:lnTo>
                      <a:pt x="2354" y="2056"/>
                    </a:lnTo>
                    <a:lnTo>
                      <a:pt x="2350" y="2055"/>
                    </a:lnTo>
                    <a:lnTo>
                      <a:pt x="2347" y="2053"/>
                    </a:lnTo>
                    <a:lnTo>
                      <a:pt x="2345" y="2056"/>
                    </a:lnTo>
                    <a:lnTo>
                      <a:pt x="2339" y="2070"/>
                    </a:lnTo>
                    <a:lnTo>
                      <a:pt x="2342" y="2085"/>
                    </a:lnTo>
                    <a:lnTo>
                      <a:pt x="2338" y="2092"/>
                    </a:lnTo>
                    <a:lnTo>
                      <a:pt x="2342" y="2102"/>
                    </a:lnTo>
                    <a:lnTo>
                      <a:pt x="2361" y="2109"/>
                    </a:lnTo>
                    <a:lnTo>
                      <a:pt x="2368" y="2141"/>
                    </a:lnTo>
                    <a:lnTo>
                      <a:pt x="2399" y="2155"/>
                    </a:lnTo>
                    <a:lnTo>
                      <a:pt x="2320" y="2235"/>
                    </a:lnTo>
                    <a:lnTo>
                      <a:pt x="2267" y="2297"/>
                    </a:lnTo>
                    <a:lnTo>
                      <a:pt x="2243" y="2312"/>
                    </a:lnTo>
                    <a:lnTo>
                      <a:pt x="2242" y="2313"/>
                    </a:lnTo>
                    <a:lnTo>
                      <a:pt x="2161" y="2374"/>
                    </a:lnTo>
                    <a:lnTo>
                      <a:pt x="2089" y="2421"/>
                    </a:lnTo>
                    <a:lnTo>
                      <a:pt x="2063" y="2448"/>
                    </a:lnTo>
                    <a:lnTo>
                      <a:pt x="2038" y="2476"/>
                    </a:lnTo>
                    <a:lnTo>
                      <a:pt x="2012" y="2496"/>
                    </a:lnTo>
                    <a:lnTo>
                      <a:pt x="1966" y="2546"/>
                    </a:lnTo>
                    <a:lnTo>
                      <a:pt x="1927" y="2605"/>
                    </a:lnTo>
                    <a:lnTo>
                      <a:pt x="1927" y="2612"/>
                    </a:lnTo>
                    <a:lnTo>
                      <a:pt x="1928" y="2614"/>
                    </a:lnTo>
                    <a:lnTo>
                      <a:pt x="1907" y="2645"/>
                    </a:lnTo>
                    <a:lnTo>
                      <a:pt x="1889" y="2690"/>
                    </a:lnTo>
                    <a:lnTo>
                      <a:pt x="1863" y="2778"/>
                    </a:lnTo>
                    <a:lnTo>
                      <a:pt x="1862" y="2787"/>
                    </a:lnTo>
                    <a:lnTo>
                      <a:pt x="1857" y="2860"/>
                    </a:lnTo>
                    <a:lnTo>
                      <a:pt x="1876" y="2978"/>
                    </a:lnTo>
                    <a:lnTo>
                      <a:pt x="1891" y="3035"/>
                    </a:lnTo>
                    <a:lnTo>
                      <a:pt x="1907" y="3155"/>
                    </a:lnTo>
                    <a:lnTo>
                      <a:pt x="1863" y="3194"/>
                    </a:lnTo>
                    <a:lnTo>
                      <a:pt x="1833" y="3187"/>
                    </a:lnTo>
                    <a:lnTo>
                      <a:pt x="1807" y="3157"/>
                    </a:lnTo>
                    <a:lnTo>
                      <a:pt x="1755" y="3136"/>
                    </a:lnTo>
                    <a:lnTo>
                      <a:pt x="1672" y="3136"/>
                    </a:lnTo>
                    <a:lnTo>
                      <a:pt x="1666" y="3120"/>
                    </a:lnTo>
                    <a:lnTo>
                      <a:pt x="1656" y="3120"/>
                    </a:lnTo>
                    <a:lnTo>
                      <a:pt x="1601" y="3080"/>
                    </a:lnTo>
                    <a:lnTo>
                      <a:pt x="1580" y="3082"/>
                    </a:lnTo>
                    <a:lnTo>
                      <a:pt x="1566" y="3067"/>
                    </a:lnTo>
                    <a:lnTo>
                      <a:pt x="1566" y="3058"/>
                    </a:lnTo>
                    <a:lnTo>
                      <a:pt x="1513" y="3039"/>
                    </a:lnTo>
                    <a:lnTo>
                      <a:pt x="1478" y="2985"/>
                    </a:lnTo>
                    <a:lnTo>
                      <a:pt x="1457" y="2907"/>
                    </a:lnTo>
                    <a:lnTo>
                      <a:pt x="1428" y="2859"/>
                    </a:lnTo>
                    <a:lnTo>
                      <a:pt x="1419" y="2780"/>
                    </a:lnTo>
                    <a:lnTo>
                      <a:pt x="1410" y="2710"/>
                    </a:lnTo>
                    <a:lnTo>
                      <a:pt x="1385" y="2668"/>
                    </a:lnTo>
                    <a:lnTo>
                      <a:pt x="1359" y="2649"/>
                    </a:lnTo>
                    <a:lnTo>
                      <a:pt x="1354" y="2641"/>
                    </a:lnTo>
                    <a:close/>
                  </a:path>
                </a:pathLst>
              </a:custGeom>
              <a:solidFill>
                <a:srgbClr val="FFFFFF"/>
              </a:solidFill>
              <a:ln w="0">
                <a:solidFill>
                  <a:schemeClr val="tx2"/>
                </a:solidFill>
                <a:round/>
                <a:headEnd/>
                <a:tailEnd/>
              </a:ln>
            </p:spPr>
            <p:txBody>
              <a:bodyPr/>
              <a:lstStyle/>
              <a:p>
                <a:endParaRPr lang="en-US"/>
              </a:p>
            </p:txBody>
          </p:sp>
          <p:sp>
            <p:nvSpPr>
              <p:cNvPr id="202798" name="Freeform 41"/>
              <p:cNvSpPr>
                <a:spLocks/>
              </p:cNvSpPr>
              <p:nvPr/>
            </p:nvSpPr>
            <p:spPr bwMode="auto">
              <a:xfrm>
                <a:off x="1622425" y="3875088"/>
                <a:ext cx="987425" cy="1447800"/>
              </a:xfrm>
              <a:custGeom>
                <a:avLst/>
                <a:gdLst>
                  <a:gd name="T0" fmla="*/ 2147483647 w 1249"/>
                  <a:gd name="T1" fmla="*/ 2147483647 h 1840"/>
                  <a:gd name="T2" fmla="*/ 2147483647 w 1249"/>
                  <a:gd name="T3" fmla="*/ 2147483647 h 1840"/>
                  <a:gd name="T4" fmla="*/ 2147483647 w 1249"/>
                  <a:gd name="T5" fmla="*/ 2147483647 h 1840"/>
                  <a:gd name="T6" fmla="*/ 2147483647 w 1249"/>
                  <a:gd name="T7" fmla="*/ 2147483647 h 1840"/>
                  <a:gd name="T8" fmla="*/ 2147483647 w 1249"/>
                  <a:gd name="T9" fmla="*/ 2147483647 h 1840"/>
                  <a:gd name="T10" fmla="*/ 2147483647 w 1249"/>
                  <a:gd name="T11" fmla="*/ 2147483647 h 1840"/>
                  <a:gd name="T12" fmla="*/ 2147483647 w 1249"/>
                  <a:gd name="T13" fmla="*/ 2147483647 h 1840"/>
                  <a:gd name="T14" fmla="*/ 2147483647 w 1249"/>
                  <a:gd name="T15" fmla="*/ 2147483647 h 1840"/>
                  <a:gd name="T16" fmla="*/ 2147483647 w 1249"/>
                  <a:gd name="T17" fmla="*/ 2147483647 h 1840"/>
                  <a:gd name="T18" fmla="*/ 2147483647 w 1249"/>
                  <a:gd name="T19" fmla="*/ 2147483647 h 1840"/>
                  <a:gd name="T20" fmla="*/ 2147483647 w 1249"/>
                  <a:gd name="T21" fmla="*/ 2147483647 h 1840"/>
                  <a:gd name="T22" fmla="*/ 2147483647 w 1249"/>
                  <a:gd name="T23" fmla="*/ 2147483647 h 1840"/>
                  <a:gd name="T24" fmla="*/ 2147483647 w 1249"/>
                  <a:gd name="T25" fmla="*/ 2147483647 h 1840"/>
                  <a:gd name="T26" fmla="*/ 2147483647 w 1249"/>
                  <a:gd name="T27" fmla="*/ 2147483647 h 1840"/>
                  <a:gd name="T28" fmla="*/ 2147483647 w 1249"/>
                  <a:gd name="T29" fmla="*/ 2147483647 h 1840"/>
                  <a:gd name="T30" fmla="*/ 2147483647 w 1249"/>
                  <a:gd name="T31" fmla="*/ 2147483647 h 1840"/>
                  <a:gd name="T32" fmla="*/ 2147483647 w 1249"/>
                  <a:gd name="T33" fmla="*/ 2147483647 h 1840"/>
                  <a:gd name="T34" fmla="*/ 2147483647 w 1249"/>
                  <a:gd name="T35" fmla="*/ 2147483647 h 1840"/>
                  <a:gd name="T36" fmla="*/ 2147483647 w 1249"/>
                  <a:gd name="T37" fmla="*/ 2147483647 h 1840"/>
                  <a:gd name="T38" fmla="*/ 2147483647 w 1249"/>
                  <a:gd name="T39" fmla="*/ 2147483647 h 1840"/>
                  <a:gd name="T40" fmla="*/ 2147483647 w 1249"/>
                  <a:gd name="T41" fmla="*/ 2147483647 h 1840"/>
                  <a:gd name="T42" fmla="*/ 2147483647 w 1249"/>
                  <a:gd name="T43" fmla="*/ 2147483647 h 1840"/>
                  <a:gd name="T44" fmla="*/ 2147483647 w 1249"/>
                  <a:gd name="T45" fmla="*/ 2147483647 h 1840"/>
                  <a:gd name="T46" fmla="*/ 2147483647 w 1249"/>
                  <a:gd name="T47" fmla="*/ 2147483647 h 1840"/>
                  <a:gd name="T48" fmla="*/ 2147483647 w 1249"/>
                  <a:gd name="T49" fmla="*/ 2147483647 h 1840"/>
                  <a:gd name="T50" fmla="*/ 2147483647 w 1249"/>
                  <a:gd name="T51" fmla="*/ 2147483647 h 1840"/>
                  <a:gd name="T52" fmla="*/ 2147483647 w 1249"/>
                  <a:gd name="T53" fmla="*/ 2147483647 h 1840"/>
                  <a:gd name="T54" fmla="*/ 2147483647 w 1249"/>
                  <a:gd name="T55" fmla="*/ 2147483647 h 1840"/>
                  <a:gd name="T56" fmla="*/ 2147483647 w 1249"/>
                  <a:gd name="T57" fmla="*/ 2147483647 h 1840"/>
                  <a:gd name="T58" fmla="*/ 2147483647 w 1249"/>
                  <a:gd name="T59" fmla="*/ 2147483647 h 1840"/>
                  <a:gd name="T60" fmla="*/ 2147483647 w 1249"/>
                  <a:gd name="T61" fmla="*/ 2147483647 h 1840"/>
                  <a:gd name="T62" fmla="*/ 2147483647 w 1249"/>
                  <a:gd name="T63" fmla="*/ 2147483647 h 1840"/>
                  <a:gd name="T64" fmla="*/ 2147483647 w 1249"/>
                  <a:gd name="T65" fmla="*/ 2147483647 h 1840"/>
                  <a:gd name="T66" fmla="*/ 2147483647 w 1249"/>
                  <a:gd name="T67" fmla="*/ 2147483647 h 1840"/>
                  <a:gd name="T68" fmla="*/ 2147483647 w 1249"/>
                  <a:gd name="T69" fmla="*/ 2147483647 h 1840"/>
                  <a:gd name="T70" fmla="*/ 2147483647 w 1249"/>
                  <a:gd name="T71" fmla="*/ 2147483647 h 1840"/>
                  <a:gd name="T72" fmla="*/ 2147483647 w 1249"/>
                  <a:gd name="T73" fmla="*/ 2147483647 h 1840"/>
                  <a:gd name="T74" fmla="*/ 2147483647 w 1249"/>
                  <a:gd name="T75" fmla="*/ 2147483647 h 1840"/>
                  <a:gd name="T76" fmla="*/ 2147483647 w 1249"/>
                  <a:gd name="T77" fmla="*/ 2147483647 h 1840"/>
                  <a:gd name="T78" fmla="*/ 0 w 1249"/>
                  <a:gd name="T79" fmla="*/ 2147483647 h 184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49"/>
                  <a:gd name="T121" fmla="*/ 0 h 1840"/>
                  <a:gd name="T122" fmla="*/ 1249 w 1249"/>
                  <a:gd name="T123" fmla="*/ 1840 h 184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49" h="1840">
                    <a:moveTo>
                      <a:pt x="0" y="1277"/>
                    </a:moveTo>
                    <a:lnTo>
                      <a:pt x="24" y="1238"/>
                    </a:lnTo>
                    <a:lnTo>
                      <a:pt x="61" y="1237"/>
                    </a:lnTo>
                    <a:lnTo>
                      <a:pt x="78" y="1163"/>
                    </a:lnTo>
                    <a:lnTo>
                      <a:pt x="61" y="1155"/>
                    </a:lnTo>
                    <a:lnTo>
                      <a:pt x="42" y="1128"/>
                    </a:lnTo>
                    <a:lnTo>
                      <a:pt x="53" y="1045"/>
                    </a:lnTo>
                    <a:lnTo>
                      <a:pt x="70" y="1031"/>
                    </a:lnTo>
                    <a:lnTo>
                      <a:pt x="106" y="959"/>
                    </a:lnTo>
                    <a:lnTo>
                      <a:pt x="116" y="881"/>
                    </a:lnTo>
                    <a:lnTo>
                      <a:pt x="125" y="872"/>
                    </a:lnTo>
                    <a:lnTo>
                      <a:pt x="133" y="848"/>
                    </a:lnTo>
                    <a:lnTo>
                      <a:pt x="171" y="828"/>
                    </a:lnTo>
                    <a:lnTo>
                      <a:pt x="191" y="809"/>
                    </a:lnTo>
                    <a:lnTo>
                      <a:pt x="198" y="794"/>
                    </a:lnTo>
                    <a:lnTo>
                      <a:pt x="158" y="742"/>
                    </a:lnTo>
                    <a:lnTo>
                      <a:pt x="159" y="726"/>
                    </a:lnTo>
                    <a:lnTo>
                      <a:pt x="146" y="654"/>
                    </a:lnTo>
                    <a:lnTo>
                      <a:pt x="127" y="610"/>
                    </a:lnTo>
                    <a:lnTo>
                      <a:pt x="131" y="569"/>
                    </a:lnTo>
                    <a:lnTo>
                      <a:pt x="150" y="498"/>
                    </a:lnTo>
                    <a:lnTo>
                      <a:pt x="148" y="345"/>
                    </a:lnTo>
                    <a:lnTo>
                      <a:pt x="159" y="309"/>
                    </a:lnTo>
                    <a:lnTo>
                      <a:pt x="152" y="243"/>
                    </a:lnTo>
                    <a:lnTo>
                      <a:pt x="200" y="237"/>
                    </a:lnTo>
                    <a:lnTo>
                      <a:pt x="243" y="282"/>
                    </a:lnTo>
                    <a:lnTo>
                      <a:pt x="286" y="240"/>
                    </a:lnTo>
                    <a:lnTo>
                      <a:pt x="311" y="47"/>
                    </a:lnTo>
                    <a:lnTo>
                      <a:pt x="318" y="0"/>
                    </a:lnTo>
                    <a:lnTo>
                      <a:pt x="378" y="13"/>
                    </a:lnTo>
                    <a:lnTo>
                      <a:pt x="439" y="24"/>
                    </a:lnTo>
                    <a:lnTo>
                      <a:pt x="531" y="41"/>
                    </a:lnTo>
                    <a:lnTo>
                      <a:pt x="535" y="43"/>
                    </a:lnTo>
                    <a:lnTo>
                      <a:pt x="558" y="47"/>
                    </a:lnTo>
                    <a:lnTo>
                      <a:pt x="598" y="53"/>
                    </a:lnTo>
                    <a:lnTo>
                      <a:pt x="745" y="78"/>
                    </a:lnTo>
                    <a:lnTo>
                      <a:pt x="791" y="87"/>
                    </a:lnTo>
                    <a:lnTo>
                      <a:pt x="807" y="89"/>
                    </a:lnTo>
                    <a:lnTo>
                      <a:pt x="837" y="94"/>
                    </a:lnTo>
                    <a:lnTo>
                      <a:pt x="884" y="101"/>
                    </a:lnTo>
                    <a:lnTo>
                      <a:pt x="931" y="108"/>
                    </a:lnTo>
                    <a:lnTo>
                      <a:pt x="979" y="115"/>
                    </a:lnTo>
                    <a:lnTo>
                      <a:pt x="983" y="118"/>
                    </a:lnTo>
                    <a:lnTo>
                      <a:pt x="1070" y="131"/>
                    </a:lnTo>
                    <a:lnTo>
                      <a:pt x="1140" y="142"/>
                    </a:lnTo>
                    <a:lnTo>
                      <a:pt x="1164" y="145"/>
                    </a:lnTo>
                    <a:lnTo>
                      <a:pt x="1249" y="156"/>
                    </a:lnTo>
                    <a:lnTo>
                      <a:pt x="1242" y="230"/>
                    </a:lnTo>
                    <a:lnTo>
                      <a:pt x="1235" y="305"/>
                    </a:lnTo>
                    <a:lnTo>
                      <a:pt x="1222" y="453"/>
                    </a:lnTo>
                    <a:lnTo>
                      <a:pt x="1210" y="592"/>
                    </a:lnTo>
                    <a:lnTo>
                      <a:pt x="1209" y="601"/>
                    </a:lnTo>
                    <a:lnTo>
                      <a:pt x="1195" y="763"/>
                    </a:lnTo>
                    <a:lnTo>
                      <a:pt x="1190" y="816"/>
                    </a:lnTo>
                    <a:lnTo>
                      <a:pt x="1190" y="820"/>
                    </a:lnTo>
                    <a:lnTo>
                      <a:pt x="1185" y="875"/>
                    </a:lnTo>
                    <a:lnTo>
                      <a:pt x="1180" y="936"/>
                    </a:lnTo>
                    <a:lnTo>
                      <a:pt x="1170" y="1048"/>
                    </a:lnTo>
                    <a:lnTo>
                      <a:pt x="1164" y="1115"/>
                    </a:lnTo>
                    <a:lnTo>
                      <a:pt x="1164" y="1121"/>
                    </a:lnTo>
                    <a:lnTo>
                      <a:pt x="1163" y="1122"/>
                    </a:lnTo>
                    <a:lnTo>
                      <a:pt x="1149" y="1284"/>
                    </a:lnTo>
                    <a:lnTo>
                      <a:pt x="1147" y="1301"/>
                    </a:lnTo>
                    <a:lnTo>
                      <a:pt x="1143" y="1345"/>
                    </a:lnTo>
                    <a:lnTo>
                      <a:pt x="1138" y="1411"/>
                    </a:lnTo>
                    <a:lnTo>
                      <a:pt x="1137" y="1420"/>
                    </a:lnTo>
                    <a:lnTo>
                      <a:pt x="1130" y="1494"/>
                    </a:lnTo>
                    <a:lnTo>
                      <a:pt x="1129" y="1515"/>
                    </a:lnTo>
                    <a:lnTo>
                      <a:pt x="1105" y="1777"/>
                    </a:lnTo>
                    <a:lnTo>
                      <a:pt x="1105" y="1783"/>
                    </a:lnTo>
                    <a:lnTo>
                      <a:pt x="1099" y="1840"/>
                    </a:lnTo>
                    <a:lnTo>
                      <a:pt x="818" y="1799"/>
                    </a:lnTo>
                    <a:lnTo>
                      <a:pt x="694" y="1779"/>
                    </a:lnTo>
                    <a:lnTo>
                      <a:pt x="645" y="1746"/>
                    </a:lnTo>
                    <a:lnTo>
                      <a:pt x="639" y="1743"/>
                    </a:lnTo>
                    <a:lnTo>
                      <a:pt x="614" y="1726"/>
                    </a:lnTo>
                    <a:lnTo>
                      <a:pt x="613" y="1725"/>
                    </a:lnTo>
                    <a:lnTo>
                      <a:pt x="270" y="1492"/>
                    </a:lnTo>
                    <a:lnTo>
                      <a:pt x="24" y="1321"/>
                    </a:lnTo>
                    <a:lnTo>
                      <a:pt x="0" y="1277"/>
                    </a:lnTo>
                    <a:close/>
                  </a:path>
                </a:pathLst>
              </a:custGeom>
              <a:solidFill>
                <a:srgbClr val="C0C0C0"/>
              </a:solidFill>
              <a:ln w="0">
                <a:solidFill>
                  <a:schemeClr val="tx2"/>
                </a:solidFill>
                <a:round/>
                <a:headEnd/>
                <a:tailEnd/>
              </a:ln>
            </p:spPr>
            <p:txBody>
              <a:bodyPr/>
              <a:lstStyle/>
              <a:p>
                <a:endParaRPr lang="en-US"/>
              </a:p>
            </p:txBody>
          </p:sp>
          <p:sp>
            <p:nvSpPr>
              <p:cNvPr id="202799" name="Freeform 42" descr="Small grid"/>
              <p:cNvSpPr>
                <a:spLocks/>
              </p:cNvSpPr>
              <p:nvPr/>
            </p:nvSpPr>
            <p:spPr bwMode="auto">
              <a:xfrm>
                <a:off x="533400" y="2362200"/>
                <a:ext cx="1246188" cy="2493963"/>
              </a:xfrm>
              <a:custGeom>
                <a:avLst/>
                <a:gdLst>
                  <a:gd name="T0" fmla="*/ 2147483647 w 1576"/>
                  <a:gd name="T1" fmla="*/ 2147483647 h 3170"/>
                  <a:gd name="T2" fmla="*/ 2147483647 w 1576"/>
                  <a:gd name="T3" fmla="*/ 2147483647 h 3170"/>
                  <a:gd name="T4" fmla="*/ 2147483647 w 1576"/>
                  <a:gd name="T5" fmla="*/ 2147483647 h 3170"/>
                  <a:gd name="T6" fmla="*/ 2147483647 w 1576"/>
                  <a:gd name="T7" fmla="*/ 2147483647 h 3170"/>
                  <a:gd name="T8" fmla="*/ 2147483647 w 1576"/>
                  <a:gd name="T9" fmla="*/ 2147483647 h 3170"/>
                  <a:gd name="T10" fmla="*/ 2147483647 w 1576"/>
                  <a:gd name="T11" fmla="*/ 2147483647 h 3170"/>
                  <a:gd name="T12" fmla="*/ 2147483647 w 1576"/>
                  <a:gd name="T13" fmla="*/ 2147483647 h 3170"/>
                  <a:gd name="T14" fmla="*/ 2147483647 w 1576"/>
                  <a:gd name="T15" fmla="*/ 2147483647 h 3170"/>
                  <a:gd name="T16" fmla="*/ 2147483647 w 1576"/>
                  <a:gd name="T17" fmla="*/ 2147483647 h 3170"/>
                  <a:gd name="T18" fmla="*/ 2147483647 w 1576"/>
                  <a:gd name="T19" fmla="*/ 2147483647 h 3170"/>
                  <a:gd name="T20" fmla="*/ 2147483647 w 1576"/>
                  <a:gd name="T21" fmla="*/ 2147483647 h 3170"/>
                  <a:gd name="T22" fmla="*/ 2147483647 w 1576"/>
                  <a:gd name="T23" fmla="*/ 2147483647 h 3170"/>
                  <a:gd name="T24" fmla="*/ 2147483647 w 1576"/>
                  <a:gd name="T25" fmla="*/ 2147483647 h 3170"/>
                  <a:gd name="T26" fmla="*/ 2147483647 w 1576"/>
                  <a:gd name="T27" fmla="*/ 2147483647 h 3170"/>
                  <a:gd name="T28" fmla="*/ 2147483647 w 1576"/>
                  <a:gd name="T29" fmla="*/ 2147483647 h 3170"/>
                  <a:gd name="T30" fmla="*/ 2147483647 w 1576"/>
                  <a:gd name="T31" fmla="*/ 2147483647 h 3170"/>
                  <a:gd name="T32" fmla="*/ 2147483647 w 1576"/>
                  <a:gd name="T33" fmla="*/ 2147483647 h 3170"/>
                  <a:gd name="T34" fmla="*/ 2147483647 w 1576"/>
                  <a:gd name="T35" fmla="*/ 2147483647 h 3170"/>
                  <a:gd name="T36" fmla="*/ 2147483647 w 1576"/>
                  <a:gd name="T37" fmla="*/ 2147483647 h 3170"/>
                  <a:gd name="T38" fmla="*/ 2147483647 w 1576"/>
                  <a:gd name="T39" fmla="*/ 2147483647 h 3170"/>
                  <a:gd name="T40" fmla="*/ 2147483647 w 1576"/>
                  <a:gd name="T41" fmla="*/ 2147483647 h 3170"/>
                  <a:gd name="T42" fmla="*/ 2147483647 w 1576"/>
                  <a:gd name="T43" fmla="*/ 2147483647 h 3170"/>
                  <a:gd name="T44" fmla="*/ 2147483647 w 1576"/>
                  <a:gd name="T45" fmla="*/ 2147483647 h 3170"/>
                  <a:gd name="T46" fmla="*/ 2147483647 w 1576"/>
                  <a:gd name="T47" fmla="*/ 2147483647 h 3170"/>
                  <a:gd name="T48" fmla="*/ 2147483647 w 1576"/>
                  <a:gd name="T49" fmla="*/ 2147483647 h 3170"/>
                  <a:gd name="T50" fmla="*/ 2147483647 w 1576"/>
                  <a:gd name="T51" fmla="*/ 2147483647 h 3170"/>
                  <a:gd name="T52" fmla="*/ 2147483647 w 1576"/>
                  <a:gd name="T53" fmla="*/ 2147483647 h 3170"/>
                  <a:gd name="T54" fmla="*/ 2147483647 w 1576"/>
                  <a:gd name="T55" fmla="*/ 2147483647 h 3170"/>
                  <a:gd name="T56" fmla="*/ 2147483647 w 1576"/>
                  <a:gd name="T57" fmla="*/ 2147483647 h 3170"/>
                  <a:gd name="T58" fmla="*/ 2147483647 w 1576"/>
                  <a:gd name="T59" fmla="*/ 2147483647 h 3170"/>
                  <a:gd name="T60" fmla="*/ 2147483647 w 1576"/>
                  <a:gd name="T61" fmla="*/ 2147483647 h 3170"/>
                  <a:gd name="T62" fmla="*/ 2147483647 w 1576"/>
                  <a:gd name="T63" fmla="*/ 2147483647 h 3170"/>
                  <a:gd name="T64" fmla="*/ 0 w 1576"/>
                  <a:gd name="T65" fmla="*/ 2147483647 h 3170"/>
                  <a:gd name="T66" fmla="*/ 2147483647 w 1576"/>
                  <a:gd name="T67" fmla="*/ 2147483647 h 3170"/>
                  <a:gd name="T68" fmla="*/ 2147483647 w 1576"/>
                  <a:gd name="T69" fmla="*/ 2147483647 h 3170"/>
                  <a:gd name="T70" fmla="*/ 2147483647 w 1576"/>
                  <a:gd name="T71" fmla="*/ 2147483647 h 3170"/>
                  <a:gd name="T72" fmla="*/ 2147483647 w 1576"/>
                  <a:gd name="T73" fmla="*/ 2147483647 h 3170"/>
                  <a:gd name="T74" fmla="*/ 2147483647 w 1576"/>
                  <a:gd name="T75" fmla="*/ 2147483647 h 3170"/>
                  <a:gd name="T76" fmla="*/ 2147483647 w 1576"/>
                  <a:gd name="T77" fmla="*/ 2147483647 h 3170"/>
                  <a:gd name="T78" fmla="*/ 2147483647 w 1576"/>
                  <a:gd name="T79" fmla="*/ 2147483647 h 3170"/>
                  <a:gd name="T80" fmla="*/ 2147483647 w 1576"/>
                  <a:gd name="T81" fmla="*/ 2147483647 h 3170"/>
                  <a:gd name="T82" fmla="*/ 2147483647 w 1576"/>
                  <a:gd name="T83" fmla="*/ 2147483647 h 3170"/>
                  <a:gd name="T84" fmla="*/ 2147483647 w 1576"/>
                  <a:gd name="T85" fmla="*/ 2147483647 h 3170"/>
                  <a:gd name="T86" fmla="*/ 2147483647 w 1576"/>
                  <a:gd name="T87" fmla="*/ 2147483647 h 3170"/>
                  <a:gd name="T88" fmla="*/ 2147483647 w 1576"/>
                  <a:gd name="T89" fmla="*/ 2147483647 h 3170"/>
                  <a:gd name="T90" fmla="*/ 2147483647 w 1576"/>
                  <a:gd name="T91" fmla="*/ 2147483647 h 3170"/>
                  <a:gd name="T92" fmla="*/ 2147483647 w 1576"/>
                  <a:gd name="T93" fmla="*/ 2147483647 h 3170"/>
                  <a:gd name="T94" fmla="*/ 2147483647 w 1576"/>
                  <a:gd name="T95" fmla="*/ 2147483647 h 3170"/>
                  <a:gd name="T96" fmla="*/ 2147483647 w 1576"/>
                  <a:gd name="T97" fmla="*/ 2147483647 h 3170"/>
                  <a:gd name="T98" fmla="*/ 2147483647 w 1576"/>
                  <a:gd name="T99" fmla="*/ 2147483647 h 3170"/>
                  <a:gd name="T100" fmla="*/ 2147483647 w 1576"/>
                  <a:gd name="T101" fmla="*/ 2147483647 h 3170"/>
                  <a:gd name="T102" fmla="*/ 2147483647 w 1576"/>
                  <a:gd name="T103" fmla="*/ 2147483647 h 3170"/>
                  <a:gd name="T104" fmla="*/ 2147483647 w 1576"/>
                  <a:gd name="T105" fmla="*/ 2147483647 h 3170"/>
                  <a:gd name="T106" fmla="*/ 2147483647 w 1576"/>
                  <a:gd name="T107" fmla="*/ 2147483647 h 3170"/>
                  <a:gd name="T108" fmla="*/ 2147483647 w 1576"/>
                  <a:gd name="T109" fmla="*/ 2147483647 h 3170"/>
                  <a:gd name="T110" fmla="*/ 2147483647 w 1576"/>
                  <a:gd name="T111" fmla="*/ 2147483647 h 3170"/>
                  <a:gd name="T112" fmla="*/ 2147483647 w 1576"/>
                  <a:gd name="T113" fmla="*/ 2147483647 h 3170"/>
                  <a:gd name="T114" fmla="*/ 2147483647 w 1576"/>
                  <a:gd name="T115" fmla="*/ 2147483647 h 3170"/>
                  <a:gd name="T116" fmla="*/ 2147483647 w 1576"/>
                  <a:gd name="T117" fmla="*/ 2147483647 h 317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76"/>
                  <a:gd name="T178" fmla="*/ 0 h 3170"/>
                  <a:gd name="T179" fmla="*/ 1576 w 1576"/>
                  <a:gd name="T180" fmla="*/ 3170 h 317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76" h="3170">
                    <a:moveTo>
                      <a:pt x="1397" y="3170"/>
                    </a:moveTo>
                    <a:lnTo>
                      <a:pt x="1402" y="3170"/>
                    </a:lnTo>
                    <a:lnTo>
                      <a:pt x="1439" y="3169"/>
                    </a:lnTo>
                    <a:lnTo>
                      <a:pt x="1456" y="3095"/>
                    </a:lnTo>
                    <a:lnTo>
                      <a:pt x="1439" y="3087"/>
                    </a:lnTo>
                    <a:lnTo>
                      <a:pt x="1420" y="3060"/>
                    </a:lnTo>
                    <a:lnTo>
                      <a:pt x="1431" y="2977"/>
                    </a:lnTo>
                    <a:lnTo>
                      <a:pt x="1448" y="2963"/>
                    </a:lnTo>
                    <a:lnTo>
                      <a:pt x="1484" y="2891"/>
                    </a:lnTo>
                    <a:lnTo>
                      <a:pt x="1494" y="2813"/>
                    </a:lnTo>
                    <a:lnTo>
                      <a:pt x="1503" y="2804"/>
                    </a:lnTo>
                    <a:lnTo>
                      <a:pt x="1511" y="2780"/>
                    </a:lnTo>
                    <a:lnTo>
                      <a:pt x="1549" y="2760"/>
                    </a:lnTo>
                    <a:lnTo>
                      <a:pt x="1569" y="2741"/>
                    </a:lnTo>
                    <a:lnTo>
                      <a:pt x="1576" y="2726"/>
                    </a:lnTo>
                    <a:lnTo>
                      <a:pt x="1536" y="2674"/>
                    </a:lnTo>
                    <a:lnTo>
                      <a:pt x="1537" y="2658"/>
                    </a:lnTo>
                    <a:lnTo>
                      <a:pt x="1524" y="2586"/>
                    </a:lnTo>
                    <a:lnTo>
                      <a:pt x="1505" y="2542"/>
                    </a:lnTo>
                    <a:lnTo>
                      <a:pt x="1509" y="2501"/>
                    </a:lnTo>
                    <a:lnTo>
                      <a:pt x="1463" y="2420"/>
                    </a:lnTo>
                    <a:lnTo>
                      <a:pt x="1412" y="2331"/>
                    </a:lnTo>
                    <a:lnTo>
                      <a:pt x="1353" y="2227"/>
                    </a:lnTo>
                    <a:lnTo>
                      <a:pt x="1334" y="2194"/>
                    </a:lnTo>
                    <a:lnTo>
                      <a:pt x="1312" y="2156"/>
                    </a:lnTo>
                    <a:lnTo>
                      <a:pt x="1311" y="2155"/>
                    </a:lnTo>
                    <a:lnTo>
                      <a:pt x="1257" y="2060"/>
                    </a:lnTo>
                    <a:lnTo>
                      <a:pt x="1213" y="1982"/>
                    </a:lnTo>
                    <a:lnTo>
                      <a:pt x="1118" y="1816"/>
                    </a:lnTo>
                    <a:lnTo>
                      <a:pt x="1062" y="1718"/>
                    </a:lnTo>
                    <a:lnTo>
                      <a:pt x="1051" y="1700"/>
                    </a:lnTo>
                    <a:lnTo>
                      <a:pt x="1018" y="1641"/>
                    </a:lnTo>
                    <a:lnTo>
                      <a:pt x="1011" y="1629"/>
                    </a:lnTo>
                    <a:lnTo>
                      <a:pt x="986" y="1586"/>
                    </a:lnTo>
                    <a:lnTo>
                      <a:pt x="930" y="1488"/>
                    </a:lnTo>
                    <a:lnTo>
                      <a:pt x="883" y="1404"/>
                    </a:lnTo>
                    <a:lnTo>
                      <a:pt x="858" y="1361"/>
                    </a:lnTo>
                    <a:lnTo>
                      <a:pt x="824" y="1302"/>
                    </a:lnTo>
                    <a:lnTo>
                      <a:pt x="810" y="1278"/>
                    </a:lnTo>
                    <a:lnTo>
                      <a:pt x="806" y="1271"/>
                    </a:lnTo>
                    <a:lnTo>
                      <a:pt x="799" y="1258"/>
                    </a:lnTo>
                    <a:lnTo>
                      <a:pt x="774" y="1216"/>
                    </a:lnTo>
                    <a:lnTo>
                      <a:pt x="762" y="1195"/>
                    </a:lnTo>
                    <a:lnTo>
                      <a:pt x="754" y="1180"/>
                    </a:lnTo>
                    <a:lnTo>
                      <a:pt x="726" y="1131"/>
                    </a:lnTo>
                    <a:lnTo>
                      <a:pt x="717" y="1114"/>
                    </a:lnTo>
                    <a:lnTo>
                      <a:pt x="711" y="1105"/>
                    </a:lnTo>
                    <a:lnTo>
                      <a:pt x="702" y="1090"/>
                    </a:lnTo>
                    <a:lnTo>
                      <a:pt x="705" y="1070"/>
                    </a:lnTo>
                    <a:lnTo>
                      <a:pt x="707" y="1057"/>
                    </a:lnTo>
                    <a:lnTo>
                      <a:pt x="709" y="1054"/>
                    </a:lnTo>
                    <a:lnTo>
                      <a:pt x="710" y="1041"/>
                    </a:lnTo>
                    <a:lnTo>
                      <a:pt x="714" y="1017"/>
                    </a:lnTo>
                    <a:lnTo>
                      <a:pt x="718" y="997"/>
                    </a:lnTo>
                    <a:lnTo>
                      <a:pt x="721" y="980"/>
                    </a:lnTo>
                    <a:lnTo>
                      <a:pt x="725" y="961"/>
                    </a:lnTo>
                    <a:lnTo>
                      <a:pt x="728" y="945"/>
                    </a:lnTo>
                    <a:lnTo>
                      <a:pt x="735" y="908"/>
                    </a:lnTo>
                    <a:lnTo>
                      <a:pt x="739" y="880"/>
                    </a:lnTo>
                    <a:lnTo>
                      <a:pt x="752" y="812"/>
                    </a:lnTo>
                    <a:lnTo>
                      <a:pt x="781" y="653"/>
                    </a:lnTo>
                    <a:lnTo>
                      <a:pt x="816" y="454"/>
                    </a:lnTo>
                    <a:lnTo>
                      <a:pt x="824" y="406"/>
                    </a:lnTo>
                    <a:lnTo>
                      <a:pt x="846" y="284"/>
                    </a:lnTo>
                    <a:lnTo>
                      <a:pt x="857" y="217"/>
                    </a:lnTo>
                    <a:lnTo>
                      <a:pt x="822" y="209"/>
                    </a:lnTo>
                    <a:lnTo>
                      <a:pt x="814" y="206"/>
                    </a:lnTo>
                    <a:lnTo>
                      <a:pt x="706" y="176"/>
                    </a:lnTo>
                    <a:lnTo>
                      <a:pt x="673" y="166"/>
                    </a:lnTo>
                    <a:lnTo>
                      <a:pt x="634" y="155"/>
                    </a:lnTo>
                    <a:lnTo>
                      <a:pt x="609" y="146"/>
                    </a:lnTo>
                    <a:lnTo>
                      <a:pt x="515" y="117"/>
                    </a:lnTo>
                    <a:lnTo>
                      <a:pt x="486" y="107"/>
                    </a:lnTo>
                    <a:lnTo>
                      <a:pt x="466" y="101"/>
                    </a:lnTo>
                    <a:lnTo>
                      <a:pt x="337" y="63"/>
                    </a:lnTo>
                    <a:lnTo>
                      <a:pt x="320" y="56"/>
                    </a:lnTo>
                    <a:lnTo>
                      <a:pt x="305" y="53"/>
                    </a:lnTo>
                    <a:lnTo>
                      <a:pt x="284" y="47"/>
                    </a:lnTo>
                    <a:lnTo>
                      <a:pt x="271" y="43"/>
                    </a:lnTo>
                    <a:lnTo>
                      <a:pt x="256" y="39"/>
                    </a:lnTo>
                    <a:lnTo>
                      <a:pt x="238" y="33"/>
                    </a:lnTo>
                    <a:lnTo>
                      <a:pt x="232" y="32"/>
                    </a:lnTo>
                    <a:lnTo>
                      <a:pt x="204" y="23"/>
                    </a:lnTo>
                    <a:lnTo>
                      <a:pt x="174" y="13"/>
                    </a:lnTo>
                    <a:lnTo>
                      <a:pt x="152" y="6"/>
                    </a:lnTo>
                    <a:lnTo>
                      <a:pt x="137" y="0"/>
                    </a:lnTo>
                    <a:lnTo>
                      <a:pt x="116" y="64"/>
                    </a:lnTo>
                    <a:lnTo>
                      <a:pt x="131" y="88"/>
                    </a:lnTo>
                    <a:lnTo>
                      <a:pt x="129" y="162"/>
                    </a:lnTo>
                    <a:lnTo>
                      <a:pt x="123" y="188"/>
                    </a:lnTo>
                    <a:lnTo>
                      <a:pt x="97" y="251"/>
                    </a:lnTo>
                    <a:lnTo>
                      <a:pt x="89" y="251"/>
                    </a:lnTo>
                    <a:lnTo>
                      <a:pt x="89" y="278"/>
                    </a:lnTo>
                    <a:lnTo>
                      <a:pt x="94" y="278"/>
                    </a:lnTo>
                    <a:lnTo>
                      <a:pt x="94" y="294"/>
                    </a:lnTo>
                    <a:lnTo>
                      <a:pt x="78" y="327"/>
                    </a:lnTo>
                    <a:lnTo>
                      <a:pt x="15" y="422"/>
                    </a:lnTo>
                    <a:lnTo>
                      <a:pt x="11" y="460"/>
                    </a:lnTo>
                    <a:lnTo>
                      <a:pt x="0" y="490"/>
                    </a:lnTo>
                    <a:lnTo>
                      <a:pt x="36" y="549"/>
                    </a:lnTo>
                    <a:lnTo>
                      <a:pt x="48" y="586"/>
                    </a:lnTo>
                    <a:lnTo>
                      <a:pt x="65" y="670"/>
                    </a:lnTo>
                    <a:lnTo>
                      <a:pt x="66" y="710"/>
                    </a:lnTo>
                    <a:lnTo>
                      <a:pt x="44" y="779"/>
                    </a:lnTo>
                    <a:lnTo>
                      <a:pt x="43" y="932"/>
                    </a:lnTo>
                    <a:lnTo>
                      <a:pt x="58" y="970"/>
                    </a:lnTo>
                    <a:lnTo>
                      <a:pt x="95" y="1063"/>
                    </a:lnTo>
                    <a:lnTo>
                      <a:pt x="112" y="1091"/>
                    </a:lnTo>
                    <a:lnTo>
                      <a:pt x="116" y="1134"/>
                    </a:lnTo>
                    <a:lnTo>
                      <a:pt x="126" y="1138"/>
                    </a:lnTo>
                    <a:lnTo>
                      <a:pt x="130" y="1153"/>
                    </a:lnTo>
                    <a:lnTo>
                      <a:pt x="124" y="1155"/>
                    </a:lnTo>
                    <a:lnTo>
                      <a:pt x="124" y="1189"/>
                    </a:lnTo>
                    <a:lnTo>
                      <a:pt x="115" y="1229"/>
                    </a:lnTo>
                    <a:lnTo>
                      <a:pt x="124" y="1220"/>
                    </a:lnTo>
                    <a:lnTo>
                      <a:pt x="135" y="1226"/>
                    </a:lnTo>
                    <a:lnTo>
                      <a:pt x="150" y="1257"/>
                    </a:lnTo>
                    <a:lnTo>
                      <a:pt x="168" y="1274"/>
                    </a:lnTo>
                    <a:lnTo>
                      <a:pt x="183" y="1304"/>
                    </a:lnTo>
                    <a:lnTo>
                      <a:pt x="192" y="1304"/>
                    </a:lnTo>
                    <a:lnTo>
                      <a:pt x="190" y="1314"/>
                    </a:lnTo>
                    <a:lnTo>
                      <a:pt x="184" y="1314"/>
                    </a:lnTo>
                    <a:lnTo>
                      <a:pt x="182" y="1336"/>
                    </a:lnTo>
                    <a:lnTo>
                      <a:pt x="171" y="1397"/>
                    </a:lnTo>
                    <a:lnTo>
                      <a:pt x="175" y="1399"/>
                    </a:lnTo>
                    <a:lnTo>
                      <a:pt x="180" y="1439"/>
                    </a:lnTo>
                    <a:lnTo>
                      <a:pt x="171" y="1474"/>
                    </a:lnTo>
                    <a:lnTo>
                      <a:pt x="179" y="1514"/>
                    </a:lnTo>
                    <a:lnTo>
                      <a:pt x="186" y="1522"/>
                    </a:lnTo>
                    <a:lnTo>
                      <a:pt x="199" y="1558"/>
                    </a:lnTo>
                    <a:lnTo>
                      <a:pt x="222" y="1582"/>
                    </a:lnTo>
                    <a:lnTo>
                      <a:pt x="250" y="1587"/>
                    </a:lnTo>
                    <a:lnTo>
                      <a:pt x="259" y="1623"/>
                    </a:lnTo>
                    <a:lnTo>
                      <a:pt x="246" y="1678"/>
                    </a:lnTo>
                    <a:lnTo>
                      <a:pt x="233" y="1692"/>
                    </a:lnTo>
                    <a:lnTo>
                      <a:pt x="225" y="1678"/>
                    </a:lnTo>
                    <a:lnTo>
                      <a:pt x="212" y="1692"/>
                    </a:lnTo>
                    <a:lnTo>
                      <a:pt x="219" y="1796"/>
                    </a:lnTo>
                    <a:lnTo>
                      <a:pt x="234" y="1813"/>
                    </a:lnTo>
                    <a:lnTo>
                      <a:pt x="268" y="1888"/>
                    </a:lnTo>
                    <a:lnTo>
                      <a:pt x="271" y="1926"/>
                    </a:lnTo>
                    <a:lnTo>
                      <a:pt x="286" y="1956"/>
                    </a:lnTo>
                    <a:lnTo>
                      <a:pt x="289" y="1986"/>
                    </a:lnTo>
                    <a:lnTo>
                      <a:pt x="312" y="2016"/>
                    </a:lnTo>
                    <a:lnTo>
                      <a:pt x="326" y="2058"/>
                    </a:lnTo>
                    <a:lnTo>
                      <a:pt x="351" y="2085"/>
                    </a:lnTo>
                    <a:lnTo>
                      <a:pt x="353" y="2104"/>
                    </a:lnTo>
                    <a:lnTo>
                      <a:pt x="339" y="2139"/>
                    </a:lnTo>
                    <a:lnTo>
                      <a:pt x="362" y="2173"/>
                    </a:lnTo>
                    <a:lnTo>
                      <a:pt x="382" y="2189"/>
                    </a:lnTo>
                    <a:lnTo>
                      <a:pt x="371" y="2233"/>
                    </a:lnTo>
                    <a:lnTo>
                      <a:pt x="370" y="2263"/>
                    </a:lnTo>
                    <a:lnTo>
                      <a:pt x="353" y="2356"/>
                    </a:lnTo>
                    <a:lnTo>
                      <a:pt x="395" y="2397"/>
                    </a:lnTo>
                    <a:lnTo>
                      <a:pt x="466" y="2417"/>
                    </a:lnTo>
                    <a:lnTo>
                      <a:pt x="488" y="2438"/>
                    </a:lnTo>
                    <a:lnTo>
                      <a:pt x="536" y="2447"/>
                    </a:lnTo>
                    <a:lnTo>
                      <a:pt x="561" y="2468"/>
                    </a:lnTo>
                    <a:lnTo>
                      <a:pt x="594" y="2515"/>
                    </a:lnTo>
                    <a:lnTo>
                      <a:pt x="608" y="2556"/>
                    </a:lnTo>
                    <a:lnTo>
                      <a:pt x="646" y="2592"/>
                    </a:lnTo>
                    <a:lnTo>
                      <a:pt x="706" y="2609"/>
                    </a:lnTo>
                    <a:lnTo>
                      <a:pt x="729" y="2624"/>
                    </a:lnTo>
                    <a:lnTo>
                      <a:pt x="739" y="2661"/>
                    </a:lnTo>
                    <a:lnTo>
                      <a:pt x="741" y="2708"/>
                    </a:lnTo>
                    <a:lnTo>
                      <a:pt x="759" y="2724"/>
                    </a:lnTo>
                    <a:lnTo>
                      <a:pt x="789" y="2722"/>
                    </a:lnTo>
                    <a:lnTo>
                      <a:pt x="808" y="2752"/>
                    </a:lnTo>
                    <a:lnTo>
                      <a:pt x="829" y="2777"/>
                    </a:lnTo>
                    <a:lnTo>
                      <a:pt x="873" y="2848"/>
                    </a:lnTo>
                    <a:lnTo>
                      <a:pt x="889" y="2871"/>
                    </a:lnTo>
                    <a:lnTo>
                      <a:pt x="912" y="2938"/>
                    </a:lnTo>
                    <a:lnTo>
                      <a:pt x="911" y="3051"/>
                    </a:lnTo>
                    <a:lnTo>
                      <a:pt x="927" y="3094"/>
                    </a:lnTo>
                    <a:lnTo>
                      <a:pt x="926" y="3121"/>
                    </a:lnTo>
                    <a:lnTo>
                      <a:pt x="1128" y="3142"/>
                    </a:lnTo>
                    <a:lnTo>
                      <a:pt x="1397" y="3170"/>
                    </a:lnTo>
                    <a:close/>
                  </a:path>
                </a:pathLst>
              </a:custGeom>
              <a:pattFill prst="smGrid">
                <a:fgClr>
                  <a:srgbClr val="339966"/>
                </a:fgClr>
                <a:bgClr>
                  <a:srgbClr val="C0C0C0"/>
                </a:bgClr>
              </a:pattFill>
              <a:ln w="0">
                <a:solidFill>
                  <a:schemeClr val="tx2"/>
                </a:solidFill>
                <a:round/>
                <a:headEnd/>
                <a:tailEnd/>
              </a:ln>
            </p:spPr>
            <p:txBody>
              <a:bodyPr/>
              <a:lstStyle/>
              <a:p>
                <a:endParaRPr lang="en-US"/>
              </a:p>
            </p:txBody>
          </p:sp>
          <p:sp>
            <p:nvSpPr>
              <p:cNvPr id="202800" name="Freeform 43"/>
              <p:cNvSpPr>
                <a:spLocks/>
              </p:cNvSpPr>
              <p:nvPr/>
            </p:nvSpPr>
            <p:spPr bwMode="auto">
              <a:xfrm>
                <a:off x="903288" y="4348163"/>
                <a:ext cx="50800" cy="31750"/>
              </a:xfrm>
              <a:custGeom>
                <a:avLst/>
                <a:gdLst>
                  <a:gd name="T0" fmla="*/ 0 w 68"/>
                  <a:gd name="T1" fmla="*/ 0 h 43"/>
                  <a:gd name="T2" fmla="*/ 2147483647 w 68"/>
                  <a:gd name="T3" fmla="*/ 2147483647 h 43"/>
                  <a:gd name="T4" fmla="*/ 2147483647 w 68"/>
                  <a:gd name="T5" fmla="*/ 2147483647 h 43"/>
                  <a:gd name="T6" fmla="*/ 2147483647 w 68"/>
                  <a:gd name="T7" fmla="*/ 2147483647 h 43"/>
                  <a:gd name="T8" fmla="*/ 2147483647 w 68"/>
                  <a:gd name="T9" fmla="*/ 2147483647 h 43"/>
                  <a:gd name="T10" fmla="*/ 2147483647 w 68"/>
                  <a:gd name="T11" fmla="*/ 2147483647 h 43"/>
                  <a:gd name="T12" fmla="*/ 0 w 68"/>
                  <a:gd name="T13" fmla="*/ 0 h 43"/>
                  <a:gd name="T14" fmla="*/ 0 60000 65536"/>
                  <a:gd name="T15" fmla="*/ 0 60000 65536"/>
                  <a:gd name="T16" fmla="*/ 0 60000 65536"/>
                  <a:gd name="T17" fmla="*/ 0 60000 65536"/>
                  <a:gd name="T18" fmla="*/ 0 60000 65536"/>
                  <a:gd name="T19" fmla="*/ 0 60000 65536"/>
                  <a:gd name="T20" fmla="*/ 0 60000 65536"/>
                  <a:gd name="T21" fmla="*/ 0 w 68"/>
                  <a:gd name="T22" fmla="*/ 0 h 43"/>
                  <a:gd name="T23" fmla="*/ 68 w 68"/>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43">
                    <a:moveTo>
                      <a:pt x="0" y="0"/>
                    </a:moveTo>
                    <a:lnTo>
                      <a:pt x="50" y="34"/>
                    </a:lnTo>
                    <a:lnTo>
                      <a:pt x="62" y="24"/>
                    </a:lnTo>
                    <a:lnTo>
                      <a:pt x="68" y="36"/>
                    </a:lnTo>
                    <a:lnTo>
                      <a:pt x="59" y="43"/>
                    </a:lnTo>
                    <a:lnTo>
                      <a:pt x="7" y="36"/>
                    </a:lnTo>
                    <a:lnTo>
                      <a:pt x="0" y="0"/>
                    </a:lnTo>
                    <a:close/>
                  </a:path>
                </a:pathLst>
              </a:custGeom>
              <a:solidFill>
                <a:srgbClr val="FFFFFF"/>
              </a:solidFill>
              <a:ln w="0">
                <a:solidFill>
                  <a:schemeClr val="tx2"/>
                </a:solidFill>
                <a:round/>
                <a:headEnd/>
                <a:tailEnd/>
              </a:ln>
            </p:spPr>
            <p:txBody>
              <a:bodyPr/>
              <a:lstStyle/>
              <a:p>
                <a:endParaRPr lang="en-US"/>
              </a:p>
            </p:txBody>
          </p:sp>
          <p:sp>
            <p:nvSpPr>
              <p:cNvPr id="202801" name="Freeform 44"/>
              <p:cNvSpPr>
                <a:spLocks/>
              </p:cNvSpPr>
              <p:nvPr/>
            </p:nvSpPr>
            <p:spPr bwMode="auto">
              <a:xfrm>
                <a:off x="850900" y="4351338"/>
                <a:ext cx="34925" cy="25400"/>
              </a:xfrm>
              <a:custGeom>
                <a:avLst/>
                <a:gdLst>
                  <a:gd name="T0" fmla="*/ 0 w 45"/>
                  <a:gd name="T1" fmla="*/ 2147483647 h 31"/>
                  <a:gd name="T2" fmla="*/ 2147483647 w 45"/>
                  <a:gd name="T3" fmla="*/ 2147483647 h 31"/>
                  <a:gd name="T4" fmla="*/ 2147483647 w 45"/>
                  <a:gd name="T5" fmla="*/ 2147483647 h 31"/>
                  <a:gd name="T6" fmla="*/ 2147483647 w 45"/>
                  <a:gd name="T7" fmla="*/ 2147483647 h 31"/>
                  <a:gd name="T8" fmla="*/ 2147483647 w 45"/>
                  <a:gd name="T9" fmla="*/ 0 h 31"/>
                  <a:gd name="T10" fmla="*/ 0 w 45"/>
                  <a:gd name="T11" fmla="*/ 2147483647 h 31"/>
                  <a:gd name="T12" fmla="*/ 0 60000 65536"/>
                  <a:gd name="T13" fmla="*/ 0 60000 65536"/>
                  <a:gd name="T14" fmla="*/ 0 60000 65536"/>
                  <a:gd name="T15" fmla="*/ 0 60000 65536"/>
                  <a:gd name="T16" fmla="*/ 0 60000 65536"/>
                  <a:gd name="T17" fmla="*/ 0 60000 65536"/>
                  <a:gd name="T18" fmla="*/ 0 w 45"/>
                  <a:gd name="T19" fmla="*/ 0 h 31"/>
                  <a:gd name="T20" fmla="*/ 45 w 45"/>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45" h="31">
                    <a:moveTo>
                      <a:pt x="0" y="8"/>
                    </a:moveTo>
                    <a:lnTo>
                      <a:pt x="6" y="28"/>
                    </a:lnTo>
                    <a:lnTo>
                      <a:pt x="45" y="31"/>
                    </a:lnTo>
                    <a:lnTo>
                      <a:pt x="33" y="11"/>
                    </a:lnTo>
                    <a:lnTo>
                      <a:pt x="36" y="0"/>
                    </a:lnTo>
                    <a:lnTo>
                      <a:pt x="0" y="8"/>
                    </a:lnTo>
                    <a:close/>
                  </a:path>
                </a:pathLst>
              </a:custGeom>
              <a:solidFill>
                <a:srgbClr val="FFFFFF"/>
              </a:solidFill>
              <a:ln w="0">
                <a:solidFill>
                  <a:schemeClr val="tx2"/>
                </a:solidFill>
                <a:round/>
                <a:headEnd/>
                <a:tailEnd/>
              </a:ln>
            </p:spPr>
            <p:txBody>
              <a:bodyPr/>
              <a:lstStyle/>
              <a:p>
                <a:endParaRPr lang="en-US"/>
              </a:p>
            </p:txBody>
          </p:sp>
          <p:sp>
            <p:nvSpPr>
              <p:cNvPr id="202802" name="Freeform 45"/>
              <p:cNvSpPr>
                <a:spLocks/>
              </p:cNvSpPr>
              <p:nvPr/>
            </p:nvSpPr>
            <p:spPr bwMode="auto">
              <a:xfrm>
                <a:off x="1077913" y="4538663"/>
                <a:ext cx="33337" cy="42862"/>
              </a:xfrm>
              <a:custGeom>
                <a:avLst/>
                <a:gdLst>
                  <a:gd name="T0" fmla="*/ 0 w 41"/>
                  <a:gd name="T1" fmla="*/ 0 h 52"/>
                  <a:gd name="T2" fmla="*/ 0 w 41"/>
                  <a:gd name="T3" fmla="*/ 2147483647 h 52"/>
                  <a:gd name="T4" fmla="*/ 2147483647 w 41"/>
                  <a:gd name="T5" fmla="*/ 2147483647 h 52"/>
                  <a:gd name="T6" fmla="*/ 2147483647 w 41"/>
                  <a:gd name="T7" fmla="*/ 2147483647 h 52"/>
                  <a:gd name="T8" fmla="*/ 2147483647 w 41"/>
                  <a:gd name="T9" fmla="*/ 2147483647 h 52"/>
                  <a:gd name="T10" fmla="*/ 2147483647 w 41"/>
                  <a:gd name="T11" fmla="*/ 2147483647 h 52"/>
                  <a:gd name="T12" fmla="*/ 0 w 41"/>
                  <a:gd name="T13" fmla="*/ 0 h 52"/>
                  <a:gd name="T14" fmla="*/ 0 60000 65536"/>
                  <a:gd name="T15" fmla="*/ 0 60000 65536"/>
                  <a:gd name="T16" fmla="*/ 0 60000 65536"/>
                  <a:gd name="T17" fmla="*/ 0 60000 65536"/>
                  <a:gd name="T18" fmla="*/ 0 60000 65536"/>
                  <a:gd name="T19" fmla="*/ 0 60000 65536"/>
                  <a:gd name="T20" fmla="*/ 0 60000 65536"/>
                  <a:gd name="T21" fmla="*/ 0 w 41"/>
                  <a:gd name="T22" fmla="*/ 0 h 52"/>
                  <a:gd name="T23" fmla="*/ 41 w 41"/>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52">
                    <a:moveTo>
                      <a:pt x="0" y="0"/>
                    </a:moveTo>
                    <a:lnTo>
                      <a:pt x="0" y="13"/>
                    </a:lnTo>
                    <a:lnTo>
                      <a:pt x="12" y="18"/>
                    </a:lnTo>
                    <a:lnTo>
                      <a:pt x="21" y="52"/>
                    </a:lnTo>
                    <a:lnTo>
                      <a:pt x="41" y="48"/>
                    </a:lnTo>
                    <a:lnTo>
                      <a:pt x="36" y="28"/>
                    </a:lnTo>
                    <a:lnTo>
                      <a:pt x="0" y="0"/>
                    </a:lnTo>
                    <a:close/>
                  </a:path>
                </a:pathLst>
              </a:custGeom>
              <a:solidFill>
                <a:srgbClr val="FFFFFF"/>
              </a:solidFill>
              <a:ln w="0">
                <a:solidFill>
                  <a:schemeClr val="tx2"/>
                </a:solidFill>
                <a:round/>
                <a:headEnd/>
                <a:tailEnd/>
              </a:ln>
            </p:spPr>
            <p:txBody>
              <a:bodyPr/>
              <a:lstStyle/>
              <a:p>
                <a:endParaRPr lang="en-US"/>
              </a:p>
            </p:txBody>
          </p:sp>
          <p:sp>
            <p:nvSpPr>
              <p:cNvPr id="202803" name="Freeform 46"/>
              <p:cNvSpPr>
                <a:spLocks/>
              </p:cNvSpPr>
              <p:nvPr/>
            </p:nvSpPr>
            <p:spPr bwMode="auto">
              <a:xfrm>
                <a:off x="1060450" y="4638675"/>
                <a:ext cx="28575" cy="55563"/>
              </a:xfrm>
              <a:custGeom>
                <a:avLst/>
                <a:gdLst>
                  <a:gd name="T0" fmla="*/ 0 w 34"/>
                  <a:gd name="T1" fmla="*/ 0 h 69"/>
                  <a:gd name="T2" fmla="*/ 2147483647 w 34"/>
                  <a:gd name="T3" fmla="*/ 2147483647 h 69"/>
                  <a:gd name="T4" fmla="*/ 2147483647 w 34"/>
                  <a:gd name="T5" fmla="*/ 2147483647 h 69"/>
                  <a:gd name="T6" fmla="*/ 0 w 34"/>
                  <a:gd name="T7" fmla="*/ 0 h 69"/>
                  <a:gd name="T8" fmla="*/ 0 60000 65536"/>
                  <a:gd name="T9" fmla="*/ 0 60000 65536"/>
                  <a:gd name="T10" fmla="*/ 0 60000 65536"/>
                  <a:gd name="T11" fmla="*/ 0 60000 65536"/>
                  <a:gd name="T12" fmla="*/ 0 w 34"/>
                  <a:gd name="T13" fmla="*/ 0 h 69"/>
                  <a:gd name="T14" fmla="*/ 34 w 34"/>
                  <a:gd name="T15" fmla="*/ 69 h 69"/>
                </a:gdLst>
                <a:ahLst/>
                <a:cxnLst>
                  <a:cxn ang="T8">
                    <a:pos x="T0" y="T1"/>
                  </a:cxn>
                  <a:cxn ang="T9">
                    <a:pos x="T2" y="T3"/>
                  </a:cxn>
                  <a:cxn ang="T10">
                    <a:pos x="T4" y="T5"/>
                  </a:cxn>
                  <a:cxn ang="T11">
                    <a:pos x="T6" y="T7"/>
                  </a:cxn>
                </a:cxnLst>
                <a:rect l="T12" t="T13" r="T14" b="T15"/>
                <a:pathLst>
                  <a:path w="34" h="69">
                    <a:moveTo>
                      <a:pt x="0" y="0"/>
                    </a:moveTo>
                    <a:lnTo>
                      <a:pt x="16" y="68"/>
                    </a:lnTo>
                    <a:lnTo>
                      <a:pt x="34" y="69"/>
                    </a:lnTo>
                    <a:lnTo>
                      <a:pt x="0" y="0"/>
                    </a:lnTo>
                    <a:close/>
                  </a:path>
                </a:pathLst>
              </a:custGeom>
              <a:solidFill>
                <a:srgbClr val="FFFFFF"/>
              </a:solidFill>
              <a:ln w="0">
                <a:solidFill>
                  <a:schemeClr val="tx2"/>
                </a:solidFill>
                <a:round/>
                <a:headEnd/>
                <a:tailEnd/>
              </a:ln>
            </p:spPr>
            <p:txBody>
              <a:bodyPr/>
              <a:lstStyle/>
              <a:p>
                <a:endParaRPr lang="en-US"/>
              </a:p>
            </p:txBody>
          </p:sp>
          <p:sp>
            <p:nvSpPr>
              <p:cNvPr id="202804" name="Freeform 47"/>
              <p:cNvSpPr>
                <a:spLocks/>
              </p:cNvSpPr>
              <p:nvPr/>
            </p:nvSpPr>
            <p:spPr bwMode="auto">
              <a:xfrm>
                <a:off x="2609850" y="3059113"/>
                <a:ext cx="1065213" cy="1036637"/>
              </a:xfrm>
              <a:custGeom>
                <a:avLst/>
                <a:gdLst>
                  <a:gd name="T0" fmla="*/ 2147483647 w 1347"/>
                  <a:gd name="T1" fmla="*/ 2147483647 h 1312"/>
                  <a:gd name="T2" fmla="*/ 2147483647 w 1347"/>
                  <a:gd name="T3" fmla="*/ 2147483647 h 1312"/>
                  <a:gd name="T4" fmla="*/ 2147483647 w 1347"/>
                  <a:gd name="T5" fmla="*/ 2147483647 h 1312"/>
                  <a:gd name="T6" fmla="*/ 2147483647 w 1347"/>
                  <a:gd name="T7" fmla="*/ 2147483647 h 1312"/>
                  <a:gd name="T8" fmla="*/ 2147483647 w 1347"/>
                  <a:gd name="T9" fmla="*/ 2147483647 h 1312"/>
                  <a:gd name="T10" fmla="*/ 2147483647 w 1347"/>
                  <a:gd name="T11" fmla="*/ 2147483647 h 1312"/>
                  <a:gd name="T12" fmla="*/ 2147483647 w 1347"/>
                  <a:gd name="T13" fmla="*/ 2147483647 h 1312"/>
                  <a:gd name="T14" fmla="*/ 2147483647 w 1347"/>
                  <a:gd name="T15" fmla="*/ 2147483647 h 1312"/>
                  <a:gd name="T16" fmla="*/ 2147483647 w 1347"/>
                  <a:gd name="T17" fmla="*/ 2147483647 h 1312"/>
                  <a:gd name="T18" fmla="*/ 2147483647 w 1347"/>
                  <a:gd name="T19" fmla="*/ 2147483647 h 1312"/>
                  <a:gd name="T20" fmla="*/ 2147483647 w 1347"/>
                  <a:gd name="T21" fmla="*/ 2147483647 h 1312"/>
                  <a:gd name="T22" fmla="*/ 2147483647 w 1347"/>
                  <a:gd name="T23" fmla="*/ 2147483647 h 1312"/>
                  <a:gd name="T24" fmla="*/ 2147483647 w 1347"/>
                  <a:gd name="T25" fmla="*/ 2147483647 h 1312"/>
                  <a:gd name="T26" fmla="*/ 2147483647 w 1347"/>
                  <a:gd name="T27" fmla="*/ 2147483647 h 1312"/>
                  <a:gd name="T28" fmla="*/ 2147483647 w 1347"/>
                  <a:gd name="T29" fmla="*/ 2147483647 h 1312"/>
                  <a:gd name="T30" fmla="*/ 2147483647 w 1347"/>
                  <a:gd name="T31" fmla="*/ 2147483647 h 1312"/>
                  <a:gd name="T32" fmla="*/ 2147483647 w 1347"/>
                  <a:gd name="T33" fmla="*/ 2147483647 h 1312"/>
                  <a:gd name="T34" fmla="*/ 2147483647 w 1347"/>
                  <a:gd name="T35" fmla="*/ 2147483647 h 1312"/>
                  <a:gd name="T36" fmla="*/ 2147483647 w 1347"/>
                  <a:gd name="T37" fmla="*/ 2147483647 h 1312"/>
                  <a:gd name="T38" fmla="*/ 2147483647 w 1347"/>
                  <a:gd name="T39" fmla="*/ 2147483647 h 1312"/>
                  <a:gd name="T40" fmla="*/ 2147483647 w 1347"/>
                  <a:gd name="T41" fmla="*/ 2147483647 h 1312"/>
                  <a:gd name="T42" fmla="*/ 2147483647 w 1347"/>
                  <a:gd name="T43" fmla="*/ 2147483647 h 1312"/>
                  <a:gd name="T44" fmla="*/ 2147483647 w 1347"/>
                  <a:gd name="T45" fmla="*/ 2147483647 h 1312"/>
                  <a:gd name="T46" fmla="*/ 2147483647 w 1347"/>
                  <a:gd name="T47" fmla="*/ 2147483647 h 1312"/>
                  <a:gd name="T48" fmla="*/ 2147483647 w 1347"/>
                  <a:gd name="T49" fmla="*/ 2147483647 h 1312"/>
                  <a:gd name="T50" fmla="*/ 0 w 1347"/>
                  <a:gd name="T51" fmla="*/ 2147483647 h 1312"/>
                  <a:gd name="T52" fmla="*/ 2147483647 w 1347"/>
                  <a:gd name="T53" fmla="*/ 2147483647 h 1312"/>
                  <a:gd name="T54" fmla="*/ 2147483647 w 1347"/>
                  <a:gd name="T55" fmla="*/ 2147483647 h 1312"/>
                  <a:gd name="T56" fmla="*/ 2147483647 w 1347"/>
                  <a:gd name="T57" fmla="*/ 2147483647 h 1312"/>
                  <a:gd name="T58" fmla="*/ 2147483647 w 1347"/>
                  <a:gd name="T59" fmla="*/ 2147483647 h 1312"/>
                  <a:gd name="T60" fmla="*/ 2147483647 w 1347"/>
                  <a:gd name="T61" fmla="*/ 2147483647 h 1312"/>
                  <a:gd name="T62" fmla="*/ 2147483647 w 1347"/>
                  <a:gd name="T63" fmla="*/ 2147483647 h 1312"/>
                  <a:gd name="T64" fmla="*/ 2147483647 w 1347"/>
                  <a:gd name="T65" fmla="*/ 2147483647 h 1312"/>
                  <a:gd name="T66" fmla="*/ 2147483647 w 1347"/>
                  <a:gd name="T67" fmla="*/ 2147483647 h 1312"/>
                  <a:gd name="T68" fmla="*/ 2147483647 w 1347"/>
                  <a:gd name="T69" fmla="*/ 2147483647 h 1312"/>
                  <a:gd name="T70" fmla="*/ 2147483647 w 1347"/>
                  <a:gd name="T71" fmla="*/ 2147483647 h 1312"/>
                  <a:gd name="T72" fmla="*/ 2147483647 w 1347"/>
                  <a:gd name="T73" fmla="*/ 2147483647 h 1312"/>
                  <a:gd name="T74" fmla="*/ 2147483647 w 1347"/>
                  <a:gd name="T75" fmla="*/ 2147483647 h 1312"/>
                  <a:gd name="T76" fmla="*/ 2147483647 w 1347"/>
                  <a:gd name="T77" fmla="*/ 2147483647 h 1312"/>
                  <a:gd name="T78" fmla="*/ 2147483647 w 1347"/>
                  <a:gd name="T79" fmla="*/ 2147483647 h 1312"/>
                  <a:gd name="T80" fmla="*/ 2147483647 w 1347"/>
                  <a:gd name="T81" fmla="*/ 2147483647 h 1312"/>
                  <a:gd name="T82" fmla="*/ 2147483647 w 1347"/>
                  <a:gd name="T83" fmla="*/ 2147483647 h 1312"/>
                  <a:gd name="T84" fmla="*/ 2147483647 w 1347"/>
                  <a:gd name="T85" fmla="*/ 2147483647 h 1312"/>
                  <a:gd name="T86" fmla="*/ 2147483647 w 1347"/>
                  <a:gd name="T87" fmla="*/ 2147483647 h 1312"/>
                  <a:gd name="T88" fmla="*/ 2147483647 w 1347"/>
                  <a:gd name="T89" fmla="*/ 2147483647 h 1312"/>
                  <a:gd name="T90" fmla="*/ 2147483647 w 1347"/>
                  <a:gd name="T91" fmla="*/ 2147483647 h 1312"/>
                  <a:gd name="T92" fmla="*/ 2147483647 w 1347"/>
                  <a:gd name="T93" fmla="*/ 2147483647 h 1312"/>
                  <a:gd name="T94" fmla="*/ 2147483647 w 1347"/>
                  <a:gd name="T95" fmla="*/ 2147483647 h 1312"/>
                  <a:gd name="T96" fmla="*/ 2147483647 w 1347"/>
                  <a:gd name="T97" fmla="*/ 2147483647 h 1312"/>
                  <a:gd name="T98" fmla="*/ 2147483647 w 1347"/>
                  <a:gd name="T99" fmla="*/ 2147483647 h 1312"/>
                  <a:gd name="T100" fmla="*/ 2147483647 w 1347"/>
                  <a:gd name="T101" fmla="*/ 2147483647 h 1312"/>
                  <a:gd name="T102" fmla="*/ 2147483647 w 1347"/>
                  <a:gd name="T103" fmla="*/ 2147483647 h 1312"/>
                  <a:gd name="T104" fmla="*/ 2147483647 w 1347"/>
                  <a:gd name="T105" fmla="*/ 2147483647 h 1312"/>
                  <a:gd name="T106" fmla="*/ 2147483647 w 1347"/>
                  <a:gd name="T107" fmla="*/ 2147483647 h 1312"/>
                  <a:gd name="T108" fmla="*/ 2147483647 w 1347"/>
                  <a:gd name="T109" fmla="*/ 2147483647 h 1312"/>
                  <a:gd name="T110" fmla="*/ 2147483647 w 1347"/>
                  <a:gd name="T111" fmla="*/ 2147483647 h 1312"/>
                  <a:gd name="T112" fmla="*/ 2147483647 w 1347"/>
                  <a:gd name="T113" fmla="*/ 2147483647 h 131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47"/>
                  <a:gd name="T172" fmla="*/ 0 h 1312"/>
                  <a:gd name="T173" fmla="*/ 1347 w 1347"/>
                  <a:gd name="T174" fmla="*/ 1312 h 131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47" h="1312">
                    <a:moveTo>
                      <a:pt x="1334" y="540"/>
                    </a:moveTo>
                    <a:lnTo>
                      <a:pt x="1334" y="541"/>
                    </a:lnTo>
                    <a:lnTo>
                      <a:pt x="1332" y="563"/>
                    </a:lnTo>
                    <a:lnTo>
                      <a:pt x="1331" y="600"/>
                    </a:lnTo>
                    <a:lnTo>
                      <a:pt x="1330" y="672"/>
                    </a:lnTo>
                    <a:lnTo>
                      <a:pt x="1330" y="675"/>
                    </a:lnTo>
                    <a:lnTo>
                      <a:pt x="1329" y="689"/>
                    </a:lnTo>
                    <a:lnTo>
                      <a:pt x="1329" y="697"/>
                    </a:lnTo>
                    <a:lnTo>
                      <a:pt x="1329" y="712"/>
                    </a:lnTo>
                    <a:lnTo>
                      <a:pt x="1327" y="771"/>
                    </a:lnTo>
                    <a:lnTo>
                      <a:pt x="1326" y="802"/>
                    </a:lnTo>
                    <a:lnTo>
                      <a:pt x="1326" y="824"/>
                    </a:lnTo>
                    <a:lnTo>
                      <a:pt x="1326" y="826"/>
                    </a:lnTo>
                    <a:lnTo>
                      <a:pt x="1323" y="878"/>
                    </a:lnTo>
                    <a:lnTo>
                      <a:pt x="1323" y="899"/>
                    </a:lnTo>
                    <a:lnTo>
                      <a:pt x="1322" y="930"/>
                    </a:lnTo>
                    <a:lnTo>
                      <a:pt x="1322" y="931"/>
                    </a:lnTo>
                    <a:lnTo>
                      <a:pt x="1321" y="973"/>
                    </a:lnTo>
                    <a:lnTo>
                      <a:pt x="1320" y="1011"/>
                    </a:lnTo>
                    <a:lnTo>
                      <a:pt x="1318" y="1089"/>
                    </a:lnTo>
                    <a:lnTo>
                      <a:pt x="1316" y="1117"/>
                    </a:lnTo>
                    <a:lnTo>
                      <a:pt x="1316" y="1123"/>
                    </a:lnTo>
                    <a:lnTo>
                      <a:pt x="1315" y="1160"/>
                    </a:lnTo>
                    <a:lnTo>
                      <a:pt x="1314" y="1194"/>
                    </a:lnTo>
                    <a:lnTo>
                      <a:pt x="1313" y="1235"/>
                    </a:lnTo>
                    <a:lnTo>
                      <a:pt x="1311" y="1272"/>
                    </a:lnTo>
                    <a:lnTo>
                      <a:pt x="1310" y="1312"/>
                    </a:lnTo>
                    <a:lnTo>
                      <a:pt x="1201" y="1304"/>
                    </a:lnTo>
                    <a:lnTo>
                      <a:pt x="1176" y="1302"/>
                    </a:lnTo>
                    <a:lnTo>
                      <a:pt x="1130" y="1299"/>
                    </a:lnTo>
                    <a:lnTo>
                      <a:pt x="1114" y="1299"/>
                    </a:lnTo>
                    <a:lnTo>
                      <a:pt x="1072" y="1296"/>
                    </a:lnTo>
                    <a:lnTo>
                      <a:pt x="1060" y="1294"/>
                    </a:lnTo>
                    <a:lnTo>
                      <a:pt x="942" y="1287"/>
                    </a:lnTo>
                    <a:lnTo>
                      <a:pt x="873" y="1283"/>
                    </a:lnTo>
                    <a:lnTo>
                      <a:pt x="768" y="1275"/>
                    </a:lnTo>
                    <a:lnTo>
                      <a:pt x="727" y="1270"/>
                    </a:lnTo>
                    <a:lnTo>
                      <a:pt x="714" y="1269"/>
                    </a:lnTo>
                    <a:lnTo>
                      <a:pt x="621" y="1260"/>
                    </a:lnTo>
                    <a:lnTo>
                      <a:pt x="616" y="1260"/>
                    </a:lnTo>
                    <a:lnTo>
                      <a:pt x="592" y="1258"/>
                    </a:lnTo>
                    <a:lnTo>
                      <a:pt x="568" y="1256"/>
                    </a:lnTo>
                    <a:lnTo>
                      <a:pt x="480" y="1248"/>
                    </a:lnTo>
                    <a:lnTo>
                      <a:pt x="303" y="1226"/>
                    </a:lnTo>
                    <a:lnTo>
                      <a:pt x="298" y="1225"/>
                    </a:lnTo>
                    <a:lnTo>
                      <a:pt x="291" y="1225"/>
                    </a:lnTo>
                    <a:lnTo>
                      <a:pt x="289" y="1225"/>
                    </a:lnTo>
                    <a:lnTo>
                      <a:pt x="171" y="1211"/>
                    </a:lnTo>
                    <a:lnTo>
                      <a:pt x="124" y="1204"/>
                    </a:lnTo>
                    <a:lnTo>
                      <a:pt x="69" y="1198"/>
                    </a:lnTo>
                    <a:lnTo>
                      <a:pt x="54" y="1195"/>
                    </a:lnTo>
                    <a:lnTo>
                      <a:pt x="0" y="1188"/>
                    </a:lnTo>
                    <a:lnTo>
                      <a:pt x="12" y="1045"/>
                    </a:lnTo>
                    <a:lnTo>
                      <a:pt x="13" y="1039"/>
                    </a:lnTo>
                    <a:lnTo>
                      <a:pt x="20" y="965"/>
                    </a:lnTo>
                    <a:lnTo>
                      <a:pt x="24" y="926"/>
                    </a:lnTo>
                    <a:lnTo>
                      <a:pt x="26" y="890"/>
                    </a:lnTo>
                    <a:lnTo>
                      <a:pt x="30" y="845"/>
                    </a:lnTo>
                    <a:lnTo>
                      <a:pt x="30" y="842"/>
                    </a:lnTo>
                    <a:lnTo>
                      <a:pt x="30" y="808"/>
                    </a:lnTo>
                    <a:lnTo>
                      <a:pt x="36" y="741"/>
                    </a:lnTo>
                    <a:lnTo>
                      <a:pt x="43" y="668"/>
                    </a:lnTo>
                    <a:lnTo>
                      <a:pt x="51" y="594"/>
                    </a:lnTo>
                    <a:lnTo>
                      <a:pt x="60" y="485"/>
                    </a:lnTo>
                    <a:lnTo>
                      <a:pt x="61" y="482"/>
                    </a:lnTo>
                    <a:lnTo>
                      <a:pt x="64" y="445"/>
                    </a:lnTo>
                    <a:lnTo>
                      <a:pt x="67" y="408"/>
                    </a:lnTo>
                    <a:lnTo>
                      <a:pt x="68" y="397"/>
                    </a:lnTo>
                    <a:lnTo>
                      <a:pt x="74" y="333"/>
                    </a:lnTo>
                    <a:lnTo>
                      <a:pt x="77" y="296"/>
                    </a:lnTo>
                    <a:lnTo>
                      <a:pt x="83" y="231"/>
                    </a:lnTo>
                    <a:lnTo>
                      <a:pt x="89" y="166"/>
                    </a:lnTo>
                    <a:lnTo>
                      <a:pt x="94" y="112"/>
                    </a:lnTo>
                    <a:lnTo>
                      <a:pt x="94" y="103"/>
                    </a:lnTo>
                    <a:lnTo>
                      <a:pt x="97" y="73"/>
                    </a:lnTo>
                    <a:lnTo>
                      <a:pt x="100" y="36"/>
                    </a:lnTo>
                    <a:lnTo>
                      <a:pt x="104" y="0"/>
                    </a:lnTo>
                    <a:lnTo>
                      <a:pt x="148" y="5"/>
                    </a:lnTo>
                    <a:lnTo>
                      <a:pt x="258" y="19"/>
                    </a:lnTo>
                    <a:lnTo>
                      <a:pt x="304" y="25"/>
                    </a:lnTo>
                    <a:lnTo>
                      <a:pt x="355" y="31"/>
                    </a:lnTo>
                    <a:lnTo>
                      <a:pt x="401" y="36"/>
                    </a:lnTo>
                    <a:lnTo>
                      <a:pt x="411" y="38"/>
                    </a:lnTo>
                    <a:lnTo>
                      <a:pt x="487" y="46"/>
                    </a:lnTo>
                    <a:lnTo>
                      <a:pt x="492" y="46"/>
                    </a:lnTo>
                    <a:lnTo>
                      <a:pt x="555" y="53"/>
                    </a:lnTo>
                    <a:lnTo>
                      <a:pt x="578" y="56"/>
                    </a:lnTo>
                    <a:lnTo>
                      <a:pt x="587" y="58"/>
                    </a:lnTo>
                    <a:lnTo>
                      <a:pt x="594" y="59"/>
                    </a:lnTo>
                    <a:lnTo>
                      <a:pt x="608" y="61"/>
                    </a:lnTo>
                    <a:lnTo>
                      <a:pt x="611" y="61"/>
                    </a:lnTo>
                    <a:lnTo>
                      <a:pt x="632" y="63"/>
                    </a:lnTo>
                    <a:lnTo>
                      <a:pt x="743" y="73"/>
                    </a:lnTo>
                    <a:lnTo>
                      <a:pt x="773" y="76"/>
                    </a:lnTo>
                    <a:lnTo>
                      <a:pt x="778" y="76"/>
                    </a:lnTo>
                    <a:lnTo>
                      <a:pt x="800" y="78"/>
                    </a:lnTo>
                    <a:lnTo>
                      <a:pt x="832" y="80"/>
                    </a:lnTo>
                    <a:lnTo>
                      <a:pt x="844" y="82"/>
                    </a:lnTo>
                    <a:lnTo>
                      <a:pt x="887" y="85"/>
                    </a:lnTo>
                    <a:lnTo>
                      <a:pt x="991" y="92"/>
                    </a:lnTo>
                    <a:lnTo>
                      <a:pt x="1067" y="97"/>
                    </a:lnTo>
                    <a:lnTo>
                      <a:pt x="1076" y="99"/>
                    </a:lnTo>
                    <a:lnTo>
                      <a:pt x="1110" y="100"/>
                    </a:lnTo>
                    <a:lnTo>
                      <a:pt x="1240" y="109"/>
                    </a:lnTo>
                    <a:lnTo>
                      <a:pt x="1244" y="109"/>
                    </a:lnTo>
                    <a:lnTo>
                      <a:pt x="1246" y="109"/>
                    </a:lnTo>
                    <a:lnTo>
                      <a:pt x="1347" y="114"/>
                    </a:lnTo>
                    <a:lnTo>
                      <a:pt x="1345" y="190"/>
                    </a:lnTo>
                    <a:lnTo>
                      <a:pt x="1344" y="205"/>
                    </a:lnTo>
                    <a:lnTo>
                      <a:pt x="1343" y="227"/>
                    </a:lnTo>
                    <a:lnTo>
                      <a:pt x="1342" y="263"/>
                    </a:lnTo>
                    <a:lnTo>
                      <a:pt x="1342" y="282"/>
                    </a:lnTo>
                    <a:lnTo>
                      <a:pt x="1340" y="309"/>
                    </a:lnTo>
                    <a:lnTo>
                      <a:pt x="1337" y="412"/>
                    </a:lnTo>
                    <a:lnTo>
                      <a:pt x="1334" y="540"/>
                    </a:lnTo>
                    <a:close/>
                  </a:path>
                </a:pathLst>
              </a:custGeom>
              <a:solidFill>
                <a:srgbClr val="FFFFFF"/>
              </a:solidFill>
              <a:ln w="0">
                <a:solidFill>
                  <a:schemeClr val="tx2"/>
                </a:solidFill>
                <a:round/>
                <a:headEnd/>
                <a:tailEnd/>
              </a:ln>
            </p:spPr>
            <p:txBody>
              <a:bodyPr/>
              <a:lstStyle/>
              <a:p>
                <a:endParaRPr lang="en-US"/>
              </a:p>
            </p:txBody>
          </p:sp>
          <p:sp>
            <p:nvSpPr>
              <p:cNvPr id="202805" name="Freeform 48"/>
              <p:cNvSpPr>
                <a:spLocks/>
              </p:cNvSpPr>
              <p:nvPr/>
            </p:nvSpPr>
            <p:spPr bwMode="auto">
              <a:xfrm>
                <a:off x="1616075" y="1028700"/>
                <a:ext cx="879475" cy="1758950"/>
              </a:xfrm>
              <a:custGeom>
                <a:avLst/>
                <a:gdLst>
                  <a:gd name="T0" fmla="*/ 2147483647 w 1113"/>
                  <a:gd name="T1" fmla="*/ 2147483647 h 2229"/>
                  <a:gd name="T2" fmla="*/ 2147483647 w 1113"/>
                  <a:gd name="T3" fmla="*/ 2147483647 h 2229"/>
                  <a:gd name="T4" fmla="*/ 2147483647 w 1113"/>
                  <a:gd name="T5" fmla="*/ 2147483647 h 2229"/>
                  <a:gd name="T6" fmla="*/ 2147483647 w 1113"/>
                  <a:gd name="T7" fmla="*/ 2147483647 h 2229"/>
                  <a:gd name="T8" fmla="*/ 2147483647 w 1113"/>
                  <a:gd name="T9" fmla="*/ 2147483647 h 2229"/>
                  <a:gd name="T10" fmla="*/ 2147483647 w 1113"/>
                  <a:gd name="T11" fmla="*/ 2147483647 h 2229"/>
                  <a:gd name="T12" fmla="*/ 2147483647 w 1113"/>
                  <a:gd name="T13" fmla="*/ 2147483647 h 2229"/>
                  <a:gd name="T14" fmla="*/ 2147483647 w 1113"/>
                  <a:gd name="T15" fmla="*/ 2147483647 h 2229"/>
                  <a:gd name="T16" fmla="*/ 2147483647 w 1113"/>
                  <a:gd name="T17" fmla="*/ 2147483647 h 2229"/>
                  <a:gd name="T18" fmla="*/ 2147483647 w 1113"/>
                  <a:gd name="T19" fmla="*/ 2147483647 h 2229"/>
                  <a:gd name="T20" fmla="*/ 2147483647 w 1113"/>
                  <a:gd name="T21" fmla="*/ 2147483647 h 2229"/>
                  <a:gd name="T22" fmla="*/ 2147483647 w 1113"/>
                  <a:gd name="T23" fmla="*/ 2147483647 h 2229"/>
                  <a:gd name="T24" fmla="*/ 2147483647 w 1113"/>
                  <a:gd name="T25" fmla="*/ 2147483647 h 2229"/>
                  <a:gd name="T26" fmla="*/ 2147483647 w 1113"/>
                  <a:gd name="T27" fmla="*/ 2147483647 h 2229"/>
                  <a:gd name="T28" fmla="*/ 2147483647 w 1113"/>
                  <a:gd name="T29" fmla="*/ 2147483647 h 2229"/>
                  <a:gd name="T30" fmla="*/ 2147483647 w 1113"/>
                  <a:gd name="T31" fmla="*/ 2147483647 h 2229"/>
                  <a:gd name="T32" fmla="*/ 2147483647 w 1113"/>
                  <a:gd name="T33" fmla="*/ 2147483647 h 2229"/>
                  <a:gd name="T34" fmla="*/ 2147483647 w 1113"/>
                  <a:gd name="T35" fmla="*/ 2147483647 h 2229"/>
                  <a:gd name="T36" fmla="*/ 2147483647 w 1113"/>
                  <a:gd name="T37" fmla="*/ 2147483647 h 2229"/>
                  <a:gd name="T38" fmla="*/ 2147483647 w 1113"/>
                  <a:gd name="T39" fmla="*/ 2147483647 h 2229"/>
                  <a:gd name="T40" fmla="*/ 2147483647 w 1113"/>
                  <a:gd name="T41" fmla="*/ 2147483647 h 2229"/>
                  <a:gd name="T42" fmla="*/ 2147483647 w 1113"/>
                  <a:gd name="T43" fmla="*/ 2147483647 h 2229"/>
                  <a:gd name="T44" fmla="*/ 2147483647 w 1113"/>
                  <a:gd name="T45" fmla="*/ 2147483647 h 2229"/>
                  <a:gd name="T46" fmla="*/ 2147483647 w 1113"/>
                  <a:gd name="T47" fmla="*/ 2147483647 h 2229"/>
                  <a:gd name="T48" fmla="*/ 2147483647 w 1113"/>
                  <a:gd name="T49" fmla="*/ 2147483647 h 2229"/>
                  <a:gd name="T50" fmla="*/ 2147483647 w 1113"/>
                  <a:gd name="T51" fmla="*/ 2147483647 h 2229"/>
                  <a:gd name="T52" fmla="*/ 2147483647 w 1113"/>
                  <a:gd name="T53" fmla="*/ 2147483647 h 2229"/>
                  <a:gd name="T54" fmla="*/ 2147483647 w 1113"/>
                  <a:gd name="T55" fmla="*/ 2147483647 h 2229"/>
                  <a:gd name="T56" fmla="*/ 2147483647 w 1113"/>
                  <a:gd name="T57" fmla="*/ 2147483647 h 2229"/>
                  <a:gd name="T58" fmla="*/ 2147483647 w 1113"/>
                  <a:gd name="T59" fmla="*/ 2147483647 h 2229"/>
                  <a:gd name="T60" fmla="*/ 2147483647 w 1113"/>
                  <a:gd name="T61" fmla="*/ 2147483647 h 2229"/>
                  <a:gd name="T62" fmla="*/ 2147483647 w 1113"/>
                  <a:gd name="T63" fmla="*/ 2147483647 h 2229"/>
                  <a:gd name="T64" fmla="*/ 2147483647 w 1113"/>
                  <a:gd name="T65" fmla="*/ 2147483647 h 2229"/>
                  <a:gd name="T66" fmla="*/ 2147483647 w 1113"/>
                  <a:gd name="T67" fmla="*/ 2147483647 h 2229"/>
                  <a:gd name="T68" fmla="*/ 2147483647 w 1113"/>
                  <a:gd name="T69" fmla="*/ 2147483647 h 2229"/>
                  <a:gd name="T70" fmla="*/ 2147483647 w 1113"/>
                  <a:gd name="T71" fmla="*/ 0 h 2229"/>
                  <a:gd name="T72" fmla="*/ 2147483647 w 1113"/>
                  <a:gd name="T73" fmla="*/ 2147483647 h 2229"/>
                  <a:gd name="T74" fmla="*/ 2147483647 w 1113"/>
                  <a:gd name="T75" fmla="*/ 2147483647 h 2229"/>
                  <a:gd name="T76" fmla="*/ 2147483647 w 1113"/>
                  <a:gd name="T77" fmla="*/ 2147483647 h 2229"/>
                  <a:gd name="T78" fmla="*/ 2147483647 w 1113"/>
                  <a:gd name="T79" fmla="*/ 2147483647 h 2229"/>
                  <a:gd name="T80" fmla="*/ 2147483647 w 1113"/>
                  <a:gd name="T81" fmla="*/ 2147483647 h 2229"/>
                  <a:gd name="T82" fmla="*/ 2147483647 w 1113"/>
                  <a:gd name="T83" fmla="*/ 2147483647 h 2229"/>
                  <a:gd name="T84" fmla="*/ 2147483647 w 1113"/>
                  <a:gd name="T85" fmla="*/ 2147483647 h 2229"/>
                  <a:gd name="T86" fmla="*/ 2147483647 w 1113"/>
                  <a:gd name="T87" fmla="*/ 2147483647 h 2229"/>
                  <a:gd name="T88" fmla="*/ 2147483647 w 1113"/>
                  <a:gd name="T89" fmla="*/ 2147483647 h 2229"/>
                  <a:gd name="T90" fmla="*/ 2147483647 w 1113"/>
                  <a:gd name="T91" fmla="*/ 2147483647 h 2229"/>
                  <a:gd name="T92" fmla="*/ 2147483647 w 1113"/>
                  <a:gd name="T93" fmla="*/ 2147483647 h 2229"/>
                  <a:gd name="T94" fmla="*/ 2147483647 w 1113"/>
                  <a:gd name="T95" fmla="*/ 2147483647 h 2229"/>
                  <a:gd name="T96" fmla="*/ 2147483647 w 1113"/>
                  <a:gd name="T97" fmla="*/ 2147483647 h 222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13"/>
                  <a:gd name="T148" fmla="*/ 0 h 2229"/>
                  <a:gd name="T149" fmla="*/ 1113 w 1113"/>
                  <a:gd name="T150" fmla="*/ 2229 h 222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13" h="2229">
                    <a:moveTo>
                      <a:pt x="117" y="1401"/>
                    </a:moveTo>
                    <a:lnTo>
                      <a:pt x="114" y="1409"/>
                    </a:lnTo>
                    <a:lnTo>
                      <a:pt x="111" y="1411"/>
                    </a:lnTo>
                    <a:lnTo>
                      <a:pt x="91" y="1477"/>
                    </a:lnTo>
                    <a:lnTo>
                      <a:pt x="87" y="1482"/>
                    </a:lnTo>
                    <a:lnTo>
                      <a:pt x="80" y="1496"/>
                    </a:lnTo>
                    <a:lnTo>
                      <a:pt x="75" y="1534"/>
                    </a:lnTo>
                    <a:lnTo>
                      <a:pt x="70" y="1564"/>
                    </a:lnTo>
                    <a:lnTo>
                      <a:pt x="52" y="1684"/>
                    </a:lnTo>
                    <a:lnTo>
                      <a:pt x="0" y="2023"/>
                    </a:lnTo>
                    <a:lnTo>
                      <a:pt x="10" y="2026"/>
                    </a:lnTo>
                    <a:lnTo>
                      <a:pt x="168" y="2063"/>
                    </a:lnTo>
                    <a:lnTo>
                      <a:pt x="344" y="2101"/>
                    </a:lnTo>
                    <a:lnTo>
                      <a:pt x="394" y="2111"/>
                    </a:lnTo>
                    <a:lnTo>
                      <a:pt x="420" y="2118"/>
                    </a:lnTo>
                    <a:lnTo>
                      <a:pt x="475" y="2130"/>
                    </a:lnTo>
                    <a:lnTo>
                      <a:pt x="480" y="2130"/>
                    </a:lnTo>
                    <a:lnTo>
                      <a:pt x="483" y="2131"/>
                    </a:lnTo>
                    <a:lnTo>
                      <a:pt x="517" y="2138"/>
                    </a:lnTo>
                    <a:lnTo>
                      <a:pt x="567" y="2148"/>
                    </a:lnTo>
                    <a:lnTo>
                      <a:pt x="654" y="2164"/>
                    </a:lnTo>
                    <a:lnTo>
                      <a:pt x="698" y="2171"/>
                    </a:lnTo>
                    <a:lnTo>
                      <a:pt x="838" y="2195"/>
                    </a:lnTo>
                    <a:lnTo>
                      <a:pt x="842" y="2198"/>
                    </a:lnTo>
                    <a:lnTo>
                      <a:pt x="843" y="2198"/>
                    </a:lnTo>
                    <a:lnTo>
                      <a:pt x="850" y="2198"/>
                    </a:lnTo>
                    <a:lnTo>
                      <a:pt x="853" y="2199"/>
                    </a:lnTo>
                    <a:lnTo>
                      <a:pt x="871" y="2202"/>
                    </a:lnTo>
                    <a:lnTo>
                      <a:pt x="915" y="2209"/>
                    </a:lnTo>
                    <a:lnTo>
                      <a:pt x="957" y="2216"/>
                    </a:lnTo>
                    <a:lnTo>
                      <a:pt x="966" y="2218"/>
                    </a:lnTo>
                    <a:lnTo>
                      <a:pt x="972" y="2218"/>
                    </a:lnTo>
                    <a:lnTo>
                      <a:pt x="1038" y="2229"/>
                    </a:lnTo>
                    <a:lnTo>
                      <a:pt x="1042" y="2192"/>
                    </a:lnTo>
                    <a:lnTo>
                      <a:pt x="1052" y="2089"/>
                    </a:lnTo>
                    <a:lnTo>
                      <a:pt x="1053" y="2079"/>
                    </a:lnTo>
                    <a:lnTo>
                      <a:pt x="1061" y="2008"/>
                    </a:lnTo>
                    <a:lnTo>
                      <a:pt x="1069" y="1934"/>
                    </a:lnTo>
                    <a:lnTo>
                      <a:pt x="1070" y="1928"/>
                    </a:lnTo>
                    <a:lnTo>
                      <a:pt x="1071" y="1916"/>
                    </a:lnTo>
                    <a:lnTo>
                      <a:pt x="1077" y="1860"/>
                    </a:lnTo>
                    <a:lnTo>
                      <a:pt x="1078" y="1842"/>
                    </a:lnTo>
                    <a:lnTo>
                      <a:pt x="1083" y="1802"/>
                    </a:lnTo>
                    <a:lnTo>
                      <a:pt x="1084" y="1788"/>
                    </a:lnTo>
                    <a:lnTo>
                      <a:pt x="1084" y="1787"/>
                    </a:lnTo>
                    <a:lnTo>
                      <a:pt x="1092" y="1714"/>
                    </a:lnTo>
                    <a:lnTo>
                      <a:pt x="1095" y="1677"/>
                    </a:lnTo>
                    <a:lnTo>
                      <a:pt x="1099" y="1645"/>
                    </a:lnTo>
                    <a:lnTo>
                      <a:pt x="1103" y="1602"/>
                    </a:lnTo>
                    <a:lnTo>
                      <a:pt x="1107" y="1567"/>
                    </a:lnTo>
                    <a:lnTo>
                      <a:pt x="1113" y="1502"/>
                    </a:lnTo>
                    <a:lnTo>
                      <a:pt x="1106" y="1497"/>
                    </a:lnTo>
                    <a:lnTo>
                      <a:pt x="1106" y="1496"/>
                    </a:lnTo>
                    <a:lnTo>
                      <a:pt x="1100" y="1492"/>
                    </a:lnTo>
                    <a:lnTo>
                      <a:pt x="1085" y="1445"/>
                    </a:lnTo>
                    <a:lnTo>
                      <a:pt x="1067" y="1411"/>
                    </a:lnTo>
                    <a:lnTo>
                      <a:pt x="1063" y="1411"/>
                    </a:lnTo>
                    <a:lnTo>
                      <a:pt x="1049" y="1421"/>
                    </a:lnTo>
                    <a:lnTo>
                      <a:pt x="1041" y="1439"/>
                    </a:lnTo>
                    <a:lnTo>
                      <a:pt x="1039" y="1469"/>
                    </a:lnTo>
                    <a:lnTo>
                      <a:pt x="1020" y="1463"/>
                    </a:lnTo>
                    <a:lnTo>
                      <a:pt x="934" y="1455"/>
                    </a:lnTo>
                    <a:lnTo>
                      <a:pt x="915" y="1439"/>
                    </a:lnTo>
                    <a:lnTo>
                      <a:pt x="894" y="1456"/>
                    </a:lnTo>
                    <a:lnTo>
                      <a:pt x="868" y="1463"/>
                    </a:lnTo>
                    <a:lnTo>
                      <a:pt x="830" y="1445"/>
                    </a:lnTo>
                    <a:lnTo>
                      <a:pt x="810" y="1465"/>
                    </a:lnTo>
                    <a:lnTo>
                      <a:pt x="813" y="1479"/>
                    </a:lnTo>
                    <a:lnTo>
                      <a:pt x="807" y="1483"/>
                    </a:lnTo>
                    <a:lnTo>
                      <a:pt x="783" y="1452"/>
                    </a:lnTo>
                    <a:lnTo>
                      <a:pt x="772" y="1358"/>
                    </a:lnTo>
                    <a:lnTo>
                      <a:pt x="723" y="1313"/>
                    </a:lnTo>
                    <a:lnTo>
                      <a:pt x="730" y="1277"/>
                    </a:lnTo>
                    <a:lnTo>
                      <a:pt x="673" y="1059"/>
                    </a:lnTo>
                    <a:lnTo>
                      <a:pt x="614" y="1100"/>
                    </a:lnTo>
                    <a:lnTo>
                      <a:pt x="591" y="1100"/>
                    </a:lnTo>
                    <a:lnTo>
                      <a:pt x="564" y="1077"/>
                    </a:lnTo>
                    <a:lnTo>
                      <a:pt x="627" y="809"/>
                    </a:lnTo>
                    <a:lnTo>
                      <a:pt x="631" y="811"/>
                    </a:lnTo>
                    <a:lnTo>
                      <a:pt x="645" y="777"/>
                    </a:lnTo>
                    <a:lnTo>
                      <a:pt x="644" y="765"/>
                    </a:lnTo>
                    <a:lnTo>
                      <a:pt x="637" y="763"/>
                    </a:lnTo>
                    <a:lnTo>
                      <a:pt x="616" y="765"/>
                    </a:lnTo>
                    <a:lnTo>
                      <a:pt x="600" y="765"/>
                    </a:lnTo>
                    <a:lnTo>
                      <a:pt x="597" y="757"/>
                    </a:lnTo>
                    <a:lnTo>
                      <a:pt x="598" y="741"/>
                    </a:lnTo>
                    <a:lnTo>
                      <a:pt x="591" y="733"/>
                    </a:lnTo>
                    <a:lnTo>
                      <a:pt x="575" y="741"/>
                    </a:lnTo>
                    <a:lnTo>
                      <a:pt x="572" y="736"/>
                    </a:lnTo>
                    <a:lnTo>
                      <a:pt x="578" y="726"/>
                    </a:lnTo>
                    <a:lnTo>
                      <a:pt x="552" y="666"/>
                    </a:lnTo>
                    <a:lnTo>
                      <a:pt x="539" y="643"/>
                    </a:lnTo>
                    <a:lnTo>
                      <a:pt x="507" y="564"/>
                    </a:lnTo>
                    <a:lnTo>
                      <a:pt x="483" y="547"/>
                    </a:lnTo>
                    <a:lnTo>
                      <a:pt x="446" y="493"/>
                    </a:lnTo>
                    <a:lnTo>
                      <a:pt x="467" y="485"/>
                    </a:lnTo>
                    <a:lnTo>
                      <a:pt x="450" y="463"/>
                    </a:lnTo>
                    <a:lnTo>
                      <a:pt x="458" y="414"/>
                    </a:lnTo>
                    <a:lnTo>
                      <a:pt x="420" y="327"/>
                    </a:lnTo>
                    <a:lnTo>
                      <a:pt x="421" y="321"/>
                    </a:lnTo>
                    <a:lnTo>
                      <a:pt x="430" y="259"/>
                    </a:lnTo>
                    <a:lnTo>
                      <a:pt x="440" y="188"/>
                    </a:lnTo>
                    <a:lnTo>
                      <a:pt x="442" y="178"/>
                    </a:lnTo>
                    <a:lnTo>
                      <a:pt x="442" y="177"/>
                    </a:lnTo>
                    <a:lnTo>
                      <a:pt x="458" y="70"/>
                    </a:lnTo>
                    <a:lnTo>
                      <a:pt x="462" y="42"/>
                    </a:lnTo>
                    <a:lnTo>
                      <a:pt x="463" y="35"/>
                    </a:lnTo>
                    <a:lnTo>
                      <a:pt x="309" y="0"/>
                    </a:lnTo>
                    <a:lnTo>
                      <a:pt x="307" y="11"/>
                    </a:lnTo>
                    <a:lnTo>
                      <a:pt x="306" y="24"/>
                    </a:lnTo>
                    <a:lnTo>
                      <a:pt x="302" y="43"/>
                    </a:lnTo>
                    <a:lnTo>
                      <a:pt x="277" y="204"/>
                    </a:lnTo>
                    <a:lnTo>
                      <a:pt x="269" y="249"/>
                    </a:lnTo>
                    <a:lnTo>
                      <a:pt x="266" y="272"/>
                    </a:lnTo>
                    <a:lnTo>
                      <a:pt x="264" y="280"/>
                    </a:lnTo>
                    <a:lnTo>
                      <a:pt x="263" y="285"/>
                    </a:lnTo>
                    <a:lnTo>
                      <a:pt x="262" y="292"/>
                    </a:lnTo>
                    <a:lnTo>
                      <a:pt x="252" y="357"/>
                    </a:lnTo>
                    <a:lnTo>
                      <a:pt x="247" y="392"/>
                    </a:lnTo>
                    <a:lnTo>
                      <a:pt x="236" y="466"/>
                    </a:lnTo>
                    <a:lnTo>
                      <a:pt x="231" y="497"/>
                    </a:lnTo>
                    <a:lnTo>
                      <a:pt x="231" y="500"/>
                    </a:lnTo>
                    <a:lnTo>
                      <a:pt x="226" y="536"/>
                    </a:lnTo>
                    <a:lnTo>
                      <a:pt x="208" y="643"/>
                    </a:lnTo>
                    <a:lnTo>
                      <a:pt x="206" y="658"/>
                    </a:lnTo>
                    <a:lnTo>
                      <a:pt x="199" y="704"/>
                    </a:lnTo>
                    <a:lnTo>
                      <a:pt x="198" y="716"/>
                    </a:lnTo>
                    <a:lnTo>
                      <a:pt x="195" y="737"/>
                    </a:lnTo>
                    <a:lnTo>
                      <a:pt x="190" y="751"/>
                    </a:lnTo>
                    <a:lnTo>
                      <a:pt x="199" y="791"/>
                    </a:lnTo>
                    <a:lnTo>
                      <a:pt x="196" y="866"/>
                    </a:lnTo>
                    <a:lnTo>
                      <a:pt x="200" y="879"/>
                    </a:lnTo>
                    <a:lnTo>
                      <a:pt x="207" y="904"/>
                    </a:lnTo>
                    <a:lnTo>
                      <a:pt x="210" y="911"/>
                    </a:lnTo>
                    <a:lnTo>
                      <a:pt x="245" y="951"/>
                    </a:lnTo>
                    <a:lnTo>
                      <a:pt x="252" y="991"/>
                    </a:lnTo>
                    <a:lnTo>
                      <a:pt x="202" y="1086"/>
                    </a:lnTo>
                    <a:lnTo>
                      <a:pt x="200" y="1087"/>
                    </a:lnTo>
                    <a:lnTo>
                      <a:pt x="184" y="1126"/>
                    </a:lnTo>
                    <a:lnTo>
                      <a:pt x="178" y="1137"/>
                    </a:lnTo>
                    <a:lnTo>
                      <a:pt x="163" y="1158"/>
                    </a:lnTo>
                    <a:lnTo>
                      <a:pt x="148" y="1201"/>
                    </a:lnTo>
                    <a:lnTo>
                      <a:pt x="122" y="1222"/>
                    </a:lnTo>
                    <a:lnTo>
                      <a:pt x="71" y="1323"/>
                    </a:lnTo>
                    <a:lnTo>
                      <a:pt x="70" y="1345"/>
                    </a:lnTo>
                    <a:lnTo>
                      <a:pt x="92" y="1365"/>
                    </a:lnTo>
                    <a:lnTo>
                      <a:pt x="104" y="1370"/>
                    </a:lnTo>
                    <a:lnTo>
                      <a:pt x="117" y="1401"/>
                    </a:lnTo>
                    <a:close/>
                  </a:path>
                </a:pathLst>
              </a:custGeom>
              <a:solidFill>
                <a:srgbClr val="FFFFFF"/>
              </a:solidFill>
              <a:ln w="0">
                <a:solidFill>
                  <a:schemeClr val="tx2"/>
                </a:solidFill>
                <a:round/>
                <a:headEnd/>
                <a:tailEnd/>
              </a:ln>
            </p:spPr>
            <p:txBody>
              <a:bodyPr/>
              <a:lstStyle/>
              <a:p>
                <a:endParaRPr lang="en-US"/>
              </a:p>
            </p:txBody>
          </p:sp>
          <p:sp>
            <p:nvSpPr>
              <p:cNvPr id="202806" name="Freeform 49"/>
              <p:cNvSpPr>
                <a:spLocks/>
              </p:cNvSpPr>
              <p:nvPr/>
            </p:nvSpPr>
            <p:spPr bwMode="auto">
              <a:xfrm>
                <a:off x="1947863" y="1055688"/>
                <a:ext cx="1531937" cy="1155700"/>
              </a:xfrm>
              <a:custGeom>
                <a:avLst/>
                <a:gdLst>
                  <a:gd name="T0" fmla="*/ 2147483647 w 1942"/>
                  <a:gd name="T1" fmla="*/ 2147483647 h 1467"/>
                  <a:gd name="T2" fmla="*/ 2147483647 w 1942"/>
                  <a:gd name="T3" fmla="*/ 2147483647 h 1467"/>
                  <a:gd name="T4" fmla="*/ 2147483647 w 1942"/>
                  <a:gd name="T5" fmla="*/ 2147483647 h 1467"/>
                  <a:gd name="T6" fmla="*/ 2147483647 w 1942"/>
                  <a:gd name="T7" fmla="*/ 2147483647 h 1467"/>
                  <a:gd name="T8" fmla="*/ 2147483647 w 1942"/>
                  <a:gd name="T9" fmla="*/ 2147483647 h 1467"/>
                  <a:gd name="T10" fmla="*/ 2147483647 w 1942"/>
                  <a:gd name="T11" fmla="*/ 2147483647 h 1467"/>
                  <a:gd name="T12" fmla="*/ 2147483647 w 1942"/>
                  <a:gd name="T13" fmla="*/ 2147483647 h 1467"/>
                  <a:gd name="T14" fmla="*/ 2147483647 w 1942"/>
                  <a:gd name="T15" fmla="*/ 2147483647 h 1467"/>
                  <a:gd name="T16" fmla="*/ 2147483647 w 1942"/>
                  <a:gd name="T17" fmla="*/ 2147483647 h 1467"/>
                  <a:gd name="T18" fmla="*/ 2147483647 w 1942"/>
                  <a:gd name="T19" fmla="*/ 2147483647 h 1467"/>
                  <a:gd name="T20" fmla="*/ 2147483647 w 1942"/>
                  <a:gd name="T21" fmla="*/ 2147483647 h 1467"/>
                  <a:gd name="T22" fmla="*/ 2147483647 w 1942"/>
                  <a:gd name="T23" fmla="*/ 2147483647 h 1467"/>
                  <a:gd name="T24" fmla="*/ 0 w 1942"/>
                  <a:gd name="T25" fmla="*/ 2147483647 h 1467"/>
                  <a:gd name="T26" fmla="*/ 2147483647 w 1942"/>
                  <a:gd name="T27" fmla="*/ 2147483647 h 1467"/>
                  <a:gd name="T28" fmla="*/ 2147483647 w 1942"/>
                  <a:gd name="T29" fmla="*/ 2147483647 h 1467"/>
                  <a:gd name="T30" fmla="*/ 2147483647 w 1942"/>
                  <a:gd name="T31" fmla="*/ 2147483647 h 1467"/>
                  <a:gd name="T32" fmla="*/ 2147483647 w 1942"/>
                  <a:gd name="T33" fmla="*/ 0 h 1467"/>
                  <a:gd name="T34" fmla="*/ 2147483647 w 1942"/>
                  <a:gd name="T35" fmla="*/ 2147483647 h 1467"/>
                  <a:gd name="T36" fmla="*/ 2147483647 w 1942"/>
                  <a:gd name="T37" fmla="*/ 2147483647 h 1467"/>
                  <a:gd name="T38" fmla="*/ 2147483647 w 1942"/>
                  <a:gd name="T39" fmla="*/ 2147483647 h 1467"/>
                  <a:gd name="T40" fmla="*/ 2147483647 w 1942"/>
                  <a:gd name="T41" fmla="*/ 2147483647 h 1467"/>
                  <a:gd name="T42" fmla="*/ 2147483647 w 1942"/>
                  <a:gd name="T43" fmla="*/ 2147483647 h 1467"/>
                  <a:gd name="T44" fmla="*/ 2147483647 w 1942"/>
                  <a:gd name="T45" fmla="*/ 2147483647 h 1467"/>
                  <a:gd name="T46" fmla="*/ 2147483647 w 1942"/>
                  <a:gd name="T47" fmla="*/ 2147483647 h 1467"/>
                  <a:gd name="T48" fmla="*/ 2147483647 w 1942"/>
                  <a:gd name="T49" fmla="*/ 2147483647 h 1467"/>
                  <a:gd name="T50" fmla="*/ 2147483647 w 1942"/>
                  <a:gd name="T51" fmla="*/ 2147483647 h 1467"/>
                  <a:gd name="T52" fmla="*/ 2147483647 w 1942"/>
                  <a:gd name="T53" fmla="*/ 2147483647 h 1467"/>
                  <a:gd name="T54" fmla="*/ 2147483647 w 1942"/>
                  <a:gd name="T55" fmla="*/ 2147483647 h 1467"/>
                  <a:gd name="T56" fmla="*/ 2147483647 w 1942"/>
                  <a:gd name="T57" fmla="*/ 2147483647 h 1467"/>
                  <a:gd name="T58" fmla="*/ 2147483647 w 1942"/>
                  <a:gd name="T59" fmla="*/ 2147483647 h 1467"/>
                  <a:gd name="T60" fmla="*/ 2147483647 w 1942"/>
                  <a:gd name="T61" fmla="*/ 2147483647 h 1467"/>
                  <a:gd name="T62" fmla="*/ 2147483647 w 1942"/>
                  <a:gd name="T63" fmla="*/ 2147483647 h 1467"/>
                  <a:gd name="T64" fmla="*/ 2147483647 w 1942"/>
                  <a:gd name="T65" fmla="*/ 2147483647 h 1467"/>
                  <a:gd name="T66" fmla="*/ 2147483647 w 1942"/>
                  <a:gd name="T67" fmla="*/ 2147483647 h 1467"/>
                  <a:gd name="T68" fmla="*/ 2147483647 w 1942"/>
                  <a:gd name="T69" fmla="*/ 2147483647 h 1467"/>
                  <a:gd name="T70" fmla="*/ 2147483647 w 1942"/>
                  <a:gd name="T71" fmla="*/ 2147483647 h 1467"/>
                  <a:gd name="T72" fmla="*/ 2147483647 w 1942"/>
                  <a:gd name="T73" fmla="*/ 2147483647 h 1467"/>
                  <a:gd name="T74" fmla="*/ 2147483647 w 1942"/>
                  <a:gd name="T75" fmla="*/ 2147483647 h 1467"/>
                  <a:gd name="T76" fmla="*/ 2147483647 w 1942"/>
                  <a:gd name="T77" fmla="*/ 2147483647 h 1467"/>
                  <a:gd name="T78" fmla="*/ 2147483647 w 1942"/>
                  <a:gd name="T79" fmla="*/ 2147483647 h 1467"/>
                  <a:gd name="T80" fmla="*/ 2147483647 w 1942"/>
                  <a:gd name="T81" fmla="*/ 2147483647 h 1467"/>
                  <a:gd name="T82" fmla="*/ 2147483647 w 1942"/>
                  <a:gd name="T83" fmla="*/ 2147483647 h 1467"/>
                  <a:gd name="T84" fmla="*/ 2147483647 w 1942"/>
                  <a:gd name="T85" fmla="*/ 2147483647 h 1467"/>
                  <a:gd name="T86" fmla="*/ 2147483647 w 1942"/>
                  <a:gd name="T87" fmla="*/ 2147483647 h 1467"/>
                  <a:gd name="T88" fmla="*/ 2147483647 w 1942"/>
                  <a:gd name="T89" fmla="*/ 2147483647 h 1467"/>
                  <a:gd name="T90" fmla="*/ 2147483647 w 1942"/>
                  <a:gd name="T91" fmla="*/ 2147483647 h 1467"/>
                  <a:gd name="T92" fmla="*/ 2147483647 w 1942"/>
                  <a:gd name="T93" fmla="*/ 2147483647 h 1467"/>
                  <a:gd name="T94" fmla="*/ 2147483647 w 1942"/>
                  <a:gd name="T95" fmla="*/ 2147483647 h 1467"/>
                  <a:gd name="T96" fmla="*/ 2147483647 w 1942"/>
                  <a:gd name="T97" fmla="*/ 2147483647 h 1467"/>
                  <a:gd name="T98" fmla="*/ 2147483647 w 1942"/>
                  <a:gd name="T99" fmla="*/ 2147483647 h 1467"/>
                  <a:gd name="T100" fmla="*/ 2147483647 w 1942"/>
                  <a:gd name="T101" fmla="*/ 2147483647 h 1467"/>
                  <a:gd name="T102" fmla="*/ 2147483647 w 1942"/>
                  <a:gd name="T103" fmla="*/ 2147483647 h 1467"/>
                  <a:gd name="T104" fmla="*/ 2147483647 w 1942"/>
                  <a:gd name="T105" fmla="*/ 2147483647 h 1467"/>
                  <a:gd name="T106" fmla="*/ 2147483647 w 1942"/>
                  <a:gd name="T107" fmla="*/ 2147483647 h 1467"/>
                  <a:gd name="T108" fmla="*/ 2147483647 w 1942"/>
                  <a:gd name="T109" fmla="*/ 2147483647 h 1467"/>
                  <a:gd name="T110" fmla="*/ 2147483647 w 1942"/>
                  <a:gd name="T111" fmla="*/ 2147483647 h 1467"/>
                  <a:gd name="T112" fmla="*/ 2147483647 w 1942"/>
                  <a:gd name="T113" fmla="*/ 2147483647 h 1467"/>
                  <a:gd name="T114" fmla="*/ 2147483647 w 1942"/>
                  <a:gd name="T115" fmla="*/ 2147483647 h 1467"/>
                  <a:gd name="T116" fmla="*/ 2147483647 w 1942"/>
                  <a:gd name="T117" fmla="*/ 2147483647 h 1467"/>
                  <a:gd name="T118" fmla="*/ 2147483647 w 1942"/>
                  <a:gd name="T119" fmla="*/ 2147483647 h 1467"/>
                  <a:gd name="T120" fmla="*/ 2147483647 w 1942"/>
                  <a:gd name="T121" fmla="*/ 2147483647 h 1467"/>
                  <a:gd name="T122" fmla="*/ 2147483647 w 1942"/>
                  <a:gd name="T123" fmla="*/ 2147483647 h 1467"/>
                  <a:gd name="T124" fmla="*/ 2147483647 w 1942"/>
                  <a:gd name="T125" fmla="*/ 2147483647 h 14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942"/>
                  <a:gd name="T190" fmla="*/ 0 h 1467"/>
                  <a:gd name="T191" fmla="*/ 1942 w 1942"/>
                  <a:gd name="T192" fmla="*/ 1467 h 146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942" h="1467">
                    <a:moveTo>
                      <a:pt x="253" y="1024"/>
                    </a:moveTo>
                    <a:lnTo>
                      <a:pt x="194" y="1065"/>
                    </a:lnTo>
                    <a:lnTo>
                      <a:pt x="171" y="1065"/>
                    </a:lnTo>
                    <a:lnTo>
                      <a:pt x="144" y="1042"/>
                    </a:lnTo>
                    <a:lnTo>
                      <a:pt x="207" y="774"/>
                    </a:lnTo>
                    <a:lnTo>
                      <a:pt x="211" y="776"/>
                    </a:lnTo>
                    <a:lnTo>
                      <a:pt x="225" y="742"/>
                    </a:lnTo>
                    <a:lnTo>
                      <a:pt x="224" y="730"/>
                    </a:lnTo>
                    <a:lnTo>
                      <a:pt x="217" y="728"/>
                    </a:lnTo>
                    <a:lnTo>
                      <a:pt x="196" y="730"/>
                    </a:lnTo>
                    <a:lnTo>
                      <a:pt x="180" y="730"/>
                    </a:lnTo>
                    <a:lnTo>
                      <a:pt x="177" y="722"/>
                    </a:lnTo>
                    <a:lnTo>
                      <a:pt x="178" y="706"/>
                    </a:lnTo>
                    <a:lnTo>
                      <a:pt x="171" y="698"/>
                    </a:lnTo>
                    <a:lnTo>
                      <a:pt x="155" y="706"/>
                    </a:lnTo>
                    <a:lnTo>
                      <a:pt x="152" y="701"/>
                    </a:lnTo>
                    <a:lnTo>
                      <a:pt x="158" y="691"/>
                    </a:lnTo>
                    <a:lnTo>
                      <a:pt x="132" y="631"/>
                    </a:lnTo>
                    <a:lnTo>
                      <a:pt x="119" y="608"/>
                    </a:lnTo>
                    <a:lnTo>
                      <a:pt x="87" y="529"/>
                    </a:lnTo>
                    <a:lnTo>
                      <a:pt x="63" y="512"/>
                    </a:lnTo>
                    <a:lnTo>
                      <a:pt x="26" y="458"/>
                    </a:lnTo>
                    <a:lnTo>
                      <a:pt x="47" y="450"/>
                    </a:lnTo>
                    <a:lnTo>
                      <a:pt x="30" y="428"/>
                    </a:lnTo>
                    <a:lnTo>
                      <a:pt x="38" y="379"/>
                    </a:lnTo>
                    <a:lnTo>
                      <a:pt x="0" y="292"/>
                    </a:lnTo>
                    <a:lnTo>
                      <a:pt x="1" y="286"/>
                    </a:lnTo>
                    <a:lnTo>
                      <a:pt x="10" y="224"/>
                    </a:lnTo>
                    <a:lnTo>
                      <a:pt x="20" y="153"/>
                    </a:lnTo>
                    <a:lnTo>
                      <a:pt x="22" y="143"/>
                    </a:lnTo>
                    <a:lnTo>
                      <a:pt x="22" y="142"/>
                    </a:lnTo>
                    <a:lnTo>
                      <a:pt x="38" y="35"/>
                    </a:lnTo>
                    <a:lnTo>
                      <a:pt x="42" y="7"/>
                    </a:lnTo>
                    <a:lnTo>
                      <a:pt x="43" y="0"/>
                    </a:lnTo>
                    <a:lnTo>
                      <a:pt x="250" y="44"/>
                    </a:lnTo>
                    <a:lnTo>
                      <a:pt x="354" y="65"/>
                    </a:lnTo>
                    <a:lnTo>
                      <a:pt x="649" y="121"/>
                    </a:lnTo>
                    <a:lnTo>
                      <a:pt x="795" y="146"/>
                    </a:lnTo>
                    <a:lnTo>
                      <a:pt x="879" y="159"/>
                    </a:lnTo>
                    <a:lnTo>
                      <a:pt x="999" y="177"/>
                    </a:lnTo>
                    <a:lnTo>
                      <a:pt x="1078" y="189"/>
                    </a:lnTo>
                    <a:lnTo>
                      <a:pt x="1276" y="214"/>
                    </a:lnTo>
                    <a:lnTo>
                      <a:pt x="1442" y="234"/>
                    </a:lnTo>
                    <a:lnTo>
                      <a:pt x="1614" y="252"/>
                    </a:lnTo>
                    <a:lnTo>
                      <a:pt x="1781" y="268"/>
                    </a:lnTo>
                    <a:lnTo>
                      <a:pt x="1942" y="281"/>
                    </a:lnTo>
                    <a:lnTo>
                      <a:pt x="1939" y="353"/>
                    </a:lnTo>
                    <a:lnTo>
                      <a:pt x="1937" y="377"/>
                    </a:lnTo>
                    <a:lnTo>
                      <a:pt x="1936" y="387"/>
                    </a:lnTo>
                    <a:lnTo>
                      <a:pt x="1936" y="390"/>
                    </a:lnTo>
                    <a:lnTo>
                      <a:pt x="1935" y="425"/>
                    </a:lnTo>
                    <a:lnTo>
                      <a:pt x="1934" y="458"/>
                    </a:lnTo>
                    <a:lnTo>
                      <a:pt x="1931" y="535"/>
                    </a:lnTo>
                    <a:lnTo>
                      <a:pt x="1928" y="572"/>
                    </a:lnTo>
                    <a:lnTo>
                      <a:pt x="1928" y="573"/>
                    </a:lnTo>
                    <a:lnTo>
                      <a:pt x="1927" y="607"/>
                    </a:lnTo>
                    <a:lnTo>
                      <a:pt x="1925" y="644"/>
                    </a:lnTo>
                    <a:lnTo>
                      <a:pt x="1920" y="747"/>
                    </a:lnTo>
                    <a:lnTo>
                      <a:pt x="1919" y="753"/>
                    </a:lnTo>
                    <a:lnTo>
                      <a:pt x="1919" y="766"/>
                    </a:lnTo>
                    <a:lnTo>
                      <a:pt x="1916" y="827"/>
                    </a:lnTo>
                    <a:lnTo>
                      <a:pt x="1911" y="936"/>
                    </a:lnTo>
                    <a:lnTo>
                      <a:pt x="1909" y="967"/>
                    </a:lnTo>
                    <a:lnTo>
                      <a:pt x="1908" y="997"/>
                    </a:lnTo>
                    <a:lnTo>
                      <a:pt x="1907" y="1010"/>
                    </a:lnTo>
                    <a:lnTo>
                      <a:pt x="1904" y="1074"/>
                    </a:lnTo>
                    <a:lnTo>
                      <a:pt x="1903" y="1082"/>
                    </a:lnTo>
                    <a:lnTo>
                      <a:pt x="1902" y="1128"/>
                    </a:lnTo>
                    <a:lnTo>
                      <a:pt x="1900" y="1173"/>
                    </a:lnTo>
                    <a:lnTo>
                      <a:pt x="1899" y="1191"/>
                    </a:lnTo>
                    <a:lnTo>
                      <a:pt x="1897" y="1230"/>
                    </a:lnTo>
                    <a:lnTo>
                      <a:pt x="1891" y="1377"/>
                    </a:lnTo>
                    <a:lnTo>
                      <a:pt x="1889" y="1387"/>
                    </a:lnTo>
                    <a:lnTo>
                      <a:pt x="1887" y="1449"/>
                    </a:lnTo>
                    <a:lnTo>
                      <a:pt x="1887" y="1451"/>
                    </a:lnTo>
                    <a:lnTo>
                      <a:pt x="1884" y="1451"/>
                    </a:lnTo>
                    <a:lnTo>
                      <a:pt x="1770" y="1441"/>
                    </a:lnTo>
                    <a:lnTo>
                      <a:pt x="1753" y="1440"/>
                    </a:lnTo>
                    <a:lnTo>
                      <a:pt x="1719" y="1437"/>
                    </a:lnTo>
                    <a:lnTo>
                      <a:pt x="1710" y="1435"/>
                    </a:lnTo>
                    <a:lnTo>
                      <a:pt x="1572" y="1423"/>
                    </a:lnTo>
                    <a:lnTo>
                      <a:pt x="1557" y="1424"/>
                    </a:lnTo>
                    <a:lnTo>
                      <a:pt x="1554" y="1424"/>
                    </a:lnTo>
                    <a:lnTo>
                      <a:pt x="1536" y="1421"/>
                    </a:lnTo>
                    <a:lnTo>
                      <a:pt x="1514" y="1420"/>
                    </a:lnTo>
                    <a:lnTo>
                      <a:pt x="1512" y="1420"/>
                    </a:lnTo>
                    <a:lnTo>
                      <a:pt x="1389" y="1406"/>
                    </a:lnTo>
                    <a:lnTo>
                      <a:pt x="1368" y="1401"/>
                    </a:lnTo>
                    <a:lnTo>
                      <a:pt x="1236" y="1386"/>
                    </a:lnTo>
                    <a:lnTo>
                      <a:pt x="1178" y="1380"/>
                    </a:lnTo>
                    <a:lnTo>
                      <a:pt x="1158" y="1377"/>
                    </a:lnTo>
                    <a:lnTo>
                      <a:pt x="1136" y="1374"/>
                    </a:lnTo>
                    <a:lnTo>
                      <a:pt x="1117" y="1371"/>
                    </a:lnTo>
                    <a:lnTo>
                      <a:pt x="1053" y="1363"/>
                    </a:lnTo>
                    <a:lnTo>
                      <a:pt x="1032" y="1359"/>
                    </a:lnTo>
                    <a:lnTo>
                      <a:pt x="919" y="1343"/>
                    </a:lnTo>
                    <a:lnTo>
                      <a:pt x="909" y="1342"/>
                    </a:lnTo>
                    <a:lnTo>
                      <a:pt x="885" y="1339"/>
                    </a:lnTo>
                    <a:lnTo>
                      <a:pt x="817" y="1330"/>
                    </a:lnTo>
                    <a:lnTo>
                      <a:pt x="709" y="1312"/>
                    </a:lnTo>
                    <a:lnTo>
                      <a:pt x="698" y="1410"/>
                    </a:lnTo>
                    <a:lnTo>
                      <a:pt x="694" y="1458"/>
                    </a:lnTo>
                    <a:lnTo>
                      <a:pt x="693" y="1467"/>
                    </a:lnTo>
                    <a:lnTo>
                      <a:pt x="686" y="1462"/>
                    </a:lnTo>
                    <a:lnTo>
                      <a:pt x="686" y="1461"/>
                    </a:lnTo>
                    <a:lnTo>
                      <a:pt x="680" y="1457"/>
                    </a:lnTo>
                    <a:lnTo>
                      <a:pt x="665" y="1410"/>
                    </a:lnTo>
                    <a:lnTo>
                      <a:pt x="647" y="1376"/>
                    </a:lnTo>
                    <a:lnTo>
                      <a:pt x="643" y="1376"/>
                    </a:lnTo>
                    <a:lnTo>
                      <a:pt x="629" y="1386"/>
                    </a:lnTo>
                    <a:lnTo>
                      <a:pt x="621" y="1404"/>
                    </a:lnTo>
                    <a:lnTo>
                      <a:pt x="619" y="1434"/>
                    </a:lnTo>
                    <a:lnTo>
                      <a:pt x="600" y="1428"/>
                    </a:lnTo>
                    <a:lnTo>
                      <a:pt x="514" y="1420"/>
                    </a:lnTo>
                    <a:lnTo>
                      <a:pt x="495" y="1404"/>
                    </a:lnTo>
                    <a:lnTo>
                      <a:pt x="474" y="1421"/>
                    </a:lnTo>
                    <a:lnTo>
                      <a:pt x="448" y="1428"/>
                    </a:lnTo>
                    <a:lnTo>
                      <a:pt x="410" y="1410"/>
                    </a:lnTo>
                    <a:lnTo>
                      <a:pt x="390" y="1430"/>
                    </a:lnTo>
                    <a:lnTo>
                      <a:pt x="393" y="1444"/>
                    </a:lnTo>
                    <a:lnTo>
                      <a:pt x="387" y="1448"/>
                    </a:lnTo>
                    <a:lnTo>
                      <a:pt x="363" y="1417"/>
                    </a:lnTo>
                    <a:lnTo>
                      <a:pt x="352" y="1323"/>
                    </a:lnTo>
                    <a:lnTo>
                      <a:pt x="303" y="1278"/>
                    </a:lnTo>
                    <a:lnTo>
                      <a:pt x="310" y="1242"/>
                    </a:lnTo>
                    <a:lnTo>
                      <a:pt x="253" y="1024"/>
                    </a:lnTo>
                    <a:close/>
                  </a:path>
                </a:pathLst>
              </a:custGeom>
              <a:solidFill>
                <a:srgbClr val="FFFFFF"/>
              </a:solidFill>
              <a:ln w="0">
                <a:solidFill>
                  <a:schemeClr val="tx2"/>
                </a:solidFill>
                <a:round/>
                <a:headEnd/>
                <a:tailEnd/>
              </a:ln>
            </p:spPr>
            <p:txBody>
              <a:bodyPr/>
              <a:lstStyle/>
              <a:p>
                <a:endParaRPr lang="en-US"/>
              </a:p>
            </p:txBody>
          </p:sp>
          <p:sp>
            <p:nvSpPr>
              <p:cNvPr id="202807" name="Freeform 50"/>
              <p:cNvSpPr>
                <a:spLocks/>
              </p:cNvSpPr>
              <p:nvPr/>
            </p:nvSpPr>
            <p:spPr bwMode="auto">
              <a:xfrm>
                <a:off x="2489200" y="3994150"/>
                <a:ext cx="1011238" cy="1344613"/>
              </a:xfrm>
              <a:custGeom>
                <a:avLst/>
                <a:gdLst>
                  <a:gd name="T0" fmla="*/ 2147483647 w 1280"/>
                  <a:gd name="T1" fmla="*/ 2147483647 h 1705"/>
                  <a:gd name="T2" fmla="*/ 2147483647 w 1280"/>
                  <a:gd name="T3" fmla="*/ 2147483647 h 1705"/>
                  <a:gd name="T4" fmla="*/ 2147483647 w 1280"/>
                  <a:gd name="T5" fmla="*/ 2147483647 h 1705"/>
                  <a:gd name="T6" fmla="*/ 2147483647 w 1280"/>
                  <a:gd name="T7" fmla="*/ 2147483647 h 1705"/>
                  <a:gd name="T8" fmla="*/ 2147483647 w 1280"/>
                  <a:gd name="T9" fmla="*/ 2147483647 h 1705"/>
                  <a:gd name="T10" fmla="*/ 2147483647 w 1280"/>
                  <a:gd name="T11" fmla="*/ 2147483647 h 1705"/>
                  <a:gd name="T12" fmla="*/ 2147483647 w 1280"/>
                  <a:gd name="T13" fmla="*/ 2147483647 h 1705"/>
                  <a:gd name="T14" fmla="*/ 2147483647 w 1280"/>
                  <a:gd name="T15" fmla="*/ 2147483647 h 1705"/>
                  <a:gd name="T16" fmla="*/ 2147483647 w 1280"/>
                  <a:gd name="T17" fmla="*/ 2147483647 h 1705"/>
                  <a:gd name="T18" fmla="*/ 2147483647 w 1280"/>
                  <a:gd name="T19" fmla="*/ 2147483647 h 1705"/>
                  <a:gd name="T20" fmla="*/ 2147483647 w 1280"/>
                  <a:gd name="T21" fmla="*/ 2147483647 h 1705"/>
                  <a:gd name="T22" fmla="*/ 2147483647 w 1280"/>
                  <a:gd name="T23" fmla="*/ 2147483647 h 1705"/>
                  <a:gd name="T24" fmla="*/ 2147483647 w 1280"/>
                  <a:gd name="T25" fmla="*/ 2147483647 h 1705"/>
                  <a:gd name="T26" fmla="*/ 2147483647 w 1280"/>
                  <a:gd name="T27" fmla="*/ 2147483647 h 1705"/>
                  <a:gd name="T28" fmla="*/ 2147483647 w 1280"/>
                  <a:gd name="T29" fmla="*/ 2147483647 h 1705"/>
                  <a:gd name="T30" fmla="*/ 2147483647 w 1280"/>
                  <a:gd name="T31" fmla="*/ 2147483647 h 1705"/>
                  <a:gd name="T32" fmla="*/ 2147483647 w 1280"/>
                  <a:gd name="T33" fmla="*/ 2147483647 h 1705"/>
                  <a:gd name="T34" fmla="*/ 2147483647 w 1280"/>
                  <a:gd name="T35" fmla="*/ 2147483647 h 1705"/>
                  <a:gd name="T36" fmla="*/ 2147483647 w 1280"/>
                  <a:gd name="T37" fmla="*/ 2147483647 h 1705"/>
                  <a:gd name="T38" fmla="*/ 2147483647 w 1280"/>
                  <a:gd name="T39" fmla="*/ 2147483647 h 1705"/>
                  <a:gd name="T40" fmla="*/ 2147483647 w 1280"/>
                  <a:gd name="T41" fmla="*/ 2147483647 h 1705"/>
                  <a:gd name="T42" fmla="*/ 2147483647 w 1280"/>
                  <a:gd name="T43" fmla="*/ 2147483647 h 1705"/>
                  <a:gd name="T44" fmla="*/ 2147483647 w 1280"/>
                  <a:gd name="T45" fmla="*/ 2147483647 h 1705"/>
                  <a:gd name="T46" fmla="*/ 2147483647 w 1280"/>
                  <a:gd name="T47" fmla="*/ 2147483647 h 1705"/>
                  <a:gd name="T48" fmla="*/ 2147483647 w 1280"/>
                  <a:gd name="T49" fmla="*/ 2147483647 h 1705"/>
                  <a:gd name="T50" fmla="*/ 2147483647 w 1280"/>
                  <a:gd name="T51" fmla="*/ 2147483647 h 1705"/>
                  <a:gd name="T52" fmla="*/ 2147483647 w 1280"/>
                  <a:gd name="T53" fmla="*/ 2147483647 h 1705"/>
                  <a:gd name="T54" fmla="*/ 2147483647 w 1280"/>
                  <a:gd name="T55" fmla="*/ 2147483647 h 1705"/>
                  <a:gd name="T56" fmla="*/ 2147483647 w 1280"/>
                  <a:gd name="T57" fmla="*/ 2147483647 h 1705"/>
                  <a:gd name="T58" fmla="*/ 2147483647 w 1280"/>
                  <a:gd name="T59" fmla="*/ 2147483647 h 1705"/>
                  <a:gd name="T60" fmla="*/ 2147483647 w 1280"/>
                  <a:gd name="T61" fmla="*/ 2147483647 h 1705"/>
                  <a:gd name="T62" fmla="*/ 2147483647 w 1280"/>
                  <a:gd name="T63" fmla="*/ 2147483647 h 1705"/>
                  <a:gd name="T64" fmla="*/ 2147483647 w 1280"/>
                  <a:gd name="T65" fmla="*/ 2147483647 h 1705"/>
                  <a:gd name="T66" fmla="*/ 2147483647 w 1280"/>
                  <a:gd name="T67" fmla="*/ 2147483647 h 1705"/>
                  <a:gd name="T68" fmla="*/ 2147483647 w 1280"/>
                  <a:gd name="T69" fmla="*/ 2147483647 h 1705"/>
                  <a:gd name="T70" fmla="*/ 2147483647 w 1280"/>
                  <a:gd name="T71" fmla="*/ 2147483647 h 1705"/>
                  <a:gd name="T72" fmla="*/ 2147483647 w 1280"/>
                  <a:gd name="T73" fmla="*/ 2147483647 h 1705"/>
                  <a:gd name="T74" fmla="*/ 2147483647 w 1280"/>
                  <a:gd name="T75" fmla="*/ 2147483647 h 1705"/>
                  <a:gd name="T76" fmla="*/ 2147483647 w 1280"/>
                  <a:gd name="T77" fmla="*/ 2147483647 h 1705"/>
                  <a:gd name="T78" fmla="*/ 2147483647 w 1280"/>
                  <a:gd name="T79" fmla="*/ 2147483647 h 1705"/>
                  <a:gd name="T80" fmla="*/ 2147483647 w 1280"/>
                  <a:gd name="T81" fmla="*/ 2147483647 h 1705"/>
                  <a:gd name="T82" fmla="*/ 2147483647 w 1280"/>
                  <a:gd name="T83" fmla="*/ 2147483647 h 1705"/>
                  <a:gd name="T84" fmla="*/ 2147483647 w 1280"/>
                  <a:gd name="T85" fmla="*/ 2147483647 h 1705"/>
                  <a:gd name="T86" fmla="*/ 2147483647 w 1280"/>
                  <a:gd name="T87" fmla="*/ 2147483647 h 1705"/>
                  <a:gd name="T88" fmla="*/ 2147483647 w 1280"/>
                  <a:gd name="T89" fmla="*/ 2147483647 h 1705"/>
                  <a:gd name="T90" fmla="*/ 2147483647 w 1280"/>
                  <a:gd name="T91" fmla="*/ 0 h 1705"/>
                  <a:gd name="T92" fmla="*/ 2147483647 w 1280"/>
                  <a:gd name="T93" fmla="*/ 2147483647 h 1705"/>
                  <a:gd name="T94" fmla="*/ 2147483647 w 1280"/>
                  <a:gd name="T95" fmla="*/ 2147483647 h 1705"/>
                  <a:gd name="T96" fmla="*/ 2147483647 w 1280"/>
                  <a:gd name="T97" fmla="*/ 2147483647 h 1705"/>
                  <a:gd name="T98" fmla="*/ 2147483647 w 1280"/>
                  <a:gd name="T99" fmla="*/ 2147483647 h 1705"/>
                  <a:gd name="T100" fmla="*/ 2147483647 w 1280"/>
                  <a:gd name="T101" fmla="*/ 2147483647 h 1705"/>
                  <a:gd name="T102" fmla="*/ 2147483647 w 1280"/>
                  <a:gd name="T103" fmla="*/ 2147483647 h 1705"/>
                  <a:gd name="T104" fmla="*/ 2147483647 w 1280"/>
                  <a:gd name="T105" fmla="*/ 2147483647 h 1705"/>
                  <a:gd name="T106" fmla="*/ 2147483647 w 1280"/>
                  <a:gd name="T107" fmla="*/ 2147483647 h 1705"/>
                  <a:gd name="T108" fmla="*/ 2147483647 w 1280"/>
                  <a:gd name="T109" fmla="*/ 2147483647 h 1705"/>
                  <a:gd name="T110" fmla="*/ 2147483647 w 1280"/>
                  <a:gd name="T111" fmla="*/ 2147483647 h 1705"/>
                  <a:gd name="T112" fmla="*/ 2147483647 w 1280"/>
                  <a:gd name="T113" fmla="*/ 2147483647 h 1705"/>
                  <a:gd name="T114" fmla="*/ 0 w 1280"/>
                  <a:gd name="T115" fmla="*/ 2147483647 h 170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80"/>
                  <a:gd name="T175" fmla="*/ 0 h 1705"/>
                  <a:gd name="T176" fmla="*/ 1280 w 1280"/>
                  <a:gd name="T177" fmla="*/ 1705 h 170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80" h="1705">
                    <a:moveTo>
                      <a:pt x="36" y="1688"/>
                    </a:moveTo>
                    <a:lnTo>
                      <a:pt x="169" y="1705"/>
                    </a:lnTo>
                    <a:lnTo>
                      <a:pt x="179" y="1572"/>
                    </a:lnTo>
                    <a:lnTo>
                      <a:pt x="361" y="1594"/>
                    </a:lnTo>
                    <a:lnTo>
                      <a:pt x="514" y="1610"/>
                    </a:lnTo>
                    <a:lnTo>
                      <a:pt x="493" y="1574"/>
                    </a:lnTo>
                    <a:lnTo>
                      <a:pt x="501" y="1567"/>
                    </a:lnTo>
                    <a:lnTo>
                      <a:pt x="496" y="1550"/>
                    </a:lnTo>
                    <a:lnTo>
                      <a:pt x="501" y="1545"/>
                    </a:lnTo>
                    <a:lnTo>
                      <a:pt x="549" y="1549"/>
                    </a:lnTo>
                    <a:lnTo>
                      <a:pt x="574" y="1552"/>
                    </a:lnTo>
                    <a:lnTo>
                      <a:pt x="599" y="1553"/>
                    </a:lnTo>
                    <a:lnTo>
                      <a:pt x="624" y="1556"/>
                    </a:lnTo>
                    <a:lnTo>
                      <a:pt x="747" y="1569"/>
                    </a:lnTo>
                    <a:lnTo>
                      <a:pt x="803" y="1573"/>
                    </a:lnTo>
                    <a:lnTo>
                      <a:pt x="839" y="1576"/>
                    </a:lnTo>
                    <a:lnTo>
                      <a:pt x="853" y="1577"/>
                    </a:lnTo>
                    <a:lnTo>
                      <a:pt x="951" y="1586"/>
                    </a:lnTo>
                    <a:lnTo>
                      <a:pt x="969" y="1587"/>
                    </a:lnTo>
                    <a:lnTo>
                      <a:pt x="1017" y="1590"/>
                    </a:lnTo>
                    <a:lnTo>
                      <a:pt x="1026" y="1591"/>
                    </a:lnTo>
                    <a:lnTo>
                      <a:pt x="1072" y="1594"/>
                    </a:lnTo>
                    <a:lnTo>
                      <a:pt x="1074" y="1594"/>
                    </a:lnTo>
                    <a:lnTo>
                      <a:pt x="1077" y="1594"/>
                    </a:lnTo>
                    <a:lnTo>
                      <a:pt x="1096" y="1596"/>
                    </a:lnTo>
                    <a:lnTo>
                      <a:pt x="1149" y="1600"/>
                    </a:lnTo>
                    <a:lnTo>
                      <a:pt x="1156" y="1600"/>
                    </a:lnTo>
                    <a:lnTo>
                      <a:pt x="1197" y="1603"/>
                    </a:lnTo>
                    <a:lnTo>
                      <a:pt x="1208" y="1603"/>
                    </a:lnTo>
                    <a:lnTo>
                      <a:pt x="1209" y="1577"/>
                    </a:lnTo>
                    <a:lnTo>
                      <a:pt x="1212" y="1529"/>
                    </a:lnTo>
                    <a:lnTo>
                      <a:pt x="1214" y="1462"/>
                    </a:lnTo>
                    <a:lnTo>
                      <a:pt x="1215" y="1448"/>
                    </a:lnTo>
                    <a:lnTo>
                      <a:pt x="1216" y="1417"/>
                    </a:lnTo>
                    <a:lnTo>
                      <a:pt x="1218" y="1359"/>
                    </a:lnTo>
                    <a:lnTo>
                      <a:pt x="1220" y="1318"/>
                    </a:lnTo>
                    <a:lnTo>
                      <a:pt x="1222" y="1268"/>
                    </a:lnTo>
                    <a:lnTo>
                      <a:pt x="1226" y="1193"/>
                    </a:lnTo>
                    <a:lnTo>
                      <a:pt x="1226" y="1190"/>
                    </a:lnTo>
                    <a:lnTo>
                      <a:pt x="1229" y="1156"/>
                    </a:lnTo>
                    <a:lnTo>
                      <a:pt x="1229" y="1148"/>
                    </a:lnTo>
                    <a:lnTo>
                      <a:pt x="1230" y="1135"/>
                    </a:lnTo>
                    <a:lnTo>
                      <a:pt x="1231" y="1105"/>
                    </a:lnTo>
                    <a:lnTo>
                      <a:pt x="1232" y="1094"/>
                    </a:lnTo>
                    <a:lnTo>
                      <a:pt x="1233" y="1060"/>
                    </a:lnTo>
                    <a:lnTo>
                      <a:pt x="1237" y="1007"/>
                    </a:lnTo>
                    <a:lnTo>
                      <a:pt x="1240" y="932"/>
                    </a:lnTo>
                    <a:lnTo>
                      <a:pt x="1240" y="916"/>
                    </a:lnTo>
                    <a:lnTo>
                      <a:pt x="1240" y="914"/>
                    </a:lnTo>
                    <a:lnTo>
                      <a:pt x="1241" y="879"/>
                    </a:lnTo>
                    <a:lnTo>
                      <a:pt x="1242" y="858"/>
                    </a:lnTo>
                    <a:lnTo>
                      <a:pt x="1246" y="784"/>
                    </a:lnTo>
                    <a:lnTo>
                      <a:pt x="1247" y="749"/>
                    </a:lnTo>
                    <a:lnTo>
                      <a:pt x="1247" y="746"/>
                    </a:lnTo>
                    <a:lnTo>
                      <a:pt x="1248" y="722"/>
                    </a:lnTo>
                    <a:lnTo>
                      <a:pt x="1248" y="708"/>
                    </a:lnTo>
                    <a:lnTo>
                      <a:pt x="1250" y="671"/>
                    </a:lnTo>
                    <a:lnTo>
                      <a:pt x="1250" y="654"/>
                    </a:lnTo>
                    <a:lnTo>
                      <a:pt x="1252" y="627"/>
                    </a:lnTo>
                    <a:lnTo>
                      <a:pt x="1253" y="610"/>
                    </a:lnTo>
                    <a:lnTo>
                      <a:pt x="1256" y="522"/>
                    </a:lnTo>
                    <a:lnTo>
                      <a:pt x="1257" y="488"/>
                    </a:lnTo>
                    <a:lnTo>
                      <a:pt x="1257" y="484"/>
                    </a:lnTo>
                    <a:lnTo>
                      <a:pt x="1258" y="478"/>
                    </a:lnTo>
                    <a:lnTo>
                      <a:pt x="1262" y="393"/>
                    </a:lnTo>
                    <a:lnTo>
                      <a:pt x="1266" y="260"/>
                    </a:lnTo>
                    <a:lnTo>
                      <a:pt x="1274" y="261"/>
                    </a:lnTo>
                    <a:lnTo>
                      <a:pt x="1277" y="194"/>
                    </a:lnTo>
                    <a:lnTo>
                      <a:pt x="1279" y="149"/>
                    </a:lnTo>
                    <a:lnTo>
                      <a:pt x="1280" y="111"/>
                    </a:lnTo>
                    <a:lnTo>
                      <a:pt x="1264" y="111"/>
                    </a:lnTo>
                    <a:lnTo>
                      <a:pt x="1222" y="108"/>
                    </a:lnTo>
                    <a:lnTo>
                      <a:pt x="1210" y="106"/>
                    </a:lnTo>
                    <a:lnTo>
                      <a:pt x="1092" y="99"/>
                    </a:lnTo>
                    <a:lnTo>
                      <a:pt x="1023" y="95"/>
                    </a:lnTo>
                    <a:lnTo>
                      <a:pt x="918" y="87"/>
                    </a:lnTo>
                    <a:lnTo>
                      <a:pt x="877" y="82"/>
                    </a:lnTo>
                    <a:lnTo>
                      <a:pt x="864" y="81"/>
                    </a:lnTo>
                    <a:lnTo>
                      <a:pt x="771" y="72"/>
                    </a:lnTo>
                    <a:lnTo>
                      <a:pt x="766" y="72"/>
                    </a:lnTo>
                    <a:lnTo>
                      <a:pt x="742" y="70"/>
                    </a:lnTo>
                    <a:lnTo>
                      <a:pt x="718" y="68"/>
                    </a:lnTo>
                    <a:lnTo>
                      <a:pt x="630" y="60"/>
                    </a:lnTo>
                    <a:lnTo>
                      <a:pt x="453" y="38"/>
                    </a:lnTo>
                    <a:lnTo>
                      <a:pt x="448" y="37"/>
                    </a:lnTo>
                    <a:lnTo>
                      <a:pt x="441" y="37"/>
                    </a:lnTo>
                    <a:lnTo>
                      <a:pt x="439" y="37"/>
                    </a:lnTo>
                    <a:lnTo>
                      <a:pt x="321" y="23"/>
                    </a:lnTo>
                    <a:lnTo>
                      <a:pt x="274" y="16"/>
                    </a:lnTo>
                    <a:lnTo>
                      <a:pt x="219" y="10"/>
                    </a:lnTo>
                    <a:lnTo>
                      <a:pt x="204" y="7"/>
                    </a:lnTo>
                    <a:lnTo>
                      <a:pt x="150" y="0"/>
                    </a:lnTo>
                    <a:lnTo>
                      <a:pt x="143" y="74"/>
                    </a:lnTo>
                    <a:lnTo>
                      <a:pt x="136" y="149"/>
                    </a:lnTo>
                    <a:lnTo>
                      <a:pt x="123" y="297"/>
                    </a:lnTo>
                    <a:lnTo>
                      <a:pt x="111" y="436"/>
                    </a:lnTo>
                    <a:lnTo>
                      <a:pt x="110" y="445"/>
                    </a:lnTo>
                    <a:lnTo>
                      <a:pt x="96" y="607"/>
                    </a:lnTo>
                    <a:lnTo>
                      <a:pt x="91" y="660"/>
                    </a:lnTo>
                    <a:lnTo>
                      <a:pt x="91" y="664"/>
                    </a:lnTo>
                    <a:lnTo>
                      <a:pt x="86" y="719"/>
                    </a:lnTo>
                    <a:lnTo>
                      <a:pt x="81" y="780"/>
                    </a:lnTo>
                    <a:lnTo>
                      <a:pt x="71" y="892"/>
                    </a:lnTo>
                    <a:lnTo>
                      <a:pt x="65" y="959"/>
                    </a:lnTo>
                    <a:lnTo>
                      <a:pt x="65" y="965"/>
                    </a:lnTo>
                    <a:lnTo>
                      <a:pt x="64" y="966"/>
                    </a:lnTo>
                    <a:lnTo>
                      <a:pt x="50" y="1128"/>
                    </a:lnTo>
                    <a:lnTo>
                      <a:pt x="48" y="1145"/>
                    </a:lnTo>
                    <a:lnTo>
                      <a:pt x="44" y="1189"/>
                    </a:lnTo>
                    <a:lnTo>
                      <a:pt x="39" y="1255"/>
                    </a:lnTo>
                    <a:lnTo>
                      <a:pt x="38" y="1264"/>
                    </a:lnTo>
                    <a:lnTo>
                      <a:pt x="31" y="1338"/>
                    </a:lnTo>
                    <a:lnTo>
                      <a:pt x="30" y="1359"/>
                    </a:lnTo>
                    <a:lnTo>
                      <a:pt x="6" y="1621"/>
                    </a:lnTo>
                    <a:lnTo>
                      <a:pt x="6" y="1627"/>
                    </a:lnTo>
                    <a:lnTo>
                      <a:pt x="0" y="1684"/>
                    </a:lnTo>
                    <a:lnTo>
                      <a:pt x="36" y="1688"/>
                    </a:lnTo>
                    <a:close/>
                  </a:path>
                </a:pathLst>
              </a:custGeom>
              <a:solidFill>
                <a:srgbClr val="FFFFFF"/>
              </a:solidFill>
              <a:ln w="0">
                <a:solidFill>
                  <a:schemeClr val="tx2"/>
                </a:solidFill>
                <a:round/>
                <a:headEnd/>
                <a:tailEnd/>
              </a:ln>
            </p:spPr>
            <p:txBody>
              <a:bodyPr/>
              <a:lstStyle/>
              <a:p>
                <a:endParaRPr lang="en-US"/>
              </a:p>
            </p:txBody>
          </p:sp>
          <p:sp>
            <p:nvSpPr>
              <p:cNvPr id="202808" name="Freeform 51"/>
              <p:cNvSpPr>
                <a:spLocks/>
              </p:cNvSpPr>
              <p:nvPr/>
            </p:nvSpPr>
            <p:spPr bwMode="auto">
              <a:xfrm>
                <a:off x="1089025" y="2520950"/>
                <a:ext cx="936625" cy="1800225"/>
              </a:xfrm>
              <a:custGeom>
                <a:avLst/>
                <a:gdLst>
                  <a:gd name="T0" fmla="*/ 2147483647 w 1185"/>
                  <a:gd name="T1" fmla="*/ 2147483647 h 2284"/>
                  <a:gd name="T2" fmla="*/ 2147483647 w 1185"/>
                  <a:gd name="T3" fmla="*/ 2147483647 h 2284"/>
                  <a:gd name="T4" fmla="*/ 2147483647 w 1185"/>
                  <a:gd name="T5" fmla="*/ 2147483647 h 2284"/>
                  <a:gd name="T6" fmla="*/ 2147483647 w 1185"/>
                  <a:gd name="T7" fmla="*/ 2147483647 h 2284"/>
                  <a:gd name="T8" fmla="*/ 2147483647 w 1185"/>
                  <a:gd name="T9" fmla="*/ 2147483647 h 2284"/>
                  <a:gd name="T10" fmla="*/ 2147483647 w 1185"/>
                  <a:gd name="T11" fmla="*/ 2147483647 h 2284"/>
                  <a:gd name="T12" fmla="*/ 2147483647 w 1185"/>
                  <a:gd name="T13" fmla="*/ 2147483647 h 2284"/>
                  <a:gd name="T14" fmla="*/ 2147483647 w 1185"/>
                  <a:gd name="T15" fmla="*/ 2147483647 h 2284"/>
                  <a:gd name="T16" fmla="*/ 2147483647 w 1185"/>
                  <a:gd name="T17" fmla="*/ 2147483647 h 2284"/>
                  <a:gd name="T18" fmla="*/ 2147483647 w 1185"/>
                  <a:gd name="T19" fmla="*/ 2147483647 h 2284"/>
                  <a:gd name="T20" fmla="*/ 2147483647 w 1185"/>
                  <a:gd name="T21" fmla="*/ 2147483647 h 2284"/>
                  <a:gd name="T22" fmla="*/ 2147483647 w 1185"/>
                  <a:gd name="T23" fmla="*/ 2147483647 h 2284"/>
                  <a:gd name="T24" fmla="*/ 2147483647 w 1185"/>
                  <a:gd name="T25" fmla="*/ 2147483647 h 2284"/>
                  <a:gd name="T26" fmla="*/ 2147483647 w 1185"/>
                  <a:gd name="T27" fmla="*/ 2147483647 h 2284"/>
                  <a:gd name="T28" fmla="*/ 2147483647 w 1185"/>
                  <a:gd name="T29" fmla="*/ 2147483647 h 2284"/>
                  <a:gd name="T30" fmla="*/ 2147483647 w 1185"/>
                  <a:gd name="T31" fmla="*/ 2147483647 h 2284"/>
                  <a:gd name="T32" fmla="*/ 2147483647 w 1185"/>
                  <a:gd name="T33" fmla="*/ 2147483647 h 2284"/>
                  <a:gd name="T34" fmla="*/ 2147483647 w 1185"/>
                  <a:gd name="T35" fmla="*/ 2147483647 h 2284"/>
                  <a:gd name="T36" fmla="*/ 2147483647 w 1185"/>
                  <a:gd name="T37" fmla="*/ 2147483647 h 2284"/>
                  <a:gd name="T38" fmla="*/ 2147483647 w 1185"/>
                  <a:gd name="T39" fmla="*/ 2147483647 h 2284"/>
                  <a:gd name="T40" fmla="*/ 2147483647 w 1185"/>
                  <a:gd name="T41" fmla="*/ 2147483647 h 2284"/>
                  <a:gd name="T42" fmla="*/ 2147483647 w 1185"/>
                  <a:gd name="T43" fmla="*/ 2147483647 h 2284"/>
                  <a:gd name="T44" fmla="*/ 2147483647 w 1185"/>
                  <a:gd name="T45" fmla="*/ 2147483647 h 2284"/>
                  <a:gd name="T46" fmla="*/ 2147483647 w 1185"/>
                  <a:gd name="T47" fmla="*/ 2147483647 h 2284"/>
                  <a:gd name="T48" fmla="*/ 2147483647 w 1185"/>
                  <a:gd name="T49" fmla="*/ 2147483647 h 2284"/>
                  <a:gd name="T50" fmla="*/ 2147483647 w 1185"/>
                  <a:gd name="T51" fmla="*/ 2147483647 h 2284"/>
                  <a:gd name="T52" fmla="*/ 2147483647 w 1185"/>
                  <a:gd name="T53" fmla="*/ 2147483647 h 2284"/>
                  <a:gd name="T54" fmla="*/ 2147483647 w 1185"/>
                  <a:gd name="T55" fmla="*/ 2147483647 h 2284"/>
                  <a:gd name="T56" fmla="*/ 2147483647 w 1185"/>
                  <a:gd name="T57" fmla="*/ 2147483647 h 2284"/>
                  <a:gd name="T58" fmla="*/ 2147483647 w 1185"/>
                  <a:gd name="T59" fmla="*/ 2147483647 h 2284"/>
                  <a:gd name="T60" fmla="*/ 2147483647 w 1185"/>
                  <a:gd name="T61" fmla="*/ 2147483647 h 2284"/>
                  <a:gd name="T62" fmla="*/ 2147483647 w 1185"/>
                  <a:gd name="T63" fmla="*/ 2147483647 h 2284"/>
                  <a:gd name="T64" fmla="*/ 2147483647 w 1185"/>
                  <a:gd name="T65" fmla="*/ 2147483647 h 2284"/>
                  <a:gd name="T66" fmla="*/ 2147483647 w 1185"/>
                  <a:gd name="T67" fmla="*/ 2147483647 h 2284"/>
                  <a:gd name="T68" fmla="*/ 2147483647 w 1185"/>
                  <a:gd name="T69" fmla="*/ 2147483647 h 2284"/>
                  <a:gd name="T70" fmla="*/ 2147483647 w 1185"/>
                  <a:gd name="T71" fmla="*/ 2147483647 h 2284"/>
                  <a:gd name="T72" fmla="*/ 2147483647 w 1185"/>
                  <a:gd name="T73" fmla="*/ 2147483647 h 2284"/>
                  <a:gd name="T74" fmla="*/ 2147483647 w 1185"/>
                  <a:gd name="T75" fmla="*/ 2147483647 h 2284"/>
                  <a:gd name="T76" fmla="*/ 2147483647 w 1185"/>
                  <a:gd name="T77" fmla="*/ 2147483647 h 2284"/>
                  <a:gd name="T78" fmla="*/ 2147483647 w 1185"/>
                  <a:gd name="T79" fmla="*/ 2147483647 h 2284"/>
                  <a:gd name="T80" fmla="*/ 2147483647 w 1185"/>
                  <a:gd name="T81" fmla="*/ 2147483647 h 2284"/>
                  <a:gd name="T82" fmla="*/ 2147483647 w 1185"/>
                  <a:gd name="T83" fmla="*/ 2147483647 h 2284"/>
                  <a:gd name="T84" fmla="*/ 2147483647 w 1185"/>
                  <a:gd name="T85" fmla="*/ 2147483647 h 2284"/>
                  <a:gd name="T86" fmla="*/ 2147483647 w 1185"/>
                  <a:gd name="T87" fmla="*/ 2147483647 h 2284"/>
                  <a:gd name="T88" fmla="*/ 2147483647 w 1185"/>
                  <a:gd name="T89" fmla="*/ 2147483647 h 2284"/>
                  <a:gd name="T90" fmla="*/ 2147483647 w 1185"/>
                  <a:gd name="T91" fmla="*/ 2147483647 h 2284"/>
                  <a:gd name="T92" fmla="*/ 2147483647 w 1185"/>
                  <a:gd name="T93" fmla="*/ 2147483647 h 2284"/>
                  <a:gd name="T94" fmla="*/ 2147483647 w 1185"/>
                  <a:gd name="T95" fmla="*/ 2147483647 h 2284"/>
                  <a:gd name="T96" fmla="*/ 2147483647 w 1185"/>
                  <a:gd name="T97" fmla="*/ 2147483647 h 22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85"/>
                  <a:gd name="T148" fmla="*/ 0 h 2284"/>
                  <a:gd name="T149" fmla="*/ 1185 w 1185"/>
                  <a:gd name="T150" fmla="*/ 2284 h 22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85" h="2284">
                    <a:moveTo>
                      <a:pt x="5" y="840"/>
                    </a:moveTo>
                    <a:lnTo>
                      <a:pt x="3" y="853"/>
                    </a:lnTo>
                    <a:lnTo>
                      <a:pt x="0" y="873"/>
                    </a:lnTo>
                    <a:lnTo>
                      <a:pt x="9" y="888"/>
                    </a:lnTo>
                    <a:lnTo>
                      <a:pt x="15" y="897"/>
                    </a:lnTo>
                    <a:lnTo>
                      <a:pt x="24" y="914"/>
                    </a:lnTo>
                    <a:lnTo>
                      <a:pt x="52" y="963"/>
                    </a:lnTo>
                    <a:lnTo>
                      <a:pt x="60" y="978"/>
                    </a:lnTo>
                    <a:lnTo>
                      <a:pt x="72" y="999"/>
                    </a:lnTo>
                    <a:lnTo>
                      <a:pt x="97" y="1041"/>
                    </a:lnTo>
                    <a:lnTo>
                      <a:pt x="104" y="1054"/>
                    </a:lnTo>
                    <a:lnTo>
                      <a:pt x="108" y="1061"/>
                    </a:lnTo>
                    <a:lnTo>
                      <a:pt x="122" y="1085"/>
                    </a:lnTo>
                    <a:lnTo>
                      <a:pt x="156" y="1144"/>
                    </a:lnTo>
                    <a:lnTo>
                      <a:pt x="181" y="1187"/>
                    </a:lnTo>
                    <a:lnTo>
                      <a:pt x="228" y="1271"/>
                    </a:lnTo>
                    <a:lnTo>
                      <a:pt x="284" y="1369"/>
                    </a:lnTo>
                    <a:lnTo>
                      <a:pt x="309" y="1412"/>
                    </a:lnTo>
                    <a:lnTo>
                      <a:pt x="316" y="1424"/>
                    </a:lnTo>
                    <a:lnTo>
                      <a:pt x="349" y="1483"/>
                    </a:lnTo>
                    <a:lnTo>
                      <a:pt x="360" y="1501"/>
                    </a:lnTo>
                    <a:lnTo>
                      <a:pt x="416" y="1599"/>
                    </a:lnTo>
                    <a:lnTo>
                      <a:pt x="511" y="1765"/>
                    </a:lnTo>
                    <a:lnTo>
                      <a:pt x="555" y="1843"/>
                    </a:lnTo>
                    <a:lnTo>
                      <a:pt x="609" y="1938"/>
                    </a:lnTo>
                    <a:lnTo>
                      <a:pt x="610" y="1939"/>
                    </a:lnTo>
                    <a:lnTo>
                      <a:pt x="632" y="1977"/>
                    </a:lnTo>
                    <a:lnTo>
                      <a:pt x="651" y="2010"/>
                    </a:lnTo>
                    <a:lnTo>
                      <a:pt x="710" y="2114"/>
                    </a:lnTo>
                    <a:lnTo>
                      <a:pt x="761" y="2203"/>
                    </a:lnTo>
                    <a:lnTo>
                      <a:pt x="807" y="2284"/>
                    </a:lnTo>
                    <a:lnTo>
                      <a:pt x="826" y="2213"/>
                    </a:lnTo>
                    <a:lnTo>
                      <a:pt x="824" y="2060"/>
                    </a:lnTo>
                    <a:lnTo>
                      <a:pt x="835" y="2024"/>
                    </a:lnTo>
                    <a:lnTo>
                      <a:pt x="828" y="1958"/>
                    </a:lnTo>
                    <a:lnTo>
                      <a:pt x="876" y="1952"/>
                    </a:lnTo>
                    <a:lnTo>
                      <a:pt x="919" y="1997"/>
                    </a:lnTo>
                    <a:lnTo>
                      <a:pt x="962" y="1955"/>
                    </a:lnTo>
                    <a:lnTo>
                      <a:pt x="987" y="1762"/>
                    </a:lnTo>
                    <a:lnTo>
                      <a:pt x="994" y="1715"/>
                    </a:lnTo>
                    <a:lnTo>
                      <a:pt x="998" y="1685"/>
                    </a:lnTo>
                    <a:lnTo>
                      <a:pt x="1010" y="1587"/>
                    </a:lnTo>
                    <a:lnTo>
                      <a:pt x="1016" y="1536"/>
                    </a:lnTo>
                    <a:lnTo>
                      <a:pt x="1022" y="1494"/>
                    </a:lnTo>
                    <a:lnTo>
                      <a:pt x="1023" y="1488"/>
                    </a:lnTo>
                    <a:lnTo>
                      <a:pt x="1038" y="1376"/>
                    </a:lnTo>
                    <a:lnTo>
                      <a:pt x="1043" y="1334"/>
                    </a:lnTo>
                    <a:lnTo>
                      <a:pt x="1050" y="1273"/>
                    </a:lnTo>
                    <a:lnTo>
                      <a:pt x="1054" y="1251"/>
                    </a:lnTo>
                    <a:lnTo>
                      <a:pt x="1056" y="1236"/>
                    </a:lnTo>
                    <a:lnTo>
                      <a:pt x="1057" y="1220"/>
                    </a:lnTo>
                    <a:lnTo>
                      <a:pt x="1065" y="1166"/>
                    </a:lnTo>
                    <a:lnTo>
                      <a:pt x="1089" y="978"/>
                    </a:lnTo>
                    <a:lnTo>
                      <a:pt x="1090" y="965"/>
                    </a:lnTo>
                    <a:lnTo>
                      <a:pt x="1098" y="904"/>
                    </a:lnTo>
                    <a:lnTo>
                      <a:pt x="1105" y="858"/>
                    </a:lnTo>
                    <a:lnTo>
                      <a:pt x="1108" y="830"/>
                    </a:lnTo>
                    <a:lnTo>
                      <a:pt x="1113" y="796"/>
                    </a:lnTo>
                    <a:lnTo>
                      <a:pt x="1121" y="728"/>
                    </a:lnTo>
                    <a:lnTo>
                      <a:pt x="1132" y="646"/>
                    </a:lnTo>
                    <a:lnTo>
                      <a:pt x="1147" y="536"/>
                    </a:lnTo>
                    <a:lnTo>
                      <a:pt x="1160" y="440"/>
                    </a:lnTo>
                    <a:lnTo>
                      <a:pt x="1180" y="276"/>
                    </a:lnTo>
                    <a:lnTo>
                      <a:pt x="1185" y="244"/>
                    </a:lnTo>
                    <a:lnTo>
                      <a:pt x="1151" y="237"/>
                    </a:lnTo>
                    <a:lnTo>
                      <a:pt x="1148" y="236"/>
                    </a:lnTo>
                    <a:lnTo>
                      <a:pt x="1143" y="236"/>
                    </a:lnTo>
                    <a:lnTo>
                      <a:pt x="1088" y="224"/>
                    </a:lnTo>
                    <a:lnTo>
                      <a:pt x="1062" y="217"/>
                    </a:lnTo>
                    <a:lnTo>
                      <a:pt x="1012" y="207"/>
                    </a:lnTo>
                    <a:lnTo>
                      <a:pt x="836" y="169"/>
                    </a:lnTo>
                    <a:lnTo>
                      <a:pt x="678" y="132"/>
                    </a:lnTo>
                    <a:lnTo>
                      <a:pt x="668" y="129"/>
                    </a:lnTo>
                    <a:lnTo>
                      <a:pt x="628" y="121"/>
                    </a:lnTo>
                    <a:lnTo>
                      <a:pt x="620" y="118"/>
                    </a:lnTo>
                    <a:lnTo>
                      <a:pt x="466" y="81"/>
                    </a:lnTo>
                    <a:lnTo>
                      <a:pt x="413" y="68"/>
                    </a:lnTo>
                    <a:lnTo>
                      <a:pt x="379" y="61"/>
                    </a:lnTo>
                    <a:lnTo>
                      <a:pt x="272" y="33"/>
                    </a:lnTo>
                    <a:lnTo>
                      <a:pt x="265" y="30"/>
                    </a:lnTo>
                    <a:lnTo>
                      <a:pt x="241" y="24"/>
                    </a:lnTo>
                    <a:lnTo>
                      <a:pt x="177" y="6"/>
                    </a:lnTo>
                    <a:lnTo>
                      <a:pt x="155" y="0"/>
                    </a:lnTo>
                    <a:lnTo>
                      <a:pt x="144" y="67"/>
                    </a:lnTo>
                    <a:lnTo>
                      <a:pt x="122" y="189"/>
                    </a:lnTo>
                    <a:lnTo>
                      <a:pt x="114" y="237"/>
                    </a:lnTo>
                    <a:lnTo>
                      <a:pt x="79" y="436"/>
                    </a:lnTo>
                    <a:lnTo>
                      <a:pt x="50" y="595"/>
                    </a:lnTo>
                    <a:lnTo>
                      <a:pt x="37" y="663"/>
                    </a:lnTo>
                    <a:lnTo>
                      <a:pt x="33" y="691"/>
                    </a:lnTo>
                    <a:lnTo>
                      <a:pt x="26" y="728"/>
                    </a:lnTo>
                    <a:lnTo>
                      <a:pt x="23" y="744"/>
                    </a:lnTo>
                    <a:lnTo>
                      <a:pt x="19" y="763"/>
                    </a:lnTo>
                    <a:lnTo>
                      <a:pt x="16" y="780"/>
                    </a:lnTo>
                    <a:lnTo>
                      <a:pt x="12" y="800"/>
                    </a:lnTo>
                    <a:lnTo>
                      <a:pt x="8" y="824"/>
                    </a:lnTo>
                    <a:lnTo>
                      <a:pt x="7" y="837"/>
                    </a:lnTo>
                    <a:lnTo>
                      <a:pt x="5" y="840"/>
                    </a:lnTo>
                    <a:close/>
                  </a:path>
                </a:pathLst>
              </a:custGeom>
              <a:solidFill>
                <a:srgbClr val="FFFFFF"/>
              </a:solidFill>
              <a:ln w="0">
                <a:solidFill>
                  <a:schemeClr val="tx2"/>
                </a:solidFill>
                <a:round/>
                <a:headEnd/>
                <a:tailEnd/>
              </a:ln>
            </p:spPr>
            <p:txBody>
              <a:bodyPr/>
              <a:lstStyle/>
              <a:p>
                <a:endParaRPr lang="en-US"/>
              </a:p>
            </p:txBody>
          </p:sp>
          <p:sp>
            <p:nvSpPr>
              <p:cNvPr id="202809" name="Freeform 52"/>
              <p:cNvSpPr>
                <a:spLocks/>
              </p:cNvSpPr>
              <p:nvPr/>
            </p:nvSpPr>
            <p:spPr bwMode="auto">
              <a:xfrm>
                <a:off x="628650" y="1404938"/>
                <a:ext cx="1187450" cy="1217612"/>
              </a:xfrm>
              <a:custGeom>
                <a:avLst/>
                <a:gdLst>
                  <a:gd name="T0" fmla="*/ 2147483647 w 1503"/>
                  <a:gd name="T1" fmla="*/ 2147483647 h 1547"/>
                  <a:gd name="T2" fmla="*/ 2147483647 w 1503"/>
                  <a:gd name="T3" fmla="*/ 2147483647 h 1547"/>
                  <a:gd name="T4" fmla="*/ 2147483647 w 1503"/>
                  <a:gd name="T5" fmla="*/ 2147483647 h 1547"/>
                  <a:gd name="T6" fmla="*/ 2147483647 w 1503"/>
                  <a:gd name="T7" fmla="*/ 2147483647 h 1547"/>
                  <a:gd name="T8" fmla="*/ 2147483647 w 1503"/>
                  <a:gd name="T9" fmla="*/ 2147483647 h 1547"/>
                  <a:gd name="T10" fmla="*/ 2147483647 w 1503"/>
                  <a:gd name="T11" fmla="*/ 2147483647 h 1547"/>
                  <a:gd name="T12" fmla="*/ 2147483647 w 1503"/>
                  <a:gd name="T13" fmla="*/ 2147483647 h 1547"/>
                  <a:gd name="T14" fmla="*/ 2147483647 w 1503"/>
                  <a:gd name="T15" fmla="*/ 2147483647 h 1547"/>
                  <a:gd name="T16" fmla="*/ 2147483647 w 1503"/>
                  <a:gd name="T17" fmla="*/ 2147483647 h 1547"/>
                  <a:gd name="T18" fmla="*/ 2147483647 w 1503"/>
                  <a:gd name="T19" fmla="*/ 2147483647 h 1547"/>
                  <a:gd name="T20" fmla="*/ 2147483647 w 1503"/>
                  <a:gd name="T21" fmla="*/ 2147483647 h 1547"/>
                  <a:gd name="T22" fmla="*/ 2147483647 w 1503"/>
                  <a:gd name="T23" fmla="*/ 2147483647 h 1547"/>
                  <a:gd name="T24" fmla="*/ 2147483647 w 1503"/>
                  <a:gd name="T25" fmla="*/ 2147483647 h 1547"/>
                  <a:gd name="T26" fmla="*/ 2147483647 w 1503"/>
                  <a:gd name="T27" fmla="*/ 2147483647 h 1547"/>
                  <a:gd name="T28" fmla="*/ 0 w 1503"/>
                  <a:gd name="T29" fmla="*/ 2147483647 h 1547"/>
                  <a:gd name="T30" fmla="*/ 2147483647 w 1503"/>
                  <a:gd name="T31" fmla="*/ 2147483647 h 1547"/>
                  <a:gd name="T32" fmla="*/ 2147483647 w 1503"/>
                  <a:gd name="T33" fmla="*/ 2147483647 h 1547"/>
                  <a:gd name="T34" fmla="*/ 2147483647 w 1503"/>
                  <a:gd name="T35" fmla="*/ 2147483647 h 1547"/>
                  <a:gd name="T36" fmla="*/ 2147483647 w 1503"/>
                  <a:gd name="T37" fmla="*/ 2147483647 h 1547"/>
                  <a:gd name="T38" fmla="*/ 2147483647 w 1503"/>
                  <a:gd name="T39" fmla="*/ 2147483647 h 1547"/>
                  <a:gd name="T40" fmla="*/ 2147483647 w 1503"/>
                  <a:gd name="T41" fmla="*/ 0 h 1547"/>
                  <a:gd name="T42" fmla="*/ 2147483647 w 1503"/>
                  <a:gd name="T43" fmla="*/ 2147483647 h 1547"/>
                  <a:gd name="T44" fmla="*/ 2147483647 w 1503"/>
                  <a:gd name="T45" fmla="*/ 2147483647 h 1547"/>
                  <a:gd name="T46" fmla="*/ 2147483647 w 1503"/>
                  <a:gd name="T47" fmla="*/ 2147483647 h 1547"/>
                  <a:gd name="T48" fmla="*/ 2147483647 w 1503"/>
                  <a:gd name="T49" fmla="*/ 2147483647 h 1547"/>
                  <a:gd name="T50" fmla="*/ 2147483647 w 1503"/>
                  <a:gd name="T51" fmla="*/ 2147483647 h 1547"/>
                  <a:gd name="T52" fmla="*/ 2147483647 w 1503"/>
                  <a:gd name="T53" fmla="*/ 2147483647 h 1547"/>
                  <a:gd name="T54" fmla="*/ 2147483647 w 1503"/>
                  <a:gd name="T55" fmla="*/ 2147483647 h 1547"/>
                  <a:gd name="T56" fmla="*/ 2147483647 w 1503"/>
                  <a:gd name="T57" fmla="*/ 2147483647 h 1547"/>
                  <a:gd name="T58" fmla="*/ 2147483647 w 1503"/>
                  <a:gd name="T59" fmla="*/ 2147483647 h 1547"/>
                  <a:gd name="T60" fmla="*/ 2147483647 w 1503"/>
                  <a:gd name="T61" fmla="*/ 2147483647 h 1547"/>
                  <a:gd name="T62" fmla="*/ 2147483647 w 1503"/>
                  <a:gd name="T63" fmla="*/ 2147483647 h 1547"/>
                  <a:gd name="T64" fmla="*/ 2147483647 w 1503"/>
                  <a:gd name="T65" fmla="*/ 2147483647 h 1547"/>
                  <a:gd name="T66" fmla="*/ 2147483647 w 1503"/>
                  <a:gd name="T67" fmla="*/ 2147483647 h 1547"/>
                  <a:gd name="T68" fmla="*/ 2147483647 w 1503"/>
                  <a:gd name="T69" fmla="*/ 2147483647 h 1547"/>
                  <a:gd name="T70" fmla="*/ 2147483647 w 1503"/>
                  <a:gd name="T71" fmla="*/ 2147483647 h 1547"/>
                  <a:gd name="T72" fmla="*/ 2147483647 w 1503"/>
                  <a:gd name="T73" fmla="*/ 2147483647 h 1547"/>
                  <a:gd name="T74" fmla="*/ 2147483647 w 1503"/>
                  <a:gd name="T75" fmla="*/ 2147483647 h 1547"/>
                  <a:gd name="T76" fmla="*/ 2147483647 w 1503"/>
                  <a:gd name="T77" fmla="*/ 2147483647 h 1547"/>
                  <a:gd name="T78" fmla="*/ 2147483647 w 1503"/>
                  <a:gd name="T79" fmla="*/ 2147483647 h 1547"/>
                  <a:gd name="T80" fmla="*/ 2147483647 w 1503"/>
                  <a:gd name="T81" fmla="*/ 2147483647 h 1547"/>
                  <a:gd name="T82" fmla="*/ 2147483647 w 1503"/>
                  <a:gd name="T83" fmla="*/ 2147483647 h 1547"/>
                  <a:gd name="T84" fmla="*/ 2147483647 w 1503"/>
                  <a:gd name="T85" fmla="*/ 2147483647 h 1547"/>
                  <a:gd name="T86" fmla="*/ 2147483647 w 1503"/>
                  <a:gd name="T87" fmla="*/ 2147483647 h 154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03"/>
                  <a:gd name="T133" fmla="*/ 0 h 1547"/>
                  <a:gd name="T134" fmla="*/ 1503 w 1503"/>
                  <a:gd name="T135" fmla="*/ 1547 h 154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03" h="1547">
                    <a:moveTo>
                      <a:pt x="1321" y="869"/>
                    </a:moveTo>
                    <a:lnTo>
                      <a:pt x="1343" y="889"/>
                    </a:lnTo>
                    <a:lnTo>
                      <a:pt x="1355" y="894"/>
                    </a:lnTo>
                    <a:lnTo>
                      <a:pt x="1368" y="925"/>
                    </a:lnTo>
                    <a:lnTo>
                      <a:pt x="1365" y="933"/>
                    </a:lnTo>
                    <a:lnTo>
                      <a:pt x="1362" y="935"/>
                    </a:lnTo>
                    <a:lnTo>
                      <a:pt x="1342" y="1001"/>
                    </a:lnTo>
                    <a:lnTo>
                      <a:pt x="1338" y="1006"/>
                    </a:lnTo>
                    <a:lnTo>
                      <a:pt x="1331" y="1020"/>
                    </a:lnTo>
                    <a:lnTo>
                      <a:pt x="1326" y="1058"/>
                    </a:lnTo>
                    <a:lnTo>
                      <a:pt x="1321" y="1088"/>
                    </a:lnTo>
                    <a:lnTo>
                      <a:pt x="1303" y="1208"/>
                    </a:lnTo>
                    <a:lnTo>
                      <a:pt x="1251" y="1547"/>
                    </a:lnTo>
                    <a:lnTo>
                      <a:pt x="1211" y="1539"/>
                    </a:lnTo>
                    <a:lnTo>
                      <a:pt x="1203" y="1536"/>
                    </a:lnTo>
                    <a:lnTo>
                      <a:pt x="1049" y="1499"/>
                    </a:lnTo>
                    <a:lnTo>
                      <a:pt x="996" y="1486"/>
                    </a:lnTo>
                    <a:lnTo>
                      <a:pt x="962" y="1479"/>
                    </a:lnTo>
                    <a:lnTo>
                      <a:pt x="855" y="1451"/>
                    </a:lnTo>
                    <a:lnTo>
                      <a:pt x="848" y="1448"/>
                    </a:lnTo>
                    <a:lnTo>
                      <a:pt x="824" y="1442"/>
                    </a:lnTo>
                    <a:lnTo>
                      <a:pt x="760" y="1424"/>
                    </a:lnTo>
                    <a:lnTo>
                      <a:pt x="738" y="1418"/>
                    </a:lnTo>
                    <a:lnTo>
                      <a:pt x="703" y="1410"/>
                    </a:lnTo>
                    <a:lnTo>
                      <a:pt x="695" y="1407"/>
                    </a:lnTo>
                    <a:lnTo>
                      <a:pt x="587" y="1377"/>
                    </a:lnTo>
                    <a:lnTo>
                      <a:pt x="554" y="1367"/>
                    </a:lnTo>
                    <a:lnTo>
                      <a:pt x="515" y="1356"/>
                    </a:lnTo>
                    <a:lnTo>
                      <a:pt x="490" y="1347"/>
                    </a:lnTo>
                    <a:lnTo>
                      <a:pt x="396" y="1318"/>
                    </a:lnTo>
                    <a:lnTo>
                      <a:pt x="367" y="1308"/>
                    </a:lnTo>
                    <a:lnTo>
                      <a:pt x="347" y="1302"/>
                    </a:lnTo>
                    <a:lnTo>
                      <a:pt x="218" y="1264"/>
                    </a:lnTo>
                    <a:lnTo>
                      <a:pt x="201" y="1257"/>
                    </a:lnTo>
                    <a:lnTo>
                      <a:pt x="186" y="1254"/>
                    </a:lnTo>
                    <a:lnTo>
                      <a:pt x="165" y="1248"/>
                    </a:lnTo>
                    <a:lnTo>
                      <a:pt x="152" y="1244"/>
                    </a:lnTo>
                    <a:lnTo>
                      <a:pt x="137" y="1240"/>
                    </a:lnTo>
                    <a:lnTo>
                      <a:pt x="119" y="1234"/>
                    </a:lnTo>
                    <a:lnTo>
                      <a:pt x="113" y="1233"/>
                    </a:lnTo>
                    <a:lnTo>
                      <a:pt x="85" y="1224"/>
                    </a:lnTo>
                    <a:lnTo>
                      <a:pt x="55" y="1214"/>
                    </a:lnTo>
                    <a:lnTo>
                      <a:pt x="33" y="1207"/>
                    </a:lnTo>
                    <a:lnTo>
                      <a:pt x="18" y="1201"/>
                    </a:lnTo>
                    <a:lnTo>
                      <a:pt x="0" y="1162"/>
                    </a:lnTo>
                    <a:lnTo>
                      <a:pt x="24" y="1006"/>
                    </a:lnTo>
                    <a:lnTo>
                      <a:pt x="7" y="940"/>
                    </a:lnTo>
                    <a:lnTo>
                      <a:pt x="33" y="912"/>
                    </a:lnTo>
                    <a:lnTo>
                      <a:pt x="74" y="806"/>
                    </a:lnTo>
                    <a:lnTo>
                      <a:pt x="84" y="800"/>
                    </a:lnTo>
                    <a:lnTo>
                      <a:pt x="116" y="738"/>
                    </a:lnTo>
                    <a:lnTo>
                      <a:pt x="141" y="670"/>
                    </a:lnTo>
                    <a:lnTo>
                      <a:pt x="141" y="668"/>
                    </a:lnTo>
                    <a:lnTo>
                      <a:pt x="175" y="553"/>
                    </a:lnTo>
                    <a:lnTo>
                      <a:pt x="236" y="345"/>
                    </a:lnTo>
                    <a:lnTo>
                      <a:pt x="236" y="343"/>
                    </a:lnTo>
                    <a:lnTo>
                      <a:pt x="236" y="339"/>
                    </a:lnTo>
                    <a:lnTo>
                      <a:pt x="257" y="284"/>
                    </a:lnTo>
                    <a:lnTo>
                      <a:pt x="288" y="143"/>
                    </a:lnTo>
                    <a:lnTo>
                      <a:pt x="288" y="131"/>
                    </a:lnTo>
                    <a:lnTo>
                      <a:pt x="313" y="36"/>
                    </a:lnTo>
                    <a:lnTo>
                      <a:pt x="307" y="1"/>
                    </a:lnTo>
                    <a:lnTo>
                      <a:pt x="311" y="0"/>
                    </a:lnTo>
                    <a:lnTo>
                      <a:pt x="327" y="26"/>
                    </a:lnTo>
                    <a:lnTo>
                      <a:pt x="350" y="23"/>
                    </a:lnTo>
                    <a:lnTo>
                      <a:pt x="367" y="10"/>
                    </a:lnTo>
                    <a:lnTo>
                      <a:pt x="396" y="19"/>
                    </a:lnTo>
                    <a:lnTo>
                      <a:pt x="401" y="26"/>
                    </a:lnTo>
                    <a:lnTo>
                      <a:pt x="408" y="60"/>
                    </a:lnTo>
                    <a:lnTo>
                      <a:pt x="426" y="62"/>
                    </a:lnTo>
                    <a:lnTo>
                      <a:pt x="434" y="60"/>
                    </a:lnTo>
                    <a:lnTo>
                      <a:pt x="465" y="81"/>
                    </a:lnTo>
                    <a:lnTo>
                      <a:pt x="486" y="139"/>
                    </a:lnTo>
                    <a:lnTo>
                      <a:pt x="484" y="173"/>
                    </a:lnTo>
                    <a:lnTo>
                      <a:pt x="482" y="203"/>
                    </a:lnTo>
                    <a:lnTo>
                      <a:pt x="482" y="207"/>
                    </a:lnTo>
                    <a:lnTo>
                      <a:pt x="481" y="209"/>
                    </a:lnTo>
                    <a:lnTo>
                      <a:pt x="476" y="228"/>
                    </a:lnTo>
                    <a:lnTo>
                      <a:pt x="524" y="272"/>
                    </a:lnTo>
                    <a:lnTo>
                      <a:pt x="554" y="285"/>
                    </a:lnTo>
                    <a:lnTo>
                      <a:pt x="567" y="281"/>
                    </a:lnTo>
                    <a:lnTo>
                      <a:pt x="580" y="282"/>
                    </a:lnTo>
                    <a:lnTo>
                      <a:pt x="612" y="272"/>
                    </a:lnTo>
                    <a:lnTo>
                      <a:pt x="634" y="261"/>
                    </a:lnTo>
                    <a:lnTo>
                      <a:pt x="646" y="268"/>
                    </a:lnTo>
                    <a:lnTo>
                      <a:pt x="682" y="270"/>
                    </a:lnTo>
                    <a:lnTo>
                      <a:pt x="686" y="272"/>
                    </a:lnTo>
                    <a:lnTo>
                      <a:pt x="690" y="279"/>
                    </a:lnTo>
                    <a:lnTo>
                      <a:pt x="694" y="282"/>
                    </a:lnTo>
                    <a:lnTo>
                      <a:pt x="729" y="301"/>
                    </a:lnTo>
                    <a:lnTo>
                      <a:pt x="731" y="321"/>
                    </a:lnTo>
                    <a:lnTo>
                      <a:pt x="776" y="322"/>
                    </a:lnTo>
                    <a:lnTo>
                      <a:pt x="787" y="316"/>
                    </a:lnTo>
                    <a:lnTo>
                      <a:pt x="817" y="312"/>
                    </a:lnTo>
                    <a:lnTo>
                      <a:pt x="824" y="308"/>
                    </a:lnTo>
                    <a:lnTo>
                      <a:pt x="850" y="328"/>
                    </a:lnTo>
                    <a:lnTo>
                      <a:pt x="896" y="331"/>
                    </a:lnTo>
                    <a:lnTo>
                      <a:pt x="935" y="315"/>
                    </a:lnTo>
                    <a:lnTo>
                      <a:pt x="940" y="314"/>
                    </a:lnTo>
                    <a:lnTo>
                      <a:pt x="951" y="315"/>
                    </a:lnTo>
                    <a:lnTo>
                      <a:pt x="958" y="315"/>
                    </a:lnTo>
                    <a:lnTo>
                      <a:pt x="991" y="318"/>
                    </a:lnTo>
                    <a:lnTo>
                      <a:pt x="1010" y="302"/>
                    </a:lnTo>
                    <a:lnTo>
                      <a:pt x="1032" y="309"/>
                    </a:lnTo>
                    <a:lnTo>
                      <a:pt x="1062" y="311"/>
                    </a:lnTo>
                    <a:lnTo>
                      <a:pt x="1083" y="319"/>
                    </a:lnTo>
                    <a:lnTo>
                      <a:pt x="1109" y="305"/>
                    </a:lnTo>
                    <a:lnTo>
                      <a:pt x="1142" y="314"/>
                    </a:lnTo>
                    <a:lnTo>
                      <a:pt x="1229" y="336"/>
                    </a:lnTo>
                    <a:lnTo>
                      <a:pt x="1270" y="346"/>
                    </a:lnTo>
                    <a:lnTo>
                      <a:pt x="1273" y="348"/>
                    </a:lnTo>
                    <a:lnTo>
                      <a:pt x="1317" y="357"/>
                    </a:lnTo>
                    <a:lnTo>
                      <a:pt x="1330" y="362"/>
                    </a:lnTo>
                    <a:lnTo>
                      <a:pt x="1335" y="362"/>
                    </a:lnTo>
                    <a:lnTo>
                      <a:pt x="1351" y="367"/>
                    </a:lnTo>
                    <a:lnTo>
                      <a:pt x="1353" y="367"/>
                    </a:lnTo>
                    <a:lnTo>
                      <a:pt x="1354" y="367"/>
                    </a:lnTo>
                    <a:lnTo>
                      <a:pt x="1375" y="373"/>
                    </a:lnTo>
                    <a:lnTo>
                      <a:pt x="1378" y="373"/>
                    </a:lnTo>
                    <a:lnTo>
                      <a:pt x="1447" y="390"/>
                    </a:lnTo>
                    <a:lnTo>
                      <a:pt x="1451" y="403"/>
                    </a:lnTo>
                    <a:lnTo>
                      <a:pt x="1458" y="428"/>
                    </a:lnTo>
                    <a:lnTo>
                      <a:pt x="1461" y="435"/>
                    </a:lnTo>
                    <a:lnTo>
                      <a:pt x="1496" y="475"/>
                    </a:lnTo>
                    <a:lnTo>
                      <a:pt x="1503" y="515"/>
                    </a:lnTo>
                    <a:lnTo>
                      <a:pt x="1453" y="610"/>
                    </a:lnTo>
                    <a:lnTo>
                      <a:pt x="1451" y="611"/>
                    </a:lnTo>
                    <a:lnTo>
                      <a:pt x="1435" y="650"/>
                    </a:lnTo>
                    <a:lnTo>
                      <a:pt x="1429" y="661"/>
                    </a:lnTo>
                    <a:lnTo>
                      <a:pt x="1414" y="682"/>
                    </a:lnTo>
                    <a:lnTo>
                      <a:pt x="1399" y="725"/>
                    </a:lnTo>
                    <a:lnTo>
                      <a:pt x="1373" y="746"/>
                    </a:lnTo>
                    <a:lnTo>
                      <a:pt x="1322" y="847"/>
                    </a:lnTo>
                    <a:lnTo>
                      <a:pt x="1321" y="869"/>
                    </a:lnTo>
                    <a:close/>
                  </a:path>
                </a:pathLst>
              </a:custGeom>
              <a:solidFill>
                <a:srgbClr val="339966"/>
              </a:solidFill>
              <a:ln w="0">
                <a:solidFill>
                  <a:schemeClr val="tx2"/>
                </a:solidFill>
                <a:round/>
                <a:headEnd/>
                <a:tailEnd/>
              </a:ln>
            </p:spPr>
            <p:txBody>
              <a:bodyPr/>
              <a:lstStyle/>
              <a:p>
                <a:endParaRPr lang="en-US"/>
              </a:p>
            </p:txBody>
          </p:sp>
          <p:sp>
            <p:nvSpPr>
              <p:cNvPr id="202810" name="Freeform 53"/>
              <p:cNvSpPr>
                <a:spLocks/>
              </p:cNvSpPr>
              <p:nvPr/>
            </p:nvSpPr>
            <p:spPr bwMode="auto">
              <a:xfrm>
                <a:off x="5413375" y="3952875"/>
                <a:ext cx="1254125" cy="573088"/>
              </a:xfrm>
              <a:custGeom>
                <a:avLst/>
                <a:gdLst>
                  <a:gd name="T0" fmla="*/ 2147483647 w 1592"/>
                  <a:gd name="T1" fmla="*/ 2147483647 h 722"/>
                  <a:gd name="T2" fmla="*/ 2147483647 w 1592"/>
                  <a:gd name="T3" fmla="*/ 2147483647 h 722"/>
                  <a:gd name="T4" fmla="*/ 2147483647 w 1592"/>
                  <a:gd name="T5" fmla="*/ 2147483647 h 722"/>
                  <a:gd name="T6" fmla="*/ 2147483647 w 1592"/>
                  <a:gd name="T7" fmla="*/ 2147483647 h 722"/>
                  <a:gd name="T8" fmla="*/ 2147483647 w 1592"/>
                  <a:gd name="T9" fmla="*/ 2147483647 h 722"/>
                  <a:gd name="T10" fmla="*/ 2147483647 w 1592"/>
                  <a:gd name="T11" fmla="*/ 2147483647 h 722"/>
                  <a:gd name="T12" fmla="*/ 2147483647 w 1592"/>
                  <a:gd name="T13" fmla="*/ 2147483647 h 722"/>
                  <a:gd name="T14" fmla="*/ 2147483647 w 1592"/>
                  <a:gd name="T15" fmla="*/ 2147483647 h 722"/>
                  <a:gd name="T16" fmla="*/ 2147483647 w 1592"/>
                  <a:gd name="T17" fmla="*/ 2147483647 h 722"/>
                  <a:gd name="T18" fmla="*/ 2147483647 w 1592"/>
                  <a:gd name="T19" fmla="*/ 2147483647 h 722"/>
                  <a:gd name="T20" fmla="*/ 2147483647 w 1592"/>
                  <a:gd name="T21" fmla="*/ 2147483647 h 722"/>
                  <a:gd name="T22" fmla="*/ 2147483647 w 1592"/>
                  <a:gd name="T23" fmla="*/ 2147483647 h 722"/>
                  <a:gd name="T24" fmla="*/ 2147483647 w 1592"/>
                  <a:gd name="T25" fmla="*/ 2147483647 h 722"/>
                  <a:gd name="T26" fmla="*/ 2147483647 w 1592"/>
                  <a:gd name="T27" fmla="*/ 2147483647 h 722"/>
                  <a:gd name="T28" fmla="*/ 2147483647 w 1592"/>
                  <a:gd name="T29" fmla="*/ 2147483647 h 722"/>
                  <a:gd name="T30" fmla="*/ 2147483647 w 1592"/>
                  <a:gd name="T31" fmla="*/ 2147483647 h 722"/>
                  <a:gd name="T32" fmla="*/ 2147483647 w 1592"/>
                  <a:gd name="T33" fmla="*/ 2147483647 h 722"/>
                  <a:gd name="T34" fmla="*/ 2147483647 w 1592"/>
                  <a:gd name="T35" fmla="*/ 2147483647 h 722"/>
                  <a:gd name="T36" fmla="*/ 2147483647 w 1592"/>
                  <a:gd name="T37" fmla="*/ 2147483647 h 722"/>
                  <a:gd name="T38" fmla="*/ 2147483647 w 1592"/>
                  <a:gd name="T39" fmla="*/ 2147483647 h 722"/>
                  <a:gd name="T40" fmla="*/ 2147483647 w 1592"/>
                  <a:gd name="T41" fmla="*/ 2147483647 h 722"/>
                  <a:gd name="T42" fmla="*/ 2147483647 w 1592"/>
                  <a:gd name="T43" fmla="*/ 2147483647 h 722"/>
                  <a:gd name="T44" fmla="*/ 2147483647 w 1592"/>
                  <a:gd name="T45" fmla="*/ 2147483647 h 722"/>
                  <a:gd name="T46" fmla="*/ 2147483647 w 1592"/>
                  <a:gd name="T47" fmla="*/ 2147483647 h 722"/>
                  <a:gd name="T48" fmla="*/ 2147483647 w 1592"/>
                  <a:gd name="T49" fmla="*/ 2147483647 h 722"/>
                  <a:gd name="T50" fmla="*/ 2147483647 w 1592"/>
                  <a:gd name="T51" fmla="*/ 2147483647 h 722"/>
                  <a:gd name="T52" fmla="*/ 2147483647 w 1592"/>
                  <a:gd name="T53" fmla="*/ 2147483647 h 722"/>
                  <a:gd name="T54" fmla="*/ 2147483647 w 1592"/>
                  <a:gd name="T55" fmla="*/ 2147483647 h 722"/>
                  <a:gd name="T56" fmla="*/ 2147483647 w 1592"/>
                  <a:gd name="T57" fmla="*/ 2147483647 h 722"/>
                  <a:gd name="T58" fmla="*/ 2147483647 w 1592"/>
                  <a:gd name="T59" fmla="*/ 2147483647 h 722"/>
                  <a:gd name="T60" fmla="*/ 2147483647 w 1592"/>
                  <a:gd name="T61" fmla="*/ 2147483647 h 722"/>
                  <a:gd name="T62" fmla="*/ 2147483647 w 1592"/>
                  <a:gd name="T63" fmla="*/ 2147483647 h 722"/>
                  <a:gd name="T64" fmla="*/ 2147483647 w 1592"/>
                  <a:gd name="T65" fmla="*/ 2147483647 h 722"/>
                  <a:gd name="T66" fmla="*/ 2147483647 w 1592"/>
                  <a:gd name="T67" fmla="*/ 2147483647 h 722"/>
                  <a:gd name="T68" fmla="*/ 2147483647 w 1592"/>
                  <a:gd name="T69" fmla="*/ 2147483647 h 722"/>
                  <a:gd name="T70" fmla="*/ 2147483647 w 1592"/>
                  <a:gd name="T71" fmla="*/ 2147483647 h 722"/>
                  <a:gd name="T72" fmla="*/ 2147483647 w 1592"/>
                  <a:gd name="T73" fmla="*/ 2147483647 h 722"/>
                  <a:gd name="T74" fmla="*/ 2147483647 w 1592"/>
                  <a:gd name="T75" fmla="*/ 2147483647 h 722"/>
                  <a:gd name="T76" fmla="*/ 2147483647 w 1592"/>
                  <a:gd name="T77" fmla="*/ 2147483647 h 722"/>
                  <a:gd name="T78" fmla="*/ 2147483647 w 1592"/>
                  <a:gd name="T79" fmla="*/ 2147483647 h 722"/>
                  <a:gd name="T80" fmla="*/ 2147483647 w 1592"/>
                  <a:gd name="T81" fmla="*/ 2147483647 h 722"/>
                  <a:gd name="T82" fmla="*/ 2147483647 w 1592"/>
                  <a:gd name="T83" fmla="*/ 2147483647 h 722"/>
                  <a:gd name="T84" fmla="*/ 2147483647 w 1592"/>
                  <a:gd name="T85" fmla="*/ 2147483647 h 722"/>
                  <a:gd name="T86" fmla="*/ 2147483647 w 1592"/>
                  <a:gd name="T87" fmla="*/ 2147483647 h 722"/>
                  <a:gd name="T88" fmla="*/ 2147483647 w 1592"/>
                  <a:gd name="T89" fmla="*/ 2147483647 h 722"/>
                  <a:gd name="T90" fmla="*/ 2147483647 w 1592"/>
                  <a:gd name="T91" fmla="*/ 2147483647 h 722"/>
                  <a:gd name="T92" fmla="*/ 2147483647 w 1592"/>
                  <a:gd name="T93" fmla="*/ 2147483647 h 722"/>
                  <a:gd name="T94" fmla="*/ 2147483647 w 1592"/>
                  <a:gd name="T95" fmla="*/ 2147483647 h 722"/>
                  <a:gd name="T96" fmla="*/ 2147483647 w 1592"/>
                  <a:gd name="T97" fmla="*/ 2147483647 h 722"/>
                  <a:gd name="T98" fmla="*/ 2147483647 w 1592"/>
                  <a:gd name="T99" fmla="*/ 2147483647 h 722"/>
                  <a:gd name="T100" fmla="*/ 2147483647 w 1592"/>
                  <a:gd name="T101" fmla="*/ 2147483647 h 722"/>
                  <a:gd name="T102" fmla="*/ 2147483647 w 1592"/>
                  <a:gd name="T103" fmla="*/ 2147483647 h 722"/>
                  <a:gd name="T104" fmla="*/ 2147483647 w 1592"/>
                  <a:gd name="T105" fmla="*/ 2147483647 h 722"/>
                  <a:gd name="T106" fmla="*/ 2147483647 w 1592"/>
                  <a:gd name="T107" fmla="*/ 2147483647 h 722"/>
                  <a:gd name="T108" fmla="*/ 2147483647 w 1592"/>
                  <a:gd name="T109" fmla="*/ 2147483647 h 722"/>
                  <a:gd name="T110" fmla="*/ 2147483647 w 1592"/>
                  <a:gd name="T111" fmla="*/ 2147483647 h 722"/>
                  <a:gd name="T112" fmla="*/ 2147483647 w 1592"/>
                  <a:gd name="T113" fmla="*/ 2147483647 h 722"/>
                  <a:gd name="T114" fmla="*/ 2147483647 w 1592"/>
                  <a:gd name="T115" fmla="*/ 2147483647 h 722"/>
                  <a:gd name="T116" fmla="*/ 2147483647 w 1592"/>
                  <a:gd name="T117" fmla="*/ 2147483647 h 72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92"/>
                  <a:gd name="T178" fmla="*/ 0 h 722"/>
                  <a:gd name="T179" fmla="*/ 1592 w 1592"/>
                  <a:gd name="T180" fmla="*/ 722 h 72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92" h="722">
                    <a:moveTo>
                      <a:pt x="251" y="244"/>
                    </a:moveTo>
                    <a:lnTo>
                      <a:pt x="249" y="244"/>
                    </a:lnTo>
                    <a:lnTo>
                      <a:pt x="224" y="246"/>
                    </a:lnTo>
                    <a:lnTo>
                      <a:pt x="162" y="252"/>
                    </a:lnTo>
                    <a:lnTo>
                      <a:pt x="153" y="254"/>
                    </a:lnTo>
                    <a:lnTo>
                      <a:pt x="140" y="256"/>
                    </a:lnTo>
                    <a:lnTo>
                      <a:pt x="127" y="258"/>
                    </a:lnTo>
                    <a:lnTo>
                      <a:pt x="117" y="259"/>
                    </a:lnTo>
                    <a:lnTo>
                      <a:pt x="125" y="296"/>
                    </a:lnTo>
                    <a:lnTo>
                      <a:pt x="119" y="307"/>
                    </a:lnTo>
                    <a:lnTo>
                      <a:pt x="122" y="333"/>
                    </a:lnTo>
                    <a:lnTo>
                      <a:pt x="92" y="336"/>
                    </a:lnTo>
                    <a:lnTo>
                      <a:pt x="106" y="354"/>
                    </a:lnTo>
                    <a:lnTo>
                      <a:pt x="114" y="371"/>
                    </a:lnTo>
                    <a:lnTo>
                      <a:pt x="108" y="377"/>
                    </a:lnTo>
                    <a:lnTo>
                      <a:pt x="90" y="411"/>
                    </a:lnTo>
                    <a:lnTo>
                      <a:pt x="108" y="438"/>
                    </a:lnTo>
                    <a:lnTo>
                      <a:pt x="89" y="441"/>
                    </a:lnTo>
                    <a:lnTo>
                      <a:pt x="68" y="488"/>
                    </a:lnTo>
                    <a:lnTo>
                      <a:pt x="66" y="553"/>
                    </a:lnTo>
                    <a:lnTo>
                      <a:pt x="48" y="547"/>
                    </a:lnTo>
                    <a:lnTo>
                      <a:pt x="40" y="567"/>
                    </a:lnTo>
                    <a:lnTo>
                      <a:pt x="24" y="587"/>
                    </a:lnTo>
                    <a:lnTo>
                      <a:pt x="17" y="604"/>
                    </a:lnTo>
                    <a:lnTo>
                      <a:pt x="25" y="605"/>
                    </a:lnTo>
                    <a:lnTo>
                      <a:pt x="27" y="594"/>
                    </a:lnTo>
                    <a:lnTo>
                      <a:pt x="34" y="610"/>
                    </a:lnTo>
                    <a:lnTo>
                      <a:pt x="41" y="679"/>
                    </a:lnTo>
                    <a:lnTo>
                      <a:pt x="28" y="679"/>
                    </a:lnTo>
                    <a:lnTo>
                      <a:pt x="0" y="722"/>
                    </a:lnTo>
                    <a:lnTo>
                      <a:pt x="59" y="716"/>
                    </a:lnTo>
                    <a:lnTo>
                      <a:pt x="87" y="714"/>
                    </a:lnTo>
                    <a:lnTo>
                      <a:pt x="112" y="712"/>
                    </a:lnTo>
                    <a:lnTo>
                      <a:pt x="127" y="709"/>
                    </a:lnTo>
                    <a:lnTo>
                      <a:pt x="147" y="707"/>
                    </a:lnTo>
                    <a:lnTo>
                      <a:pt x="163" y="706"/>
                    </a:lnTo>
                    <a:lnTo>
                      <a:pt x="183" y="705"/>
                    </a:lnTo>
                    <a:lnTo>
                      <a:pt x="193" y="703"/>
                    </a:lnTo>
                    <a:lnTo>
                      <a:pt x="203" y="702"/>
                    </a:lnTo>
                    <a:lnTo>
                      <a:pt x="212" y="700"/>
                    </a:lnTo>
                    <a:lnTo>
                      <a:pt x="231" y="699"/>
                    </a:lnTo>
                    <a:lnTo>
                      <a:pt x="240" y="697"/>
                    </a:lnTo>
                    <a:lnTo>
                      <a:pt x="248" y="697"/>
                    </a:lnTo>
                    <a:lnTo>
                      <a:pt x="250" y="697"/>
                    </a:lnTo>
                    <a:lnTo>
                      <a:pt x="266" y="695"/>
                    </a:lnTo>
                    <a:lnTo>
                      <a:pt x="284" y="693"/>
                    </a:lnTo>
                    <a:lnTo>
                      <a:pt x="291" y="692"/>
                    </a:lnTo>
                    <a:lnTo>
                      <a:pt x="309" y="690"/>
                    </a:lnTo>
                    <a:lnTo>
                      <a:pt x="328" y="688"/>
                    </a:lnTo>
                    <a:lnTo>
                      <a:pt x="369" y="683"/>
                    </a:lnTo>
                    <a:lnTo>
                      <a:pt x="370" y="683"/>
                    </a:lnTo>
                    <a:lnTo>
                      <a:pt x="372" y="682"/>
                    </a:lnTo>
                    <a:lnTo>
                      <a:pt x="394" y="680"/>
                    </a:lnTo>
                    <a:lnTo>
                      <a:pt x="404" y="679"/>
                    </a:lnTo>
                    <a:lnTo>
                      <a:pt x="403" y="676"/>
                    </a:lnTo>
                    <a:lnTo>
                      <a:pt x="403" y="675"/>
                    </a:lnTo>
                    <a:lnTo>
                      <a:pt x="444" y="670"/>
                    </a:lnTo>
                    <a:lnTo>
                      <a:pt x="460" y="669"/>
                    </a:lnTo>
                    <a:lnTo>
                      <a:pt x="503" y="663"/>
                    </a:lnTo>
                    <a:lnTo>
                      <a:pt x="517" y="662"/>
                    </a:lnTo>
                    <a:lnTo>
                      <a:pt x="562" y="656"/>
                    </a:lnTo>
                    <a:lnTo>
                      <a:pt x="586" y="655"/>
                    </a:lnTo>
                    <a:lnTo>
                      <a:pt x="591" y="653"/>
                    </a:lnTo>
                    <a:lnTo>
                      <a:pt x="592" y="653"/>
                    </a:lnTo>
                    <a:lnTo>
                      <a:pt x="593" y="653"/>
                    </a:lnTo>
                    <a:lnTo>
                      <a:pt x="648" y="648"/>
                    </a:lnTo>
                    <a:lnTo>
                      <a:pt x="660" y="646"/>
                    </a:lnTo>
                    <a:lnTo>
                      <a:pt x="665" y="646"/>
                    </a:lnTo>
                    <a:lnTo>
                      <a:pt x="675" y="645"/>
                    </a:lnTo>
                    <a:lnTo>
                      <a:pt x="729" y="638"/>
                    </a:lnTo>
                    <a:lnTo>
                      <a:pt x="753" y="634"/>
                    </a:lnTo>
                    <a:lnTo>
                      <a:pt x="764" y="632"/>
                    </a:lnTo>
                    <a:lnTo>
                      <a:pt x="766" y="632"/>
                    </a:lnTo>
                    <a:lnTo>
                      <a:pt x="774" y="631"/>
                    </a:lnTo>
                    <a:lnTo>
                      <a:pt x="814" y="625"/>
                    </a:lnTo>
                    <a:lnTo>
                      <a:pt x="849" y="621"/>
                    </a:lnTo>
                    <a:lnTo>
                      <a:pt x="856" y="619"/>
                    </a:lnTo>
                    <a:lnTo>
                      <a:pt x="897" y="615"/>
                    </a:lnTo>
                    <a:lnTo>
                      <a:pt x="900" y="614"/>
                    </a:lnTo>
                    <a:lnTo>
                      <a:pt x="921" y="611"/>
                    </a:lnTo>
                    <a:lnTo>
                      <a:pt x="926" y="611"/>
                    </a:lnTo>
                    <a:lnTo>
                      <a:pt x="945" y="608"/>
                    </a:lnTo>
                    <a:lnTo>
                      <a:pt x="946" y="608"/>
                    </a:lnTo>
                    <a:lnTo>
                      <a:pt x="956" y="605"/>
                    </a:lnTo>
                    <a:lnTo>
                      <a:pt x="966" y="604"/>
                    </a:lnTo>
                    <a:lnTo>
                      <a:pt x="968" y="604"/>
                    </a:lnTo>
                    <a:lnTo>
                      <a:pt x="970" y="602"/>
                    </a:lnTo>
                    <a:lnTo>
                      <a:pt x="1019" y="594"/>
                    </a:lnTo>
                    <a:lnTo>
                      <a:pt x="1020" y="594"/>
                    </a:lnTo>
                    <a:lnTo>
                      <a:pt x="1032" y="592"/>
                    </a:lnTo>
                    <a:lnTo>
                      <a:pt x="1047" y="590"/>
                    </a:lnTo>
                    <a:lnTo>
                      <a:pt x="1052" y="590"/>
                    </a:lnTo>
                    <a:lnTo>
                      <a:pt x="1059" y="588"/>
                    </a:lnTo>
                    <a:lnTo>
                      <a:pt x="1064" y="587"/>
                    </a:lnTo>
                    <a:lnTo>
                      <a:pt x="1072" y="587"/>
                    </a:lnTo>
                    <a:lnTo>
                      <a:pt x="1088" y="584"/>
                    </a:lnTo>
                    <a:lnTo>
                      <a:pt x="1114" y="578"/>
                    </a:lnTo>
                    <a:lnTo>
                      <a:pt x="1135" y="575"/>
                    </a:lnTo>
                    <a:lnTo>
                      <a:pt x="1145" y="574"/>
                    </a:lnTo>
                    <a:lnTo>
                      <a:pt x="1145" y="570"/>
                    </a:lnTo>
                    <a:lnTo>
                      <a:pt x="1144" y="533"/>
                    </a:lnTo>
                    <a:lnTo>
                      <a:pt x="1144" y="509"/>
                    </a:lnTo>
                    <a:lnTo>
                      <a:pt x="1151" y="493"/>
                    </a:lnTo>
                    <a:lnTo>
                      <a:pt x="1180" y="489"/>
                    </a:lnTo>
                    <a:lnTo>
                      <a:pt x="1191" y="475"/>
                    </a:lnTo>
                    <a:lnTo>
                      <a:pt x="1192" y="449"/>
                    </a:lnTo>
                    <a:lnTo>
                      <a:pt x="1192" y="434"/>
                    </a:lnTo>
                    <a:lnTo>
                      <a:pt x="1199" y="421"/>
                    </a:lnTo>
                    <a:lnTo>
                      <a:pt x="1200" y="422"/>
                    </a:lnTo>
                    <a:lnTo>
                      <a:pt x="1212" y="402"/>
                    </a:lnTo>
                    <a:lnTo>
                      <a:pt x="1235" y="385"/>
                    </a:lnTo>
                    <a:lnTo>
                      <a:pt x="1251" y="380"/>
                    </a:lnTo>
                    <a:lnTo>
                      <a:pt x="1257" y="380"/>
                    </a:lnTo>
                    <a:lnTo>
                      <a:pt x="1282" y="377"/>
                    </a:lnTo>
                    <a:lnTo>
                      <a:pt x="1325" y="329"/>
                    </a:lnTo>
                    <a:lnTo>
                      <a:pt x="1323" y="323"/>
                    </a:lnTo>
                    <a:lnTo>
                      <a:pt x="1346" y="303"/>
                    </a:lnTo>
                    <a:lnTo>
                      <a:pt x="1369" y="297"/>
                    </a:lnTo>
                    <a:lnTo>
                      <a:pt x="1376" y="290"/>
                    </a:lnTo>
                    <a:lnTo>
                      <a:pt x="1384" y="262"/>
                    </a:lnTo>
                    <a:lnTo>
                      <a:pt x="1384" y="259"/>
                    </a:lnTo>
                    <a:lnTo>
                      <a:pt x="1383" y="242"/>
                    </a:lnTo>
                    <a:lnTo>
                      <a:pt x="1403" y="222"/>
                    </a:lnTo>
                    <a:lnTo>
                      <a:pt x="1430" y="200"/>
                    </a:lnTo>
                    <a:lnTo>
                      <a:pt x="1434" y="204"/>
                    </a:lnTo>
                    <a:lnTo>
                      <a:pt x="1434" y="217"/>
                    </a:lnTo>
                    <a:lnTo>
                      <a:pt x="1455" y="219"/>
                    </a:lnTo>
                    <a:lnTo>
                      <a:pt x="1456" y="218"/>
                    </a:lnTo>
                    <a:lnTo>
                      <a:pt x="1463" y="208"/>
                    </a:lnTo>
                    <a:lnTo>
                      <a:pt x="1469" y="188"/>
                    </a:lnTo>
                    <a:lnTo>
                      <a:pt x="1475" y="177"/>
                    </a:lnTo>
                    <a:lnTo>
                      <a:pt x="1497" y="164"/>
                    </a:lnTo>
                    <a:lnTo>
                      <a:pt x="1502" y="156"/>
                    </a:lnTo>
                    <a:lnTo>
                      <a:pt x="1519" y="163"/>
                    </a:lnTo>
                    <a:lnTo>
                      <a:pt x="1522" y="168"/>
                    </a:lnTo>
                    <a:lnTo>
                      <a:pt x="1530" y="167"/>
                    </a:lnTo>
                    <a:lnTo>
                      <a:pt x="1534" y="158"/>
                    </a:lnTo>
                    <a:lnTo>
                      <a:pt x="1539" y="158"/>
                    </a:lnTo>
                    <a:lnTo>
                      <a:pt x="1552" y="113"/>
                    </a:lnTo>
                    <a:lnTo>
                      <a:pt x="1554" y="106"/>
                    </a:lnTo>
                    <a:lnTo>
                      <a:pt x="1560" y="95"/>
                    </a:lnTo>
                    <a:lnTo>
                      <a:pt x="1583" y="85"/>
                    </a:lnTo>
                    <a:lnTo>
                      <a:pt x="1585" y="68"/>
                    </a:lnTo>
                    <a:lnTo>
                      <a:pt x="1586" y="35"/>
                    </a:lnTo>
                    <a:lnTo>
                      <a:pt x="1587" y="8"/>
                    </a:lnTo>
                    <a:lnTo>
                      <a:pt x="1592" y="0"/>
                    </a:lnTo>
                    <a:lnTo>
                      <a:pt x="1573" y="4"/>
                    </a:lnTo>
                    <a:lnTo>
                      <a:pt x="1558" y="7"/>
                    </a:lnTo>
                    <a:lnTo>
                      <a:pt x="1541" y="10"/>
                    </a:lnTo>
                    <a:lnTo>
                      <a:pt x="1539" y="17"/>
                    </a:lnTo>
                    <a:lnTo>
                      <a:pt x="1499" y="24"/>
                    </a:lnTo>
                    <a:lnTo>
                      <a:pt x="1494" y="25"/>
                    </a:lnTo>
                    <a:lnTo>
                      <a:pt x="1487" y="25"/>
                    </a:lnTo>
                    <a:lnTo>
                      <a:pt x="1481" y="27"/>
                    </a:lnTo>
                    <a:lnTo>
                      <a:pt x="1480" y="27"/>
                    </a:lnTo>
                    <a:lnTo>
                      <a:pt x="1472" y="28"/>
                    </a:lnTo>
                    <a:lnTo>
                      <a:pt x="1457" y="32"/>
                    </a:lnTo>
                    <a:lnTo>
                      <a:pt x="1433" y="37"/>
                    </a:lnTo>
                    <a:lnTo>
                      <a:pt x="1414" y="41"/>
                    </a:lnTo>
                    <a:lnTo>
                      <a:pt x="1410" y="41"/>
                    </a:lnTo>
                    <a:lnTo>
                      <a:pt x="1403" y="42"/>
                    </a:lnTo>
                    <a:lnTo>
                      <a:pt x="1371" y="48"/>
                    </a:lnTo>
                    <a:lnTo>
                      <a:pt x="1363" y="49"/>
                    </a:lnTo>
                    <a:lnTo>
                      <a:pt x="1343" y="54"/>
                    </a:lnTo>
                    <a:lnTo>
                      <a:pt x="1291" y="63"/>
                    </a:lnTo>
                    <a:lnTo>
                      <a:pt x="1289" y="62"/>
                    </a:lnTo>
                    <a:lnTo>
                      <a:pt x="1252" y="69"/>
                    </a:lnTo>
                    <a:lnTo>
                      <a:pt x="1224" y="73"/>
                    </a:lnTo>
                    <a:lnTo>
                      <a:pt x="1219" y="75"/>
                    </a:lnTo>
                    <a:lnTo>
                      <a:pt x="1214" y="75"/>
                    </a:lnTo>
                    <a:lnTo>
                      <a:pt x="1211" y="80"/>
                    </a:lnTo>
                    <a:lnTo>
                      <a:pt x="1193" y="83"/>
                    </a:lnTo>
                    <a:lnTo>
                      <a:pt x="1167" y="88"/>
                    </a:lnTo>
                    <a:lnTo>
                      <a:pt x="1154" y="89"/>
                    </a:lnTo>
                    <a:lnTo>
                      <a:pt x="1152" y="89"/>
                    </a:lnTo>
                    <a:lnTo>
                      <a:pt x="1138" y="90"/>
                    </a:lnTo>
                    <a:lnTo>
                      <a:pt x="1114" y="95"/>
                    </a:lnTo>
                    <a:lnTo>
                      <a:pt x="1111" y="95"/>
                    </a:lnTo>
                    <a:lnTo>
                      <a:pt x="1108" y="96"/>
                    </a:lnTo>
                    <a:lnTo>
                      <a:pt x="1105" y="96"/>
                    </a:lnTo>
                    <a:lnTo>
                      <a:pt x="1071" y="100"/>
                    </a:lnTo>
                    <a:lnTo>
                      <a:pt x="1052" y="105"/>
                    </a:lnTo>
                    <a:lnTo>
                      <a:pt x="1008" y="109"/>
                    </a:lnTo>
                    <a:lnTo>
                      <a:pt x="1007" y="109"/>
                    </a:lnTo>
                    <a:lnTo>
                      <a:pt x="990" y="110"/>
                    </a:lnTo>
                    <a:lnTo>
                      <a:pt x="976" y="112"/>
                    </a:lnTo>
                    <a:lnTo>
                      <a:pt x="970" y="112"/>
                    </a:lnTo>
                    <a:lnTo>
                      <a:pt x="966" y="112"/>
                    </a:lnTo>
                    <a:lnTo>
                      <a:pt x="943" y="113"/>
                    </a:lnTo>
                    <a:lnTo>
                      <a:pt x="914" y="117"/>
                    </a:lnTo>
                    <a:lnTo>
                      <a:pt x="911" y="117"/>
                    </a:lnTo>
                    <a:lnTo>
                      <a:pt x="910" y="119"/>
                    </a:lnTo>
                    <a:lnTo>
                      <a:pt x="903" y="120"/>
                    </a:lnTo>
                    <a:lnTo>
                      <a:pt x="884" y="124"/>
                    </a:lnTo>
                    <a:lnTo>
                      <a:pt x="872" y="127"/>
                    </a:lnTo>
                    <a:lnTo>
                      <a:pt x="849" y="130"/>
                    </a:lnTo>
                    <a:lnTo>
                      <a:pt x="818" y="133"/>
                    </a:lnTo>
                    <a:lnTo>
                      <a:pt x="810" y="134"/>
                    </a:lnTo>
                    <a:lnTo>
                      <a:pt x="798" y="136"/>
                    </a:lnTo>
                    <a:lnTo>
                      <a:pt x="783" y="136"/>
                    </a:lnTo>
                    <a:lnTo>
                      <a:pt x="778" y="137"/>
                    </a:lnTo>
                    <a:lnTo>
                      <a:pt x="754" y="139"/>
                    </a:lnTo>
                    <a:lnTo>
                      <a:pt x="739" y="139"/>
                    </a:lnTo>
                    <a:lnTo>
                      <a:pt x="722" y="140"/>
                    </a:lnTo>
                    <a:lnTo>
                      <a:pt x="715" y="140"/>
                    </a:lnTo>
                    <a:lnTo>
                      <a:pt x="700" y="141"/>
                    </a:lnTo>
                    <a:lnTo>
                      <a:pt x="684" y="143"/>
                    </a:lnTo>
                    <a:lnTo>
                      <a:pt x="675" y="147"/>
                    </a:lnTo>
                    <a:lnTo>
                      <a:pt x="673" y="151"/>
                    </a:lnTo>
                    <a:lnTo>
                      <a:pt x="667" y="146"/>
                    </a:lnTo>
                    <a:lnTo>
                      <a:pt x="647" y="150"/>
                    </a:lnTo>
                    <a:lnTo>
                      <a:pt x="635" y="151"/>
                    </a:lnTo>
                    <a:lnTo>
                      <a:pt x="622" y="154"/>
                    </a:lnTo>
                    <a:lnTo>
                      <a:pt x="614" y="156"/>
                    </a:lnTo>
                    <a:lnTo>
                      <a:pt x="579" y="161"/>
                    </a:lnTo>
                    <a:lnTo>
                      <a:pt x="569" y="163"/>
                    </a:lnTo>
                    <a:lnTo>
                      <a:pt x="567" y="163"/>
                    </a:lnTo>
                    <a:lnTo>
                      <a:pt x="544" y="166"/>
                    </a:lnTo>
                    <a:lnTo>
                      <a:pt x="528" y="168"/>
                    </a:lnTo>
                    <a:lnTo>
                      <a:pt x="504" y="171"/>
                    </a:lnTo>
                    <a:lnTo>
                      <a:pt x="485" y="174"/>
                    </a:lnTo>
                    <a:lnTo>
                      <a:pt x="471" y="177"/>
                    </a:lnTo>
                    <a:lnTo>
                      <a:pt x="460" y="178"/>
                    </a:lnTo>
                    <a:lnTo>
                      <a:pt x="431" y="183"/>
                    </a:lnTo>
                    <a:lnTo>
                      <a:pt x="431" y="174"/>
                    </a:lnTo>
                    <a:lnTo>
                      <a:pt x="389" y="174"/>
                    </a:lnTo>
                    <a:lnTo>
                      <a:pt x="391" y="181"/>
                    </a:lnTo>
                    <a:lnTo>
                      <a:pt x="393" y="190"/>
                    </a:lnTo>
                    <a:lnTo>
                      <a:pt x="396" y="228"/>
                    </a:lnTo>
                    <a:lnTo>
                      <a:pt x="353" y="232"/>
                    </a:lnTo>
                    <a:lnTo>
                      <a:pt x="336" y="235"/>
                    </a:lnTo>
                    <a:lnTo>
                      <a:pt x="314" y="236"/>
                    </a:lnTo>
                    <a:lnTo>
                      <a:pt x="313" y="236"/>
                    </a:lnTo>
                    <a:lnTo>
                      <a:pt x="309" y="236"/>
                    </a:lnTo>
                    <a:lnTo>
                      <a:pt x="304" y="238"/>
                    </a:lnTo>
                    <a:lnTo>
                      <a:pt x="264" y="242"/>
                    </a:lnTo>
                    <a:lnTo>
                      <a:pt x="252" y="244"/>
                    </a:lnTo>
                    <a:lnTo>
                      <a:pt x="251" y="244"/>
                    </a:lnTo>
                    <a:close/>
                  </a:path>
                </a:pathLst>
              </a:custGeom>
              <a:solidFill>
                <a:srgbClr val="FFFFFF"/>
              </a:solidFill>
              <a:ln w="0">
                <a:solidFill>
                  <a:schemeClr val="tx2"/>
                </a:solidFill>
                <a:round/>
                <a:headEnd/>
                <a:tailEnd/>
              </a:ln>
            </p:spPr>
            <p:txBody>
              <a:bodyPr/>
              <a:lstStyle/>
              <a:p>
                <a:endParaRPr lang="en-US"/>
              </a:p>
            </p:txBody>
          </p:sp>
          <p:sp>
            <p:nvSpPr>
              <p:cNvPr id="202811" name="Freeform 54"/>
              <p:cNvSpPr>
                <a:spLocks/>
              </p:cNvSpPr>
              <p:nvPr/>
            </p:nvSpPr>
            <p:spPr bwMode="auto">
              <a:xfrm>
                <a:off x="6370638" y="3189288"/>
                <a:ext cx="1147762" cy="825500"/>
              </a:xfrm>
              <a:custGeom>
                <a:avLst/>
                <a:gdLst>
                  <a:gd name="T0" fmla="*/ 2147483647 w 1451"/>
                  <a:gd name="T1" fmla="*/ 2147483647 h 1048"/>
                  <a:gd name="T2" fmla="*/ 2147483647 w 1451"/>
                  <a:gd name="T3" fmla="*/ 2147483647 h 1048"/>
                  <a:gd name="T4" fmla="*/ 2147483647 w 1451"/>
                  <a:gd name="T5" fmla="*/ 2147483647 h 1048"/>
                  <a:gd name="T6" fmla="*/ 2147483647 w 1451"/>
                  <a:gd name="T7" fmla="*/ 2147483647 h 1048"/>
                  <a:gd name="T8" fmla="*/ 2147483647 w 1451"/>
                  <a:gd name="T9" fmla="*/ 2147483647 h 1048"/>
                  <a:gd name="T10" fmla="*/ 2147483647 w 1451"/>
                  <a:gd name="T11" fmla="*/ 2147483647 h 1048"/>
                  <a:gd name="T12" fmla="*/ 2147483647 w 1451"/>
                  <a:gd name="T13" fmla="*/ 2147483647 h 1048"/>
                  <a:gd name="T14" fmla="*/ 2147483647 w 1451"/>
                  <a:gd name="T15" fmla="*/ 2147483647 h 1048"/>
                  <a:gd name="T16" fmla="*/ 2147483647 w 1451"/>
                  <a:gd name="T17" fmla="*/ 2147483647 h 1048"/>
                  <a:gd name="T18" fmla="*/ 2147483647 w 1451"/>
                  <a:gd name="T19" fmla="*/ 2147483647 h 1048"/>
                  <a:gd name="T20" fmla="*/ 2147483647 w 1451"/>
                  <a:gd name="T21" fmla="*/ 2147483647 h 1048"/>
                  <a:gd name="T22" fmla="*/ 2147483647 w 1451"/>
                  <a:gd name="T23" fmla="*/ 2147483647 h 1048"/>
                  <a:gd name="T24" fmla="*/ 2147483647 w 1451"/>
                  <a:gd name="T25" fmla="*/ 2147483647 h 1048"/>
                  <a:gd name="T26" fmla="*/ 2147483647 w 1451"/>
                  <a:gd name="T27" fmla="*/ 2147483647 h 1048"/>
                  <a:gd name="T28" fmla="*/ 2147483647 w 1451"/>
                  <a:gd name="T29" fmla="*/ 2147483647 h 1048"/>
                  <a:gd name="T30" fmla="*/ 2147483647 w 1451"/>
                  <a:gd name="T31" fmla="*/ 2147483647 h 1048"/>
                  <a:gd name="T32" fmla="*/ 2147483647 w 1451"/>
                  <a:gd name="T33" fmla="*/ 2147483647 h 1048"/>
                  <a:gd name="T34" fmla="*/ 2147483647 w 1451"/>
                  <a:gd name="T35" fmla="*/ 2147483647 h 1048"/>
                  <a:gd name="T36" fmla="*/ 2147483647 w 1451"/>
                  <a:gd name="T37" fmla="*/ 2147483647 h 1048"/>
                  <a:gd name="T38" fmla="*/ 2147483647 w 1451"/>
                  <a:gd name="T39" fmla="*/ 2147483647 h 1048"/>
                  <a:gd name="T40" fmla="*/ 2147483647 w 1451"/>
                  <a:gd name="T41" fmla="*/ 2147483647 h 1048"/>
                  <a:gd name="T42" fmla="*/ 2147483647 w 1451"/>
                  <a:gd name="T43" fmla="*/ 2147483647 h 1048"/>
                  <a:gd name="T44" fmla="*/ 2147483647 w 1451"/>
                  <a:gd name="T45" fmla="*/ 2147483647 h 1048"/>
                  <a:gd name="T46" fmla="*/ 2147483647 w 1451"/>
                  <a:gd name="T47" fmla="*/ 2147483647 h 1048"/>
                  <a:gd name="T48" fmla="*/ 2147483647 w 1451"/>
                  <a:gd name="T49" fmla="*/ 2147483647 h 1048"/>
                  <a:gd name="T50" fmla="*/ 2147483647 w 1451"/>
                  <a:gd name="T51" fmla="*/ 2147483647 h 1048"/>
                  <a:gd name="T52" fmla="*/ 2147483647 w 1451"/>
                  <a:gd name="T53" fmla="*/ 2147483647 h 1048"/>
                  <a:gd name="T54" fmla="*/ 2147483647 w 1451"/>
                  <a:gd name="T55" fmla="*/ 2147483647 h 1048"/>
                  <a:gd name="T56" fmla="*/ 2147483647 w 1451"/>
                  <a:gd name="T57" fmla="*/ 2147483647 h 1048"/>
                  <a:gd name="T58" fmla="*/ 2147483647 w 1451"/>
                  <a:gd name="T59" fmla="*/ 2147483647 h 1048"/>
                  <a:gd name="T60" fmla="*/ 2147483647 w 1451"/>
                  <a:gd name="T61" fmla="*/ 2147483647 h 1048"/>
                  <a:gd name="T62" fmla="*/ 2147483647 w 1451"/>
                  <a:gd name="T63" fmla="*/ 2147483647 h 1048"/>
                  <a:gd name="T64" fmla="*/ 2147483647 w 1451"/>
                  <a:gd name="T65" fmla="*/ 2147483647 h 1048"/>
                  <a:gd name="T66" fmla="*/ 2147483647 w 1451"/>
                  <a:gd name="T67" fmla="*/ 2147483647 h 1048"/>
                  <a:gd name="T68" fmla="*/ 2147483647 w 1451"/>
                  <a:gd name="T69" fmla="*/ 2147483647 h 1048"/>
                  <a:gd name="T70" fmla="*/ 2147483647 w 1451"/>
                  <a:gd name="T71" fmla="*/ 2147483647 h 1048"/>
                  <a:gd name="T72" fmla="*/ 2147483647 w 1451"/>
                  <a:gd name="T73" fmla="*/ 2147483647 h 1048"/>
                  <a:gd name="T74" fmla="*/ 2147483647 w 1451"/>
                  <a:gd name="T75" fmla="*/ 2147483647 h 1048"/>
                  <a:gd name="T76" fmla="*/ 2147483647 w 1451"/>
                  <a:gd name="T77" fmla="*/ 2147483647 h 1048"/>
                  <a:gd name="T78" fmla="*/ 2147483647 w 1451"/>
                  <a:gd name="T79" fmla="*/ 2147483647 h 1048"/>
                  <a:gd name="T80" fmla="*/ 2147483647 w 1451"/>
                  <a:gd name="T81" fmla="*/ 2147483647 h 1048"/>
                  <a:gd name="T82" fmla="*/ 2147483647 w 1451"/>
                  <a:gd name="T83" fmla="*/ 2147483647 h 1048"/>
                  <a:gd name="T84" fmla="*/ 2147483647 w 1451"/>
                  <a:gd name="T85" fmla="*/ 2147483647 h 1048"/>
                  <a:gd name="T86" fmla="*/ 2147483647 w 1451"/>
                  <a:gd name="T87" fmla="*/ 2147483647 h 1048"/>
                  <a:gd name="T88" fmla="*/ 2147483647 w 1451"/>
                  <a:gd name="T89" fmla="*/ 2147483647 h 1048"/>
                  <a:gd name="T90" fmla="*/ 2147483647 w 1451"/>
                  <a:gd name="T91" fmla="*/ 2147483647 h 1048"/>
                  <a:gd name="T92" fmla="*/ 2147483647 w 1451"/>
                  <a:gd name="T93" fmla="*/ 2147483647 h 1048"/>
                  <a:gd name="T94" fmla="*/ 2147483647 w 1451"/>
                  <a:gd name="T95" fmla="*/ 2147483647 h 1048"/>
                  <a:gd name="T96" fmla="*/ 2147483647 w 1451"/>
                  <a:gd name="T97" fmla="*/ 2147483647 h 1048"/>
                  <a:gd name="T98" fmla="*/ 2147483647 w 1451"/>
                  <a:gd name="T99" fmla="*/ 2147483647 h 1048"/>
                  <a:gd name="T100" fmla="*/ 2147483647 w 1451"/>
                  <a:gd name="T101" fmla="*/ 2147483647 h 1048"/>
                  <a:gd name="T102" fmla="*/ 2147483647 w 1451"/>
                  <a:gd name="T103" fmla="*/ 2147483647 h 1048"/>
                  <a:gd name="T104" fmla="*/ 2147483647 w 1451"/>
                  <a:gd name="T105" fmla="*/ 2147483647 h 104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51"/>
                  <a:gd name="T160" fmla="*/ 0 h 1048"/>
                  <a:gd name="T161" fmla="*/ 1451 w 1451"/>
                  <a:gd name="T162" fmla="*/ 1048 h 104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51" h="1048">
                    <a:moveTo>
                      <a:pt x="1323" y="583"/>
                    </a:moveTo>
                    <a:lnTo>
                      <a:pt x="1326" y="584"/>
                    </a:lnTo>
                    <a:lnTo>
                      <a:pt x="1327" y="583"/>
                    </a:lnTo>
                    <a:lnTo>
                      <a:pt x="1344" y="593"/>
                    </a:lnTo>
                    <a:lnTo>
                      <a:pt x="1345" y="594"/>
                    </a:lnTo>
                    <a:lnTo>
                      <a:pt x="1347" y="627"/>
                    </a:lnTo>
                    <a:lnTo>
                      <a:pt x="1350" y="632"/>
                    </a:lnTo>
                    <a:lnTo>
                      <a:pt x="1351" y="635"/>
                    </a:lnTo>
                    <a:lnTo>
                      <a:pt x="1360" y="637"/>
                    </a:lnTo>
                    <a:lnTo>
                      <a:pt x="1374" y="641"/>
                    </a:lnTo>
                    <a:lnTo>
                      <a:pt x="1385" y="642"/>
                    </a:lnTo>
                    <a:lnTo>
                      <a:pt x="1407" y="632"/>
                    </a:lnTo>
                    <a:lnTo>
                      <a:pt x="1451" y="736"/>
                    </a:lnTo>
                    <a:lnTo>
                      <a:pt x="1427" y="743"/>
                    </a:lnTo>
                    <a:lnTo>
                      <a:pt x="1404" y="749"/>
                    </a:lnTo>
                    <a:lnTo>
                      <a:pt x="1380" y="756"/>
                    </a:lnTo>
                    <a:lnTo>
                      <a:pt x="1377" y="757"/>
                    </a:lnTo>
                    <a:lnTo>
                      <a:pt x="1369" y="758"/>
                    </a:lnTo>
                    <a:lnTo>
                      <a:pt x="1363" y="760"/>
                    </a:lnTo>
                    <a:lnTo>
                      <a:pt x="1358" y="761"/>
                    </a:lnTo>
                    <a:lnTo>
                      <a:pt x="1336" y="767"/>
                    </a:lnTo>
                    <a:lnTo>
                      <a:pt x="1335" y="767"/>
                    </a:lnTo>
                    <a:lnTo>
                      <a:pt x="1328" y="770"/>
                    </a:lnTo>
                    <a:lnTo>
                      <a:pt x="1327" y="770"/>
                    </a:lnTo>
                    <a:lnTo>
                      <a:pt x="1289" y="780"/>
                    </a:lnTo>
                    <a:lnTo>
                      <a:pt x="1265" y="785"/>
                    </a:lnTo>
                    <a:lnTo>
                      <a:pt x="1258" y="787"/>
                    </a:lnTo>
                    <a:lnTo>
                      <a:pt x="1258" y="790"/>
                    </a:lnTo>
                    <a:lnTo>
                      <a:pt x="1225" y="798"/>
                    </a:lnTo>
                    <a:lnTo>
                      <a:pt x="1219" y="800"/>
                    </a:lnTo>
                    <a:lnTo>
                      <a:pt x="1212" y="801"/>
                    </a:lnTo>
                    <a:lnTo>
                      <a:pt x="1196" y="805"/>
                    </a:lnTo>
                    <a:lnTo>
                      <a:pt x="1187" y="808"/>
                    </a:lnTo>
                    <a:lnTo>
                      <a:pt x="1142" y="819"/>
                    </a:lnTo>
                    <a:lnTo>
                      <a:pt x="1137" y="821"/>
                    </a:lnTo>
                    <a:lnTo>
                      <a:pt x="1100" y="829"/>
                    </a:lnTo>
                    <a:lnTo>
                      <a:pt x="1095" y="831"/>
                    </a:lnTo>
                    <a:lnTo>
                      <a:pt x="1087" y="834"/>
                    </a:lnTo>
                    <a:lnTo>
                      <a:pt x="1076" y="836"/>
                    </a:lnTo>
                    <a:lnTo>
                      <a:pt x="1066" y="839"/>
                    </a:lnTo>
                    <a:lnTo>
                      <a:pt x="1058" y="841"/>
                    </a:lnTo>
                    <a:lnTo>
                      <a:pt x="1049" y="844"/>
                    </a:lnTo>
                    <a:lnTo>
                      <a:pt x="1016" y="851"/>
                    </a:lnTo>
                    <a:lnTo>
                      <a:pt x="1011" y="852"/>
                    </a:lnTo>
                    <a:lnTo>
                      <a:pt x="998" y="856"/>
                    </a:lnTo>
                    <a:lnTo>
                      <a:pt x="988" y="858"/>
                    </a:lnTo>
                    <a:lnTo>
                      <a:pt x="982" y="861"/>
                    </a:lnTo>
                    <a:lnTo>
                      <a:pt x="974" y="862"/>
                    </a:lnTo>
                    <a:lnTo>
                      <a:pt x="966" y="865"/>
                    </a:lnTo>
                    <a:lnTo>
                      <a:pt x="943" y="871"/>
                    </a:lnTo>
                    <a:lnTo>
                      <a:pt x="922" y="875"/>
                    </a:lnTo>
                    <a:lnTo>
                      <a:pt x="919" y="875"/>
                    </a:lnTo>
                    <a:lnTo>
                      <a:pt x="913" y="876"/>
                    </a:lnTo>
                    <a:lnTo>
                      <a:pt x="911" y="878"/>
                    </a:lnTo>
                    <a:lnTo>
                      <a:pt x="907" y="878"/>
                    </a:lnTo>
                    <a:lnTo>
                      <a:pt x="904" y="879"/>
                    </a:lnTo>
                    <a:lnTo>
                      <a:pt x="847" y="892"/>
                    </a:lnTo>
                    <a:lnTo>
                      <a:pt x="832" y="896"/>
                    </a:lnTo>
                    <a:lnTo>
                      <a:pt x="826" y="897"/>
                    </a:lnTo>
                    <a:lnTo>
                      <a:pt x="803" y="903"/>
                    </a:lnTo>
                    <a:lnTo>
                      <a:pt x="778" y="909"/>
                    </a:lnTo>
                    <a:lnTo>
                      <a:pt x="768" y="910"/>
                    </a:lnTo>
                    <a:lnTo>
                      <a:pt x="756" y="913"/>
                    </a:lnTo>
                    <a:lnTo>
                      <a:pt x="740" y="917"/>
                    </a:lnTo>
                    <a:lnTo>
                      <a:pt x="711" y="923"/>
                    </a:lnTo>
                    <a:lnTo>
                      <a:pt x="687" y="929"/>
                    </a:lnTo>
                    <a:lnTo>
                      <a:pt x="682" y="930"/>
                    </a:lnTo>
                    <a:lnTo>
                      <a:pt x="677" y="930"/>
                    </a:lnTo>
                    <a:lnTo>
                      <a:pt x="664" y="934"/>
                    </a:lnTo>
                    <a:lnTo>
                      <a:pt x="632" y="940"/>
                    </a:lnTo>
                    <a:lnTo>
                      <a:pt x="604" y="944"/>
                    </a:lnTo>
                    <a:lnTo>
                      <a:pt x="594" y="946"/>
                    </a:lnTo>
                    <a:lnTo>
                      <a:pt x="581" y="947"/>
                    </a:lnTo>
                    <a:lnTo>
                      <a:pt x="572" y="949"/>
                    </a:lnTo>
                    <a:lnTo>
                      <a:pt x="555" y="951"/>
                    </a:lnTo>
                    <a:lnTo>
                      <a:pt x="543" y="954"/>
                    </a:lnTo>
                    <a:lnTo>
                      <a:pt x="533" y="957"/>
                    </a:lnTo>
                    <a:lnTo>
                      <a:pt x="530" y="957"/>
                    </a:lnTo>
                    <a:lnTo>
                      <a:pt x="528" y="958"/>
                    </a:lnTo>
                    <a:lnTo>
                      <a:pt x="524" y="958"/>
                    </a:lnTo>
                    <a:lnTo>
                      <a:pt x="523" y="958"/>
                    </a:lnTo>
                    <a:lnTo>
                      <a:pt x="519" y="960"/>
                    </a:lnTo>
                    <a:lnTo>
                      <a:pt x="490" y="964"/>
                    </a:lnTo>
                    <a:lnTo>
                      <a:pt x="442" y="971"/>
                    </a:lnTo>
                    <a:lnTo>
                      <a:pt x="434" y="973"/>
                    </a:lnTo>
                    <a:lnTo>
                      <a:pt x="417" y="975"/>
                    </a:lnTo>
                    <a:lnTo>
                      <a:pt x="411" y="975"/>
                    </a:lnTo>
                    <a:lnTo>
                      <a:pt x="383" y="980"/>
                    </a:lnTo>
                    <a:lnTo>
                      <a:pt x="373" y="981"/>
                    </a:lnTo>
                    <a:lnTo>
                      <a:pt x="378" y="973"/>
                    </a:lnTo>
                    <a:lnTo>
                      <a:pt x="359" y="977"/>
                    </a:lnTo>
                    <a:lnTo>
                      <a:pt x="344" y="980"/>
                    </a:lnTo>
                    <a:lnTo>
                      <a:pt x="327" y="983"/>
                    </a:lnTo>
                    <a:lnTo>
                      <a:pt x="325" y="990"/>
                    </a:lnTo>
                    <a:lnTo>
                      <a:pt x="285" y="997"/>
                    </a:lnTo>
                    <a:lnTo>
                      <a:pt x="280" y="998"/>
                    </a:lnTo>
                    <a:lnTo>
                      <a:pt x="273" y="998"/>
                    </a:lnTo>
                    <a:lnTo>
                      <a:pt x="267" y="1000"/>
                    </a:lnTo>
                    <a:lnTo>
                      <a:pt x="266" y="1000"/>
                    </a:lnTo>
                    <a:lnTo>
                      <a:pt x="258" y="1001"/>
                    </a:lnTo>
                    <a:lnTo>
                      <a:pt x="243" y="1005"/>
                    </a:lnTo>
                    <a:lnTo>
                      <a:pt x="219" y="1010"/>
                    </a:lnTo>
                    <a:lnTo>
                      <a:pt x="200" y="1014"/>
                    </a:lnTo>
                    <a:lnTo>
                      <a:pt x="196" y="1014"/>
                    </a:lnTo>
                    <a:lnTo>
                      <a:pt x="189" y="1015"/>
                    </a:lnTo>
                    <a:lnTo>
                      <a:pt x="157" y="1021"/>
                    </a:lnTo>
                    <a:lnTo>
                      <a:pt x="149" y="1022"/>
                    </a:lnTo>
                    <a:lnTo>
                      <a:pt x="129" y="1027"/>
                    </a:lnTo>
                    <a:lnTo>
                      <a:pt x="77" y="1036"/>
                    </a:lnTo>
                    <a:lnTo>
                      <a:pt x="75" y="1035"/>
                    </a:lnTo>
                    <a:lnTo>
                      <a:pt x="38" y="1042"/>
                    </a:lnTo>
                    <a:lnTo>
                      <a:pt x="10" y="1046"/>
                    </a:lnTo>
                    <a:lnTo>
                      <a:pt x="5" y="1048"/>
                    </a:lnTo>
                    <a:lnTo>
                      <a:pt x="0" y="1048"/>
                    </a:lnTo>
                    <a:lnTo>
                      <a:pt x="8" y="1039"/>
                    </a:lnTo>
                    <a:lnTo>
                      <a:pt x="30" y="1021"/>
                    </a:lnTo>
                    <a:lnTo>
                      <a:pt x="37" y="1022"/>
                    </a:lnTo>
                    <a:lnTo>
                      <a:pt x="97" y="985"/>
                    </a:lnTo>
                    <a:lnTo>
                      <a:pt x="96" y="974"/>
                    </a:lnTo>
                    <a:lnTo>
                      <a:pt x="138" y="934"/>
                    </a:lnTo>
                    <a:lnTo>
                      <a:pt x="139" y="933"/>
                    </a:lnTo>
                    <a:lnTo>
                      <a:pt x="137" y="910"/>
                    </a:lnTo>
                    <a:lnTo>
                      <a:pt x="157" y="892"/>
                    </a:lnTo>
                    <a:lnTo>
                      <a:pt x="161" y="861"/>
                    </a:lnTo>
                    <a:lnTo>
                      <a:pt x="185" y="834"/>
                    </a:lnTo>
                    <a:lnTo>
                      <a:pt x="187" y="831"/>
                    </a:lnTo>
                    <a:lnTo>
                      <a:pt x="207" y="814"/>
                    </a:lnTo>
                    <a:lnTo>
                      <a:pt x="218" y="808"/>
                    </a:lnTo>
                    <a:lnTo>
                      <a:pt x="228" y="795"/>
                    </a:lnTo>
                    <a:lnTo>
                      <a:pt x="245" y="768"/>
                    </a:lnTo>
                    <a:lnTo>
                      <a:pt x="266" y="739"/>
                    </a:lnTo>
                    <a:lnTo>
                      <a:pt x="283" y="712"/>
                    </a:lnTo>
                    <a:lnTo>
                      <a:pt x="291" y="717"/>
                    </a:lnTo>
                    <a:lnTo>
                      <a:pt x="287" y="722"/>
                    </a:lnTo>
                    <a:lnTo>
                      <a:pt x="296" y="758"/>
                    </a:lnTo>
                    <a:lnTo>
                      <a:pt x="337" y="791"/>
                    </a:lnTo>
                    <a:lnTo>
                      <a:pt x="349" y="800"/>
                    </a:lnTo>
                    <a:lnTo>
                      <a:pt x="389" y="771"/>
                    </a:lnTo>
                    <a:lnTo>
                      <a:pt x="402" y="749"/>
                    </a:lnTo>
                    <a:lnTo>
                      <a:pt x="411" y="758"/>
                    </a:lnTo>
                    <a:lnTo>
                      <a:pt x="427" y="770"/>
                    </a:lnTo>
                    <a:lnTo>
                      <a:pt x="432" y="773"/>
                    </a:lnTo>
                    <a:lnTo>
                      <a:pt x="449" y="757"/>
                    </a:lnTo>
                    <a:lnTo>
                      <a:pt x="474" y="744"/>
                    </a:lnTo>
                    <a:lnTo>
                      <a:pt x="474" y="747"/>
                    </a:lnTo>
                    <a:lnTo>
                      <a:pt x="497" y="726"/>
                    </a:lnTo>
                    <a:lnTo>
                      <a:pt x="489" y="716"/>
                    </a:lnTo>
                    <a:lnTo>
                      <a:pt x="491" y="702"/>
                    </a:lnTo>
                    <a:lnTo>
                      <a:pt x="509" y="715"/>
                    </a:lnTo>
                    <a:lnTo>
                      <a:pt x="556" y="676"/>
                    </a:lnTo>
                    <a:lnTo>
                      <a:pt x="562" y="688"/>
                    </a:lnTo>
                    <a:lnTo>
                      <a:pt x="588" y="659"/>
                    </a:lnTo>
                    <a:lnTo>
                      <a:pt x="596" y="627"/>
                    </a:lnTo>
                    <a:lnTo>
                      <a:pt x="600" y="618"/>
                    </a:lnTo>
                    <a:lnTo>
                      <a:pt x="594" y="615"/>
                    </a:lnTo>
                    <a:lnTo>
                      <a:pt x="588" y="611"/>
                    </a:lnTo>
                    <a:lnTo>
                      <a:pt x="581" y="604"/>
                    </a:lnTo>
                    <a:lnTo>
                      <a:pt x="592" y="574"/>
                    </a:lnTo>
                    <a:lnTo>
                      <a:pt x="601" y="543"/>
                    </a:lnTo>
                    <a:lnTo>
                      <a:pt x="617" y="516"/>
                    </a:lnTo>
                    <a:lnTo>
                      <a:pt x="625" y="500"/>
                    </a:lnTo>
                    <a:lnTo>
                      <a:pt x="625" y="499"/>
                    </a:lnTo>
                    <a:lnTo>
                      <a:pt x="629" y="479"/>
                    </a:lnTo>
                    <a:lnTo>
                      <a:pt x="631" y="461"/>
                    </a:lnTo>
                    <a:lnTo>
                      <a:pt x="639" y="432"/>
                    </a:lnTo>
                    <a:lnTo>
                      <a:pt x="651" y="412"/>
                    </a:lnTo>
                    <a:lnTo>
                      <a:pt x="655" y="384"/>
                    </a:lnTo>
                    <a:lnTo>
                      <a:pt x="658" y="378"/>
                    </a:lnTo>
                    <a:lnTo>
                      <a:pt x="664" y="312"/>
                    </a:lnTo>
                    <a:lnTo>
                      <a:pt x="679" y="316"/>
                    </a:lnTo>
                    <a:lnTo>
                      <a:pt x="700" y="343"/>
                    </a:lnTo>
                    <a:lnTo>
                      <a:pt x="732" y="350"/>
                    </a:lnTo>
                    <a:lnTo>
                      <a:pt x="741" y="334"/>
                    </a:lnTo>
                    <a:lnTo>
                      <a:pt x="745" y="327"/>
                    </a:lnTo>
                    <a:lnTo>
                      <a:pt x="747" y="320"/>
                    </a:lnTo>
                    <a:lnTo>
                      <a:pt x="746" y="316"/>
                    </a:lnTo>
                    <a:lnTo>
                      <a:pt x="762" y="237"/>
                    </a:lnTo>
                    <a:lnTo>
                      <a:pt x="770" y="211"/>
                    </a:lnTo>
                    <a:lnTo>
                      <a:pt x="770" y="208"/>
                    </a:lnTo>
                    <a:lnTo>
                      <a:pt x="796" y="228"/>
                    </a:lnTo>
                    <a:lnTo>
                      <a:pt x="811" y="178"/>
                    </a:lnTo>
                    <a:lnTo>
                      <a:pt x="839" y="146"/>
                    </a:lnTo>
                    <a:lnTo>
                      <a:pt x="842" y="127"/>
                    </a:lnTo>
                    <a:lnTo>
                      <a:pt x="847" y="117"/>
                    </a:lnTo>
                    <a:lnTo>
                      <a:pt x="856" y="103"/>
                    </a:lnTo>
                    <a:lnTo>
                      <a:pt x="860" y="48"/>
                    </a:lnTo>
                    <a:lnTo>
                      <a:pt x="858" y="0"/>
                    </a:lnTo>
                    <a:lnTo>
                      <a:pt x="869" y="8"/>
                    </a:lnTo>
                    <a:lnTo>
                      <a:pt x="875" y="11"/>
                    </a:lnTo>
                    <a:lnTo>
                      <a:pt x="882" y="17"/>
                    </a:lnTo>
                    <a:lnTo>
                      <a:pt x="897" y="27"/>
                    </a:lnTo>
                    <a:lnTo>
                      <a:pt x="904" y="31"/>
                    </a:lnTo>
                    <a:lnTo>
                      <a:pt x="923" y="45"/>
                    </a:lnTo>
                    <a:lnTo>
                      <a:pt x="928" y="48"/>
                    </a:lnTo>
                    <a:lnTo>
                      <a:pt x="930" y="49"/>
                    </a:lnTo>
                    <a:lnTo>
                      <a:pt x="967" y="75"/>
                    </a:lnTo>
                    <a:lnTo>
                      <a:pt x="971" y="37"/>
                    </a:lnTo>
                    <a:lnTo>
                      <a:pt x="974" y="22"/>
                    </a:lnTo>
                    <a:lnTo>
                      <a:pt x="977" y="14"/>
                    </a:lnTo>
                    <a:lnTo>
                      <a:pt x="984" y="11"/>
                    </a:lnTo>
                    <a:lnTo>
                      <a:pt x="991" y="14"/>
                    </a:lnTo>
                    <a:lnTo>
                      <a:pt x="1020" y="25"/>
                    </a:lnTo>
                    <a:lnTo>
                      <a:pt x="1028" y="32"/>
                    </a:lnTo>
                    <a:lnTo>
                      <a:pt x="1022" y="62"/>
                    </a:lnTo>
                    <a:lnTo>
                      <a:pt x="1051" y="75"/>
                    </a:lnTo>
                    <a:lnTo>
                      <a:pt x="1059" y="73"/>
                    </a:lnTo>
                    <a:lnTo>
                      <a:pt x="1075" y="79"/>
                    </a:lnTo>
                    <a:lnTo>
                      <a:pt x="1076" y="89"/>
                    </a:lnTo>
                    <a:lnTo>
                      <a:pt x="1097" y="92"/>
                    </a:lnTo>
                    <a:lnTo>
                      <a:pt x="1103" y="100"/>
                    </a:lnTo>
                    <a:lnTo>
                      <a:pt x="1118" y="115"/>
                    </a:lnTo>
                    <a:lnTo>
                      <a:pt x="1119" y="113"/>
                    </a:lnTo>
                    <a:lnTo>
                      <a:pt x="1120" y="123"/>
                    </a:lnTo>
                    <a:lnTo>
                      <a:pt x="1124" y="137"/>
                    </a:lnTo>
                    <a:lnTo>
                      <a:pt x="1124" y="139"/>
                    </a:lnTo>
                    <a:lnTo>
                      <a:pt x="1124" y="144"/>
                    </a:lnTo>
                    <a:lnTo>
                      <a:pt x="1126" y="150"/>
                    </a:lnTo>
                    <a:lnTo>
                      <a:pt x="1120" y="166"/>
                    </a:lnTo>
                    <a:lnTo>
                      <a:pt x="1114" y="174"/>
                    </a:lnTo>
                    <a:lnTo>
                      <a:pt x="1114" y="176"/>
                    </a:lnTo>
                    <a:lnTo>
                      <a:pt x="1115" y="188"/>
                    </a:lnTo>
                    <a:lnTo>
                      <a:pt x="1103" y="197"/>
                    </a:lnTo>
                    <a:lnTo>
                      <a:pt x="1100" y="193"/>
                    </a:lnTo>
                    <a:lnTo>
                      <a:pt x="1099" y="191"/>
                    </a:lnTo>
                    <a:lnTo>
                      <a:pt x="1095" y="195"/>
                    </a:lnTo>
                    <a:lnTo>
                      <a:pt x="1096" y="215"/>
                    </a:lnTo>
                    <a:lnTo>
                      <a:pt x="1091" y="234"/>
                    </a:lnTo>
                    <a:lnTo>
                      <a:pt x="1091" y="235"/>
                    </a:lnTo>
                    <a:lnTo>
                      <a:pt x="1091" y="255"/>
                    </a:lnTo>
                    <a:lnTo>
                      <a:pt x="1102" y="279"/>
                    </a:lnTo>
                    <a:lnTo>
                      <a:pt x="1110" y="282"/>
                    </a:lnTo>
                    <a:lnTo>
                      <a:pt x="1150" y="258"/>
                    </a:lnTo>
                    <a:lnTo>
                      <a:pt x="1156" y="286"/>
                    </a:lnTo>
                    <a:lnTo>
                      <a:pt x="1166" y="292"/>
                    </a:lnTo>
                    <a:lnTo>
                      <a:pt x="1169" y="305"/>
                    </a:lnTo>
                    <a:lnTo>
                      <a:pt x="1185" y="312"/>
                    </a:lnTo>
                    <a:lnTo>
                      <a:pt x="1231" y="306"/>
                    </a:lnTo>
                    <a:lnTo>
                      <a:pt x="1257" y="334"/>
                    </a:lnTo>
                    <a:lnTo>
                      <a:pt x="1314" y="364"/>
                    </a:lnTo>
                    <a:lnTo>
                      <a:pt x="1308" y="408"/>
                    </a:lnTo>
                    <a:lnTo>
                      <a:pt x="1311" y="428"/>
                    </a:lnTo>
                    <a:lnTo>
                      <a:pt x="1320" y="442"/>
                    </a:lnTo>
                    <a:lnTo>
                      <a:pt x="1279" y="448"/>
                    </a:lnTo>
                    <a:lnTo>
                      <a:pt x="1260" y="421"/>
                    </a:lnTo>
                    <a:lnTo>
                      <a:pt x="1246" y="411"/>
                    </a:lnTo>
                    <a:lnTo>
                      <a:pt x="1223" y="393"/>
                    </a:lnTo>
                    <a:lnTo>
                      <a:pt x="1217" y="393"/>
                    </a:lnTo>
                    <a:lnTo>
                      <a:pt x="1217" y="394"/>
                    </a:lnTo>
                    <a:lnTo>
                      <a:pt x="1225" y="408"/>
                    </a:lnTo>
                    <a:lnTo>
                      <a:pt x="1240" y="420"/>
                    </a:lnTo>
                    <a:lnTo>
                      <a:pt x="1251" y="424"/>
                    </a:lnTo>
                    <a:lnTo>
                      <a:pt x="1271" y="456"/>
                    </a:lnTo>
                    <a:lnTo>
                      <a:pt x="1308" y="462"/>
                    </a:lnTo>
                    <a:lnTo>
                      <a:pt x="1311" y="475"/>
                    </a:lnTo>
                    <a:lnTo>
                      <a:pt x="1318" y="482"/>
                    </a:lnTo>
                    <a:lnTo>
                      <a:pt x="1328" y="479"/>
                    </a:lnTo>
                    <a:lnTo>
                      <a:pt x="1339" y="515"/>
                    </a:lnTo>
                    <a:lnTo>
                      <a:pt x="1316" y="520"/>
                    </a:lnTo>
                    <a:lnTo>
                      <a:pt x="1310" y="516"/>
                    </a:lnTo>
                    <a:lnTo>
                      <a:pt x="1304" y="526"/>
                    </a:lnTo>
                    <a:lnTo>
                      <a:pt x="1321" y="551"/>
                    </a:lnTo>
                    <a:lnTo>
                      <a:pt x="1298" y="566"/>
                    </a:lnTo>
                    <a:lnTo>
                      <a:pt x="1300" y="568"/>
                    </a:lnTo>
                    <a:lnTo>
                      <a:pt x="1322" y="564"/>
                    </a:lnTo>
                    <a:lnTo>
                      <a:pt x="1323" y="583"/>
                    </a:lnTo>
                    <a:close/>
                  </a:path>
                </a:pathLst>
              </a:custGeom>
              <a:solidFill>
                <a:srgbClr val="FFFFFF"/>
              </a:solidFill>
              <a:ln w="0">
                <a:solidFill>
                  <a:schemeClr val="tx2"/>
                </a:solidFill>
                <a:round/>
                <a:headEnd/>
                <a:tailEnd/>
              </a:ln>
            </p:spPr>
            <p:txBody>
              <a:bodyPr/>
              <a:lstStyle/>
              <a:p>
                <a:endParaRPr lang="en-US"/>
              </a:p>
            </p:txBody>
          </p:sp>
          <p:sp>
            <p:nvSpPr>
              <p:cNvPr id="202812" name="Freeform 55"/>
              <p:cNvSpPr>
                <a:spLocks/>
              </p:cNvSpPr>
              <p:nvPr/>
            </p:nvSpPr>
            <p:spPr bwMode="auto">
              <a:xfrm>
                <a:off x="7467600" y="3402013"/>
                <a:ext cx="79375" cy="246062"/>
              </a:xfrm>
              <a:custGeom>
                <a:avLst/>
                <a:gdLst>
                  <a:gd name="T0" fmla="*/ 0 w 102"/>
                  <a:gd name="T1" fmla="*/ 2147483647 h 311"/>
                  <a:gd name="T2" fmla="*/ 0 w 102"/>
                  <a:gd name="T3" fmla="*/ 2147483647 h 311"/>
                  <a:gd name="T4" fmla="*/ 2147483647 w 102"/>
                  <a:gd name="T5" fmla="*/ 2147483647 h 311"/>
                  <a:gd name="T6" fmla="*/ 2147483647 w 102"/>
                  <a:gd name="T7" fmla="*/ 2147483647 h 311"/>
                  <a:gd name="T8" fmla="*/ 2147483647 w 102"/>
                  <a:gd name="T9" fmla="*/ 2147483647 h 311"/>
                  <a:gd name="T10" fmla="*/ 2147483647 w 102"/>
                  <a:gd name="T11" fmla="*/ 2147483647 h 311"/>
                  <a:gd name="T12" fmla="*/ 2147483647 w 102"/>
                  <a:gd name="T13" fmla="*/ 2147483647 h 311"/>
                  <a:gd name="T14" fmla="*/ 2147483647 w 102"/>
                  <a:gd name="T15" fmla="*/ 2147483647 h 311"/>
                  <a:gd name="T16" fmla="*/ 2147483647 w 102"/>
                  <a:gd name="T17" fmla="*/ 2147483647 h 311"/>
                  <a:gd name="T18" fmla="*/ 2147483647 w 102"/>
                  <a:gd name="T19" fmla="*/ 2147483647 h 311"/>
                  <a:gd name="T20" fmla="*/ 2147483647 w 102"/>
                  <a:gd name="T21" fmla="*/ 2147483647 h 311"/>
                  <a:gd name="T22" fmla="*/ 2147483647 w 102"/>
                  <a:gd name="T23" fmla="*/ 0 h 311"/>
                  <a:gd name="T24" fmla="*/ 2147483647 w 102"/>
                  <a:gd name="T25" fmla="*/ 2147483647 h 311"/>
                  <a:gd name="T26" fmla="*/ 2147483647 w 102"/>
                  <a:gd name="T27" fmla="*/ 2147483647 h 311"/>
                  <a:gd name="T28" fmla="*/ 2147483647 w 102"/>
                  <a:gd name="T29" fmla="*/ 2147483647 h 311"/>
                  <a:gd name="T30" fmla="*/ 2147483647 w 102"/>
                  <a:gd name="T31" fmla="*/ 2147483647 h 311"/>
                  <a:gd name="T32" fmla="*/ 2147483647 w 102"/>
                  <a:gd name="T33" fmla="*/ 2147483647 h 311"/>
                  <a:gd name="T34" fmla="*/ 2147483647 w 102"/>
                  <a:gd name="T35" fmla="*/ 2147483647 h 311"/>
                  <a:gd name="T36" fmla="*/ 2147483647 w 102"/>
                  <a:gd name="T37" fmla="*/ 2147483647 h 311"/>
                  <a:gd name="T38" fmla="*/ 0 w 102"/>
                  <a:gd name="T39" fmla="*/ 2147483647 h 3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2"/>
                  <a:gd name="T61" fmla="*/ 0 h 311"/>
                  <a:gd name="T62" fmla="*/ 102 w 102"/>
                  <a:gd name="T63" fmla="*/ 311 h 3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2" h="311">
                    <a:moveTo>
                      <a:pt x="0" y="175"/>
                    </a:moveTo>
                    <a:lnTo>
                      <a:pt x="0" y="267"/>
                    </a:lnTo>
                    <a:lnTo>
                      <a:pt x="22" y="311"/>
                    </a:lnTo>
                    <a:lnTo>
                      <a:pt x="22" y="298"/>
                    </a:lnTo>
                    <a:lnTo>
                      <a:pt x="28" y="297"/>
                    </a:lnTo>
                    <a:lnTo>
                      <a:pt x="26" y="303"/>
                    </a:lnTo>
                    <a:lnTo>
                      <a:pt x="44" y="259"/>
                    </a:lnTo>
                    <a:lnTo>
                      <a:pt x="54" y="185"/>
                    </a:lnTo>
                    <a:lnTo>
                      <a:pt x="65" y="74"/>
                    </a:lnTo>
                    <a:lnTo>
                      <a:pt x="74" y="54"/>
                    </a:lnTo>
                    <a:lnTo>
                      <a:pt x="86" y="56"/>
                    </a:lnTo>
                    <a:lnTo>
                      <a:pt x="102" y="0"/>
                    </a:lnTo>
                    <a:lnTo>
                      <a:pt x="73" y="13"/>
                    </a:lnTo>
                    <a:lnTo>
                      <a:pt x="61" y="17"/>
                    </a:lnTo>
                    <a:lnTo>
                      <a:pt x="34" y="29"/>
                    </a:lnTo>
                    <a:lnTo>
                      <a:pt x="30" y="44"/>
                    </a:lnTo>
                    <a:lnTo>
                      <a:pt x="16" y="63"/>
                    </a:lnTo>
                    <a:lnTo>
                      <a:pt x="29" y="67"/>
                    </a:lnTo>
                    <a:lnTo>
                      <a:pt x="2" y="151"/>
                    </a:lnTo>
                    <a:lnTo>
                      <a:pt x="0" y="175"/>
                    </a:lnTo>
                    <a:close/>
                  </a:path>
                </a:pathLst>
              </a:custGeom>
              <a:solidFill>
                <a:srgbClr val="FFFFFF"/>
              </a:solidFill>
              <a:ln w="0">
                <a:solidFill>
                  <a:schemeClr val="tx2"/>
                </a:solidFill>
                <a:round/>
                <a:headEnd/>
                <a:tailEnd/>
              </a:ln>
            </p:spPr>
            <p:txBody>
              <a:bodyPr/>
              <a:lstStyle/>
              <a:p>
                <a:endParaRPr lang="en-US"/>
              </a:p>
            </p:txBody>
          </p:sp>
          <p:sp>
            <p:nvSpPr>
              <p:cNvPr id="202813" name="Freeform 56"/>
              <p:cNvSpPr>
                <a:spLocks/>
              </p:cNvSpPr>
              <p:nvPr/>
            </p:nvSpPr>
            <p:spPr bwMode="auto">
              <a:xfrm>
                <a:off x="6478588" y="2987675"/>
                <a:ext cx="665162" cy="831850"/>
              </a:xfrm>
              <a:custGeom>
                <a:avLst/>
                <a:gdLst>
                  <a:gd name="T0" fmla="*/ 2147483647 w 841"/>
                  <a:gd name="T1" fmla="*/ 2147483647 h 1056"/>
                  <a:gd name="T2" fmla="*/ 2147483647 w 841"/>
                  <a:gd name="T3" fmla="*/ 2147483647 h 1056"/>
                  <a:gd name="T4" fmla="*/ 2147483647 w 841"/>
                  <a:gd name="T5" fmla="*/ 2147483647 h 1056"/>
                  <a:gd name="T6" fmla="*/ 2147483647 w 841"/>
                  <a:gd name="T7" fmla="*/ 2147483647 h 1056"/>
                  <a:gd name="T8" fmla="*/ 2147483647 w 841"/>
                  <a:gd name="T9" fmla="*/ 2147483647 h 1056"/>
                  <a:gd name="T10" fmla="*/ 2147483647 w 841"/>
                  <a:gd name="T11" fmla="*/ 2147483647 h 1056"/>
                  <a:gd name="T12" fmla="*/ 2147483647 w 841"/>
                  <a:gd name="T13" fmla="*/ 2147483647 h 1056"/>
                  <a:gd name="T14" fmla="*/ 2147483647 w 841"/>
                  <a:gd name="T15" fmla="*/ 2147483647 h 1056"/>
                  <a:gd name="T16" fmla="*/ 2147483647 w 841"/>
                  <a:gd name="T17" fmla="*/ 0 h 1056"/>
                  <a:gd name="T18" fmla="*/ 2147483647 w 841"/>
                  <a:gd name="T19" fmla="*/ 2147483647 h 1056"/>
                  <a:gd name="T20" fmla="*/ 2147483647 w 841"/>
                  <a:gd name="T21" fmla="*/ 2147483647 h 1056"/>
                  <a:gd name="T22" fmla="*/ 2147483647 w 841"/>
                  <a:gd name="T23" fmla="*/ 2147483647 h 1056"/>
                  <a:gd name="T24" fmla="*/ 2147483647 w 841"/>
                  <a:gd name="T25" fmla="*/ 2147483647 h 1056"/>
                  <a:gd name="T26" fmla="*/ 2147483647 w 841"/>
                  <a:gd name="T27" fmla="*/ 2147483647 h 1056"/>
                  <a:gd name="T28" fmla="*/ 2147483647 w 841"/>
                  <a:gd name="T29" fmla="*/ 2147483647 h 1056"/>
                  <a:gd name="T30" fmla="*/ 2147483647 w 841"/>
                  <a:gd name="T31" fmla="*/ 2147483647 h 1056"/>
                  <a:gd name="T32" fmla="*/ 2147483647 w 841"/>
                  <a:gd name="T33" fmla="*/ 2147483647 h 1056"/>
                  <a:gd name="T34" fmla="*/ 2147483647 w 841"/>
                  <a:gd name="T35" fmla="*/ 2147483647 h 1056"/>
                  <a:gd name="T36" fmla="*/ 2147483647 w 841"/>
                  <a:gd name="T37" fmla="*/ 2147483647 h 1056"/>
                  <a:gd name="T38" fmla="*/ 2147483647 w 841"/>
                  <a:gd name="T39" fmla="*/ 2147483647 h 1056"/>
                  <a:gd name="T40" fmla="*/ 2147483647 w 841"/>
                  <a:gd name="T41" fmla="*/ 2147483647 h 1056"/>
                  <a:gd name="T42" fmla="*/ 2147483647 w 841"/>
                  <a:gd name="T43" fmla="*/ 2147483647 h 1056"/>
                  <a:gd name="T44" fmla="*/ 2147483647 w 841"/>
                  <a:gd name="T45" fmla="*/ 2147483647 h 1056"/>
                  <a:gd name="T46" fmla="*/ 2147483647 w 841"/>
                  <a:gd name="T47" fmla="*/ 2147483647 h 1056"/>
                  <a:gd name="T48" fmla="*/ 2147483647 w 841"/>
                  <a:gd name="T49" fmla="*/ 2147483647 h 1056"/>
                  <a:gd name="T50" fmla="*/ 2147483647 w 841"/>
                  <a:gd name="T51" fmla="*/ 2147483647 h 1056"/>
                  <a:gd name="T52" fmla="*/ 2147483647 w 841"/>
                  <a:gd name="T53" fmla="*/ 2147483647 h 1056"/>
                  <a:gd name="T54" fmla="*/ 2147483647 w 841"/>
                  <a:gd name="T55" fmla="*/ 2147483647 h 1056"/>
                  <a:gd name="T56" fmla="*/ 2147483647 w 841"/>
                  <a:gd name="T57" fmla="*/ 2147483647 h 1056"/>
                  <a:gd name="T58" fmla="*/ 2147483647 w 841"/>
                  <a:gd name="T59" fmla="*/ 2147483647 h 1056"/>
                  <a:gd name="T60" fmla="*/ 2147483647 w 841"/>
                  <a:gd name="T61" fmla="*/ 2147483647 h 1056"/>
                  <a:gd name="T62" fmla="*/ 2147483647 w 841"/>
                  <a:gd name="T63" fmla="*/ 2147483647 h 1056"/>
                  <a:gd name="T64" fmla="*/ 2147483647 w 841"/>
                  <a:gd name="T65" fmla="*/ 2147483647 h 1056"/>
                  <a:gd name="T66" fmla="*/ 2147483647 w 841"/>
                  <a:gd name="T67" fmla="*/ 2147483647 h 1056"/>
                  <a:gd name="T68" fmla="*/ 2147483647 w 841"/>
                  <a:gd name="T69" fmla="*/ 2147483647 h 1056"/>
                  <a:gd name="T70" fmla="*/ 2147483647 w 841"/>
                  <a:gd name="T71" fmla="*/ 2147483647 h 1056"/>
                  <a:gd name="T72" fmla="*/ 2147483647 w 841"/>
                  <a:gd name="T73" fmla="*/ 2147483647 h 1056"/>
                  <a:gd name="T74" fmla="*/ 2147483647 w 841"/>
                  <a:gd name="T75" fmla="*/ 2147483647 h 1056"/>
                  <a:gd name="T76" fmla="*/ 2147483647 w 841"/>
                  <a:gd name="T77" fmla="*/ 2147483647 h 1056"/>
                  <a:gd name="T78" fmla="*/ 2147483647 w 841"/>
                  <a:gd name="T79" fmla="*/ 2147483647 h 1056"/>
                  <a:gd name="T80" fmla="*/ 2147483647 w 841"/>
                  <a:gd name="T81" fmla="*/ 2147483647 h 1056"/>
                  <a:gd name="T82" fmla="*/ 2147483647 w 841"/>
                  <a:gd name="T83" fmla="*/ 2147483647 h 1056"/>
                  <a:gd name="T84" fmla="*/ 2147483647 w 841"/>
                  <a:gd name="T85" fmla="*/ 2147483647 h 1056"/>
                  <a:gd name="T86" fmla="*/ 2147483647 w 841"/>
                  <a:gd name="T87" fmla="*/ 2147483647 h 1056"/>
                  <a:gd name="T88" fmla="*/ 2147483647 w 841"/>
                  <a:gd name="T89" fmla="*/ 2147483647 h 1056"/>
                  <a:gd name="T90" fmla="*/ 2147483647 w 841"/>
                  <a:gd name="T91" fmla="*/ 2147483647 h 1056"/>
                  <a:gd name="T92" fmla="*/ 2147483647 w 841"/>
                  <a:gd name="T93" fmla="*/ 2147483647 h 1056"/>
                  <a:gd name="T94" fmla="*/ 2147483647 w 841"/>
                  <a:gd name="T95" fmla="*/ 2147483647 h 1056"/>
                  <a:gd name="T96" fmla="*/ 2147483647 w 841"/>
                  <a:gd name="T97" fmla="*/ 2147483647 h 1056"/>
                  <a:gd name="T98" fmla="*/ 2147483647 w 841"/>
                  <a:gd name="T99" fmla="*/ 2147483647 h 1056"/>
                  <a:gd name="T100" fmla="*/ 2147483647 w 841"/>
                  <a:gd name="T101" fmla="*/ 2147483647 h 1056"/>
                  <a:gd name="T102" fmla="*/ 2147483647 w 841"/>
                  <a:gd name="T103" fmla="*/ 2147483647 h 1056"/>
                  <a:gd name="T104" fmla="*/ 2147483647 w 841"/>
                  <a:gd name="T105" fmla="*/ 2147483647 h 1056"/>
                  <a:gd name="T106" fmla="*/ 2147483647 w 841"/>
                  <a:gd name="T107" fmla="*/ 2147483647 h 1056"/>
                  <a:gd name="T108" fmla="*/ 2147483647 w 841"/>
                  <a:gd name="T109" fmla="*/ 2147483647 h 1056"/>
                  <a:gd name="T110" fmla="*/ 2147483647 w 841"/>
                  <a:gd name="T111" fmla="*/ 2147483647 h 1056"/>
                  <a:gd name="T112" fmla="*/ 2147483647 w 841"/>
                  <a:gd name="T113" fmla="*/ 2147483647 h 1056"/>
                  <a:gd name="T114" fmla="*/ 2147483647 w 841"/>
                  <a:gd name="T115" fmla="*/ 2147483647 h 1056"/>
                  <a:gd name="T116" fmla="*/ 2147483647 w 841"/>
                  <a:gd name="T117" fmla="*/ 2147483647 h 1056"/>
                  <a:gd name="T118" fmla="*/ 2147483647 w 841"/>
                  <a:gd name="T119" fmla="*/ 2147483647 h 1056"/>
                  <a:gd name="T120" fmla="*/ 2147483647 w 841"/>
                  <a:gd name="T121" fmla="*/ 2147483647 h 1056"/>
                  <a:gd name="T122" fmla="*/ 2147483647 w 841"/>
                  <a:gd name="T123" fmla="*/ 2147483647 h 10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41"/>
                  <a:gd name="T187" fmla="*/ 0 h 1056"/>
                  <a:gd name="T188" fmla="*/ 841 w 841"/>
                  <a:gd name="T189" fmla="*/ 1056 h 10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41" h="1056">
                    <a:moveTo>
                      <a:pt x="186" y="413"/>
                    </a:moveTo>
                    <a:lnTo>
                      <a:pt x="199" y="400"/>
                    </a:lnTo>
                    <a:lnTo>
                      <a:pt x="205" y="395"/>
                    </a:lnTo>
                    <a:lnTo>
                      <a:pt x="226" y="371"/>
                    </a:lnTo>
                    <a:lnTo>
                      <a:pt x="231" y="356"/>
                    </a:lnTo>
                    <a:lnTo>
                      <a:pt x="237" y="342"/>
                    </a:lnTo>
                    <a:lnTo>
                      <a:pt x="243" y="334"/>
                    </a:lnTo>
                    <a:lnTo>
                      <a:pt x="252" y="320"/>
                    </a:lnTo>
                    <a:lnTo>
                      <a:pt x="263" y="311"/>
                    </a:lnTo>
                    <a:lnTo>
                      <a:pt x="267" y="281"/>
                    </a:lnTo>
                    <a:lnTo>
                      <a:pt x="260" y="274"/>
                    </a:lnTo>
                    <a:lnTo>
                      <a:pt x="264" y="243"/>
                    </a:lnTo>
                    <a:lnTo>
                      <a:pt x="265" y="222"/>
                    </a:lnTo>
                    <a:lnTo>
                      <a:pt x="273" y="206"/>
                    </a:lnTo>
                    <a:lnTo>
                      <a:pt x="273" y="186"/>
                    </a:lnTo>
                    <a:lnTo>
                      <a:pt x="273" y="158"/>
                    </a:lnTo>
                    <a:lnTo>
                      <a:pt x="273" y="148"/>
                    </a:lnTo>
                    <a:lnTo>
                      <a:pt x="275" y="139"/>
                    </a:lnTo>
                    <a:lnTo>
                      <a:pt x="282" y="115"/>
                    </a:lnTo>
                    <a:lnTo>
                      <a:pt x="280" y="81"/>
                    </a:lnTo>
                    <a:lnTo>
                      <a:pt x="275" y="76"/>
                    </a:lnTo>
                    <a:lnTo>
                      <a:pt x="276" y="74"/>
                    </a:lnTo>
                    <a:lnTo>
                      <a:pt x="274" y="44"/>
                    </a:lnTo>
                    <a:lnTo>
                      <a:pt x="261" y="22"/>
                    </a:lnTo>
                    <a:lnTo>
                      <a:pt x="267" y="9"/>
                    </a:lnTo>
                    <a:lnTo>
                      <a:pt x="279" y="5"/>
                    </a:lnTo>
                    <a:lnTo>
                      <a:pt x="285" y="0"/>
                    </a:lnTo>
                    <a:lnTo>
                      <a:pt x="285" y="3"/>
                    </a:lnTo>
                    <a:lnTo>
                      <a:pt x="288" y="13"/>
                    </a:lnTo>
                    <a:lnTo>
                      <a:pt x="292" y="47"/>
                    </a:lnTo>
                    <a:lnTo>
                      <a:pt x="292" y="53"/>
                    </a:lnTo>
                    <a:lnTo>
                      <a:pt x="293" y="61"/>
                    </a:lnTo>
                    <a:lnTo>
                      <a:pt x="295" y="70"/>
                    </a:lnTo>
                    <a:lnTo>
                      <a:pt x="301" y="114"/>
                    </a:lnTo>
                    <a:lnTo>
                      <a:pt x="301" y="120"/>
                    </a:lnTo>
                    <a:lnTo>
                      <a:pt x="305" y="141"/>
                    </a:lnTo>
                    <a:lnTo>
                      <a:pt x="306" y="145"/>
                    </a:lnTo>
                    <a:lnTo>
                      <a:pt x="309" y="169"/>
                    </a:lnTo>
                    <a:lnTo>
                      <a:pt x="311" y="182"/>
                    </a:lnTo>
                    <a:lnTo>
                      <a:pt x="312" y="188"/>
                    </a:lnTo>
                    <a:lnTo>
                      <a:pt x="313" y="199"/>
                    </a:lnTo>
                    <a:lnTo>
                      <a:pt x="322" y="261"/>
                    </a:lnTo>
                    <a:lnTo>
                      <a:pt x="322" y="264"/>
                    </a:lnTo>
                    <a:lnTo>
                      <a:pt x="323" y="270"/>
                    </a:lnTo>
                    <a:lnTo>
                      <a:pt x="327" y="268"/>
                    </a:lnTo>
                    <a:lnTo>
                      <a:pt x="340" y="266"/>
                    </a:lnTo>
                    <a:lnTo>
                      <a:pt x="346" y="264"/>
                    </a:lnTo>
                    <a:lnTo>
                      <a:pt x="348" y="264"/>
                    </a:lnTo>
                    <a:lnTo>
                      <a:pt x="431" y="246"/>
                    </a:lnTo>
                    <a:lnTo>
                      <a:pt x="439" y="244"/>
                    </a:lnTo>
                    <a:lnTo>
                      <a:pt x="449" y="241"/>
                    </a:lnTo>
                    <a:lnTo>
                      <a:pt x="458" y="240"/>
                    </a:lnTo>
                    <a:lnTo>
                      <a:pt x="490" y="233"/>
                    </a:lnTo>
                    <a:lnTo>
                      <a:pt x="496" y="232"/>
                    </a:lnTo>
                    <a:lnTo>
                      <a:pt x="509" y="229"/>
                    </a:lnTo>
                    <a:lnTo>
                      <a:pt x="516" y="284"/>
                    </a:lnTo>
                    <a:lnTo>
                      <a:pt x="530" y="380"/>
                    </a:lnTo>
                    <a:lnTo>
                      <a:pt x="532" y="380"/>
                    </a:lnTo>
                    <a:lnTo>
                      <a:pt x="546" y="355"/>
                    </a:lnTo>
                    <a:lnTo>
                      <a:pt x="563" y="335"/>
                    </a:lnTo>
                    <a:lnTo>
                      <a:pt x="565" y="327"/>
                    </a:lnTo>
                    <a:lnTo>
                      <a:pt x="572" y="318"/>
                    </a:lnTo>
                    <a:lnTo>
                      <a:pt x="593" y="281"/>
                    </a:lnTo>
                    <a:lnTo>
                      <a:pt x="605" y="285"/>
                    </a:lnTo>
                    <a:lnTo>
                      <a:pt x="634" y="227"/>
                    </a:lnTo>
                    <a:lnTo>
                      <a:pt x="664" y="249"/>
                    </a:lnTo>
                    <a:lnTo>
                      <a:pt x="669" y="246"/>
                    </a:lnTo>
                    <a:lnTo>
                      <a:pt x="692" y="246"/>
                    </a:lnTo>
                    <a:lnTo>
                      <a:pt x="698" y="246"/>
                    </a:lnTo>
                    <a:lnTo>
                      <a:pt x="711" y="215"/>
                    </a:lnTo>
                    <a:lnTo>
                      <a:pt x="709" y="209"/>
                    </a:lnTo>
                    <a:lnTo>
                      <a:pt x="716" y="205"/>
                    </a:lnTo>
                    <a:lnTo>
                      <a:pt x="730" y="205"/>
                    </a:lnTo>
                    <a:lnTo>
                      <a:pt x="752" y="181"/>
                    </a:lnTo>
                    <a:lnTo>
                      <a:pt x="772" y="196"/>
                    </a:lnTo>
                    <a:lnTo>
                      <a:pt x="777" y="200"/>
                    </a:lnTo>
                    <a:lnTo>
                      <a:pt x="799" y="190"/>
                    </a:lnTo>
                    <a:lnTo>
                      <a:pt x="814" y="224"/>
                    </a:lnTo>
                    <a:lnTo>
                      <a:pt x="831" y="244"/>
                    </a:lnTo>
                    <a:lnTo>
                      <a:pt x="835" y="268"/>
                    </a:lnTo>
                    <a:lnTo>
                      <a:pt x="841" y="270"/>
                    </a:lnTo>
                    <a:lnTo>
                      <a:pt x="838" y="278"/>
                    </a:lnTo>
                    <a:lnTo>
                      <a:pt x="835" y="293"/>
                    </a:lnTo>
                    <a:lnTo>
                      <a:pt x="831" y="331"/>
                    </a:lnTo>
                    <a:lnTo>
                      <a:pt x="794" y="305"/>
                    </a:lnTo>
                    <a:lnTo>
                      <a:pt x="792" y="304"/>
                    </a:lnTo>
                    <a:lnTo>
                      <a:pt x="787" y="301"/>
                    </a:lnTo>
                    <a:lnTo>
                      <a:pt x="768" y="287"/>
                    </a:lnTo>
                    <a:lnTo>
                      <a:pt x="761" y="283"/>
                    </a:lnTo>
                    <a:lnTo>
                      <a:pt x="746" y="273"/>
                    </a:lnTo>
                    <a:lnTo>
                      <a:pt x="739" y="267"/>
                    </a:lnTo>
                    <a:lnTo>
                      <a:pt x="733" y="264"/>
                    </a:lnTo>
                    <a:lnTo>
                      <a:pt x="722" y="256"/>
                    </a:lnTo>
                    <a:lnTo>
                      <a:pt x="724" y="304"/>
                    </a:lnTo>
                    <a:lnTo>
                      <a:pt x="720" y="359"/>
                    </a:lnTo>
                    <a:lnTo>
                      <a:pt x="711" y="373"/>
                    </a:lnTo>
                    <a:lnTo>
                      <a:pt x="706" y="383"/>
                    </a:lnTo>
                    <a:lnTo>
                      <a:pt x="703" y="402"/>
                    </a:lnTo>
                    <a:lnTo>
                      <a:pt x="675" y="434"/>
                    </a:lnTo>
                    <a:lnTo>
                      <a:pt x="660" y="484"/>
                    </a:lnTo>
                    <a:lnTo>
                      <a:pt x="634" y="464"/>
                    </a:lnTo>
                    <a:lnTo>
                      <a:pt x="634" y="467"/>
                    </a:lnTo>
                    <a:lnTo>
                      <a:pt x="626" y="493"/>
                    </a:lnTo>
                    <a:lnTo>
                      <a:pt x="610" y="572"/>
                    </a:lnTo>
                    <a:lnTo>
                      <a:pt x="611" y="576"/>
                    </a:lnTo>
                    <a:lnTo>
                      <a:pt x="609" y="583"/>
                    </a:lnTo>
                    <a:lnTo>
                      <a:pt x="605" y="590"/>
                    </a:lnTo>
                    <a:lnTo>
                      <a:pt x="596" y="606"/>
                    </a:lnTo>
                    <a:lnTo>
                      <a:pt x="564" y="599"/>
                    </a:lnTo>
                    <a:lnTo>
                      <a:pt x="543" y="572"/>
                    </a:lnTo>
                    <a:lnTo>
                      <a:pt x="528" y="568"/>
                    </a:lnTo>
                    <a:lnTo>
                      <a:pt x="522" y="634"/>
                    </a:lnTo>
                    <a:lnTo>
                      <a:pt x="519" y="640"/>
                    </a:lnTo>
                    <a:lnTo>
                      <a:pt x="515" y="668"/>
                    </a:lnTo>
                    <a:lnTo>
                      <a:pt x="503" y="688"/>
                    </a:lnTo>
                    <a:lnTo>
                      <a:pt x="495" y="717"/>
                    </a:lnTo>
                    <a:lnTo>
                      <a:pt x="493" y="735"/>
                    </a:lnTo>
                    <a:lnTo>
                      <a:pt x="489" y="755"/>
                    </a:lnTo>
                    <a:lnTo>
                      <a:pt x="489" y="756"/>
                    </a:lnTo>
                    <a:lnTo>
                      <a:pt x="481" y="772"/>
                    </a:lnTo>
                    <a:lnTo>
                      <a:pt x="465" y="799"/>
                    </a:lnTo>
                    <a:lnTo>
                      <a:pt x="456" y="830"/>
                    </a:lnTo>
                    <a:lnTo>
                      <a:pt x="445" y="860"/>
                    </a:lnTo>
                    <a:lnTo>
                      <a:pt x="452" y="867"/>
                    </a:lnTo>
                    <a:lnTo>
                      <a:pt x="458" y="871"/>
                    </a:lnTo>
                    <a:lnTo>
                      <a:pt x="464" y="874"/>
                    </a:lnTo>
                    <a:lnTo>
                      <a:pt x="460" y="883"/>
                    </a:lnTo>
                    <a:lnTo>
                      <a:pt x="452" y="915"/>
                    </a:lnTo>
                    <a:lnTo>
                      <a:pt x="426" y="944"/>
                    </a:lnTo>
                    <a:lnTo>
                      <a:pt x="420" y="932"/>
                    </a:lnTo>
                    <a:lnTo>
                      <a:pt x="373" y="971"/>
                    </a:lnTo>
                    <a:lnTo>
                      <a:pt x="355" y="958"/>
                    </a:lnTo>
                    <a:lnTo>
                      <a:pt x="353" y="972"/>
                    </a:lnTo>
                    <a:lnTo>
                      <a:pt x="361" y="982"/>
                    </a:lnTo>
                    <a:lnTo>
                      <a:pt x="338" y="1003"/>
                    </a:lnTo>
                    <a:lnTo>
                      <a:pt x="338" y="1000"/>
                    </a:lnTo>
                    <a:lnTo>
                      <a:pt x="313" y="1013"/>
                    </a:lnTo>
                    <a:lnTo>
                      <a:pt x="296" y="1029"/>
                    </a:lnTo>
                    <a:lnTo>
                      <a:pt x="291" y="1026"/>
                    </a:lnTo>
                    <a:lnTo>
                      <a:pt x="275" y="1014"/>
                    </a:lnTo>
                    <a:lnTo>
                      <a:pt x="266" y="1005"/>
                    </a:lnTo>
                    <a:lnTo>
                      <a:pt x="253" y="1027"/>
                    </a:lnTo>
                    <a:lnTo>
                      <a:pt x="213" y="1056"/>
                    </a:lnTo>
                    <a:lnTo>
                      <a:pt x="201" y="1047"/>
                    </a:lnTo>
                    <a:lnTo>
                      <a:pt x="160" y="1014"/>
                    </a:lnTo>
                    <a:lnTo>
                      <a:pt x="151" y="978"/>
                    </a:lnTo>
                    <a:lnTo>
                      <a:pt x="155" y="973"/>
                    </a:lnTo>
                    <a:lnTo>
                      <a:pt x="147" y="968"/>
                    </a:lnTo>
                    <a:lnTo>
                      <a:pt x="117" y="969"/>
                    </a:lnTo>
                    <a:lnTo>
                      <a:pt x="116" y="961"/>
                    </a:lnTo>
                    <a:lnTo>
                      <a:pt x="72" y="921"/>
                    </a:lnTo>
                    <a:lnTo>
                      <a:pt x="73" y="918"/>
                    </a:lnTo>
                    <a:lnTo>
                      <a:pt x="63" y="904"/>
                    </a:lnTo>
                    <a:lnTo>
                      <a:pt x="52" y="890"/>
                    </a:lnTo>
                    <a:lnTo>
                      <a:pt x="51" y="884"/>
                    </a:lnTo>
                    <a:lnTo>
                      <a:pt x="34" y="871"/>
                    </a:lnTo>
                    <a:lnTo>
                      <a:pt x="34" y="866"/>
                    </a:lnTo>
                    <a:lnTo>
                      <a:pt x="34" y="850"/>
                    </a:lnTo>
                    <a:lnTo>
                      <a:pt x="4" y="814"/>
                    </a:lnTo>
                    <a:lnTo>
                      <a:pt x="4" y="780"/>
                    </a:lnTo>
                    <a:lnTo>
                      <a:pt x="8" y="779"/>
                    </a:lnTo>
                    <a:lnTo>
                      <a:pt x="1" y="742"/>
                    </a:lnTo>
                    <a:lnTo>
                      <a:pt x="0" y="728"/>
                    </a:lnTo>
                    <a:lnTo>
                      <a:pt x="17" y="728"/>
                    </a:lnTo>
                    <a:lnTo>
                      <a:pt x="39" y="717"/>
                    </a:lnTo>
                    <a:lnTo>
                      <a:pt x="49" y="695"/>
                    </a:lnTo>
                    <a:lnTo>
                      <a:pt x="49" y="670"/>
                    </a:lnTo>
                    <a:lnTo>
                      <a:pt x="55" y="664"/>
                    </a:lnTo>
                    <a:lnTo>
                      <a:pt x="56" y="664"/>
                    </a:lnTo>
                    <a:lnTo>
                      <a:pt x="61" y="666"/>
                    </a:lnTo>
                    <a:lnTo>
                      <a:pt x="68" y="654"/>
                    </a:lnTo>
                    <a:lnTo>
                      <a:pt x="60" y="617"/>
                    </a:lnTo>
                    <a:lnTo>
                      <a:pt x="69" y="552"/>
                    </a:lnTo>
                    <a:lnTo>
                      <a:pt x="77" y="538"/>
                    </a:lnTo>
                    <a:lnTo>
                      <a:pt x="84" y="529"/>
                    </a:lnTo>
                    <a:lnTo>
                      <a:pt x="107" y="569"/>
                    </a:lnTo>
                    <a:lnTo>
                      <a:pt x="113" y="568"/>
                    </a:lnTo>
                    <a:lnTo>
                      <a:pt x="123" y="548"/>
                    </a:lnTo>
                    <a:lnTo>
                      <a:pt x="128" y="500"/>
                    </a:lnTo>
                    <a:lnTo>
                      <a:pt x="127" y="491"/>
                    </a:lnTo>
                    <a:lnTo>
                      <a:pt x="124" y="481"/>
                    </a:lnTo>
                    <a:lnTo>
                      <a:pt x="123" y="476"/>
                    </a:lnTo>
                    <a:lnTo>
                      <a:pt x="123" y="473"/>
                    </a:lnTo>
                    <a:lnTo>
                      <a:pt x="127" y="463"/>
                    </a:lnTo>
                    <a:lnTo>
                      <a:pt x="131" y="453"/>
                    </a:lnTo>
                    <a:lnTo>
                      <a:pt x="153" y="441"/>
                    </a:lnTo>
                    <a:lnTo>
                      <a:pt x="161" y="409"/>
                    </a:lnTo>
                    <a:lnTo>
                      <a:pt x="186" y="413"/>
                    </a:lnTo>
                    <a:close/>
                  </a:path>
                </a:pathLst>
              </a:custGeom>
              <a:solidFill>
                <a:srgbClr val="FFFFFF"/>
              </a:solidFill>
              <a:ln w="0">
                <a:solidFill>
                  <a:schemeClr val="tx2"/>
                </a:solidFill>
                <a:round/>
                <a:headEnd/>
                <a:tailEnd/>
              </a:ln>
            </p:spPr>
            <p:txBody>
              <a:bodyPr/>
              <a:lstStyle/>
              <a:p>
                <a:endParaRPr lang="en-US"/>
              </a:p>
            </p:txBody>
          </p:sp>
          <p:sp>
            <p:nvSpPr>
              <p:cNvPr id="202814" name="Freeform 57" descr="Small grid"/>
              <p:cNvSpPr>
                <a:spLocks/>
              </p:cNvSpPr>
              <p:nvPr/>
            </p:nvSpPr>
            <p:spPr bwMode="auto">
              <a:xfrm>
                <a:off x="5694363" y="2838450"/>
                <a:ext cx="458787" cy="990600"/>
              </a:xfrm>
              <a:custGeom>
                <a:avLst/>
                <a:gdLst>
                  <a:gd name="T0" fmla="*/ 2147483647 w 580"/>
                  <a:gd name="T1" fmla="*/ 2147483647 h 1256"/>
                  <a:gd name="T2" fmla="*/ 2147483647 w 580"/>
                  <a:gd name="T3" fmla="*/ 2147483647 h 1256"/>
                  <a:gd name="T4" fmla="*/ 2147483647 w 580"/>
                  <a:gd name="T5" fmla="*/ 2147483647 h 1256"/>
                  <a:gd name="T6" fmla="*/ 2147483647 w 580"/>
                  <a:gd name="T7" fmla="*/ 2147483647 h 1256"/>
                  <a:gd name="T8" fmla="*/ 2147483647 w 580"/>
                  <a:gd name="T9" fmla="*/ 2147483647 h 1256"/>
                  <a:gd name="T10" fmla="*/ 2147483647 w 580"/>
                  <a:gd name="T11" fmla="*/ 2147483647 h 1256"/>
                  <a:gd name="T12" fmla="*/ 2147483647 w 580"/>
                  <a:gd name="T13" fmla="*/ 2147483647 h 1256"/>
                  <a:gd name="T14" fmla="*/ 2147483647 w 580"/>
                  <a:gd name="T15" fmla="*/ 2147483647 h 1256"/>
                  <a:gd name="T16" fmla="*/ 2147483647 w 580"/>
                  <a:gd name="T17" fmla="*/ 2147483647 h 1256"/>
                  <a:gd name="T18" fmla="*/ 2147483647 w 580"/>
                  <a:gd name="T19" fmla="*/ 2147483647 h 1256"/>
                  <a:gd name="T20" fmla="*/ 2147483647 w 580"/>
                  <a:gd name="T21" fmla="*/ 2147483647 h 1256"/>
                  <a:gd name="T22" fmla="*/ 2147483647 w 580"/>
                  <a:gd name="T23" fmla="*/ 2147483647 h 1256"/>
                  <a:gd name="T24" fmla="*/ 2147483647 w 580"/>
                  <a:gd name="T25" fmla="*/ 2147483647 h 1256"/>
                  <a:gd name="T26" fmla="*/ 2147483647 w 580"/>
                  <a:gd name="T27" fmla="*/ 2147483647 h 1256"/>
                  <a:gd name="T28" fmla="*/ 2147483647 w 580"/>
                  <a:gd name="T29" fmla="*/ 2147483647 h 1256"/>
                  <a:gd name="T30" fmla="*/ 2147483647 w 580"/>
                  <a:gd name="T31" fmla="*/ 2147483647 h 1256"/>
                  <a:gd name="T32" fmla="*/ 2147483647 w 580"/>
                  <a:gd name="T33" fmla="*/ 2147483647 h 1256"/>
                  <a:gd name="T34" fmla="*/ 2147483647 w 580"/>
                  <a:gd name="T35" fmla="*/ 2147483647 h 1256"/>
                  <a:gd name="T36" fmla="*/ 2147483647 w 580"/>
                  <a:gd name="T37" fmla="*/ 2147483647 h 1256"/>
                  <a:gd name="T38" fmla="*/ 2147483647 w 580"/>
                  <a:gd name="T39" fmla="*/ 2147483647 h 1256"/>
                  <a:gd name="T40" fmla="*/ 2147483647 w 580"/>
                  <a:gd name="T41" fmla="*/ 2147483647 h 1256"/>
                  <a:gd name="T42" fmla="*/ 2147483647 w 580"/>
                  <a:gd name="T43" fmla="*/ 2147483647 h 1256"/>
                  <a:gd name="T44" fmla="*/ 2147483647 w 580"/>
                  <a:gd name="T45" fmla="*/ 2147483647 h 1256"/>
                  <a:gd name="T46" fmla="*/ 2147483647 w 580"/>
                  <a:gd name="T47" fmla="*/ 2147483647 h 1256"/>
                  <a:gd name="T48" fmla="*/ 2147483647 w 580"/>
                  <a:gd name="T49" fmla="*/ 2147483647 h 1256"/>
                  <a:gd name="T50" fmla="*/ 2147483647 w 580"/>
                  <a:gd name="T51" fmla="*/ 2147483647 h 1256"/>
                  <a:gd name="T52" fmla="*/ 2147483647 w 580"/>
                  <a:gd name="T53" fmla="*/ 2147483647 h 1256"/>
                  <a:gd name="T54" fmla="*/ 2147483647 w 580"/>
                  <a:gd name="T55" fmla="*/ 2147483647 h 1256"/>
                  <a:gd name="T56" fmla="*/ 2147483647 w 580"/>
                  <a:gd name="T57" fmla="*/ 2147483647 h 1256"/>
                  <a:gd name="T58" fmla="*/ 2147483647 w 580"/>
                  <a:gd name="T59" fmla="*/ 2147483647 h 1256"/>
                  <a:gd name="T60" fmla="*/ 2147483647 w 580"/>
                  <a:gd name="T61" fmla="*/ 2147483647 h 1256"/>
                  <a:gd name="T62" fmla="*/ 2147483647 w 580"/>
                  <a:gd name="T63" fmla="*/ 2147483647 h 1256"/>
                  <a:gd name="T64" fmla="*/ 2147483647 w 580"/>
                  <a:gd name="T65" fmla="*/ 2147483647 h 1256"/>
                  <a:gd name="T66" fmla="*/ 2147483647 w 580"/>
                  <a:gd name="T67" fmla="*/ 2147483647 h 1256"/>
                  <a:gd name="T68" fmla="*/ 2147483647 w 580"/>
                  <a:gd name="T69" fmla="*/ 2147483647 h 1256"/>
                  <a:gd name="T70" fmla="*/ 2147483647 w 580"/>
                  <a:gd name="T71" fmla="*/ 2147483647 h 1256"/>
                  <a:gd name="T72" fmla="*/ 2147483647 w 580"/>
                  <a:gd name="T73" fmla="*/ 2147483647 h 1256"/>
                  <a:gd name="T74" fmla="*/ 2147483647 w 580"/>
                  <a:gd name="T75" fmla="*/ 2147483647 h 1256"/>
                  <a:gd name="T76" fmla="*/ 2147483647 w 580"/>
                  <a:gd name="T77" fmla="*/ 2147483647 h 1256"/>
                  <a:gd name="T78" fmla="*/ 2147483647 w 580"/>
                  <a:gd name="T79" fmla="*/ 2147483647 h 1256"/>
                  <a:gd name="T80" fmla="*/ 2147483647 w 580"/>
                  <a:gd name="T81" fmla="*/ 2147483647 h 1256"/>
                  <a:gd name="T82" fmla="*/ 2147483647 w 580"/>
                  <a:gd name="T83" fmla="*/ 2147483647 h 1256"/>
                  <a:gd name="T84" fmla="*/ 2147483647 w 580"/>
                  <a:gd name="T85" fmla="*/ 2147483647 h 1256"/>
                  <a:gd name="T86" fmla="*/ 2147483647 w 580"/>
                  <a:gd name="T87" fmla="*/ 0 h 1256"/>
                  <a:gd name="T88" fmla="*/ 2147483647 w 580"/>
                  <a:gd name="T89" fmla="*/ 2147483647 h 1256"/>
                  <a:gd name="T90" fmla="*/ 2147483647 w 580"/>
                  <a:gd name="T91" fmla="*/ 2147483647 h 1256"/>
                  <a:gd name="T92" fmla="*/ 2147483647 w 580"/>
                  <a:gd name="T93" fmla="*/ 2147483647 h 1256"/>
                  <a:gd name="T94" fmla="*/ 2147483647 w 580"/>
                  <a:gd name="T95" fmla="*/ 2147483647 h 125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80"/>
                  <a:gd name="T145" fmla="*/ 0 h 1256"/>
                  <a:gd name="T146" fmla="*/ 580 w 580"/>
                  <a:gd name="T147" fmla="*/ 1256 h 125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80" h="1256">
                    <a:moveTo>
                      <a:pt x="523" y="350"/>
                    </a:moveTo>
                    <a:lnTo>
                      <a:pt x="525" y="373"/>
                    </a:lnTo>
                    <a:lnTo>
                      <a:pt x="527" y="398"/>
                    </a:lnTo>
                    <a:lnTo>
                      <a:pt x="530" y="415"/>
                    </a:lnTo>
                    <a:lnTo>
                      <a:pt x="531" y="428"/>
                    </a:lnTo>
                    <a:lnTo>
                      <a:pt x="533" y="447"/>
                    </a:lnTo>
                    <a:lnTo>
                      <a:pt x="536" y="483"/>
                    </a:lnTo>
                    <a:lnTo>
                      <a:pt x="540" y="519"/>
                    </a:lnTo>
                    <a:lnTo>
                      <a:pt x="540" y="520"/>
                    </a:lnTo>
                    <a:lnTo>
                      <a:pt x="542" y="544"/>
                    </a:lnTo>
                    <a:lnTo>
                      <a:pt x="543" y="557"/>
                    </a:lnTo>
                    <a:lnTo>
                      <a:pt x="544" y="573"/>
                    </a:lnTo>
                    <a:lnTo>
                      <a:pt x="548" y="601"/>
                    </a:lnTo>
                    <a:lnTo>
                      <a:pt x="551" y="637"/>
                    </a:lnTo>
                    <a:lnTo>
                      <a:pt x="551" y="641"/>
                    </a:lnTo>
                    <a:lnTo>
                      <a:pt x="552" y="648"/>
                    </a:lnTo>
                    <a:lnTo>
                      <a:pt x="554" y="662"/>
                    </a:lnTo>
                    <a:lnTo>
                      <a:pt x="555" y="668"/>
                    </a:lnTo>
                    <a:lnTo>
                      <a:pt x="555" y="679"/>
                    </a:lnTo>
                    <a:lnTo>
                      <a:pt x="559" y="726"/>
                    </a:lnTo>
                    <a:lnTo>
                      <a:pt x="564" y="764"/>
                    </a:lnTo>
                    <a:lnTo>
                      <a:pt x="565" y="780"/>
                    </a:lnTo>
                    <a:lnTo>
                      <a:pt x="566" y="785"/>
                    </a:lnTo>
                    <a:lnTo>
                      <a:pt x="557" y="797"/>
                    </a:lnTo>
                    <a:lnTo>
                      <a:pt x="558" y="810"/>
                    </a:lnTo>
                    <a:lnTo>
                      <a:pt x="564" y="817"/>
                    </a:lnTo>
                    <a:lnTo>
                      <a:pt x="562" y="841"/>
                    </a:lnTo>
                    <a:lnTo>
                      <a:pt x="563" y="848"/>
                    </a:lnTo>
                    <a:lnTo>
                      <a:pt x="580" y="852"/>
                    </a:lnTo>
                    <a:lnTo>
                      <a:pt x="578" y="858"/>
                    </a:lnTo>
                    <a:lnTo>
                      <a:pt x="565" y="881"/>
                    </a:lnTo>
                    <a:lnTo>
                      <a:pt x="543" y="889"/>
                    </a:lnTo>
                    <a:lnTo>
                      <a:pt x="540" y="893"/>
                    </a:lnTo>
                    <a:lnTo>
                      <a:pt x="534" y="899"/>
                    </a:lnTo>
                    <a:lnTo>
                      <a:pt x="523" y="912"/>
                    </a:lnTo>
                    <a:lnTo>
                      <a:pt x="509" y="919"/>
                    </a:lnTo>
                    <a:lnTo>
                      <a:pt x="499" y="907"/>
                    </a:lnTo>
                    <a:lnTo>
                      <a:pt x="498" y="907"/>
                    </a:lnTo>
                    <a:lnTo>
                      <a:pt x="484" y="910"/>
                    </a:lnTo>
                    <a:lnTo>
                      <a:pt x="476" y="912"/>
                    </a:lnTo>
                    <a:lnTo>
                      <a:pt x="468" y="946"/>
                    </a:lnTo>
                    <a:lnTo>
                      <a:pt x="471" y="957"/>
                    </a:lnTo>
                    <a:lnTo>
                      <a:pt x="472" y="976"/>
                    </a:lnTo>
                    <a:lnTo>
                      <a:pt x="462" y="993"/>
                    </a:lnTo>
                    <a:lnTo>
                      <a:pt x="440" y="1014"/>
                    </a:lnTo>
                    <a:lnTo>
                      <a:pt x="439" y="1024"/>
                    </a:lnTo>
                    <a:lnTo>
                      <a:pt x="421" y="1061"/>
                    </a:lnTo>
                    <a:lnTo>
                      <a:pt x="419" y="1058"/>
                    </a:lnTo>
                    <a:lnTo>
                      <a:pt x="413" y="1055"/>
                    </a:lnTo>
                    <a:lnTo>
                      <a:pt x="406" y="1068"/>
                    </a:lnTo>
                    <a:lnTo>
                      <a:pt x="397" y="1090"/>
                    </a:lnTo>
                    <a:lnTo>
                      <a:pt x="397" y="1106"/>
                    </a:lnTo>
                    <a:lnTo>
                      <a:pt x="397" y="1107"/>
                    </a:lnTo>
                    <a:lnTo>
                      <a:pt x="392" y="1144"/>
                    </a:lnTo>
                    <a:lnTo>
                      <a:pt x="384" y="1147"/>
                    </a:lnTo>
                    <a:lnTo>
                      <a:pt x="383" y="1147"/>
                    </a:lnTo>
                    <a:lnTo>
                      <a:pt x="336" y="1140"/>
                    </a:lnTo>
                    <a:lnTo>
                      <a:pt x="330" y="1117"/>
                    </a:lnTo>
                    <a:lnTo>
                      <a:pt x="318" y="1102"/>
                    </a:lnTo>
                    <a:lnTo>
                      <a:pt x="309" y="1099"/>
                    </a:lnTo>
                    <a:lnTo>
                      <a:pt x="310" y="1117"/>
                    </a:lnTo>
                    <a:lnTo>
                      <a:pt x="295" y="1123"/>
                    </a:lnTo>
                    <a:lnTo>
                      <a:pt x="294" y="1126"/>
                    </a:lnTo>
                    <a:lnTo>
                      <a:pt x="295" y="1130"/>
                    </a:lnTo>
                    <a:lnTo>
                      <a:pt x="292" y="1146"/>
                    </a:lnTo>
                    <a:lnTo>
                      <a:pt x="287" y="1147"/>
                    </a:lnTo>
                    <a:lnTo>
                      <a:pt x="276" y="1200"/>
                    </a:lnTo>
                    <a:lnTo>
                      <a:pt x="267" y="1211"/>
                    </a:lnTo>
                    <a:lnTo>
                      <a:pt x="266" y="1201"/>
                    </a:lnTo>
                    <a:lnTo>
                      <a:pt x="247" y="1193"/>
                    </a:lnTo>
                    <a:lnTo>
                      <a:pt x="234" y="1168"/>
                    </a:lnTo>
                    <a:lnTo>
                      <a:pt x="223" y="1177"/>
                    </a:lnTo>
                    <a:lnTo>
                      <a:pt x="205" y="1193"/>
                    </a:lnTo>
                    <a:lnTo>
                      <a:pt x="202" y="1195"/>
                    </a:lnTo>
                    <a:lnTo>
                      <a:pt x="182" y="1239"/>
                    </a:lnTo>
                    <a:lnTo>
                      <a:pt x="152" y="1215"/>
                    </a:lnTo>
                    <a:lnTo>
                      <a:pt x="145" y="1211"/>
                    </a:lnTo>
                    <a:lnTo>
                      <a:pt x="129" y="1201"/>
                    </a:lnTo>
                    <a:lnTo>
                      <a:pt x="127" y="1200"/>
                    </a:lnTo>
                    <a:lnTo>
                      <a:pt x="118" y="1201"/>
                    </a:lnTo>
                    <a:lnTo>
                      <a:pt x="86" y="1210"/>
                    </a:lnTo>
                    <a:lnTo>
                      <a:pt x="88" y="1239"/>
                    </a:lnTo>
                    <a:lnTo>
                      <a:pt x="72" y="1219"/>
                    </a:lnTo>
                    <a:lnTo>
                      <a:pt x="63" y="1222"/>
                    </a:lnTo>
                    <a:lnTo>
                      <a:pt x="39" y="1217"/>
                    </a:lnTo>
                    <a:lnTo>
                      <a:pt x="30" y="1224"/>
                    </a:lnTo>
                    <a:lnTo>
                      <a:pt x="29" y="1234"/>
                    </a:lnTo>
                    <a:lnTo>
                      <a:pt x="20" y="1256"/>
                    </a:lnTo>
                    <a:lnTo>
                      <a:pt x="14" y="1256"/>
                    </a:lnTo>
                    <a:lnTo>
                      <a:pt x="4" y="1235"/>
                    </a:lnTo>
                    <a:lnTo>
                      <a:pt x="0" y="1231"/>
                    </a:lnTo>
                    <a:lnTo>
                      <a:pt x="14" y="1181"/>
                    </a:lnTo>
                    <a:lnTo>
                      <a:pt x="16" y="1159"/>
                    </a:lnTo>
                    <a:lnTo>
                      <a:pt x="13" y="1127"/>
                    </a:lnTo>
                    <a:lnTo>
                      <a:pt x="12" y="1122"/>
                    </a:lnTo>
                    <a:lnTo>
                      <a:pt x="11" y="1120"/>
                    </a:lnTo>
                    <a:lnTo>
                      <a:pt x="16" y="1122"/>
                    </a:lnTo>
                    <a:lnTo>
                      <a:pt x="46" y="1082"/>
                    </a:lnTo>
                    <a:lnTo>
                      <a:pt x="52" y="1068"/>
                    </a:lnTo>
                    <a:lnTo>
                      <a:pt x="49" y="1051"/>
                    </a:lnTo>
                    <a:lnTo>
                      <a:pt x="62" y="1041"/>
                    </a:lnTo>
                    <a:lnTo>
                      <a:pt x="65" y="1020"/>
                    </a:lnTo>
                    <a:lnTo>
                      <a:pt x="70" y="1014"/>
                    </a:lnTo>
                    <a:lnTo>
                      <a:pt x="88" y="966"/>
                    </a:lnTo>
                    <a:lnTo>
                      <a:pt x="80" y="932"/>
                    </a:lnTo>
                    <a:lnTo>
                      <a:pt x="77" y="926"/>
                    </a:lnTo>
                    <a:lnTo>
                      <a:pt x="77" y="922"/>
                    </a:lnTo>
                    <a:lnTo>
                      <a:pt x="80" y="917"/>
                    </a:lnTo>
                    <a:lnTo>
                      <a:pt x="68" y="890"/>
                    </a:lnTo>
                    <a:lnTo>
                      <a:pt x="56" y="859"/>
                    </a:lnTo>
                    <a:lnTo>
                      <a:pt x="55" y="844"/>
                    </a:lnTo>
                    <a:lnTo>
                      <a:pt x="62" y="814"/>
                    </a:lnTo>
                    <a:lnTo>
                      <a:pt x="59" y="815"/>
                    </a:lnTo>
                    <a:lnTo>
                      <a:pt x="56" y="812"/>
                    </a:lnTo>
                    <a:lnTo>
                      <a:pt x="68" y="784"/>
                    </a:lnTo>
                    <a:lnTo>
                      <a:pt x="68" y="785"/>
                    </a:lnTo>
                    <a:lnTo>
                      <a:pt x="64" y="746"/>
                    </a:lnTo>
                    <a:lnTo>
                      <a:pt x="64" y="740"/>
                    </a:lnTo>
                    <a:lnTo>
                      <a:pt x="61" y="707"/>
                    </a:lnTo>
                    <a:lnTo>
                      <a:pt x="59" y="682"/>
                    </a:lnTo>
                    <a:lnTo>
                      <a:pt x="56" y="648"/>
                    </a:lnTo>
                    <a:lnTo>
                      <a:pt x="54" y="627"/>
                    </a:lnTo>
                    <a:lnTo>
                      <a:pt x="49" y="573"/>
                    </a:lnTo>
                    <a:lnTo>
                      <a:pt x="48" y="554"/>
                    </a:lnTo>
                    <a:lnTo>
                      <a:pt x="48" y="547"/>
                    </a:lnTo>
                    <a:lnTo>
                      <a:pt x="44" y="498"/>
                    </a:lnTo>
                    <a:lnTo>
                      <a:pt x="43" y="472"/>
                    </a:lnTo>
                    <a:lnTo>
                      <a:pt x="40" y="449"/>
                    </a:lnTo>
                    <a:lnTo>
                      <a:pt x="40" y="445"/>
                    </a:lnTo>
                    <a:lnTo>
                      <a:pt x="38" y="422"/>
                    </a:lnTo>
                    <a:lnTo>
                      <a:pt x="37" y="405"/>
                    </a:lnTo>
                    <a:lnTo>
                      <a:pt x="35" y="373"/>
                    </a:lnTo>
                    <a:lnTo>
                      <a:pt x="29" y="310"/>
                    </a:lnTo>
                    <a:lnTo>
                      <a:pt x="28" y="295"/>
                    </a:lnTo>
                    <a:lnTo>
                      <a:pt x="28" y="292"/>
                    </a:lnTo>
                    <a:lnTo>
                      <a:pt x="25" y="269"/>
                    </a:lnTo>
                    <a:lnTo>
                      <a:pt x="24" y="258"/>
                    </a:lnTo>
                    <a:lnTo>
                      <a:pt x="23" y="245"/>
                    </a:lnTo>
                    <a:lnTo>
                      <a:pt x="21" y="221"/>
                    </a:lnTo>
                    <a:lnTo>
                      <a:pt x="21" y="212"/>
                    </a:lnTo>
                    <a:lnTo>
                      <a:pt x="20" y="205"/>
                    </a:lnTo>
                    <a:lnTo>
                      <a:pt x="20" y="195"/>
                    </a:lnTo>
                    <a:lnTo>
                      <a:pt x="19" y="183"/>
                    </a:lnTo>
                    <a:lnTo>
                      <a:pt x="16" y="156"/>
                    </a:lnTo>
                    <a:lnTo>
                      <a:pt x="15" y="137"/>
                    </a:lnTo>
                    <a:lnTo>
                      <a:pt x="14" y="129"/>
                    </a:lnTo>
                    <a:lnTo>
                      <a:pt x="11" y="83"/>
                    </a:lnTo>
                    <a:lnTo>
                      <a:pt x="12" y="85"/>
                    </a:lnTo>
                    <a:lnTo>
                      <a:pt x="39" y="103"/>
                    </a:lnTo>
                    <a:lnTo>
                      <a:pt x="65" y="102"/>
                    </a:lnTo>
                    <a:lnTo>
                      <a:pt x="72" y="99"/>
                    </a:lnTo>
                    <a:lnTo>
                      <a:pt x="76" y="98"/>
                    </a:lnTo>
                    <a:lnTo>
                      <a:pt x="115" y="71"/>
                    </a:lnTo>
                    <a:lnTo>
                      <a:pt x="121" y="62"/>
                    </a:lnTo>
                    <a:lnTo>
                      <a:pt x="123" y="62"/>
                    </a:lnTo>
                    <a:lnTo>
                      <a:pt x="132" y="52"/>
                    </a:lnTo>
                    <a:lnTo>
                      <a:pt x="145" y="51"/>
                    </a:lnTo>
                    <a:lnTo>
                      <a:pt x="167" y="48"/>
                    </a:lnTo>
                    <a:lnTo>
                      <a:pt x="184" y="45"/>
                    </a:lnTo>
                    <a:lnTo>
                      <a:pt x="211" y="42"/>
                    </a:lnTo>
                    <a:lnTo>
                      <a:pt x="232" y="38"/>
                    </a:lnTo>
                    <a:lnTo>
                      <a:pt x="237" y="38"/>
                    </a:lnTo>
                    <a:lnTo>
                      <a:pt x="266" y="34"/>
                    </a:lnTo>
                    <a:lnTo>
                      <a:pt x="277" y="32"/>
                    </a:lnTo>
                    <a:lnTo>
                      <a:pt x="319" y="27"/>
                    </a:lnTo>
                    <a:lnTo>
                      <a:pt x="320" y="27"/>
                    </a:lnTo>
                    <a:lnTo>
                      <a:pt x="336" y="24"/>
                    </a:lnTo>
                    <a:lnTo>
                      <a:pt x="364" y="20"/>
                    </a:lnTo>
                    <a:lnTo>
                      <a:pt x="386" y="15"/>
                    </a:lnTo>
                    <a:lnTo>
                      <a:pt x="400" y="14"/>
                    </a:lnTo>
                    <a:lnTo>
                      <a:pt x="407" y="13"/>
                    </a:lnTo>
                    <a:lnTo>
                      <a:pt x="412" y="11"/>
                    </a:lnTo>
                    <a:lnTo>
                      <a:pt x="418" y="11"/>
                    </a:lnTo>
                    <a:lnTo>
                      <a:pt x="430" y="8"/>
                    </a:lnTo>
                    <a:lnTo>
                      <a:pt x="452" y="5"/>
                    </a:lnTo>
                    <a:lnTo>
                      <a:pt x="483" y="0"/>
                    </a:lnTo>
                    <a:lnTo>
                      <a:pt x="485" y="0"/>
                    </a:lnTo>
                    <a:lnTo>
                      <a:pt x="487" y="18"/>
                    </a:lnTo>
                    <a:lnTo>
                      <a:pt x="493" y="68"/>
                    </a:lnTo>
                    <a:lnTo>
                      <a:pt x="496" y="99"/>
                    </a:lnTo>
                    <a:lnTo>
                      <a:pt x="498" y="113"/>
                    </a:lnTo>
                    <a:lnTo>
                      <a:pt x="499" y="117"/>
                    </a:lnTo>
                    <a:lnTo>
                      <a:pt x="501" y="144"/>
                    </a:lnTo>
                    <a:lnTo>
                      <a:pt x="502" y="150"/>
                    </a:lnTo>
                    <a:lnTo>
                      <a:pt x="506" y="187"/>
                    </a:lnTo>
                    <a:lnTo>
                      <a:pt x="510" y="224"/>
                    </a:lnTo>
                    <a:lnTo>
                      <a:pt x="510" y="228"/>
                    </a:lnTo>
                    <a:lnTo>
                      <a:pt x="512" y="247"/>
                    </a:lnTo>
                    <a:lnTo>
                      <a:pt x="514" y="261"/>
                    </a:lnTo>
                    <a:lnTo>
                      <a:pt x="518" y="298"/>
                    </a:lnTo>
                    <a:lnTo>
                      <a:pt x="518" y="305"/>
                    </a:lnTo>
                    <a:lnTo>
                      <a:pt x="522" y="334"/>
                    </a:lnTo>
                    <a:lnTo>
                      <a:pt x="523" y="350"/>
                    </a:lnTo>
                    <a:close/>
                  </a:path>
                </a:pathLst>
              </a:custGeom>
              <a:pattFill prst="smGrid">
                <a:fgClr>
                  <a:srgbClr val="00FF00"/>
                </a:fgClr>
                <a:bgClr>
                  <a:srgbClr val="C0C0C0"/>
                </a:bgClr>
              </a:pattFill>
              <a:ln w="0">
                <a:solidFill>
                  <a:schemeClr val="tx2"/>
                </a:solidFill>
                <a:round/>
                <a:headEnd/>
                <a:tailEnd/>
              </a:ln>
            </p:spPr>
            <p:txBody>
              <a:bodyPr/>
              <a:lstStyle/>
              <a:p>
                <a:endParaRPr lang="en-US"/>
              </a:p>
            </p:txBody>
          </p:sp>
          <p:sp>
            <p:nvSpPr>
              <p:cNvPr id="202815" name="Freeform 58" descr="Small grid"/>
              <p:cNvSpPr>
                <a:spLocks/>
              </p:cNvSpPr>
              <p:nvPr/>
            </p:nvSpPr>
            <p:spPr bwMode="auto">
              <a:xfrm>
                <a:off x="5791200" y="1905000"/>
                <a:ext cx="581025" cy="971550"/>
              </a:xfrm>
              <a:custGeom>
                <a:avLst/>
                <a:gdLst>
                  <a:gd name="T0" fmla="*/ 2147483647 w 733"/>
                  <a:gd name="T1" fmla="*/ 2147483647 h 1237"/>
                  <a:gd name="T2" fmla="*/ 2147483647 w 733"/>
                  <a:gd name="T3" fmla="*/ 2147483647 h 1237"/>
                  <a:gd name="T4" fmla="*/ 2147483647 w 733"/>
                  <a:gd name="T5" fmla="*/ 2147483647 h 1237"/>
                  <a:gd name="T6" fmla="*/ 2147483647 w 733"/>
                  <a:gd name="T7" fmla="*/ 2147483647 h 1237"/>
                  <a:gd name="T8" fmla="*/ 2147483647 w 733"/>
                  <a:gd name="T9" fmla="*/ 2147483647 h 1237"/>
                  <a:gd name="T10" fmla="*/ 2147483647 w 733"/>
                  <a:gd name="T11" fmla="*/ 2147483647 h 1237"/>
                  <a:gd name="T12" fmla="*/ 2147483647 w 733"/>
                  <a:gd name="T13" fmla="*/ 2147483647 h 1237"/>
                  <a:gd name="T14" fmla="*/ 2147483647 w 733"/>
                  <a:gd name="T15" fmla="*/ 2147483647 h 1237"/>
                  <a:gd name="T16" fmla="*/ 2147483647 w 733"/>
                  <a:gd name="T17" fmla="*/ 2147483647 h 1237"/>
                  <a:gd name="T18" fmla="*/ 2147483647 w 733"/>
                  <a:gd name="T19" fmla="*/ 2147483647 h 1237"/>
                  <a:gd name="T20" fmla="*/ 2147483647 w 733"/>
                  <a:gd name="T21" fmla="*/ 2147483647 h 1237"/>
                  <a:gd name="T22" fmla="*/ 2147483647 w 733"/>
                  <a:gd name="T23" fmla="*/ 2147483647 h 1237"/>
                  <a:gd name="T24" fmla="*/ 2147483647 w 733"/>
                  <a:gd name="T25" fmla="*/ 2147483647 h 1237"/>
                  <a:gd name="T26" fmla="*/ 2147483647 w 733"/>
                  <a:gd name="T27" fmla="*/ 2147483647 h 1237"/>
                  <a:gd name="T28" fmla="*/ 2147483647 w 733"/>
                  <a:gd name="T29" fmla="*/ 2147483647 h 1237"/>
                  <a:gd name="T30" fmla="*/ 2147483647 w 733"/>
                  <a:gd name="T31" fmla="*/ 2147483647 h 1237"/>
                  <a:gd name="T32" fmla="*/ 2147483647 w 733"/>
                  <a:gd name="T33" fmla="*/ 2147483647 h 1237"/>
                  <a:gd name="T34" fmla="*/ 2147483647 w 733"/>
                  <a:gd name="T35" fmla="*/ 2147483647 h 1237"/>
                  <a:gd name="T36" fmla="*/ 2147483647 w 733"/>
                  <a:gd name="T37" fmla="*/ 2147483647 h 1237"/>
                  <a:gd name="T38" fmla="*/ 2147483647 w 733"/>
                  <a:gd name="T39" fmla="*/ 2147483647 h 1237"/>
                  <a:gd name="T40" fmla="*/ 2147483647 w 733"/>
                  <a:gd name="T41" fmla="*/ 2147483647 h 1237"/>
                  <a:gd name="T42" fmla="*/ 2147483647 w 733"/>
                  <a:gd name="T43" fmla="*/ 2147483647 h 1237"/>
                  <a:gd name="T44" fmla="*/ 2147483647 w 733"/>
                  <a:gd name="T45" fmla="*/ 2147483647 h 1237"/>
                  <a:gd name="T46" fmla="*/ 2147483647 w 733"/>
                  <a:gd name="T47" fmla="*/ 2147483647 h 1237"/>
                  <a:gd name="T48" fmla="*/ 2147483647 w 733"/>
                  <a:gd name="T49" fmla="*/ 2147483647 h 1237"/>
                  <a:gd name="T50" fmla="*/ 2147483647 w 733"/>
                  <a:gd name="T51" fmla="*/ 2147483647 h 1237"/>
                  <a:gd name="T52" fmla="*/ 2147483647 w 733"/>
                  <a:gd name="T53" fmla="*/ 2147483647 h 1237"/>
                  <a:gd name="T54" fmla="*/ 2147483647 w 733"/>
                  <a:gd name="T55" fmla="*/ 2147483647 h 1237"/>
                  <a:gd name="T56" fmla="*/ 2147483647 w 733"/>
                  <a:gd name="T57" fmla="*/ 2147483647 h 1237"/>
                  <a:gd name="T58" fmla="*/ 2147483647 w 733"/>
                  <a:gd name="T59" fmla="*/ 2147483647 h 1237"/>
                  <a:gd name="T60" fmla="*/ 2147483647 w 733"/>
                  <a:gd name="T61" fmla="*/ 2147483647 h 1237"/>
                  <a:gd name="T62" fmla="*/ 2147483647 w 733"/>
                  <a:gd name="T63" fmla="*/ 2147483647 h 1237"/>
                  <a:gd name="T64" fmla="*/ 2147483647 w 733"/>
                  <a:gd name="T65" fmla="*/ 2147483647 h 1237"/>
                  <a:gd name="T66" fmla="*/ 2147483647 w 733"/>
                  <a:gd name="T67" fmla="*/ 2147483647 h 1237"/>
                  <a:gd name="T68" fmla="*/ 2147483647 w 733"/>
                  <a:gd name="T69" fmla="*/ 2147483647 h 1237"/>
                  <a:gd name="T70" fmla="*/ 2147483647 w 733"/>
                  <a:gd name="T71" fmla="*/ 2147483647 h 1237"/>
                  <a:gd name="T72" fmla="*/ 2147483647 w 733"/>
                  <a:gd name="T73" fmla="*/ 2147483647 h 1237"/>
                  <a:gd name="T74" fmla="*/ 2147483647 w 733"/>
                  <a:gd name="T75" fmla="*/ 2147483647 h 1237"/>
                  <a:gd name="T76" fmla="*/ 2147483647 w 733"/>
                  <a:gd name="T77" fmla="*/ 2147483647 h 1237"/>
                  <a:gd name="T78" fmla="*/ 2147483647 w 733"/>
                  <a:gd name="T79" fmla="*/ 2147483647 h 1237"/>
                  <a:gd name="T80" fmla="*/ 2147483647 w 733"/>
                  <a:gd name="T81" fmla="*/ 2147483647 h 1237"/>
                  <a:gd name="T82" fmla="*/ 2147483647 w 733"/>
                  <a:gd name="T83" fmla="*/ 2147483647 h 1237"/>
                  <a:gd name="T84" fmla="*/ 2147483647 w 733"/>
                  <a:gd name="T85" fmla="*/ 2147483647 h 1237"/>
                  <a:gd name="T86" fmla="*/ 2147483647 w 733"/>
                  <a:gd name="T87" fmla="*/ 2147483647 h 1237"/>
                  <a:gd name="T88" fmla="*/ 2147483647 w 733"/>
                  <a:gd name="T89" fmla="*/ 2147483647 h 1237"/>
                  <a:gd name="T90" fmla="*/ 2147483647 w 733"/>
                  <a:gd name="T91" fmla="*/ 2147483647 h 12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3"/>
                  <a:gd name="T139" fmla="*/ 0 h 1237"/>
                  <a:gd name="T140" fmla="*/ 733 w 733"/>
                  <a:gd name="T141" fmla="*/ 1237 h 123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3" h="1237">
                    <a:moveTo>
                      <a:pt x="525" y="332"/>
                    </a:moveTo>
                    <a:lnTo>
                      <a:pt x="502" y="408"/>
                    </a:lnTo>
                    <a:lnTo>
                      <a:pt x="496" y="416"/>
                    </a:lnTo>
                    <a:lnTo>
                      <a:pt x="495" y="442"/>
                    </a:lnTo>
                    <a:lnTo>
                      <a:pt x="495" y="453"/>
                    </a:lnTo>
                    <a:lnTo>
                      <a:pt x="488" y="476"/>
                    </a:lnTo>
                    <a:lnTo>
                      <a:pt x="468" y="500"/>
                    </a:lnTo>
                    <a:lnTo>
                      <a:pt x="448" y="511"/>
                    </a:lnTo>
                    <a:lnTo>
                      <a:pt x="446" y="527"/>
                    </a:lnTo>
                    <a:lnTo>
                      <a:pt x="445" y="578"/>
                    </a:lnTo>
                    <a:lnTo>
                      <a:pt x="460" y="600"/>
                    </a:lnTo>
                    <a:lnTo>
                      <a:pt x="492" y="613"/>
                    </a:lnTo>
                    <a:lnTo>
                      <a:pt x="501" y="602"/>
                    </a:lnTo>
                    <a:lnTo>
                      <a:pt x="521" y="572"/>
                    </a:lnTo>
                    <a:lnTo>
                      <a:pt x="526" y="566"/>
                    </a:lnTo>
                    <a:lnTo>
                      <a:pt x="536" y="527"/>
                    </a:lnTo>
                    <a:lnTo>
                      <a:pt x="544" y="518"/>
                    </a:lnTo>
                    <a:lnTo>
                      <a:pt x="533" y="510"/>
                    </a:lnTo>
                    <a:lnTo>
                      <a:pt x="549" y="501"/>
                    </a:lnTo>
                    <a:lnTo>
                      <a:pt x="554" y="487"/>
                    </a:lnTo>
                    <a:lnTo>
                      <a:pt x="575" y="477"/>
                    </a:lnTo>
                    <a:lnTo>
                      <a:pt x="598" y="450"/>
                    </a:lnTo>
                    <a:lnTo>
                      <a:pt x="608" y="449"/>
                    </a:lnTo>
                    <a:lnTo>
                      <a:pt x="637" y="464"/>
                    </a:lnTo>
                    <a:lnTo>
                      <a:pt x="657" y="498"/>
                    </a:lnTo>
                    <a:lnTo>
                      <a:pt x="673" y="551"/>
                    </a:lnTo>
                    <a:lnTo>
                      <a:pt x="697" y="640"/>
                    </a:lnTo>
                    <a:lnTo>
                      <a:pt x="703" y="677"/>
                    </a:lnTo>
                    <a:lnTo>
                      <a:pt x="710" y="700"/>
                    </a:lnTo>
                    <a:lnTo>
                      <a:pt x="733" y="754"/>
                    </a:lnTo>
                    <a:lnTo>
                      <a:pt x="728" y="856"/>
                    </a:lnTo>
                    <a:lnTo>
                      <a:pt x="703" y="897"/>
                    </a:lnTo>
                    <a:lnTo>
                      <a:pt x="700" y="866"/>
                    </a:lnTo>
                    <a:lnTo>
                      <a:pt x="708" y="851"/>
                    </a:lnTo>
                    <a:lnTo>
                      <a:pt x="689" y="850"/>
                    </a:lnTo>
                    <a:lnTo>
                      <a:pt x="676" y="870"/>
                    </a:lnTo>
                    <a:lnTo>
                      <a:pt x="669" y="908"/>
                    </a:lnTo>
                    <a:lnTo>
                      <a:pt x="673" y="922"/>
                    </a:lnTo>
                    <a:lnTo>
                      <a:pt x="668" y="954"/>
                    </a:lnTo>
                    <a:lnTo>
                      <a:pt x="655" y="962"/>
                    </a:lnTo>
                    <a:lnTo>
                      <a:pt x="636" y="993"/>
                    </a:lnTo>
                    <a:lnTo>
                      <a:pt x="633" y="1057"/>
                    </a:lnTo>
                    <a:lnTo>
                      <a:pt x="606" y="1108"/>
                    </a:lnTo>
                    <a:lnTo>
                      <a:pt x="601" y="1148"/>
                    </a:lnTo>
                    <a:lnTo>
                      <a:pt x="597" y="1152"/>
                    </a:lnTo>
                    <a:lnTo>
                      <a:pt x="578" y="1156"/>
                    </a:lnTo>
                    <a:lnTo>
                      <a:pt x="572" y="1158"/>
                    </a:lnTo>
                    <a:lnTo>
                      <a:pt x="543" y="1165"/>
                    </a:lnTo>
                    <a:lnTo>
                      <a:pt x="522" y="1169"/>
                    </a:lnTo>
                    <a:lnTo>
                      <a:pt x="469" y="1182"/>
                    </a:lnTo>
                    <a:lnTo>
                      <a:pt x="439" y="1188"/>
                    </a:lnTo>
                    <a:lnTo>
                      <a:pt x="432" y="1189"/>
                    </a:lnTo>
                    <a:lnTo>
                      <a:pt x="420" y="1192"/>
                    </a:lnTo>
                    <a:lnTo>
                      <a:pt x="372" y="1202"/>
                    </a:lnTo>
                    <a:lnTo>
                      <a:pt x="361" y="1203"/>
                    </a:lnTo>
                    <a:lnTo>
                      <a:pt x="359" y="1185"/>
                    </a:lnTo>
                    <a:lnTo>
                      <a:pt x="357" y="1185"/>
                    </a:lnTo>
                    <a:lnTo>
                      <a:pt x="326" y="1190"/>
                    </a:lnTo>
                    <a:lnTo>
                      <a:pt x="304" y="1193"/>
                    </a:lnTo>
                    <a:lnTo>
                      <a:pt x="292" y="1196"/>
                    </a:lnTo>
                    <a:lnTo>
                      <a:pt x="286" y="1196"/>
                    </a:lnTo>
                    <a:lnTo>
                      <a:pt x="281" y="1198"/>
                    </a:lnTo>
                    <a:lnTo>
                      <a:pt x="274" y="1199"/>
                    </a:lnTo>
                    <a:lnTo>
                      <a:pt x="260" y="1200"/>
                    </a:lnTo>
                    <a:lnTo>
                      <a:pt x="238" y="1205"/>
                    </a:lnTo>
                    <a:lnTo>
                      <a:pt x="210" y="1209"/>
                    </a:lnTo>
                    <a:lnTo>
                      <a:pt x="194" y="1212"/>
                    </a:lnTo>
                    <a:lnTo>
                      <a:pt x="193" y="1212"/>
                    </a:lnTo>
                    <a:lnTo>
                      <a:pt x="151" y="1217"/>
                    </a:lnTo>
                    <a:lnTo>
                      <a:pt x="140" y="1219"/>
                    </a:lnTo>
                    <a:lnTo>
                      <a:pt x="111" y="1223"/>
                    </a:lnTo>
                    <a:lnTo>
                      <a:pt x="106" y="1223"/>
                    </a:lnTo>
                    <a:lnTo>
                      <a:pt x="85" y="1227"/>
                    </a:lnTo>
                    <a:lnTo>
                      <a:pt x="58" y="1230"/>
                    </a:lnTo>
                    <a:lnTo>
                      <a:pt x="41" y="1233"/>
                    </a:lnTo>
                    <a:lnTo>
                      <a:pt x="19" y="1236"/>
                    </a:lnTo>
                    <a:lnTo>
                      <a:pt x="6" y="1237"/>
                    </a:lnTo>
                    <a:lnTo>
                      <a:pt x="31" y="1206"/>
                    </a:lnTo>
                    <a:lnTo>
                      <a:pt x="54" y="1134"/>
                    </a:lnTo>
                    <a:lnTo>
                      <a:pt x="73" y="1084"/>
                    </a:lnTo>
                    <a:lnTo>
                      <a:pt x="85" y="1029"/>
                    </a:lnTo>
                    <a:lnTo>
                      <a:pt x="87" y="931"/>
                    </a:lnTo>
                    <a:lnTo>
                      <a:pt x="86" y="925"/>
                    </a:lnTo>
                    <a:lnTo>
                      <a:pt x="76" y="857"/>
                    </a:lnTo>
                    <a:lnTo>
                      <a:pt x="65" y="823"/>
                    </a:lnTo>
                    <a:lnTo>
                      <a:pt x="24" y="725"/>
                    </a:lnTo>
                    <a:lnTo>
                      <a:pt x="23" y="724"/>
                    </a:lnTo>
                    <a:lnTo>
                      <a:pt x="11" y="653"/>
                    </a:lnTo>
                    <a:lnTo>
                      <a:pt x="14" y="649"/>
                    </a:lnTo>
                    <a:lnTo>
                      <a:pt x="18" y="620"/>
                    </a:lnTo>
                    <a:lnTo>
                      <a:pt x="5" y="569"/>
                    </a:lnTo>
                    <a:lnTo>
                      <a:pt x="0" y="561"/>
                    </a:lnTo>
                    <a:lnTo>
                      <a:pt x="16" y="514"/>
                    </a:lnTo>
                    <a:lnTo>
                      <a:pt x="33" y="454"/>
                    </a:lnTo>
                    <a:lnTo>
                      <a:pt x="33" y="434"/>
                    </a:lnTo>
                    <a:lnTo>
                      <a:pt x="33" y="410"/>
                    </a:lnTo>
                    <a:lnTo>
                      <a:pt x="34" y="399"/>
                    </a:lnTo>
                    <a:lnTo>
                      <a:pt x="25" y="365"/>
                    </a:lnTo>
                    <a:lnTo>
                      <a:pt x="53" y="338"/>
                    </a:lnTo>
                    <a:lnTo>
                      <a:pt x="53" y="330"/>
                    </a:lnTo>
                    <a:lnTo>
                      <a:pt x="50" y="293"/>
                    </a:lnTo>
                    <a:lnTo>
                      <a:pt x="62" y="293"/>
                    </a:lnTo>
                    <a:lnTo>
                      <a:pt x="96" y="257"/>
                    </a:lnTo>
                    <a:lnTo>
                      <a:pt x="129" y="210"/>
                    </a:lnTo>
                    <a:lnTo>
                      <a:pt x="120" y="254"/>
                    </a:lnTo>
                    <a:lnTo>
                      <a:pt x="126" y="320"/>
                    </a:lnTo>
                    <a:lnTo>
                      <a:pt x="142" y="257"/>
                    </a:lnTo>
                    <a:lnTo>
                      <a:pt x="146" y="291"/>
                    </a:lnTo>
                    <a:lnTo>
                      <a:pt x="141" y="325"/>
                    </a:lnTo>
                    <a:lnTo>
                      <a:pt x="145" y="325"/>
                    </a:lnTo>
                    <a:lnTo>
                      <a:pt x="157" y="290"/>
                    </a:lnTo>
                    <a:lnTo>
                      <a:pt x="164" y="247"/>
                    </a:lnTo>
                    <a:lnTo>
                      <a:pt x="156" y="188"/>
                    </a:lnTo>
                    <a:lnTo>
                      <a:pt x="156" y="175"/>
                    </a:lnTo>
                    <a:lnTo>
                      <a:pt x="175" y="145"/>
                    </a:lnTo>
                    <a:lnTo>
                      <a:pt x="200" y="132"/>
                    </a:lnTo>
                    <a:lnTo>
                      <a:pt x="215" y="130"/>
                    </a:lnTo>
                    <a:lnTo>
                      <a:pt x="215" y="114"/>
                    </a:lnTo>
                    <a:lnTo>
                      <a:pt x="196" y="94"/>
                    </a:lnTo>
                    <a:lnTo>
                      <a:pt x="196" y="56"/>
                    </a:lnTo>
                    <a:lnTo>
                      <a:pt x="205" y="47"/>
                    </a:lnTo>
                    <a:lnTo>
                      <a:pt x="202" y="15"/>
                    </a:lnTo>
                    <a:lnTo>
                      <a:pt x="238" y="13"/>
                    </a:lnTo>
                    <a:lnTo>
                      <a:pt x="247" y="0"/>
                    </a:lnTo>
                    <a:lnTo>
                      <a:pt x="257" y="10"/>
                    </a:lnTo>
                    <a:lnTo>
                      <a:pt x="289" y="27"/>
                    </a:lnTo>
                    <a:lnTo>
                      <a:pt x="340" y="33"/>
                    </a:lnTo>
                    <a:lnTo>
                      <a:pt x="359" y="64"/>
                    </a:lnTo>
                    <a:lnTo>
                      <a:pt x="399" y="71"/>
                    </a:lnTo>
                    <a:lnTo>
                      <a:pt x="440" y="90"/>
                    </a:lnTo>
                    <a:lnTo>
                      <a:pt x="465" y="91"/>
                    </a:lnTo>
                    <a:lnTo>
                      <a:pt x="489" y="131"/>
                    </a:lnTo>
                    <a:lnTo>
                      <a:pt x="513" y="176"/>
                    </a:lnTo>
                    <a:lnTo>
                      <a:pt x="494" y="172"/>
                    </a:lnTo>
                    <a:lnTo>
                      <a:pt x="487" y="193"/>
                    </a:lnTo>
                    <a:lnTo>
                      <a:pt x="502" y="220"/>
                    </a:lnTo>
                    <a:lnTo>
                      <a:pt x="512" y="226"/>
                    </a:lnTo>
                    <a:lnTo>
                      <a:pt x="512" y="232"/>
                    </a:lnTo>
                    <a:lnTo>
                      <a:pt x="520" y="261"/>
                    </a:lnTo>
                    <a:lnTo>
                      <a:pt x="525" y="332"/>
                    </a:lnTo>
                    <a:close/>
                  </a:path>
                </a:pathLst>
              </a:custGeom>
              <a:pattFill prst="smGrid">
                <a:fgClr>
                  <a:srgbClr val="00FF00"/>
                </a:fgClr>
                <a:bgClr>
                  <a:srgbClr val="C0C0C0"/>
                </a:bgClr>
              </a:pattFill>
              <a:ln w="0">
                <a:solidFill>
                  <a:schemeClr val="tx2"/>
                </a:solidFill>
                <a:round/>
                <a:headEnd/>
                <a:tailEnd/>
              </a:ln>
            </p:spPr>
            <p:txBody>
              <a:bodyPr/>
              <a:lstStyle/>
              <a:p>
                <a:endParaRPr lang="en-US"/>
              </a:p>
            </p:txBody>
          </p:sp>
          <p:sp>
            <p:nvSpPr>
              <p:cNvPr id="202816" name="Freeform 59" descr="Small grid"/>
              <p:cNvSpPr>
                <a:spLocks/>
              </p:cNvSpPr>
              <p:nvPr/>
            </p:nvSpPr>
            <p:spPr bwMode="auto">
              <a:xfrm>
                <a:off x="5230813" y="1576388"/>
                <a:ext cx="909637" cy="544512"/>
              </a:xfrm>
              <a:custGeom>
                <a:avLst/>
                <a:gdLst>
                  <a:gd name="T0" fmla="*/ 2147483647 w 1155"/>
                  <a:gd name="T1" fmla="*/ 2147483647 h 688"/>
                  <a:gd name="T2" fmla="*/ 2147483647 w 1155"/>
                  <a:gd name="T3" fmla="*/ 2147483647 h 688"/>
                  <a:gd name="T4" fmla="*/ 2147483647 w 1155"/>
                  <a:gd name="T5" fmla="*/ 2147483647 h 688"/>
                  <a:gd name="T6" fmla="*/ 2147483647 w 1155"/>
                  <a:gd name="T7" fmla="*/ 2147483647 h 688"/>
                  <a:gd name="T8" fmla="*/ 2147483647 w 1155"/>
                  <a:gd name="T9" fmla="*/ 2147483647 h 688"/>
                  <a:gd name="T10" fmla="*/ 2147483647 w 1155"/>
                  <a:gd name="T11" fmla="*/ 2147483647 h 688"/>
                  <a:gd name="T12" fmla="*/ 2147483647 w 1155"/>
                  <a:gd name="T13" fmla="*/ 2147483647 h 688"/>
                  <a:gd name="T14" fmla="*/ 2147483647 w 1155"/>
                  <a:gd name="T15" fmla="*/ 2147483647 h 688"/>
                  <a:gd name="T16" fmla="*/ 2147483647 w 1155"/>
                  <a:gd name="T17" fmla="*/ 2147483647 h 688"/>
                  <a:gd name="T18" fmla="*/ 2147483647 w 1155"/>
                  <a:gd name="T19" fmla="*/ 2147483647 h 688"/>
                  <a:gd name="T20" fmla="*/ 2147483647 w 1155"/>
                  <a:gd name="T21" fmla="*/ 2147483647 h 688"/>
                  <a:gd name="T22" fmla="*/ 2147483647 w 1155"/>
                  <a:gd name="T23" fmla="*/ 2147483647 h 688"/>
                  <a:gd name="T24" fmla="*/ 2147483647 w 1155"/>
                  <a:gd name="T25" fmla="*/ 2147483647 h 688"/>
                  <a:gd name="T26" fmla="*/ 2147483647 w 1155"/>
                  <a:gd name="T27" fmla="*/ 2147483647 h 688"/>
                  <a:gd name="T28" fmla="*/ 2147483647 w 1155"/>
                  <a:gd name="T29" fmla="*/ 2147483647 h 688"/>
                  <a:gd name="T30" fmla="*/ 2147483647 w 1155"/>
                  <a:gd name="T31" fmla="*/ 2147483647 h 688"/>
                  <a:gd name="T32" fmla="*/ 2147483647 w 1155"/>
                  <a:gd name="T33" fmla="*/ 2147483647 h 688"/>
                  <a:gd name="T34" fmla="*/ 2147483647 w 1155"/>
                  <a:gd name="T35" fmla="*/ 2147483647 h 688"/>
                  <a:gd name="T36" fmla="*/ 2147483647 w 1155"/>
                  <a:gd name="T37" fmla="*/ 2147483647 h 688"/>
                  <a:gd name="T38" fmla="*/ 2147483647 w 1155"/>
                  <a:gd name="T39" fmla="*/ 2147483647 h 688"/>
                  <a:gd name="T40" fmla="*/ 2147483647 w 1155"/>
                  <a:gd name="T41" fmla="*/ 2147483647 h 688"/>
                  <a:gd name="T42" fmla="*/ 2147483647 w 1155"/>
                  <a:gd name="T43" fmla="*/ 2147483647 h 688"/>
                  <a:gd name="T44" fmla="*/ 2147483647 w 1155"/>
                  <a:gd name="T45" fmla="*/ 0 h 688"/>
                  <a:gd name="T46" fmla="*/ 2147483647 w 1155"/>
                  <a:gd name="T47" fmla="*/ 2147483647 h 688"/>
                  <a:gd name="T48" fmla="*/ 2147483647 w 1155"/>
                  <a:gd name="T49" fmla="*/ 2147483647 h 688"/>
                  <a:gd name="T50" fmla="*/ 2147483647 w 1155"/>
                  <a:gd name="T51" fmla="*/ 2147483647 h 688"/>
                  <a:gd name="T52" fmla="*/ 2147483647 w 1155"/>
                  <a:gd name="T53" fmla="*/ 2147483647 h 688"/>
                  <a:gd name="T54" fmla="*/ 2147483647 w 1155"/>
                  <a:gd name="T55" fmla="*/ 2147483647 h 688"/>
                  <a:gd name="T56" fmla="*/ 2147483647 w 1155"/>
                  <a:gd name="T57" fmla="*/ 2147483647 h 688"/>
                  <a:gd name="T58" fmla="*/ 2147483647 w 1155"/>
                  <a:gd name="T59" fmla="*/ 2147483647 h 688"/>
                  <a:gd name="T60" fmla="*/ 2147483647 w 1155"/>
                  <a:gd name="T61" fmla="*/ 2147483647 h 688"/>
                  <a:gd name="T62" fmla="*/ 2147483647 w 1155"/>
                  <a:gd name="T63" fmla="*/ 2147483647 h 688"/>
                  <a:gd name="T64" fmla="*/ 2147483647 w 1155"/>
                  <a:gd name="T65" fmla="*/ 2147483647 h 688"/>
                  <a:gd name="T66" fmla="*/ 2147483647 w 1155"/>
                  <a:gd name="T67" fmla="*/ 2147483647 h 688"/>
                  <a:gd name="T68" fmla="*/ 2147483647 w 1155"/>
                  <a:gd name="T69" fmla="*/ 2147483647 h 688"/>
                  <a:gd name="T70" fmla="*/ 2147483647 w 1155"/>
                  <a:gd name="T71" fmla="*/ 2147483647 h 688"/>
                  <a:gd name="T72" fmla="*/ 2147483647 w 1155"/>
                  <a:gd name="T73" fmla="*/ 2147483647 h 688"/>
                  <a:gd name="T74" fmla="*/ 2147483647 w 1155"/>
                  <a:gd name="T75" fmla="*/ 2147483647 h 688"/>
                  <a:gd name="T76" fmla="*/ 2147483647 w 1155"/>
                  <a:gd name="T77" fmla="*/ 2147483647 h 688"/>
                  <a:gd name="T78" fmla="*/ 2147483647 w 1155"/>
                  <a:gd name="T79" fmla="*/ 2147483647 h 688"/>
                  <a:gd name="T80" fmla="*/ 2147483647 w 1155"/>
                  <a:gd name="T81" fmla="*/ 2147483647 h 688"/>
                  <a:gd name="T82" fmla="*/ 2147483647 w 1155"/>
                  <a:gd name="T83" fmla="*/ 2147483647 h 688"/>
                  <a:gd name="T84" fmla="*/ 2147483647 w 1155"/>
                  <a:gd name="T85" fmla="*/ 2147483647 h 688"/>
                  <a:gd name="T86" fmla="*/ 2147483647 w 1155"/>
                  <a:gd name="T87" fmla="*/ 2147483647 h 688"/>
                  <a:gd name="T88" fmla="*/ 2147483647 w 1155"/>
                  <a:gd name="T89" fmla="*/ 2147483647 h 688"/>
                  <a:gd name="T90" fmla="*/ 2147483647 w 1155"/>
                  <a:gd name="T91" fmla="*/ 2147483647 h 688"/>
                  <a:gd name="T92" fmla="*/ 2147483647 w 1155"/>
                  <a:gd name="T93" fmla="*/ 2147483647 h 688"/>
                  <a:gd name="T94" fmla="*/ 2147483647 w 1155"/>
                  <a:gd name="T95" fmla="*/ 2147483647 h 688"/>
                  <a:gd name="T96" fmla="*/ 2147483647 w 1155"/>
                  <a:gd name="T97" fmla="*/ 2147483647 h 688"/>
                  <a:gd name="T98" fmla="*/ 2147483647 w 1155"/>
                  <a:gd name="T99" fmla="*/ 2147483647 h 688"/>
                  <a:gd name="T100" fmla="*/ 2147483647 w 1155"/>
                  <a:gd name="T101" fmla="*/ 2147483647 h 688"/>
                  <a:gd name="T102" fmla="*/ 2147483647 w 1155"/>
                  <a:gd name="T103" fmla="*/ 2147483647 h 688"/>
                  <a:gd name="T104" fmla="*/ 2147483647 w 1155"/>
                  <a:gd name="T105" fmla="*/ 2147483647 h 688"/>
                  <a:gd name="T106" fmla="*/ 2147483647 w 1155"/>
                  <a:gd name="T107" fmla="*/ 2147483647 h 68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55"/>
                  <a:gd name="T163" fmla="*/ 0 h 688"/>
                  <a:gd name="T164" fmla="*/ 1155 w 1155"/>
                  <a:gd name="T165" fmla="*/ 688 h 68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55" h="688">
                    <a:moveTo>
                      <a:pt x="672" y="470"/>
                    </a:moveTo>
                    <a:lnTo>
                      <a:pt x="644" y="476"/>
                    </a:lnTo>
                    <a:lnTo>
                      <a:pt x="622" y="444"/>
                    </a:lnTo>
                    <a:lnTo>
                      <a:pt x="610" y="480"/>
                    </a:lnTo>
                    <a:lnTo>
                      <a:pt x="588" y="484"/>
                    </a:lnTo>
                    <a:lnTo>
                      <a:pt x="581" y="463"/>
                    </a:lnTo>
                    <a:lnTo>
                      <a:pt x="544" y="548"/>
                    </a:lnTo>
                    <a:lnTo>
                      <a:pt x="512" y="646"/>
                    </a:lnTo>
                    <a:lnTo>
                      <a:pt x="497" y="681"/>
                    </a:lnTo>
                    <a:lnTo>
                      <a:pt x="502" y="688"/>
                    </a:lnTo>
                    <a:lnTo>
                      <a:pt x="486" y="683"/>
                    </a:lnTo>
                    <a:lnTo>
                      <a:pt x="444" y="511"/>
                    </a:lnTo>
                    <a:lnTo>
                      <a:pt x="439" y="503"/>
                    </a:lnTo>
                    <a:lnTo>
                      <a:pt x="418" y="498"/>
                    </a:lnTo>
                    <a:lnTo>
                      <a:pt x="417" y="493"/>
                    </a:lnTo>
                    <a:lnTo>
                      <a:pt x="407" y="498"/>
                    </a:lnTo>
                    <a:lnTo>
                      <a:pt x="394" y="491"/>
                    </a:lnTo>
                    <a:lnTo>
                      <a:pt x="402" y="470"/>
                    </a:lnTo>
                    <a:lnTo>
                      <a:pt x="393" y="457"/>
                    </a:lnTo>
                    <a:lnTo>
                      <a:pt x="370" y="449"/>
                    </a:lnTo>
                    <a:lnTo>
                      <a:pt x="329" y="443"/>
                    </a:lnTo>
                    <a:lnTo>
                      <a:pt x="308" y="449"/>
                    </a:lnTo>
                    <a:lnTo>
                      <a:pt x="297" y="442"/>
                    </a:lnTo>
                    <a:lnTo>
                      <a:pt x="288" y="439"/>
                    </a:lnTo>
                    <a:lnTo>
                      <a:pt x="271" y="439"/>
                    </a:lnTo>
                    <a:lnTo>
                      <a:pt x="255" y="429"/>
                    </a:lnTo>
                    <a:lnTo>
                      <a:pt x="245" y="423"/>
                    </a:lnTo>
                    <a:lnTo>
                      <a:pt x="228" y="413"/>
                    </a:lnTo>
                    <a:lnTo>
                      <a:pt x="98" y="383"/>
                    </a:lnTo>
                    <a:lnTo>
                      <a:pt x="86" y="381"/>
                    </a:lnTo>
                    <a:lnTo>
                      <a:pt x="53" y="364"/>
                    </a:lnTo>
                    <a:lnTo>
                      <a:pt x="34" y="327"/>
                    </a:lnTo>
                    <a:lnTo>
                      <a:pt x="0" y="310"/>
                    </a:lnTo>
                    <a:lnTo>
                      <a:pt x="26" y="291"/>
                    </a:lnTo>
                    <a:lnTo>
                      <a:pt x="66" y="267"/>
                    </a:lnTo>
                    <a:lnTo>
                      <a:pt x="84" y="243"/>
                    </a:lnTo>
                    <a:lnTo>
                      <a:pt x="105" y="223"/>
                    </a:lnTo>
                    <a:lnTo>
                      <a:pt x="125" y="223"/>
                    </a:lnTo>
                    <a:lnTo>
                      <a:pt x="185" y="192"/>
                    </a:lnTo>
                    <a:lnTo>
                      <a:pt x="234" y="149"/>
                    </a:lnTo>
                    <a:lnTo>
                      <a:pt x="242" y="127"/>
                    </a:lnTo>
                    <a:lnTo>
                      <a:pt x="279" y="84"/>
                    </a:lnTo>
                    <a:lnTo>
                      <a:pt x="298" y="67"/>
                    </a:lnTo>
                    <a:lnTo>
                      <a:pt x="313" y="39"/>
                    </a:lnTo>
                    <a:lnTo>
                      <a:pt x="357" y="8"/>
                    </a:lnTo>
                    <a:lnTo>
                      <a:pt x="377" y="0"/>
                    </a:lnTo>
                    <a:lnTo>
                      <a:pt x="417" y="2"/>
                    </a:lnTo>
                    <a:lnTo>
                      <a:pt x="423" y="12"/>
                    </a:lnTo>
                    <a:lnTo>
                      <a:pt x="381" y="49"/>
                    </a:lnTo>
                    <a:lnTo>
                      <a:pt x="346" y="87"/>
                    </a:lnTo>
                    <a:lnTo>
                      <a:pt x="344" y="105"/>
                    </a:lnTo>
                    <a:lnTo>
                      <a:pt x="329" y="127"/>
                    </a:lnTo>
                    <a:lnTo>
                      <a:pt x="326" y="145"/>
                    </a:lnTo>
                    <a:lnTo>
                      <a:pt x="316" y="166"/>
                    </a:lnTo>
                    <a:lnTo>
                      <a:pt x="349" y="168"/>
                    </a:lnTo>
                    <a:lnTo>
                      <a:pt x="383" y="166"/>
                    </a:lnTo>
                    <a:lnTo>
                      <a:pt x="432" y="175"/>
                    </a:lnTo>
                    <a:lnTo>
                      <a:pt x="461" y="205"/>
                    </a:lnTo>
                    <a:lnTo>
                      <a:pt x="506" y="273"/>
                    </a:lnTo>
                    <a:lnTo>
                      <a:pt x="545" y="269"/>
                    </a:lnTo>
                    <a:lnTo>
                      <a:pt x="606" y="266"/>
                    </a:lnTo>
                    <a:lnTo>
                      <a:pt x="615" y="259"/>
                    </a:lnTo>
                    <a:lnTo>
                      <a:pt x="610" y="247"/>
                    </a:lnTo>
                    <a:lnTo>
                      <a:pt x="623" y="257"/>
                    </a:lnTo>
                    <a:lnTo>
                      <a:pt x="641" y="254"/>
                    </a:lnTo>
                    <a:lnTo>
                      <a:pt x="703" y="198"/>
                    </a:lnTo>
                    <a:lnTo>
                      <a:pt x="745" y="183"/>
                    </a:lnTo>
                    <a:lnTo>
                      <a:pt x="764" y="183"/>
                    </a:lnTo>
                    <a:lnTo>
                      <a:pt x="805" y="178"/>
                    </a:lnTo>
                    <a:lnTo>
                      <a:pt x="846" y="148"/>
                    </a:lnTo>
                    <a:lnTo>
                      <a:pt x="884" y="138"/>
                    </a:lnTo>
                    <a:lnTo>
                      <a:pt x="885" y="217"/>
                    </a:lnTo>
                    <a:lnTo>
                      <a:pt x="893" y="223"/>
                    </a:lnTo>
                    <a:lnTo>
                      <a:pt x="934" y="222"/>
                    </a:lnTo>
                    <a:lnTo>
                      <a:pt x="955" y="213"/>
                    </a:lnTo>
                    <a:lnTo>
                      <a:pt x="966" y="229"/>
                    </a:lnTo>
                    <a:lnTo>
                      <a:pt x="987" y="200"/>
                    </a:lnTo>
                    <a:lnTo>
                      <a:pt x="1013" y="199"/>
                    </a:lnTo>
                    <a:lnTo>
                      <a:pt x="1023" y="183"/>
                    </a:lnTo>
                    <a:lnTo>
                      <a:pt x="1033" y="185"/>
                    </a:lnTo>
                    <a:lnTo>
                      <a:pt x="1038" y="192"/>
                    </a:lnTo>
                    <a:lnTo>
                      <a:pt x="1037" y="230"/>
                    </a:lnTo>
                    <a:lnTo>
                      <a:pt x="1053" y="283"/>
                    </a:lnTo>
                    <a:lnTo>
                      <a:pt x="1067" y="291"/>
                    </a:lnTo>
                    <a:lnTo>
                      <a:pt x="1078" y="317"/>
                    </a:lnTo>
                    <a:lnTo>
                      <a:pt x="1086" y="314"/>
                    </a:lnTo>
                    <a:lnTo>
                      <a:pt x="1097" y="295"/>
                    </a:lnTo>
                    <a:lnTo>
                      <a:pt x="1111" y="304"/>
                    </a:lnTo>
                    <a:lnTo>
                      <a:pt x="1131" y="294"/>
                    </a:lnTo>
                    <a:lnTo>
                      <a:pt x="1155" y="322"/>
                    </a:lnTo>
                    <a:lnTo>
                      <a:pt x="1136" y="344"/>
                    </a:lnTo>
                    <a:lnTo>
                      <a:pt x="1112" y="348"/>
                    </a:lnTo>
                    <a:lnTo>
                      <a:pt x="1094" y="342"/>
                    </a:lnTo>
                    <a:lnTo>
                      <a:pt x="1073" y="348"/>
                    </a:lnTo>
                    <a:lnTo>
                      <a:pt x="1054" y="344"/>
                    </a:lnTo>
                    <a:lnTo>
                      <a:pt x="1012" y="365"/>
                    </a:lnTo>
                    <a:lnTo>
                      <a:pt x="968" y="341"/>
                    </a:lnTo>
                    <a:lnTo>
                      <a:pt x="959" y="354"/>
                    </a:lnTo>
                    <a:lnTo>
                      <a:pt x="953" y="405"/>
                    </a:lnTo>
                    <a:lnTo>
                      <a:pt x="908" y="361"/>
                    </a:lnTo>
                    <a:lnTo>
                      <a:pt x="885" y="354"/>
                    </a:lnTo>
                    <a:lnTo>
                      <a:pt x="822" y="347"/>
                    </a:lnTo>
                    <a:lnTo>
                      <a:pt x="804" y="379"/>
                    </a:lnTo>
                    <a:lnTo>
                      <a:pt x="784" y="392"/>
                    </a:lnTo>
                    <a:lnTo>
                      <a:pt x="765" y="393"/>
                    </a:lnTo>
                    <a:lnTo>
                      <a:pt x="751" y="405"/>
                    </a:lnTo>
                    <a:lnTo>
                      <a:pt x="722" y="400"/>
                    </a:lnTo>
                    <a:lnTo>
                      <a:pt x="702" y="409"/>
                    </a:lnTo>
                    <a:lnTo>
                      <a:pt x="672" y="470"/>
                    </a:lnTo>
                    <a:close/>
                  </a:path>
                </a:pathLst>
              </a:custGeom>
              <a:pattFill prst="smGrid">
                <a:fgClr>
                  <a:srgbClr val="00FF00"/>
                </a:fgClr>
                <a:bgClr>
                  <a:srgbClr val="C0C0C0"/>
                </a:bgClr>
              </a:pattFill>
              <a:ln w="0">
                <a:solidFill>
                  <a:schemeClr val="tx2"/>
                </a:solidFill>
                <a:round/>
                <a:headEnd/>
                <a:tailEnd/>
              </a:ln>
            </p:spPr>
            <p:txBody>
              <a:bodyPr/>
              <a:lstStyle/>
              <a:p>
                <a:endParaRPr lang="en-US"/>
              </a:p>
            </p:txBody>
          </p:sp>
          <p:sp>
            <p:nvSpPr>
              <p:cNvPr id="202817" name="Freeform 60"/>
              <p:cNvSpPr>
                <a:spLocks/>
              </p:cNvSpPr>
              <p:nvPr/>
            </p:nvSpPr>
            <p:spPr bwMode="auto">
              <a:xfrm>
                <a:off x="6000750" y="1881188"/>
                <a:ext cx="34925" cy="31750"/>
              </a:xfrm>
              <a:custGeom>
                <a:avLst/>
                <a:gdLst>
                  <a:gd name="T0" fmla="*/ 2147483647 w 47"/>
                  <a:gd name="T1" fmla="*/ 2147483647 h 39"/>
                  <a:gd name="T2" fmla="*/ 0 w 47"/>
                  <a:gd name="T3" fmla="*/ 0 h 39"/>
                  <a:gd name="T4" fmla="*/ 2147483647 w 47"/>
                  <a:gd name="T5" fmla="*/ 2147483647 h 39"/>
                  <a:gd name="T6" fmla="*/ 2147483647 w 47"/>
                  <a:gd name="T7" fmla="*/ 2147483647 h 39"/>
                  <a:gd name="T8" fmla="*/ 2147483647 w 47"/>
                  <a:gd name="T9" fmla="*/ 2147483647 h 39"/>
                  <a:gd name="T10" fmla="*/ 0 60000 65536"/>
                  <a:gd name="T11" fmla="*/ 0 60000 65536"/>
                  <a:gd name="T12" fmla="*/ 0 60000 65536"/>
                  <a:gd name="T13" fmla="*/ 0 60000 65536"/>
                  <a:gd name="T14" fmla="*/ 0 60000 65536"/>
                  <a:gd name="T15" fmla="*/ 0 w 47"/>
                  <a:gd name="T16" fmla="*/ 0 h 39"/>
                  <a:gd name="T17" fmla="*/ 47 w 47"/>
                  <a:gd name="T18" fmla="*/ 39 h 39"/>
                </a:gdLst>
                <a:ahLst/>
                <a:cxnLst>
                  <a:cxn ang="T10">
                    <a:pos x="T0" y="T1"/>
                  </a:cxn>
                  <a:cxn ang="T11">
                    <a:pos x="T2" y="T3"/>
                  </a:cxn>
                  <a:cxn ang="T12">
                    <a:pos x="T4" y="T5"/>
                  </a:cxn>
                  <a:cxn ang="T13">
                    <a:pos x="T6" y="T7"/>
                  </a:cxn>
                  <a:cxn ang="T14">
                    <a:pos x="T8" y="T9"/>
                  </a:cxn>
                </a:cxnLst>
                <a:rect l="T15" t="T16" r="T17" b="T18"/>
                <a:pathLst>
                  <a:path w="47" h="39">
                    <a:moveTo>
                      <a:pt x="1" y="8"/>
                    </a:moveTo>
                    <a:lnTo>
                      <a:pt x="0" y="0"/>
                    </a:lnTo>
                    <a:lnTo>
                      <a:pt x="47" y="31"/>
                    </a:lnTo>
                    <a:lnTo>
                      <a:pt x="28" y="39"/>
                    </a:lnTo>
                    <a:lnTo>
                      <a:pt x="1" y="8"/>
                    </a:lnTo>
                    <a:close/>
                  </a:path>
                </a:pathLst>
              </a:custGeom>
              <a:solidFill>
                <a:srgbClr val="FFFFFF"/>
              </a:solidFill>
              <a:ln w="0">
                <a:solidFill>
                  <a:schemeClr val="tx2"/>
                </a:solidFill>
                <a:round/>
                <a:headEnd/>
                <a:tailEnd/>
              </a:ln>
            </p:spPr>
            <p:txBody>
              <a:bodyPr/>
              <a:lstStyle/>
              <a:p>
                <a:endParaRPr lang="en-US"/>
              </a:p>
            </p:txBody>
          </p:sp>
          <p:sp>
            <p:nvSpPr>
              <p:cNvPr id="202818" name="Freeform 61"/>
              <p:cNvSpPr>
                <a:spLocks/>
              </p:cNvSpPr>
              <p:nvPr/>
            </p:nvSpPr>
            <p:spPr bwMode="auto">
              <a:xfrm>
                <a:off x="5391150" y="1466850"/>
                <a:ext cx="36513" cy="9525"/>
              </a:xfrm>
              <a:custGeom>
                <a:avLst/>
                <a:gdLst>
                  <a:gd name="T0" fmla="*/ 0 w 48"/>
                  <a:gd name="T1" fmla="*/ 2147483647 h 11"/>
                  <a:gd name="T2" fmla="*/ 2147483647 w 48"/>
                  <a:gd name="T3" fmla="*/ 0 h 11"/>
                  <a:gd name="T4" fmla="*/ 2147483647 w 48"/>
                  <a:gd name="T5" fmla="*/ 2147483647 h 11"/>
                  <a:gd name="T6" fmla="*/ 2147483647 w 48"/>
                  <a:gd name="T7" fmla="*/ 2147483647 h 11"/>
                  <a:gd name="T8" fmla="*/ 0 w 48"/>
                  <a:gd name="T9" fmla="*/ 2147483647 h 11"/>
                  <a:gd name="T10" fmla="*/ 0 60000 65536"/>
                  <a:gd name="T11" fmla="*/ 0 60000 65536"/>
                  <a:gd name="T12" fmla="*/ 0 60000 65536"/>
                  <a:gd name="T13" fmla="*/ 0 60000 65536"/>
                  <a:gd name="T14" fmla="*/ 0 60000 65536"/>
                  <a:gd name="T15" fmla="*/ 0 w 48"/>
                  <a:gd name="T16" fmla="*/ 0 h 11"/>
                  <a:gd name="T17" fmla="*/ 48 w 48"/>
                  <a:gd name="T18" fmla="*/ 11 h 11"/>
                </a:gdLst>
                <a:ahLst/>
                <a:cxnLst>
                  <a:cxn ang="T10">
                    <a:pos x="T0" y="T1"/>
                  </a:cxn>
                  <a:cxn ang="T11">
                    <a:pos x="T2" y="T3"/>
                  </a:cxn>
                  <a:cxn ang="T12">
                    <a:pos x="T4" y="T5"/>
                  </a:cxn>
                  <a:cxn ang="T13">
                    <a:pos x="T6" y="T7"/>
                  </a:cxn>
                  <a:cxn ang="T14">
                    <a:pos x="T8" y="T9"/>
                  </a:cxn>
                </a:cxnLst>
                <a:rect l="T15" t="T16" r="T17" b="T18"/>
                <a:pathLst>
                  <a:path w="48" h="11">
                    <a:moveTo>
                      <a:pt x="0" y="6"/>
                    </a:moveTo>
                    <a:lnTo>
                      <a:pt x="48" y="0"/>
                    </a:lnTo>
                    <a:lnTo>
                      <a:pt x="38" y="7"/>
                    </a:lnTo>
                    <a:lnTo>
                      <a:pt x="29" y="11"/>
                    </a:lnTo>
                    <a:lnTo>
                      <a:pt x="0" y="6"/>
                    </a:lnTo>
                    <a:close/>
                  </a:path>
                </a:pathLst>
              </a:custGeom>
              <a:solidFill>
                <a:srgbClr val="FFFFFF"/>
              </a:solidFill>
              <a:ln w="0">
                <a:solidFill>
                  <a:schemeClr val="tx2"/>
                </a:solidFill>
                <a:round/>
                <a:headEnd/>
                <a:tailEnd/>
              </a:ln>
            </p:spPr>
            <p:txBody>
              <a:bodyPr/>
              <a:lstStyle/>
              <a:p>
                <a:endParaRPr lang="en-US"/>
              </a:p>
            </p:txBody>
          </p:sp>
          <p:sp>
            <p:nvSpPr>
              <p:cNvPr id="202819" name="Freeform 62"/>
              <p:cNvSpPr>
                <a:spLocks/>
              </p:cNvSpPr>
              <p:nvPr/>
            </p:nvSpPr>
            <p:spPr bwMode="auto">
              <a:xfrm>
                <a:off x="6080125" y="2673350"/>
                <a:ext cx="625475" cy="884238"/>
              </a:xfrm>
              <a:custGeom>
                <a:avLst/>
                <a:gdLst>
                  <a:gd name="T0" fmla="*/ 2147483647 w 792"/>
                  <a:gd name="T1" fmla="*/ 2147483647 h 1122"/>
                  <a:gd name="T2" fmla="*/ 2147483647 w 792"/>
                  <a:gd name="T3" fmla="*/ 2147483647 h 1122"/>
                  <a:gd name="T4" fmla="*/ 2147483647 w 792"/>
                  <a:gd name="T5" fmla="*/ 2147483647 h 1122"/>
                  <a:gd name="T6" fmla="*/ 2147483647 w 792"/>
                  <a:gd name="T7" fmla="*/ 2147483647 h 1122"/>
                  <a:gd name="T8" fmla="*/ 2147483647 w 792"/>
                  <a:gd name="T9" fmla="*/ 2147483647 h 1122"/>
                  <a:gd name="T10" fmla="*/ 2147483647 w 792"/>
                  <a:gd name="T11" fmla="*/ 2147483647 h 1122"/>
                  <a:gd name="T12" fmla="*/ 2147483647 w 792"/>
                  <a:gd name="T13" fmla="*/ 2147483647 h 1122"/>
                  <a:gd name="T14" fmla="*/ 2147483647 w 792"/>
                  <a:gd name="T15" fmla="*/ 2147483647 h 1122"/>
                  <a:gd name="T16" fmla="*/ 2147483647 w 792"/>
                  <a:gd name="T17" fmla="*/ 2147483647 h 1122"/>
                  <a:gd name="T18" fmla="*/ 2147483647 w 792"/>
                  <a:gd name="T19" fmla="*/ 2147483647 h 1122"/>
                  <a:gd name="T20" fmla="*/ 2147483647 w 792"/>
                  <a:gd name="T21" fmla="*/ 2147483647 h 1122"/>
                  <a:gd name="T22" fmla="*/ 2147483647 w 792"/>
                  <a:gd name="T23" fmla="*/ 2147483647 h 1122"/>
                  <a:gd name="T24" fmla="*/ 2147483647 w 792"/>
                  <a:gd name="T25" fmla="*/ 2147483647 h 1122"/>
                  <a:gd name="T26" fmla="*/ 2147483647 w 792"/>
                  <a:gd name="T27" fmla="*/ 2147483647 h 1122"/>
                  <a:gd name="T28" fmla="*/ 2147483647 w 792"/>
                  <a:gd name="T29" fmla="*/ 2147483647 h 1122"/>
                  <a:gd name="T30" fmla="*/ 2147483647 w 792"/>
                  <a:gd name="T31" fmla="*/ 2147483647 h 1122"/>
                  <a:gd name="T32" fmla="*/ 2147483647 w 792"/>
                  <a:gd name="T33" fmla="*/ 2147483647 h 1122"/>
                  <a:gd name="T34" fmla="*/ 2147483647 w 792"/>
                  <a:gd name="T35" fmla="*/ 2147483647 h 1122"/>
                  <a:gd name="T36" fmla="*/ 2147483647 w 792"/>
                  <a:gd name="T37" fmla="*/ 2147483647 h 1122"/>
                  <a:gd name="T38" fmla="*/ 2147483647 w 792"/>
                  <a:gd name="T39" fmla="*/ 2147483647 h 1122"/>
                  <a:gd name="T40" fmla="*/ 2147483647 w 792"/>
                  <a:gd name="T41" fmla="*/ 2147483647 h 1122"/>
                  <a:gd name="T42" fmla="*/ 2147483647 w 792"/>
                  <a:gd name="T43" fmla="*/ 2147483647 h 1122"/>
                  <a:gd name="T44" fmla="*/ 2147483647 w 792"/>
                  <a:gd name="T45" fmla="*/ 2147483647 h 1122"/>
                  <a:gd name="T46" fmla="*/ 2147483647 w 792"/>
                  <a:gd name="T47" fmla="*/ 2147483647 h 1122"/>
                  <a:gd name="T48" fmla="*/ 2147483647 w 792"/>
                  <a:gd name="T49" fmla="*/ 2147483647 h 1122"/>
                  <a:gd name="T50" fmla="*/ 2147483647 w 792"/>
                  <a:gd name="T51" fmla="*/ 2147483647 h 1122"/>
                  <a:gd name="T52" fmla="*/ 2147483647 w 792"/>
                  <a:gd name="T53" fmla="*/ 2147483647 h 1122"/>
                  <a:gd name="T54" fmla="*/ 2147483647 w 792"/>
                  <a:gd name="T55" fmla="*/ 2147483647 h 1122"/>
                  <a:gd name="T56" fmla="*/ 2147483647 w 792"/>
                  <a:gd name="T57" fmla="*/ 2147483647 h 1122"/>
                  <a:gd name="T58" fmla="*/ 2147483647 w 792"/>
                  <a:gd name="T59" fmla="*/ 2147483647 h 1122"/>
                  <a:gd name="T60" fmla="*/ 2147483647 w 792"/>
                  <a:gd name="T61" fmla="*/ 2147483647 h 1122"/>
                  <a:gd name="T62" fmla="*/ 2147483647 w 792"/>
                  <a:gd name="T63" fmla="*/ 2147483647 h 1122"/>
                  <a:gd name="T64" fmla="*/ 2147483647 w 792"/>
                  <a:gd name="T65" fmla="*/ 2147483647 h 1122"/>
                  <a:gd name="T66" fmla="*/ 2147483647 w 792"/>
                  <a:gd name="T67" fmla="*/ 2147483647 h 1122"/>
                  <a:gd name="T68" fmla="*/ 2147483647 w 792"/>
                  <a:gd name="T69" fmla="*/ 2147483647 h 1122"/>
                  <a:gd name="T70" fmla="*/ 2147483647 w 792"/>
                  <a:gd name="T71" fmla="*/ 2147483647 h 1122"/>
                  <a:gd name="T72" fmla="*/ 2147483647 w 792"/>
                  <a:gd name="T73" fmla="*/ 2147483647 h 1122"/>
                  <a:gd name="T74" fmla="*/ 2147483647 w 792"/>
                  <a:gd name="T75" fmla="*/ 2147483647 h 1122"/>
                  <a:gd name="T76" fmla="*/ 2147483647 w 792"/>
                  <a:gd name="T77" fmla="*/ 2147483647 h 1122"/>
                  <a:gd name="T78" fmla="*/ 2147483647 w 792"/>
                  <a:gd name="T79" fmla="*/ 2147483647 h 1122"/>
                  <a:gd name="T80" fmla="*/ 2147483647 w 792"/>
                  <a:gd name="T81" fmla="*/ 2147483647 h 1122"/>
                  <a:gd name="T82" fmla="*/ 2147483647 w 792"/>
                  <a:gd name="T83" fmla="*/ 2147483647 h 1122"/>
                  <a:gd name="T84" fmla="*/ 2147483647 w 792"/>
                  <a:gd name="T85" fmla="*/ 2147483647 h 1122"/>
                  <a:gd name="T86" fmla="*/ 2147483647 w 792"/>
                  <a:gd name="T87" fmla="*/ 2147483647 h 1122"/>
                  <a:gd name="T88" fmla="*/ 2147483647 w 792"/>
                  <a:gd name="T89" fmla="*/ 2147483647 h 1122"/>
                  <a:gd name="T90" fmla="*/ 2147483647 w 792"/>
                  <a:gd name="T91" fmla="*/ 2147483647 h 1122"/>
                  <a:gd name="T92" fmla="*/ 2147483647 w 792"/>
                  <a:gd name="T93" fmla="*/ 2147483647 h 1122"/>
                  <a:gd name="T94" fmla="*/ 2147483647 w 792"/>
                  <a:gd name="T95" fmla="*/ 2147483647 h 1122"/>
                  <a:gd name="T96" fmla="*/ 2147483647 w 792"/>
                  <a:gd name="T97" fmla="*/ 2147483647 h 1122"/>
                  <a:gd name="T98" fmla="*/ 2147483647 w 792"/>
                  <a:gd name="T99" fmla="*/ 2147483647 h 1122"/>
                  <a:gd name="T100" fmla="*/ 2147483647 w 792"/>
                  <a:gd name="T101" fmla="*/ 2147483647 h 1122"/>
                  <a:gd name="T102" fmla="*/ 2147483647 w 792"/>
                  <a:gd name="T103" fmla="*/ 2147483647 h 1122"/>
                  <a:gd name="T104" fmla="*/ 2147483647 w 792"/>
                  <a:gd name="T105" fmla="*/ 2147483647 h 1122"/>
                  <a:gd name="T106" fmla="*/ 2147483647 w 792"/>
                  <a:gd name="T107" fmla="*/ 2147483647 h 1122"/>
                  <a:gd name="T108" fmla="*/ 2147483647 w 792"/>
                  <a:gd name="T109" fmla="*/ 2147483647 h 1122"/>
                  <a:gd name="T110" fmla="*/ 2147483647 w 792"/>
                  <a:gd name="T111" fmla="*/ 2147483647 h 1122"/>
                  <a:gd name="T112" fmla="*/ 2147483647 w 792"/>
                  <a:gd name="T113" fmla="*/ 2147483647 h 11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92"/>
                  <a:gd name="T172" fmla="*/ 0 h 1122"/>
                  <a:gd name="T173" fmla="*/ 792 w 792"/>
                  <a:gd name="T174" fmla="*/ 1122 h 11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92" h="1122">
                    <a:moveTo>
                      <a:pt x="296" y="1095"/>
                    </a:moveTo>
                    <a:lnTo>
                      <a:pt x="288" y="1094"/>
                    </a:lnTo>
                    <a:lnTo>
                      <a:pt x="267" y="1067"/>
                    </a:lnTo>
                    <a:lnTo>
                      <a:pt x="256" y="1064"/>
                    </a:lnTo>
                    <a:lnTo>
                      <a:pt x="238" y="1062"/>
                    </a:lnTo>
                    <a:lnTo>
                      <a:pt x="229" y="1067"/>
                    </a:lnTo>
                    <a:lnTo>
                      <a:pt x="215" y="1065"/>
                    </a:lnTo>
                    <a:lnTo>
                      <a:pt x="195" y="1057"/>
                    </a:lnTo>
                    <a:lnTo>
                      <a:pt x="192" y="1043"/>
                    </a:lnTo>
                    <a:lnTo>
                      <a:pt x="187" y="1028"/>
                    </a:lnTo>
                    <a:lnTo>
                      <a:pt x="182" y="1023"/>
                    </a:lnTo>
                    <a:lnTo>
                      <a:pt x="172" y="1001"/>
                    </a:lnTo>
                    <a:lnTo>
                      <a:pt x="161" y="996"/>
                    </a:lnTo>
                    <a:lnTo>
                      <a:pt x="139" y="980"/>
                    </a:lnTo>
                    <a:lnTo>
                      <a:pt x="136" y="986"/>
                    </a:lnTo>
                    <a:lnTo>
                      <a:pt x="116" y="994"/>
                    </a:lnTo>
                    <a:lnTo>
                      <a:pt x="91" y="977"/>
                    </a:lnTo>
                    <a:lnTo>
                      <a:pt x="86" y="984"/>
                    </a:lnTo>
                    <a:lnTo>
                      <a:pt x="79" y="991"/>
                    </a:lnTo>
                    <a:lnTo>
                      <a:pt x="78" y="986"/>
                    </a:lnTo>
                    <a:lnTo>
                      <a:pt x="77" y="970"/>
                    </a:lnTo>
                    <a:lnTo>
                      <a:pt x="72" y="932"/>
                    </a:lnTo>
                    <a:lnTo>
                      <a:pt x="68" y="885"/>
                    </a:lnTo>
                    <a:lnTo>
                      <a:pt x="68" y="874"/>
                    </a:lnTo>
                    <a:lnTo>
                      <a:pt x="67" y="868"/>
                    </a:lnTo>
                    <a:lnTo>
                      <a:pt x="65" y="854"/>
                    </a:lnTo>
                    <a:lnTo>
                      <a:pt x="64" y="847"/>
                    </a:lnTo>
                    <a:lnTo>
                      <a:pt x="64" y="843"/>
                    </a:lnTo>
                    <a:lnTo>
                      <a:pt x="61" y="807"/>
                    </a:lnTo>
                    <a:lnTo>
                      <a:pt x="57" y="779"/>
                    </a:lnTo>
                    <a:lnTo>
                      <a:pt x="56" y="763"/>
                    </a:lnTo>
                    <a:lnTo>
                      <a:pt x="55" y="750"/>
                    </a:lnTo>
                    <a:lnTo>
                      <a:pt x="53" y="726"/>
                    </a:lnTo>
                    <a:lnTo>
                      <a:pt x="53" y="725"/>
                    </a:lnTo>
                    <a:lnTo>
                      <a:pt x="49" y="689"/>
                    </a:lnTo>
                    <a:lnTo>
                      <a:pt x="46" y="653"/>
                    </a:lnTo>
                    <a:lnTo>
                      <a:pt x="44" y="634"/>
                    </a:lnTo>
                    <a:lnTo>
                      <a:pt x="43" y="621"/>
                    </a:lnTo>
                    <a:lnTo>
                      <a:pt x="40" y="604"/>
                    </a:lnTo>
                    <a:lnTo>
                      <a:pt x="38" y="579"/>
                    </a:lnTo>
                    <a:lnTo>
                      <a:pt x="36" y="556"/>
                    </a:lnTo>
                    <a:lnTo>
                      <a:pt x="35" y="540"/>
                    </a:lnTo>
                    <a:lnTo>
                      <a:pt x="31" y="511"/>
                    </a:lnTo>
                    <a:lnTo>
                      <a:pt x="31" y="504"/>
                    </a:lnTo>
                    <a:lnTo>
                      <a:pt x="27" y="467"/>
                    </a:lnTo>
                    <a:lnTo>
                      <a:pt x="25" y="453"/>
                    </a:lnTo>
                    <a:lnTo>
                      <a:pt x="23" y="434"/>
                    </a:lnTo>
                    <a:lnTo>
                      <a:pt x="23" y="430"/>
                    </a:lnTo>
                    <a:lnTo>
                      <a:pt x="19" y="393"/>
                    </a:lnTo>
                    <a:lnTo>
                      <a:pt x="15" y="356"/>
                    </a:lnTo>
                    <a:lnTo>
                      <a:pt x="14" y="350"/>
                    </a:lnTo>
                    <a:lnTo>
                      <a:pt x="12" y="323"/>
                    </a:lnTo>
                    <a:lnTo>
                      <a:pt x="11" y="319"/>
                    </a:lnTo>
                    <a:lnTo>
                      <a:pt x="9" y="305"/>
                    </a:lnTo>
                    <a:lnTo>
                      <a:pt x="6" y="274"/>
                    </a:lnTo>
                    <a:lnTo>
                      <a:pt x="0" y="224"/>
                    </a:lnTo>
                    <a:lnTo>
                      <a:pt x="11" y="223"/>
                    </a:lnTo>
                    <a:lnTo>
                      <a:pt x="59" y="213"/>
                    </a:lnTo>
                    <a:lnTo>
                      <a:pt x="71" y="210"/>
                    </a:lnTo>
                    <a:lnTo>
                      <a:pt x="78" y="209"/>
                    </a:lnTo>
                    <a:lnTo>
                      <a:pt x="108" y="203"/>
                    </a:lnTo>
                    <a:lnTo>
                      <a:pt x="161" y="190"/>
                    </a:lnTo>
                    <a:lnTo>
                      <a:pt x="182" y="186"/>
                    </a:lnTo>
                    <a:lnTo>
                      <a:pt x="211" y="179"/>
                    </a:lnTo>
                    <a:lnTo>
                      <a:pt x="217" y="177"/>
                    </a:lnTo>
                    <a:lnTo>
                      <a:pt x="236" y="173"/>
                    </a:lnTo>
                    <a:lnTo>
                      <a:pt x="251" y="184"/>
                    </a:lnTo>
                    <a:lnTo>
                      <a:pt x="273" y="189"/>
                    </a:lnTo>
                    <a:lnTo>
                      <a:pt x="289" y="197"/>
                    </a:lnTo>
                    <a:lnTo>
                      <a:pt x="321" y="216"/>
                    </a:lnTo>
                    <a:lnTo>
                      <a:pt x="365" y="206"/>
                    </a:lnTo>
                    <a:lnTo>
                      <a:pt x="376" y="221"/>
                    </a:lnTo>
                    <a:lnTo>
                      <a:pt x="391" y="234"/>
                    </a:lnTo>
                    <a:lnTo>
                      <a:pt x="415" y="245"/>
                    </a:lnTo>
                    <a:lnTo>
                      <a:pt x="440" y="227"/>
                    </a:lnTo>
                    <a:lnTo>
                      <a:pt x="456" y="221"/>
                    </a:lnTo>
                    <a:lnTo>
                      <a:pt x="475" y="204"/>
                    </a:lnTo>
                    <a:lnTo>
                      <a:pt x="503" y="192"/>
                    </a:lnTo>
                    <a:lnTo>
                      <a:pt x="520" y="194"/>
                    </a:lnTo>
                    <a:lnTo>
                      <a:pt x="542" y="189"/>
                    </a:lnTo>
                    <a:lnTo>
                      <a:pt x="582" y="138"/>
                    </a:lnTo>
                    <a:lnTo>
                      <a:pt x="595" y="115"/>
                    </a:lnTo>
                    <a:lnTo>
                      <a:pt x="599" y="109"/>
                    </a:lnTo>
                    <a:lnTo>
                      <a:pt x="659" y="55"/>
                    </a:lnTo>
                    <a:lnTo>
                      <a:pt x="738" y="0"/>
                    </a:lnTo>
                    <a:lnTo>
                      <a:pt x="741" y="31"/>
                    </a:lnTo>
                    <a:lnTo>
                      <a:pt x="742" y="38"/>
                    </a:lnTo>
                    <a:lnTo>
                      <a:pt x="748" y="78"/>
                    </a:lnTo>
                    <a:lnTo>
                      <a:pt x="751" y="104"/>
                    </a:lnTo>
                    <a:lnTo>
                      <a:pt x="757" y="141"/>
                    </a:lnTo>
                    <a:lnTo>
                      <a:pt x="757" y="145"/>
                    </a:lnTo>
                    <a:lnTo>
                      <a:pt x="762" y="177"/>
                    </a:lnTo>
                    <a:lnTo>
                      <a:pt x="765" y="203"/>
                    </a:lnTo>
                    <a:lnTo>
                      <a:pt x="772" y="248"/>
                    </a:lnTo>
                    <a:lnTo>
                      <a:pt x="772" y="251"/>
                    </a:lnTo>
                    <a:lnTo>
                      <a:pt x="778" y="288"/>
                    </a:lnTo>
                    <a:lnTo>
                      <a:pt x="779" y="295"/>
                    </a:lnTo>
                    <a:lnTo>
                      <a:pt x="781" y="316"/>
                    </a:lnTo>
                    <a:lnTo>
                      <a:pt x="782" y="325"/>
                    </a:lnTo>
                    <a:lnTo>
                      <a:pt x="783" y="331"/>
                    </a:lnTo>
                    <a:lnTo>
                      <a:pt x="786" y="349"/>
                    </a:lnTo>
                    <a:lnTo>
                      <a:pt x="789" y="367"/>
                    </a:lnTo>
                    <a:lnTo>
                      <a:pt x="792" y="394"/>
                    </a:lnTo>
                    <a:lnTo>
                      <a:pt x="786" y="399"/>
                    </a:lnTo>
                    <a:lnTo>
                      <a:pt x="774" y="403"/>
                    </a:lnTo>
                    <a:lnTo>
                      <a:pt x="768" y="416"/>
                    </a:lnTo>
                    <a:lnTo>
                      <a:pt x="781" y="438"/>
                    </a:lnTo>
                    <a:lnTo>
                      <a:pt x="783" y="468"/>
                    </a:lnTo>
                    <a:lnTo>
                      <a:pt x="782" y="470"/>
                    </a:lnTo>
                    <a:lnTo>
                      <a:pt x="787" y="475"/>
                    </a:lnTo>
                    <a:lnTo>
                      <a:pt x="789" y="509"/>
                    </a:lnTo>
                    <a:lnTo>
                      <a:pt x="782" y="533"/>
                    </a:lnTo>
                    <a:lnTo>
                      <a:pt x="780" y="542"/>
                    </a:lnTo>
                    <a:lnTo>
                      <a:pt x="780" y="552"/>
                    </a:lnTo>
                    <a:lnTo>
                      <a:pt x="780" y="580"/>
                    </a:lnTo>
                    <a:lnTo>
                      <a:pt x="780" y="600"/>
                    </a:lnTo>
                    <a:lnTo>
                      <a:pt x="772" y="616"/>
                    </a:lnTo>
                    <a:lnTo>
                      <a:pt x="771" y="637"/>
                    </a:lnTo>
                    <a:lnTo>
                      <a:pt x="767" y="668"/>
                    </a:lnTo>
                    <a:lnTo>
                      <a:pt x="774" y="675"/>
                    </a:lnTo>
                    <a:lnTo>
                      <a:pt x="770" y="705"/>
                    </a:lnTo>
                    <a:lnTo>
                      <a:pt x="759" y="714"/>
                    </a:lnTo>
                    <a:lnTo>
                      <a:pt x="750" y="728"/>
                    </a:lnTo>
                    <a:lnTo>
                      <a:pt x="744" y="736"/>
                    </a:lnTo>
                    <a:lnTo>
                      <a:pt x="738" y="750"/>
                    </a:lnTo>
                    <a:lnTo>
                      <a:pt x="733" y="765"/>
                    </a:lnTo>
                    <a:lnTo>
                      <a:pt x="712" y="789"/>
                    </a:lnTo>
                    <a:lnTo>
                      <a:pt x="706" y="794"/>
                    </a:lnTo>
                    <a:lnTo>
                      <a:pt x="693" y="807"/>
                    </a:lnTo>
                    <a:lnTo>
                      <a:pt x="668" y="803"/>
                    </a:lnTo>
                    <a:lnTo>
                      <a:pt x="660" y="835"/>
                    </a:lnTo>
                    <a:lnTo>
                      <a:pt x="638" y="847"/>
                    </a:lnTo>
                    <a:lnTo>
                      <a:pt x="634" y="857"/>
                    </a:lnTo>
                    <a:lnTo>
                      <a:pt x="630" y="867"/>
                    </a:lnTo>
                    <a:lnTo>
                      <a:pt x="630" y="870"/>
                    </a:lnTo>
                    <a:lnTo>
                      <a:pt x="631" y="875"/>
                    </a:lnTo>
                    <a:lnTo>
                      <a:pt x="634" y="885"/>
                    </a:lnTo>
                    <a:lnTo>
                      <a:pt x="635" y="894"/>
                    </a:lnTo>
                    <a:lnTo>
                      <a:pt x="630" y="942"/>
                    </a:lnTo>
                    <a:lnTo>
                      <a:pt x="620" y="962"/>
                    </a:lnTo>
                    <a:lnTo>
                      <a:pt x="614" y="963"/>
                    </a:lnTo>
                    <a:lnTo>
                      <a:pt x="591" y="923"/>
                    </a:lnTo>
                    <a:lnTo>
                      <a:pt x="584" y="932"/>
                    </a:lnTo>
                    <a:lnTo>
                      <a:pt x="576" y="946"/>
                    </a:lnTo>
                    <a:lnTo>
                      <a:pt x="567" y="1011"/>
                    </a:lnTo>
                    <a:lnTo>
                      <a:pt x="575" y="1048"/>
                    </a:lnTo>
                    <a:lnTo>
                      <a:pt x="568" y="1060"/>
                    </a:lnTo>
                    <a:lnTo>
                      <a:pt x="563" y="1058"/>
                    </a:lnTo>
                    <a:lnTo>
                      <a:pt x="562" y="1058"/>
                    </a:lnTo>
                    <a:lnTo>
                      <a:pt x="556" y="1064"/>
                    </a:lnTo>
                    <a:lnTo>
                      <a:pt x="556" y="1089"/>
                    </a:lnTo>
                    <a:lnTo>
                      <a:pt x="546" y="1111"/>
                    </a:lnTo>
                    <a:lnTo>
                      <a:pt x="524" y="1122"/>
                    </a:lnTo>
                    <a:lnTo>
                      <a:pt x="507" y="1122"/>
                    </a:lnTo>
                    <a:lnTo>
                      <a:pt x="499" y="1106"/>
                    </a:lnTo>
                    <a:lnTo>
                      <a:pt x="491" y="1101"/>
                    </a:lnTo>
                    <a:lnTo>
                      <a:pt x="474" y="1087"/>
                    </a:lnTo>
                    <a:lnTo>
                      <a:pt x="461" y="1087"/>
                    </a:lnTo>
                    <a:lnTo>
                      <a:pt x="452" y="1071"/>
                    </a:lnTo>
                    <a:lnTo>
                      <a:pt x="443" y="1035"/>
                    </a:lnTo>
                    <a:lnTo>
                      <a:pt x="416" y="1048"/>
                    </a:lnTo>
                    <a:lnTo>
                      <a:pt x="399" y="1081"/>
                    </a:lnTo>
                    <a:lnTo>
                      <a:pt x="382" y="1084"/>
                    </a:lnTo>
                    <a:lnTo>
                      <a:pt x="376" y="1088"/>
                    </a:lnTo>
                    <a:lnTo>
                      <a:pt x="373" y="1094"/>
                    </a:lnTo>
                    <a:lnTo>
                      <a:pt x="356" y="1078"/>
                    </a:lnTo>
                    <a:lnTo>
                      <a:pt x="326" y="1071"/>
                    </a:lnTo>
                    <a:lnTo>
                      <a:pt x="310" y="1081"/>
                    </a:lnTo>
                    <a:lnTo>
                      <a:pt x="308" y="1094"/>
                    </a:lnTo>
                    <a:lnTo>
                      <a:pt x="300" y="1096"/>
                    </a:lnTo>
                    <a:lnTo>
                      <a:pt x="297" y="1096"/>
                    </a:lnTo>
                    <a:lnTo>
                      <a:pt x="296" y="1095"/>
                    </a:lnTo>
                    <a:close/>
                  </a:path>
                </a:pathLst>
              </a:custGeom>
              <a:solidFill>
                <a:srgbClr val="FFFFFF"/>
              </a:solidFill>
              <a:ln w="0">
                <a:solidFill>
                  <a:schemeClr val="tx2"/>
                </a:solidFill>
                <a:round/>
                <a:headEnd/>
                <a:tailEnd/>
              </a:ln>
            </p:spPr>
            <p:txBody>
              <a:bodyPr/>
              <a:lstStyle/>
              <a:p>
                <a:endParaRPr lang="en-US"/>
              </a:p>
            </p:txBody>
          </p:sp>
          <p:sp>
            <p:nvSpPr>
              <p:cNvPr id="202820" name="Freeform 63"/>
              <p:cNvSpPr>
                <a:spLocks/>
              </p:cNvSpPr>
              <p:nvPr/>
            </p:nvSpPr>
            <p:spPr bwMode="auto">
              <a:xfrm>
                <a:off x="5256213" y="4489450"/>
                <a:ext cx="530225" cy="1152525"/>
              </a:xfrm>
              <a:custGeom>
                <a:avLst/>
                <a:gdLst>
                  <a:gd name="T0" fmla="*/ 2147483647 w 669"/>
                  <a:gd name="T1" fmla="*/ 2147483647 h 1461"/>
                  <a:gd name="T2" fmla="*/ 2147483647 w 669"/>
                  <a:gd name="T3" fmla="*/ 2147483647 h 1461"/>
                  <a:gd name="T4" fmla="*/ 2147483647 w 669"/>
                  <a:gd name="T5" fmla="*/ 2147483647 h 1461"/>
                  <a:gd name="T6" fmla="*/ 2147483647 w 669"/>
                  <a:gd name="T7" fmla="*/ 2147483647 h 1461"/>
                  <a:gd name="T8" fmla="*/ 2147483647 w 669"/>
                  <a:gd name="T9" fmla="*/ 2147483647 h 1461"/>
                  <a:gd name="T10" fmla="*/ 2147483647 w 669"/>
                  <a:gd name="T11" fmla="*/ 2147483647 h 1461"/>
                  <a:gd name="T12" fmla="*/ 2147483647 w 669"/>
                  <a:gd name="T13" fmla="*/ 2147483647 h 1461"/>
                  <a:gd name="T14" fmla="*/ 2147483647 w 669"/>
                  <a:gd name="T15" fmla="*/ 2147483647 h 1461"/>
                  <a:gd name="T16" fmla="*/ 2147483647 w 669"/>
                  <a:gd name="T17" fmla="*/ 2147483647 h 1461"/>
                  <a:gd name="T18" fmla="*/ 2147483647 w 669"/>
                  <a:gd name="T19" fmla="*/ 2147483647 h 1461"/>
                  <a:gd name="T20" fmla="*/ 2147483647 w 669"/>
                  <a:gd name="T21" fmla="*/ 2147483647 h 1461"/>
                  <a:gd name="T22" fmla="*/ 2147483647 w 669"/>
                  <a:gd name="T23" fmla="*/ 2147483647 h 1461"/>
                  <a:gd name="T24" fmla="*/ 2147483647 w 669"/>
                  <a:gd name="T25" fmla="*/ 2147483647 h 1461"/>
                  <a:gd name="T26" fmla="*/ 2147483647 w 669"/>
                  <a:gd name="T27" fmla="*/ 2147483647 h 1461"/>
                  <a:gd name="T28" fmla="*/ 2147483647 w 669"/>
                  <a:gd name="T29" fmla="*/ 2147483647 h 1461"/>
                  <a:gd name="T30" fmla="*/ 2147483647 w 669"/>
                  <a:gd name="T31" fmla="*/ 2147483647 h 1461"/>
                  <a:gd name="T32" fmla="*/ 2147483647 w 669"/>
                  <a:gd name="T33" fmla="*/ 2147483647 h 1461"/>
                  <a:gd name="T34" fmla="*/ 2147483647 w 669"/>
                  <a:gd name="T35" fmla="*/ 2147483647 h 1461"/>
                  <a:gd name="T36" fmla="*/ 2147483647 w 669"/>
                  <a:gd name="T37" fmla="*/ 2147483647 h 1461"/>
                  <a:gd name="T38" fmla="*/ 2147483647 w 669"/>
                  <a:gd name="T39" fmla="*/ 2147483647 h 1461"/>
                  <a:gd name="T40" fmla="*/ 2147483647 w 669"/>
                  <a:gd name="T41" fmla="*/ 2147483647 h 1461"/>
                  <a:gd name="T42" fmla="*/ 2147483647 w 669"/>
                  <a:gd name="T43" fmla="*/ 2147483647 h 1461"/>
                  <a:gd name="T44" fmla="*/ 2147483647 w 669"/>
                  <a:gd name="T45" fmla="*/ 2147483647 h 1461"/>
                  <a:gd name="T46" fmla="*/ 2147483647 w 669"/>
                  <a:gd name="T47" fmla="*/ 2147483647 h 1461"/>
                  <a:gd name="T48" fmla="*/ 2147483647 w 669"/>
                  <a:gd name="T49" fmla="*/ 2147483647 h 1461"/>
                  <a:gd name="T50" fmla="*/ 2147483647 w 669"/>
                  <a:gd name="T51" fmla="*/ 2147483647 h 1461"/>
                  <a:gd name="T52" fmla="*/ 2147483647 w 669"/>
                  <a:gd name="T53" fmla="*/ 2147483647 h 1461"/>
                  <a:gd name="T54" fmla="*/ 2147483647 w 669"/>
                  <a:gd name="T55" fmla="*/ 2147483647 h 1461"/>
                  <a:gd name="T56" fmla="*/ 2147483647 w 669"/>
                  <a:gd name="T57" fmla="*/ 2147483647 h 1461"/>
                  <a:gd name="T58" fmla="*/ 2147483647 w 669"/>
                  <a:gd name="T59" fmla="*/ 2147483647 h 1461"/>
                  <a:gd name="T60" fmla="*/ 2147483647 w 669"/>
                  <a:gd name="T61" fmla="*/ 2147483647 h 1461"/>
                  <a:gd name="T62" fmla="*/ 2147483647 w 669"/>
                  <a:gd name="T63" fmla="*/ 2147483647 h 1461"/>
                  <a:gd name="T64" fmla="*/ 2147483647 w 669"/>
                  <a:gd name="T65" fmla="*/ 2147483647 h 1461"/>
                  <a:gd name="T66" fmla="*/ 2147483647 w 669"/>
                  <a:gd name="T67" fmla="*/ 2147483647 h 1461"/>
                  <a:gd name="T68" fmla="*/ 2147483647 w 669"/>
                  <a:gd name="T69" fmla="*/ 2147483647 h 1461"/>
                  <a:gd name="T70" fmla="*/ 2147483647 w 669"/>
                  <a:gd name="T71" fmla="*/ 2147483647 h 1461"/>
                  <a:gd name="T72" fmla="*/ 2147483647 w 669"/>
                  <a:gd name="T73" fmla="*/ 2147483647 h 1461"/>
                  <a:gd name="T74" fmla="*/ 2147483647 w 669"/>
                  <a:gd name="T75" fmla="*/ 2147483647 h 1461"/>
                  <a:gd name="T76" fmla="*/ 2147483647 w 669"/>
                  <a:gd name="T77" fmla="*/ 2147483647 h 1461"/>
                  <a:gd name="T78" fmla="*/ 2147483647 w 669"/>
                  <a:gd name="T79" fmla="*/ 2147483647 h 1461"/>
                  <a:gd name="T80" fmla="*/ 2147483647 w 669"/>
                  <a:gd name="T81" fmla="*/ 2147483647 h 1461"/>
                  <a:gd name="T82" fmla="*/ 2147483647 w 669"/>
                  <a:gd name="T83" fmla="*/ 2147483647 h 1461"/>
                  <a:gd name="T84" fmla="*/ 2147483647 w 669"/>
                  <a:gd name="T85" fmla="*/ 2147483647 h 1461"/>
                  <a:gd name="T86" fmla="*/ 2147483647 w 669"/>
                  <a:gd name="T87" fmla="*/ 2147483647 h 1461"/>
                  <a:gd name="T88" fmla="*/ 2147483647 w 669"/>
                  <a:gd name="T89" fmla="*/ 2147483647 h 1461"/>
                  <a:gd name="T90" fmla="*/ 2147483647 w 669"/>
                  <a:gd name="T91" fmla="*/ 2147483647 h 1461"/>
                  <a:gd name="T92" fmla="*/ 2147483647 w 669"/>
                  <a:gd name="T93" fmla="*/ 2147483647 h 1461"/>
                  <a:gd name="T94" fmla="*/ 2147483647 w 669"/>
                  <a:gd name="T95" fmla="*/ 2147483647 h 1461"/>
                  <a:gd name="T96" fmla="*/ 2147483647 w 669"/>
                  <a:gd name="T97" fmla="*/ 2147483647 h 1461"/>
                  <a:gd name="T98" fmla="*/ 2147483647 w 669"/>
                  <a:gd name="T99" fmla="*/ 2147483647 h 1461"/>
                  <a:gd name="T100" fmla="*/ 2147483647 w 669"/>
                  <a:gd name="T101" fmla="*/ 2147483647 h 1461"/>
                  <a:gd name="T102" fmla="*/ 2147483647 w 669"/>
                  <a:gd name="T103" fmla="*/ 2147483647 h 1461"/>
                  <a:gd name="T104" fmla="*/ 2147483647 w 669"/>
                  <a:gd name="T105" fmla="*/ 2147483647 h 1461"/>
                  <a:gd name="T106" fmla="*/ 2147483647 w 669"/>
                  <a:gd name="T107" fmla="*/ 2147483647 h 1461"/>
                  <a:gd name="T108" fmla="*/ 2147483647 w 669"/>
                  <a:gd name="T109" fmla="*/ 2147483647 h 1461"/>
                  <a:gd name="T110" fmla="*/ 2147483647 w 669"/>
                  <a:gd name="T111" fmla="*/ 2147483647 h 1461"/>
                  <a:gd name="T112" fmla="*/ 2147483647 w 669"/>
                  <a:gd name="T113" fmla="*/ 2147483647 h 1461"/>
                  <a:gd name="T114" fmla="*/ 2147483647 w 669"/>
                  <a:gd name="T115" fmla="*/ 2147483647 h 1461"/>
                  <a:gd name="T116" fmla="*/ 2147483647 w 669"/>
                  <a:gd name="T117" fmla="*/ 2147483647 h 1461"/>
                  <a:gd name="T118" fmla="*/ 2147483647 w 669"/>
                  <a:gd name="T119" fmla="*/ 2147483647 h 1461"/>
                  <a:gd name="T120" fmla="*/ 2147483647 w 669"/>
                  <a:gd name="T121" fmla="*/ 2147483647 h 1461"/>
                  <a:gd name="T122" fmla="*/ 2147483647 w 669"/>
                  <a:gd name="T123" fmla="*/ 2147483647 h 1461"/>
                  <a:gd name="T124" fmla="*/ 2147483647 w 669"/>
                  <a:gd name="T125" fmla="*/ 2147483647 h 146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69"/>
                  <a:gd name="T190" fmla="*/ 0 h 1461"/>
                  <a:gd name="T191" fmla="*/ 669 w 669"/>
                  <a:gd name="T192" fmla="*/ 1461 h 146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69" h="1461">
                    <a:moveTo>
                      <a:pt x="53" y="1028"/>
                    </a:moveTo>
                    <a:lnTo>
                      <a:pt x="63" y="1027"/>
                    </a:lnTo>
                    <a:lnTo>
                      <a:pt x="65" y="991"/>
                    </a:lnTo>
                    <a:lnTo>
                      <a:pt x="67" y="990"/>
                    </a:lnTo>
                    <a:lnTo>
                      <a:pt x="95" y="949"/>
                    </a:lnTo>
                    <a:lnTo>
                      <a:pt x="86" y="929"/>
                    </a:lnTo>
                    <a:lnTo>
                      <a:pt x="104" y="915"/>
                    </a:lnTo>
                    <a:lnTo>
                      <a:pt x="104" y="912"/>
                    </a:lnTo>
                    <a:lnTo>
                      <a:pt x="107" y="911"/>
                    </a:lnTo>
                    <a:lnTo>
                      <a:pt x="100" y="912"/>
                    </a:lnTo>
                    <a:lnTo>
                      <a:pt x="86" y="912"/>
                    </a:lnTo>
                    <a:lnTo>
                      <a:pt x="85" y="888"/>
                    </a:lnTo>
                    <a:lnTo>
                      <a:pt x="109" y="891"/>
                    </a:lnTo>
                    <a:lnTo>
                      <a:pt x="105" y="814"/>
                    </a:lnTo>
                    <a:lnTo>
                      <a:pt x="81" y="801"/>
                    </a:lnTo>
                    <a:lnTo>
                      <a:pt x="104" y="804"/>
                    </a:lnTo>
                    <a:lnTo>
                      <a:pt x="89" y="781"/>
                    </a:lnTo>
                    <a:lnTo>
                      <a:pt x="94" y="777"/>
                    </a:lnTo>
                    <a:lnTo>
                      <a:pt x="102" y="762"/>
                    </a:lnTo>
                    <a:lnTo>
                      <a:pt x="78" y="776"/>
                    </a:lnTo>
                    <a:lnTo>
                      <a:pt x="63" y="651"/>
                    </a:lnTo>
                    <a:lnTo>
                      <a:pt x="63" y="650"/>
                    </a:lnTo>
                    <a:lnTo>
                      <a:pt x="65" y="538"/>
                    </a:lnTo>
                    <a:lnTo>
                      <a:pt x="56" y="539"/>
                    </a:lnTo>
                    <a:lnTo>
                      <a:pt x="63" y="511"/>
                    </a:lnTo>
                    <a:lnTo>
                      <a:pt x="43" y="522"/>
                    </a:lnTo>
                    <a:lnTo>
                      <a:pt x="52" y="502"/>
                    </a:lnTo>
                    <a:lnTo>
                      <a:pt x="45" y="496"/>
                    </a:lnTo>
                    <a:lnTo>
                      <a:pt x="44" y="495"/>
                    </a:lnTo>
                    <a:lnTo>
                      <a:pt x="44" y="494"/>
                    </a:lnTo>
                    <a:lnTo>
                      <a:pt x="41" y="486"/>
                    </a:lnTo>
                    <a:lnTo>
                      <a:pt x="60" y="441"/>
                    </a:lnTo>
                    <a:lnTo>
                      <a:pt x="59" y="418"/>
                    </a:lnTo>
                    <a:lnTo>
                      <a:pt x="84" y="421"/>
                    </a:lnTo>
                    <a:lnTo>
                      <a:pt x="64" y="359"/>
                    </a:lnTo>
                    <a:lnTo>
                      <a:pt x="79" y="347"/>
                    </a:lnTo>
                    <a:lnTo>
                      <a:pt x="87" y="316"/>
                    </a:lnTo>
                    <a:lnTo>
                      <a:pt x="87" y="315"/>
                    </a:lnTo>
                    <a:lnTo>
                      <a:pt x="107" y="275"/>
                    </a:lnTo>
                    <a:lnTo>
                      <a:pt x="123" y="261"/>
                    </a:lnTo>
                    <a:lnTo>
                      <a:pt x="118" y="243"/>
                    </a:lnTo>
                    <a:lnTo>
                      <a:pt x="136" y="237"/>
                    </a:lnTo>
                    <a:lnTo>
                      <a:pt x="133" y="251"/>
                    </a:lnTo>
                    <a:lnTo>
                      <a:pt x="136" y="252"/>
                    </a:lnTo>
                    <a:lnTo>
                      <a:pt x="155" y="189"/>
                    </a:lnTo>
                    <a:lnTo>
                      <a:pt x="149" y="155"/>
                    </a:lnTo>
                    <a:lnTo>
                      <a:pt x="149" y="153"/>
                    </a:lnTo>
                    <a:lnTo>
                      <a:pt x="156" y="146"/>
                    </a:lnTo>
                    <a:lnTo>
                      <a:pt x="159" y="157"/>
                    </a:lnTo>
                    <a:lnTo>
                      <a:pt x="172" y="139"/>
                    </a:lnTo>
                    <a:lnTo>
                      <a:pt x="150" y="126"/>
                    </a:lnTo>
                    <a:lnTo>
                      <a:pt x="156" y="121"/>
                    </a:lnTo>
                    <a:lnTo>
                      <a:pt x="164" y="128"/>
                    </a:lnTo>
                    <a:lnTo>
                      <a:pt x="173" y="119"/>
                    </a:lnTo>
                    <a:lnTo>
                      <a:pt x="169" y="112"/>
                    </a:lnTo>
                    <a:lnTo>
                      <a:pt x="180" y="95"/>
                    </a:lnTo>
                    <a:lnTo>
                      <a:pt x="181" y="92"/>
                    </a:lnTo>
                    <a:lnTo>
                      <a:pt x="183" y="88"/>
                    </a:lnTo>
                    <a:lnTo>
                      <a:pt x="199" y="84"/>
                    </a:lnTo>
                    <a:lnTo>
                      <a:pt x="208" y="71"/>
                    </a:lnTo>
                    <a:lnTo>
                      <a:pt x="207" y="57"/>
                    </a:lnTo>
                    <a:lnTo>
                      <a:pt x="196" y="43"/>
                    </a:lnTo>
                    <a:lnTo>
                      <a:pt x="255" y="37"/>
                    </a:lnTo>
                    <a:lnTo>
                      <a:pt x="283" y="35"/>
                    </a:lnTo>
                    <a:lnTo>
                      <a:pt x="308" y="33"/>
                    </a:lnTo>
                    <a:lnTo>
                      <a:pt x="323" y="30"/>
                    </a:lnTo>
                    <a:lnTo>
                      <a:pt x="343" y="28"/>
                    </a:lnTo>
                    <a:lnTo>
                      <a:pt x="359" y="27"/>
                    </a:lnTo>
                    <a:lnTo>
                      <a:pt x="379" y="26"/>
                    </a:lnTo>
                    <a:lnTo>
                      <a:pt x="389" y="24"/>
                    </a:lnTo>
                    <a:lnTo>
                      <a:pt x="399" y="23"/>
                    </a:lnTo>
                    <a:lnTo>
                      <a:pt x="408" y="21"/>
                    </a:lnTo>
                    <a:lnTo>
                      <a:pt x="427" y="20"/>
                    </a:lnTo>
                    <a:lnTo>
                      <a:pt x="436" y="18"/>
                    </a:lnTo>
                    <a:lnTo>
                      <a:pt x="444" y="18"/>
                    </a:lnTo>
                    <a:lnTo>
                      <a:pt x="446" y="18"/>
                    </a:lnTo>
                    <a:lnTo>
                      <a:pt x="462" y="16"/>
                    </a:lnTo>
                    <a:lnTo>
                      <a:pt x="480" y="14"/>
                    </a:lnTo>
                    <a:lnTo>
                      <a:pt x="487" y="13"/>
                    </a:lnTo>
                    <a:lnTo>
                      <a:pt x="505" y="11"/>
                    </a:lnTo>
                    <a:lnTo>
                      <a:pt x="524" y="9"/>
                    </a:lnTo>
                    <a:lnTo>
                      <a:pt x="565" y="4"/>
                    </a:lnTo>
                    <a:lnTo>
                      <a:pt x="566" y="4"/>
                    </a:lnTo>
                    <a:lnTo>
                      <a:pt x="568" y="3"/>
                    </a:lnTo>
                    <a:lnTo>
                      <a:pt x="590" y="1"/>
                    </a:lnTo>
                    <a:lnTo>
                      <a:pt x="600" y="0"/>
                    </a:lnTo>
                    <a:lnTo>
                      <a:pt x="616" y="26"/>
                    </a:lnTo>
                    <a:lnTo>
                      <a:pt x="622" y="28"/>
                    </a:lnTo>
                    <a:lnTo>
                      <a:pt x="622" y="45"/>
                    </a:lnTo>
                    <a:lnTo>
                      <a:pt x="621" y="94"/>
                    </a:lnTo>
                    <a:lnTo>
                      <a:pt x="621" y="122"/>
                    </a:lnTo>
                    <a:lnTo>
                      <a:pt x="621" y="146"/>
                    </a:lnTo>
                    <a:lnTo>
                      <a:pt x="621" y="148"/>
                    </a:lnTo>
                    <a:lnTo>
                      <a:pt x="621" y="157"/>
                    </a:lnTo>
                    <a:lnTo>
                      <a:pt x="621" y="163"/>
                    </a:lnTo>
                    <a:lnTo>
                      <a:pt x="621" y="183"/>
                    </a:lnTo>
                    <a:lnTo>
                      <a:pt x="621" y="200"/>
                    </a:lnTo>
                    <a:lnTo>
                      <a:pt x="621" y="240"/>
                    </a:lnTo>
                    <a:lnTo>
                      <a:pt x="621" y="245"/>
                    </a:lnTo>
                    <a:lnTo>
                      <a:pt x="620" y="271"/>
                    </a:lnTo>
                    <a:lnTo>
                      <a:pt x="620" y="279"/>
                    </a:lnTo>
                    <a:lnTo>
                      <a:pt x="620" y="296"/>
                    </a:lnTo>
                    <a:lnTo>
                      <a:pt x="620" y="345"/>
                    </a:lnTo>
                    <a:lnTo>
                      <a:pt x="620" y="373"/>
                    </a:lnTo>
                    <a:lnTo>
                      <a:pt x="620" y="376"/>
                    </a:lnTo>
                    <a:lnTo>
                      <a:pt x="620" y="437"/>
                    </a:lnTo>
                    <a:lnTo>
                      <a:pt x="620" y="447"/>
                    </a:lnTo>
                    <a:lnTo>
                      <a:pt x="619" y="474"/>
                    </a:lnTo>
                    <a:lnTo>
                      <a:pt x="619" y="511"/>
                    </a:lnTo>
                    <a:lnTo>
                      <a:pt x="619" y="530"/>
                    </a:lnTo>
                    <a:lnTo>
                      <a:pt x="619" y="536"/>
                    </a:lnTo>
                    <a:lnTo>
                      <a:pt x="619" y="600"/>
                    </a:lnTo>
                    <a:lnTo>
                      <a:pt x="619" y="608"/>
                    </a:lnTo>
                    <a:lnTo>
                      <a:pt x="619" y="618"/>
                    </a:lnTo>
                    <a:lnTo>
                      <a:pt x="619" y="686"/>
                    </a:lnTo>
                    <a:lnTo>
                      <a:pt x="619" y="696"/>
                    </a:lnTo>
                    <a:lnTo>
                      <a:pt x="619" y="723"/>
                    </a:lnTo>
                    <a:lnTo>
                      <a:pt x="619" y="777"/>
                    </a:lnTo>
                    <a:lnTo>
                      <a:pt x="619" y="784"/>
                    </a:lnTo>
                    <a:lnTo>
                      <a:pt x="619" y="804"/>
                    </a:lnTo>
                    <a:lnTo>
                      <a:pt x="619" y="821"/>
                    </a:lnTo>
                    <a:lnTo>
                      <a:pt x="619" y="824"/>
                    </a:lnTo>
                    <a:lnTo>
                      <a:pt x="619" y="828"/>
                    </a:lnTo>
                    <a:lnTo>
                      <a:pt x="619" y="838"/>
                    </a:lnTo>
                    <a:lnTo>
                      <a:pt x="617" y="860"/>
                    </a:lnTo>
                    <a:lnTo>
                      <a:pt x="617" y="929"/>
                    </a:lnTo>
                    <a:lnTo>
                      <a:pt x="617" y="935"/>
                    </a:lnTo>
                    <a:lnTo>
                      <a:pt x="619" y="939"/>
                    </a:lnTo>
                    <a:lnTo>
                      <a:pt x="623" y="987"/>
                    </a:lnTo>
                    <a:lnTo>
                      <a:pt x="630" y="1045"/>
                    </a:lnTo>
                    <a:lnTo>
                      <a:pt x="631" y="1051"/>
                    </a:lnTo>
                    <a:lnTo>
                      <a:pt x="632" y="1064"/>
                    </a:lnTo>
                    <a:lnTo>
                      <a:pt x="635" y="1081"/>
                    </a:lnTo>
                    <a:lnTo>
                      <a:pt x="638" y="1116"/>
                    </a:lnTo>
                    <a:lnTo>
                      <a:pt x="644" y="1159"/>
                    </a:lnTo>
                    <a:lnTo>
                      <a:pt x="644" y="1167"/>
                    </a:lnTo>
                    <a:lnTo>
                      <a:pt x="646" y="1179"/>
                    </a:lnTo>
                    <a:lnTo>
                      <a:pt x="647" y="1193"/>
                    </a:lnTo>
                    <a:lnTo>
                      <a:pt x="655" y="1267"/>
                    </a:lnTo>
                    <a:lnTo>
                      <a:pt x="656" y="1271"/>
                    </a:lnTo>
                    <a:lnTo>
                      <a:pt x="660" y="1311"/>
                    </a:lnTo>
                    <a:lnTo>
                      <a:pt x="664" y="1349"/>
                    </a:lnTo>
                    <a:lnTo>
                      <a:pt x="669" y="1386"/>
                    </a:lnTo>
                    <a:lnTo>
                      <a:pt x="648" y="1396"/>
                    </a:lnTo>
                    <a:lnTo>
                      <a:pt x="596" y="1393"/>
                    </a:lnTo>
                    <a:lnTo>
                      <a:pt x="575" y="1379"/>
                    </a:lnTo>
                    <a:lnTo>
                      <a:pt x="575" y="1389"/>
                    </a:lnTo>
                    <a:lnTo>
                      <a:pt x="544" y="1389"/>
                    </a:lnTo>
                    <a:lnTo>
                      <a:pt x="487" y="1415"/>
                    </a:lnTo>
                    <a:lnTo>
                      <a:pt x="476" y="1400"/>
                    </a:lnTo>
                    <a:lnTo>
                      <a:pt x="480" y="1415"/>
                    </a:lnTo>
                    <a:lnTo>
                      <a:pt x="447" y="1459"/>
                    </a:lnTo>
                    <a:lnTo>
                      <a:pt x="443" y="1461"/>
                    </a:lnTo>
                    <a:lnTo>
                      <a:pt x="421" y="1442"/>
                    </a:lnTo>
                    <a:lnTo>
                      <a:pt x="404" y="1381"/>
                    </a:lnTo>
                    <a:lnTo>
                      <a:pt x="390" y="1370"/>
                    </a:lnTo>
                    <a:lnTo>
                      <a:pt x="389" y="1370"/>
                    </a:lnTo>
                    <a:lnTo>
                      <a:pt x="368" y="1323"/>
                    </a:lnTo>
                    <a:lnTo>
                      <a:pt x="371" y="1298"/>
                    </a:lnTo>
                    <a:lnTo>
                      <a:pt x="382" y="1244"/>
                    </a:lnTo>
                    <a:lnTo>
                      <a:pt x="385" y="1221"/>
                    </a:lnTo>
                    <a:lnTo>
                      <a:pt x="381" y="1223"/>
                    </a:lnTo>
                    <a:lnTo>
                      <a:pt x="380" y="1221"/>
                    </a:lnTo>
                    <a:lnTo>
                      <a:pt x="364" y="1223"/>
                    </a:lnTo>
                    <a:lnTo>
                      <a:pt x="305" y="1230"/>
                    </a:lnTo>
                    <a:lnTo>
                      <a:pt x="280" y="1231"/>
                    </a:lnTo>
                    <a:lnTo>
                      <a:pt x="278" y="1233"/>
                    </a:lnTo>
                    <a:lnTo>
                      <a:pt x="261" y="1234"/>
                    </a:lnTo>
                    <a:lnTo>
                      <a:pt x="255" y="1234"/>
                    </a:lnTo>
                    <a:lnTo>
                      <a:pt x="230" y="1237"/>
                    </a:lnTo>
                    <a:lnTo>
                      <a:pt x="220" y="1238"/>
                    </a:lnTo>
                    <a:lnTo>
                      <a:pt x="216" y="1238"/>
                    </a:lnTo>
                    <a:lnTo>
                      <a:pt x="188" y="1241"/>
                    </a:lnTo>
                    <a:lnTo>
                      <a:pt x="180" y="1241"/>
                    </a:lnTo>
                    <a:lnTo>
                      <a:pt x="164" y="1242"/>
                    </a:lnTo>
                    <a:lnTo>
                      <a:pt x="129" y="1245"/>
                    </a:lnTo>
                    <a:lnTo>
                      <a:pt x="118" y="1247"/>
                    </a:lnTo>
                    <a:lnTo>
                      <a:pt x="94" y="1250"/>
                    </a:lnTo>
                    <a:lnTo>
                      <a:pt x="79" y="1250"/>
                    </a:lnTo>
                    <a:lnTo>
                      <a:pt x="54" y="1252"/>
                    </a:lnTo>
                    <a:lnTo>
                      <a:pt x="0" y="1257"/>
                    </a:lnTo>
                    <a:lnTo>
                      <a:pt x="6" y="1252"/>
                    </a:lnTo>
                    <a:lnTo>
                      <a:pt x="1" y="1217"/>
                    </a:lnTo>
                    <a:lnTo>
                      <a:pt x="7" y="1198"/>
                    </a:lnTo>
                    <a:lnTo>
                      <a:pt x="23" y="1145"/>
                    </a:lnTo>
                    <a:lnTo>
                      <a:pt x="19" y="1062"/>
                    </a:lnTo>
                    <a:lnTo>
                      <a:pt x="41" y="1034"/>
                    </a:lnTo>
                    <a:lnTo>
                      <a:pt x="41" y="1033"/>
                    </a:lnTo>
                    <a:lnTo>
                      <a:pt x="46" y="1028"/>
                    </a:lnTo>
                    <a:lnTo>
                      <a:pt x="53" y="1028"/>
                    </a:lnTo>
                    <a:close/>
                  </a:path>
                </a:pathLst>
              </a:custGeom>
              <a:solidFill>
                <a:srgbClr val="FFFFFF"/>
              </a:solidFill>
              <a:ln w="0">
                <a:solidFill>
                  <a:schemeClr val="tx2"/>
                </a:solidFill>
                <a:round/>
                <a:headEnd/>
                <a:tailEnd/>
              </a:ln>
            </p:spPr>
            <p:txBody>
              <a:bodyPr/>
              <a:lstStyle/>
              <a:p>
                <a:endParaRPr lang="en-US"/>
              </a:p>
            </p:txBody>
          </p:sp>
          <p:sp>
            <p:nvSpPr>
              <p:cNvPr id="202821" name="Freeform 64"/>
              <p:cNvSpPr>
                <a:spLocks/>
              </p:cNvSpPr>
              <p:nvPr/>
            </p:nvSpPr>
            <p:spPr bwMode="auto">
              <a:xfrm>
                <a:off x="5730875" y="4438650"/>
                <a:ext cx="582613" cy="1165225"/>
              </a:xfrm>
              <a:custGeom>
                <a:avLst/>
                <a:gdLst>
                  <a:gd name="T0" fmla="*/ 2147483647 w 735"/>
                  <a:gd name="T1" fmla="*/ 2147483647 h 1479"/>
                  <a:gd name="T2" fmla="*/ 2147483647 w 735"/>
                  <a:gd name="T3" fmla="*/ 2147483647 h 1479"/>
                  <a:gd name="T4" fmla="*/ 2147483647 w 735"/>
                  <a:gd name="T5" fmla="*/ 2147483647 h 1479"/>
                  <a:gd name="T6" fmla="*/ 2147483647 w 735"/>
                  <a:gd name="T7" fmla="*/ 2147483647 h 1479"/>
                  <a:gd name="T8" fmla="*/ 2147483647 w 735"/>
                  <a:gd name="T9" fmla="*/ 2147483647 h 1479"/>
                  <a:gd name="T10" fmla="*/ 2147483647 w 735"/>
                  <a:gd name="T11" fmla="*/ 2147483647 h 1479"/>
                  <a:gd name="T12" fmla="*/ 2147483647 w 735"/>
                  <a:gd name="T13" fmla="*/ 2147483647 h 1479"/>
                  <a:gd name="T14" fmla="*/ 2147483647 w 735"/>
                  <a:gd name="T15" fmla="*/ 2147483647 h 1479"/>
                  <a:gd name="T16" fmla="*/ 2147483647 w 735"/>
                  <a:gd name="T17" fmla="*/ 2147483647 h 1479"/>
                  <a:gd name="T18" fmla="*/ 2147483647 w 735"/>
                  <a:gd name="T19" fmla="*/ 2147483647 h 1479"/>
                  <a:gd name="T20" fmla="*/ 2147483647 w 735"/>
                  <a:gd name="T21" fmla="*/ 2147483647 h 1479"/>
                  <a:gd name="T22" fmla="*/ 2147483647 w 735"/>
                  <a:gd name="T23" fmla="*/ 2147483647 h 1479"/>
                  <a:gd name="T24" fmla="*/ 2147483647 w 735"/>
                  <a:gd name="T25" fmla="*/ 2147483647 h 1479"/>
                  <a:gd name="T26" fmla="*/ 2147483647 w 735"/>
                  <a:gd name="T27" fmla="*/ 2147483647 h 1479"/>
                  <a:gd name="T28" fmla="*/ 2147483647 w 735"/>
                  <a:gd name="T29" fmla="*/ 2147483647 h 1479"/>
                  <a:gd name="T30" fmla="*/ 2147483647 w 735"/>
                  <a:gd name="T31" fmla="*/ 2147483647 h 1479"/>
                  <a:gd name="T32" fmla="*/ 2147483647 w 735"/>
                  <a:gd name="T33" fmla="*/ 2147483647 h 1479"/>
                  <a:gd name="T34" fmla="*/ 2147483647 w 735"/>
                  <a:gd name="T35" fmla="*/ 2147483647 h 1479"/>
                  <a:gd name="T36" fmla="*/ 2147483647 w 735"/>
                  <a:gd name="T37" fmla="*/ 2147483647 h 1479"/>
                  <a:gd name="T38" fmla="*/ 2147483647 w 735"/>
                  <a:gd name="T39" fmla="*/ 2147483647 h 1479"/>
                  <a:gd name="T40" fmla="*/ 2147483647 w 735"/>
                  <a:gd name="T41" fmla="*/ 2147483647 h 1479"/>
                  <a:gd name="T42" fmla="*/ 2147483647 w 735"/>
                  <a:gd name="T43" fmla="*/ 2147483647 h 1479"/>
                  <a:gd name="T44" fmla="*/ 2147483647 w 735"/>
                  <a:gd name="T45" fmla="*/ 2147483647 h 1479"/>
                  <a:gd name="T46" fmla="*/ 2147483647 w 735"/>
                  <a:gd name="T47" fmla="*/ 2147483647 h 1479"/>
                  <a:gd name="T48" fmla="*/ 2147483647 w 735"/>
                  <a:gd name="T49" fmla="*/ 2147483647 h 1479"/>
                  <a:gd name="T50" fmla="*/ 2147483647 w 735"/>
                  <a:gd name="T51" fmla="*/ 2147483647 h 1479"/>
                  <a:gd name="T52" fmla="*/ 2147483647 w 735"/>
                  <a:gd name="T53" fmla="*/ 2147483647 h 1479"/>
                  <a:gd name="T54" fmla="*/ 2147483647 w 735"/>
                  <a:gd name="T55" fmla="*/ 2147483647 h 1479"/>
                  <a:gd name="T56" fmla="*/ 2147483647 w 735"/>
                  <a:gd name="T57" fmla="*/ 2147483647 h 1479"/>
                  <a:gd name="T58" fmla="*/ 2147483647 w 735"/>
                  <a:gd name="T59" fmla="*/ 2147483647 h 1479"/>
                  <a:gd name="T60" fmla="*/ 2147483647 w 735"/>
                  <a:gd name="T61" fmla="*/ 2147483647 h 1479"/>
                  <a:gd name="T62" fmla="*/ 2147483647 w 735"/>
                  <a:gd name="T63" fmla="*/ 2147483647 h 1479"/>
                  <a:gd name="T64" fmla="*/ 2147483647 w 735"/>
                  <a:gd name="T65" fmla="*/ 2147483647 h 1479"/>
                  <a:gd name="T66" fmla="*/ 2147483647 w 735"/>
                  <a:gd name="T67" fmla="*/ 2147483647 h 1479"/>
                  <a:gd name="T68" fmla="*/ 2147483647 w 735"/>
                  <a:gd name="T69" fmla="*/ 2147483647 h 1479"/>
                  <a:gd name="T70" fmla="*/ 2147483647 w 735"/>
                  <a:gd name="T71" fmla="*/ 2147483647 h 1479"/>
                  <a:gd name="T72" fmla="*/ 2147483647 w 735"/>
                  <a:gd name="T73" fmla="*/ 2147483647 h 1479"/>
                  <a:gd name="T74" fmla="*/ 2147483647 w 735"/>
                  <a:gd name="T75" fmla="*/ 0 h 1479"/>
                  <a:gd name="T76" fmla="*/ 2147483647 w 735"/>
                  <a:gd name="T77" fmla="*/ 2147483647 h 1479"/>
                  <a:gd name="T78" fmla="*/ 2147483647 w 735"/>
                  <a:gd name="T79" fmla="*/ 2147483647 h 1479"/>
                  <a:gd name="T80" fmla="*/ 2147483647 w 735"/>
                  <a:gd name="T81" fmla="*/ 2147483647 h 1479"/>
                  <a:gd name="T82" fmla="*/ 2147483647 w 735"/>
                  <a:gd name="T83" fmla="*/ 2147483647 h 1479"/>
                  <a:gd name="T84" fmla="*/ 2147483647 w 735"/>
                  <a:gd name="T85" fmla="*/ 2147483647 h 1479"/>
                  <a:gd name="T86" fmla="*/ 2147483647 w 735"/>
                  <a:gd name="T87" fmla="*/ 2147483647 h 1479"/>
                  <a:gd name="T88" fmla="*/ 2147483647 w 735"/>
                  <a:gd name="T89" fmla="*/ 2147483647 h 1479"/>
                  <a:gd name="T90" fmla="*/ 0 w 735"/>
                  <a:gd name="T91" fmla="*/ 2147483647 h 1479"/>
                  <a:gd name="T92" fmla="*/ 2147483647 w 735"/>
                  <a:gd name="T93" fmla="*/ 2147483647 h 1479"/>
                  <a:gd name="T94" fmla="*/ 2147483647 w 735"/>
                  <a:gd name="T95" fmla="*/ 2147483647 h 1479"/>
                  <a:gd name="T96" fmla="*/ 2147483647 w 735"/>
                  <a:gd name="T97" fmla="*/ 2147483647 h 1479"/>
                  <a:gd name="T98" fmla="*/ 2147483647 w 735"/>
                  <a:gd name="T99" fmla="*/ 2147483647 h 1479"/>
                  <a:gd name="T100" fmla="*/ 2147483647 w 735"/>
                  <a:gd name="T101" fmla="*/ 2147483647 h 1479"/>
                  <a:gd name="T102" fmla="*/ 2147483647 w 735"/>
                  <a:gd name="T103" fmla="*/ 2147483647 h 1479"/>
                  <a:gd name="T104" fmla="*/ 2147483647 w 735"/>
                  <a:gd name="T105" fmla="*/ 2147483647 h 1479"/>
                  <a:gd name="T106" fmla="*/ 2147483647 w 735"/>
                  <a:gd name="T107" fmla="*/ 2147483647 h 1479"/>
                  <a:gd name="T108" fmla="*/ 2147483647 w 735"/>
                  <a:gd name="T109" fmla="*/ 2147483647 h 1479"/>
                  <a:gd name="T110" fmla="*/ 2147483647 w 735"/>
                  <a:gd name="T111" fmla="*/ 2147483647 h 1479"/>
                  <a:gd name="T112" fmla="*/ 2147483647 w 735"/>
                  <a:gd name="T113" fmla="*/ 2147483647 h 1479"/>
                  <a:gd name="T114" fmla="*/ 2147483647 w 735"/>
                  <a:gd name="T115" fmla="*/ 2147483647 h 1479"/>
                  <a:gd name="T116" fmla="*/ 2147483647 w 735"/>
                  <a:gd name="T117" fmla="*/ 2147483647 h 1479"/>
                  <a:gd name="T118" fmla="*/ 2147483647 w 735"/>
                  <a:gd name="T119" fmla="*/ 2147483647 h 1479"/>
                  <a:gd name="T120" fmla="*/ 2147483647 w 735"/>
                  <a:gd name="T121" fmla="*/ 2147483647 h 1479"/>
                  <a:gd name="T122" fmla="*/ 2147483647 w 735"/>
                  <a:gd name="T123" fmla="*/ 2147483647 h 147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35"/>
                  <a:gd name="T187" fmla="*/ 0 h 1479"/>
                  <a:gd name="T188" fmla="*/ 735 w 735"/>
                  <a:gd name="T189" fmla="*/ 1479 h 147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35" h="1479">
                    <a:moveTo>
                      <a:pt x="45" y="1224"/>
                    </a:moveTo>
                    <a:lnTo>
                      <a:pt x="45" y="1232"/>
                    </a:lnTo>
                    <a:lnTo>
                      <a:pt x="47" y="1244"/>
                    </a:lnTo>
                    <a:lnTo>
                      <a:pt x="48" y="1258"/>
                    </a:lnTo>
                    <a:lnTo>
                      <a:pt x="56" y="1332"/>
                    </a:lnTo>
                    <a:lnTo>
                      <a:pt x="57" y="1336"/>
                    </a:lnTo>
                    <a:lnTo>
                      <a:pt x="61" y="1376"/>
                    </a:lnTo>
                    <a:lnTo>
                      <a:pt x="65" y="1414"/>
                    </a:lnTo>
                    <a:lnTo>
                      <a:pt x="70" y="1451"/>
                    </a:lnTo>
                    <a:lnTo>
                      <a:pt x="72" y="1439"/>
                    </a:lnTo>
                    <a:lnTo>
                      <a:pt x="97" y="1438"/>
                    </a:lnTo>
                    <a:lnTo>
                      <a:pt x="108" y="1455"/>
                    </a:lnTo>
                    <a:lnTo>
                      <a:pt x="124" y="1446"/>
                    </a:lnTo>
                    <a:lnTo>
                      <a:pt x="125" y="1398"/>
                    </a:lnTo>
                    <a:lnTo>
                      <a:pt x="140" y="1343"/>
                    </a:lnTo>
                    <a:lnTo>
                      <a:pt x="159" y="1357"/>
                    </a:lnTo>
                    <a:lnTo>
                      <a:pt x="160" y="1394"/>
                    </a:lnTo>
                    <a:lnTo>
                      <a:pt x="147" y="1479"/>
                    </a:lnTo>
                    <a:lnTo>
                      <a:pt x="243" y="1451"/>
                    </a:lnTo>
                    <a:lnTo>
                      <a:pt x="273" y="1395"/>
                    </a:lnTo>
                    <a:lnTo>
                      <a:pt x="260" y="1381"/>
                    </a:lnTo>
                    <a:lnTo>
                      <a:pt x="265" y="1343"/>
                    </a:lnTo>
                    <a:lnTo>
                      <a:pt x="213" y="1283"/>
                    </a:lnTo>
                    <a:lnTo>
                      <a:pt x="214" y="1238"/>
                    </a:lnTo>
                    <a:lnTo>
                      <a:pt x="284" y="1229"/>
                    </a:lnTo>
                    <a:lnTo>
                      <a:pt x="287" y="1229"/>
                    </a:lnTo>
                    <a:lnTo>
                      <a:pt x="302" y="1227"/>
                    </a:lnTo>
                    <a:lnTo>
                      <a:pt x="307" y="1225"/>
                    </a:lnTo>
                    <a:lnTo>
                      <a:pt x="335" y="1222"/>
                    </a:lnTo>
                    <a:lnTo>
                      <a:pt x="377" y="1217"/>
                    </a:lnTo>
                    <a:lnTo>
                      <a:pt x="391" y="1215"/>
                    </a:lnTo>
                    <a:lnTo>
                      <a:pt x="395" y="1215"/>
                    </a:lnTo>
                    <a:lnTo>
                      <a:pt x="398" y="1215"/>
                    </a:lnTo>
                    <a:lnTo>
                      <a:pt x="422" y="1211"/>
                    </a:lnTo>
                    <a:lnTo>
                      <a:pt x="429" y="1211"/>
                    </a:lnTo>
                    <a:lnTo>
                      <a:pt x="457" y="1207"/>
                    </a:lnTo>
                    <a:lnTo>
                      <a:pt x="460" y="1205"/>
                    </a:lnTo>
                    <a:lnTo>
                      <a:pt x="485" y="1202"/>
                    </a:lnTo>
                    <a:lnTo>
                      <a:pt x="497" y="1201"/>
                    </a:lnTo>
                    <a:lnTo>
                      <a:pt x="503" y="1200"/>
                    </a:lnTo>
                    <a:lnTo>
                      <a:pt x="510" y="1200"/>
                    </a:lnTo>
                    <a:lnTo>
                      <a:pt x="528" y="1197"/>
                    </a:lnTo>
                    <a:lnTo>
                      <a:pt x="547" y="1194"/>
                    </a:lnTo>
                    <a:lnTo>
                      <a:pt x="582" y="1188"/>
                    </a:lnTo>
                    <a:lnTo>
                      <a:pt x="636" y="1180"/>
                    </a:lnTo>
                    <a:lnTo>
                      <a:pt x="638" y="1178"/>
                    </a:lnTo>
                    <a:lnTo>
                      <a:pt x="686" y="1170"/>
                    </a:lnTo>
                    <a:lnTo>
                      <a:pt x="704" y="1167"/>
                    </a:lnTo>
                    <a:lnTo>
                      <a:pt x="735" y="1163"/>
                    </a:lnTo>
                    <a:lnTo>
                      <a:pt x="735" y="1160"/>
                    </a:lnTo>
                    <a:lnTo>
                      <a:pt x="735" y="1159"/>
                    </a:lnTo>
                    <a:lnTo>
                      <a:pt x="727" y="1142"/>
                    </a:lnTo>
                    <a:lnTo>
                      <a:pt x="720" y="1127"/>
                    </a:lnTo>
                    <a:lnTo>
                      <a:pt x="707" y="1092"/>
                    </a:lnTo>
                    <a:lnTo>
                      <a:pt x="709" y="1073"/>
                    </a:lnTo>
                    <a:lnTo>
                      <a:pt x="707" y="1055"/>
                    </a:lnTo>
                    <a:lnTo>
                      <a:pt x="709" y="1017"/>
                    </a:lnTo>
                    <a:lnTo>
                      <a:pt x="711" y="1011"/>
                    </a:lnTo>
                    <a:lnTo>
                      <a:pt x="703" y="980"/>
                    </a:lnTo>
                    <a:lnTo>
                      <a:pt x="689" y="961"/>
                    </a:lnTo>
                    <a:lnTo>
                      <a:pt x="687" y="942"/>
                    </a:lnTo>
                    <a:lnTo>
                      <a:pt x="687" y="940"/>
                    </a:lnTo>
                    <a:lnTo>
                      <a:pt x="687" y="939"/>
                    </a:lnTo>
                    <a:lnTo>
                      <a:pt x="684" y="936"/>
                    </a:lnTo>
                    <a:lnTo>
                      <a:pt x="683" y="909"/>
                    </a:lnTo>
                    <a:lnTo>
                      <a:pt x="684" y="902"/>
                    </a:lnTo>
                    <a:lnTo>
                      <a:pt x="692" y="872"/>
                    </a:lnTo>
                    <a:lnTo>
                      <a:pt x="692" y="869"/>
                    </a:lnTo>
                    <a:lnTo>
                      <a:pt x="692" y="849"/>
                    </a:lnTo>
                    <a:lnTo>
                      <a:pt x="689" y="831"/>
                    </a:lnTo>
                    <a:lnTo>
                      <a:pt x="700" y="812"/>
                    </a:lnTo>
                    <a:lnTo>
                      <a:pt x="713" y="795"/>
                    </a:lnTo>
                    <a:lnTo>
                      <a:pt x="716" y="790"/>
                    </a:lnTo>
                    <a:lnTo>
                      <a:pt x="695" y="771"/>
                    </a:lnTo>
                    <a:lnTo>
                      <a:pt x="699" y="754"/>
                    </a:lnTo>
                    <a:lnTo>
                      <a:pt x="691" y="719"/>
                    </a:lnTo>
                    <a:lnTo>
                      <a:pt x="689" y="716"/>
                    </a:lnTo>
                    <a:lnTo>
                      <a:pt x="670" y="689"/>
                    </a:lnTo>
                    <a:lnTo>
                      <a:pt x="667" y="682"/>
                    </a:lnTo>
                    <a:lnTo>
                      <a:pt x="657" y="651"/>
                    </a:lnTo>
                    <a:lnTo>
                      <a:pt x="655" y="649"/>
                    </a:lnTo>
                    <a:lnTo>
                      <a:pt x="656" y="641"/>
                    </a:lnTo>
                    <a:lnTo>
                      <a:pt x="643" y="615"/>
                    </a:lnTo>
                    <a:lnTo>
                      <a:pt x="636" y="590"/>
                    </a:lnTo>
                    <a:lnTo>
                      <a:pt x="633" y="580"/>
                    </a:lnTo>
                    <a:lnTo>
                      <a:pt x="625" y="546"/>
                    </a:lnTo>
                    <a:lnTo>
                      <a:pt x="624" y="540"/>
                    </a:lnTo>
                    <a:lnTo>
                      <a:pt x="619" y="515"/>
                    </a:lnTo>
                    <a:lnTo>
                      <a:pt x="607" y="468"/>
                    </a:lnTo>
                    <a:lnTo>
                      <a:pt x="604" y="452"/>
                    </a:lnTo>
                    <a:lnTo>
                      <a:pt x="600" y="437"/>
                    </a:lnTo>
                    <a:lnTo>
                      <a:pt x="599" y="432"/>
                    </a:lnTo>
                    <a:lnTo>
                      <a:pt x="590" y="395"/>
                    </a:lnTo>
                    <a:lnTo>
                      <a:pt x="589" y="387"/>
                    </a:lnTo>
                    <a:lnTo>
                      <a:pt x="575" y="332"/>
                    </a:lnTo>
                    <a:lnTo>
                      <a:pt x="575" y="327"/>
                    </a:lnTo>
                    <a:lnTo>
                      <a:pt x="572" y="315"/>
                    </a:lnTo>
                    <a:lnTo>
                      <a:pt x="567" y="298"/>
                    </a:lnTo>
                    <a:lnTo>
                      <a:pt x="565" y="286"/>
                    </a:lnTo>
                    <a:lnTo>
                      <a:pt x="563" y="278"/>
                    </a:lnTo>
                    <a:lnTo>
                      <a:pt x="559" y="264"/>
                    </a:lnTo>
                    <a:lnTo>
                      <a:pt x="555" y="239"/>
                    </a:lnTo>
                    <a:lnTo>
                      <a:pt x="550" y="221"/>
                    </a:lnTo>
                    <a:lnTo>
                      <a:pt x="545" y="203"/>
                    </a:lnTo>
                    <a:lnTo>
                      <a:pt x="537" y="169"/>
                    </a:lnTo>
                    <a:lnTo>
                      <a:pt x="533" y="152"/>
                    </a:lnTo>
                    <a:lnTo>
                      <a:pt x="529" y="135"/>
                    </a:lnTo>
                    <a:lnTo>
                      <a:pt x="524" y="116"/>
                    </a:lnTo>
                    <a:lnTo>
                      <a:pt x="521" y="105"/>
                    </a:lnTo>
                    <a:lnTo>
                      <a:pt x="512" y="68"/>
                    </a:lnTo>
                    <a:lnTo>
                      <a:pt x="508" y="47"/>
                    </a:lnTo>
                    <a:lnTo>
                      <a:pt x="505" y="37"/>
                    </a:lnTo>
                    <a:lnTo>
                      <a:pt x="504" y="32"/>
                    </a:lnTo>
                    <a:lnTo>
                      <a:pt x="497" y="0"/>
                    </a:lnTo>
                    <a:lnTo>
                      <a:pt x="494" y="1"/>
                    </a:lnTo>
                    <a:lnTo>
                      <a:pt x="453" y="5"/>
                    </a:lnTo>
                    <a:lnTo>
                      <a:pt x="446" y="7"/>
                    </a:lnTo>
                    <a:lnTo>
                      <a:pt x="411" y="11"/>
                    </a:lnTo>
                    <a:lnTo>
                      <a:pt x="371" y="17"/>
                    </a:lnTo>
                    <a:lnTo>
                      <a:pt x="363" y="18"/>
                    </a:lnTo>
                    <a:lnTo>
                      <a:pt x="361" y="18"/>
                    </a:lnTo>
                    <a:lnTo>
                      <a:pt x="350" y="20"/>
                    </a:lnTo>
                    <a:lnTo>
                      <a:pt x="326" y="24"/>
                    </a:lnTo>
                    <a:lnTo>
                      <a:pt x="272" y="31"/>
                    </a:lnTo>
                    <a:lnTo>
                      <a:pt x="262" y="32"/>
                    </a:lnTo>
                    <a:lnTo>
                      <a:pt x="257" y="32"/>
                    </a:lnTo>
                    <a:lnTo>
                      <a:pt x="245" y="34"/>
                    </a:lnTo>
                    <a:lnTo>
                      <a:pt x="190" y="39"/>
                    </a:lnTo>
                    <a:lnTo>
                      <a:pt x="189" y="39"/>
                    </a:lnTo>
                    <a:lnTo>
                      <a:pt x="188" y="39"/>
                    </a:lnTo>
                    <a:lnTo>
                      <a:pt x="183" y="41"/>
                    </a:lnTo>
                    <a:lnTo>
                      <a:pt x="159" y="42"/>
                    </a:lnTo>
                    <a:lnTo>
                      <a:pt x="114" y="48"/>
                    </a:lnTo>
                    <a:lnTo>
                      <a:pt x="100" y="49"/>
                    </a:lnTo>
                    <a:lnTo>
                      <a:pt x="57" y="55"/>
                    </a:lnTo>
                    <a:lnTo>
                      <a:pt x="41" y="56"/>
                    </a:lnTo>
                    <a:lnTo>
                      <a:pt x="0" y="61"/>
                    </a:lnTo>
                    <a:lnTo>
                      <a:pt x="0" y="62"/>
                    </a:lnTo>
                    <a:lnTo>
                      <a:pt x="1" y="65"/>
                    </a:lnTo>
                    <a:lnTo>
                      <a:pt x="17" y="91"/>
                    </a:lnTo>
                    <a:lnTo>
                      <a:pt x="23" y="93"/>
                    </a:lnTo>
                    <a:lnTo>
                      <a:pt x="23" y="110"/>
                    </a:lnTo>
                    <a:lnTo>
                      <a:pt x="22" y="159"/>
                    </a:lnTo>
                    <a:lnTo>
                      <a:pt x="22" y="187"/>
                    </a:lnTo>
                    <a:lnTo>
                      <a:pt x="22" y="211"/>
                    </a:lnTo>
                    <a:lnTo>
                      <a:pt x="22" y="213"/>
                    </a:lnTo>
                    <a:lnTo>
                      <a:pt x="22" y="222"/>
                    </a:lnTo>
                    <a:lnTo>
                      <a:pt x="22" y="228"/>
                    </a:lnTo>
                    <a:lnTo>
                      <a:pt x="22" y="248"/>
                    </a:lnTo>
                    <a:lnTo>
                      <a:pt x="22" y="265"/>
                    </a:lnTo>
                    <a:lnTo>
                      <a:pt x="22" y="305"/>
                    </a:lnTo>
                    <a:lnTo>
                      <a:pt x="22" y="310"/>
                    </a:lnTo>
                    <a:lnTo>
                      <a:pt x="21" y="336"/>
                    </a:lnTo>
                    <a:lnTo>
                      <a:pt x="21" y="344"/>
                    </a:lnTo>
                    <a:lnTo>
                      <a:pt x="21" y="361"/>
                    </a:lnTo>
                    <a:lnTo>
                      <a:pt x="21" y="410"/>
                    </a:lnTo>
                    <a:lnTo>
                      <a:pt x="21" y="438"/>
                    </a:lnTo>
                    <a:lnTo>
                      <a:pt x="21" y="441"/>
                    </a:lnTo>
                    <a:lnTo>
                      <a:pt x="21" y="502"/>
                    </a:lnTo>
                    <a:lnTo>
                      <a:pt x="21" y="512"/>
                    </a:lnTo>
                    <a:lnTo>
                      <a:pt x="20" y="539"/>
                    </a:lnTo>
                    <a:lnTo>
                      <a:pt x="20" y="576"/>
                    </a:lnTo>
                    <a:lnTo>
                      <a:pt x="20" y="595"/>
                    </a:lnTo>
                    <a:lnTo>
                      <a:pt x="20" y="601"/>
                    </a:lnTo>
                    <a:lnTo>
                      <a:pt x="20" y="665"/>
                    </a:lnTo>
                    <a:lnTo>
                      <a:pt x="20" y="673"/>
                    </a:lnTo>
                    <a:lnTo>
                      <a:pt x="20" y="683"/>
                    </a:lnTo>
                    <a:lnTo>
                      <a:pt x="20" y="751"/>
                    </a:lnTo>
                    <a:lnTo>
                      <a:pt x="20" y="761"/>
                    </a:lnTo>
                    <a:lnTo>
                      <a:pt x="20" y="788"/>
                    </a:lnTo>
                    <a:lnTo>
                      <a:pt x="20" y="842"/>
                    </a:lnTo>
                    <a:lnTo>
                      <a:pt x="20" y="849"/>
                    </a:lnTo>
                    <a:lnTo>
                      <a:pt x="20" y="869"/>
                    </a:lnTo>
                    <a:lnTo>
                      <a:pt x="20" y="886"/>
                    </a:lnTo>
                    <a:lnTo>
                      <a:pt x="20" y="889"/>
                    </a:lnTo>
                    <a:lnTo>
                      <a:pt x="20" y="893"/>
                    </a:lnTo>
                    <a:lnTo>
                      <a:pt x="20" y="903"/>
                    </a:lnTo>
                    <a:lnTo>
                      <a:pt x="18" y="925"/>
                    </a:lnTo>
                    <a:lnTo>
                      <a:pt x="18" y="994"/>
                    </a:lnTo>
                    <a:lnTo>
                      <a:pt x="18" y="1000"/>
                    </a:lnTo>
                    <a:lnTo>
                      <a:pt x="20" y="1004"/>
                    </a:lnTo>
                    <a:lnTo>
                      <a:pt x="24" y="1052"/>
                    </a:lnTo>
                    <a:lnTo>
                      <a:pt x="31" y="1110"/>
                    </a:lnTo>
                    <a:lnTo>
                      <a:pt x="32" y="1116"/>
                    </a:lnTo>
                    <a:lnTo>
                      <a:pt x="33" y="1129"/>
                    </a:lnTo>
                    <a:lnTo>
                      <a:pt x="36" y="1146"/>
                    </a:lnTo>
                    <a:lnTo>
                      <a:pt x="39" y="1181"/>
                    </a:lnTo>
                    <a:lnTo>
                      <a:pt x="45" y="1224"/>
                    </a:lnTo>
                    <a:close/>
                  </a:path>
                </a:pathLst>
              </a:custGeom>
              <a:solidFill>
                <a:srgbClr val="FFFFFF"/>
              </a:solidFill>
              <a:ln w="0">
                <a:solidFill>
                  <a:schemeClr val="tx2"/>
                </a:solidFill>
                <a:round/>
                <a:headEnd/>
                <a:tailEnd/>
              </a:ln>
            </p:spPr>
            <p:txBody>
              <a:bodyPr/>
              <a:lstStyle/>
              <a:p>
                <a:endParaRPr lang="en-US"/>
              </a:p>
            </p:txBody>
          </p:sp>
          <p:sp>
            <p:nvSpPr>
              <p:cNvPr id="202822" name="Freeform 65"/>
              <p:cNvSpPr>
                <a:spLocks/>
              </p:cNvSpPr>
              <p:nvPr/>
            </p:nvSpPr>
            <p:spPr bwMode="auto">
              <a:xfrm>
                <a:off x="5900738" y="5305425"/>
                <a:ext cx="1354137" cy="1325563"/>
              </a:xfrm>
              <a:custGeom>
                <a:avLst/>
                <a:gdLst>
                  <a:gd name="T0" fmla="*/ 2147483647 w 1716"/>
                  <a:gd name="T1" fmla="*/ 2147483647 h 1680"/>
                  <a:gd name="T2" fmla="*/ 2147483647 w 1716"/>
                  <a:gd name="T3" fmla="*/ 2147483647 h 1680"/>
                  <a:gd name="T4" fmla="*/ 2147483647 w 1716"/>
                  <a:gd name="T5" fmla="*/ 2147483647 h 1680"/>
                  <a:gd name="T6" fmla="*/ 2147483647 w 1716"/>
                  <a:gd name="T7" fmla="*/ 2147483647 h 1680"/>
                  <a:gd name="T8" fmla="*/ 2147483647 w 1716"/>
                  <a:gd name="T9" fmla="*/ 2147483647 h 1680"/>
                  <a:gd name="T10" fmla="*/ 2147483647 w 1716"/>
                  <a:gd name="T11" fmla="*/ 2147483647 h 1680"/>
                  <a:gd name="T12" fmla="*/ 2147483647 w 1716"/>
                  <a:gd name="T13" fmla="*/ 2147483647 h 1680"/>
                  <a:gd name="T14" fmla="*/ 2147483647 w 1716"/>
                  <a:gd name="T15" fmla="*/ 2147483647 h 1680"/>
                  <a:gd name="T16" fmla="*/ 2147483647 w 1716"/>
                  <a:gd name="T17" fmla="*/ 2147483647 h 1680"/>
                  <a:gd name="T18" fmla="*/ 2147483647 w 1716"/>
                  <a:gd name="T19" fmla="*/ 2147483647 h 1680"/>
                  <a:gd name="T20" fmla="*/ 2147483647 w 1716"/>
                  <a:gd name="T21" fmla="*/ 2147483647 h 1680"/>
                  <a:gd name="T22" fmla="*/ 2147483647 w 1716"/>
                  <a:gd name="T23" fmla="*/ 2147483647 h 1680"/>
                  <a:gd name="T24" fmla="*/ 2147483647 w 1716"/>
                  <a:gd name="T25" fmla="*/ 2147483647 h 1680"/>
                  <a:gd name="T26" fmla="*/ 2147483647 w 1716"/>
                  <a:gd name="T27" fmla="*/ 2147483647 h 1680"/>
                  <a:gd name="T28" fmla="*/ 2147483647 w 1716"/>
                  <a:gd name="T29" fmla="*/ 2147483647 h 1680"/>
                  <a:gd name="T30" fmla="*/ 2147483647 w 1716"/>
                  <a:gd name="T31" fmla="*/ 2147483647 h 1680"/>
                  <a:gd name="T32" fmla="*/ 2147483647 w 1716"/>
                  <a:gd name="T33" fmla="*/ 2147483647 h 1680"/>
                  <a:gd name="T34" fmla="*/ 2147483647 w 1716"/>
                  <a:gd name="T35" fmla="*/ 2147483647 h 1680"/>
                  <a:gd name="T36" fmla="*/ 2147483647 w 1716"/>
                  <a:gd name="T37" fmla="*/ 2147483647 h 1680"/>
                  <a:gd name="T38" fmla="*/ 2147483647 w 1716"/>
                  <a:gd name="T39" fmla="*/ 2147483647 h 1680"/>
                  <a:gd name="T40" fmla="*/ 2147483647 w 1716"/>
                  <a:gd name="T41" fmla="*/ 2147483647 h 1680"/>
                  <a:gd name="T42" fmla="*/ 2147483647 w 1716"/>
                  <a:gd name="T43" fmla="*/ 2147483647 h 1680"/>
                  <a:gd name="T44" fmla="*/ 2147483647 w 1716"/>
                  <a:gd name="T45" fmla="*/ 2147483647 h 1680"/>
                  <a:gd name="T46" fmla="*/ 2147483647 w 1716"/>
                  <a:gd name="T47" fmla="*/ 2147483647 h 1680"/>
                  <a:gd name="T48" fmla="*/ 2147483647 w 1716"/>
                  <a:gd name="T49" fmla="*/ 2147483647 h 1680"/>
                  <a:gd name="T50" fmla="*/ 2147483647 w 1716"/>
                  <a:gd name="T51" fmla="*/ 2147483647 h 1680"/>
                  <a:gd name="T52" fmla="*/ 2147483647 w 1716"/>
                  <a:gd name="T53" fmla="*/ 2147483647 h 1680"/>
                  <a:gd name="T54" fmla="*/ 2147483647 w 1716"/>
                  <a:gd name="T55" fmla="*/ 2147483647 h 1680"/>
                  <a:gd name="T56" fmla="*/ 2147483647 w 1716"/>
                  <a:gd name="T57" fmla="*/ 2147483647 h 1680"/>
                  <a:gd name="T58" fmla="*/ 2147483647 w 1716"/>
                  <a:gd name="T59" fmla="*/ 2147483647 h 1680"/>
                  <a:gd name="T60" fmla="*/ 2147483647 w 1716"/>
                  <a:gd name="T61" fmla="*/ 2147483647 h 1680"/>
                  <a:gd name="T62" fmla="*/ 2147483647 w 1716"/>
                  <a:gd name="T63" fmla="*/ 2147483647 h 1680"/>
                  <a:gd name="T64" fmla="*/ 2147483647 w 1716"/>
                  <a:gd name="T65" fmla="*/ 2147483647 h 1680"/>
                  <a:gd name="T66" fmla="*/ 2147483647 w 1716"/>
                  <a:gd name="T67" fmla="*/ 2147483647 h 1680"/>
                  <a:gd name="T68" fmla="*/ 2147483647 w 1716"/>
                  <a:gd name="T69" fmla="*/ 2147483647 h 1680"/>
                  <a:gd name="T70" fmla="*/ 2147483647 w 1716"/>
                  <a:gd name="T71" fmla="*/ 2147483647 h 1680"/>
                  <a:gd name="T72" fmla="*/ 2147483647 w 1716"/>
                  <a:gd name="T73" fmla="*/ 2147483647 h 1680"/>
                  <a:gd name="T74" fmla="*/ 2147483647 w 1716"/>
                  <a:gd name="T75" fmla="*/ 2147483647 h 1680"/>
                  <a:gd name="T76" fmla="*/ 2147483647 w 1716"/>
                  <a:gd name="T77" fmla="*/ 2147483647 h 1680"/>
                  <a:gd name="T78" fmla="*/ 2147483647 w 1716"/>
                  <a:gd name="T79" fmla="*/ 2147483647 h 1680"/>
                  <a:gd name="T80" fmla="*/ 2147483647 w 1716"/>
                  <a:gd name="T81" fmla="*/ 2147483647 h 1680"/>
                  <a:gd name="T82" fmla="*/ 2147483647 w 1716"/>
                  <a:gd name="T83" fmla="*/ 2147483647 h 1680"/>
                  <a:gd name="T84" fmla="*/ 2147483647 w 1716"/>
                  <a:gd name="T85" fmla="*/ 2147483647 h 1680"/>
                  <a:gd name="T86" fmla="*/ 2147483647 w 1716"/>
                  <a:gd name="T87" fmla="*/ 2147483647 h 1680"/>
                  <a:gd name="T88" fmla="*/ 2147483647 w 1716"/>
                  <a:gd name="T89" fmla="*/ 2147483647 h 1680"/>
                  <a:gd name="T90" fmla="*/ 2147483647 w 1716"/>
                  <a:gd name="T91" fmla="*/ 2147483647 h 1680"/>
                  <a:gd name="T92" fmla="*/ 2147483647 w 1716"/>
                  <a:gd name="T93" fmla="*/ 2147483647 h 1680"/>
                  <a:gd name="T94" fmla="*/ 2147483647 w 1716"/>
                  <a:gd name="T95" fmla="*/ 2147483647 h 1680"/>
                  <a:gd name="T96" fmla="*/ 2147483647 w 1716"/>
                  <a:gd name="T97" fmla="*/ 2147483647 h 1680"/>
                  <a:gd name="T98" fmla="*/ 2147483647 w 1716"/>
                  <a:gd name="T99" fmla="*/ 2147483647 h 1680"/>
                  <a:gd name="T100" fmla="*/ 2147483647 w 1716"/>
                  <a:gd name="T101" fmla="*/ 2147483647 h 1680"/>
                  <a:gd name="T102" fmla="*/ 2147483647 w 1716"/>
                  <a:gd name="T103" fmla="*/ 2147483647 h 1680"/>
                  <a:gd name="T104" fmla="*/ 2147483647 w 1716"/>
                  <a:gd name="T105" fmla="*/ 2147483647 h 1680"/>
                  <a:gd name="T106" fmla="*/ 2147483647 w 1716"/>
                  <a:gd name="T107" fmla="*/ 2147483647 h 1680"/>
                  <a:gd name="T108" fmla="*/ 2147483647 w 1716"/>
                  <a:gd name="T109" fmla="*/ 2147483647 h 16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16"/>
                  <a:gd name="T166" fmla="*/ 0 h 1680"/>
                  <a:gd name="T167" fmla="*/ 1716 w 1716"/>
                  <a:gd name="T168" fmla="*/ 1680 h 168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16" h="1680">
                    <a:moveTo>
                      <a:pt x="344" y="308"/>
                    </a:moveTo>
                    <a:lnTo>
                      <a:pt x="424" y="353"/>
                    </a:lnTo>
                    <a:lnTo>
                      <a:pt x="454" y="381"/>
                    </a:lnTo>
                    <a:lnTo>
                      <a:pt x="476" y="391"/>
                    </a:lnTo>
                    <a:lnTo>
                      <a:pt x="486" y="455"/>
                    </a:lnTo>
                    <a:lnTo>
                      <a:pt x="478" y="405"/>
                    </a:lnTo>
                    <a:lnTo>
                      <a:pt x="487" y="461"/>
                    </a:lnTo>
                    <a:lnTo>
                      <a:pt x="518" y="458"/>
                    </a:lnTo>
                    <a:lnTo>
                      <a:pt x="539" y="469"/>
                    </a:lnTo>
                    <a:lnTo>
                      <a:pt x="537" y="444"/>
                    </a:lnTo>
                    <a:lnTo>
                      <a:pt x="562" y="441"/>
                    </a:lnTo>
                    <a:lnTo>
                      <a:pt x="584" y="421"/>
                    </a:lnTo>
                    <a:lnTo>
                      <a:pt x="578" y="432"/>
                    </a:lnTo>
                    <a:lnTo>
                      <a:pt x="657" y="364"/>
                    </a:lnTo>
                    <a:lnTo>
                      <a:pt x="683" y="367"/>
                    </a:lnTo>
                    <a:lnTo>
                      <a:pt x="686" y="343"/>
                    </a:lnTo>
                    <a:lnTo>
                      <a:pt x="683" y="335"/>
                    </a:lnTo>
                    <a:lnTo>
                      <a:pt x="703" y="306"/>
                    </a:lnTo>
                    <a:lnTo>
                      <a:pt x="737" y="296"/>
                    </a:lnTo>
                    <a:lnTo>
                      <a:pt x="753" y="298"/>
                    </a:lnTo>
                    <a:lnTo>
                      <a:pt x="754" y="299"/>
                    </a:lnTo>
                    <a:lnTo>
                      <a:pt x="833" y="346"/>
                    </a:lnTo>
                    <a:lnTo>
                      <a:pt x="848" y="378"/>
                    </a:lnTo>
                    <a:lnTo>
                      <a:pt x="883" y="401"/>
                    </a:lnTo>
                    <a:lnTo>
                      <a:pt x="899" y="449"/>
                    </a:lnTo>
                    <a:lnTo>
                      <a:pt x="926" y="464"/>
                    </a:lnTo>
                    <a:lnTo>
                      <a:pt x="950" y="502"/>
                    </a:lnTo>
                    <a:lnTo>
                      <a:pt x="968" y="510"/>
                    </a:lnTo>
                    <a:lnTo>
                      <a:pt x="970" y="547"/>
                    </a:lnTo>
                    <a:lnTo>
                      <a:pt x="984" y="544"/>
                    </a:lnTo>
                    <a:lnTo>
                      <a:pt x="989" y="534"/>
                    </a:lnTo>
                    <a:lnTo>
                      <a:pt x="1013" y="529"/>
                    </a:lnTo>
                    <a:lnTo>
                      <a:pt x="1029" y="536"/>
                    </a:lnTo>
                    <a:lnTo>
                      <a:pt x="1042" y="576"/>
                    </a:lnTo>
                    <a:lnTo>
                      <a:pt x="1062" y="598"/>
                    </a:lnTo>
                    <a:lnTo>
                      <a:pt x="1050" y="630"/>
                    </a:lnTo>
                    <a:lnTo>
                      <a:pt x="1064" y="642"/>
                    </a:lnTo>
                    <a:lnTo>
                      <a:pt x="1061" y="652"/>
                    </a:lnTo>
                    <a:lnTo>
                      <a:pt x="1071" y="658"/>
                    </a:lnTo>
                    <a:lnTo>
                      <a:pt x="1072" y="661"/>
                    </a:lnTo>
                    <a:lnTo>
                      <a:pt x="1079" y="734"/>
                    </a:lnTo>
                    <a:lnTo>
                      <a:pt x="1069" y="793"/>
                    </a:lnTo>
                    <a:lnTo>
                      <a:pt x="1063" y="815"/>
                    </a:lnTo>
                    <a:lnTo>
                      <a:pt x="1069" y="828"/>
                    </a:lnTo>
                    <a:lnTo>
                      <a:pt x="1059" y="839"/>
                    </a:lnTo>
                    <a:lnTo>
                      <a:pt x="1064" y="905"/>
                    </a:lnTo>
                    <a:lnTo>
                      <a:pt x="1087" y="937"/>
                    </a:lnTo>
                    <a:lnTo>
                      <a:pt x="1094" y="968"/>
                    </a:lnTo>
                    <a:lnTo>
                      <a:pt x="1101" y="974"/>
                    </a:lnTo>
                    <a:lnTo>
                      <a:pt x="1115" y="936"/>
                    </a:lnTo>
                    <a:lnTo>
                      <a:pt x="1115" y="895"/>
                    </a:lnTo>
                    <a:lnTo>
                      <a:pt x="1110" y="885"/>
                    </a:lnTo>
                    <a:lnTo>
                      <a:pt x="1088" y="879"/>
                    </a:lnTo>
                    <a:lnTo>
                      <a:pt x="1103" y="871"/>
                    </a:lnTo>
                    <a:lnTo>
                      <a:pt x="1138" y="906"/>
                    </a:lnTo>
                    <a:lnTo>
                      <a:pt x="1139" y="890"/>
                    </a:lnTo>
                    <a:lnTo>
                      <a:pt x="1157" y="888"/>
                    </a:lnTo>
                    <a:lnTo>
                      <a:pt x="1134" y="960"/>
                    </a:lnTo>
                    <a:lnTo>
                      <a:pt x="1121" y="980"/>
                    </a:lnTo>
                    <a:lnTo>
                      <a:pt x="1122" y="988"/>
                    </a:lnTo>
                    <a:lnTo>
                      <a:pt x="1098" y="1000"/>
                    </a:lnTo>
                    <a:lnTo>
                      <a:pt x="1125" y="1038"/>
                    </a:lnTo>
                    <a:lnTo>
                      <a:pt x="1125" y="1039"/>
                    </a:lnTo>
                    <a:lnTo>
                      <a:pt x="1152" y="1075"/>
                    </a:lnTo>
                    <a:lnTo>
                      <a:pt x="1197" y="1157"/>
                    </a:lnTo>
                    <a:lnTo>
                      <a:pt x="1209" y="1177"/>
                    </a:lnTo>
                    <a:lnTo>
                      <a:pt x="1224" y="1200"/>
                    </a:lnTo>
                    <a:lnTo>
                      <a:pt x="1251" y="1281"/>
                    </a:lnTo>
                    <a:lnTo>
                      <a:pt x="1267" y="1296"/>
                    </a:lnTo>
                    <a:lnTo>
                      <a:pt x="1290" y="1286"/>
                    </a:lnTo>
                    <a:lnTo>
                      <a:pt x="1291" y="1278"/>
                    </a:lnTo>
                    <a:lnTo>
                      <a:pt x="1330" y="1316"/>
                    </a:lnTo>
                    <a:lnTo>
                      <a:pt x="1346" y="1374"/>
                    </a:lnTo>
                    <a:lnTo>
                      <a:pt x="1384" y="1449"/>
                    </a:lnTo>
                    <a:lnTo>
                      <a:pt x="1384" y="1441"/>
                    </a:lnTo>
                    <a:lnTo>
                      <a:pt x="1393" y="1435"/>
                    </a:lnTo>
                    <a:lnTo>
                      <a:pt x="1430" y="1454"/>
                    </a:lnTo>
                    <a:lnTo>
                      <a:pt x="1446" y="1456"/>
                    </a:lnTo>
                    <a:lnTo>
                      <a:pt x="1484" y="1498"/>
                    </a:lnTo>
                    <a:lnTo>
                      <a:pt x="1521" y="1573"/>
                    </a:lnTo>
                    <a:lnTo>
                      <a:pt x="1516" y="1578"/>
                    </a:lnTo>
                    <a:lnTo>
                      <a:pt x="1516" y="1610"/>
                    </a:lnTo>
                    <a:lnTo>
                      <a:pt x="1537" y="1637"/>
                    </a:lnTo>
                    <a:lnTo>
                      <a:pt x="1556" y="1631"/>
                    </a:lnTo>
                    <a:lnTo>
                      <a:pt x="1584" y="1608"/>
                    </a:lnTo>
                    <a:lnTo>
                      <a:pt x="1597" y="1610"/>
                    </a:lnTo>
                    <a:lnTo>
                      <a:pt x="1598" y="1615"/>
                    </a:lnTo>
                    <a:lnTo>
                      <a:pt x="1618" y="1611"/>
                    </a:lnTo>
                    <a:lnTo>
                      <a:pt x="1610" y="1645"/>
                    </a:lnTo>
                    <a:lnTo>
                      <a:pt x="1620" y="1654"/>
                    </a:lnTo>
                    <a:lnTo>
                      <a:pt x="1634" y="1642"/>
                    </a:lnTo>
                    <a:lnTo>
                      <a:pt x="1629" y="1608"/>
                    </a:lnTo>
                    <a:lnTo>
                      <a:pt x="1632" y="1593"/>
                    </a:lnTo>
                    <a:lnTo>
                      <a:pt x="1636" y="1597"/>
                    </a:lnTo>
                    <a:lnTo>
                      <a:pt x="1662" y="1583"/>
                    </a:lnTo>
                    <a:lnTo>
                      <a:pt x="1665" y="1631"/>
                    </a:lnTo>
                    <a:lnTo>
                      <a:pt x="1654" y="1644"/>
                    </a:lnTo>
                    <a:lnTo>
                      <a:pt x="1656" y="1649"/>
                    </a:lnTo>
                    <a:lnTo>
                      <a:pt x="1638" y="1680"/>
                    </a:lnTo>
                    <a:lnTo>
                      <a:pt x="1655" y="1659"/>
                    </a:lnTo>
                    <a:lnTo>
                      <a:pt x="1688" y="1598"/>
                    </a:lnTo>
                    <a:lnTo>
                      <a:pt x="1706" y="1533"/>
                    </a:lnTo>
                    <a:lnTo>
                      <a:pt x="1716" y="1483"/>
                    </a:lnTo>
                    <a:lnTo>
                      <a:pt x="1714" y="1478"/>
                    </a:lnTo>
                    <a:lnTo>
                      <a:pt x="1703" y="1530"/>
                    </a:lnTo>
                    <a:lnTo>
                      <a:pt x="1681" y="1547"/>
                    </a:lnTo>
                    <a:lnTo>
                      <a:pt x="1693" y="1526"/>
                    </a:lnTo>
                    <a:lnTo>
                      <a:pt x="1681" y="1490"/>
                    </a:lnTo>
                    <a:lnTo>
                      <a:pt x="1692" y="1431"/>
                    </a:lnTo>
                    <a:lnTo>
                      <a:pt x="1706" y="1422"/>
                    </a:lnTo>
                    <a:lnTo>
                      <a:pt x="1713" y="1434"/>
                    </a:lnTo>
                    <a:lnTo>
                      <a:pt x="1708" y="1343"/>
                    </a:lnTo>
                    <a:lnTo>
                      <a:pt x="1708" y="1336"/>
                    </a:lnTo>
                    <a:lnTo>
                      <a:pt x="1703" y="1241"/>
                    </a:lnTo>
                    <a:lnTo>
                      <a:pt x="1692" y="1102"/>
                    </a:lnTo>
                    <a:lnTo>
                      <a:pt x="1674" y="1052"/>
                    </a:lnTo>
                    <a:lnTo>
                      <a:pt x="1637" y="971"/>
                    </a:lnTo>
                    <a:lnTo>
                      <a:pt x="1600" y="892"/>
                    </a:lnTo>
                    <a:lnTo>
                      <a:pt x="1561" y="808"/>
                    </a:lnTo>
                    <a:lnTo>
                      <a:pt x="1524" y="737"/>
                    </a:lnTo>
                    <a:lnTo>
                      <a:pt x="1509" y="673"/>
                    </a:lnTo>
                    <a:lnTo>
                      <a:pt x="1514" y="627"/>
                    </a:lnTo>
                    <a:lnTo>
                      <a:pt x="1464" y="549"/>
                    </a:lnTo>
                    <a:lnTo>
                      <a:pt x="1399" y="448"/>
                    </a:lnTo>
                    <a:lnTo>
                      <a:pt x="1367" y="384"/>
                    </a:lnTo>
                    <a:lnTo>
                      <a:pt x="1363" y="378"/>
                    </a:lnTo>
                    <a:lnTo>
                      <a:pt x="1331" y="312"/>
                    </a:lnTo>
                    <a:lnTo>
                      <a:pt x="1329" y="313"/>
                    </a:lnTo>
                    <a:lnTo>
                      <a:pt x="1322" y="291"/>
                    </a:lnTo>
                    <a:lnTo>
                      <a:pt x="1309" y="245"/>
                    </a:lnTo>
                    <a:lnTo>
                      <a:pt x="1275" y="149"/>
                    </a:lnTo>
                    <a:lnTo>
                      <a:pt x="1257" y="78"/>
                    </a:lnTo>
                    <a:lnTo>
                      <a:pt x="1253" y="78"/>
                    </a:lnTo>
                    <a:lnTo>
                      <a:pt x="1253" y="75"/>
                    </a:lnTo>
                    <a:lnTo>
                      <a:pt x="1245" y="18"/>
                    </a:lnTo>
                    <a:lnTo>
                      <a:pt x="1243" y="17"/>
                    </a:lnTo>
                    <a:lnTo>
                      <a:pt x="1185" y="17"/>
                    </a:lnTo>
                    <a:lnTo>
                      <a:pt x="1155" y="7"/>
                    </a:lnTo>
                    <a:lnTo>
                      <a:pt x="1147" y="0"/>
                    </a:lnTo>
                    <a:lnTo>
                      <a:pt x="1123" y="28"/>
                    </a:lnTo>
                    <a:lnTo>
                      <a:pt x="1138" y="100"/>
                    </a:lnTo>
                    <a:lnTo>
                      <a:pt x="1136" y="143"/>
                    </a:lnTo>
                    <a:lnTo>
                      <a:pt x="1109" y="144"/>
                    </a:lnTo>
                    <a:lnTo>
                      <a:pt x="1098" y="109"/>
                    </a:lnTo>
                    <a:lnTo>
                      <a:pt x="1096" y="89"/>
                    </a:lnTo>
                    <a:lnTo>
                      <a:pt x="1088" y="89"/>
                    </a:lnTo>
                    <a:lnTo>
                      <a:pt x="1063" y="92"/>
                    </a:lnTo>
                    <a:lnTo>
                      <a:pt x="1054" y="93"/>
                    </a:lnTo>
                    <a:lnTo>
                      <a:pt x="1046" y="93"/>
                    </a:lnTo>
                    <a:lnTo>
                      <a:pt x="1038" y="95"/>
                    </a:lnTo>
                    <a:lnTo>
                      <a:pt x="1021" y="96"/>
                    </a:lnTo>
                    <a:lnTo>
                      <a:pt x="1003" y="98"/>
                    </a:lnTo>
                    <a:lnTo>
                      <a:pt x="999" y="99"/>
                    </a:lnTo>
                    <a:lnTo>
                      <a:pt x="987" y="99"/>
                    </a:lnTo>
                    <a:lnTo>
                      <a:pt x="962" y="102"/>
                    </a:lnTo>
                    <a:lnTo>
                      <a:pt x="909" y="108"/>
                    </a:lnTo>
                    <a:lnTo>
                      <a:pt x="896" y="109"/>
                    </a:lnTo>
                    <a:lnTo>
                      <a:pt x="886" y="109"/>
                    </a:lnTo>
                    <a:lnTo>
                      <a:pt x="873" y="110"/>
                    </a:lnTo>
                    <a:lnTo>
                      <a:pt x="867" y="112"/>
                    </a:lnTo>
                    <a:lnTo>
                      <a:pt x="864" y="112"/>
                    </a:lnTo>
                    <a:lnTo>
                      <a:pt x="857" y="112"/>
                    </a:lnTo>
                    <a:lnTo>
                      <a:pt x="835" y="115"/>
                    </a:lnTo>
                    <a:lnTo>
                      <a:pt x="813" y="116"/>
                    </a:lnTo>
                    <a:lnTo>
                      <a:pt x="806" y="118"/>
                    </a:lnTo>
                    <a:lnTo>
                      <a:pt x="799" y="118"/>
                    </a:lnTo>
                    <a:lnTo>
                      <a:pt x="785" y="119"/>
                    </a:lnTo>
                    <a:lnTo>
                      <a:pt x="759" y="122"/>
                    </a:lnTo>
                    <a:lnTo>
                      <a:pt x="745" y="123"/>
                    </a:lnTo>
                    <a:lnTo>
                      <a:pt x="733" y="125"/>
                    </a:lnTo>
                    <a:lnTo>
                      <a:pt x="730" y="125"/>
                    </a:lnTo>
                    <a:lnTo>
                      <a:pt x="723" y="125"/>
                    </a:lnTo>
                    <a:lnTo>
                      <a:pt x="717" y="126"/>
                    </a:lnTo>
                    <a:lnTo>
                      <a:pt x="695" y="127"/>
                    </a:lnTo>
                    <a:lnTo>
                      <a:pt x="682" y="129"/>
                    </a:lnTo>
                    <a:lnTo>
                      <a:pt x="676" y="130"/>
                    </a:lnTo>
                    <a:lnTo>
                      <a:pt x="671" y="130"/>
                    </a:lnTo>
                    <a:lnTo>
                      <a:pt x="658" y="132"/>
                    </a:lnTo>
                    <a:lnTo>
                      <a:pt x="657" y="132"/>
                    </a:lnTo>
                    <a:lnTo>
                      <a:pt x="638" y="135"/>
                    </a:lnTo>
                    <a:lnTo>
                      <a:pt x="603" y="137"/>
                    </a:lnTo>
                    <a:lnTo>
                      <a:pt x="559" y="142"/>
                    </a:lnTo>
                    <a:lnTo>
                      <a:pt x="556" y="137"/>
                    </a:lnTo>
                    <a:lnTo>
                      <a:pt x="523" y="69"/>
                    </a:lnTo>
                    <a:lnTo>
                      <a:pt x="522" y="61"/>
                    </a:lnTo>
                    <a:lnTo>
                      <a:pt x="491" y="65"/>
                    </a:lnTo>
                    <a:lnTo>
                      <a:pt x="473" y="68"/>
                    </a:lnTo>
                    <a:lnTo>
                      <a:pt x="425" y="76"/>
                    </a:lnTo>
                    <a:lnTo>
                      <a:pt x="423" y="78"/>
                    </a:lnTo>
                    <a:lnTo>
                      <a:pt x="369" y="86"/>
                    </a:lnTo>
                    <a:lnTo>
                      <a:pt x="334" y="92"/>
                    </a:lnTo>
                    <a:lnTo>
                      <a:pt x="315" y="95"/>
                    </a:lnTo>
                    <a:lnTo>
                      <a:pt x="297" y="98"/>
                    </a:lnTo>
                    <a:lnTo>
                      <a:pt x="290" y="98"/>
                    </a:lnTo>
                    <a:lnTo>
                      <a:pt x="284" y="99"/>
                    </a:lnTo>
                    <a:lnTo>
                      <a:pt x="272" y="100"/>
                    </a:lnTo>
                    <a:lnTo>
                      <a:pt x="247" y="103"/>
                    </a:lnTo>
                    <a:lnTo>
                      <a:pt x="244" y="105"/>
                    </a:lnTo>
                    <a:lnTo>
                      <a:pt x="216" y="109"/>
                    </a:lnTo>
                    <a:lnTo>
                      <a:pt x="209" y="109"/>
                    </a:lnTo>
                    <a:lnTo>
                      <a:pt x="185" y="113"/>
                    </a:lnTo>
                    <a:lnTo>
                      <a:pt x="182" y="113"/>
                    </a:lnTo>
                    <a:lnTo>
                      <a:pt x="178" y="113"/>
                    </a:lnTo>
                    <a:lnTo>
                      <a:pt x="164" y="115"/>
                    </a:lnTo>
                    <a:lnTo>
                      <a:pt x="122" y="120"/>
                    </a:lnTo>
                    <a:lnTo>
                      <a:pt x="94" y="123"/>
                    </a:lnTo>
                    <a:lnTo>
                      <a:pt x="89" y="125"/>
                    </a:lnTo>
                    <a:lnTo>
                      <a:pt x="74" y="127"/>
                    </a:lnTo>
                    <a:lnTo>
                      <a:pt x="71" y="127"/>
                    </a:lnTo>
                    <a:lnTo>
                      <a:pt x="1" y="136"/>
                    </a:lnTo>
                    <a:lnTo>
                      <a:pt x="0" y="181"/>
                    </a:lnTo>
                    <a:lnTo>
                      <a:pt x="52" y="241"/>
                    </a:lnTo>
                    <a:lnTo>
                      <a:pt x="47" y="279"/>
                    </a:lnTo>
                    <a:lnTo>
                      <a:pt x="60" y="293"/>
                    </a:lnTo>
                    <a:lnTo>
                      <a:pt x="30" y="349"/>
                    </a:lnTo>
                    <a:lnTo>
                      <a:pt x="64" y="335"/>
                    </a:lnTo>
                    <a:lnTo>
                      <a:pt x="168" y="299"/>
                    </a:lnTo>
                    <a:lnTo>
                      <a:pt x="178" y="296"/>
                    </a:lnTo>
                    <a:lnTo>
                      <a:pt x="238" y="289"/>
                    </a:lnTo>
                    <a:lnTo>
                      <a:pt x="259" y="286"/>
                    </a:lnTo>
                    <a:lnTo>
                      <a:pt x="263" y="286"/>
                    </a:lnTo>
                    <a:lnTo>
                      <a:pt x="264" y="286"/>
                    </a:lnTo>
                    <a:lnTo>
                      <a:pt x="344" y="308"/>
                    </a:lnTo>
                    <a:close/>
                  </a:path>
                </a:pathLst>
              </a:custGeom>
              <a:solidFill>
                <a:srgbClr val="FFFFFF"/>
              </a:solidFill>
              <a:ln w="0">
                <a:solidFill>
                  <a:schemeClr val="tx2"/>
                </a:solidFill>
                <a:round/>
                <a:headEnd/>
                <a:tailEnd/>
              </a:ln>
            </p:spPr>
            <p:txBody>
              <a:bodyPr/>
              <a:lstStyle/>
              <a:p>
                <a:endParaRPr lang="en-US"/>
              </a:p>
            </p:txBody>
          </p:sp>
          <p:sp>
            <p:nvSpPr>
              <p:cNvPr id="202823" name="Freeform 66"/>
              <p:cNvSpPr>
                <a:spLocks/>
              </p:cNvSpPr>
              <p:nvPr/>
            </p:nvSpPr>
            <p:spPr bwMode="auto">
              <a:xfrm>
                <a:off x="7008813" y="6684963"/>
                <a:ext cx="82550" cy="68262"/>
              </a:xfrm>
              <a:custGeom>
                <a:avLst/>
                <a:gdLst>
                  <a:gd name="T0" fmla="*/ 0 w 105"/>
                  <a:gd name="T1" fmla="*/ 2147483647 h 87"/>
                  <a:gd name="T2" fmla="*/ 2147483647 w 105"/>
                  <a:gd name="T3" fmla="*/ 2147483647 h 87"/>
                  <a:gd name="T4" fmla="*/ 2147483647 w 105"/>
                  <a:gd name="T5" fmla="*/ 2147483647 h 87"/>
                  <a:gd name="T6" fmla="*/ 2147483647 w 105"/>
                  <a:gd name="T7" fmla="*/ 2147483647 h 87"/>
                  <a:gd name="T8" fmla="*/ 2147483647 w 105"/>
                  <a:gd name="T9" fmla="*/ 2147483647 h 87"/>
                  <a:gd name="T10" fmla="*/ 2147483647 w 105"/>
                  <a:gd name="T11" fmla="*/ 2147483647 h 87"/>
                  <a:gd name="T12" fmla="*/ 2147483647 w 105"/>
                  <a:gd name="T13" fmla="*/ 0 h 87"/>
                  <a:gd name="T14" fmla="*/ 2147483647 w 105"/>
                  <a:gd name="T15" fmla="*/ 2147483647 h 87"/>
                  <a:gd name="T16" fmla="*/ 2147483647 w 105"/>
                  <a:gd name="T17" fmla="*/ 2147483647 h 87"/>
                  <a:gd name="T18" fmla="*/ 2147483647 w 105"/>
                  <a:gd name="T19" fmla="*/ 2147483647 h 87"/>
                  <a:gd name="T20" fmla="*/ 2147483647 w 105"/>
                  <a:gd name="T21" fmla="*/ 2147483647 h 87"/>
                  <a:gd name="T22" fmla="*/ 2147483647 w 105"/>
                  <a:gd name="T23" fmla="*/ 2147483647 h 87"/>
                  <a:gd name="T24" fmla="*/ 0 w 105"/>
                  <a:gd name="T25" fmla="*/ 2147483647 h 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5"/>
                  <a:gd name="T40" fmla="*/ 0 h 87"/>
                  <a:gd name="T41" fmla="*/ 105 w 105"/>
                  <a:gd name="T42" fmla="*/ 87 h 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5" h="87">
                    <a:moveTo>
                      <a:pt x="0" y="87"/>
                    </a:moveTo>
                    <a:lnTo>
                      <a:pt x="58" y="53"/>
                    </a:lnTo>
                    <a:lnTo>
                      <a:pt x="61" y="38"/>
                    </a:lnTo>
                    <a:lnTo>
                      <a:pt x="86" y="46"/>
                    </a:lnTo>
                    <a:lnTo>
                      <a:pt x="105" y="33"/>
                    </a:lnTo>
                    <a:lnTo>
                      <a:pt x="84" y="10"/>
                    </a:lnTo>
                    <a:lnTo>
                      <a:pt x="58" y="0"/>
                    </a:lnTo>
                    <a:lnTo>
                      <a:pt x="59" y="19"/>
                    </a:lnTo>
                    <a:lnTo>
                      <a:pt x="53" y="30"/>
                    </a:lnTo>
                    <a:lnTo>
                      <a:pt x="39" y="21"/>
                    </a:lnTo>
                    <a:lnTo>
                      <a:pt x="9" y="50"/>
                    </a:lnTo>
                    <a:lnTo>
                      <a:pt x="11" y="74"/>
                    </a:lnTo>
                    <a:lnTo>
                      <a:pt x="0" y="87"/>
                    </a:lnTo>
                    <a:close/>
                  </a:path>
                </a:pathLst>
              </a:custGeom>
              <a:solidFill>
                <a:srgbClr val="FFFFFF"/>
              </a:solidFill>
              <a:ln w="0">
                <a:solidFill>
                  <a:schemeClr val="tx2"/>
                </a:solidFill>
                <a:round/>
                <a:headEnd/>
                <a:tailEnd/>
              </a:ln>
            </p:spPr>
            <p:txBody>
              <a:bodyPr/>
              <a:lstStyle/>
              <a:p>
                <a:endParaRPr lang="en-US"/>
              </a:p>
            </p:txBody>
          </p:sp>
          <p:sp>
            <p:nvSpPr>
              <p:cNvPr id="202824" name="Freeform 67"/>
              <p:cNvSpPr>
                <a:spLocks/>
              </p:cNvSpPr>
              <p:nvPr/>
            </p:nvSpPr>
            <p:spPr bwMode="auto">
              <a:xfrm>
                <a:off x="7119938" y="6662738"/>
                <a:ext cx="38100" cy="31750"/>
              </a:xfrm>
              <a:custGeom>
                <a:avLst/>
                <a:gdLst>
                  <a:gd name="T0" fmla="*/ 0 w 48"/>
                  <a:gd name="T1" fmla="*/ 2147483647 h 39"/>
                  <a:gd name="T2" fmla="*/ 2147483647 w 48"/>
                  <a:gd name="T3" fmla="*/ 2147483647 h 39"/>
                  <a:gd name="T4" fmla="*/ 2147483647 w 48"/>
                  <a:gd name="T5" fmla="*/ 0 h 39"/>
                  <a:gd name="T6" fmla="*/ 2147483647 w 48"/>
                  <a:gd name="T7" fmla="*/ 2147483647 h 39"/>
                  <a:gd name="T8" fmla="*/ 0 w 48"/>
                  <a:gd name="T9" fmla="*/ 2147483647 h 39"/>
                  <a:gd name="T10" fmla="*/ 0 60000 65536"/>
                  <a:gd name="T11" fmla="*/ 0 60000 65536"/>
                  <a:gd name="T12" fmla="*/ 0 60000 65536"/>
                  <a:gd name="T13" fmla="*/ 0 60000 65536"/>
                  <a:gd name="T14" fmla="*/ 0 60000 65536"/>
                  <a:gd name="T15" fmla="*/ 0 w 48"/>
                  <a:gd name="T16" fmla="*/ 0 h 39"/>
                  <a:gd name="T17" fmla="*/ 48 w 48"/>
                  <a:gd name="T18" fmla="*/ 39 h 39"/>
                </a:gdLst>
                <a:ahLst/>
                <a:cxnLst>
                  <a:cxn ang="T10">
                    <a:pos x="T0" y="T1"/>
                  </a:cxn>
                  <a:cxn ang="T11">
                    <a:pos x="T2" y="T3"/>
                  </a:cxn>
                  <a:cxn ang="T12">
                    <a:pos x="T4" y="T5"/>
                  </a:cxn>
                  <a:cxn ang="T13">
                    <a:pos x="T6" y="T7"/>
                  </a:cxn>
                  <a:cxn ang="T14">
                    <a:pos x="T8" y="T9"/>
                  </a:cxn>
                </a:cxnLst>
                <a:rect l="T15" t="T16" r="T17" b="T18"/>
                <a:pathLst>
                  <a:path w="48" h="39">
                    <a:moveTo>
                      <a:pt x="0" y="35"/>
                    </a:moveTo>
                    <a:lnTo>
                      <a:pt x="5" y="39"/>
                    </a:lnTo>
                    <a:lnTo>
                      <a:pt x="48" y="0"/>
                    </a:lnTo>
                    <a:lnTo>
                      <a:pt x="28" y="15"/>
                    </a:lnTo>
                    <a:lnTo>
                      <a:pt x="0" y="35"/>
                    </a:lnTo>
                    <a:close/>
                  </a:path>
                </a:pathLst>
              </a:custGeom>
              <a:solidFill>
                <a:srgbClr val="FFFFFF"/>
              </a:solidFill>
              <a:ln w="0">
                <a:solidFill>
                  <a:schemeClr val="tx2"/>
                </a:solidFill>
                <a:round/>
                <a:headEnd/>
                <a:tailEnd/>
              </a:ln>
            </p:spPr>
            <p:txBody>
              <a:bodyPr/>
              <a:lstStyle/>
              <a:p>
                <a:endParaRPr lang="en-US"/>
              </a:p>
            </p:txBody>
          </p:sp>
          <p:sp>
            <p:nvSpPr>
              <p:cNvPr id="202825" name="Freeform 68"/>
              <p:cNvSpPr>
                <a:spLocks/>
              </p:cNvSpPr>
              <p:nvPr/>
            </p:nvSpPr>
            <p:spPr bwMode="auto">
              <a:xfrm>
                <a:off x="7161213" y="6650038"/>
                <a:ext cx="14287" cy="6350"/>
              </a:xfrm>
              <a:custGeom>
                <a:avLst/>
                <a:gdLst>
                  <a:gd name="T0" fmla="*/ 0 w 13"/>
                  <a:gd name="T1" fmla="*/ 2147483647 h 14"/>
                  <a:gd name="T2" fmla="*/ 2147483647 w 13"/>
                  <a:gd name="T3" fmla="*/ 0 h 14"/>
                  <a:gd name="T4" fmla="*/ 2147483647 w 13"/>
                  <a:gd name="T5" fmla="*/ 2147483647 h 14"/>
                  <a:gd name="T6" fmla="*/ 0 w 13"/>
                  <a:gd name="T7" fmla="*/ 2147483647 h 14"/>
                  <a:gd name="T8" fmla="*/ 0 60000 65536"/>
                  <a:gd name="T9" fmla="*/ 0 60000 65536"/>
                  <a:gd name="T10" fmla="*/ 0 60000 65536"/>
                  <a:gd name="T11" fmla="*/ 0 60000 65536"/>
                  <a:gd name="T12" fmla="*/ 0 w 13"/>
                  <a:gd name="T13" fmla="*/ 0 h 14"/>
                  <a:gd name="T14" fmla="*/ 13 w 13"/>
                  <a:gd name="T15" fmla="*/ 14 h 14"/>
                </a:gdLst>
                <a:ahLst/>
                <a:cxnLst>
                  <a:cxn ang="T8">
                    <a:pos x="T0" y="T1"/>
                  </a:cxn>
                  <a:cxn ang="T9">
                    <a:pos x="T2" y="T3"/>
                  </a:cxn>
                  <a:cxn ang="T10">
                    <a:pos x="T4" y="T5"/>
                  </a:cxn>
                  <a:cxn ang="T11">
                    <a:pos x="T6" y="T7"/>
                  </a:cxn>
                </a:cxnLst>
                <a:rect l="T12" t="T13" r="T14" b="T15"/>
                <a:pathLst>
                  <a:path w="13" h="14">
                    <a:moveTo>
                      <a:pt x="0" y="14"/>
                    </a:moveTo>
                    <a:lnTo>
                      <a:pt x="13" y="0"/>
                    </a:lnTo>
                    <a:lnTo>
                      <a:pt x="12" y="10"/>
                    </a:lnTo>
                    <a:lnTo>
                      <a:pt x="0" y="14"/>
                    </a:lnTo>
                    <a:close/>
                  </a:path>
                </a:pathLst>
              </a:custGeom>
              <a:solidFill>
                <a:srgbClr val="FFFFFF"/>
              </a:solidFill>
              <a:ln w="0">
                <a:solidFill>
                  <a:schemeClr val="tx2"/>
                </a:solidFill>
                <a:round/>
                <a:headEnd/>
                <a:tailEnd/>
              </a:ln>
            </p:spPr>
            <p:txBody>
              <a:bodyPr/>
              <a:lstStyle/>
              <a:p>
                <a:endParaRPr lang="en-US"/>
              </a:p>
            </p:txBody>
          </p:sp>
          <p:sp>
            <p:nvSpPr>
              <p:cNvPr id="202826" name="Freeform 69"/>
              <p:cNvSpPr>
                <a:spLocks/>
              </p:cNvSpPr>
              <p:nvPr/>
            </p:nvSpPr>
            <p:spPr bwMode="auto">
              <a:xfrm>
                <a:off x="7080250" y="6684963"/>
                <a:ext cx="7938" cy="9525"/>
              </a:xfrm>
              <a:custGeom>
                <a:avLst/>
                <a:gdLst>
                  <a:gd name="T0" fmla="*/ 0 w 9"/>
                  <a:gd name="T1" fmla="*/ 0 h 9"/>
                  <a:gd name="T2" fmla="*/ 2147483647 w 9"/>
                  <a:gd name="T3" fmla="*/ 2147483647 h 9"/>
                  <a:gd name="T4" fmla="*/ 2147483647 w 9"/>
                  <a:gd name="T5" fmla="*/ 0 h 9"/>
                  <a:gd name="T6" fmla="*/ 0 w 9"/>
                  <a:gd name="T7" fmla="*/ 0 h 9"/>
                  <a:gd name="T8" fmla="*/ 0 60000 65536"/>
                  <a:gd name="T9" fmla="*/ 0 60000 65536"/>
                  <a:gd name="T10" fmla="*/ 0 60000 65536"/>
                  <a:gd name="T11" fmla="*/ 0 60000 65536"/>
                  <a:gd name="T12" fmla="*/ 0 w 9"/>
                  <a:gd name="T13" fmla="*/ 0 h 9"/>
                  <a:gd name="T14" fmla="*/ 9 w 9"/>
                  <a:gd name="T15" fmla="*/ 9 h 9"/>
                </a:gdLst>
                <a:ahLst/>
                <a:cxnLst>
                  <a:cxn ang="T8">
                    <a:pos x="T0" y="T1"/>
                  </a:cxn>
                  <a:cxn ang="T9">
                    <a:pos x="T2" y="T3"/>
                  </a:cxn>
                  <a:cxn ang="T10">
                    <a:pos x="T4" y="T5"/>
                  </a:cxn>
                  <a:cxn ang="T11">
                    <a:pos x="T6" y="T7"/>
                  </a:cxn>
                </a:cxnLst>
                <a:rect l="T12" t="T13" r="T14" b="T15"/>
                <a:pathLst>
                  <a:path w="9" h="9">
                    <a:moveTo>
                      <a:pt x="0" y="0"/>
                    </a:moveTo>
                    <a:lnTo>
                      <a:pt x="5" y="9"/>
                    </a:lnTo>
                    <a:lnTo>
                      <a:pt x="9" y="0"/>
                    </a:lnTo>
                    <a:lnTo>
                      <a:pt x="0" y="0"/>
                    </a:lnTo>
                    <a:close/>
                  </a:path>
                </a:pathLst>
              </a:custGeom>
              <a:solidFill>
                <a:srgbClr val="FFFFFF"/>
              </a:solidFill>
              <a:ln w="0">
                <a:solidFill>
                  <a:schemeClr val="tx2"/>
                </a:solidFill>
                <a:round/>
                <a:headEnd/>
                <a:tailEnd/>
              </a:ln>
            </p:spPr>
            <p:txBody>
              <a:bodyPr/>
              <a:lstStyle/>
              <a:p>
                <a:endParaRPr lang="en-US"/>
              </a:p>
            </p:txBody>
          </p:sp>
          <p:sp>
            <p:nvSpPr>
              <p:cNvPr id="202827" name="Freeform 70"/>
              <p:cNvSpPr>
                <a:spLocks/>
              </p:cNvSpPr>
              <p:nvPr/>
            </p:nvSpPr>
            <p:spPr bwMode="auto">
              <a:xfrm>
                <a:off x="7177088" y="6637338"/>
                <a:ext cx="12700" cy="9525"/>
              </a:xfrm>
              <a:custGeom>
                <a:avLst/>
                <a:gdLst>
                  <a:gd name="T0" fmla="*/ 0 w 10"/>
                  <a:gd name="T1" fmla="*/ 2147483647 h 14"/>
                  <a:gd name="T2" fmla="*/ 2147483647 w 10"/>
                  <a:gd name="T3" fmla="*/ 2147483647 h 14"/>
                  <a:gd name="T4" fmla="*/ 2147483647 w 10"/>
                  <a:gd name="T5" fmla="*/ 0 h 14"/>
                  <a:gd name="T6" fmla="*/ 0 w 10"/>
                  <a:gd name="T7" fmla="*/ 2147483647 h 14"/>
                  <a:gd name="T8" fmla="*/ 0 60000 65536"/>
                  <a:gd name="T9" fmla="*/ 0 60000 65536"/>
                  <a:gd name="T10" fmla="*/ 0 60000 65536"/>
                  <a:gd name="T11" fmla="*/ 0 60000 65536"/>
                  <a:gd name="T12" fmla="*/ 0 w 10"/>
                  <a:gd name="T13" fmla="*/ 0 h 14"/>
                  <a:gd name="T14" fmla="*/ 10 w 10"/>
                  <a:gd name="T15" fmla="*/ 14 h 14"/>
                </a:gdLst>
                <a:ahLst/>
                <a:cxnLst>
                  <a:cxn ang="T8">
                    <a:pos x="T0" y="T1"/>
                  </a:cxn>
                  <a:cxn ang="T9">
                    <a:pos x="T2" y="T3"/>
                  </a:cxn>
                  <a:cxn ang="T10">
                    <a:pos x="T4" y="T5"/>
                  </a:cxn>
                  <a:cxn ang="T11">
                    <a:pos x="T6" y="T7"/>
                  </a:cxn>
                </a:cxnLst>
                <a:rect l="T12" t="T13" r="T14" b="T15"/>
                <a:pathLst>
                  <a:path w="10" h="14">
                    <a:moveTo>
                      <a:pt x="0" y="14"/>
                    </a:moveTo>
                    <a:lnTo>
                      <a:pt x="10" y="1"/>
                    </a:lnTo>
                    <a:lnTo>
                      <a:pt x="10" y="0"/>
                    </a:lnTo>
                    <a:lnTo>
                      <a:pt x="0" y="14"/>
                    </a:lnTo>
                    <a:close/>
                  </a:path>
                </a:pathLst>
              </a:custGeom>
              <a:solidFill>
                <a:srgbClr val="FFFFFF"/>
              </a:solidFill>
              <a:ln w="0">
                <a:solidFill>
                  <a:schemeClr val="tx2"/>
                </a:solidFill>
                <a:round/>
                <a:headEnd/>
                <a:tailEnd/>
              </a:ln>
            </p:spPr>
            <p:txBody>
              <a:bodyPr/>
              <a:lstStyle/>
              <a:p>
                <a:endParaRPr lang="en-US"/>
              </a:p>
            </p:txBody>
          </p:sp>
          <p:sp>
            <p:nvSpPr>
              <p:cNvPr id="202828" name="Freeform 71"/>
              <p:cNvSpPr>
                <a:spLocks/>
              </p:cNvSpPr>
              <p:nvPr/>
            </p:nvSpPr>
            <p:spPr bwMode="auto">
              <a:xfrm>
                <a:off x="7175500" y="6650038"/>
                <a:ext cx="1588" cy="0"/>
              </a:xfrm>
              <a:custGeom>
                <a:avLst/>
                <a:gdLst>
                  <a:gd name="T0" fmla="*/ 0 w 2"/>
                  <a:gd name="T1" fmla="*/ 2147483647 w 2"/>
                  <a:gd name="T2" fmla="*/ 0 w 2"/>
                  <a:gd name="T3" fmla="*/ 0 60000 65536"/>
                  <a:gd name="T4" fmla="*/ 0 60000 65536"/>
                  <a:gd name="T5" fmla="*/ 0 60000 65536"/>
                  <a:gd name="T6" fmla="*/ 0 w 2"/>
                  <a:gd name="T7" fmla="*/ 2 w 2"/>
                </a:gdLst>
                <a:ahLst/>
                <a:cxnLst>
                  <a:cxn ang="T3">
                    <a:pos x="T0" y="0"/>
                  </a:cxn>
                  <a:cxn ang="T4">
                    <a:pos x="T1" y="0"/>
                  </a:cxn>
                  <a:cxn ang="T5">
                    <a:pos x="T2" y="0"/>
                  </a:cxn>
                </a:cxnLst>
                <a:rect l="T6" t="0" r="T7" b="0"/>
                <a:pathLst>
                  <a:path w="2">
                    <a:moveTo>
                      <a:pt x="0" y="0"/>
                    </a:moveTo>
                    <a:lnTo>
                      <a:pt x="2" y="0"/>
                    </a:lnTo>
                    <a:lnTo>
                      <a:pt x="0" y="0"/>
                    </a:lnTo>
                    <a:close/>
                  </a:path>
                </a:pathLst>
              </a:custGeom>
              <a:solidFill>
                <a:srgbClr val="FFFFFF"/>
              </a:solidFill>
              <a:ln w="0">
                <a:solidFill>
                  <a:schemeClr val="tx2"/>
                </a:solidFill>
                <a:round/>
                <a:headEnd/>
                <a:tailEnd/>
              </a:ln>
            </p:spPr>
            <p:txBody>
              <a:bodyPr/>
              <a:lstStyle/>
              <a:p>
                <a:endParaRPr lang="en-US"/>
              </a:p>
            </p:txBody>
          </p:sp>
          <p:sp>
            <p:nvSpPr>
              <p:cNvPr id="202829" name="Freeform 72"/>
              <p:cNvSpPr>
                <a:spLocks/>
              </p:cNvSpPr>
              <p:nvPr/>
            </p:nvSpPr>
            <p:spPr bwMode="auto">
              <a:xfrm>
                <a:off x="6124575" y="4373563"/>
                <a:ext cx="809625" cy="1046162"/>
              </a:xfrm>
              <a:custGeom>
                <a:avLst/>
                <a:gdLst>
                  <a:gd name="T0" fmla="*/ 2147483647 w 1028"/>
                  <a:gd name="T1" fmla="*/ 2147483647 h 1330"/>
                  <a:gd name="T2" fmla="*/ 2147483647 w 1028"/>
                  <a:gd name="T3" fmla="*/ 2147483647 h 1330"/>
                  <a:gd name="T4" fmla="*/ 2147483647 w 1028"/>
                  <a:gd name="T5" fmla="*/ 2147483647 h 1330"/>
                  <a:gd name="T6" fmla="*/ 2147483647 w 1028"/>
                  <a:gd name="T7" fmla="*/ 2147483647 h 1330"/>
                  <a:gd name="T8" fmla="*/ 2147483647 w 1028"/>
                  <a:gd name="T9" fmla="*/ 2147483647 h 1330"/>
                  <a:gd name="T10" fmla="*/ 2147483647 w 1028"/>
                  <a:gd name="T11" fmla="*/ 2147483647 h 1330"/>
                  <a:gd name="T12" fmla="*/ 2147483647 w 1028"/>
                  <a:gd name="T13" fmla="*/ 2147483647 h 1330"/>
                  <a:gd name="T14" fmla="*/ 2147483647 w 1028"/>
                  <a:gd name="T15" fmla="*/ 2147483647 h 1330"/>
                  <a:gd name="T16" fmla="*/ 2147483647 w 1028"/>
                  <a:gd name="T17" fmla="*/ 2147483647 h 1330"/>
                  <a:gd name="T18" fmla="*/ 2147483647 w 1028"/>
                  <a:gd name="T19" fmla="*/ 2147483647 h 1330"/>
                  <a:gd name="T20" fmla="*/ 2147483647 w 1028"/>
                  <a:gd name="T21" fmla="*/ 2147483647 h 1330"/>
                  <a:gd name="T22" fmla="*/ 2147483647 w 1028"/>
                  <a:gd name="T23" fmla="*/ 2147483647 h 1330"/>
                  <a:gd name="T24" fmla="*/ 2147483647 w 1028"/>
                  <a:gd name="T25" fmla="*/ 2147483647 h 1330"/>
                  <a:gd name="T26" fmla="*/ 2147483647 w 1028"/>
                  <a:gd name="T27" fmla="*/ 2147483647 h 1330"/>
                  <a:gd name="T28" fmla="*/ 2147483647 w 1028"/>
                  <a:gd name="T29" fmla="*/ 2147483647 h 1330"/>
                  <a:gd name="T30" fmla="*/ 2147483647 w 1028"/>
                  <a:gd name="T31" fmla="*/ 2147483647 h 1330"/>
                  <a:gd name="T32" fmla="*/ 2147483647 w 1028"/>
                  <a:gd name="T33" fmla="*/ 2147483647 h 1330"/>
                  <a:gd name="T34" fmla="*/ 2147483647 w 1028"/>
                  <a:gd name="T35" fmla="*/ 2147483647 h 1330"/>
                  <a:gd name="T36" fmla="*/ 2147483647 w 1028"/>
                  <a:gd name="T37" fmla="*/ 2147483647 h 1330"/>
                  <a:gd name="T38" fmla="*/ 2147483647 w 1028"/>
                  <a:gd name="T39" fmla="*/ 2147483647 h 1330"/>
                  <a:gd name="T40" fmla="*/ 2147483647 w 1028"/>
                  <a:gd name="T41" fmla="*/ 2147483647 h 1330"/>
                  <a:gd name="T42" fmla="*/ 2147483647 w 1028"/>
                  <a:gd name="T43" fmla="*/ 2147483647 h 1330"/>
                  <a:gd name="T44" fmla="*/ 2147483647 w 1028"/>
                  <a:gd name="T45" fmla="*/ 2147483647 h 1330"/>
                  <a:gd name="T46" fmla="*/ 2147483647 w 1028"/>
                  <a:gd name="T47" fmla="*/ 2147483647 h 1330"/>
                  <a:gd name="T48" fmla="*/ 2147483647 w 1028"/>
                  <a:gd name="T49" fmla="*/ 2147483647 h 1330"/>
                  <a:gd name="T50" fmla="*/ 2147483647 w 1028"/>
                  <a:gd name="T51" fmla="*/ 2147483647 h 1330"/>
                  <a:gd name="T52" fmla="*/ 2147483647 w 1028"/>
                  <a:gd name="T53" fmla="*/ 2147483647 h 1330"/>
                  <a:gd name="T54" fmla="*/ 2147483647 w 1028"/>
                  <a:gd name="T55" fmla="*/ 2147483647 h 1330"/>
                  <a:gd name="T56" fmla="*/ 2147483647 w 1028"/>
                  <a:gd name="T57" fmla="*/ 2147483647 h 1330"/>
                  <a:gd name="T58" fmla="*/ 2147483647 w 1028"/>
                  <a:gd name="T59" fmla="*/ 2147483647 h 1330"/>
                  <a:gd name="T60" fmla="*/ 2147483647 w 1028"/>
                  <a:gd name="T61" fmla="*/ 2147483647 h 1330"/>
                  <a:gd name="T62" fmla="*/ 2147483647 w 1028"/>
                  <a:gd name="T63" fmla="*/ 2147483647 h 1330"/>
                  <a:gd name="T64" fmla="*/ 2147483647 w 1028"/>
                  <a:gd name="T65" fmla="*/ 2147483647 h 1330"/>
                  <a:gd name="T66" fmla="*/ 2147483647 w 1028"/>
                  <a:gd name="T67" fmla="*/ 2147483647 h 1330"/>
                  <a:gd name="T68" fmla="*/ 2147483647 w 1028"/>
                  <a:gd name="T69" fmla="*/ 2147483647 h 1330"/>
                  <a:gd name="T70" fmla="*/ 2147483647 w 1028"/>
                  <a:gd name="T71" fmla="*/ 2147483647 h 1330"/>
                  <a:gd name="T72" fmla="*/ 2147483647 w 1028"/>
                  <a:gd name="T73" fmla="*/ 2147483647 h 1330"/>
                  <a:gd name="T74" fmla="*/ 2147483647 w 1028"/>
                  <a:gd name="T75" fmla="*/ 2147483647 h 1330"/>
                  <a:gd name="T76" fmla="*/ 2147483647 w 1028"/>
                  <a:gd name="T77" fmla="*/ 2147483647 h 1330"/>
                  <a:gd name="T78" fmla="*/ 2147483647 w 1028"/>
                  <a:gd name="T79" fmla="*/ 2147483647 h 1330"/>
                  <a:gd name="T80" fmla="*/ 2147483647 w 1028"/>
                  <a:gd name="T81" fmla="*/ 2147483647 h 1330"/>
                  <a:gd name="T82" fmla="*/ 2147483647 w 1028"/>
                  <a:gd name="T83" fmla="*/ 2147483647 h 1330"/>
                  <a:gd name="T84" fmla="*/ 2147483647 w 1028"/>
                  <a:gd name="T85" fmla="*/ 2147483647 h 1330"/>
                  <a:gd name="T86" fmla="*/ 2147483647 w 1028"/>
                  <a:gd name="T87" fmla="*/ 2147483647 h 1330"/>
                  <a:gd name="T88" fmla="*/ 2147483647 w 1028"/>
                  <a:gd name="T89" fmla="*/ 2147483647 h 1330"/>
                  <a:gd name="T90" fmla="*/ 2147483647 w 1028"/>
                  <a:gd name="T91" fmla="*/ 2147483647 h 1330"/>
                  <a:gd name="T92" fmla="*/ 2147483647 w 1028"/>
                  <a:gd name="T93" fmla="*/ 2147483647 h 1330"/>
                  <a:gd name="T94" fmla="*/ 2147483647 w 1028"/>
                  <a:gd name="T95" fmla="*/ 2147483647 h 1330"/>
                  <a:gd name="T96" fmla="*/ 2147483647 w 1028"/>
                  <a:gd name="T97" fmla="*/ 2147483647 h 1330"/>
                  <a:gd name="T98" fmla="*/ 2147483647 w 1028"/>
                  <a:gd name="T99" fmla="*/ 2147483647 h 1330"/>
                  <a:gd name="T100" fmla="*/ 2147483647 w 1028"/>
                  <a:gd name="T101" fmla="*/ 2147483647 h 1330"/>
                  <a:gd name="T102" fmla="*/ 2147483647 w 1028"/>
                  <a:gd name="T103" fmla="*/ 2147483647 h 1330"/>
                  <a:gd name="T104" fmla="*/ 2147483647 w 1028"/>
                  <a:gd name="T105" fmla="*/ 2147483647 h 1330"/>
                  <a:gd name="T106" fmla="*/ 2147483647 w 1028"/>
                  <a:gd name="T107" fmla="*/ 2147483647 h 1330"/>
                  <a:gd name="T108" fmla="*/ 2147483647 w 1028"/>
                  <a:gd name="T109" fmla="*/ 2147483647 h 1330"/>
                  <a:gd name="T110" fmla="*/ 2147483647 w 1028"/>
                  <a:gd name="T111" fmla="*/ 2147483647 h 1330"/>
                  <a:gd name="T112" fmla="*/ 2147483647 w 1028"/>
                  <a:gd name="T113" fmla="*/ 2147483647 h 1330"/>
                  <a:gd name="T114" fmla="*/ 2147483647 w 1028"/>
                  <a:gd name="T115" fmla="*/ 2147483647 h 133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28"/>
                  <a:gd name="T175" fmla="*/ 0 h 1330"/>
                  <a:gd name="T176" fmla="*/ 1028 w 1028"/>
                  <a:gd name="T177" fmla="*/ 1330 h 133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28" h="1330">
                    <a:moveTo>
                      <a:pt x="152" y="60"/>
                    </a:moveTo>
                    <a:lnTo>
                      <a:pt x="159" y="58"/>
                    </a:lnTo>
                    <a:lnTo>
                      <a:pt x="164" y="57"/>
                    </a:lnTo>
                    <a:lnTo>
                      <a:pt x="172" y="57"/>
                    </a:lnTo>
                    <a:lnTo>
                      <a:pt x="188" y="54"/>
                    </a:lnTo>
                    <a:lnTo>
                      <a:pt x="214" y="48"/>
                    </a:lnTo>
                    <a:lnTo>
                      <a:pt x="235" y="45"/>
                    </a:lnTo>
                    <a:lnTo>
                      <a:pt x="245" y="44"/>
                    </a:lnTo>
                    <a:lnTo>
                      <a:pt x="259" y="41"/>
                    </a:lnTo>
                    <a:lnTo>
                      <a:pt x="282" y="38"/>
                    </a:lnTo>
                    <a:lnTo>
                      <a:pt x="283" y="37"/>
                    </a:lnTo>
                    <a:lnTo>
                      <a:pt x="306" y="34"/>
                    </a:lnTo>
                    <a:lnTo>
                      <a:pt x="316" y="31"/>
                    </a:lnTo>
                    <a:lnTo>
                      <a:pt x="319" y="31"/>
                    </a:lnTo>
                    <a:lnTo>
                      <a:pt x="379" y="21"/>
                    </a:lnTo>
                    <a:lnTo>
                      <a:pt x="379" y="20"/>
                    </a:lnTo>
                    <a:lnTo>
                      <a:pt x="392" y="17"/>
                    </a:lnTo>
                    <a:lnTo>
                      <a:pt x="402" y="16"/>
                    </a:lnTo>
                    <a:lnTo>
                      <a:pt x="405" y="14"/>
                    </a:lnTo>
                    <a:lnTo>
                      <a:pt x="436" y="9"/>
                    </a:lnTo>
                    <a:lnTo>
                      <a:pt x="463" y="2"/>
                    </a:lnTo>
                    <a:lnTo>
                      <a:pt x="476" y="0"/>
                    </a:lnTo>
                    <a:lnTo>
                      <a:pt x="475" y="19"/>
                    </a:lnTo>
                    <a:lnTo>
                      <a:pt x="454" y="47"/>
                    </a:lnTo>
                    <a:lnTo>
                      <a:pt x="439" y="92"/>
                    </a:lnTo>
                    <a:lnTo>
                      <a:pt x="443" y="101"/>
                    </a:lnTo>
                    <a:lnTo>
                      <a:pt x="465" y="115"/>
                    </a:lnTo>
                    <a:lnTo>
                      <a:pt x="489" y="131"/>
                    </a:lnTo>
                    <a:lnTo>
                      <a:pt x="493" y="136"/>
                    </a:lnTo>
                    <a:lnTo>
                      <a:pt x="505" y="146"/>
                    </a:lnTo>
                    <a:lnTo>
                      <a:pt x="505" y="148"/>
                    </a:lnTo>
                    <a:lnTo>
                      <a:pt x="509" y="150"/>
                    </a:lnTo>
                    <a:lnTo>
                      <a:pt x="516" y="152"/>
                    </a:lnTo>
                    <a:lnTo>
                      <a:pt x="517" y="149"/>
                    </a:lnTo>
                    <a:lnTo>
                      <a:pt x="540" y="150"/>
                    </a:lnTo>
                    <a:lnTo>
                      <a:pt x="550" y="175"/>
                    </a:lnTo>
                    <a:lnTo>
                      <a:pt x="565" y="197"/>
                    </a:lnTo>
                    <a:lnTo>
                      <a:pt x="571" y="203"/>
                    </a:lnTo>
                    <a:lnTo>
                      <a:pt x="573" y="209"/>
                    </a:lnTo>
                    <a:lnTo>
                      <a:pt x="574" y="220"/>
                    </a:lnTo>
                    <a:lnTo>
                      <a:pt x="591" y="243"/>
                    </a:lnTo>
                    <a:lnTo>
                      <a:pt x="603" y="260"/>
                    </a:lnTo>
                    <a:lnTo>
                      <a:pt x="610" y="272"/>
                    </a:lnTo>
                    <a:lnTo>
                      <a:pt x="611" y="275"/>
                    </a:lnTo>
                    <a:lnTo>
                      <a:pt x="612" y="277"/>
                    </a:lnTo>
                    <a:lnTo>
                      <a:pt x="618" y="289"/>
                    </a:lnTo>
                    <a:lnTo>
                      <a:pt x="659" y="314"/>
                    </a:lnTo>
                    <a:lnTo>
                      <a:pt x="686" y="336"/>
                    </a:lnTo>
                    <a:lnTo>
                      <a:pt x="694" y="356"/>
                    </a:lnTo>
                    <a:lnTo>
                      <a:pt x="702" y="373"/>
                    </a:lnTo>
                    <a:lnTo>
                      <a:pt x="716" y="380"/>
                    </a:lnTo>
                    <a:lnTo>
                      <a:pt x="718" y="379"/>
                    </a:lnTo>
                    <a:lnTo>
                      <a:pt x="735" y="389"/>
                    </a:lnTo>
                    <a:lnTo>
                      <a:pt x="735" y="390"/>
                    </a:lnTo>
                    <a:lnTo>
                      <a:pt x="737" y="390"/>
                    </a:lnTo>
                    <a:lnTo>
                      <a:pt x="738" y="392"/>
                    </a:lnTo>
                    <a:lnTo>
                      <a:pt x="763" y="437"/>
                    </a:lnTo>
                    <a:lnTo>
                      <a:pt x="775" y="453"/>
                    </a:lnTo>
                    <a:lnTo>
                      <a:pt x="782" y="471"/>
                    </a:lnTo>
                    <a:lnTo>
                      <a:pt x="803" y="482"/>
                    </a:lnTo>
                    <a:lnTo>
                      <a:pt x="806" y="496"/>
                    </a:lnTo>
                    <a:lnTo>
                      <a:pt x="813" y="502"/>
                    </a:lnTo>
                    <a:lnTo>
                      <a:pt x="834" y="506"/>
                    </a:lnTo>
                    <a:lnTo>
                      <a:pt x="850" y="519"/>
                    </a:lnTo>
                    <a:lnTo>
                      <a:pt x="861" y="528"/>
                    </a:lnTo>
                    <a:lnTo>
                      <a:pt x="862" y="550"/>
                    </a:lnTo>
                    <a:lnTo>
                      <a:pt x="889" y="601"/>
                    </a:lnTo>
                    <a:lnTo>
                      <a:pt x="892" y="637"/>
                    </a:lnTo>
                    <a:lnTo>
                      <a:pt x="898" y="645"/>
                    </a:lnTo>
                    <a:lnTo>
                      <a:pt x="900" y="647"/>
                    </a:lnTo>
                    <a:lnTo>
                      <a:pt x="901" y="645"/>
                    </a:lnTo>
                    <a:lnTo>
                      <a:pt x="921" y="653"/>
                    </a:lnTo>
                    <a:lnTo>
                      <a:pt x="961" y="719"/>
                    </a:lnTo>
                    <a:lnTo>
                      <a:pt x="958" y="738"/>
                    </a:lnTo>
                    <a:lnTo>
                      <a:pt x="961" y="745"/>
                    </a:lnTo>
                    <a:lnTo>
                      <a:pt x="970" y="773"/>
                    </a:lnTo>
                    <a:lnTo>
                      <a:pt x="994" y="776"/>
                    </a:lnTo>
                    <a:lnTo>
                      <a:pt x="1017" y="786"/>
                    </a:lnTo>
                    <a:lnTo>
                      <a:pt x="1025" y="786"/>
                    </a:lnTo>
                    <a:lnTo>
                      <a:pt x="1028" y="799"/>
                    </a:lnTo>
                    <a:lnTo>
                      <a:pt x="1003" y="847"/>
                    </a:lnTo>
                    <a:lnTo>
                      <a:pt x="990" y="844"/>
                    </a:lnTo>
                    <a:lnTo>
                      <a:pt x="997" y="861"/>
                    </a:lnTo>
                    <a:lnTo>
                      <a:pt x="983" y="891"/>
                    </a:lnTo>
                    <a:lnTo>
                      <a:pt x="978" y="889"/>
                    </a:lnTo>
                    <a:lnTo>
                      <a:pt x="975" y="891"/>
                    </a:lnTo>
                    <a:lnTo>
                      <a:pt x="972" y="895"/>
                    </a:lnTo>
                    <a:lnTo>
                      <a:pt x="982" y="899"/>
                    </a:lnTo>
                    <a:lnTo>
                      <a:pt x="987" y="921"/>
                    </a:lnTo>
                    <a:lnTo>
                      <a:pt x="981" y="943"/>
                    </a:lnTo>
                    <a:lnTo>
                      <a:pt x="977" y="939"/>
                    </a:lnTo>
                    <a:lnTo>
                      <a:pt x="964" y="948"/>
                    </a:lnTo>
                    <a:lnTo>
                      <a:pt x="967" y="955"/>
                    </a:lnTo>
                    <a:lnTo>
                      <a:pt x="982" y="953"/>
                    </a:lnTo>
                    <a:lnTo>
                      <a:pt x="969" y="997"/>
                    </a:lnTo>
                    <a:lnTo>
                      <a:pt x="964" y="1001"/>
                    </a:lnTo>
                    <a:lnTo>
                      <a:pt x="971" y="1024"/>
                    </a:lnTo>
                    <a:lnTo>
                      <a:pt x="974" y="1031"/>
                    </a:lnTo>
                    <a:lnTo>
                      <a:pt x="957" y="1072"/>
                    </a:lnTo>
                    <a:lnTo>
                      <a:pt x="945" y="1081"/>
                    </a:lnTo>
                    <a:lnTo>
                      <a:pt x="951" y="1081"/>
                    </a:lnTo>
                    <a:lnTo>
                      <a:pt x="950" y="1113"/>
                    </a:lnTo>
                    <a:lnTo>
                      <a:pt x="946" y="1118"/>
                    </a:lnTo>
                    <a:lnTo>
                      <a:pt x="957" y="1122"/>
                    </a:lnTo>
                    <a:lnTo>
                      <a:pt x="959" y="1203"/>
                    </a:lnTo>
                    <a:lnTo>
                      <a:pt x="901" y="1203"/>
                    </a:lnTo>
                    <a:lnTo>
                      <a:pt x="871" y="1193"/>
                    </a:lnTo>
                    <a:lnTo>
                      <a:pt x="863" y="1186"/>
                    </a:lnTo>
                    <a:lnTo>
                      <a:pt x="839" y="1214"/>
                    </a:lnTo>
                    <a:lnTo>
                      <a:pt x="854" y="1286"/>
                    </a:lnTo>
                    <a:lnTo>
                      <a:pt x="852" y="1329"/>
                    </a:lnTo>
                    <a:lnTo>
                      <a:pt x="825" y="1330"/>
                    </a:lnTo>
                    <a:lnTo>
                      <a:pt x="814" y="1295"/>
                    </a:lnTo>
                    <a:lnTo>
                      <a:pt x="812" y="1275"/>
                    </a:lnTo>
                    <a:lnTo>
                      <a:pt x="804" y="1275"/>
                    </a:lnTo>
                    <a:lnTo>
                      <a:pt x="779" y="1278"/>
                    </a:lnTo>
                    <a:lnTo>
                      <a:pt x="770" y="1279"/>
                    </a:lnTo>
                    <a:lnTo>
                      <a:pt x="762" y="1279"/>
                    </a:lnTo>
                    <a:lnTo>
                      <a:pt x="754" y="1281"/>
                    </a:lnTo>
                    <a:lnTo>
                      <a:pt x="737" y="1282"/>
                    </a:lnTo>
                    <a:lnTo>
                      <a:pt x="719" y="1284"/>
                    </a:lnTo>
                    <a:lnTo>
                      <a:pt x="715" y="1285"/>
                    </a:lnTo>
                    <a:lnTo>
                      <a:pt x="703" y="1285"/>
                    </a:lnTo>
                    <a:lnTo>
                      <a:pt x="678" y="1288"/>
                    </a:lnTo>
                    <a:lnTo>
                      <a:pt x="625" y="1294"/>
                    </a:lnTo>
                    <a:lnTo>
                      <a:pt x="612" y="1295"/>
                    </a:lnTo>
                    <a:lnTo>
                      <a:pt x="602" y="1295"/>
                    </a:lnTo>
                    <a:lnTo>
                      <a:pt x="589" y="1296"/>
                    </a:lnTo>
                    <a:lnTo>
                      <a:pt x="583" y="1298"/>
                    </a:lnTo>
                    <a:lnTo>
                      <a:pt x="580" y="1298"/>
                    </a:lnTo>
                    <a:lnTo>
                      <a:pt x="573" y="1298"/>
                    </a:lnTo>
                    <a:lnTo>
                      <a:pt x="551" y="1301"/>
                    </a:lnTo>
                    <a:lnTo>
                      <a:pt x="529" y="1302"/>
                    </a:lnTo>
                    <a:lnTo>
                      <a:pt x="522" y="1304"/>
                    </a:lnTo>
                    <a:lnTo>
                      <a:pt x="515" y="1304"/>
                    </a:lnTo>
                    <a:lnTo>
                      <a:pt x="501" y="1305"/>
                    </a:lnTo>
                    <a:lnTo>
                      <a:pt x="475" y="1308"/>
                    </a:lnTo>
                    <a:lnTo>
                      <a:pt x="461" y="1309"/>
                    </a:lnTo>
                    <a:lnTo>
                      <a:pt x="449" y="1311"/>
                    </a:lnTo>
                    <a:lnTo>
                      <a:pt x="446" y="1311"/>
                    </a:lnTo>
                    <a:lnTo>
                      <a:pt x="439" y="1311"/>
                    </a:lnTo>
                    <a:lnTo>
                      <a:pt x="433" y="1312"/>
                    </a:lnTo>
                    <a:lnTo>
                      <a:pt x="411" y="1313"/>
                    </a:lnTo>
                    <a:lnTo>
                      <a:pt x="398" y="1315"/>
                    </a:lnTo>
                    <a:lnTo>
                      <a:pt x="392" y="1316"/>
                    </a:lnTo>
                    <a:lnTo>
                      <a:pt x="387" y="1316"/>
                    </a:lnTo>
                    <a:lnTo>
                      <a:pt x="374" y="1318"/>
                    </a:lnTo>
                    <a:lnTo>
                      <a:pt x="373" y="1318"/>
                    </a:lnTo>
                    <a:lnTo>
                      <a:pt x="354" y="1321"/>
                    </a:lnTo>
                    <a:lnTo>
                      <a:pt x="319" y="1323"/>
                    </a:lnTo>
                    <a:lnTo>
                      <a:pt x="275" y="1328"/>
                    </a:lnTo>
                    <a:lnTo>
                      <a:pt x="272" y="1323"/>
                    </a:lnTo>
                    <a:lnTo>
                      <a:pt x="239" y="1255"/>
                    </a:lnTo>
                    <a:lnTo>
                      <a:pt x="238" y="1247"/>
                    </a:lnTo>
                    <a:lnTo>
                      <a:pt x="238" y="1244"/>
                    </a:lnTo>
                    <a:lnTo>
                      <a:pt x="238" y="1243"/>
                    </a:lnTo>
                    <a:lnTo>
                      <a:pt x="230" y="1226"/>
                    </a:lnTo>
                    <a:lnTo>
                      <a:pt x="223" y="1211"/>
                    </a:lnTo>
                    <a:lnTo>
                      <a:pt x="210" y="1176"/>
                    </a:lnTo>
                    <a:lnTo>
                      <a:pt x="212" y="1157"/>
                    </a:lnTo>
                    <a:lnTo>
                      <a:pt x="210" y="1139"/>
                    </a:lnTo>
                    <a:lnTo>
                      <a:pt x="212" y="1101"/>
                    </a:lnTo>
                    <a:lnTo>
                      <a:pt x="214" y="1095"/>
                    </a:lnTo>
                    <a:lnTo>
                      <a:pt x="206" y="1064"/>
                    </a:lnTo>
                    <a:lnTo>
                      <a:pt x="192" y="1045"/>
                    </a:lnTo>
                    <a:lnTo>
                      <a:pt x="190" y="1026"/>
                    </a:lnTo>
                    <a:lnTo>
                      <a:pt x="190" y="1024"/>
                    </a:lnTo>
                    <a:lnTo>
                      <a:pt x="190" y="1023"/>
                    </a:lnTo>
                    <a:lnTo>
                      <a:pt x="187" y="1020"/>
                    </a:lnTo>
                    <a:lnTo>
                      <a:pt x="186" y="993"/>
                    </a:lnTo>
                    <a:lnTo>
                      <a:pt x="187" y="986"/>
                    </a:lnTo>
                    <a:lnTo>
                      <a:pt x="195" y="956"/>
                    </a:lnTo>
                    <a:lnTo>
                      <a:pt x="195" y="953"/>
                    </a:lnTo>
                    <a:lnTo>
                      <a:pt x="195" y="933"/>
                    </a:lnTo>
                    <a:lnTo>
                      <a:pt x="192" y="915"/>
                    </a:lnTo>
                    <a:lnTo>
                      <a:pt x="203" y="896"/>
                    </a:lnTo>
                    <a:lnTo>
                      <a:pt x="216" y="879"/>
                    </a:lnTo>
                    <a:lnTo>
                      <a:pt x="219" y="874"/>
                    </a:lnTo>
                    <a:lnTo>
                      <a:pt x="198" y="855"/>
                    </a:lnTo>
                    <a:lnTo>
                      <a:pt x="202" y="838"/>
                    </a:lnTo>
                    <a:lnTo>
                      <a:pt x="194" y="803"/>
                    </a:lnTo>
                    <a:lnTo>
                      <a:pt x="192" y="800"/>
                    </a:lnTo>
                    <a:lnTo>
                      <a:pt x="173" y="773"/>
                    </a:lnTo>
                    <a:lnTo>
                      <a:pt x="170" y="766"/>
                    </a:lnTo>
                    <a:lnTo>
                      <a:pt x="160" y="735"/>
                    </a:lnTo>
                    <a:lnTo>
                      <a:pt x="158" y="733"/>
                    </a:lnTo>
                    <a:lnTo>
                      <a:pt x="159" y="725"/>
                    </a:lnTo>
                    <a:lnTo>
                      <a:pt x="146" y="699"/>
                    </a:lnTo>
                    <a:lnTo>
                      <a:pt x="139" y="674"/>
                    </a:lnTo>
                    <a:lnTo>
                      <a:pt x="136" y="664"/>
                    </a:lnTo>
                    <a:lnTo>
                      <a:pt x="128" y="630"/>
                    </a:lnTo>
                    <a:lnTo>
                      <a:pt x="127" y="624"/>
                    </a:lnTo>
                    <a:lnTo>
                      <a:pt x="122" y="599"/>
                    </a:lnTo>
                    <a:lnTo>
                      <a:pt x="110" y="552"/>
                    </a:lnTo>
                    <a:lnTo>
                      <a:pt x="107" y="536"/>
                    </a:lnTo>
                    <a:lnTo>
                      <a:pt x="103" y="521"/>
                    </a:lnTo>
                    <a:lnTo>
                      <a:pt x="102" y="516"/>
                    </a:lnTo>
                    <a:lnTo>
                      <a:pt x="93" y="479"/>
                    </a:lnTo>
                    <a:lnTo>
                      <a:pt x="92" y="471"/>
                    </a:lnTo>
                    <a:lnTo>
                      <a:pt x="78" y="416"/>
                    </a:lnTo>
                    <a:lnTo>
                      <a:pt x="78" y="411"/>
                    </a:lnTo>
                    <a:lnTo>
                      <a:pt x="75" y="399"/>
                    </a:lnTo>
                    <a:lnTo>
                      <a:pt x="70" y="382"/>
                    </a:lnTo>
                    <a:lnTo>
                      <a:pt x="68" y="370"/>
                    </a:lnTo>
                    <a:lnTo>
                      <a:pt x="66" y="362"/>
                    </a:lnTo>
                    <a:lnTo>
                      <a:pt x="62" y="348"/>
                    </a:lnTo>
                    <a:lnTo>
                      <a:pt x="58" y="323"/>
                    </a:lnTo>
                    <a:lnTo>
                      <a:pt x="53" y="305"/>
                    </a:lnTo>
                    <a:lnTo>
                      <a:pt x="48" y="287"/>
                    </a:lnTo>
                    <a:lnTo>
                      <a:pt x="40" y="253"/>
                    </a:lnTo>
                    <a:lnTo>
                      <a:pt x="36" y="236"/>
                    </a:lnTo>
                    <a:lnTo>
                      <a:pt x="32" y="219"/>
                    </a:lnTo>
                    <a:lnTo>
                      <a:pt x="27" y="200"/>
                    </a:lnTo>
                    <a:lnTo>
                      <a:pt x="24" y="189"/>
                    </a:lnTo>
                    <a:lnTo>
                      <a:pt x="15" y="152"/>
                    </a:lnTo>
                    <a:lnTo>
                      <a:pt x="11" y="131"/>
                    </a:lnTo>
                    <a:lnTo>
                      <a:pt x="8" y="121"/>
                    </a:lnTo>
                    <a:lnTo>
                      <a:pt x="7" y="116"/>
                    </a:lnTo>
                    <a:lnTo>
                      <a:pt x="0" y="84"/>
                    </a:lnTo>
                    <a:lnTo>
                      <a:pt x="21" y="81"/>
                    </a:lnTo>
                    <a:lnTo>
                      <a:pt x="26" y="81"/>
                    </a:lnTo>
                    <a:lnTo>
                      <a:pt x="45" y="78"/>
                    </a:lnTo>
                    <a:lnTo>
                      <a:pt x="46" y="78"/>
                    </a:lnTo>
                    <a:lnTo>
                      <a:pt x="56" y="75"/>
                    </a:lnTo>
                    <a:lnTo>
                      <a:pt x="66" y="74"/>
                    </a:lnTo>
                    <a:lnTo>
                      <a:pt x="68" y="74"/>
                    </a:lnTo>
                    <a:lnTo>
                      <a:pt x="70" y="72"/>
                    </a:lnTo>
                    <a:lnTo>
                      <a:pt x="119" y="64"/>
                    </a:lnTo>
                    <a:lnTo>
                      <a:pt x="120" y="64"/>
                    </a:lnTo>
                    <a:lnTo>
                      <a:pt x="132" y="62"/>
                    </a:lnTo>
                    <a:lnTo>
                      <a:pt x="147" y="60"/>
                    </a:lnTo>
                    <a:lnTo>
                      <a:pt x="152" y="60"/>
                    </a:lnTo>
                    <a:close/>
                  </a:path>
                </a:pathLst>
              </a:custGeom>
              <a:solidFill>
                <a:srgbClr val="FFFFFF"/>
              </a:solidFill>
              <a:ln w="0">
                <a:solidFill>
                  <a:schemeClr val="tx2"/>
                </a:solidFill>
                <a:round/>
                <a:headEnd/>
                <a:tailEnd/>
              </a:ln>
            </p:spPr>
            <p:txBody>
              <a:bodyPr/>
              <a:lstStyle/>
              <a:p>
                <a:endParaRPr lang="en-US"/>
              </a:p>
            </p:txBody>
          </p:sp>
          <p:sp>
            <p:nvSpPr>
              <p:cNvPr id="202830" name="Freeform 73"/>
              <p:cNvSpPr>
                <a:spLocks/>
              </p:cNvSpPr>
              <p:nvPr/>
            </p:nvSpPr>
            <p:spPr bwMode="auto">
              <a:xfrm>
                <a:off x="7435850" y="2619375"/>
                <a:ext cx="196850" cy="566738"/>
              </a:xfrm>
              <a:custGeom>
                <a:avLst/>
                <a:gdLst>
                  <a:gd name="T0" fmla="*/ 2147483647 w 250"/>
                  <a:gd name="T1" fmla="*/ 2147483647 h 719"/>
                  <a:gd name="T2" fmla="*/ 2147483647 w 250"/>
                  <a:gd name="T3" fmla="*/ 2147483647 h 719"/>
                  <a:gd name="T4" fmla="*/ 2147483647 w 250"/>
                  <a:gd name="T5" fmla="*/ 2147483647 h 719"/>
                  <a:gd name="T6" fmla="*/ 2147483647 w 250"/>
                  <a:gd name="T7" fmla="*/ 2147483647 h 719"/>
                  <a:gd name="T8" fmla="*/ 2147483647 w 250"/>
                  <a:gd name="T9" fmla="*/ 2147483647 h 719"/>
                  <a:gd name="T10" fmla="*/ 2147483647 w 250"/>
                  <a:gd name="T11" fmla="*/ 2147483647 h 719"/>
                  <a:gd name="T12" fmla="*/ 2147483647 w 250"/>
                  <a:gd name="T13" fmla="*/ 2147483647 h 719"/>
                  <a:gd name="T14" fmla="*/ 2147483647 w 250"/>
                  <a:gd name="T15" fmla="*/ 2147483647 h 719"/>
                  <a:gd name="T16" fmla="*/ 2147483647 w 250"/>
                  <a:gd name="T17" fmla="*/ 2147483647 h 719"/>
                  <a:gd name="T18" fmla="*/ 2147483647 w 250"/>
                  <a:gd name="T19" fmla="*/ 2147483647 h 719"/>
                  <a:gd name="T20" fmla="*/ 2147483647 w 250"/>
                  <a:gd name="T21" fmla="*/ 2147483647 h 719"/>
                  <a:gd name="T22" fmla="*/ 2147483647 w 250"/>
                  <a:gd name="T23" fmla="*/ 2147483647 h 719"/>
                  <a:gd name="T24" fmla="*/ 2147483647 w 250"/>
                  <a:gd name="T25" fmla="*/ 2147483647 h 719"/>
                  <a:gd name="T26" fmla="*/ 2147483647 w 250"/>
                  <a:gd name="T27" fmla="*/ 2147483647 h 719"/>
                  <a:gd name="T28" fmla="*/ 2147483647 w 250"/>
                  <a:gd name="T29" fmla="*/ 2147483647 h 719"/>
                  <a:gd name="T30" fmla="*/ 2147483647 w 250"/>
                  <a:gd name="T31" fmla="*/ 2147483647 h 719"/>
                  <a:gd name="T32" fmla="*/ 2147483647 w 250"/>
                  <a:gd name="T33" fmla="*/ 2147483647 h 719"/>
                  <a:gd name="T34" fmla="*/ 2147483647 w 250"/>
                  <a:gd name="T35" fmla="*/ 2147483647 h 719"/>
                  <a:gd name="T36" fmla="*/ 2147483647 w 250"/>
                  <a:gd name="T37" fmla="*/ 2147483647 h 719"/>
                  <a:gd name="T38" fmla="*/ 2147483647 w 250"/>
                  <a:gd name="T39" fmla="*/ 2147483647 h 719"/>
                  <a:gd name="T40" fmla="*/ 2147483647 w 250"/>
                  <a:gd name="T41" fmla="*/ 2147483647 h 719"/>
                  <a:gd name="T42" fmla="*/ 2147483647 w 250"/>
                  <a:gd name="T43" fmla="*/ 2147483647 h 719"/>
                  <a:gd name="T44" fmla="*/ 2147483647 w 250"/>
                  <a:gd name="T45" fmla="*/ 2147483647 h 719"/>
                  <a:gd name="T46" fmla="*/ 2147483647 w 250"/>
                  <a:gd name="T47" fmla="*/ 2147483647 h 719"/>
                  <a:gd name="T48" fmla="*/ 2147483647 w 250"/>
                  <a:gd name="T49" fmla="*/ 2147483647 h 719"/>
                  <a:gd name="T50" fmla="*/ 2147483647 w 250"/>
                  <a:gd name="T51" fmla="*/ 2147483647 h 719"/>
                  <a:gd name="T52" fmla="*/ 2147483647 w 250"/>
                  <a:gd name="T53" fmla="*/ 2147483647 h 719"/>
                  <a:gd name="T54" fmla="*/ 2147483647 w 250"/>
                  <a:gd name="T55" fmla="*/ 2147483647 h 719"/>
                  <a:gd name="T56" fmla="*/ 2147483647 w 250"/>
                  <a:gd name="T57" fmla="*/ 2147483647 h 719"/>
                  <a:gd name="T58" fmla="*/ 2147483647 w 250"/>
                  <a:gd name="T59" fmla="*/ 2147483647 h 719"/>
                  <a:gd name="T60" fmla="*/ 2147483647 w 250"/>
                  <a:gd name="T61" fmla="*/ 2147483647 h 719"/>
                  <a:gd name="T62" fmla="*/ 2147483647 w 250"/>
                  <a:gd name="T63" fmla="*/ 2147483647 h 719"/>
                  <a:gd name="T64" fmla="*/ 2147483647 w 250"/>
                  <a:gd name="T65" fmla="*/ 2147483647 h 719"/>
                  <a:gd name="T66" fmla="*/ 2147483647 w 250"/>
                  <a:gd name="T67" fmla="*/ 2147483647 h 719"/>
                  <a:gd name="T68" fmla="*/ 2147483647 w 250"/>
                  <a:gd name="T69" fmla="*/ 2147483647 h 719"/>
                  <a:gd name="T70" fmla="*/ 2147483647 w 250"/>
                  <a:gd name="T71" fmla="*/ 2147483647 h 719"/>
                  <a:gd name="T72" fmla="*/ 2147483647 w 250"/>
                  <a:gd name="T73" fmla="*/ 2147483647 h 719"/>
                  <a:gd name="T74" fmla="*/ 2147483647 w 250"/>
                  <a:gd name="T75" fmla="*/ 2147483647 h 719"/>
                  <a:gd name="T76" fmla="*/ 2147483647 w 250"/>
                  <a:gd name="T77" fmla="*/ 2147483647 h 719"/>
                  <a:gd name="T78" fmla="*/ 2147483647 w 250"/>
                  <a:gd name="T79" fmla="*/ 2147483647 h 719"/>
                  <a:gd name="T80" fmla="*/ 0 w 250"/>
                  <a:gd name="T81" fmla="*/ 2147483647 h 719"/>
                  <a:gd name="T82" fmla="*/ 2147483647 w 250"/>
                  <a:gd name="T83" fmla="*/ 2147483647 h 719"/>
                  <a:gd name="T84" fmla="*/ 2147483647 w 250"/>
                  <a:gd name="T85" fmla="*/ 2147483647 h 719"/>
                  <a:gd name="T86" fmla="*/ 2147483647 w 250"/>
                  <a:gd name="T87" fmla="*/ 2147483647 h 719"/>
                  <a:gd name="T88" fmla="*/ 2147483647 w 250"/>
                  <a:gd name="T89" fmla="*/ 2147483647 h 719"/>
                  <a:gd name="T90" fmla="*/ 2147483647 w 250"/>
                  <a:gd name="T91" fmla="*/ 2147483647 h 719"/>
                  <a:gd name="T92" fmla="*/ 2147483647 w 250"/>
                  <a:gd name="T93" fmla="*/ 2147483647 h 719"/>
                  <a:gd name="T94" fmla="*/ 2147483647 w 250"/>
                  <a:gd name="T95" fmla="*/ 2147483647 h 71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0"/>
                  <a:gd name="T145" fmla="*/ 0 h 719"/>
                  <a:gd name="T146" fmla="*/ 250 w 250"/>
                  <a:gd name="T147" fmla="*/ 719 h 71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0" h="719">
                    <a:moveTo>
                      <a:pt x="224" y="521"/>
                    </a:moveTo>
                    <a:lnTo>
                      <a:pt x="230" y="517"/>
                    </a:lnTo>
                    <a:lnTo>
                      <a:pt x="250" y="432"/>
                    </a:lnTo>
                    <a:lnTo>
                      <a:pt x="242" y="331"/>
                    </a:lnTo>
                    <a:lnTo>
                      <a:pt x="238" y="249"/>
                    </a:lnTo>
                    <a:lnTo>
                      <a:pt x="229" y="222"/>
                    </a:lnTo>
                    <a:lnTo>
                      <a:pt x="231" y="233"/>
                    </a:lnTo>
                    <a:lnTo>
                      <a:pt x="197" y="234"/>
                    </a:lnTo>
                    <a:lnTo>
                      <a:pt x="193" y="241"/>
                    </a:lnTo>
                    <a:lnTo>
                      <a:pt x="184" y="239"/>
                    </a:lnTo>
                    <a:lnTo>
                      <a:pt x="181" y="227"/>
                    </a:lnTo>
                    <a:lnTo>
                      <a:pt x="181" y="222"/>
                    </a:lnTo>
                    <a:lnTo>
                      <a:pt x="180" y="215"/>
                    </a:lnTo>
                    <a:lnTo>
                      <a:pt x="185" y="197"/>
                    </a:lnTo>
                    <a:lnTo>
                      <a:pt x="184" y="190"/>
                    </a:lnTo>
                    <a:lnTo>
                      <a:pt x="183" y="186"/>
                    </a:lnTo>
                    <a:lnTo>
                      <a:pt x="190" y="180"/>
                    </a:lnTo>
                    <a:lnTo>
                      <a:pt x="193" y="180"/>
                    </a:lnTo>
                    <a:lnTo>
                      <a:pt x="202" y="175"/>
                    </a:lnTo>
                    <a:lnTo>
                      <a:pt x="207" y="173"/>
                    </a:lnTo>
                    <a:lnTo>
                      <a:pt x="209" y="162"/>
                    </a:lnTo>
                    <a:lnTo>
                      <a:pt x="209" y="152"/>
                    </a:lnTo>
                    <a:lnTo>
                      <a:pt x="209" y="139"/>
                    </a:lnTo>
                    <a:lnTo>
                      <a:pt x="212" y="127"/>
                    </a:lnTo>
                    <a:lnTo>
                      <a:pt x="215" y="102"/>
                    </a:lnTo>
                    <a:lnTo>
                      <a:pt x="216" y="100"/>
                    </a:lnTo>
                    <a:lnTo>
                      <a:pt x="216" y="98"/>
                    </a:lnTo>
                    <a:lnTo>
                      <a:pt x="216" y="97"/>
                    </a:lnTo>
                    <a:lnTo>
                      <a:pt x="216" y="88"/>
                    </a:lnTo>
                    <a:lnTo>
                      <a:pt x="216" y="71"/>
                    </a:lnTo>
                    <a:lnTo>
                      <a:pt x="216" y="68"/>
                    </a:lnTo>
                    <a:lnTo>
                      <a:pt x="216" y="64"/>
                    </a:lnTo>
                    <a:lnTo>
                      <a:pt x="215" y="64"/>
                    </a:lnTo>
                    <a:lnTo>
                      <a:pt x="168" y="47"/>
                    </a:lnTo>
                    <a:lnTo>
                      <a:pt x="153" y="41"/>
                    </a:lnTo>
                    <a:lnTo>
                      <a:pt x="151" y="40"/>
                    </a:lnTo>
                    <a:lnTo>
                      <a:pt x="149" y="40"/>
                    </a:lnTo>
                    <a:lnTo>
                      <a:pt x="142" y="37"/>
                    </a:lnTo>
                    <a:lnTo>
                      <a:pt x="130" y="32"/>
                    </a:lnTo>
                    <a:lnTo>
                      <a:pt x="122" y="29"/>
                    </a:lnTo>
                    <a:lnTo>
                      <a:pt x="104" y="20"/>
                    </a:lnTo>
                    <a:lnTo>
                      <a:pt x="86" y="13"/>
                    </a:lnTo>
                    <a:lnTo>
                      <a:pt x="57" y="0"/>
                    </a:lnTo>
                    <a:lnTo>
                      <a:pt x="48" y="7"/>
                    </a:lnTo>
                    <a:lnTo>
                      <a:pt x="36" y="40"/>
                    </a:lnTo>
                    <a:lnTo>
                      <a:pt x="34" y="63"/>
                    </a:lnTo>
                    <a:lnTo>
                      <a:pt x="21" y="93"/>
                    </a:lnTo>
                    <a:lnTo>
                      <a:pt x="24" y="90"/>
                    </a:lnTo>
                    <a:lnTo>
                      <a:pt x="25" y="91"/>
                    </a:lnTo>
                    <a:lnTo>
                      <a:pt x="21" y="98"/>
                    </a:lnTo>
                    <a:lnTo>
                      <a:pt x="2" y="129"/>
                    </a:lnTo>
                    <a:lnTo>
                      <a:pt x="5" y="135"/>
                    </a:lnTo>
                    <a:lnTo>
                      <a:pt x="22" y="159"/>
                    </a:lnTo>
                    <a:lnTo>
                      <a:pt x="4" y="202"/>
                    </a:lnTo>
                    <a:lnTo>
                      <a:pt x="10" y="243"/>
                    </a:lnTo>
                    <a:lnTo>
                      <a:pt x="12" y="244"/>
                    </a:lnTo>
                    <a:lnTo>
                      <a:pt x="13" y="247"/>
                    </a:lnTo>
                    <a:lnTo>
                      <a:pt x="25" y="250"/>
                    </a:lnTo>
                    <a:lnTo>
                      <a:pt x="66" y="300"/>
                    </a:lnTo>
                    <a:lnTo>
                      <a:pt x="70" y="308"/>
                    </a:lnTo>
                    <a:lnTo>
                      <a:pt x="84" y="317"/>
                    </a:lnTo>
                    <a:lnTo>
                      <a:pt x="93" y="329"/>
                    </a:lnTo>
                    <a:lnTo>
                      <a:pt x="119" y="354"/>
                    </a:lnTo>
                    <a:lnTo>
                      <a:pt x="105" y="365"/>
                    </a:lnTo>
                    <a:lnTo>
                      <a:pt x="96" y="380"/>
                    </a:lnTo>
                    <a:lnTo>
                      <a:pt x="80" y="395"/>
                    </a:lnTo>
                    <a:lnTo>
                      <a:pt x="77" y="402"/>
                    </a:lnTo>
                    <a:lnTo>
                      <a:pt x="69" y="413"/>
                    </a:lnTo>
                    <a:lnTo>
                      <a:pt x="69" y="416"/>
                    </a:lnTo>
                    <a:lnTo>
                      <a:pt x="58" y="427"/>
                    </a:lnTo>
                    <a:lnTo>
                      <a:pt x="61" y="446"/>
                    </a:lnTo>
                    <a:lnTo>
                      <a:pt x="60" y="450"/>
                    </a:lnTo>
                    <a:lnTo>
                      <a:pt x="50" y="457"/>
                    </a:lnTo>
                    <a:lnTo>
                      <a:pt x="49" y="458"/>
                    </a:lnTo>
                    <a:lnTo>
                      <a:pt x="48" y="460"/>
                    </a:lnTo>
                    <a:lnTo>
                      <a:pt x="42" y="466"/>
                    </a:lnTo>
                    <a:lnTo>
                      <a:pt x="22" y="480"/>
                    </a:lnTo>
                    <a:lnTo>
                      <a:pt x="16" y="488"/>
                    </a:lnTo>
                    <a:lnTo>
                      <a:pt x="16" y="490"/>
                    </a:lnTo>
                    <a:lnTo>
                      <a:pt x="13" y="497"/>
                    </a:lnTo>
                    <a:lnTo>
                      <a:pt x="6" y="522"/>
                    </a:lnTo>
                    <a:lnTo>
                      <a:pt x="0" y="546"/>
                    </a:lnTo>
                    <a:lnTo>
                      <a:pt x="4" y="555"/>
                    </a:lnTo>
                    <a:lnTo>
                      <a:pt x="9" y="585"/>
                    </a:lnTo>
                    <a:lnTo>
                      <a:pt x="39" y="612"/>
                    </a:lnTo>
                    <a:lnTo>
                      <a:pt x="64" y="631"/>
                    </a:lnTo>
                    <a:lnTo>
                      <a:pt x="72" y="629"/>
                    </a:lnTo>
                    <a:lnTo>
                      <a:pt x="100" y="651"/>
                    </a:lnTo>
                    <a:lnTo>
                      <a:pt x="101" y="647"/>
                    </a:lnTo>
                    <a:lnTo>
                      <a:pt x="137" y="646"/>
                    </a:lnTo>
                    <a:lnTo>
                      <a:pt x="142" y="719"/>
                    </a:lnTo>
                    <a:lnTo>
                      <a:pt x="158" y="712"/>
                    </a:lnTo>
                    <a:lnTo>
                      <a:pt x="170" y="690"/>
                    </a:lnTo>
                    <a:lnTo>
                      <a:pt x="198" y="590"/>
                    </a:lnTo>
                    <a:lnTo>
                      <a:pt x="198" y="589"/>
                    </a:lnTo>
                    <a:lnTo>
                      <a:pt x="229" y="527"/>
                    </a:lnTo>
                    <a:lnTo>
                      <a:pt x="224" y="521"/>
                    </a:lnTo>
                    <a:close/>
                  </a:path>
                </a:pathLst>
              </a:custGeom>
              <a:solidFill>
                <a:srgbClr val="C0C0C0"/>
              </a:solidFill>
              <a:ln w="0">
                <a:solidFill>
                  <a:schemeClr val="tx2"/>
                </a:solidFill>
                <a:round/>
                <a:headEnd/>
                <a:tailEnd/>
              </a:ln>
            </p:spPr>
            <p:txBody>
              <a:bodyPr/>
              <a:lstStyle/>
              <a:p>
                <a:endParaRPr lang="en-US"/>
              </a:p>
            </p:txBody>
          </p:sp>
          <p:sp>
            <p:nvSpPr>
              <p:cNvPr id="202831" name="Freeform 74"/>
              <p:cNvSpPr>
                <a:spLocks/>
              </p:cNvSpPr>
              <p:nvPr/>
            </p:nvSpPr>
            <p:spPr bwMode="auto">
              <a:xfrm>
                <a:off x="4343400" y="1219200"/>
                <a:ext cx="982663" cy="1362075"/>
              </a:xfrm>
              <a:custGeom>
                <a:avLst/>
                <a:gdLst>
                  <a:gd name="T0" fmla="*/ 2147483647 w 1245"/>
                  <a:gd name="T1" fmla="*/ 2147483647 h 1732"/>
                  <a:gd name="T2" fmla="*/ 2147483647 w 1245"/>
                  <a:gd name="T3" fmla="*/ 2147483647 h 1732"/>
                  <a:gd name="T4" fmla="*/ 2147483647 w 1245"/>
                  <a:gd name="T5" fmla="*/ 2147483647 h 1732"/>
                  <a:gd name="T6" fmla="*/ 2147483647 w 1245"/>
                  <a:gd name="T7" fmla="*/ 2147483647 h 1732"/>
                  <a:gd name="T8" fmla="*/ 2147483647 w 1245"/>
                  <a:gd name="T9" fmla="*/ 2147483647 h 1732"/>
                  <a:gd name="T10" fmla="*/ 2147483647 w 1245"/>
                  <a:gd name="T11" fmla="*/ 2147483647 h 1732"/>
                  <a:gd name="T12" fmla="*/ 2147483647 w 1245"/>
                  <a:gd name="T13" fmla="*/ 2147483647 h 1732"/>
                  <a:gd name="T14" fmla="*/ 2147483647 w 1245"/>
                  <a:gd name="T15" fmla="*/ 2147483647 h 1732"/>
                  <a:gd name="T16" fmla="*/ 2147483647 w 1245"/>
                  <a:gd name="T17" fmla="*/ 2147483647 h 1732"/>
                  <a:gd name="T18" fmla="*/ 0 w 1245"/>
                  <a:gd name="T19" fmla="*/ 2147483647 h 1732"/>
                  <a:gd name="T20" fmla="*/ 2147483647 w 1245"/>
                  <a:gd name="T21" fmla="*/ 0 h 1732"/>
                  <a:gd name="T22" fmla="*/ 2147483647 w 1245"/>
                  <a:gd name="T23" fmla="*/ 2147483647 h 1732"/>
                  <a:gd name="T24" fmla="*/ 2147483647 w 1245"/>
                  <a:gd name="T25" fmla="*/ 2147483647 h 1732"/>
                  <a:gd name="T26" fmla="*/ 2147483647 w 1245"/>
                  <a:gd name="T27" fmla="*/ 2147483647 h 1732"/>
                  <a:gd name="T28" fmla="*/ 2147483647 w 1245"/>
                  <a:gd name="T29" fmla="*/ 2147483647 h 1732"/>
                  <a:gd name="T30" fmla="*/ 2147483647 w 1245"/>
                  <a:gd name="T31" fmla="*/ 2147483647 h 1732"/>
                  <a:gd name="T32" fmla="*/ 2147483647 w 1245"/>
                  <a:gd name="T33" fmla="*/ 2147483647 h 1732"/>
                  <a:gd name="T34" fmla="*/ 2147483647 w 1245"/>
                  <a:gd name="T35" fmla="*/ 2147483647 h 1732"/>
                  <a:gd name="T36" fmla="*/ 2147483647 w 1245"/>
                  <a:gd name="T37" fmla="*/ 2147483647 h 1732"/>
                  <a:gd name="T38" fmla="*/ 2147483647 w 1245"/>
                  <a:gd name="T39" fmla="*/ 2147483647 h 1732"/>
                  <a:gd name="T40" fmla="*/ 2147483647 w 1245"/>
                  <a:gd name="T41" fmla="*/ 2147483647 h 1732"/>
                  <a:gd name="T42" fmla="*/ 2147483647 w 1245"/>
                  <a:gd name="T43" fmla="*/ 2147483647 h 1732"/>
                  <a:gd name="T44" fmla="*/ 2147483647 w 1245"/>
                  <a:gd name="T45" fmla="*/ 2147483647 h 1732"/>
                  <a:gd name="T46" fmla="*/ 2147483647 w 1245"/>
                  <a:gd name="T47" fmla="*/ 2147483647 h 1732"/>
                  <a:gd name="T48" fmla="*/ 2147483647 w 1245"/>
                  <a:gd name="T49" fmla="*/ 2147483647 h 1732"/>
                  <a:gd name="T50" fmla="*/ 2147483647 w 1245"/>
                  <a:gd name="T51" fmla="*/ 2147483647 h 1732"/>
                  <a:gd name="T52" fmla="*/ 2147483647 w 1245"/>
                  <a:gd name="T53" fmla="*/ 2147483647 h 1732"/>
                  <a:gd name="T54" fmla="*/ 2147483647 w 1245"/>
                  <a:gd name="T55" fmla="*/ 2147483647 h 1732"/>
                  <a:gd name="T56" fmla="*/ 2147483647 w 1245"/>
                  <a:gd name="T57" fmla="*/ 2147483647 h 1732"/>
                  <a:gd name="T58" fmla="*/ 2147483647 w 1245"/>
                  <a:gd name="T59" fmla="*/ 2147483647 h 1732"/>
                  <a:gd name="T60" fmla="*/ 2147483647 w 1245"/>
                  <a:gd name="T61" fmla="*/ 2147483647 h 1732"/>
                  <a:gd name="T62" fmla="*/ 2147483647 w 1245"/>
                  <a:gd name="T63" fmla="*/ 2147483647 h 1732"/>
                  <a:gd name="T64" fmla="*/ 2147483647 w 1245"/>
                  <a:gd name="T65" fmla="*/ 2147483647 h 1732"/>
                  <a:gd name="T66" fmla="*/ 2147483647 w 1245"/>
                  <a:gd name="T67" fmla="*/ 2147483647 h 1732"/>
                  <a:gd name="T68" fmla="*/ 2147483647 w 1245"/>
                  <a:gd name="T69" fmla="*/ 2147483647 h 1732"/>
                  <a:gd name="T70" fmla="*/ 2147483647 w 1245"/>
                  <a:gd name="T71" fmla="*/ 2147483647 h 1732"/>
                  <a:gd name="T72" fmla="*/ 2147483647 w 1245"/>
                  <a:gd name="T73" fmla="*/ 2147483647 h 1732"/>
                  <a:gd name="T74" fmla="*/ 2147483647 w 1245"/>
                  <a:gd name="T75" fmla="*/ 2147483647 h 1732"/>
                  <a:gd name="T76" fmla="*/ 2147483647 w 1245"/>
                  <a:gd name="T77" fmla="*/ 2147483647 h 1732"/>
                  <a:gd name="T78" fmla="*/ 2147483647 w 1245"/>
                  <a:gd name="T79" fmla="*/ 2147483647 h 1732"/>
                  <a:gd name="T80" fmla="*/ 2147483647 w 1245"/>
                  <a:gd name="T81" fmla="*/ 2147483647 h 1732"/>
                  <a:gd name="T82" fmla="*/ 2147483647 w 1245"/>
                  <a:gd name="T83" fmla="*/ 2147483647 h 1732"/>
                  <a:gd name="T84" fmla="*/ 2147483647 w 1245"/>
                  <a:gd name="T85" fmla="*/ 2147483647 h 1732"/>
                  <a:gd name="T86" fmla="*/ 2147483647 w 1245"/>
                  <a:gd name="T87" fmla="*/ 2147483647 h 1732"/>
                  <a:gd name="T88" fmla="*/ 2147483647 w 1245"/>
                  <a:gd name="T89" fmla="*/ 2147483647 h 1732"/>
                  <a:gd name="T90" fmla="*/ 2147483647 w 1245"/>
                  <a:gd name="T91" fmla="*/ 2147483647 h 1732"/>
                  <a:gd name="T92" fmla="*/ 2147483647 w 1245"/>
                  <a:gd name="T93" fmla="*/ 2147483647 h 1732"/>
                  <a:gd name="T94" fmla="*/ 2147483647 w 1245"/>
                  <a:gd name="T95" fmla="*/ 2147483647 h 173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45"/>
                  <a:gd name="T145" fmla="*/ 0 h 1732"/>
                  <a:gd name="T146" fmla="*/ 1245 w 1245"/>
                  <a:gd name="T147" fmla="*/ 1732 h 173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45" h="1732">
                    <a:moveTo>
                      <a:pt x="138" y="1346"/>
                    </a:moveTo>
                    <a:lnTo>
                      <a:pt x="138" y="1295"/>
                    </a:lnTo>
                    <a:lnTo>
                      <a:pt x="137" y="1209"/>
                    </a:lnTo>
                    <a:lnTo>
                      <a:pt x="134" y="1191"/>
                    </a:lnTo>
                    <a:lnTo>
                      <a:pt x="128" y="1182"/>
                    </a:lnTo>
                    <a:lnTo>
                      <a:pt x="107" y="1169"/>
                    </a:lnTo>
                    <a:lnTo>
                      <a:pt x="72" y="1116"/>
                    </a:lnTo>
                    <a:lnTo>
                      <a:pt x="69" y="1105"/>
                    </a:lnTo>
                    <a:lnTo>
                      <a:pt x="102" y="1068"/>
                    </a:lnTo>
                    <a:lnTo>
                      <a:pt x="115" y="1013"/>
                    </a:lnTo>
                    <a:lnTo>
                      <a:pt x="113" y="994"/>
                    </a:lnTo>
                    <a:lnTo>
                      <a:pt x="113" y="987"/>
                    </a:lnTo>
                    <a:lnTo>
                      <a:pt x="104" y="892"/>
                    </a:lnTo>
                    <a:lnTo>
                      <a:pt x="85" y="848"/>
                    </a:lnTo>
                    <a:lnTo>
                      <a:pt x="78" y="811"/>
                    </a:lnTo>
                    <a:lnTo>
                      <a:pt x="77" y="810"/>
                    </a:lnTo>
                    <a:lnTo>
                      <a:pt x="74" y="810"/>
                    </a:lnTo>
                    <a:lnTo>
                      <a:pt x="78" y="738"/>
                    </a:lnTo>
                    <a:lnTo>
                      <a:pt x="70" y="701"/>
                    </a:lnTo>
                    <a:lnTo>
                      <a:pt x="66" y="657"/>
                    </a:lnTo>
                    <a:lnTo>
                      <a:pt x="67" y="647"/>
                    </a:lnTo>
                    <a:lnTo>
                      <a:pt x="67" y="631"/>
                    </a:lnTo>
                    <a:lnTo>
                      <a:pt x="65" y="606"/>
                    </a:lnTo>
                    <a:lnTo>
                      <a:pt x="67" y="603"/>
                    </a:lnTo>
                    <a:lnTo>
                      <a:pt x="63" y="594"/>
                    </a:lnTo>
                    <a:lnTo>
                      <a:pt x="65" y="592"/>
                    </a:lnTo>
                    <a:lnTo>
                      <a:pt x="64" y="555"/>
                    </a:lnTo>
                    <a:lnTo>
                      <a:pt x="63" y="555"/>
                    </a:lnTo>
                    <a:lnTo>
                      <a:pt x="59" y="521"/>
                    </a:lnTo>
                    <a:lnTo>
                      <a:pt x="57" y="505"/>
                    </a:lnTo>
                    <a:lnTo>
                      <a:pt x="35" y="445"/>
                    </a:lnTo>
                    <a:lnTo>
                      <a:pt x="18" y="362"/>
                    </a:lnTo>
                    <a:lnTo>
                      <a:pt x="14" y="359"/>
                    </a:lnTo>
                    <a:lnTo>
                      <a:pt x="15" y="353"/>
                    </a:lnTo>
                    <a:lnTo>
                      <a:pt x="18" y="349"/>
                    </a:lnTo>
                    <a:lnTo>
                      <a:pt x="16" y="287"/>
                    </a:lnTo>
                    <a:lnTo>
                      <a:pt x="11" y="251"/>
                    </a:lnTo>
                    <a:lnTo>
                      <a:pt x="6" y="159"/>
                    </a:lnTo>
                    <a:lnTo>
                      <a:pt x="8" y="155"/>
                    </a:lnTo>
                    <a:lnTo>
                      <a:pt x="0" y="119"/>
                    </a:lnTo>
                    <a:lnTo>
                      <a:pt x="130" y="116"/>
                    </a:lnTo>
                    <a:lnTo>
                      <a:pt x="303" y="114"/>
                    </a:lnTo>
                    <a:lnTo>
                      <a:pt x="330" y="112"/>
                    </a:lnTo>
                    <a:lnTo>
                      <a:pt x="328" y="0"/>
                    </a:lnTo>
                    <a:lnTo>
                      <a:pt x="359" y="3"/>
                    </a:lnTo>
                    <a:lnTo>
                      <a:pt x="382" y="17"/>
                    </a:lnTo>
                    <a:lnTo>
                      <a:pt x="405" y="170"/>
                    </a:lnTo>
                    <a:lnTo>
                      <a:pt x="423" y="190"/>
                    </a:lnTo>
                    <a:lnTo>
                      <a:pt x="448" y="194"/>
                    </a:lnTo>
                    <a:lnTo>
                      <a:pt x="473" y="193"/>
                    </a:lnTo>
                    <a:lnTo>
                      <a:pt x="478" y="206"/>
                    </a:lnTo>
                    <a:lnTo>
                      <a:pt x="543" y="210"/>
                    </a:lnTo>
                    <a:lnTo>
                      <a:pt x="552" y="243"/>
                    </a:lnTo>
                    <a:lnTo>
                      <a:pt x="591" y="237"/>
                    </a:lnTo>
                    <a:lnTo>
                      <a:pt x="605" y="226"/>
                    </a:lnTo>
                    <a:lnTo>
                      <a:pt x="604" y="219"/>
                    </a:lnTo>
                    <a:lnTo>
                      <a:pt x="645" y="200"/>
                    </a:lnTo>
                    <a:lnTo>
                      <a:pt x="664" y="204"/>
                    </a:lnTo>
                    <a:lnTo>
                      <a:pt x="685" y="202"/>
                    </a:lnTo>
                    <a:lnTo>
                      <a:pt x="722" y="226"/>
                    </a:lnTo>
                    <a:lnTo>
                      <a:pt x="737" y="224"/>
                    </a:lnTo>
                    <a:lnTo>
                      <a:pt x="741" y="254"/>
                    </a:lnTo>
                    <a:lnTo>
                      <a:pt x="760" y="253"/>
                    </a:lnTo>
                    <a:lnTo>
                      <a:pt x="783" y="314"/>
                    </a:lnTo>
                    <a:lnTo>
                      <a:pt x="800" y="305"/>
                    </a:lnTo>
                    <a:lnTo>
                      <a:pt x="796" y="278"/>
                    </a:lnTo>
                    <a:lnTo>
                      <a:pt x="829" y="271"/>
                    </a:lnTo>
                    <a:lnTo>
                      <a:pt x="842" y="281"/>
                    </a:lnTo>
                    <a:lnTo>
                      <a:pt x="846" y="302"/>
                    </a:lnTo>
                    <a:lnTo>
                      <a:pt x="877" y="314"/>
                    </a:lnTo>
                    <a:lnTo>
                      <a:pt x="926" y="349"/>
                    </a:lnTo>
                    <a:lnTo>
                      <a:pt x="962" y="343"/>
                    </a:lnTo>
                    <a:lnTo>
                      <a:pt x="1000" y="308"/>
                    </a:lnTo>
                    <a:lnTo>
                      <a:pt x="1029" y="288"/>
                    </a:lnTo>
                    <a:lnTo>
                      <a:pt x="1047" y="332"/>
                    </a:lnTo>
                    <a:lnTo>
                      <a:pt x="1066" y="323"/>
                    </a:lnTo>
                    <a:lnTo>
                      <a:pt x="1112" y="325"/>
                    </a:lnTo>
                    <a:lnTo>
                      <a:pt x="1143" y="318"/>
                    </a:lnTo>
                    <a:lnTo>
                      <a:pt x="1190" y="349"/>
                    </a:lnTo>
                    <a:lnTo>
                      <a:pt x="1209" y="336"/>
                    </a:lnTo>
                    <a:lnTo>
                      <a:pt x="1245" y="336"/>
                    </a:lnTo>
                    <a:lnTo>
                      <a:pt x="1173" y="397"/>
                    </a:lnTo>
                    <a:lnTo>
                      <a:pt x="1094" y="438"/>
                    </a:lnTo>
                    <a:lnTo>
                      <a:pt x="1055" y="470"/>
                    </a:lnTo>
                    <a:lnTo>
                      <a:pt x="1013" y="518"/>
                    </a:lnTo>
                    <a:lnTo>
                      <a:pt x="978" y="573"/>
                    </a:lnTo>
                    <a:lnTo>
                      <a:pt x="960" y="601"/>
                    </a:lnTo>
                    <a:lnTo>
                      <a:pt x="895" y="682"/>
                    </a:lnTo>
                    <a:lnTo>
                      <a:pt x="863" y="714"/>
                    </a:lnTo>
                    <a:lnTo>
                      <a:pt x="853" y="740"/>
                    </a:lnTo>
                    <a:lnTo>
                      <a:pt x="863" y="752"/>
                    </a:lnTo>
                    <a:lnTo>
                      <a:pt x="849" y="740"/>
                    </a:lnTo>
                    <a:lnTo>
                      <a:pt x="824" y="770"/>
                    </a:lnTo>
                    <a:lnTo>
                      <a:pt x="817" y="769"/>
                    </a:lnTo>
                    <a:lnTo>
                      <a:pt x="817" y="780"/>
                    </a:lnTo>
                    <a:lnTo>
                      <a:pt x="820" y="817"/>
                    </a:lnTo>
                    <a:lnTo>
                      <a:pt x="821" y="841"/>
                    </a:lnTo>
                    <a:lnTo>
                      <a:pt x="824" y="916"/>
                    </a:lnTo>
                    <a:lnTo>
                      <a:pt x="824" y="942"/>
                    </a:lnTo>
                    <a:lnTo>
                      <a:pt x="752" y="1016"/>
                    </a:lnTo>
                    <a:lnTo>
                      <a:pt x="738" y="1048"/>
                    </a:lnTo>
                    <a:lnTo>
                      <a:pt x="737" y="1048"/>
                    </a:lnTo>
                    <a:lnTo>
                      <a:pt x="732" y="1074"/>
                    </a:lnTo>
                    <a:lnTo>
                      <a:pt x="756" y="1099"/>
                    </a:lnTo>
                    <a:lnTo>
                      <a:pt x="764" y="1115"/>
                    </a:lnTo>
                    <a:lnTo>
                      <a:pt x="759" y="1176"/>
                    </a:lnTo>
                    <a:lnTo>
                      <a:pt x="758" y="1189"/>
                    </a:lnTo>
                    <a:lnTo>
                      <a:pt x="759" y="1199"/>
                    </a:lnTo>
                    <a:lnTo>
                      <a:pt x="758" y="1200"/>
                    </a:lnTo>
                    <a:lnTo>
                      <a:pt x="761" y="1226"/>
                    </a:lnTo>
                    <a:lnTo>
                      <a:pt x="759" y="1262"/>
                    </a:lnTo>
                    <a:lnTo>
                      <a:pt x="760" y="1304"/>
                    </a:lnTo>
                    <a:lnTo>
                      <a:pt x="757" y="1338"/>
                    </a:lnTo>
                    <a:lnTo>
                      <a:pt x="769" y="1346"/>
                    </a:lnTo>
                    <a:lnTo>
                      <a:pt x="775" y="1353"/>
                    </a:lnTo>
                    <a:lnTo>
                      <a:pt x="810" y="1387"/>
                    </a:lnTo>
                    <a:lnTo>
                      <a:pt x="841" y="1393"/>
                    </a:lnTo>
                    <a:lnTo>
                      <a:pt x="842" y="1394"/>
                    </a:lnTo>
                    <a:lnTo>
                      <a:pt x="845" y="1404"/>
                    </a:lnTo>
                    <a:lnTo>
                      <a:pt x="855" y="1417"/>
                    </a:lnTo>
                    <a:lnTo>
                      <a:pt x="860" y="1421"/>
                    </a:lnTo>
                    <a:lnTo>
                      <a:pt x="874" y="1426"/>
                    </a:lnTo>
                    <a:lnTo>
                      <a:pt x="882" y="1430"/>
                    </a:lnTo>
                    <a:lnTo>
                      <a:pt x="897" y="1438"/>
                    </a:lnTo>
                    <a:lnTo>
                      <a:pt x="918" y="1474"/>
                    </a:lnTo>
                    <a:lnTo>
                      <a:pt x="924" y="1489"/>
                    </a:lnTo>
                    <a:lnTo>
                      <a:pt x="950" y="1508"/>
                    </a:lnTo>
                    <a:lnTo>
                      <a:pt x="966" y="1528"/>
                    </a:lnTo>
                    <a:lnTo>
                      <a:pt x="977" y="1536"/>
                    </a:lnTo>
                    <a:lnTo>
                      <a:pt x="988" y="1538"/>
                    </a:lnTo>
                    <a:lnTo>
                      <a:pt x="999" y="1542"/>
                    </a:lnTo>
                    <a:lnTo>
                      <a:pt x="1001" y="1546"/>
                    </a:lnTo>
                    <a:lnTo>
                      <a:pt x="1010" y="1557"/>
                    </a:lnTo>
                    <a:lnTo>
                      <a:pt x="1025" y="1583"/>
                    </a:lnTo>
                    <a:lnTo>
                      <a:pt x="1028" y="1584"/>
                    </a:lnTo>
                    <a:lnTo>
                      <a:pt x="1034" y="1604"/>
                    </a:lnTo>
                    <a:lnTo>
                      <a:pt x="1034" y="1610"/>
                    </a:lnTo>
                    <a:lnTo>
                      <a:pt x="1033" y="1620"/>
                    </a:lnTo>
                    <a:lnTo>
                      <a:pt x="1033" y="1652"/>
                    </a:lnTo>
                    <a:lnTo>
                      <a:pt x="1040" y="1661"/>
                    </a:lnTo>
                    <a:lnTo>
                      <a:pt x="1045" y="1686"/>
                    </a:lnTo>
                    <a:lnTo>
                      <a:pt x="1039" y="1686"/>
                    </a:lnTo>
                    <a:lnTo>
                      <a:pt x="1026" y="1688"/>
                    </a:lnTo>
                    <a:lnTo>
                      <a:pt x="976" y="1691"/>
                    </a:lnTo>
                    <a:lnTo>
                      <a:pt x="974" y="1692"/>
                    </a:lnTo>
                    <a:lnTo>
                      <a:pt x="956" y="1694"/>
                    </a:lnTo>
                    <a:lnTo>
                      <a:pt x="896" y="1698"/>
                    </a:lnTo>
                    <a:lnTo>
                      <a:pt x="832" y="1702"/>
                    </a:lnTo>
                    <a:lnTo>
                      <a:pt x="815" y="1704"/>
                    </a:lnTo>
                    <a:lnTo>
                      <a:pt x="737" y="1708"/>
                    </a:lnTo>
                    <a:lnTo>
                      <a:pt x="734" y="1709"/>
                    </a:lnTo>
                    <a:lnTo>
                      <a:pt x="729" y="1709"/>
                    </a:lnTo>
                    <a:lnTo>
                      <a:pt x="673" y="1712"/>
                    </a:lnTo>
                    <a:lnTo>
                      <a:pt x="669" y="1712"/>
                    </a:lnTo>
                    <a:lnTo>
                      <a:pt x="653" y="1713"/>
                    </a:lnTo>
                    <a:lnTo>
                      <a:pt x="626" y="1715"/>
                    </a:lnTo>
                    <a:lnTo>
                      <a:pt x="591" y="1716"/>
                    </a:lnTo>
                    <a:lnTo>
                      <a:pt x="588" y="1716"/>
                    </a:lnTo>
                    <a:lnTo>
                      <a:pt x="570" y="1718"/>
                    </a:lnTo>
                    <a:lnTo>
                      <a:pt x="569" y="1718"/>
                    </a:lnTo>
                    <a:lnTo>
                      <a:pt x="566" y="1718"/>
                    </a:lnTo>
                    <a:lnTo>
                      <a:pt x="522" y="1719"/>
                    </a:lnTo>
                    <a:lnTo>
                      <a:pt x="501" y="1721"/>
                    </a:lnTo>
                    <a:lnTo>
                      <a:pt x="489" y="1721"/>
                    </a:lnTo>
                    <a:lnTo>
                      <a:pt x="453" y="1722"/>
                    </a:lnTo>
                    <a:lnTo>
                      <a:pt x="437" y="1723"/>
                    </a:lnTo>
                    <a:lnTo>
                      <a:pt x="418" y="1723"/>
                    </a:lnTo>
                    <a:lnTo>
                      <a:pt x="415" y="1723"/>
                    </a:lnTo>
                    <a:lnTo>
                      <a:pt x="408" y="1725"/>
                    </a:lnTo>
                    <a:lnTo>
                      <a:pt x="372" y="1726"/>
                    </a:lnTo>
                    <a:lnTo>
                      <a:pt x="350" y="1726"/>
                    </a:lnTo>
                    <a:lnTo>
                      <a:pt x="327" y="1728"/>
                    </a:lnTo>
                    <a:lnTo>
                      <a:pt x="316" y="1728"/>
                    </a:lnTo>
                    <a:lnTo>
                      <a:pt x="270" y="1729"/>
                    </a:lnTo>
                    <a:lnTo>
                      <a:pt x="264" y="1729"/>
                    </a:lnTo>
                    <a:lnTo>
                      <a:pt x="245" y="1729"/>
                    </a:lnTo>
                    <a:lnTo>
                      <a:pt x="232" y="1730"/>
                    </a:lnTo>
                    <a:lnTo>
                      <a:pt x="221" y="1730"/>
                    </a:lnTo>
                    <a:lnTo>
                      <a:pt x="211" y="1730"/>
                    </a:lnTo>
                    <a:lnTo>
                      <a:pt x="178" y="1732"/>
                    </a:lnTo>
                    <a:lnTo>
                      <a:pt x="157" y="1732"/>
                    </a:lnTo>
                    <a:lnTo>
                      <a:pt x="143" y="1732"/>
                    </a:lnTo>
                    <a:lnTo>
                      <a:pt x="143" y="1695"/>
                    </a:lnTo>
                    <a:lnTo>
                      <a:pt x="142" y="1658"/>
                    </a:lnTo>
                    <a:lnTo>
                      <a:pt x="142" y="1628"/>
                    </a:lnTo>
                    <a:lnTo>
                      <a:pt x="142" y="1584"/>
                    </a:lnTo>
                    <a:lnTo>
                      <a:pt x="141" y="1547"/>
                    </a:lnTo>
                    <a:lnTo>
                      <a:pt x="141" y="1526"/>
                    </a:lnTo>
                    <a:lnTo>
                      <a:pt x="139" y="1423"/>
                    </a:lnTo>
                    <a:lnTo>
                      <a:pt x="139" y="1399"/>
                    </a:lnTo>
                    <a:lnTo>
                      <a:pt x="139" y="1397"/>
                    </a:lnTo>
                    <a:lnTo>
                      <a:pt x="138" y="1346"/>
                    </a:lnTo>
                    <a:close/>
                  </a:path>
                </a:pathLst>
              </a:custGeom>
              <a:solidFill>
                <a:srgbClr val="00FF00"/>
              </a:solidFill>
              <a:ln w="0">
                <a:solidFill>
                  <a:schemeClr val="tx2"/>
                </a:solidFill>
                <a:round/>
                <a:headEnd/>
                <a:tailEnd/>
              </a:ln>
            </p:spPr>
            <p:txBody>
              <a:bodyPr/>
              <a:lstStyle/>
              <a:p>
                <a:endParaRPr lang="en-US"/>
              </a:p>
            </p:txBody>
          </p:sp>
          <p:sp>
            <p:nvSpPr>
              <p:cNvPr id="202832" name="Freeform 75"/>
              <p:cNvSpPr>
                <a:spLocks/>
              </p:cNvSpPr>
              <p:nvPr/>
            </p:nvSpPr>
            <p:spPr bwMode="auto">
              <a:xfrm>
                <a:off x="7615238" y="2346325"/>
                <a:ext cx="255587" cy="314325"/>
              </a:xfrm>
              <a:custGeom>
                <a:avLst/>
                <a:gdLst>
                  <a:gd name="T0" fmla="*/ 2147483647 w 326"/>
                  <a:gd name="T1" fmla="*/ 2147483647 h 400"/>
                  <a:gd name="T2" fmla="*/ 2147483647 w 326"/>
                  <a:gd name="T3" fmla="*/ 2147483647 h 400"/>
                  <a:gd name="T4" fmla="*/ 2147483647 w 326"/>
                  <a:gd name="T5" fmla="*/ 2147483647 h 400"/>
                  <a:gd name="T6" fmla="*/ 2147483647 w 326"/>
                  <a:gd name="T7" fmla="*/ 2147483647 h 400"/>
                  <a:gd name="T8" fmla="*/ 2147483647 w 326"/>
                  <a:gd name="T9" fmla="*/ 2147483647 h 400"/>
                  <a:gd name="T10" fmla="*/ 2147483647 w 326"/>
                  <a:gd name="T11" fmla="*/ 2147483647 h 400"/>
                  <a:gd name="T12" fmla="*/ 2147483647 w 326"/>
                  <a:gd name="T13" fmla="*/ 2147483647 h 400"/>
                  <a:gd name="T14" fmla="*/ 2147483647 w 326"/>
                  <a:gd name="T15" fmla="*/ 2147483647 h 400"/>
                  <a:gd name="T16" fmla="*/ 2147483647 w 326"/>
                  <a:gd name="T17" fmla="*/ 2147483647 h 400"/>
                  <a:gd name="T18" fmla="*/ 2147483647 w 326"/>
                  <a:gd name="T19" fmla="*/ 2147483647 h 400"/>
                  <a:gd name="T20" fmla="*/ 2147483647 w 326"/>
                  <a:gd name="T21" fmla="*/ 2147483647 h 400"/>
                  <a:gd name="T22" fmla="*/ 2147483647 w 326"/>
                  <a:gd name="T23" fmla="*/ 2147483647 h 400"/>
                  <a:gd name="T24" fmla="*/ 2147483647 w 326"/>
                  <a:gd name="T25" fmla="*/ 2147483647 h 400"/>
                  <a:gd name="T26" fmla="*/ 2147483647 w 326"/>
                  <a:gd name="T27" fmla="*/ 2147483647 h 400"/>
                  <a:gd name="T28" fmla="*/ 2147483647 w 326"/>
                  <a:gd name="T29" fmla="*/ 2147483647 h 400"/>
                  <a:gd name="T30" fmla="*/ 2147483647 w 326"/>
                  <a:gd name="T31" fmla="*/ 2147483647 h 400"/>
                  <a:gd name="T32" fmla="*/ 2147483647 w 326"/>
                  <a:gd name="T33" fmla="*/ 2147483647 h 400"/>
                  <a:gd name="T34" fmla="*/ 2147483647 w 326"/>
                  <a:gd name="T35" fmla="*/ 2147483647 h 400"/>
                  <a:gd name="T36" fmla="*/ 2147483647 w 326"/>
                  <a:gd name="T37" fmla="*/ 2147483647 h 400"/>
                  <a:gd name="T38" fmla="*/ 2147483647 w 326"/>
                  <a:gd name="T39" fmla="*/ 2147483647 h 400"/>
                  <a:gd name="T40" fmla="*/ 2147483647 w 326"/>
                  <a:gd name="T41" fmla="*/ 2147483647 h 400"/>
                  <a:gd name="T42" fmla="*/ 2147483647 w 326"/>
                  <a:gd name="T43" fmla="*/ 0 h 400"/>
                  <a:gd name="T44" fmla="*/ 2147483647 w 326"/>
                  <a:gd name="T45" fmla="*/ 2147483647 h 400"/>
                  <a:gd name="T46" fmla="*/ 2147483647 w 326"/>
                  <a:gd name="T47" fmla="*/ 2147483647 h 400"/>
                  <a:gd name="T48" fmla="*/ 2147483647 w 326"/>
                  <a:gd name="T49" fmla="*/ 2147483647 h 400"/>
                  <a:gd name="T50" fmla="*/ 2147483647 w 326"/>
                  <a:gd name="T51" fmla="*/ 2147483647 h 400"/>
                  <a:gd name="T52" fmla="*/ 2147483647 w 326"/>
                  <a:gd name="T53" fmla="*/ 2147483647 h 400"/>
                  <a:gd name="T54" fmla="*/ 2147483647 w 326"/>
                  <a:gd name="T55" fmla="*/ 2147483647 h 400"/>
                  <a:gd name="T56" fmla="*/ 2147483647 w 326"/>
                  <a:gd name="T57" fmla="*/ 2147483647 h 400"/>
                  <a:gd name="T58" fmla="*/ 2147483647 w 326"/>
                  <a:gd name="T59" fmla="*/ 2147483647 h 400"/>
                  <a:gd name="T60" fmla="*/ 2147483647 w 326"/>
                  <a:gd name="T61" fmla="*/ 2147483647 h 400"/>
                  <a:gd name="T62" fmla="*/ 2147483647 w 326"/>
                  <a:gd name="T63" fmla="*/ 2147483647 h 400"/>
                  <a:gd name="T64" fmla="*/ 2147483647 w 326"/>
                  <a:gd name="T65" fmla="*/ 2147483647 h 400"/>
                  <a:gd name="T66" fmla="*/ 2147483647 w 326"/>
                  <a:gd name="T67" fmla="*/ 2147483647 h 400"/>
                  <a:gd name="T68" fmla="*/ 2147483647 w 326"/>
                  <a:gd name="T69" fmla="*/ 2147483647 h 400"/>
                  <a:gd name="T70" fmla="*/ 2147483647 w 326"/>
                  <a:gd name="T71" fmla="*/ 2147483647 h 400"/>
                  <a:gd name="T72" fmla="*/ 0 w 326"/>
                  <a:gd name="T73" fmla="*/ 2147483647 h 400"/>
                  <a:gd name="T74" fmla="*/ 2147483647 w 326"/>
                  <a:gd name="T75" fmla="*/ 2147483647 h 400"/>
                  <a:gd name="T76" fmla="*/ 2147483647 w 326"/>
                  <a:gd name="T77" fmla="*/ 2147483647 h 400"/>
                  <a:gd name="T78" fmla="*/ 2147483647 w 326"/>
                  <a:gd name="T79" fmla="*/ 2147483647 h 400"/>
                  <a:gd name="T80" fmla="*/ 2147483647 w 326"/>
                  <a:gd name="T81" fmla="*/ 2147483647 h 400"/>
                  <a:gd name="T82" fmla="*/ 2147483647 w 326"/>
                  <a:gd name="T83" fmla="*/ 2147483647 h 400"/>
                  <a:gd name="T84" fmla="*/ 2147483647 w 326"/>
                  <a:gd name="T85" fmla="*/ 2147483647 h 400"/>
                  <a:gd name="T86" fmla="*/ 2147483647 w 326"/>
                  <a:gd name="T87" fmla="*/ 2147483647 h 400"/>
                  <a:gd name="T88" fmla="*/ 2147483647 w 326"/>
                  <a:gd name="T89" fmla="*/ 2147483647 h 400"/>
                  <a:gd name="T90" fmla="*/ 2147483647 w 326"/>
                  <a:gd name="T91" fmla="*/ 2147483647 h 400"/>
                  <a:gd name="T92" fmla="*/ 2147483647 w 326"/>
                  <a:gd name="T93" fmla="*/ 2147483647 h 400"/>
                  <a:gd name="T94" fmla="*/ 2147483647 w 326"/>
                  <a:gd name="T95" fmla="*/ 2147483647 h 400"/>
                  <a:gd name="T96" fmla="*/ 2147483647 w 326"/>
                  <a:gd name="T97" fmla="*/ 2147483647 h 400"/>
                  <a:gd name="T98" fmla="*/ 2147483647 w 326"/>
                  <a:gd name="T99" fmla="*/ 2147483647 h 400"/>
                  <a:gd name="T100" fmla="*/ 2147483647 w 326"/>
                  <a:gd name="T101" fmla="*/ 2147483647 h 400"/>
                  <a:gd name="T102" fmla="*/ 2147483647 w 326"/>
                  <a:gd name="T103" fmla="*/ 2147483647 h 4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6"/>
                  <a:gd name="T157" fmla="*/ 0 h 400"/>
                  <a:gd name="T158" fmla="*/ 326 w 326"/>
                  <a:gd name="T159" fmla="*/ 400 h 40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6" h="400">
                    <a:moveTo>
                      <a:pt x="118" y="317"/>
                    </a:moveTo>
                    <a:lnTo>
                      <a:pt x="137" y="286"/>
                    </a:lnTo>
                    <a:lnTo>
                      <a:pt x="173" y="275"/>
                    </a:lnTo>
                    <a:lnTo>
                      <a:pt x="194" y="261"/>
                    </a:lnTo>
                    <a:lnTo>
                      <a:pt x="211" y="262"/>
                    </a:lnTo>
                    <a:lnTo>
                      <a:pt x="214" y="259"/>
                    </a:lnTo>
                    <a:lnTo>
                      <a:pt x="243" y="244"/>
                    </a:lnTo>
                    <a:lnTo>
                      <a:pt x="299" y="215"/>
                    </a:lnTo>
                    <a:lnTo>
                      <a:pt x="311" y="207"/>
                    </a:lnTo>
                    <a:lnTo>
                      <a:pt x="315" y="204"/>
                    </a:lnTo>
                    <a:lnTo>
                      <a:pt x="319" y="205"/>
                    </a:lnTo>
                    <a:lnTo>
                      <a:pt x="326" y="174"/>
                    </a:lnTo>
                    <a:lnTo>
                      <a:pt x="317" y="122"/>
                    </a:lnTo>
                    <a:lnTo>
                      <a:pt x="315" y="113"/>
                    </a:lnTo>
                    <a:lnTo>
                      <a:pt x="315" y="109"/>
                    </a:lnTo>
                    <a:lnTo>
                      <a:pt x="314" y="105"/>
                    </a:lnTo>
                    <a:lnTo>
                      <a:pt x="313" y="100"/>
                    </a:lnTo>
                    <a:lnTo>
                      <a:pt x="309" y="85"/>
                    </a:lnTo>
                    <a:lnTo>
                      <a:pt x="307" y="78"/>
                    </a:lnTo>
                    <a:lnTo>
                      <a:pt x="295" y="25"/>
                    </a:lnTo>
                    <a:lnTo>
                      <a:pt x="290" y="4"/>
                    </a:lnTo>
                    <a:lnTo>
                      <a:pt x="289" y="0"/>
                    </a:lnTo>
                    <a:lnTo>
                      <a:pt x="243" y="12"/>
                    </a:lnTo>
                    <a:lnTo>
                      <a:pt x="237" y="14"/>
                    </a:lnTo>
                    <a:lnTo>
                      <a:pt x="236" y="15"/>
                    </a:lnTo>
                    <a:lnTo>
                      <a:pt x="234" y="15"/>
                    </a:lnTo>
                    <a:lnTo>
                      <a:pt x="231" y="15"/>
                    </a:lnTo>
                    <a:lnTo>
                      <a:pt x="199" y="25"/>
                    </a:lnTo>
                    <a:lnTo>
                      <a:pt x="193" y="28"/>
                    </a:lnTo>
                    <a:lnTo>
                      <a:pt x="167" y="35"/>
                    </a:lnTo>
                    <a:lnTo>
                      <a:pt x="117" y="62"/>
                    </a:lnTo>
                    <a:lnTo>
                      <a:pt x="116" y="51"/>
                    </a:lnTo>
                    <a:lnTo>
                      <a:pt x="83" y="61"/>
                    </a:lnTo>
                    <a:lnTo>
                      <a:pt x="75" y="62"/>
                    </a:lnTo>
                    <a:lnTo>
                      <a:pt x="19" y="76"/>
                    </a:lnTo>
                    <a:lnTo>
                      <a:pt x="8" y="79"/>
                    </a:lnTo>
                    <a:lnTo>
                      <a:pt x="0" y="82"/>
                    </a:lnTo>
                    <a:lnTo>
                      <a:pt x="3" y="98"/>
                    </a:lnTo>
                    <a:lnTo>
                      <a:pt x="13" y="170"/>
                    </a:lnTo>
                    <a:lnTo>
                      <a:pt x="16" y="195"/>
                    </a:lnTo>
                    <a:lnTo>
                      <a:pt x="19" y="207"/>
                    </a:lnTo>
                    <a:lnTo>
                      <a:pt x="20" y="214"/>
                    </a:lnTo>
                    <a:lnTo>
                      <a:pt x="22" y="237"/>
                    </a:lnTo>
                    <a:lnTo>
                      <a:pt x="27" y="264"/>
                    </a:lnTo>
                    <a:lnTo>
                      <a:pt x="28" y="271"/>
                    </a:lnTo>
                    <a:lnTo>
                      <a:pt x="30" y="283"/>
                    </a:lnTo>
                    <a:lnTo>
                      <a:pt x="50" y="324"/>
                    </a:lnTo>
                    <a:lnTo>
                      <a:pt x="13" y="370"/>
                    </a:lnTo>
                    <a:lnTo>
                      <a:pt x="32" y="400"/>
                    </a:lnTo>
                    <a:lnTo>
                      <a:pt x="75" y="363"/>
                    </a:lnTo>
                    <a:lnTo>
                      <a:pt x="94" y="337"/>
                    </a:lnTo>
                    <a:lnTo>
                      <a:pt x="118" y="317"/>
                    </a:lnTo>
                    <a:close/>
                  </a:path>
                </a:pathLst>
              </a:custGeom>
              <a:solidFill>
                <a:srgbClr val="00FF00"/>
              </a:solidFill>
              <a:ln w="0">
                <a:solidFill>
                  <a:schemeClr val="tx2"/>
                </a:solidFill>
                <a:round/>
                <a:headEnd/>
                <a:tailEnd/>
              </a:ln>
            </p:spPr>
            <p:txBody>
              <a:bodyPr/>
              <a:lstStyle/>
              <a:p>
                <a:endParaRPr lang="en-US"/>
              </a:p>
            </p:txBody>
          </p:sp>
          <p:sp>
            <p:nvSpPr>
              <p:cNvPr id="202833" name="Freeform 76"/>
              <p:cNvSpPr>
                <a:spLocks/>
              </p:cNvSpPr>
              <p:nvPr/>
            </p:nvSpPr>
            <p:spPr bwMode="auto">
              <a:xfrm>
                <a:off x="7778750" y="993775"/>
                <a:ext cx="547688" cy="1071563"/>
              </a:xfrm>
              <a:custGeom>
                <a:avLst/>
                <a:gdLst>
                  <a:gd name="T0" fmla="*/ 2147483647 w 696"/>
                  <a:gd name="T1" fmla="*/ 2147483647 h 1359"/>
                  <a:gd name="T2" fmla="*/ 2147483647 w 696"/>
                  <a:gd name="T3" fmla="*/ 2147483647 h 1359"/>
                  <a:gd name="T4" fmla="*/ 2147483647 w 696"/>
                  <a:gd name="T5" fmla="*/ 2147483647 h 1359"/>
                  <a:gd name="T6" fmla="*/ 2147483647 w 696"/>
                  <a:gd name="T7" fmla="*/ 2147483647 h 1359"/>
                  <a:gd name="T8" fmla="*/ 2147483647 w 696"/>
                  <a:gd name="T9" fmla="*/ 2147483647 h 1359"/>
                  <a:gd name="T10" fmla="*/ 2147483647 w 696"/>
                  <a:gd name="T11" fmla="*/ 2147483647 h 1359"/>
                  <a:gd name="T12" fmla="*/ 2147483647 w 696"/>
                  <a:gd name="T13" fmla="*/ 2147483647 h 1359"/>
                  <a:gd name="T14" fmla="*/ 2147483647 w 696"/>
                  <a:gd name="T15" fmla="*/ 2147483647 h 1359"/>
                  <a:gd name="T16" fmla="*/ 2147483647 w 696"/>
                  <a:gd name="T17" fmla="*/ 2147483647 h 1359"/>
                  <a:gd name="T18" fmla="*/ 2147483647 w 696"/>
                  <a:gd name="T19" fmla="*/ 2147483647 h 1359"/>
                  <a:gd name="T20" fmla="*/ 2147483647 w 696"/>
                  <a:gd name="T21" fmla="*/ 2147483647 h 1359"/>
                  <a:gd name="T22" fmla="*/ 2147483647 w 696"/>
                  <a:gd name="T23" fmla="*/ 2147483647 h 1359"/>
                  <a:gd name="T24" fmla="*/ 2147483647 w 696"/>
                  <a:gd name="T25" fmla="*/ 2147483647 h 1359"/>
                  <a:gd name="T26" fmla="*/ 2147483647 w 696"/>
                  <a:gd name="T27" fmla="*/ 0 h 1359"/>
                  <a:gd name="T28" fmla="*/ 2147483647 w 696"/>
                  <a:gd name="T29" fmla="*/ 2147483647 h 1359"/>
                  <a:gd name="T30" fmla="*/ 2147483647 w 696"/>
                  <a:gd name="T31" fmla="*/ 2147483647 h 1359"/>
                  <a:gd name="T32" fmla="*/ 2147483647 w 696"/>
                  <a:gd name="T33" fmla="*/ 2147483647 h 1359"/>
                  <a:gd name="T34" fmla="*/ 2147483647 w 696"/>
                  <a:gd name="T35" fmla="*/ 2147483647 h 1359"/>
                  <a:gd name="T36" fmla="*/ 2147483647 w 696"/>
                  <a:gd name="T37" fmla="*/ 2147483647 h 1359"/>
                  <a:gd name="T38" fmla="*/ 2147483647 w 696"/>
                  <a:gd name="T39" fmla="*/ 2147483647 h 1359"/>
                  <a:gd name="T40" fmla="*/ 2147483647 w 696"/>
                  <a:gd name="T41" fmla="*/ 2147483647 h 1359"/>
                  <a:gd name="T42" fmla="*/ 2147483647 w 696"/>
                  <a:gd name="T43" fmla="*/ 2147483647 h 1359"/>
                  <a:gd name="T44" fmla="*/ 2147483647 w 696"/>
                  <a:gd name="T45" fmla="*/ 2147483647 h 1359"/>
                  <a:gd name="T46" fmla="*/ 2147483647 w 696"/>
                  <a:gd name="T47" fmla="*/ 2147483647 h 1359"/>
                  <a:gd name="T48" fmla="*/ 2147483647 w 696"/>
                  <a:gd name="T49" fmla="*/ 2147483647 h 1359"/>
                  <a:gd name="T50" fmla="*/ 2147483647 w 696"/>
                  <a:gd name="T51" fmla="*/ 2147483647 h 1359"/>
                  <a:gd name="T52" fmla="*/ 2147483647 w 696"/>
                  <a:gd name="T53" fmla="*/ 2147483647 h 1359"/>
                  <a:gd name="T54" fmla="*/ 2147483647 w 696"/>
                  <a:gd name="T55" fmla="*/ 2147483647 h 1359"/>
                  <a:gd name="T56" fmla="*/ 2147483647 w 696"/>
                  <a:gd name="T57" fmla="*/ 2147483647 h 1359"/>
                  <a:gd name="T58" fmla="*/ 2147483647 w 696"/>
                  <a:gd name="T59" fmla="*/ 2147483647 h 1359"/>
                  <a:gd name="T60" fmla="*/ 2147483647 w 696"/>
                  <a:gd name="T61" fmla="*/ 2147483647 h 1359"/>
                  <a:gd name="T62" fmla="*/ 2147483647 w 696"/>
                  <a:gd name="T63" fmla="*/ 2147483647 h 1359"/>
                  <a:gd name="T64" fmla="*/ 2147483647 w 696"/>
                  <a:gd name="T65" fmla="*/ 2147483647 h 1359"/>
                  <a:gd name="T66" fmla="*/ 2147483647 w 696"/>
                  <a:gd name="T67" fmla="*/ 2147483647 h 1359"/>
                  <a:gd name="T68" fmla="*/ 2147483647 w 696"/>
                  <a:gd name="T69" fmla="*/ 2147483647 h 1359"/>
                  <a:gd name="T70" fmla="*/ 2147483647 w 696"/>
                  <a:gd name="T71" fmla="*/ 2147483647 h 1359"/>
                  <a:gd name="T72" fmla="*/ 2147483647 w 696"/>
                  <a:gd name="T73" fmla="*/ 2147483647 h 1359"/>
                  <a:gd name="T74" fmla="*/ 2147483647 w 696"/>
                  <a:gd name="T75" fmla="*/ 2147483647 h 1359"/>
                  <a:gd name="T76" fmla="*/ 2147483647 w 696"/>
                  <a:gd name="T77" fmla="*/ 2147483647 h 1359"/>
                  <a:gd name="T78" fmla="*/ 2147483647 w 696"/>
                  <a:gd name="T79" fmla="*/ 2147483647 h 1359"/>
                  <a:gd name="T80" fmla="*/ 2147483647 w 696"/>
                  <a:gd name="T81" fmla="*/ 2147483647 h 1359"/>
                  <a:gd name="T82" fmla="*/ 2147483647 w 696"/>
                  <a:gd name="T83" fmla="*/ 2147483647 h 1359"/>
                  <a:gd name="T84" fmla="*/ 2147483647 w 696"/>
                  <a:gd name="T85" fmla="*/ 2147483647 h 1359"/>
                  <a:gd name="T86" fmla="*/ 2147483647 w 696"/>
                  <a:gd name="T87" fmla="*/ 2147483647 h 1359"/>
                  <a:gd name="T88" fmla="*/ 2147483647 w 696"/>
                  <a:gd name="T89" fmla="*/ 2147483647 h 1359"/>
                  <a:gd name="T90" fmla="*/ 2147483647 w 696"/>
                  <a:gd name="T91" fmla="*/ 2147483647 h 1359"/>
                  <a:gd name="T92" fmla="*/ 2147483647 w 696"/>
                  <a:gd name="T93" fmla="*/ 2147483647 h 1359"/>
                  <a:gd name="T94" fmla="*/ 2147483647 w 696"/>
                  <a:gd name="T95" fmla="*/ 2147483647 h 1359"/>
                  <a:gd name="T96" fmla="*/ 2147483647 w 696"/>
                  <a:gd name="T97" fmla="*/ 2147483647 h 13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96"/>
                  <a:gd name="T148" fmla="*/ 0 h 1359"/>
                  <a:gd name="T149" fmla="*/ 696 w 696"/>
                  <a:gd name="T150" fmla="*/ 1359 h 135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96" h="1359">
                    <a:moveTo>
                      <a:pt x="105" y="1165"/>
                    </a:moveTo>
                    <a:lnTo>
                      <a:pt x="91" y="1105"/>
                    </a:lnTo>
                    <a:lnTo>
                      <a:pt x="73" y="1035"/>
                    </a:lnTo>
                    <a:lnTo>
                      <a:pt x="71" y="1026"/>
                    </a:lnTo>
                    <a:lnTo>
                      <a:pt x="37" y="894"/>
                    </a:lnTo>
                    <a:lnTo>
                      <a:pt x="3" y="767"/>
                    </a:lnTo>
                    <a:lnTo>
                      <a:pt x="0" y="753"/>
                    </a:lnTo>
                    <a:lnTo>
                      <a:pt x="5" y="723"/>
                    </a:lnTo>
                    <a:lnTo>
                      <a:pt x="37" y="746"/>
                    </a:lnTo>
                    <a:lnTo>
                      <a:pt x="37" y="733"/>
                    </a:lnTo>
                    <a:lnTo>
                      <a:pt x="41" y="687"/>
                    </a:lnTo>
                    <a:lnTo>
                      <a:pt x="63" y="687"/>
                    </a:lnTo>
                    <a:lnTo>
                      <a:pt x="50" y="626"/>
                    </a:lnTo>
                    <a:lnTo>
                      <a:pt x="58" y="606"/>
                    </a:lnTo>
                    <a:lnTo>
                      <a:pt x="80" y="573"/>
                    </a:lnTo>
                    <a:lnTo>
                      <a:pt x="91" y="511"/>
                    </a:lnTo>
                    <a:lnTo>
                      <a:pt x="77" y="498"/>
                    </a:lnTo>
                    <a:lnTo>
                      <a:pt x="77" y="461"/>
                    </a:lnTo>
                    <a:lnTo>
                      <a:pt x="69" y="424"/>
                    </a:lnTo>
                    <a:lnTo>
                      <a:pt x="90" y="366"/>
                    </a:lnTo>
                    <a:lnTo>
                      <a:pt x="84" y="321"/>
                    </a:lnTo>
                    <a:lnTo>
                      <a:pt x="81" y="284"/>
                    </a:lnTo>
                    <a:lnTo>
                      <a:pt x="153" y="26"/>
                    </a:lnTo>
                    <a:lnTo>
                      <a:pt x="188" y="63"/>
                    </a:lnTo>
                    <a:lnTo>
                      <a:pt x="203" y="78"/>
                    </a:lnTo>
                    <a:lnTo>
                      <a:pt x="264" y="50"/>
                    </a:lnTo>
                    <a:lnTo>
                      <a:pt x="297" y="4"/>
                    </a:lnTo>
                    <a:lnTo>
                      <a:pt x="311" y="0"/>
                    </a:lnTo>
                    <a:lnTo>
                      <a:pt x="371" y="27"/>
                    </a:lnTo>
                    <a:lnTo>
                      <a:pt x="386" y="47"/>
                    </a:lnTo>
                    <a:lnTo>
                      <a:pt x="402" y="51"/>
                    </a:lnTo>
                    <a:lnTo>
                      <a:pt x="498" y="443"/>
                    </a:lnTo>
                    <a:lnTo>
                      <a:pt x="551" y="451"/>
                    </a:lnTo>
                    <a:lnTo>
                      <a:pt x="560" y="443"/>
                    </a:lnTo>
                    <a:lnTo>
                      <a:pt x="583" y="543"/>
                    </a:lnTo>
                    <a:lnTo>
                      <a:pt x="609" y="569"/>
                    </a:lnTo>
                    <a:lnTo>
                      <a:pt x="615" y="566"/>
                    </a:lnTo>
                    <a:lnTo>
                      <a:pt x="615" y="550"/>
                    </a:lnTo>
                    <a:lnTo>
                      <a:pt x="647" y="556"/>
                    </a:lnTo>
                    <a:lnTo>
                      <a:pt x="681" y="604"/>
                    </a:lnTo>
                    <a:lnTo>
                      <a:pt x="696" y="633"/>
                    </a:lnTo>
                    <a:lnTo>
                      <a:pt x="664" y="706"/>
                    </a:lnTo>
                    <a:lnTo>
                      <a:pt x="659" y="706"/>
                    </a:lnTo>
                    <a:lnTo>
                      <a:pt x="660" y="712"/>
                    </a:lnTo>
                    <a:lnTo>
                      <a:pt x="653" y="709"/>
                    </a:lnTo>
                    <a:lnTo>
                      <a:pt x="641" y="715"/>
                    </a:lnTo>
                    <a:lnTo>
                      <a:pt x="644" y="722"/>
                    </a:lnTo>
                    <a:lnTo>
                      <a:pt x="626" y="742"/>
                    </a:lnTo>
                    <a:lnTo>
                      <a:pt x="628" y="759"/>
                    </a:lnTo>
                    <a:lnTo>
                      <a:pt x="617" y="780"/>
                    </a:lnTo>
                    <a:lnTo>
                      <a:pt x="612" y="767"/>
                    </a:lnTo>
                    <a:lnTo>
                      <a:pt x="581" y="776"/>
                    </a:lnTo>
                    <a:lnTo>
                      <a:pt x="576" y="806"/>
                    </a:lnTo>
                    <a:lnTo>
                      <a:pt x="565" y="811"/>
                    </a:lnTo>
                    <a:lnTo>
                      <a:pt x="554" y="820"/>
                    </a:lnTo>
                    <a:lnTo>
                      <a:pt x="556" y="840"/>
                    </a:lnTo>
                    <a:lnTo>
                      <a:pt x="527" y="878"/>
                    </a:lnTo>
                    <a:lnTo>
                      <a:pt x="501" y="882"/>
                    </a:lnTo>
                    <a:lnTo>
                      <a:pt x="473" y="843"/>
                    </a:lnTo>
                    <a:lnTo>
                      <a:pt x="480" y="868"/>
                    </a:lnTo>
                    <a:lnTo>
                      <a:pt x="461" y="939"/>
                    </a:lnTo>
                    <a:lnTo>
                      <a:pt x="428" y="891"/>
                    </a:lnTo>
                    <a:lnTo>
                      <a:pt x="421" y="836"/>
                    </a:lnTo>
                    <a:lnTo>
                      <a:pt x="419" y="834"/>
                    </a:lnTo>
                    <a:lnTo>
                      <a:pt x="411" y="860"/>
                    </a:lnTo>
                    <a:lnTo>
                      <a:pt x="401" y="881"/>
                    </a:lnTo>
                    <a:lnTo>
                      <a:pt x="399" y="921"/>
                    </a:lnTo>
                    <a:lnTo>
                      <a:pt x="399" y="960"/>
                    </a:lnTo>
                    <a:lnTo>
                      <a:pt x="411" y="993"/>
                    </a:lnTo>
                    <a:lnTo>
                      <a:pt x="376" y="1044"/>
                    </a:lnTo>
                    <a:lnTo>
                      <a:pt x="362" y="1041"/>
                    </a:lnTo>
                    <a:lnTo>
                      <a:pt x="348" y="1054"/>
                    </a:lnTo>
                    <a:lnTo>
                      <a:pt x="346" y="1068"/>
                    </a:lnTo>
                    <a:lnTo>
                      <a:pt x="329" y="1082"/>
                    </a:lnTo>
                    <a:lnTo>
                      <a:pt x="317" y="1084"/>
                    </a:lnTo>
                    <a:lnTo>
                      <a:pt x="313" y="1106"/>
                    </a:lnTo>
                    <a:lnTo>
                      <a:pt x="303" y="1126"/>
                    </a:lnTo>
                    <a:lnTo>
                      <a:pt x="290" y="1115"/>
                    </a:lnTo>
                    <a:lnTo>
                      <a:pt x="283" y="1111"/>
                    </a:lnTo>
                    <a:lnTo>
                      <a:pt x="274" y="1131"/>
                    </a:lnTo>
                    <a:lnTo>
                      <a:pt x="252" y="1145"/>
                    </a:lnTo>
                    <a:lnTo>
                      <a:pt x="245" y="1167"/>
                    </a:lnTo>
                    <a:lnTo>
                      <a:pt x="251" y="1184"/>
                    </a:lnTo>
                    <a:lnTo>
                      <a:pt x="248" y="1194"/>
                    </a:lnTo>
                    <a:lnTo>
                      <a:pt x="241" y="1192"/>
                    </a:lnTo>
                    <a:lnTo>
                      <a:pt x="227" y="1201"/>
                    </a:lnTo>
                    <a:lnTo>
                      <a:pt x="225" y="1214"/>
                    </a:lnTo>
                    <a:lnTo>
                      <a:pt x="228" y="1224"/>
                    </a:lnTo>
                    <a:lnTo>
                      <a:pt x="236" y="1223"/>
                    </a:lnTo>
                    <a:lnTo>
                      <a:pt x="205" y="1298"/>
                    </a:lnTo>
                    <a:lnTo>
                      <a:pt x="211" y="1321"/>
                    </a:lnTo>
                    <a:lnTo>
                      <a:pt x="199" y="1359"/>
                    </a:lnTo>
                    <a:lnTo>
                      <a:pt x="191" y="1355"/>
                    </a:lnTo>
                    <a:lnTo>
                      <a:pt x="176" y="1346"/>
                    </a:lnTo>
                    <a:lnTo>
                      <a:pt x="164" y="1311"/>
                    </a:lnTo>
                    <a:lnTo>
                      <a:pt x="138" y="1292"/>
                    </a:lnTo>
                    <a:lnTo>
                      <a:pt x="125" y="1235"/>
                    </a:lnTo>
                    <a:lnTo>
                      <a:pt x="108" y="1176"/>
                    </a:lnTo>
                    <a:lnTo>
                      <a:pt x="105" y="1165"/>
                    </a:lnTo>
                    <a:close/>
                  </a:path>
                </a:pathLst>
              </a:custGeom>
              <a:solidFill>
                <a:srgbClr val="339966"/>
              </a:solidFill>
              <a:ln w="0">
                <a:solidFill>
                  <a:schemeClr val="tx2"/>
                </a:solidFill>
                <a:round/>
                <a:headEnd/>
                <a:tailEnd/>
              </a:ln>
            </p:spPr>
            <p:txBody>
              <a:bodyPr/>
              <a:lstStyle/>
              <a:p>
                <a:endParaRPr lang="en-US"/>
              </a:p>
            </p:txBody>
          </p:sp>
          <p:sp>
            <p:nvSpPr>
              <p:cNvPr id="202834" name="Freeform 77"/>
              <p:cNvSpPr>
                <a:spLocks/>
              </p:cNvSpPr>
              <p:nvPr/>
            </p:nvSpPr>
            <p:spPr bwMode="auto">
              <a:xfrm>
                <a:off x="8166100" y="1706563"/>
                <a:ext cx="25400" cy="19050"/>
              </a:xfrm>
              <a:custGeom>
                <a:avLst/>
                <a:gdLst>
                  <a:gd name="T0" fmla="*/ 2147483647 w 31"/>
                  <a:gd name="T1" fmla="*/ 2147483647 h 25"/>
                  <a:gd name="T2" fmla="*/ 2147483647 w 31"/>
                  <a:gd name="T3" fmla="*/ 2147483647 h 25"/>
                  <a:gd name="T4" fmla="*/ 2147483647 w 31"/>
                  <a:gd name="T5" fmla="*/ 0 h 25"/>
                  <a:gd name="T6" fmla="*/ 0 w 31"/>
                  <a:gd name="T7" fmla="*/ 2147483647 h 25"/>
                  <a:gd name="T8" fmla="*/ 2147483647 w 31"/>
                  <a:gd name="T9" fmla="*/ 2147483647 h 25"/>
                  <a:gd name="T10" fmla="*/ 0 60000 65536"/>
                  <a:gd name="T11" fmla="*/ 0 60000 65536"/>
                  <a:gd name="T12" fmla="*/ 0 60000 65536"/>
                  <a:gd name="T13" fmla="*/ 0 60000 65536"/>
                  <a:gd name="T14" fmla="*/ 0 60000 65536"/>
                  <a:gd name="T15" fmla="*/ 0 w 31"/>
                  <a:gd name="T16" fmla="*/ 0 h 25"/>
                  <a:gd name="T17" fmla="*/ 31 w 31"/>
                  <a:gd name="T18" fmla="*/ 25 h 25"/>
                </a:gdLst>
                <a:ahLst/>
                <a:cxnLst>
                  <a:cxn ang="T10">
                    <a:pos x="T0" y="T1"/>
                  </a:cxn>
                  <a:cxn ang="T11">
                    <a:pos x="T2" y="T3"/>
                  </a:cxn>
                  <a:cxn ang="T12">
                    <a:pos x="T4" y="T5"/>
                  </a:cxn>
                  <a:cxn ang="T13">
                    <a:pos x="T6" y="T7"/>
                  </a:cxn>
                  <a:cxn ang="T14">
                    <a:pos x="T8" y="T9"/>
                  </a:cxn>
                </a:cxnLst>
                <a:rect l="T15" t="T16" r="T17" b="T18"/>
                <a:pathLst>
                  <a:path w="31" h="25">
                    <a:moveTo>
                      <a:pt x="4" y="25"/>
                    </a:moveTo>
                    <a:lnTo>
                      <a:pt x="31" y="15"/>
                    </a:lnTo>
                    <a:lnTo>
                      <a:pt x="17" y="0"/>
                    </a:lnTo>
                    <a:lnTo>
                      <a:pt x="0" y="8"/>
                    </a:lnTo>
                    <a:lnTo>
                      <a:pt x="4" y="25"/>
                    </a:lnTo>
                    <a:close/>
                  </a:path>
                </a:pathLst>
              </a:custGeom>
              <a:solidFill>
                <a:srgbClr val="808080"/>
              </a:solidFill>
              <a:ln w="0">
                <a:solidFill>
                  <a:schemeClr val="tx2"/>
                </a:solidFill>
                <a:round/>
                <a:headEnd/>
                <a:tailEnd/>
              </a:ln>
            </p:spPr>
            <p:txBody>
              <a:bodyPr/>
              <a:lstStyle/>
              <a:p>
                <a:endParaRPr lang="en-US"/>
              </a:p>
            </p:txBody>
          </p:sp>
          <p:sp>
            <p:nvSpPr>
              <p:cNvPr id="202835" name="Freeform 78"/>
              <p:cNvSpPr>
                <a:spLocks/>
              </p:cNvSpPr>
              <p:nvPr/>
            </p:nvSpPr>
            <p:spPr bwMode="auto">
              <a:xfrm>
                <a:off x="7607300" y="2109788"/>
                <a:ext cx="504825" cy="338137"/>
              </a:xfrm>
              <a:custGeom>
                <a:avLst/>
                <a:gdLst>
                  <a:gd name="T0" fmla="*/ 2147483647 w 633"/>
                  <a:gd name="T1" fmla="*/ 2147483647 h 426"/>
                  <a:gd name="T2" fmla="*/ 2147483647 w 633"/>
                  <a:gd name="T3" fmla="*/ 2147483647 h 426"/>
                  <a:gd name="T4" fmla="*/ 2147483647 w 633"/>
                  <a:gd name="T5" fmla="*/ 2147483647 h 426"/>
                  <a:gd name="T6" fmla="*/ 2147483647 w 633"/>
                  <a:gd name="T7" fmla="*/ 2147483647 h 426"/>
                  <a:gd name="T8" fmla="*/ 2147483647 w 633"/>
                  <a:gd name="T9" fmla="*/ 2147483647 h 426"/>
                  <a:gd name="T10" fmla="*/ 2147483647 w 633"/>
                  <a:gd name="T11" fmla="*/ 2147483647 h 426"/>
                  <a:gd name="T12" fmla="*/ 2147483647 w 633"/>
                  <a:gd name="T13" fmla="*/ 2147483647 h 426"/>
                  <a:gd name="T14" fmla="*/ 2147483647 w 633"/>
                  <a:gd name="T15" fmla="*/ 2147483647 h 426"/>
                  <a:gd name="T16" fmla="*/ 2147483647 w 633"/>
                  <a:gd name="T17" fmla="*/ 2147483647 h 426"/>
                  <a:gd name="T18" fmla="*/ 2147483647 w 633"/>
                  <a:gd name="T19" fmla="*/ 2147483647 h 426"/>
                  <a:gd name="T20" fmla="*/ 2147483647 w 633"/>
                  <a:gd name="T21" fmla="*/ 2147483647 h 426"/>
                  <a:gd name="T22" fmla="*/ 2147483647 w 633"/>
                  <a:gd name="T23" fmla="*/ 2147483647 h 426"/>
                  <a:gd name="T24" fmla="*/ 2147483647 w 633"/>
                  <a:gd name="T25" fmla="*/ 2147483647 h 426"/>
                  <a:gd name="T26" fmla="*/ 2147483647 w 633"/>
                  <a:gd name="T27" fmla="*/ 2147483647 h 426"/>
                  <a:gd name="T28" fmla="*/ 2147483647 w 633"/>
                  <a:gd name="T29" fmla="*/ 2147483647 h 426"/>
                  <a:gd name="T30" fmla="*/ 2147483647 w 633"/>
                  <a:gd name="T31" fmla="*/ 2147483647 h 426"/>
                  <a:gd name="T32" fmla="*/ 2147483647 w 633"/>
                  <a:gd name="T33" fmla="*/ 2147483647 h 426"/>
                  <a:gd name="T34" fmla="*/ 2147483647 w 633"/>
                  <a:gd name="T35" fmla="*/ 2147483647 h 426"/>
                  <a:gd name="T36" fmla="*/ 2147483647 w 633"/>
                  <a:gd name="T37" fmla="*/ 2147483647 h 426"/>
                  <a:gd name="T38" fmla="*/ 2147483647 w 633"/>
                  <a:gd name="T39" fmla="*/ 2147483647 h 426"/>
                  <a:gd name="T40" fmla="*/ 0 w 633"/>
                  <a:gd name="T41" fmla="*/ 2147483647 h 426"/>
                  <a:gd name="T42" fmla="*/ 2147483647 w 633"/>
                  <a:gd name="T43" fmla="*/ 2147483647 h 426"/>
                  <a:gd name="T44" fmla="*/ 2147483647 w 633"/>
                  <a:gd name="T45" fmla="*/ 2147483647 h 426"/>
                  <a:gd name="T46" fmla="*/ 2147483647 w 633"/>
                  <a:gd name="T47" fmla="*/ 2147483647 h 426"/>
                  <a:gd name="T48" fmla="*/ 2147483647 w 633"/>
                  <a:gd name="T49" fmla="*/ 2147483647 h 426"/>
                  <a:gd name="T50" fmla="*/ 2147483647 w 633"/>
                  <a:gd name="T51" fmla="*/ 2147483647 h 426"/>
                  <a:gd name="T52" fmla="*/ 2147483647 w 633"/>
                  <a:gd name="T53" fmla="*/ 2147483647 h 426"/>
                  <a:gd name="T54" fmla="*/ 2147483647 w 633"/>
                  <a:gd name="T55" fmla="*/ 2147483647 h 426"/>
                  <a:gd name="T56" fmla="*/ 2147483647 w 633"/>
                  <a:gd name="T57" fmla="*/ 2147483647 h 426"/>
                  <a:gd name="T58" fmla="*/ 2147483647 w 633"/>
                  <a:gd name="T59" fmla="*/ 2147483647 h 426"/>
                  <a:gd name="T60" fmla="*/ 2147483647 w 633"/>
                  <a:gd name="T61" fmla="*/ 2147483647 h 426"/>
                  <a:gd name="T62" fmla="*/ 2147483647 w 633"/>
                  <a:gd name="T63" fmla="*/ 2147483647 h 426"/>
                  <a:gd name="T64" fmla="*/ 2147483647 w 633"/>
                  <a:gd name="T65" fmla="*/ 2147483647 h 426"/>
                  <a:gd name="T66" fmla="*/ 2147483647 w 633"/>
                  <a:gd name="T67" fmla="*/ 2147483647 h 426"/>
                  <a:gd name="T68" fmla="*/ 2147483647 w 633"/>
                  <a:gd name="T69" fmla="*/ 0 h 426"/>
                  <a:gd name="T70" fmla="*/ 2147483647 w 633"/>
                  <a:gd name="T71" fmla="*/ 2147483647 h 426"/>
                  <a:gd name="T72" fmla="*/ 2147483647 w 633"/>
                  <a:gd name="T73" fmla="*/ 2147483647 h 426"/>
                  <a:gd name="T74" fmla="*/ 2147483647 w 633"/>
                  <a:gd name="T75" fmla="*/ 2147483647 h 426"/>
                  <a:gd name="T76" fmla="*/ 2147483647 w 633"/>
                  <a:gd name="T77" fmla="*/ 2147483647 h 426"/>
                  <a:gd name="T78" fmla="*/ 2147483647 w 633"/>
                  <a:gd name="T79" fmla="*/ 2147483647 h 426"/>
                  <a:gd name="T80" fmla="*/ 2147483647 w 633"/>
                  <a:gd name="T81" fmla="*/ 2147483647 h 426"/>
                  <a:gd name="T82" fmla="*/ 2147483647 w 633"/>
                  <a:gd name="T83" fmla="*/ 2147483647 h 426"/>
                  <a:gd name="T84" fmla="*/ 2147483647 w 633"/>
                  <a:gd name="T85" fmla="*/ 2147483647 h 426"/>
                  <a:gd name="T86" fmla="*/ 2147483647 w 633"/>
                  <a:gd name="T87" fmla="*/ 2147483647 h 426"/>
                  <a:gd name="T88" fmla="*/ 2147483647 w 633"/>
                  <a:gd name="T89" fmla="*/ 2147483647 h 426"/>
                  <a:gd name="T90" fmla="*/ 2147483647 w 633"/>
                  <a:gd name="T91" fmla="*/ 2147483647 h 426"/>
                  <a:gd name="T92" fmla="*/ 2147483647 w 633"/>
                  <a:gd name="T93" fmla="*/ 2147483647 h 426"/>
                  <a:gd name="T94" fmla="*/ 2147483647 w 633"/>
                  <a:gd name="T95" fmla="*/ 2147483647 h 426"/>
                  <a:gd name="T96" fmla="*/ 2147483647 w 633"/>
                  <a:gd name="T97" fmla="*/ 2147483647 h 426"/>
                  <a:gd name="T98" fmla="*/ 2147483647 w 633"/>
                  <a:gd name="T99" fmla="*/ 2147483647 h 426"/>
                  <a:gd name="T100" fmla="*/ 2147483647 w 633"/>
                  <a:gd name="T101" fmla="*/ 2147483647 h 426"/>
                  <a:gd name="T102" fmla="*/ 2147483647 w 633"/>
                  <a:gd name="T103" fmla="*/ 2147483647 h 426"/>
                  <a:gd name="T104" fmla="*/ 2147483647 w 633"/>
                  <a:gd name="T105" fmla="*/ 2147483647 h 4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33"/>
                  <a:gd name="T160" fmla="*/ 0 h 426"/>
                  <a:gd name="T161" fmla="*/ 633 w 633"/>
                  <a:gd name="T162" fmla="*/ 426 h 42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33" h="426">
                    <a:moveTo>
                      <a:pt x="506" y="331"/>
                    </a:moveTo>
                    <a:lnTo>
                      <a:pt x="494" y="344"/>
                    </a:lnTo>
                    <a:lnTo>
                      <a:pt x="483" y="361"/>
                    </a:lnTo>
                    <a:lnTo>
                      <a:pt x="483" y="362"/>
                    </a:lnTo>
                    <a:lnTo>
                      <a:pt x="473" y="362"/>
                    </a:lnTo>
                    <a:lnTo>
                      <a:pt x="470" y="393"/>
                    </a:lnTo>
                    <a:lnTo>
                      <a:pt x="458" y="412"/>
                    </a:lnTo>
                    <a:lnTo>
                      <a:pt x="442" y="412"/>
                    </a:lnTo>
                    <a:lnTo>
                      <a:pt x="434" y="385"/>
                    </a:lnTo>
                    <a:lnTo>
                      <a:pt x="430" y="366"/>
                    </a:lnTo>
                    <a:lnTo>
                      <a:pt x="416" y="362"/>
                    </a:lnTo>
                    <a:lnTo>
                      <a:pt x="406" y="349"/>
                    </a:lnTo>
                    <a:lnTo>
                      <a:pt x="402" y="347"/>
                    </a:lnTo>
                    <a:lnTo>
                      <a:pt x="391" y="344"/>
                    </a:lnTo>
                    <a:lnTo>
                      <a:pt x="380" y="310"/>
                    </a:lnTo>
                    <a:lnTo>
                      <a:pt x="374" y="312"/>
                    </a:lnTo>
                    <a:lnTo>
                      <a:pt x="368" y="287"/>
                    </a:lnTo>
                    <a:lnTo>
                      <a:pt x="366" y="277"/>
                    </a:lnTo>
                    <a:lnTo>
                      <a:pt x="355" y="281"/>
                    </a:lnTo>
                    <a:lnTo>
                      <a:pt x="346" y="284"/>
                    </a:lnTo>
                    <a:lnTo>
                      <a:pt x="339" y="287"/>
                    </a:lnTo>
                    <a:lnTo>
                      <a:pt x="302" y="301"/>
                    </a:lnTo>
                    <a:lnTo>
                      <a:pt x="295" y="304"/>
                    </a:lnTo>
                    <a:lnTo>
                      <a:pt x="294" y="300"/>
                    </a:lnTo>
                    <a:lnTo>
                      <a:pt x="248" y="312"/>
                    </a:lnTo>
                    <a:lnTo>
                      <a:pt x="242" y="314"/>
                    </a:lnTo>
                    <a:lnTo>
                      <a:pt x="241" y="315"/>
                    </a:lnTo>
                    <a:lnTo>
                      <a:pt x="239" y="315"/>
                    </a:lnTo>
                    <a:lnTo>
                      <a:pt x="236" y="315"/>
                    </a:lnTo>
                    <a:lnTo>
                      <a:pt x="204" y="325"/>
                    </a:lnTo>
                    <a:lnTo>
                      <a:pt x="198" y="328"/>
                    </a:lnTo>
                    <a:lnTo>
                      <a:pt x="172" y="335"/>
                    </a:lnTo>
                    <a:lnTo>
                      <a:pt x="122" y="362"/>
                    </a:lnTo>
                    <a:lnTo>
                      <a:pt x="121" y="351"/>
                    </a:lnTo>
                    <a:lnTo>
                      <a:pt x="88" y="361"/>
                    </a:lnTo>
                    <a:lnTo>
                      <a:pt x="80" y="362"/>
                    </a:lnTo>
                    <a:lnTo>
                      <a:pt x="24" y="376"/>
                    </a:lnTo>
                    <a:lnTo>
                      <a:pt x="13" y="379"/>
                    </a:lnTo>
                    <a:lnTo>
                      <a:pt x="5" y="382"/>
                    </a:lnTo>
                    <a:lnTo>
                      <a:pt x="3" y="383"/>
                    </a:lnTo>
                    <a:lnTo>
                      <a:pt x="0" y="373"/>
                    </a:lnTo>
                    <a:lnTo>
                      <a:pt x="0" y="361"/>
                    </a:lnTo>
                    <a:lnTo>
                      <a:pt x="1" y="243"/>
                    </a:lnTo>
                    <a:lnTo>
                      <a:pt x="2" y="208"/>
                    </a:lnTo>
                    <a:lnTo>
                      <a:pt x="2" y="190"/>
                    </a:lnTo>
                    <a:lnTo>
                      <a:pt x="3" y="171"/>
                    </a:lnTo>
                    <a:lnTo>
                      <a:pt x="35" y="161"/>
                    </a:lnTo>
                    <a:lnTo>
                      <a:pt x="41" y="159"/>
                    </a:lnTo>
                    <a:lnTo>
                      <a:pt x="44" y="159"/>
                    </a:lnTo>
                    <a:lnTo>
                      <a:pt x="45" y="158"/>
                    </a:lnTo>
                    <a:lnTo>
                      <a:pt x="48" y="158"/>
                    </a:lnTo>
                    <a:lnTo>
                      <a:pt x="59" y="155"/>
                    </a:lnTo>
                    <a:lnTo>
                      <a:pt x="90" y="147"/>
                    </a:lnTo>
                    <a:lnTo>
                      <a:pt x="132" y="135"/>
                    </a:lnTo>
                    <a:lnTo>
                      <a:pt x="140" y="132"/>
                    </a:lnTo>
                    <a:lnTo>
                      <a:pt x="155" y="128"/>
                    </a:lnTo>
                    <a:lnTo>
                      <a:pt x="159" y="128"/>
                    </a:lnTo>
                    <a:lnTo>
                      <a:pt x="170" y="125"/>
                    </a:lnTo>
                    <a:lnTo>
                      <a:pt x="207" y="114"/>
                    </a:lnTo>
                    <a:lnTo>
                      <a:pt x="224" y="110"/>
                    </a:lnTo>
                    <a:lnTo>
                      <a:pt x="230" y="108"/>
                    </a:lnTo>
                    <a:lnTo>
                      <a:pt x="235" y="107"/>
                    </a:lnTo>
                    <a:lnTo>
                      <a:pt x="338" y="77"/>
                    </a:lnTo>
                    <a:lnTo>
                      <a:pt x="340" y="67"/>
                    </a:lnTo>
                    <a:lnTo>
                      <a:pt x="342" y="64"/>
                    </a:lnTo>
                    <a:lnTo>
                      <a:pt x="343" y="63"/>
                    </a:lnTo>
                    <a:lnTo>
                      <a:pt x="343" y="61"/>
                    </a:lnTo>
                    <a:lnTo>
                      <a:pt x="370" y="33"/>
                    </a:lnTo>
                    <a:lnTo>
                      <a:pt x="372" y="16"/>
                    </a:lnTo>
                    <a:lnTo>
                      <a:pt x="407" y="0"/>
                    </a:lnTo>
                    <a:lnTo>
                      <a:pt x="431" y="50"/>
                    </a:lnTo>
                    <a:lnTo>
                      <a:pt x="452" y="43"/>
                    </a:lnTo>
                    <a:lnTo>
                      <a:pt x="456" y="64"/>
                    </a:lnTo>
                    <a:lnTo>
                      <a:pt x="435" y="86"/>
                    </a:lnTo>
                    <a:lnTo>
                      <a:pt x="416" y="137"/>
                    </a:lnTo>
                    <a:lnTo>
                      <a:pt x="411" y="131"/>
                    </a:lnTo>
                    <a:lnTo>
                      <a:pt x="412" y="151"/>
                    </a:lnTo>
                    <a:lnTo>
                      <a:pt x="425" y="166"/>
                    </a:lnTo>
                    <a:lnTo>
                      <a:pt x="444" y="175"/>
                    </a:lnTo>
                    <a:lnTo>
                      <a:pt x="452" y="173"/>
                    </a:lnTo>
                    <a:lnTo>
                      <a:pt x="499" y="236"/>
                    </a:lnTo>
                    <a:lnTo>
                      <a:pt x="482" y="244"/>
                    </a:lnTo>
                    <a:lnTo>
                      <a:pt x="498" y="256"/>
                    </a:lnTo>
                    <a:lnTo>
                      <a:pt x="505" y="251"/>
                    </a:lnTo>
                    <a:lnTo>
                      <a:pt x="522" y="288"/>
                    </a:lnTo>
                    <a:lnTo>
                      <a:pt x="531" y="297"/>
                    </a:lnTo>
                    <a:lnTo>
                      <a:pt x="577" y="297"/>
                    </a:lnTo>
                    <a:lnTo>
                      <a:pt x="608" y="267"/>
                    </a:lnTo>
                    <a:lnTo>
                      <a:pt x="607" y="239"/>
                    </a:lnTo>
                    <a:lnTo>
                      <a:pt x="596" y="240"/>
                    </a:lnTo>
                    <a:lnTo>
                      <a:pt x="575" y="189"/>
                    </a:lnTo>
                    <a:lnTo>
                      <a:pt x="600" y="206"/>
                    </a:lnTo>
                    <a:lnTo>
                      <a:pt x="633" y="290"/>
                    </a:lnTo>
                    <a:lnTo>
                      <a:pt x="631" y="332"/>
                    </a:lnTo>
                    <a:lnTo>
                      <a:pt x="627" y="301"/>
                    </a:lnTo>
                    <a:lnTo>
                      <a:pt x="622" y="297"/>
                    </a:lnTo>
                    <a:lnTo>
                      <a:pt x="562" y="335"/>
                    </a:lnTo>
                    <a:lnTo>
                      <a:pt x="545" y="361"/>
                    </a:lnTo>
                    <a:lnTo>
                      <a:pt x="524" y="371"/>
                    </a:lnTo>
                    <a:lnTo>
                      <a:pt x="519" y="381"/>
                    </a:lnTo>
                    <a:lnTo>
                      <a:pt x="476" y="426"/>
                    </a:lnTo>
                    <a:lnTo>
                      <a:pt x="480" y="416"/>
                    </a:lnTo>
                    <a:lnTo>
                      <a:pt x="513" y="379"/>
                    </a:lnTo>
                    <a:lnTo>
                      <a:pt x="516" y="348"/>
                    </a:lnTo>
                    <a:lnTo>
                      <a:pt x="508" y="332"/>
                    </a:lnTo>
                    <a:lnTo>
                      <a:pt x="506" y="331"/>
                    </a:lnTo>
                    <a:close/>
                  </a:path>
                </a:pathLst>
              </a:custGeom>
              <a:solidFill>
                <a:srgbClr val="FFFFFF"/>
              </a:solidFill>
              <a:ln w="0">
                <a:solidFill>
                  <a:schemeClr val="tx2"/>
                </a:solidFill>
                <a:round/>
                <a:headEnd/>
                <a:tailEnd/>
              </a:ln>
            </p:spPr>
            <p:txBody>
              <a:bodyPr/>
              <a:lstStyle/>
              <a:p>
                <a:endParaRPr lang="en-US"/>
              </a:p>
            </p:txBody>
          </p:sp>
          <p:sp>
            <p:nvSpPr>
              <p:cNvPr id="202836" name="Freeform 79"/>
              <p:cNvSpPr>
                <a:spLocks/>
              </p:cNvSpPr>
              <p:nvPr/>
            </p:nvSpPr>
            <p:spPr bwMode="auto">
              <a:xfrm>
                <a:off x="8002588" y="2414588"/>
                <a:ext cx="50800" cy="49212"/>
              </a:xfrm>
              <a:custGeom>
                <a:avLst/>
                <a:gdLst>
                  <a:gd name="T0" fmla="*/ 0 w 66"/>
                  <a:gd name="T1" fmla="*/ 2147483647 h 63"/>
                  <a:gd name="T2" fmla="*/ 2147483647 w 66"/>
                  <a:gd name="T3" fmla="*/ 2147483647 h 63"/>
                  <a:gd name="T4" fmla="*/ 2147483647 w 66"/>
                  <a:gd name="T5" fmla="*/ 2147483647 h 63"/>
                  <a:gd name="T6" fmla="*/ 2147483647 w 66"/>
                  <a:gd name="T7" fmla="*/ 2147483647 h 63"/>
                  <a:gd name="T8" fmla="*/ 2147483647 w 66"/>
                  <a:gd name="T9" fmla="*/ 2147483647 h 63"/>
                  <a:gd name="T10" fmla="*/ 2147483647 w 66"/>
                  <a:gd name="T11" fmla="*/ 0 h 63"/>
                  <a:gd name="T12" fmla="*/ 2147483647 w 66"/>
                  <a:gd name="T13" fmla="*/ 2147483647 h 63"/>
                  <a:gd name="T14" fmla="*/ 0 w 66"/>
                  <a:gd name="T15" fmla="*/ 2147483647 h 63"/>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63"/>
                  <a:gd name="T26" fmla="*/ 66 w 66"/>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63">
                    <a:moveTo>
                      <a:pt x="0" y="53"/>
                    </a:moveTo>
                    <a:lnTo>
                      <a:pt x="13" y="63"/>
                    </a:lnTo>
                    <a:lnTo>
                      <a:pt x="16" y="53"/>
                    </a:lnTo>
                    <a:lnTo>
                      <a:pt x="66" y="29"/>
                    </a:lnTo>
                    <a:lnTo>
                      <a:pt x="59" y="13"/>
                    </a:lnTo>
                    <a:lnTo>
                      <a:pt x="32" y="0"/>
                    </a:lnTo>
                    <a:lnTo>
                      <a:pt x="13" y="40"/>
                    </a:lnTo>
                    <a:lnTo>
                      <a:pt x="0" y="53"/>
                    </a:lnTo>
                    <a:close/>
                  </a:path>
                </a:pathLst>
              </a:custGeom>
              <a:solidFill>
                <a:srgbClr val="FFFFFF"/>
              </a:solidFill>
              <a:ln w="0">
                <a:solidFill>
                  <a:schemeClr val="tx2"/>
                </a:solidFill>
                <a:round/>
                <a:headEnd/>
                <a:tailEnd/>
              </a:ln>
            </p:spPr>
            <p:txBody>
              <a:bodyPr/>
              <a:lstStyle/>
              <a:p>
                <a:endParaRPr lang="en-US"/>
              </a:p>
            </p:txBody>
          </p:sp>
          <p:sp>
            <p:nvSpPr>
              <p:cNvPr id="202837" name="Freeform 80"/>
              <p:cNvSpPr>
                <a:spLocks/>
              </p:cNvSpPr>
              <p:nvPr/>
            </p:nvSpPr>
            <p:spPr bwMode="auto">
              <a:xfrm>
                <a:off x="8080375" y="2408238"/>
                <a:ext cx="39688" cy="36512"/>
              </a:xfrm>
              <a:custGeom>
                <a:avLst/>
                <a:gdLst>
                  <a:gd name="T0" fmla="*/ 0 w 49"/>
                  <a:gd name="T1" fmla="*/ 2147483647 h 44"/>
                  <a:gd name="T2" fmla="*/ 2147483647 w 49"/>
                  <a:gd name="T3" fmla="*/ 2147483647 h 44"/>
                  <a:gd name="T4" fmla="*/ 2147483647 w 49"/>
                  <a:gd name="T5" fmla="*/ 2147483647 h 44"/>
                  <a:gd name="T6" fmla="*/ 2147483647 w 49"/>
                  <a:gd name="T7" fmla="*/ 2147483647 h 44"/>
                  <a:gd name="T8" fmla="*/ 2147483647 w 49"/>
                  <a:gd name="T9" fmla="*/ 2147483647 h 44"/>
                  <a:gd name="T10" fmla="*/ 2147483647 w 49"/>
                  <a:gd name="T11" fmla="*/ 0 h 44"/>
                  <a:gd name="T12" fmla="*/ 2147483647 w 49"/>
                  <a:gd name="T13" fmla="*/ 2147483647 h 44"/>
                  <a:gd name="T14" fmla="*/ 2147483647 w 49"/>
                  <a:gd name="T15" fmla="*/ 2147483647 h 44"/>
                  <a:gd name="T16" fmla="*/ 2147483647 w 49"/>
                  <a:gd name="T17" fmla="*/ 2147483647 h 44"/>
                  <a:gd name="T18" fmla="*/ 0 w 49"/>
                  <a:gd name="T19" fmla="*/ 2147483647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44"/>
                  <a:gd name="T32" fmla="*/ 49 w 49"/>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44">
                    <a:moveTo>
                      <a:pt x="0" y="37"/>
                    </a:moveTo>
                    <a:lnTo>
                      <a:pt x="2" y="41"/>
                    </a:lnTo>
                    <a:lnTo>
                      <a:pt x="37" y="44"/>
                    </a:lnTo>
                    <a:lnTo>
                      <a:pt x="49" y="19"/>
                    </a:lnTo>
                    <a:lnTo>
                      <a:pt x="45" y="14"/>
                    </a:lnTo>
                    <a:lnTo>
                      <a:pt x="33" y="0"/>
                    </a:lnTo>
                    <a:lnTo>
                      <a:pt x="40" y="16"/>
                    </a:lnTo>
                    <a:lnTo>
                      <a:pt x="33" y="28"/>
                    </a:lnTo>
                    <a:lnTo>
                      <a:pt x="12" y="38"/>
                    </a:lnTo>
                    <a:lnTo>
                      <a:pt x="0" y="37"/>
                    </a:lnTo>
                    <a:close/>
                  </a:path>
                </a:pathLst>
              </a:custGeom>
              <a:solidFill>
                <a:srgbClr val="037C03"/>
              </a:solidFill>
              <a:ln w="1651">
                <a:solidFill>
                  <a:srgbClr val="000000"/>
                </a:solidFill>
                <a:round/>
                <a:headEnd/>
                <a:tailEnd/>
              </a:ln>
            </p:spPr>
            <p:txBody>
              <a:bodyPr/>
              <a:lstStyle/>
              <a:p>
                <a:endParaRPr lang="en-US"/>
              </a:p>
            </p:txBody>
          </p:sp>
          <p:sp>
            <p:nvSpPr>
              <p:cNvPr id="202838" name="Freeform 81"/>
              <p:cNvSpPr>
                <a:spLocks/>
              </p:cNvSpPr>
              <p:nvPr/>
            </p:nvSpPr>
            <p:spPr bwMode="auto">
              <a:xfrm>
                <a:off x="2879725" y="4198938"/>
                <a:ext cx="2073275" cy="2519362"/>
              </a:xfrm>
              <a:custGeom>
                <a:avLst/>
                <a:gdLst>
                  <a:gd name="T0" fmla="*/ 2147483647 w 2624"/>
                  <a:gd name="T1" fmla="*/ 2147483647 h 3194"/>
                  <a:gd name="T2" fmla="*/ 2147483647 w 2624"/>
                  <a:gd name="T3" fmla="*/ 2147483647 h 3194"/>
                  <a:gd name="T4" fmla="*/ 2147483647 w 2624"/>
                  <a:gd name="T5" fmla="*/ 2147483647 h 3194"/>
                  <a:gd name="T6" fmla="*/ 2147483647 w 2624"/>
                  <a:gd name="T7" fmla="*/ 2147483647 h 3194"/>
                  <a:gd name="T8" fmla="*/ 2147483647 w 2624"/>
                  <a:gd name="T9" fmla="*/ 2147483647 h 3194"/>
                  <a:gd name="T10" fmla="*/ 2147483647 w 2624"/>
                  <a:gd name="T11" fmla="*/ 2147483647 h 3194"/>
                  <a:gd name="T12" fmla="*/ 2147483647 w 2624"/>
                  <a:gd name="T13" fmla="*/ 2147483647 h 3194"/>
                  <a:gd name="T14" fmla="*/ 2147483647 w 2624"/>
                  <a:gd name="T15" fmla="*/ 2147483647 h 3194"/>
                  <a:gd name="T16" fmla="*/ 2147483647 w 2624"/>
                  <a:gd name="T17" fmla="*/ 2147483647 h 3194"/>
                  <a:gd name="T18" fmla="*/ 2147483647 w 2624"/>
                  <a:gd name="T19" fmla="*/ 2147483647 h 3194"/>
                  <a:gd name="T20" fmla="*/ 2147483647 w 2624"/>
                  <a:gd name="T21" fmla="*/ 2147483647 h 3194"/>
                  <a:gd name="T22" fmla="*/ 2147483647 w 2624"/>
                  <a:gd name="T23" fmla="*/ 2147483647 h 3194"/>
                  <a:gd name="T24" fmla="*/ 2147483647 w 2624"/>
                  <a:gd name="T25" fmla="*/ 2147483647 h 3194"/>
                  <a:gd name="T26" fmla="*/ 2147483647 w 2624"/>
                  <a:gd name="T27" fmla="*/ 2147483647 h 3194"/>
                  <a:gd name="T28" fmla="*/ 2147483647 w 2624"/>
                  <a:gd name="T29" fmla="*/ 2147483647 h 3194"/>
                  <a:gd name="T30" fmla="*/ 2147483647 w 2624"/>
                  <a:gd name="T31" fmla="*/ 2147483647 h 3194"/>
                  <a:gd name="T32" fmla="*/ 2147483647 w 2624"/>
                  <a:gd name="T33" fmla="*/ 2147483647 h 3194"/>
                  <a:gd name="T34" fmla="*/ 2147483647 w 2624"/>
                  <a:gd name="T35" fmla="*/ 2147483647 h 3194"/>
                  <a:gd name="T36" fmla="*/ 2147483647 w 2624"/>
                  <a:gd name="T37" fmla="*/ 2147483647 h 3194"/>
                  <a:gd name="T38" fmla="*/ 2147483647 w 2624"/>
                  <a:gd name="T39" fmla="*/ 2147483647 h 3194"/>
                  <a:gd name="T40" fmla="*/ 2147483647 w 2624"/>
                  <a:gd name="T41" fmla="*/ 2147483647 h 3194"/>
                  <a:gd name="T42" fmla="*/ 2147483647 w 2624"/>
                  <a:gd name="T43" fmla="*/ 2147483647 h 3194"/>
                  <a:gd name="T44" fmla="*/ 2147483647 w 2624"/>
                  <a:gd name="T45" fmla="*/ 2147483647 h 3194"/>
                  <a:gd name="T46" fmla="*/ 2147483647 w 2624"/>
                  <a:gd name="T47" fmla="*/ 2147483647 h 3194"/>
                  <a:gd name="T48" fmla="*/ 2147483647 w 2624"/>
                  <a:gd name="T49" fmla="*/ 2147483647 h 3194"/>
                  <a:gd name="T50" fmla="*/ 2147483647 w 2624"/>
                  <a:gd name="T51" fmla="*/ 2147483647 h 3194"/>
                  <a:gd name="T52" fmla="*/ 2147483647 w 2624"/>
                  <a:gd name="T53" fmla="*/ 2147483647 h 3194"/>
                  <a:gd name="T54" fmla="*/ 2147483647 w 2624"/>
                  <a:gd name="T55" fmla="*/ 2147483647 h 3194"/>
                  <a:gd name="T56" fmla="*/ 2147483647 w 2624"/>
                  <a:gd name="T57" fmla="*/ 2147483647 h 3194"/>
                  <a:gd name="T58" fmla="*/ 2147483647 w 2624"/>
                  <a:gd name="T59" fmla="*/ 2147483647 h 3194"/>
                  <a:gd name="T60" fmla="*/ 2147483647 w 2624"/>
                  <a:gd name="T61" fmla="*/ 2147483647 h 3194"/>
                  <a:gd name="T62" fmla="*/ 2147483647 w 2624"/>
                  <a:gd name="T63" fmla="*/ 2147483647 h 3194"/>
                  <a:gd name="T64" fmla="*/ 2147483647 w 2624"/>
                  <a:gd name="T65" fmla="*/ 2147483647 h 3194"/>
                  <a:gd name="T66" fmla="*/ 2147483647 w 2624"/>
                  <a:gd name="T67" fmla="*/ 2147483647 h 3194"/>
                  <a:gd name="T68" fmla="*/ 2147483647 w 2624"/>
                  <a:gd name="T69" fmla="*/ 2147483647 h 3194"/>
                  <a:gd name="T70" fmla="*/ 2147483647 w 2624"/>
                  <a:gd name="T71" fmla="*/ 2147483647 h 3194"/>
                  <a:gd name="T72" fmla="*/ 2147483647 w 2624"/>
                  <a:gd name="T73" fmla="*/ 2147483647 h 3194"/>
                  <a:gd name="T74" fmla="*/ 2147483647 w 2624"/>
                  <a:gd name="T75" fmla="*/ 2147483647 h 3194"/>
                  <a:gd name="T76" fmla="*/ 2147483647 w 2624"/>
                  <a:gd name="T77" fmla="*/ 2147483647 h 3194"/>
                  <a:gd name="T78" fmla="*/ 2147483647 w 2624"/>
                  <a:gd name="T79" fmla="*/ 2147483647 h 3194"/>
                  <a:gd name="T80" fmla="*/ 2147483647 w 2624"/>
                  <a:gd name="T81" fmla="*/ 2147483647 h 3194"/>
                  <a:gd name="T82" fmla="*/ 2147483647 w 2624"/>
                  <a:gd name="T83" fmla="*/ 2147483647 h 3194"/>
                  <a:gd name="T84" fmla="*/ 2147483647 w 2624"/>
                  <a:gd name="T85" fmla="*/ 2147483647 h 3194"/>
                  <a:gd name="T86" fmla="*/ 2147483647 w 2624"/>
                  <a:gd name="T87" fmla="*/ 2147483647 h 3194"/>
                  <a:gd name="T88" fmla="*/ 2147483647 w 2624"/>
                  <a:gd name="T89" fmla="*/ 2147483647 h 3194"/>
                  <a:gd name="T90" fmla="*/ 2147483647 w 2624"/>
                  <a:gd name="T91" fmla="*/ 2147483647 h 3194"/>
                  <a:gd name="T92" fmla="*/ 2147483647 w 2624"/>
                  <a:gd name="T93" fmla="*/ 2147483647 h 3194"/>
                  <a:gd name="T94" fmla="*/ 2147483647 w 2624"/>
                  <a:gd name="T95" fmla="*/ 2147483647 h 3194"/>
                  <a:gd name="T96" fmla="*/ 2147483647 w 2624"/>
                  <a:gd name="T97" fmla="*/ 2147483647 h 3194"/>
                  <a:gd name="T98" fmla="*/ 2147483647 w 2624"/>
                  <a:gd name="T99" fmla="*/ 2147483647 h 3194"/>
                  <a:gd name="T100" fmla="*/ 2147483647 w 2624"/>
                  <a:gd name="T101" fmla="*/ 2147483647 h 3194"/>
                  <a:gd name="T102" fmla="*/ 2147483647 w 2624"/>
                  <a:gd name="T103" fmla="*/ 2147483647 h 3194"/>
                  <a:gd name="T104" fmla="*/ 2147483647 w 2624"/>
                  <a:gd name="T105" fmla="*/ 2147483647 h 3194"/>
                  <a:gd name="T106" fmla="*/ 2147483647 w 2624"/>
                  <a:gd name="T107" fmla="*/ 2147483647 h 3194"/>
                  <a:gd name="T108" fmla="*/ 2147483647 w 2624"/>
                  <a:gd name="T109" fmla="*/ 2147483647 h 3194"/>
                  <a:gd name="T110" fmla="*/ 2147483647 w 2624"/>
                  <a:gd name="T111" fmla="*/ 2147483647 h 3194"/>
                  <a:gd name="T112" fmla="*/ 2147483647 w 2624"/>
                  <a:gd name="T113" fmla="*/ 2147483647 h 319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624"/>
                  <a:gd name="T172" fmla="*/ 0 h 3194"/>
                  <a:gd name="T173" fmla="*/ 2624 w 2624"/>
                  <a:gd name="T174" fmla="*/ 3194 h 319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624" h="3194">
                    <a:moveTo>
                      <a:pt x="1354" y="2641"/>
                    </a:moveTo>
                    <a:lnTo>
                      <a:pt x="1333" y="2604"/>
                    </a:lnTo>
                    <a:lnTo>
                      <a:pt x="1307" y="2558"/>
                    </a:lnTo>
                    <a:lnTo>
                      <a:pt x="1264" y="2499"/>
                    </a:lnTo>
                    <a:lnTo>
                      <a:pt x="1253" y="2485"/>
                    </a:lnTo>
                    <a:lnTo>
                      <a:pt x="1235" y="2415"/>
                    </a:lnTo>
                    <a:lnTo>
                      <a:pt x="1241" y="2409"/>
                    </a:lnTo>
                    <a:lnTo>
                      <a:pt x="1186" y="2292"/>
                    </a:lnTo>
                    <a:lnTo>
                      <a:pt x="1175" y="2233"/>
                    </a:lnTo>
                    <a:lnTo>
                      <a:pt x="1154" y="2208"/>
                    </a:lnTo>
                    <a:lnTo>
                      <a:pt x="1149" y="2187"/>
                    </a:lnTo>
                    <a:lnTo>
                      <a:pt x="1105" y="2146"/>
                    </a:lnTo>
                    <a:lnTo>
                      <a:pt x="1097" y="2120"/>
                    </a:lnTo>
                    <a:lnTo>
                      <a:pt x="1080" y="2116"/>
                    </a:lnTo>
                    <a:lnTo>
                      <a:pt x="1074" y="2103"/>
                    </a:lnTo>
                    <a:lnTo>
                      <a:pt x="1058" y="2100"/>
                    </a:lnTo>
                    <a:lnTo>
                      <a:pt x="1053" y="2069"/>
                    </a:lnTo>
                    <a:lnTo>
                      <a:pt x="1047" y="2069"/>
                    </a:lnTo>
                    <a:lnTo>
                      <a:pt x="1023" y="2029"/>
                    </a:lnTo>
                    <a:lnTo>
                      <a:pt x="1001" y="2026"/>
                    </a:lnTo>
                    <a:lnTo>
                      <a:pt x="1001" y="2021"/>
                    </a:lnTo>
                    <a:lnTo>
                      <a:pt x="956" y="2018"/>
                    </a:lnTo>
                    <a:lnTo>
                      <a:pt x="911" y="2007"/>
                    </a:lnTo>
                    <a:lnTo>
                      <a:pt x="909" y="2012"/>
                    </a:lnTo>
                    <a:lnTo>
                      <a:pt x="898" y="2008"/>
                    </a:lnTo>
                    <a:lnTo>
                      <a:pt x="896" y="2014"/>
                    </a:lnTo>
                    <a:lnTo>
                      <a:pt x="842" y="1984"/>
                    </a:lnTo>
                    <a:lnTo>
                      <a:pt x="795" y="2019"/>
                    </a:lnTo>
                    <a:lnTo>
                      <a:pt x="783" y="2019"/>
                    </a:lnTo>
                    <a:lnTo>
                      <a:pt x="747" y="2062"/>
                    </a:lnTo>
                    <a:lnTo>
                      <a:pt x="717" y="2164"/>
                    </a:lnTo>
                    <a:lnTo>
                      <a:pt x="674" y="2216"/>
                    </a:lnTo>
                    <a:lnTo>
                      <a:pt x="660" y="2243"/>
                    </a:lnTo>
                    <a:lnTo>
                      <a:pt x="616" y="2225"/>
                    </a:lnTo>
                    <a:lnTo>
                      <a:pt x="586" y="2191"/>
                    </a:lnTo>
                    <a:lnTo>
                      <a:pt x="540" y="2161"/>
                    </a:lnTo>
                    <a:lnTo>
                      <a:pt x="532" y="2148"/>
                    </a:lnTo>
                    <a:lnTo>
                      <a:pt x="491" y="2133"/>
                    </a:lnTo>
                    <a:lnTo>
                      <a:pt x="467" y="2110"/>
                    </a:lnTo>
                    <a:lnTo>
                      <a:pt x="442" y="2069"/>
                    </a:lnTo>
                    <a:lnTo>
                      <a:pt x="393" y="2026"/>
                    </a:lnTo>
                    <a:lnTo>
                      <a:pt x="360" y="1916"/>
                    </a:lnTo>
                    <a:lnTo>
                      <a:pt x="357" y="1841"/>
                    </a:lnTo>
                    <a:lnTo>
                      <a:pt x="329" y="1756"/>
                    </a:lnTo>
                    <a:lnTo>
                      <a:pt x="312" y="1723"/>
                    </a:lnTo>
                    <a:lnTo>
                      <a:pt x="307" y="1710"/>
                    </a:lnTo>
                    <a:lnTo>
                      <a:pt x="235" y="1651"/>
                    </a:lnTo>
                    <a:lnTo>
                      <a:pt x="189" y="1573"/>
                    </a:lnTo>
                    <a:lnTo>
                      <a:pt x="163" y="1550"/>
                    </a:lnTo>
                    <a:lnTo>
                      <a:pt x="120" y="1479"/>
                    </a:lnTo>
                    <a:lnTo>
                      <a:pt x="94" y="1466"/>
                    </a:lnTo>
                    <a:lnTo>
                      <a:pt x="76" y="1441"/>
                    </a:lnTo>
                    <a:lnTo>
                      <a:pt x="43" y="1363"/>
                    </a:lnTo>
                    <a:lnTo>
                      <a:pt x="26" y="1360"/>
                    </a:lnTo>
                    <a:lnTo>
                      <a:pt x="21" y="1350"/>
                    </a:lnTo>
                    <a:lnTo>
                      <a:pt x="0" y="1314"/>
                    </a:lnTo>
                    <a:lnTo>
                      <a:pt x="8" y="1307"/>
                    </a:lnTo>
                    <a:lnTo>
                      <a:pt x="3" y="1290"/>
                    </a:lnTo>
                    <a:lnTo>
                      <a:pt x="8" y="1285"/>
                    </a:lnTo>
                    <a:lnTo>
                      <a:pt x="56" y="1289"/>
                    </a:lnTo>
                    <a:lnTo>
                      <a:pt x="81" y="1292"/>
                    </a:lnTo>
                    <a:lnTo>
                      <a:pt x="106" y="1293"/>
                    </a:lnTo>
                    <a:lnTo>
                      <a:pt x="131" y="1296"/>
                    </a:lnTo>
                    <a:lnTo>
                      <a:pt x="254" y="1309"/>
                    </a:lnTo>
                    <a:lnTo>
                      <a:pt x="310" y="1313"/>
                    </a:lnTo>
                    <a:lnTo>
                      <a:pt x="346" y="1316"/>
                    </a:lnTo>
                    <a:lnTo>
                      <a:pt x="360" y="1317"/>
                    </a:lnTo>
                    <a:lnTo>
                      <a:pt x="458" y="1326"/>
                    </a:lnTo>
                    <a:lnTo>
                      <a:pt x="476" y="1327"/>
                    </a:lnTo>
                    <a:lnTo>
                      <a:pt x="524" y="1330"/>
                    </a:lnTo>
                    <a:lnTo>
                      <a:pt x="533" y="1331"/>
                    </a:lnTo>
                    <a:lnTo>
                      <a:pt x="579" y="1334"/>
                    </a:lnTo>
                    <a:lnTo>
                      <a:pt x="581" y="1334"/>
                    </a:lnTo>
                    <a:lnTo>
                      <a:pt x="584" y="1334"/>
                    </a:lnTo>
                    <a:lnTo>
                      <a:pt x="603" y="1336"/>
                    </a:lnTo>
                    <a:lnTo>
                      <a:pt x="656" y="1340"/>
                    </a:lnTo>
                    <a:lnTo>
                      <a:pt x="663" y="1340"/>
                    </a:lnTo>
                    <a:lnTo>
                      <a:pt x="704" y="1343"/>
                    </a:lnTo>
                    <a:lnTo>
                      <a:pt x="715" y="1343"/>
                    </a:lnTo>
                    <a:lnTo>
                      <a:pt x="716" y="1317"/>
                    </a:lnTo>
                    <a:lnTo>
                      <a:pt x="719" y="1269"/>
                    </a:lnTo>
                    <a:lnTo>
                      <a:pt x="721" y="1202"/>
                    </a:lnTo>
                    <a:lnTo>
                      <a:pt x="722" y="1188"/>
                    </a:lnTo>
                    <a:lnTo>
                      <a:pt x="723" y="1157"/>
                    </a:lnTo>
                    <a:lnTo>
                      <a:pt x="725" y="1099"/>
                    </a:lnTo>
                    <a:lnTo>
                      <a:pt x="727" y="1058"/>
                    </a:lnTo>
                    <a:lnTo>
                      <a:pt x="729" y="1008"/>
                    </a:lnTo>
                    <a:lnTo>
                      <a:pt x="733" y="933"/>
                    </a:lnTo>
                    <a:lnTo>
                      <a:pt x="733" y="930"/>
                    </a:lnTo>
                    <a:lnTo>
                      <a:pt x="736" y="896"/>
                    </a:lnTo>
                    <a:lnTo>
                      <a:pt x="736" y="888"/>
                    </a:lnTo>
                    <a:lnTo>
                      <a:pt x="737" y="875"/>
                    </a:lnTo>
                    <a:lnTo>
                      <a:pt x="738" y="845"/>
                    </a:lnTo>
                    <a:lnTo>
                      <a:pt x="739" y="834"/>
                    </a:lnTo>
                    <a:lnTo>
                      <a:pt x="740" y="800"/>
                    </a:lnTo>
                    <a:lnTo>
                      <a:pt x="744" y="747"/>
                    </a:lnTo>
                    <a:lnTo>
                      <a:pt x="746" y="672"/>
                    </a:lnTo>
                    <a:lnTo>
                      <a:pt x="747" y="656"/>
                    </a:lnTo>
                    <a:lnTo>
                      <a:pt x="747" y="654"/>
                    </a:lnTo>
                    <a:lnTo>
                      <a:pt x="748" y="619"/>
                    </a:lnTo>
                    <a:lnTo>
                      <a:pt x="749" y="598"/>
                    </a:lnTo>
                    <a:lnTo>
                      <a:pt x="753" y="524"/>
                    </a:lnTo>
                    <a:lnTo>
                      <a:pt x="754" y="489"/>
                    </a:lnTo>
                    <a:lnTo>
                      <a:pt x="754" y="486"/>
                    </a:lnTo>
                    <a:lnTo>
                      <a:pt x="755" y="462"/>
                    </a:lnTo>
                    <a:lnTo>
                      <a:pt x="755" y="448"/>
                    </a:lnTo>
                    <a:lnTo>
                      <a:pt x="757" y="411"/>
                    </a:lnTo>
                    <a:lnTo>
                      <a:pt x="757" y="394"/>
                    </a:lnTo>
                    <a:lnTo>
                      <a:pt x="759" y="367"/>
                    </a:lnTo>
                    <a:lnTo>
                      <a:pt x="760" y="350"/>
                    </a:lnTo>
                    <a:lnTo>
                      <a:pt x="763" y="262"/>
                    </a:lnTo>
                    <a:lnTo>
                      <a:pt x="764" y="228"/>
                    </a:lnTo>
                    <a:lnTo>
                      <a:pt x="764" y="224"/>
                    </a:lnTo>
                    <a:lnTo>
                      <a:pt x="765" y="218"/>
                    </a:lnTo>
                    <a:lnTo>
                      <a:pt x="769" y="133"/>
                    </a:lnTo>
                    <a:lnTo>
                      <a:pt x="773" y="0"/>
                    </a:lnTo>
                    <a:lnTo>
                      <a:pt x="781" y="1"/>
                    </a:lnTo>
                    <a:lnTo>
                      <a:pt x="853" y="4"/>
                    </a:lnTo>
                    <a:lnTo>
                      <a:pt x="899" y="7"/>
                    </a:lnTo>
                    <a:lnTo>
                      <a:pt x="939" y="10"/>
                    </a:lnTo>
                    <a:lnTo>
                      <a:pt x="947" y="10"/>
                    </a:lnTo>
                    <a:lnTo>
                      <a:pt x="949" y="10"/>
                    </a:lnTo>
                    <a:lnTo>
                      <a:pt x="964" y="11"/>
                    </a:lnTo>
                    <a:lnTo>
                      <a:pt x="989" y="12"/>
                    </a:lnTo>
                    <a:lnTo>
                      <a:pt x="997" y="12"/>
                    </a:lnTo>
                    <a:lnTo>
                      <a:pt x="1041" y="14"/>
                    </a:lnTo>
                    <a:lnTo>
                      <a:pt x="1088" y="17"/>
                    </a:lnTo>
                    <a:lnTo>
                      <a:pt x="1112" y="17"/>
                    </a:lnTo>
                    <a:lnTo>
                      <a:pt x="1143" y="18"/>
                    </a:lnTo>
                    <a:lnTo>
                      <a:pt x="1159" y="20"/>
                    </a:lnTo>
                    <a:lnTo>
                      <a:pt x="1168" y="20"/>
                    </a:lnTo>
                    <a:lnTo>
                      <a:pt x="1183" y="20"/>
                    </a:lnTo>
                    <a:lnTo>
                      <a:pt x="1229" y="21"/>
                    </a:lnTo>
                    <a:lnTo>
                      <a:pt x="1244" y="22"/>
                    </a:lnTo>
                    <a:lnTo>
                      <a:pt x="1277" y="22"/>
                    </a:lnTo>
                    <a:lnTo>
                      <a:pt x="1280" y="24"/>
                    </a:lnTo>
                    <a:lnTo>
                      <a:pt x="1347" y="25"/>
                    </a:lnTo>
                    <a:lnTo>
                      <a:pt x="1348" y="25"/>
                    </a:lnTo>
                    <a:lnTo>
                      <a:pt x="1347" y="62"/>
                    </a:lnTo>
                    <a:lnTo>
                      <a:pt x="1346" y="157"/>
                    </a:lnTo>
                    <a:lnTo>
                      <a:pt x="1345" y="174"/>
                    </a:lnTo>
                    <a:lnTo>
                      <a:pt x="1345" y="200"/>
                    </a:lnTo>
                    <a:lnTo>
                      <a:pt x="1345" y="211"/>
                    </a:lnTo>
                    <a:lnTo>
                      <a:pt x="1345" y="227"/>
                    </a:lnTo>
                    <a:lnTo>
                      <a:pt x="1344" y="249"/>
                    </a:lnTo>
                    <a:lnTo>
                      <a:pt x="1344" y="289"/>
                    </a:lnTo>
                    <a:lnTo>
                      <a:pt x="1343" y="324"/>
                    </a:lnTo>
                    <a:lnTo>
                      <a:pt x="1343" y="333"/>
                    </a:lnTo>
                    <a:lnTo>
                      <a:pt x="1343" y="347"/>
                    </a:lnTo>
                    <a:lnTo>
                      <a:pt x="1343" y="387"/>
                    </a:lnTo>
                    <a:lnTo>
                      <a:pt x="1341" y="398"/>
                    </a:lnTo>
                    <a:lnTo>
                      <a:pt x="1341" y="419"/>
                    </a:lnTo>
                    <a:lnTo>
                      <a:pt x="1341" y="437"/>
                    </a:lnTo>
                    <a:lnTo>
                      <a:pt x="1340" y="465"/>
                    </a:lnTo>
                    <a:lnTo>
                      <a:pt x="1340" y="510"/>
                    </a:lnTo>
                    <a:lnTo>
                      <a:pt x="1339" y="530"/>
                    </a:lnTo>
                    <a:lnTo>
                      <a:pt x="1339" y="549"/>
                    </a:lnTo>
                    <a:lnTo>
                      <a:pt x="1339" y="605"/>
                    </a:lnTo>
                    <a:lnTo>
                      <a:pt x="1345" y="602"/>
                    </a:lnTo>
                    <a:lnTo>
                      <a:pt x="1346" y="602"/>
                    </a:lnTo>
                    <a:lnTo>
                      <a:pt x="1369" y="621"/>
                    </a:lnTo>
                    <a:lnTo>
                      <a:pt x="1387" y="649"/>
                    </a:lnTo>
                    <a:lnTo>
                      <a:pt x="1435" y="654"/>
                    </a:lnTo>
                    <a:lnTo>
                      <a:pt x="1440" y="658"/>
                    </a:lnTo>
                    <a:lnTo>
                      <a:pt x="1483" y="668"/>
                    </a:lnTo>
                    <a:lnTo>
                      <a:pt x="1490" y="676"/>
                    </a:lnTo>
                    <a:lnTo>
                      <a:pt x="1492" y="710"/>
                    </a:lnTo>
                    <a:lnTo>
                      <a:pt x="1507" y="719"/>
                    </a:lnTo>
                    <a:lnTo>
                      <a:pt x="1520" y="716"/>
                    </a:lnTo>
                    <a:lnTo>
                      <a:pt x="1540" y="719"/>
                    </a:lnTo>
                    <a:lnTo>
                      <a:pt x="1579" y="741"/>
                    </a:lnTo>
                    <a:lnTo>
                      <a:pt x="1604" y="730"/>
                    </a:lnTo>
                    <a:lnTo>
                      <a:pt x="1607" y="732"/>
                    </a:lnTo>
                    <a:lnTo>
                      <a:pt x="1617" y="740"/>
                    </a:lnTo>
                    <a:lnTo>
                      <a:pt x="1628" y="754"/>
                    </a:lnTo>
                    <a:lnTo>
                      <a:pt x="1643" y="756"/>
                    </a:lnTo>
                    <a:lnTo>
                      <a:pt x="1679" y="740"/>
                    </a:lnTo>
                    <a:lnTo>
                      <a:pt x="1691" y="743"/>
                    </a:lnTo>
                    <a:lnTo>
                      <a:pt x="1699" y="737"/>
                    </a:lnTo>
                    <a:lnTo>
                      <a:pt x="1707" y="736"/>
                    </a:lnTo>
                    <a:lnTo>
                      <a:pt x="1712" y="777"/>
                    </a:lnTo>
                    <a:lnTo>
                      <a:pt x="1729" y="777"/>
                    </a:lnTo>
                    <a:lnTo>
                      <a:pt x="1730" y="811"/>
                    </a:lnTo>
                    <a:lnTo>
                      <a:pt x="1750" y="822"/>
                    </a:lnTo>
                    <a:lnTo>
                      <a:pt x="1799" y="785"/>
                    </a:lnTo>
                    <a:lnTo>
                      <a:pt x="1811" y="808"/>
                    </a:lnTo>
                    <a:lnTo>
                      <a:pt x="1817" y="804"/>
                    </a:lnTo>
                    <a:lnTo>
                      <a:pt x="1823" y="802"/>
                    </a:lnTo>
                    <a:lnTo>
                      <a:pt x="1826" y="802"/>
                    </a:lnTo>
                    <a:lnTo>
                      <a:pt x="1848" y="831"/>
                    </a:lnTo>
                    <a:lnTo>
                      <a:pt x="1887" y="814"/>
                    </a:lnTo>
                    <a:lnTo>
                      <a:pt x="1883" y="849"/>
                    </a:lnTo>
                    <a:lnTo>
                      <a:pt x="1897" y="861"/>
                    </a:lnTo>
                    <a:lnTo>
                      <a:pt x="1931" y="791"/>
                    </a:lnTo>
                    <a:lnTo>
                      <a:pt x="1934" y="790"/>
                    </a:lnTo>
                    <a:lnTo>
                      <a:pt x="1970" y="828"/>
                    </a:lnTo>
                    <a:lnTo>
                      <a:pt x="2000" y="807"/>
                    </a:lnTo>
                    <a:lnTo>
                      <a:pt x="2001" y="807"/>
                    </a:lnTo>
                    <a:lnTo>
                      <a:pt x="1996" y="814"/>
                    </a:lnTo>
                    <a:lnTo>
                      <a:pt x="2018" y="842"/>
                    </a:lnTo>
                    <a:lnTo>
                      <a:pt x="2034" y="842"/>
                    </a:lnTo>
                    <a:lnTo>
                      <a:pt x="2042" y="856"/>
                    </a:lnTo>
                    <a:lnTo>
                      <a:pt x="2067" y="845"/>
                    </a:lnTo>
                    <a:lnTo>
                      <a:pt x="2115" y="811"/>
                    </a:lnTo>
                    <a:lnTo>
                      <a:pt x="2146" y="819"/>
                    </a:lnTo>
                    <a:lnTo>
                      <a:pt x="2162" y="810"/>
                    </a:lnTo>
                    <a:lnTo>
                      <a:pt x="2165" y="802"/>
                    </a:lnTo>
                    <a:lnTo>
                      <a:pt x="2192" y="795"/>
                    </a:lnTo>
                    <a:lnTo>
                      <a:pt x="2193" y="788"/>
                    </a:lnTo>
                    <a:lnTo>
                      <a:pt x="2200" y="790"/>
                    </a:lnTo>
                    <a:lnTo>
                      <a:pt x="2206" y="802"/>
                    </a:lnTo>
                    <a:lnTo>
                      <a:pt x="2205" y="804"/>
                    </a:lnTo>
                    <a:lnTo>
                      <a:pt x="2250" y="805"/>
                    </a:lnTo>
                    <a:lnTo>
                      <a:pt x="2257" y="805"/>
                    </a:lnTo>
                    <a:lnTo>
                      <a:pt x="2262" y="788"/>
                    </a:lnTo>
                    <a:lnTo>
                      <a:pt x="2280" y="787"/>
                    </a:lnTo>
                    <a:lnTo>
                      <a:pt x="2286" y="787"/>
                    </a:lnTo>
                    <a:lnTo>
                      <a:pt x="2287" y="795"/>
                    </a:lnTo>
                    <a:lnTo>
                      <a:pt x="2311" y="808"/>
                    </a:lnTo>
                    <a:lnTo>
                      <a:pt x="2336" y="841"/>
                    </a:lnTo>
                    <a:lnTo>
                      <a:pt x="2346" y="845"/>
                    </a:lnTo>
                    <a:lnTo>
                      <a:pt x="2345" y="835"/>
                    </a:lnTo>
                    <a:lnTo>
                      <a:pt x="2359" y="839"/>
                    </a:lnTo>
                    <a:lnTo>
                      <a:pt x="2359" y="851"/>
                    </a:lnTo>
                    <a:lnTo>
                      <a:pt x="2363" y="849"/>
                    </a:lnTo>
                    <a:lnTo>
                      <a:pt x="2362" y="853"/>
                    </a:lnTo>
                    <a:lnTo>
                      <a:pt x="2385" y="859"/>
                    </a:lnTo>
                    <a:lnTo>
                      <a:pt x="2406" y="878"/>
                    </a:lnTo>
                    <a:lnTo>
                      <a:pt x="2414" y="871"/>
                    </a:lnTo>
                    <a:lnTo>
                      <a:pt x="2435" y="897"/>
                    </a:lnTo>
                    <a:lnTo>
                      <a:pt x="2459" y="883"/>
                    </a:lnTo>
                    <a:lnTo>
                      <a:pt x="2501" y="893"/>
                    </a:lnTo>
                    <a:lnTo>
                      <a:pt x="2501" y="902"/>
                    </a:lnTo>
                    <a:lnTo>
                      <a:pt x="2502" y="946"/>
                    </a:lnTo>
                    <a:lnTo>
                      <a:pt x="2503" y="977"/>
                    </a:lnTo>
                    <a:lnTo>
                      <a:pt x="2503" y="983"/>
                    </a:lnTo>
                    <a:lnTo>
                      <a:pt x="2505" y="1019"/>
                    </a:lnTo>
                    <a:lnTo>
                      <a:pt x="2505" y="1052"/>
                    </a:lnTo>
                    <a:lnTo>
                      <a:pt x="2506" y="1058"/>
                    </a:lnTo>
                    <a:lnTo>
                      <a:pt x="2507" y="1093"/>
                    </a:lnTo>
                    <a:lnTo>
                      <a:pt x="2509" y="1131"/>
                    </a:lnTo>
                    <a:lnTo>
                      <a:pt x="2509" y="1136"/>
                    </a:lnTo>
                    <a:lnTo>
                      <a:pt x="2509" y="1148"/>
                    </a:lnTo>
                    <a:lnTo>
                      <a:pt x="2510" y="1170"/>
                    </a:lnTo>
                    <a:lnTo>
                      <a:pt x="2511" y="1207"/>
                    </a:lnTo>
                    <a:lnTo>
                      <a:pt x="2512" y="1239"/>
                    </a:lnTo>
                    <a:lnTo>
                      <a:pt x="2512" y="1244"/>
                    </a:lnTo>
                    <a:lnTo>
                      <a:pt x="2513" y="1282"/>
                    </a:lnTo>
                    <a:lnTo>
                      <a:pt x="2513" y="1297"/>
                    </a:lnTo>
                    <a:lnTo>
                      <a:pt x="2515" y="1356"/>
                    </a:lnTo>
                    <a:lnTo>
                      <a:pt x="2520" y="1358"/>
                    </a:lnTo>
                    <a:lnTo>
                      <a:pt x="2521" y="1361"/>
                    </a:lnTo>
                    <a:lnTo>
                      <a:pt x="2522" y="1363"/>
                    </a:lnTo>
                    <a:lnTo>
                      <a:pt x="2523" y="1367"/>
                    </a:lnTo>
                    <a:lnTo>
                      <a:pt x="2550" y="1401"/>
                    </a:lnTo>
                    <a:lnTo>
                      <a:pt x="2549" y="1401"/>
                    </a:lnTo>
                    <a:lnTo>
                      <a:pt x="2559" y="1428"/>
                    </a:lnTo>
                    <a:lnTo>
                      <a:pt x="2561" y="1478"/>
                    </a:lnTo>
                    <a:lnTo>
                      <a:pt x="2584" y="1502"/>
                    </a:lnTo>
                    <a:lnTo>
                      <a:pt x="2578" y="1506"/>
                    </a:lnTo>
                    <a:lnTo>
                      <a:pt x="2611" y="1597"/>
                    </a:lnTo>
                    <a:lnTo>
                      <a:pt x="2622" y="1594"/>
                    </a:lnTo>
                    <a:lnTo>
                      <a:pt x="2618" y="1649"/>
                    </a:lnTo>
                    <a:lnTo>
                      <a:pt x="2624" y="1687"/>
                    </a:lnTo>
                    <a:lnTo>
                      <a:pt x="2615" y="1724"/>
                    </a:lnTo>
                    <a:lnTo>
                      <a:pt x="2597" y="1799"/>
                    </a:lnTo>
                    <a:lnTo>
                      <a:pt x="2592" y="1828"/>
                    </a:lnTo>
                    <a:lnTo>
                      <a:pt x="2590" y="1831"/>
                    </a:lnTo>
                    <a:lnTo>
                      <a:pt x="2591" y="1853"/>
                    </a:lnTo>
                    <a:lnTo>
                      <a:pt x="2600" y="1875"/>
                    </a:lnTo>
                    <a:lnTo>
                      <a:pt x="2602" y="1910"/>
                    </a:lnTo>
                    <a:lnTo>
                      <a:pt x="2599" y="1933"/>
                    </a:lnTo>
                    <a:lnTo>
                      <a:pt x="2595" y="1938"/>
                    </a:lnTo>
                    <a:lnTo>
                      <a:pt x="2590" y="1948"/>
                    </a:lnTo>
                    <a:lnTo>
                      <a:pt x="2574" y="1990"/>
                    </a:lnTo>
                    <a:lnTo>
                      <a:pt x="2567" y="1997"/>
                    </a:lnTo>
                    <a:lnTo>
                      <a:pt x="2570" y="2028"/>
                    </a:lnTo>
                    <a:lnTo>
                      <a:pt x="2582" y="2055"/>
                    </a:lnTo>
                    <a:lnTo>
                      <a:pt x="2569" y="2048"/>
                    </a:lnTo>
                    <a:lnTo>
                      <a:pt x="2537" y="2048"/>
                    </a:lnTo>
                    <a:lnTo>
                      <a:pt x="2474" y="2085"/>
                    </a:lnTo>
                    <a:lnTo>
                      <a:pt x="2471" y="2087"/>
                    </a:lnTo>
                    <a:lnTo>
                      <a:pt x="2398" y="2147"/>
                    </a:lnTo>
                    <a:lnTo>
                      <a:pt x="2387" y="2144"/>
                    </a:lnTo>
                    <a:lnTo>
                      <a:pt x="2425" y="2104"/>
                    </a:lnTo>
                    <a:lnTo>
                      <a:pt x="2445" y="2097"/>
                    </a:lnTo>
                    <a:lnTo>
                      <a:pt x="2445" y="2092"/>
                    </a:lnTo>
                    <a:lnTo>
                      <a:pt x="2418" y="2089"/>
                    </a:lnTo>
                    <a:lnTo>
                      <a:pt x="2393" y="2099"/>
                    </a:lnTo>
                    <a:lnTo>
                      <a:pt x="2391" y="2024"/>
                    </a:lnTo>
                    <a:lnTo>
                      <a:pt x="2377" y="2031"/>
                    </a:lnTo>
                    <a:lnTo>
                      <a:pt x="2367" y="2058"/>
                    </a:lnTo>
                    <a:lnTo>
                      <a:pt x="2354" y="2056"/>
                    </a:lnTo>
                    <a:lnTo>
                      <a:pt x="2350" y="2055"/>
                    </a:lnTo>
                    <a:lnTo>
                      <a:pt x="2347" y="2053"/>
                    </a:lnTo>
                    <a:lnTo>
                      <a:pt x="2345" y="2056"/>
                    </a:lnTo>
                    <a:lnTo>
                      <a:pt x="2338" y="2070"/>
                    </a:lnTo>
                    <a:lnTo>
                      <a:pt x="2342" y="2085"/>
                    </a:lnTo>
                    <a:lnTo>
                      <a:pt x="2338" y="2092"/>
                    </a:lnTo>
                    <a:lnTo>
                      <a:pt x="2342" y="2102"/>
                    </a:lnTo>
                    <a:lnTo>
                      <a:pt x="2361" y="2109"/>
                    </a:lnTo>
                    <a:lnTo>
                      <a:pt x="2368" y="2141"/>
                    </a:lnTo>
                    <a:lnTo>
                      <a:pt x="2399" y="2155"/>
                    </a:lnTo>
                    <a:lnTo>
                      <a:pt x="2320" y="2235"/>
                    </a:lnTo>
                    <a:lnTo>
                      <a:pt x="2267" y="2297"/>
                    </a:lnTo>
                    <a:lnTo>
                      <a:pt x="2243" y="2312"/>
                    </a:lnTo>
                    <a:lnTo>
                      <a:pt x="2242" y="2313"/>
                    </a:lnTo>
                    <a:lnTo>
                      <a:pt x="2161" y="2374"/>
                    </a:lnTo>
                    <a:lnTo>
                      <a:pt x="2089" y="2421"/>
                    </a:lnTo>
                    <a:lnTo>
                      <a:pt x="2063" y="2448"/>
                    </a:lnTo>
                    <a:lnTo>
                      <a:pt x="2038" y="2476"/>
                    </a:lnTo>
                    <a:lnTo>
                      <a:pt x="2012" y="2496"/>
                    </a:lnTo>
                    <a:lnTo>
                      <a:pt x="1966" y="2546"/>
                    </a:lnTo>
                    <a:lnTo>
                      <a:pt x="1927" y="2605"/>
                    </a:lnTo>
                    <a:lnTo>
                      <a:pt x="1927" y="2612"/>
                    </a:lnTo>
                    <a:lnTo>
                      <a:pt x="1928" y="2614"/>
                    </a:lnTo>
                    <a:lnTo>
                      <a:pt x="1907" y="2645"/>
                    </a:lnTo>
                    <a:lnTo>
                      <a:pt x="1889" y="2690"/>
                    </a:lnTo>
                    <a:lnTo>
                      <a:pt x="1863" y="2778"/>
                    </a:lnTo>
                    <a:lnTo>
                      <a:pt x="1862" y="2787"/>
                    </a:lnTo>
                    <a:lnTo>
                      <a:pt x="1857" y="2860"/>
                    </a:lnTo>
                    <a:lnTo>
                      <a:pt x="1876" y="2978"/>
                    </a:lnTo>
                    <a:lnTo>
                      <a:pt x="1891" y="3035"/>
                    </a:lnTo>
                    <a:lnTo>
                      <a:pt x="1907" y="3155"/>
                    </a:lnTo>
                    <a:lnTo>
                      <a:pt x="1863" y="3194"/>
                    </a:lnTo>
                    <a:lnTo>
                      <a:pt x="1833" y="3187"/>
                    </a:lnTo>
                    <a:lnTo>
                      <a:pt x="1807" y="3157"/>
                    </a:lnTo>
                    <a:lnTo>
                      <a:pt x="1755" y="3136"/>
                    </a:lnTo>
                    <a:lnTo>
                      <a:pt x="1672" y="3136"/>
                    </a:lnTo>
                    <a:lnTo>
                      <a:pt x="1666" y="3120"/>
                    </a:lnTo>
                    <a:lnTo>
                      <a:pt x="1656" y="3120"/>
                    </a:lnTo>
                    <a:lnTo>
                      <a:pt x="1601" y="3080"/>
                    </a:lnTo>
                    <a:lnTo>
                      <a:pt x="1580" y="3082"/>
                    </a:lnTo>
                    <a:lnTo>
                      <a:pt x="1566" y="3067"/>
                    </a:lnTo>
                    <a:lnTo>
                      <a:pt x="1566" y="3058"/>
                    </a:lnTo>
                    <a:lnTo>
                      <a:pt x="1513" y="3039"/>
                    </a:lnTo>
                    <a:lnTo>
                      <a:pt x="1478" y="2985"/>
                    </a:lnTo>
                    <a:lnTo>
                      <a:pt x="1457" y="2907"/>
                    </a:lnTo>
                    <a:lnTo>
                      <a:pt x="1428" y="2859"/>
                    </a:lnTo>
                    <a:lnTo>
                      <a:pt x="1419" y="2780"/>
                    </a:lnTo>
                    <a:lnTo>
                      <a:pt x="1410" y="2710"/>
                    </a:lnTo>
                    <a:lnTo>
                      <a:pt x="1385" y="2668"/>
                    </a:lnTo>
                    <a:lnTo>
                      <a:pt x="1359" y="2649"/>
                    </a:lnTo>
                    <a:lnTo>
                      <a:pt x="1354" y="2641"/>
                    </a:lnTo>
                    <a:close/>
                  </a:path>
                </a:pathLst>
              </a:custGeom>
              <a:solidFill>
                <a:srgbClr val="FFFFFF"/>
              </a:solidFill>
              <a:ln w="0">
                <a:solidFill>
                  <a:schemeClr val="tx2"/>
                </a:solidFill>
                <a:round/>
                <a:headEnd/>
                <a:tailEnd/>
              </a:ln>
            </p:spPr>
            <p:txBody>
              <a:bodyPr/>
              <a:lstStyle/>
              <a:p>
                <a:endParaRPr lang="en-US"/>
              </a:p>
            </p:txBody>
          </p:sp>
          <p:sp>
            <p:nvSpPr>
              <p:cNvPr id="202839" name="Freeform 82" descr="Small grid"/>
              <p:cNvSpPr>
                <a:spLocks/>
              </p:cNvSpPr>
              <p:nvPr/>
            </p:nvSpPr>
            <p:spPr bwMode="auto">
              <a:xfrm>
                <a:off x="4918075" y="1735138"/>
                <a:ext cx="787400" cy="1028700"/>
              </a:xfrm>
              <a:custGeom>
                <a:avLst/>
                <a:gdLst>
                  <a:gd name="T0" fmla="*/ 2147483647 w 996"/>
                  <a:gd name="T1" fmla="*/ 2147483647 h 1308"/>
                  <a:gd name="T2" fmla="*/ 2147483647 w 996"/>
                  <a:gd name="T3" fmla="*/ 2147483647 h 1308"/>
                  <a:gd name="T4" fmla="*/ 2147483647 w 996"/>
                  <a:gd name="T5" fmla="*/ 2147483647 h 1308"/>
                  <a:gd name="T6" fmla="*/ 2147483647 w 996"/>
                  <a:gd name="T7" fmla="*/ 2147483647 h 1308"/>
                  <a:gd name="T8" fmla="*/ 2147483647 w 996"/>
                  <a:gd name="T9" fmla="*/ 2147483647 h 1308"/>
                  <a:gd name="T10" fmla="*/ 2147483647 w 996"/>
                  <a:gd name="T11" fmla="*/ 2147483647 h 1308"/>
                  <a:gd name="T12" fmla="*/ 2147483647 w 996"/>
                  <a:gd name="T13" fmla="*/ 2147483647 h 1308"/>
                  <a:gd name="T14" fmla="*/ 2147483647 w 996"/>
                  <a:gd name="T15" fmla="*/ 2147483647 h 1308"/>
                  <a:gd name="T16" fmla="*/ 2147483647 w 996"/>
                  <a:gd name="T17" fmla="*/ 2147483647 h 1308"/>
                  <a:gd name="T18" fmla="*/ 2147483647 w 996"/>
                  <a:gd name="T19" fmla="*/ 2147483647 h 1308"/>
                  <a:gd name="T20" fmla="*/ 2147483647 w 996"/>
                  <a:gd name="T21" fmla="*/ 2147483647 h 1308"/>
                  <a:gd name="T22" fmla="*/ 2147483647 w 996"/>
                  <a:gd name="T23" fmla="*/ 2147483647 h 1308"/>
                  <a:gd name="T24" fmla="*/ 2147483647 w 996"/>
                  <a:gd name="T25" fmla="*/ 2147483647 h 1308"/>
                  <a:gd name="T26" fmla="*/ 2147483647 w 996"/>
                  <a:gd name="T27" fmla="*/ 2147483647 h 1308"/>
                  <a:gd name="T28" fmla="*/ 2147483647 w 996"/>
                  <a:gd name="T29" fmla="*/ 2147483647 h 1308"/>
                  <a:gd name="T30" fmla="*/ 2147483647 w 996"/>
                  <a:gd name="T31" fmla="*/ 2147483647 h 1308"/>
                  <a:gd name="T32" fmla="*/ 2147483647 w 996"/>
                  <a:gd name="T33" fmla="*/ 2147483647 h 1308"/>
                  <a:gd name="T34" fmla="*/ 2147483647 w 996"/>
                  <a:gd name="T35" fmla="*/ 2147483647 h 1308"/>
                  <a:gd name="T36" fmla="*/ 2147483647 w 996"/>
                  <a:gd name="T37" fmla="*/ 2147483647 h 1308"/>
                  <a:gd name="T38" fmla="*/ 2147483647 w 996"/>
                  <a:gd name="T39" fmla="*/ 2147483647 h 1308"/>
                  <a:gd name="T40" fmla="*/ 2147483647 w 996"/>
                  <a:gd name="T41" fmla="*/ 2147483647 h 1308"/>
                  <a:gd name="T42" fmla="*/ 2147483647 w 996"/>
                  <a:gd name="T43" fmla="*/ 2147483647 h 1308"/>
                  <a:gd name="T44" fmla="*/ 2147483647 w 996"/>
                  <a:gd name="T45" fmla="*/ 2147483647 h 1308"/>
                  <a:gd name="T46" fmla="*/ 0 w 996"/>
                  <a:gd name="T47" fmla="*/ 2147483647 h 1308"/>
                  <a:gd name="T48" fmla="*/ 2147483647 w 996"/>
                  <a:gd name="T49" fmla="*/ 2147483647 h 1308"/>
                  <a:gd name="T50" fmla="*/ 2147483647 w 996"/>
                  <a:gd name="T51" fmla="*/ 2147483647 h 1308"/>
                  <a:gd name="T52" fmla="*/ 2147483647 w 996"/>
                  <a:gd name="T53" fmla="*/ 2147483647 h 1308"/>
                  <a:gd name="T54" fmla="*/ 2147483647 w 996"/>
                  <a:gd name="T55" fmla="*/ 2147483647 h 1308"/>
                  <a:gd name="T56" fmla="*/ 2147483647 w 996"/>
                  <a:gd name="T57" fmla="*/ 2147483647 h 1308"/>
                  <a:gd name="T58" fmla="*/ 2147483647 w 996"/>
                  <a:gd name="T59" fmla="*/ 2147483647 h 1308"/>
                  <a:gd name="T60" fmla="*/ 2147483647 w 996"/>
                  <a:gd name="T61" fmla="*/ 2147483647 h 1308"/>
                  <a:gd name="T62" fmla="*/ 2147483647 w 996"/>
                  <a:gd name="T63" fmla="*/ 2147483647 h 1308"/>
                  <a:gd name="T64" fmla="*/ 2147483647 w 996"/>
                  <a:gd name="T65" fmla="*/ 2147483647 h 1308"/>
                  <a:gd name="T66" fmla="*/ 2147483647 w 996"/>
                  <a:gd name="T67" fmla="*/ 2147483647 h 1308"/>
                  <a:gd name="T68" fmla="*/ 2147483647 w 996"/>
                  <a:gd name="T69" fmla="*/ 2147483647 h 1308"/>
                  <a:gd name="T70" fmla="*/ 2147483647 w 996"/>
                  <a:gd name="T71" fmla="*/ 2147483647 h 1308"/>
                  <a:gd name="T72" fmla="*/ 2147483647 w 996"/>
                  <a:gd name="T73" fmla="*/ 2147483647 h 1308"/>
                  <a:gd name="T74" fmla="*/ 2147483647 w 996"/>
                  <a:gd name="T75" fmla="*/ 2147483647 h 1308"/>
                  <a:gd name="T76" fmla="*/ 2147483647 w 996"/>
                  <a:gd name="T77" fmla="*/ 2147483647 h 1308"/>
                  <a:gd name="T78" fmla="*/ 2147483647 w 996"/>
                  <a:gd name="T79" fmla="*/ 2147483647 h 1308"/>
                  <a:gd name="T80" fmla="*/ 2147483647 w 996"/>
                  <a:gd name="T81" fmla="*/ 2147483647 h 1308"/>
                  <a:gd name="T82" fmla="*/ 2147483647 w 996"/>
                  <a:gd name="T83" fmla="*/ 2147483647 h 1308"/>
                  <a:gd name="T84" fmla="*/ 2147483647 w 996"/>
                  <a:gd name="T85" fmla="*/ 2147483647 h 1308"/>
                  <a:gd name="T86" fmla="*/ 2147483647 w 996"/>
                  <a:gd name="T87" fmla="*/ 2147483647 h 1308"/>
                  <a:gd name="T88" fmla="*/ 2147483647 w 996"/>
                  <a:gd name="T89" fmla="*/ 2147483647 h 1308"/>
                  <a:gd name="T90" fmla="*/ 2147483647 w 996"/>
                  <a:gd name="T91" fmla="*/ 2147483647 h 1308"/>
                  <a:gd name="T92" fmla="*/ 2147483647 w 996"/>
                  <a:gd name="T93" fmla="*/ 2147483647 h 1308"/>
                  <a:gd name="T94" fmla="*/ 2147483647 w 996"/>
                  <a:gd name="T95" fmla="*/ 2147483647 h 1308"/>
                  <a:gd name="T96" fmla="*/ 2147483647 w 996"/>
                  <a:gd name="T97" fmla="*/ 2147483647 h 1308"/>
                  <a:gd name="T98" fmla="*/ 2147483647 w 996"/>
                  <a:gd name="T99" fmla="*/ 2147483647 h 1308"/>
                  <a:gd name="T100" fmla="*/ 2147483647 w 996"/>
                  <a:gd name="T101" fmla="*/ 2147483647 h 1308"/>
                  <a:gd name="T102" fmla="*/ 2147483647 w 996"/>
                  <a:gd name="T103" fmla="*/ 2147483647 h 1308"/>
                  <a:gd name="T104" fmla="*/ 2147483647 w 996"/>
                  <a:gd name="T105" fmla="*/ 2147483647 h 1308"/>
                  <a:gd name="T106" fmla="*/ 2147483647 w 996"/>
                  <a:gd name="T107" fmla="*/ 2147483647 h 1308"/>
                  <a:gd name="T108" fmla="*/ 2147483647 w 996"/>
                  <a:gd name="T109" fmla="*/ 2147483647 h 1308"/>
                  <a:gd name="T110" fmla="*/ 2147483647 w 996"/>
                  <a:gd name="T111" fmla="*/ 2147483647 h 1308"/>
                  <a:gd name="T112" fmla="*/ 2147483647 w 996"/>
                  <a:gd name="T113" fmla="*/ 2147483647 h 1308"/>
                  <a:gd name="T114" fmla="*/ 2147483647 w 996"/>
                  <a:gd name="T115" fmla="*/ 2147483647 h 1308"/>
                  <a:gd name="T116" fmla="*/ 2147483647 w 996"/>
                  <a:gd name="T117" fmla="*/ 2147483647 h 13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96"/>
                  <a:gd name="T178" fmla="*/ 0 h 1308"/>
                  <a:gd name="T179" fmla="*/ 996 w 996"/>
                  <a:gd name="T180" fmla="*/ 1308 h 130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96" h="1308">
                    <a:moveTo>
                      <a:pt x="754" y="1279"/>
                    </a:moveTo>
                    <a:lnTo>
                      <a:pt x="748" y="1279"/>
                    </a:lnTo>
                    <a:lnTo>
                      <a:pt x="736" y="1281"/>
                    </a:lnTo>
                    <a:lnTo>
                      <a:pt x="725" y="1281"/>
                    </a:lnTo>
                    <a:lnTo>
                      <a:pt x="707" y="1282"/>
                    </a:lnTo>
                    <a:lnTo>
                      <a:pt x="671" y="1286"/>
                    </a:lnTo>
                    <a:lnTo>
                      <a:pt x="651" y="1288"/>
                    </a:lnTo>
                    <a:lnTo>
                      <a:pt x="649" y="1288"/>
                    </a:lnTo>
                    <a:lnTo>
                      <a:pt x="645" y="1288"/>
                    </a:lnTo>
                    <a:lnTo>
                      <a:pt x="644" y="1288"/>
                    </a:lnTo>
                    <a:lnTo>
                      <a:pt x="627" y="1289"/>
                    </a:lnTo>
                    <a:lnTo>
                      <a:pt x="605" y="1291"/>
                    </a:lnTo>
                    <a:lnTo>
                      <a:pt x="569" y="1295"/>
                    </a:lnTo>
                    <a:lnTo>
                      <a:pt x="562" y="1295"/>
                    </a:lnTo>
                    <a:lnTo>
                      <a:pt x="553" y="1296"/>
                    </a:lnTo>
                    <a:lnTo>
                      <a:pt x="531" y="1298"/>
                    </a:lnTo>
                    <a:lnTo>
                      <a:pt x="517" y="1299"/>
                    </a:lnTo>
                    <a:lnTo>
                      <a:pt x="466" y="1305"/>
                    </a:lnTo>
                    <a:lnTo>
                      <a:pt x="458" y="1305"/>
                    </a:lnTo>
                    <a:lnTo>
                      <a:pt x="439" y="1306"/>
                    </a:lnTo>
                    <a:lnTo>
                      <a:pt x="428" y="1308"/>
                    </a:lnTo>
                    <a:lnTo>
                      <a:pt x="416" y="1274"/>
                    </a:lnTo>
                    <a:lnTo>
                      <a:pt x="408" y="1268"/>
                    </a:lnTo>
                    <a:lnTo>
                      <a:pt x="381" y="1262"/>
                    </a:lnTo>
                    <a:lnTo>
                      <a:pt x="352" y="1242"/>
                    </a:lnTo>
                    <a:lnTo>
                      <a:pt x="345" y="1205"/>
                    </a:lnTo>
                    <a:lnTo>
                      <a:pt x="331" y="1173"/>
                    </a:lnTo>
                    <a:lnTo>
                      <a:pt x="330" y="1169"/>
                    </a:lnTo>
                    <a:lnTo>
                      <a:pt x="326" y="1147"/>
                    </a:lnTo>
                    <a:lnTo>
                      <a:pt x="326" y="1146"/>
                    </a:lnTo>
                    <a:lnTo>
                      <a:pt x="344" y="1093"/>
                    </a:lnTo>
                    <a:lnTo>
                      <a:pt x="317" y="1049"/>
                    </a:lnTo>
                    <a:lnTo>
                      <a:pt x="315" y="1045"/>
                    </a:lnTo>
                    <a:lnTo>
                      <a:pt x="313" y="1022"/>
                    </a:lnTo>
                    <a:lnTo>
                      <a:pt x="308" y="997"/>
                    </a:lnTo>
                    <a:lnTo>
                      <a:pt x="301" y="988"/>
                    </a:lnTo>
                    <a:lnTo>
                      <a:pt x="301" y="956"/>
                    </a:lnTo>
                    <a:lnTo>
                      <a:pt x="302" y="946"/>
                    </a:lnTo>
                    <a:lnTo>
                      <a:pt x="302" y="940"/>
                    </a:lnTo>
                    <a:lnTo>
                      <a:pt x="296" y="920"/>
                    </a:lnTo>
                    <a:lnTo>
                      <a:pt x="293" y="919"/>
                    </a:lnTo>
                    <a:lnTo>
                      <a:pt x="278" y="893"/>
                    </a:lnTo>
                    <a:lnTo>
                      <a:pt x="269" y="882"/>
                    </a:lnTo>
                    <a:lnTo>
                      <a:pt x="267" y="878"/>
                    </a:lnTo>
                    <a:lnTo>
                      <a:pt x="256" y="874"/>
                    </a:lnTo>
                    <a:lnTo>
                      <a:pt x="245" y="872"/>
                    </a:lnTo>
                    <a:lnTo>
                      <a:pt x="234" y="864"/>
                    </a:lnTo>
                    <a:lnTo>
                      <a:pt x="218" y="844"/>
                    </a:lnTo>
                    <a:lnTo>
                      <a:pt x="192" y="825"/>
                    </a:lnTo>
                    <a:lnTo>
                      <a:pt x="186" y="810"/>
                    </a:lnTo>
                    <a:lnTo>
                      <a:pt x="165" y="774"/>
                    </a:lnTo>
                    <a:lnTo>
                      <a:pt x="150" y="766"/>
                    </a:lnTo>
                    <a:lnTo>
                      <a:pt x="142" y="762"/>
                    </a:lnTo>
                    <a:lnTo>
                      <a:pt x="128" y="757"/>
                    </a:lnTo>
                    <a:lnTo>
                      <a:pt x="123" y="753"/>
                    </a:lnTo>
                    <a:lnTo>
                      <a:pt x="113" y="740"/>
                    </a:lnTo>
                    <a:lnTo>
                      <a:pt x="110" y="730"/>
                    </a:lnTo>
                    <a:lnTo>
                      <a:pt x="109" y="729"/>
                    </a:lnTo>
                    <a:lnTo>
                      <a:pt x="78" y="723"/>
                    </a:lnTo>
                    <a:lnTo>
                      <a:pt x="43" y="689"/>
                    </a:lnTo>
                    <a:lnTo>
                      <a:pt x="37" y="682"/>
                    </a:lnTo>
                    <a:lnTo>
                      <a:pt x="25" y="674"/>
                    </a:lnTo>
                    <a:lnTo>
                      <a:pt x="28" y="640"/>
                    </a:lnTo>
                    <a:lnTo>
                      <a:pt x="27" y="598"/>
                    </a:lnTo>
                    <a:lnTo>
                      <a:pt x="29" y="562"/>
                    </a:lnTo>
                    <a:lnTo>
                      <a:pt x="26" y="536"/>
                    </a:lnTo>
                    <a:lnTo>
                      <a:pt x="27" y="535"/>
                    </a:lnTo>
                    <a:lnTo>
                      <a:pt x="26" y="525"/>
                    </a:lnTo>
                    <a:lnTo>
                      <a:pt x="27" y="512"/>
                    </a:lnTo>
                    <a:lnTo>
                      <a:pt x="32" y="451"/>
                    </a:lnTo>
                    <a:lnTo>
                      <a:pt x="24" y="435"/>
                    </a:lnTo>
                    <a:lnTo>
                      <a:pt x="0" y="410"/>
                    </a:lnTo>
                    <a:lnTo>
                      <a:pt x="5" y="384"/>
                    </a:lnTo>
                    <a:lnTo>
                      <a:pt x="6" y="384"/>
                    </a:lnTo>
                    <a:lnTo>
                      <a:pt x="20" y="352"/>
                    </a:lnTo>
                    <a:lnTo>
                      <a:pt x="92" y="278"/>
                    </a:lnTo>
                    <a:lnTo>
                      <a:pt x="92" y="252"/>
                    </a:lnTo>
                    <a:lnTo>
                      <a:pt x="89" y="177"/>
                    </a:lnTo>
                    <a:lnTo>
                      <a:pt x="88" y="153"/>
                    </a:lnTo>
                    <a:lnTo>
                      <a:pt x="85" y="116"/>
                    </a:lnTo>
                    <a:lnTo>
                      <a:pt x="85" y="105"/>
                    </a:lnTo>
                    <a:lnTo>
                      <a:pt x="92" y="106"/>
                    </a:lnTo>
                    <a:lnTo>
                      <a:pt x="117" y="76"/>
                    </a:lnTo>
                    <a:lnTo>
                      <a:pt x="131" y="88"/>
                    </a:lnTo>
                    <a:lnTo>
                      <a:pt x="132" y="91"/>
                    </a:lnTo>
                    <a:lnTo>
                      <a:pt x="165" y="91"/>
                    </a:lnTo>
                    <a:lnTo>
                      <a:pt x="205" y="68"/>
                    </a:lnTo>
                    <a:lnTo>
                      <a:pt x="234" y="55"/>
                    </a:lnTo>
                    <a:lnTo>
                      <a:pt x="262" y="28"/>
                    </a:lnTo>
                    <a:lnTo>
                      <a:pt x="274" y="33"/>
                    </a:lnTo>
                    <a:lnTo>
                      <a:pt x="314" y="0"/>
                    </a:lnTo>
                    <a:lnTo>
                      <a:pt x="332" y="23"/>
                    </a:lnTo>
                    <a:lnTo>
                      <a:pt x="315" y="61"/>
                    </a:lnTo>
                    <a:lnTo>
                      <a:pt x="318" y="82"/>
                    </a:lnTo>
                    <a:lnTo>
                      <a:pt x="310" y="98"/>
                    </a:lnTo>
                    <a:lnTo>
                      <a:pt x="312" y="109"/>
                    </a:lnTo>
                    <a:lnTo>
                      <a:pt x="332" y="96"/>
                    </a:lnTo>
                    <a:lnTo>
                      <a:pt x="338" y="74"/>
                    </a:lnTo>
                    <a:lnTo>
                      <a:pt x="373" y="105"/>
                    </a:lnTo>
                    <a:lnTo>
                      <a:pt x="381" y="103"/>
                    </a:lnTo>
                    <a:lnTo>
                      <a:pt x="393" y="109"/>
                    </a:lnTo>
                    <a:lnTo>
                      <a:pt x="395" y="108"/>
                    </a:lnTo>
                    <a:lnTo>
                      <a:pt x="429" y="125"/>
                    </a:lnTo>
                    <a:lnTo>
                      <a:pt x="448" y="162"/>
                    </a:lnTo>
                    <a:lnTo>
                      <a:pt x="481" y="179"/>
                    </a:lnTo>
                    <a:lnTo>
                      <a:pt x="493" y="181"/>
                    </a:lnTo>
                    <a:lnTo>
                      <a:pt x="623" y="211"/>
                    </a:lnTo>
                    <a:lnTo>
                      <a:pt x="640" y="221"/>
                    </a:lnTo>
                    <a:lnTo>
                      <a:pt x="650" y="227"/>
                    </a:lnTo>
                    <a:lnTo>
                      <a:pt x="666" y="237"/>
                    </a:lnTo>
                    <a:lnTo>
                      <a:pt x="683" y="237"/>
                    </a:lnTo>
                    <a:lnTo>
                      <a:pt x="692" y="240"/>
                    </a:lnTo>
                    <a:lnTo>
                      <a:pt x="703" y="247"/>
                    </a:lnTo>
                    <a:lnTo>
                      <a:pt x="724" y="241"/>
                    </a:lnTo>
                    <a:lnTo>
                      <a:pt x="765" y="247"/>
                    </a:lnTo>
                    <a:lnTo>
                      <a:pt x="788" y="255"/>
                    </a:lnTo>
                    <a:lnTo>
                      <a:pt x="797" y="268"/>
                    </a:lnTo>
                    <a:lnTo>
                      <a:pt x="789" y="289"/>
                    </a:lnTo>
                    <a:lnTo>
                      <a:pt x="802" y="296"/>
                    </a:lnTo>
                    <a:lnTo>
                      <a:pt x="812" y="291"/>
                    </a:lnTo>
                    <a:lnTo>
                      <a:pt x="813" y="296"/>
                    </a:lnTo>
                    <a:lnTo>
                      <a:pt x="834" y="301"/>
                    </a:lnTo>
                    <a:lnTo>
                      <a:pt x="839" y="309"/>
                    </a:lnTo>
                    <a:lnTo>
                      <a:pt x="881" y="481"/>
                    </a:lnTo>
                    <a:lnTo>
                      <a:pt x="897" y="486"/>
                    </a:lnTo>
                    <a:lnTo>
                      <a:pt x="892" y="509"/>
                    </a:lnTo>
                    <a:lnTo>
                      <a:pt x="892" y="516"/>
                    </a:lnTo>
                    <a:lnTo>
                      <a:pt x="871" y="529"/>
                    </a:lnTo>
                    <a:lnTo>
                      <a:pt x="840" y="601"/>
                    </a:lnTo>
                    <a:lnTo>
                      <a:pt x="839" y="618"/>
                    </a:lnTo>
                    <a:lnTo>
                      <a:pt x="839" y="637"/>
                    </a:lnTo>
                    <a:lnTo>
                      <a:pt x="859" y="638"/>
                    </a:lnTo>
                    <a:lnTo>
                      <a:pt x="877" y="623"/>
                    </a:lnTo>
                    <a:lnTo>
                      <a:pt x="880" y="620"/>
                    </a:lnTo>
                    <a:lnTo>
                      <a:pt x="880" y="618"/>
                    </a:lnTo>
                    <a:lnTo>
                      <a:pt x="882" y="613"/>
                    </a:lnTo>
                    <a:lnTo>
                      <a:pt x="887" y="591"/>
                    </a:lnTo>
                    <a:lnTo>
                      <a:pt x="916" y="553"/>
                    </a:lnTo>
                    <a:lnTo>
                      <a:pt x="948" y="489"/>
                    </a:lnTo>
                    <a:lnTo>
                      <a:pt x="952" y="469"/>
                    </a:lnTo>
                    <a:lnTo>
                      <a:pt x="971" y="442"/>
                    </a:lnTo>
                    <a:lnTo>
                      <a:pt x="972" y="431"/>
                    </a:lnTo>
                    <a:lnTo>
                      <a:pt x="991" y="414"/>
                    </a:lnTo>
                    <a:lnTo>
                      <a:pt x="996" y="430"/>
                    </a:lnTo>
                    <a:lnTo>
                      <a:pt x="943" y="606"/>
                    </a:lnTo>
                    <a:lnTo>
                      <a:pt x="943" y="607"/>
                    </a:lnTo>
                    <a:lnTo>
                      <a:pt x="929" y="659"/>
                    </a:lnTo>
                    <a:lnTo>
                      <a:pt x="923" y="712"/>
                    </a:lnTo>
                    <a:lnTo>
                      <a:pt x="929" y="735"/>
                    </a:lnTo>
                    <a:lnTo>
                      <a:pt x="906" y="811"/>
                    </a:lnTo>
                    <a:lnTo>
                      <a:pt x="901" y="844"/>
                    </a:lnTo>
                    <a:lnTo>
                      <a:pt x="909" y="886"/>
                    </a:lnTo>
                    <a:lnTo>
                      <a:pt x="905" y="925"/>
                    </a:lnTo>
                    <a:lnTo>
                      <a:pt x="899" y="949"/>
                    </a:lnTo>
                    <a:lnTo>
                      <a:pt x="900" y="961"/>
                    </a:lnTo>
                    <a:lnTo>
                      <a:pt x="889" y="1000"/>
                    </a:lnTo>
                    <a:lnTo>
                      <a:pt x="885" y="1037"/>
                    </a:lnTo>
                    <a:lnTo>
                      <a:pt x="890" y="1054"/>
                    </a:lnTo>
                    <a:lnTo>
                      <a:pt x="891" y="1074"/>
                    </a:lnTo>
                    <a:lnTo>
                      <a:pt x="897" y="1110"/>
                    </a:lnTo>
                    <a:lnTo>
                      <a:pt x="911" y="1156"/>
                    </a:lnTo>
                    <a:lnTo>
                      <a:pt x="920" y="1183"/>
                    </a:lnTo>
                    <a:lnTo>
                      <a:pt x="919" y="1207"/>
                    </a:lnTo>
                    <a:lnTo>
                      <a:pt x="916" y="1220"/>
                    </a:lnTo>
                    <a:lnTo>
                      <a:pt x="923" y="1258"/>
                    </a:lnTo>
                    <a:lnTo>
                      <a:pt x="889" y="1262"/>
                    </a:lnTo>
                    <a:lnTo>
                      <a:pt x="867" y="1265"/>
                    </a:lnTo>
                    <a:lnTo>
                      <a:pt x="853" y="1266"/>
                    </a:lnTo>
                    <a:lnTo>
                      <a:pt x="845" y="1268"/>
                    </a:lnTo>
                    <a:lnTo>
                      <a:pt x="843" y="1268"/>
                    </a:lnTo>
                    <a:lnTo>
                      <a:pt x="835" y="1269"/>
                    </a:lnTo>
                    <a:lnTo>
                      <a:pt x="779" y="1275"/>
                    </a:lnTo>
                    <a:lnTo>
                      <a:pt x="771" y="1276"/>
                    </a:lnTo>
                    <a:lnTo>
                      <a:pt x="765" y="1278"/>
                    </a:lnTo>
                    <a:lnTo>
                      <a:pt x="757" y="1278"/>
                    </a:lnTo>
                    <a:lnTo>
                      <a:pt x="756" y="1279"/>
                    </a:lnTo>
                    <a:lnTo>
                      <a:pt x="754" y="1279"/>
                    </a:lnTo>
                    <a:close/>
                  </a:path>
                </a:pathLst>
              </a:custGeom>
              <a:pattFill prst="smGrid">
                <a:fgClr>
                  <a:srgbClr val="00FF00"/>
                </a:fgClr>
                <a:bgClr>
                  <a:srgbClr val="C0C0C0"/>
                </a:bgClr>
              </a:pattFill>
              <a:ln w="0">
                <a:solidFill>
                  <a:schemeClr val="tx2"/>
                </a:solidFill>
                <a:round/>
                <a:headEnd/>
                <a:tailEnd/>
              </a:ln>
            </p:spPr>
            <p:txBody>
              <a:bodyPr/>
              <a:lstStyle/>
              <a:p>
                <a:endParaRPr lang="en-US"/>
              </a:p>
            </p:txBody>
          </p:sp>
          <p:sp>
            <p:nvSpPr>
              <p:cNvPr id="202840" name="Freeform 83"/>
              <p:cNvSpPr>
                <a:spLocks/>
              </p:cNvSpPr>
              <p:nvPr/>
            </p:nvSpPr>
            <p:spPr bwMode="auto">
              <a:xfrm>
                <a:off x="4430713" y="2541588"/>
                <a:ext cx="903287" cy="731837"/>
              </a:xfrm>
              <a:custGeom>
                <a:avLst/>
                <a:gdLst>
                  <a:gd name="T0" fmla="*/ 2147483647 w 1142"/>
                  <a:gd name="T1" fmla="*/ 2147483647 h 929"/>
                  <a:gd name="T2" fmla="*/ 2147483647 w 1142"/>
                  <a:gd name="T3" fmla="*/ 2147483647 h 929"/>
                  <a:gd name="T4" fmla="*/ 2147483647 w 1142"/>
                  <a:gd name="T5" fmla="*/ 2147483647 h 929"/>
                  <a:gd name="T6" fmla="*/ 2147483647 w 1142"/>
                  <a:gd name="T7" fmla="*/ 2147483647 h 929"/>
                  <a:gd name="T8" fmla="*/ 2147483647 w 1142"/>
                  <a:gd name="T9" fmla="*/ 2147483647 h 929"/>
                  <a:gd name="T10" fmla="*/ 2147483647 w 1142"/>
                  <a:gd name="T11" fmla="*/ 2147483647 h 929"/>
                  <a:gd name="T12" fmla="*/ 2147483647 w 1142"/>
                  <a:gd name="T13" fmla="*/ 2147483647 h 929"/>
                  <a:gd name="T14" fmla="*/ 2147483647 w 1142"/>
                  <a:gd name="T15" fmla="*/ 2147483647 h 929"/>
                  <a:gd name="T16" fmla="*/ 2147483647 w 1142"/>
                  <a:gd name="T17" fmla="*/ 2147483647 h 929"/>
                  <a:gd name="T18" fmla="*/ 2147483647 w 1142"/>
                  <a:gd name="T19" fmla="*/ 2147483647 h 929"/>
                  <a:gd name="T20" fmla="*/ 2147483647 w 1142"/>
                  <a:gd name="T21" fmla="*/ 2147483647 h 929"/>
                  <a:gd name="T22" fmla="*/ 2147483647 w 1142"/>
                  <a:gd name="T23" fmla="*/ 2147483647 h 929"/>
                  <a:gd name="T24" fmla="*/ 0 w 1142"/>
                  <a:gd name="T25" fmla="*/ 2147483647 h 929"/>
                  <a:gd name="T26" fmla="*/ 2147483647 w 1142"/>
                  <a:gd name="T27" fmla="*/ 2147483647 h 929"/>
                  <a:gd name="T28" fmla="*/ 2147483647 w 1142"/>
                  <a:gd name="T29" fmla="*/ 2147483647 h 929"/>
                  <a:gd name="T30" fmla="*/ 2147483647 w 1142"/>
                  <a:gd name="T31" fmla="*/ 2147483647 h 929"/>
                  <a:gd name="T32" fmla="*/ 2147483647 w 1142"/>
                  <a:gd name="T33" fmla="*/ 2147483647 h 929"/>
                  <a:gd name="T34" fmla="*/ 2147483647 w 1142"/>
                  <a:gd name="T35" fmla="*/ 2147483647 h 929"/>
                  <a:gd name="T36" fmla="*/ 2147483647 w 1142"/>
                  <a:gd name="T37" fmla="*/ 2147483647 h 929"/>
                  <a:gd name="T38" fmla="*/ 2147483647 w 1142"/>
                  <a:gd name="T39" fmla="*/ 2147483647 h 929"/>
                  <a:gd name="T40" fmla="*/ 2147483647 w 1142"/>
                  <a:gd name="T41" fmla="*/ 2147483647 h 929"/>
                  <a:gd name="T42" fmla="*/ 2147483647 w 1142"/>
                  <a:gd name="T43" fmla="*/ 2147483647 h 929"/>
                  <a:gd name="T44" fmla="*/ 2147483647 w 1142"/>
                  <a:gd name="T45" fmla="*/ 2147483647 h 929"/>
                  <a:gd name="T46" fmla="*/ 2147483647 w 1142"/>
                  <a:gd name="T47" fmla="*/ 2147483647 h 929"/>
                  <a:gd name="T48" fmla="*/ 2147483647 w 1142"/>
                  <a:gd name="T49" fmla="*/ 2147483647 h 929"/>
                  <a:gd name="T50" fmla="*/ 2147483647 w 1142"/>
                  <a:gd name="T51" fmla="*/ 2147483647 h 929"/>
                  <a:gd name="T52" fmla="*/ 2147483647 w 1142"/>
                  <a:gd name="T53" fmla="*/ 2147483647 h 929"/>
                  <a:gd name="T54" fmla="*/ 2147483647 w 1142"/>
                  <a:gd name="T55" fmla="*/ 2147483647 h 929"/>
                  <a:gd name="T56" fmla="*/ 2147483647 w 1142"/>
                  <a:gd name="T57" fmla="*/ 2147483647 h 929"/>
                  <a:gd name="T58" fmla="*/ 2147483647 w 1142"/>
                  <a:gd name="T59" fmla="*/ 2147483647 h 929"/>
                  <a:gd name="T60" fmla="*/ 2147483647 w 1142"/>
                  <a:gd name="T61" fmla="*/ 2147483647 h 929"/>
                  <a:gd name="T62" fmla="*/ 2147483647 w 1142"/>
                  <a:gd name="T63" fmla="*/ 2147483647 h 929"/>
                  <a:gd name="T64" fmla="*/ 2147483647 w 1142"/>
                  <a:gd name="T65" fmla="*/ 2147483647 h 929"/>
                  <a:gd name="T66" fmla="*/ 2147483647 w 1142"/>
                  <a:gd name="T67" fmla="*/ 2147483647 h 929"/>
                  <a:gd name="T68" fmla="*/ 2147483647 w 1142"/>
                  <a:gd name="T69" fmla="*/ 2147483647 h 929"/>
                  <a:gd name="T70" fmla="*/ 2147483647 w 1142"/>
                  <a:gd name="T71" fmla="*/ 2147483647 h 929"/>
                  <a:gd name="T72" fmla="*/ 2147483647 w 1142"/>
                  <a:gd name="T73" fmla="*/ 2147483647 h 929"/>
                  <a:gd name="T74" fmla="*/ 2147483647 w 1142"/>
                  <a:gd name="T75" fmla="*/ 2147483647 h 929"/>
                  <a:gd name="T76" fmla="*/ 2147483647 w 1142"/>
                  <a:gd name="T77" fmla="*/ 2147483647 h 929"/>
                  <a:gd name="T78" fmla="*/ 2147483647 w 1142"/>
                  <a:gd name="T79" fmla="*/ 2147483647 h 929"/>
                  <a:gd name="T80" fmla="*/ 2147483647 w 1142"/>
                  <a:gd name="T81" fmla="*/ 2147483647 h 929"/>
                  <a:gd name="T82" fmla="*/ 2147483647 w 1142"/>
                  <a:gd name="T83" fmla="*/ 2147483647 h 929"/>
                  <a:gd name="T84" fmla="*/ 2147483647 w 1142"/>
                  <a:gd name="T85" fmla="*/ 2147483647 h 929"/>
                  <a:gd name="T86" fmla="*/ 2147483647 w 1142"/>
                  <a:gd name="T87" fmla="*/ 2147483647 h 929"/>
                  <a:gd name="T88" fmla="*/ 2147483647 w 1142"/>
                  <a:gd name="T89" fmla="*/ 2147483647 h 929"/>
                  <a:gd name="T90" fmla="*/ 2147483647 w 1142"/>
                  <a:gd name="T91" fmla="*/ 2147483647 h 929"/>
                  <a:gd name="T92" fmla="*/ 2147483647 w 1142"/>
                  <a:gd name="T93" fmla="*/ 2147483647 h 929"/>
                  <a:gd name="T94" fmla="*/ 2147483647 w 1142"/>
                  <a:gd name="T95" fmla="*/ 2147483647 h 929"/>
                  <a:gd name="T96" fmla="*/ 2147483647 w 1142"/>
                  <a:gd name="T97" fmla="*/ 2147483647 h 929"/>
                  <a:gd name="T98" fmla="*/ 2147483647 w 1142"/>
                  <a:gd name="T99" fmla="*/ 2147483647 h 929"/>
                  <a:gd name="T100" fmla="*/ 2147483647 w 1142"/>
                  <a:gd name="T101" fmla="*/ 2147483647 h 929"/>
                  <a:gd name="T102" fmla="*/ 2147483647 w 1142"/>
                  <a:gd name="T103" fmla="*/ 2147483647 h 929"/>
                  <a:gd name="T104" fmla="*/ 2147483647 w 1142"/>
                  <a:gd name="T105" fmla="*/ 2147483647 h 929"/>
                  <a:gd name="T106" fmla="*/ 2147483647 w 1142"/>
                  <a:gd name="T107" fmla="*/ 2147483647 h 929"/>
                  <a:gd name="T108" fmla="*/ 2147483647 w 1142"/>
                  <a:gd name="T109" fmla="*/ 2147483647 h 929"/>
                  <a:gd name="T110" fmla="*/ 2147483647 w 1142"/>
                  <a:gd name="T111" fmla="*/ 2147483647 h 929"/>
                  <a:gd name="T112" fmla="*/ 2147483647 w 1142"/>
                  <a:gd name="T113" fmla="*/ 2147483647 h 929"/>
                  <a:gd name="T114" fmla="*/ 2147483647 w 1142"/>
                  <a:gd name="T115" fmla="*/ 2147483647 h 929"/>
                  <a:gd name="T116" fmla="*/ 2147483647 w 1142"/>
                  <a:gd name="T117" fmla="*/ 2147483647 h 929"/>
                  <a:gd name="T118" fmla="*/ 2147483647 w 1142"/>
                  <a:gd name="T119" fmla="*/ 2147483647 h 929"/>
                  <a:gd name="T120" fmla="*/ 2147483647 w 1142"/>
                  <a:gd name="T121" fmla="*/ 2147483647 h 92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42"/>
                  <a:gd name="T184" fmla="*/ 0 h 929"/>
                  <a:gd name="T185" fmla="*/ 1142 w 1142"/>
                  <a:gd name="T186" fmla="*/ 929 h 92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42" h="929">
                    <a:moveTo>
                      <a:pt x="538" y="27"/>
                    </a:moveTo>
                    <a:lnTo>
                      <a:pt x="511" y="29"/>
                    </a:lnTo>
                    <a:lnTo>
                      <a:pt x="476" y="30"/>
                    </a:lnTo>
                    <a:lnTo>
                      <a:pt x="473" y="30"/>
                    </a:lnTo>
                    <a:lnTo>
                      <a:pt x="455" y="32"/>
                    </a:lnTo>
                    <a:lnTo>
                      <a:pt x="454" y="32"/>
                    </a:lnTo>
                    <a:lnTo>
                      <a:pt x="451" y="32"/>
                    </a:lnTo>
                    <a:lnTo>
                      <a:pt x="407" y="33"/>
                    </a:lnTo>
                    <a:lnTo>
                      <a:pt x="386" y="35"/>
                    </a:lnTo>
                    <a:lnTo>
                      <a:pt x="374" y="35"/>
                    </a:lnTo>
                    <a:lnTo>
                      <a:pt x="338" y="36"/>
                    </a:lnTo>
                    <a:lnTo>
                      <a:pt x="322" y="37"/>
                    </a:lnTo>
                    <a:lnTo>
                      <a:pt x="303" y="37"/>
                    </a:lnTo>
                    <a:lnTo>
                      <a:pt x="300" y="37"/>
                    </a:lnTo>
                    <a:lnTo>
                      <a:pt x="293" y="39"/>
                    </a:lnTo>
                    <a:lnTo>
                      <a:pt x="257" y="40"/>
                    </a:lnTo>
                    <a:lnTo>
                      <a:pt x="235" y="40"/>
                    </a:lnTo>
                    <a:lnTo>
                      <a:pt x="212" y="42"/>
                    </a:lnTo>
                    <a:lnTo>
                      <a:pt x="201" y="42"/>
                    </a:lnTo>
                    <a:lnTo>
                      <a:pt x="155" y="43"/>
                    </a:lnTo>
                    <a:lnTo>
                      <a:pt x="149" y="43"/>
                    </a:lnTo>
                    <a:lnTo>
                      <a:pt x="130" y="43"/>
                    </a:lnTo>
                    <a:lnTo>
                      <a:pt x="117" y="44"/>
                    </a:lnTo>
                    <a:lnTo>
                      <a:pt x="106" y="44"/>
                    </a:lnTo>
                    <a:lnTo>
                      <a:pt x="96" y="44"/>
                    </a:lnTo>
                    <a:lnTo>
                      <a:pt x="63" y="46"/>
                    </a:lnTo>
                    <a:lnTo>
                      <a:pt x="42" y="46"/>
                    </a:lnTo>
                    <a:lnTo>
                      <a:pt x="28" y="46"/>
                    </a:lnTo>
                    <a:lnTo>
                      <a:pt x="20" y="46"/>
                    </a:lnTo>
                    <a:lnTo>
                      <a:pt x="3" y="46"/>
                    </a:lnTo>
                    <a:lnTo>
                      <a:pt x="16" y="83"/>
                    </a:lnTo>
                    <a:lnTo>
                      <a:pt x="12" y="118"/>
                    </a:lnTo>
                    <a:lnTo>
                      <a:pt x="21" y="130"/>
                    </a:lnTo>
                    <a:lnTo>
                      <a:pt x="31" y="158"/>
                    </a:lnTo>
                    <a:lnTo>
                      <a:pt x="29" y="169"/>
                    </a:lnTo>
                    <a:lnTo>
                      <a:pt x="21" y="181"/>
                    </a:lnTo>
                    <a:lnTo>
                      <a:pt x="22" y="208"/>
                    </a:lnTo>
                    <a:lnTo>
                      <a:pt x="15" y="222"/>
                    </a:lnTo>
                    <a:lnTo>
                      <a:pt x="0" y="283"/>
                    </a:lnTo>
                    <a:lnTo>
                      <a:pt x="23" y="315"/>
                    </a:lnTo>
                    <a:lnTo>
                      <a:pt x="23" y="325"/>
                    </a:lnTo>
                    <a:lnTo>
                      <a:pt x="28" y="342"/>
                    </a:lnTo>
                    <a:lnTo>
                      <a:pt x="34" y="347"/>
                    </a:lnTo>
                    <a:lnTo>
                      <a:pt x="50" y="409"/>
                    </a:lnTo>
                    <a:lnTo>
                      <a:pt x="54" y="416"/>
                    </a:lnTo>
                    <a:lnTo>
                      <a:pt x="54" y="419"/>
                    </a:lnTo>
                    <a:lnTo>
                      <a:pt x="50" y="427"/>
                    </a:lnTo>
                    <a:lnTo>
                      <a:pt x="63" y="454"/>
                    </a:lnTo>
                    <a:lnTo>
                      <a:pt x="66" y="477"/>
                    </a:lnTo>
                    <a:lnTo>
                      <a:pt x="71" y="491"/>
                    </a:lnTo>
                    <a:lnTo>
                      <a:pt x="80" y="491"/>
                    </a:lnTo>
                    <a:lnTo>
                      <a:pt x="90" y="530"/>
                    </a:lnTo>
                    <a:lnTo>
                      <a:pt x="92" y="532"/>
                    </a:lnTo>
                    <a:lnTo>
                      <a:pt x="98" y="565"/>
                    </a:lnTo>
                    <a:lnTo>
                      <a:pt x="93" y="585"/>
                    </a:lnTo>
                    <a:lnTo>
                      <a:pt x="95" y="602"/>
                    </a:lnTo>
                    <a:lnTo>
                      <a:pt x="116" y="627"/>
                    </a:lnTo>
                    <a:lnTo>
                      <a:pt x="116" y="636"/>
                    </a:lnTo>
                    <a:lnTo>
                      <a:pt x="115" y="639"/>
                    </a:lnTo>
                    <a:lnTo>
                      <a:pt x="116" y="647"/>
                    </a:lnTo>
                    <a:lnTo>
                      <a:pt x="127" y="670"/>
                    </a:lnTo>
                    <a:lnTo>
                      <a:pt x="139" y="701"/>
                    </a:lnTo>
                    <a:lnTo>
                      <a:pt x="132" y="712"/>
                    </a:lnTo>
                    <a:lnTo>
                      <a:pt x="131" y="731"/>
                    </a:lnTo>
                    <a:lnTo>
                      <a:pt x="139" y="731"/>
                    </a:lnTo>
                    <a:lnTo>
                      <a:pt x="141" y="737"/>
                    </a:lnTo>
                    <a:lnTo>
                      <a:pt x="139" y="739"/>
                    </a:lnTo>
                    <a:lnTo>
                      <a:pt x="141" y="749"/>
                    </a:lnTo>
                    <a:lnTo>
                      <a:pt x="139" y="768"/>
                    </a:lnTo>
                    <a:lnTo>
                      <a:pt x="139" y="771"/>
                    </a:lnTo>
                    <a:lnTo>
                      <a:pt x="140" y="772"/>
                    </a:lnTo>
                    <a:lnTo>
                      <a:pt x="142" y="786"/>
                    </a:lnTo>
                    <a:lnTo>
                      <a:pt x="151" y="816"/>
                    </a:lnTo>
                    <a:lnTo>
                      <a:pt x="152" y="817"/>
                    </a:lnTo>
                    <a:lnTo>
                      <a:pt x="150" y="825"/>
                    </a:lnTo>
                    <a:lnTo>
                      <a:pt x="149" y="851"/>
                    </a:lnTo>
                    <a:lnTo>
                      <a:pt x="140" y="861"/>
                    </a:lnTo>
                    <a:lnTo>
                      <a:pt x="165" y="904"/>
                    </a:lnTo>
                    <a:lnTo>
                      <a:pt x="162" y="910"/>
                    </a:lnTo>
                    <a:lnTo>
                      <a:pt x="165" y="910"/>
                    </a:lnTo>
                    <a:lnTo>
                      <a:pt x="210" y="910"/>
                    </a:lnTo>
                    <a:lnTo>
                      <a:pt x="233" y="910"/>
                    </a:lnTo>
                    <a:lnTo>
                      <a:pt x="254" y="910"/>
                    </a:lnTo>
                    <a:lnTo>
                      <a:pt x="262" y="910"/>
                    </a:lnTo>
                    <a:lnTo>
                      <a:pt x="299" y="908"/>
                    </a:lnTo>
                    <a:lnTo>
                      <a:pt x="314" y="908"/>
                    </a:lnTo>
                    <a:lnTo>
                      <a:pt x="343" y="908"/>
                    </a:lnTo>
                    <a:lnTo>
                      <a:pt x="365" y="907"/>
                    </a:lnTo>
                    <a:lnTo>
                      <a:pt x="389" y="907"/>
                    </a:lnTo>
                    <a:lnTo>
                      <a:pt x="394" y="907"/>
                    </a:lnTo>
                    <a:lnTo>
                      <a:pt x="434" y="904"/>
                    </a:lnTo>
                    <a:lnTo>
                      <a:pt x="437" y="904"/>
                    </a:lnTo>
                    <a:lnTo>
                      <a:pt x="475" y="903"/>
                    </a:lnTo>
                    <a:lnTo>
                      <a:pt x="478" y="901"/>
                    </a:lnTo>
                    <a:lnTo>
                      <a:pt x="518" y="898"/>
                    </a:lnTo>
                    <a:lnTo>
                      <a:pt x="519" y="898"/>
                    </a:lnTo>
                    <a:lnTo>
                      <a:pt x="523" y="898"/>
                    </a:lnTo>
                    <a:lnTo>
                      <a:pt x="557" y="895"/>
                    </a:lnTo>
                    <a:lnTo>
                      <a:pt x="567" y="895"/>
                    </a:lnTo>
                    <a:lnTo>
                      <a:pt x="578" y="894"/>
                    </a:lnTo>
                    <a:lnTo>
                      <a:pt x="590" y="894"/>
                    </a:lnTo>
                    <a:lnTo>
                      <a:pt x="612" y="893"/>
                    </a:lnTo>
                    <a:lnTo>
                      <a:pt x="639" y="890"/>
                    </a:lnTo>
                    <a:lnTo>
                      <a:pt x="657" y="888"/>
                    </a:lnTo>
                    <a:lnTo>
                      <a:pt x="702" y="884"/>
                    </a:lnTo>
                    <a:lnTo>
                      <a:pt x="708" y="883"/>
                    </a:lnTo>
                    <a:lnTo>
                      <a:pt x="722" y="883"/>
                    </a:lnTo>
                    <a:lnTo>
                      <a:pt x="747" y="880"/>
                    </a:lnTo>
                    <a:lnTo>
                      <a:pt x="773" y="877"/>
                    </a:lnTo>
                    <a:lnTo>
                      <a:pt x="791" y="876"/>
                    </a:lnTo>
                    <a:lnTo>
                      <a:pt x="794" y="876"/>
                    </a:lnTo>
                    <a:lnTo>
                      <a:pt x="804" y="874"/>
                    </a:lnTo>
                    <a:lnTo>
                      <a:pt x="825" y="871"/>
                    </a:lnTo>
                    <a:lnTo>
                      <a:pt x="831" y="871"/>
                    </a:lnTo>
                    <a:lnTo>
                      <a:pt x="846" y="870"/>
                    </a:lnTo>
                    <a:lnTo>
                      <a:pt x="884" y="864"/>
                    </a:lnTo>
                    <a:lnTo>
                      <a:pt x="886" y="867"/>
                    </a:lnTo>
                    <a:lnTo>
                      <a:pt x="886" y="868"/>
                    </a:lnTo>
                    <a:lnTo>
                      <a:pt x="903" y="884"/>
                    </a:lnTo>
                    <a:lnTo>
                      <a:pt x="927" y="924"/>
                    </a:lnTo>
                    <a:lnTo>
                      <a:pt x="943" y="929"/>
                    </a:lnTo>
                    <a:lnTo>
                      <a:pt x="950" y="924"/>
                    </a:lnTo>
                    <a:lnTo>
                      <a:pt x="948" y="868"/>
                    </a:lnTo>
                    <a:lnTo>
                      <a:pt x="981" y="849"/>
                    </a:lnTo>
                    <a:lnTo>
                      <a:pt x="989" y="842"/>
                    </a:lnTo>
                    <a:lnTo>
                      <a:pt x="992" y="839"/>
                    </a:lnTo>
                    <a:lnTo>
                      <a:pt x="993" y="830"/>
                    </a:lnTo>
                    <a:lnTo>
                      <a:pt x="993" y="815"/>
                    </a:lnTo>
                    <a:lnTo>
                      <a:pt x="1017" y="738"/>
                    </a:lnTo>
                    <a:lnTo>
                      <a:pt x="1016" y="717"/>
                    </a:lnTo>
                    <a:lnTo>
                      <a:pt x="1005" y="690"/>
                    </a:lnTo>
                    <a:lnTo>
                      <a:pt x="984" y="666"/>
                    </a:lnTo>
                    <a:lnTo>
                      <a:pt x="989" y="640"/>
                    </a:lnTo>
                    <a:lnTo>
                      <a:pt x="992" y="627"/>
                    </a:lnTo>
                    <a:lnTo>
                      <a:pt x="1001" y="612"/>
                    </a:lnTo>
                    <a:lnTo>
                      <a:pt x="1038" y="600"/>
                    </a:lnTo>
                    <a:lnTo>
                      <a:pt x="1088" y="576"/>
                    </a:lnTo>
                    <a:lnTo>
                      <a:pt x="1109" y="558"/>
                    </a:lnTo>
                    <a:lnTo>
                      <a:pt x="1116" y="511"/>
                    </a:lnTo>
                    <a:lnTo>
                      <a:pt x="1118" y="504"/>
                    </a:lnTo>
                    <a:lnTo>
                      <a:pt x="1128" y="495"/>
                    </a:lnTo>
                    <a:lnTo>
                      <a:pt x="1129" y="494"/>
                    </a:lnTo>
                    <a:lnTo>
                      <a:pt x="1139" y="466"/>
                    </a:lnTo>
                    <a:lnTo>
                      <a:pt x="1141" y="449"/>
                    </a:lnTo>
                    <a:lnTo>
                      <a:pt x="1142" y="427"/>
                    </a:lnTo>
                    <a:lnTo>
                      <a:pt x="1142" y="426"/>
                    </a:lnTo>
                    <a:lnTo>
                      <a:pt x="1139" y="417"/>
                    </a:lnTo>
                    <a:lnTo>
                      <a:pt x="1134" y="391"/>
                    </a:lnTo>
                    <a:lnTo>
                      <a:pt x="1115" y="378"/>
                    </a:lnTo>
                    <a:lnTo>
                      <a:pt x="1107" y="372"/>
                    </a:lnTo>
                    <a:lnTo>
                      <a:pt x="1094" y="366"/>
                    </a:lnTo>
                    <a:lnTo>
                      <a:pt x="1090" y="359"/>
                    </a:lnTo>
                    <a:lnTo>
                      <a:pt x="1077" y="320"/>
                    </a:lnTo>
                    <a:lnTo>
                      <a:pt x="1049" y="300"/>
                    </a:lnTo>
                    <a:lnTo>
                      <a:pt x="1045" y="287"/>
                    </a:lnTo>
                    <a:lnTo>
                      <a:pt x="1045" y="286"/>
                    </a:lnTo>
                    <a:lnTo>
                      <a:pt x="1033" y="252"/>
                    </a:lnTo>
                    <a:lnTo>
                      <a:pt x="1025" y="246"/>
                    </a:lnTo>
                    <a:lnTo>
                      <a:pt x="998" y="240"/>
                    </a:lnTo>
                    <a:lnTo>
                      <a:pt x="969" y="220"/>
                    </a:lnTo>
                    <a:lnTo>
                      <a:pt x="962" y="183"/>
                    </a:lnTo>
                    <a:lnTo>
                      <a:pt x="948" y="151"/>
                    </a:lnTo>
                    <a:lnTo>
                      <a:pt x="947" y="147"/>
                    </a:lnTo>
                    <a:lnTo>
                      <a:pt x="943" y="125"/>
                    </a:lnTo>
                    <a:lnTo>
                      <a:pt x="943" y="124"/>
                    </a:lnTo>
                    <a:lnTo>
                      <a:pt x="961" y="71"/>
                    </a:lnTo>
                    <a:lnTo>
                      <a:pt x="934" y="27"/>
                    </a:lnTo>
                    <a:lnTo>
                      <a:pt x="932" y="23"/>
                    </a:lnTo>
                    <a:lnTo>
                      <a:pt x="930" y="0"/>
                    </a:lnTo>
                    <a:lnTo>
                      <a:pt x="924" y="0"/>
                    </a:lnTo>
                    <a:lnTo>
                      <a:pt x="911" y="2"/>
                    </a:lnTo>
                    <a:lnTo>
                      <a:pt x="861" y="5"/>
                    </a:lnTo>
                    <a:lnTo>
                      <a:pt x="859" y="6"/>
                    </a:lnTo>
                    <a:lnTo>
                      <a:pt x="841" y="8"/>
                    </a:lnTo>
                    <a:lnTo>
                      <a:pt x="781" y="12"/>
                    </a:lnTo>
                    <a:lnTo>
                      <a:pt x="717" y="16"/>
                    </a:lnTo>
                    <a:lnTo>
                      <a:pt x="700" y="18"/>
                    </a:lnTo>
                    <a:lnTo>
                      <a:pt x="622" y="22"/>
                    </a:lnTo>
                    <a:lnTo>
                      <a:pt x="619" y="23"/>
                    </a:lnTo>
                    <a:lnTo>
                      <a:pt x="614" y="23"/>
                    </a:lnTo>
                    <a:lnTo>
                      <a:pt x="558" y="26"/>
                    </a:lnTo>
                    <a:lnTo>
                      <a:pt x="554" y="26"/>
                    </a:lnTo>
                    <a:lnTo>
                      <a:pt x="538" y="27"/>
                    </a:lnTo>
                    <a:close/>
                  </a:path>
                </a:pathLst>
              </a:custGeom>
              <a:solidFill>
                <a:srgbClr val="00FF00"/>
              </a:solidFill>
              <a:ln w="0">
                <a:solidFill>
                  <a:schemeClr val="tx2"/>
                </a:solidFill>
                <a:round/>
                <a:headEnd/>
                <a:tailEnd/>
              </a:ln>
            </p:spPr>
            <p:txBody>
              <a:bodyPr/>
              <a:lstStyle/>
              <a:p>
                <a:endParaRPr lang="en-US"/>
              </a:p>
            </p:txBody>
          </p:sp>
          <p:sp>
            <p:nvSpPr>
              <p:cNvPr id="202841" name="Freeform 84"/>
              <p:cNvSpPr>
                <a:spLocks/>
              </p:cNvSpPr>
              <p:nvPr/>
            </p:nvSpPr>
            <p:spPr bwMode="auto">
              <a:xfrm>
                <a:off x="1089025" y="2520950"/>
                <a:ext cx="936625" cy="1800225"/>
              </a:xfrm>
              <a:custGeom>
                <a:avLst/>
                <a:gdLst>
                  <a:gd name="T0" fmla="*/ 2147483647 w 1185"/>
                  <a:gd name="T1" fmla="*/ 2147483647 h 2284"/>
                  <a:gd name="T2" fmla="*/ 2147483647 w 1185"/>
                  <a:gd name="T3" fmla="*/ 2147483647 h 2284"/>
                  <a:gd name="T4" fmla="*/ 2147483647 w 1185"/>
                  <a:gd name="T5" fmla="*/ 2147483647 h 2284"/>
                  <a:gd name="T6" fmla="*/ 2147483647 w 1185"/>
                  <a:gd name="T7" fmla="*/ 2147483647 h 2284"/>
                  <a:gd name="T8" fmla="*/ 2147483647 w 1185"/>
                  <a:gd name="T9" fmla="*/ 2147483647 h 2284"/>
                  <a:gd name="T10" fmla="*/ 2147483647 w 1185"/>
                  <a:gd name="T11" fmla="*/ 2147483647 h 2284"/>
                  <a:gd name="T12" fmla="*/ 2147483647 w 1185"/>
                  <a:gd name="T13" fmla="*/ 2147483647 h 2284"/>
                  <a:gd name="T14" fmla="*/ 2147483647 w 1185"/>
                  <a:gd name="T15" fmla="*/ 2147483647 h 2284"/>
                  <a:gd name="T16" fmla="*/ 2147483647 w 1185"/>
                  <a:gd name="T17" fmla="*/ 2147483647 h 2284"/>
                  <a:gd name="T18" fmla="*/ 2147483647 w 1185"/>
                  <a:gd name="T19" fmla="*/ 2147483647 h 2284"/>
                  <a:gd name="T20" fmla="*/ 2147483647 w 1185"/>
                  <a:gd name="T21" fmla="*/ 2147483647 h 2284"/>
                  <a:gd name="T22" fmla="*/ 2147483647 w 1185"/>
                  <a:gd name="T23" fmla="*/ 2147483647 h 2284"/>
                  <a:gd name="T24" fmla="*/ 2147483647 w 1185"/>
                  <a:gd name="T25" fmla="*/ 2147483647 h 2284"/>
                  <a:gd name="T26" fmla="*/ 2147483647 w 1185"/>
                  <a:gd name="T27" fmla="*/ 2147483647 h 2284"/>
                  <a:gd name="T28" fmla="*/ 2147483647 w 1185"/>
                  <a:gd name="T29" fmla="*/ 2147483647 h 2284"/>
                  <a:gd name="T30" fmla="*/ 2147483647 w 1185"/>
                  <a:gd name="T31" fmla="*/ 2147483647 h 2284"/>
                  <a:gd name="T32" fmla="*/ 2147483647 w 1185"/>
                  <a:gd name="T33" fmla="*/ 2147483647 h 2284"/>
                  <a:gd name="T34" fmla="*/ 2147483647 w 1185"/>
                  <a:gd name="T35" fmla="*/ 2147483647 h 2284"/>
                  <a:gd name="T36" fmla="*/ 2147483647 w 1185"/>
                  <a:gd name="T37" fmla="*/ 2147483647 h 2284"/>
                  <a:gd name="T38" fmla="*/ 2147483647 w 1185"/>
                  <a:gd name="T39" fmla="*/ 2147483647 h 2284"/>
                  <a:gd name="T40" fmla="*/ 2147483647 w 1185"/>
                  <a:gd name="T41" fmla="*/ 2147483647 h 2284"/>
                  <a:gd name="T42" fmla="*/ 2147483647 w 1185"/>
                  <a:gd name="T43" fmla="*/ 2147483647 h 2284"/>
                  <a:gd name="T44" fmla="*/ 2147483647 w 1185"/>
                  <a:gd name="T45" fmla="*/ 2147483647 h 2284"/>
                  <a:gd name="T46" fmla="*/ 2147483647 w 1185"/>
                  <a:gd name="T47" fmla="*/ 2147483647 h 2284"/>
                  <a:gd name="T48" fmla="*/ 2147483647 w 1185"/>
                  <a:gd name="T49" fmla="*/ 2147483647 h 2284"/>
                  <a:gd name="T50" fmla="*/ 2147483647 w 1185"/>
                  <a:gd name="T51" fmla="*/ 2147483647 h 2284"/>
                  <a:gd name="T52" fmla="*/ 2147483647 w 1185"/>
                  <a:gd name="T53" fmla="*/ 2147483647 h 2284"/>
                  <a:gd name="T54" fmla="*/ 2147483647 w 1185"/>
                  <a:gd name="T55" fmla="*/ 2147483647 h 2284"/>
                  <a:gd name="T56" fmla="*/ 2147483647 w 1185"/>
                  <a:gd name="T57" fmla="*/ 2147483647 h 2284"/>
                  <a:gd name="T58" fmla="*/ 2147483647 w 1185"/>
                  <a:gd name="T59" fmla="*/ 2147483647 h 2284"/>
                  <a:gd name="T60" fmla="*/ 2147483647 w 1185"/>
                  <a:gd name="T61" fmla="*/ 2147483647 h 2284"/>
                  <a:gd name="T62" fmla="*/ 2147483647 w 1185"/>
                  <a:gd name="T63" fmla="*/ 2147483647 h 2284"/>
                  <a:gd name="T64" fmla="*/ 2147483647 w 1185"/>
                  <a:gd name="T65" fmla="*/ 2147483647 h 2284"/>
                  <a:gd name="T66" fmla="*/ 2147483647 w 1185"/>
                  <a:gd name="T67" fmla="*/ 2147483647 h 2284"/>
                  <a:gd name="T68" fmla="*/ 2147483647 w 1185"/>
                  <a:gd name="T69" fmla="*/ 2147483647 h 2284"/>
                  <a:gd name="T70" fmla="*/ 2147483647 w 1185"/>
                  <a:gd name="T71" fmla="*/ 2147483647 h 2284"/>
                  <a:gd name="T72" fmla="*/ 2147483647 w 1185"/>
                  <a:gd name="T73" fmla="*/ 2147483647 h 2284"/>
                  <a:gd name="T74" fmla="*/ 2147483647 w 1185"/>
                  <a:gd name="T75" fmla="*/ 2147483647 h 2284"/>
                  <a:gd name="T76" fmla="*/ 2147483647 w 1185"/>
                  <a:gd name="T77" fmla="*/ 2147483647 h 2284"/>
                  <a:gd name="T78" fmla="*/ 2147483647 w 1185"/>
                  <a:gd name="T79" fmla="*/ 2147483647 h 2284"/>
                  <a:gd name="T80" fmla="*/ 2147483647 w 1185"/>
                  <a:gd name="T81" fmla="*/ 2147483647 h 2284"/>
                  <a:gd name="T82" fmla="*/ 2147483647 w 1185"/>
                  <a:gd name="T83" fmla="*/ 2147483647 h 2284"/>
                  <a:gd name="T84" fmla="*/ 2147483647 w 1185"/>
                  <a:gd name="T85" fmla="*/ 2147483647 h 2284"/>
                  <a:gd name="T86" fmla="*/ 2147483647 w 1185"/>
                  <a:gd name="T87" fmla="*/ 2147483647 h 2284"/>
                  <a:gd name="T88" fmla="*/ 2147483647 w 1185"/>
                  <a:gd name="T89" fmla="*/ 2147483647 h 2284"/>
                  <a:gd name="T90" fmla="*/ 2147483647 w 1185"/>
                  <a:gd name="T91" fmla="*/ 2147483647 h 2284"/>
                  <a:gd name="T92" fmla="*/ 2147483647 w 1185"/>
                  <a:gd name="T93" fmla="*/ 2147483647 h 2284"/>
                  <a:gd name="T94" fmla="*/ 2147483647 w 1185"/>
                  <a:gd name="T95" fmla="*/ 2147483647 h 2284"/>
                  <a:gd name="T96" fmla="*/ 2147483647 w 1185"/>
                  <a:gd name="T97" fmla="*/ 2147483647 h 22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85"/>
                  <a:gd name="T148" fmla="*/ 0 h 2284"/>
                  <a:gd name="T149" fmla="*/ 1185 w 1185"/>
                  <a:gd name="T150" fmla="*/ 2284 h 22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85" h="2284">
                    <a:moveTo>
                      <a:pt x="5" y="840"/>
                    </a:moveTo>
                    <a:lnTo>
                      <a:pt x="3" y="853"/>
                    </a:lnTo>
                    <a:lnTo>
                      <a:pt x="0" y="873"/>
                    </a:lnTo>
                    <a:lnTo>
                      <a:pt x="9" y="888"/>
                    </a:lnTo>
                    <a:lnTo>
                      <a:pt x="15" y="897"/>
                    </a:lnTo>
                    <a:lnTo>
                      <a:pt x="24" y="914"/>
                    </a:lnTo>
                    <a:lnTo>
                      <a:pt x="52" y="963"/>
                    </a:lnTo>
                    <a:lnTo>
                      <a:pt x="60" y="978"/>
                    </a:lnTo>
                    <a:lnTo>
                      <a:pt x="72" y="999"/>
                    </a:lnTo>
                    <a:lnTo>
                      <a:pt x="97" y="1041"/>
                    </a:lnTo>
                    <a:lnTo>
                      <a:pt x="104" y="1054"/>
                    </a:lnTo>
                    <a:lnTo>
                      <a:pt x="108" y="1061"/>
                    </a:lnTo>
                    <a:lnTo>
                      <a:pt x="122" y="1085"/>
                    </a:lnTo>
                    <a:lnTo>
                      <a:pt x="156" y="1144"/>
                    </a:lnTo>
                    <a:lnTo>
                      <a:pt x="181" y="1187"/>
                    </a:lnTo>
                    <a:lnTo>
                      <a:pt x="228" y="1271"/>
                    </a:lnTo>
                    <a:lnTo>
                      <a:pt x="284" y="1369"/>
                    </a:lnTo>
                    <a:lnTo>
                      <a:pt x="309" y="1412"/>
                    </a:lnTo>
                    <a:lnTo>
                      <a:pt x="316" y="1424"/>
                    </a:lnTo>
                    <a:lnTo>
                      <a:pt x="349" y="1483"/>
                    </a:lnTo>
                    <a:lnTo>
                      <a:pt x="360" y="1501"/>
                    </a:lnTo>
                    <a:lnTo>
                      <a:pt x="416" y="1599"/>
                    </a:lnTo>
                    <a:lnTo>
                      <a:pt x="511" y="1765"/>
                    </a:lnTo>
                    <a:lnTo>
                      <a:pt x="555" y="1843"/>
                    </a:lnTo>
                    <a:lnTo>
                      <a:pt x="609" y="1938"/>
                    </a:lnTo>
                    <a:lnTo>
                      <a:pt x="610" y="1939"/>
                    </a:lnTo>
                    <a:lnTo>
                      <a:pt x="632" y="1977"/>
                    </a:lnTo>
                    <a:lnTo>
                      <a:pt x="651" y="2010"/>
                    </a:lnTo>
                    <a:lnTo>
                      <a:pt x="710" y="2114"/>
                    </a:lnTo>
                    <a:lnTo>
                      <a:pt x="761" y="2203"/>
                    </a:lnTo>
                    <a:lnTo>
                      <a:pt x="807" y="2284"/>
                    </a:lnTo>
                    <a:lnTo>
                      <a:pt x="826" y="2213"/>
                    </a:lnTo>
                    <a:lnTo>
                      <a:pt x="824" y="2060"/>
                    </a:lnTo>
                    <a:lnTo>
                      <a:pt x="835" y="2024"/>
                    </a:lnTo>
                    <a:lnTo>
                      <a:pt x="828" y="1958"/>
                    </a:lnTo>
                    <a:lnTo>
                      <a:pt x="876" y="1952"/>
                    </a:lnTo>
                    <a:lnTo>
                      <a:pt x="919" y="1997"/>
                    </a:lnTo>
                    <a:lnTo>
                      <a:pt x="962" y="1955"/>
                    </a:lnTo>
                    <a:lnTo>
                      <a:pt x="987" y="1762"/>
                    </a:lnTo>
                    <a:lnTo>
                      <a:pt x="994" y="1715"/>
                    </a:lnTo>
                    <a:lnTo>
                      <a:pt x="998" y="1685"/>
                    </a:lnTo>
                    <a:lnTo>
                      <a:pt x="1010" y="1589"/>
                    </a:lnTo>
                    <a:lnTo>
                      <a:pt x="1016" y="1536"/>
                    </a:lnTo>
                    <a:lnTo>
                      <a:pt x="1022" y="1494"/>
                    </a:lnTo>
                    <a:lnTo>
                      <a:pt x="1023" y="1488"/>
                    </a:lnTo>
                    <a:lnTo>
                      <a:pt x="1038" y="1376"/>
                    </a:lnTo>
                    <a:lnTo>
                      <a:pt x="1043" y="1334"/>
                    </a:lnTo>
                    <a:lnTo>
                      <a:pt x="1050" y="1273"/>
                    </a:lnTo>
                    <a:lnTo>
                      <a:pt x="1054" y="1251"/>
                    </a:lnTo>
                    <a:lnTo>
                      <a:pt x="1056" y="1236"/>
                    </a:lnTo>
                    <a:lnTo>
                      <a:pt x="1057" y="1220"/>
                    </a:lnTo>
                    <a:lnTo>
                      <a:pt x="1065" y="1166"/>
                    </a:lnTo>
                    <a:lnTo>
                      <a:pt x="1089" y="978"/>
                    </a:lnTo>
                    <a:lnTo>
                      <a:pt x="1090" y="965"/>
                    </a:lnTo>
                    <a:lnTo>
                      <a:pt x="1098" y="904"/>
                    </a:lnTo>
                    <a:lnTo>
                      <a:pt x="1105" y="858"/>
                    </a:lnTo>
                    <a:lnTo>
                      <a:pt x="1108" y="830"/>
                    </a:lnTo>
                    <a:lnTo>
                      <a:pt x="1113" y="796"/>
                    </a:lnTo>
                    <a:lnTo>
                      <a:pt x="1121" y="728"/>
                    </a:lnTo>
                    <a:lnTo>
                      <a:pt x="1132" y="646"/>
                    </a:lnTo>
                    <a:lnTo>
                      <a:pt x="1147" y="536"/>
                    </a:lnTo>
                    <a:lnTo>
                      <a:pt x="1160" y="440"/>
                    </a:lnTo>
                    <a:lnTo>
                      <a:pt x="1180" y="276"/>
                    </a:lnTo>
                    <a:lnTo>
                      <a:pt x="1185" y="244"/>
                    </a:lnTo>
                    <a:lnTo>
                      <a:pt x="1151" y="237"/>
                    </a:lnTo>
                    <a:lnTo>
                      <a:pt x="1148" y="236"/>
                    </a:lnTo>
                    <a:lnTo>
                      <a:pt x="1143" y="236"/>
                    </a:lnTo>
                    <a:lnTo>
                      <a:pt x="1088" y="224"/>
                    </a:lnTo>
                    <a:lnTo>
                      <a:pt x="1062" y="217"/>
                    </a:lnTo>
                    <a:lnTo>
                      <a:pt x="1012" y="207"/>
                    </a:lnTo>
                    <a:lnTo>
                      <a:pt x="836" y="169"/>
                    </a:lnTo>
                    <a:lnTo>
                      <a:pt x="678" y="132"/>
                    </a:lnTo>
                    <a:lnTo>
                      <a:pt x="668" y="129"/>
                    </a:lnTo>
                    <a:lnTo>
                      <a:pt x="628" y="121"/>
                    </a:lnTo>
                    <a:lnTo>
                      <a:pt x="620" y="118"/>
                    </a:lnTo>
                    <a:lnTo>
                      <a:pt x="466" y="81"/>
                    </a:lnTo>
                    <a:lnTo>
                      <a:pt x="413" y="68"/>
                    </a:lnTo>
                    <a:lnTo>
                      <a:pt x="379" y="61"/>
                    </a:lnTo>
                    <a:lnTo>
                      <a:pt x="272" y="33"/>
                    </a:lnTo>
                    <a:lnTo>
                      <a:pt x="265" y="30"/>
                    </a:lnTo>
                    <a:lnTo>
                      <a:pt x="241" y="24"/>
                    </a:lnTo>
                    <a:lnTo>
                      <a:pt x="177" y="6"/>
                    </a:lnTo>
                    <a:lnTo>
                      <a:pt x="155" y="0"/>
                    </a:lnTo>
                    <a:lnTo>
                      <a:pt x="144" y="67"/>
                    </a:lnTo>
                    <a:lnTo>
                      <a:pt x="122" y="189"/>
                    </a:lnTo>
                    <a:lnTo>
                      <a:pt x="114" y="237"/>
                    </a:lnTo>
                    <a:lnTo>
                      <a:pt x="79" y="436"/>
                    </a:lnTo>
                    <a:lnTo>
                      <a:pt x="50" y="595"/>
                    </a:lnTo>
                    <a:lnTo>
                      <a:pt x="37" y="663"/>
                    </a:lnTo>
                    <a:lnTo>
                      <a:pt x="33" y="691"/>
                    </a:lnTo>
                    <a:lnTo>
                      <a:pt x="26" y="728"/>
                    </a:lnTo>
                    <a:lnTo>
                      <a:pt x="23" y="744"/>
                    </a:lnTo>
                    <a:lnTo>
                      <a:pt x="19" y="763"/>
                    </a:lnTo>
                    <a:lnTo>
                      <a:pt x="16" y="780"/>
                    </a:lnTo>
                    <a:lnTo>
                      <a:pt x="12" y="800"/>
                    </a:lnTo>
                    <a:lnTo>
                      <a:pt x="8" y="824"/>
                    </a:lnTo>
                    <a:lnTo>
                      <a:pt x="7" y="837"/>
                    </a:lnTo>
                    <a:lnTo>
                      <a:pt x="5" y="840"/>
                    </a:lnTo>
                    <a:close/>
                  </a:path>
                </a:pathLst>
              </a:custGeom>
              <a:solidFill>
                <a:srgbClr val="C0C0C0"/>
              </a:solidFill>
              <a:ln w="0">
                <a:solidFill>
                  <a:schemeClr val="tx2"/>
                </a:solidFill>
                <a:round/>
                <a:headEnd/>
                <a:tailEnd/>
              </a:ln>
            </p:spPr>
            <p:txBody>
              <a:bodyPr/>
              <a:lstStyle/>
              <a:p>
                <a:endParaRPr lang="en-US"/>
              </a:p>
            </p:txBody>
          </p:sp>
          <p:sp>
            <p:nvSpPr>
              <p:cNvPr id="83029" name="Rectangle 85"/>
              <p:cNvSpPr>
                <a:spLocks noChangeArrowheads="1"/>
              </p:cNvSpPr>
              <p:nvPr/>
            </p:nvSpPr>
            <p:spPr bwMode="auto">
              <a:xfrm rot="-133780">
                <a:off x="4430752" y="1320631"/>
                <a:ext cx="4219" cy="212375"/>
              </a:xfrm>
              <a:prstGeom prst="rect">
                <a:avLst/>
              </a:prstGeom>
              <a:noFill/>
              <a:ln w="9525">
                <a:noFill/>
                <a:miter lim="800000"/>
                <a:headEnd/>
                <a:tailEnd/>
              </a:ln>
            </p:spPr>
            <p:txBody>
              <a:bodyPr wrap="none" lIns="0" tIns="0" rIns="0" bIns="0">
                <a:spAutoFit/>
              </a:bodyPr>
              <a:lstStyle/>
              <a:p>
                <a:pPr eaLnBrk="0" fontAlgn="auto" hangingPunct="0">
                  <a:spcBef>
                    <a:spcPts val="0"/>
                  </a:spcBef>
                  <a:spcAft>
                    <a:spcPts val="0"/>
                  </a:spcAft>
                  <a:defRPr/>
                </a:pPr>
                <a:endParaRPr lang="en-US" altLang="ko-KR" sz="1400" b="1">
                  <a:solidFill>
                    <a:srgbClr val="FF6600"/>
                  </a:solidFill>
                  <a:effectLst>
                    <a:outerShdw blurRad="38100" dist="38100" dir="2700000" algn="tl">
                      <a:srgbClr val="C0C0C0"/>
                    </a:outerShdw>
                  </a:effectLst>
                  <a:latin typeface="+mn-lt"/>
                  <a:ea typeface="Gulim"/>
                  <a:cs typeface="+mn-cs"/>
                </a:endParaRPr>
              </a:p>
            </p:txBody>
          </p:sp>
          <p:sp>
            <p:nvSpPr>
              <p:cNvPr id="83030" name="Rectangle 86"/>
              <p:cNvSpPr>
                <a:spLocks noChangeArrowheads="1"/>
              </p:cNvSpPr>
              <p:nvPr/>
            </p:nvSpPr>
            <p:spPr bwMode="auto">
              <a:xfrm>
                <a:off x="8088719" y="1902695"/>
                <a:ext cx="0" cy="212375"/>
              </a:xfrm>
              <a:prstGeom prst="rect">
                <a:avLst/>
              </a:prstGeom>
              <a:noFill/>
              <a:ln w="9525">
                <a:noFill/>
                <a:miter lim="800000"/>
                <a:headEnd/>
                <a:tailEnd/>
              </a:ln>
            </p:spPr>
            <p:txBody>
              <a:bodyPr wrap="none" lIns="0" tIns="0" rIns="0" bIns="0">
                <a:spAutoFit/>
              </a:bodyPr>
              <a:lstStyle/>
              <a:p>
                <a:pPr eaLnBrk="0" fontAlgn="auto" hangingPunct="0">
                  <a:spcBef>
                    <a:spcPts val="0"/>
                  </a:spcBef>
                  <a:spcAft>
                    <a:spcPts val="0"/>
                  </a:spcAft>
                  <a:defRPr/>
                </a:pPr>
                <a:endParaRPr lang="en-US" altLang="ko-KR" sz="1400" b="1">
                  <a:solidFill>
                    <a:srgbClr val="FF6600"/>
                  </a:solidFill>
                  <a:effectLst>
                    <a:outerShdw blurRad="38100" dist="38100" dir="2700000" algn="tl">
                      <a:srgbClr val="C0C0C0"/>
                    </a:outerShdw>
                  </a:effectLst>
                  <a:latin typeface="+mn-lt"/>
                  <a:ea typeface="Gulim"/>
                  <a:cs typeface="+mn-cs"/>
                </a:endParaRPr>
              </a:p>
            </p:txBody>
          </p:sp>
          <p:sp>
            <p:nvSpPr>
              <p:cNvPr id="83031" name="Text Box 87"/>
              <p:cNvSpPr txBox="1">
                <a:spLocks noChangeArrowheads="1"/>
              </p:cNvSpPr>
              <p:nvPr/>
            </p:nvSpPr>
            <p:spPr bwMode="auto">
              <a:xfrm>
                <a:off x="1916163" y="4015953"/>
                <a:ext cx="1681315" cy="301520"/>
              </a:xfrm>
              <a:prstGeom prst="rect">
                <a:avLst/>
              </a:prstGeom>
              <a:noFill/>
              <a:ln w="12700">
                <a:noFill/>
                <a:miter lim="800000"/>
                <a:headEnd type="none" w="sm" len="sm"/>
                <a:tailEnd type="none" w="sm" len="sm"/>
              </a:ln>
              <a:effectLst/>
            </p:spPr>
            <p:txBody>
              <a:bodyPr>
                <a:spAutoFit/>
              </a:bodyPr>
              <a:lstStyle/>
              <a:p>
                <a:pPr eaLnBrk="0" fontAlgn="auto" hangingPunct="0">
                  <a:spcBef>
                    <a:spcPct val="50000"/>
                  </a:spcBef>
                  <a:spcAft>
                    <a:spcPts val="0"/>
                  </a:spcAft>
                  <a:defRPr/>
                </a:pPr>
                <a:endParaRPr lang="en-US" altLang="ko-KR" sz="1400" b="1">
                  <a:solidFill>
                    <a:srgbClr val="FF6600"/>
                  </a:solidFill>
                  <a:effectLst>
                    <a:outerShdw blurRad="38100" dist="38100" dir="2700000" algn="tl">
                      <a:srgbClr val="C0C0C0"/>
                    </a:outerShdw>
                  </a:effectLst>
                  <a:latin typeface="+mn-lt"/>
                  <a:ea typeface="Gulim"/>
                  <a:cs typeface="+mn-cs"/>
                </a:endParaRPr>
              </a:p>
            </p:txBody>
          </p:sp>
          <p:sp>
            <p:nvSpPr>
              <p:cNvPr id="83032" name="Rectangle 88"/>
              <p:cNvSpPr>
                <a:spLocks noChangeArrowheads="1"/>
              </p:cNvSpPr>
              <p:nvPr/>
            </p:nvSpPr>
            <p:spPr bwMode="auto">
              <a:xfrm>
                <a:off x="6487568" y="1721784"/>
                <a:ext cx="2109" cy="212374"/>
              </a:xfrm>
              <a:prstGeom prst="rect">
                <a:avLst/>
              </a:prstGeom>
              <a:noFill/>
              <a:ln w="9525">
                <a:noFill/>
                <a:miter lim="800000"/>
                <a:headEnd/>
                <a:tailEnd/>
              </a:ln>
            </p:spPr>
            <p:txBody>
              <a:bodyPr wrap="none" lIns="0" tIns="0" rIns="0" bIns="0">
                <a:spAutoFit/>
              </a:bodyPr>
              <a:lstStyle/>
              <a:p>
                <a:pPr eaLnBrk="0" fontAlgn="auto" hangingPunct="0">
                  <a:spcBef>
                    <a:spcPts val="0"/>
                  </a:spcBef>
                  <a:spcAft>
                    <a:spcPts val="0"/>
                  </a:spcAft>
                  <a:defRPr/>
                </a:pPr>
                <a:endParaRPr lang="en-US" altLang="ko-KR" sz="1400" b="1">
                  <a:solidFill>
                    <a:srgbClr val="009900"/>
                  </a:solidFill>
                  <a:effectLst>
                    <a:outerShdw blurRad="38100" dist="38100" dir="2700000" algn="tl">
                      <a:srgbClr val="C0C0C0"/>
                    </a:outerShdw>
                  </a:effectLst>
                  <a:latin typeface="+mn-lt"/>
                  <a:ea typeface="Gulim"/>
                  <a:cs typeface="+mn-cs"/>
                </a:endParaRPr>
              </a:p>
            </p:txBody>
          </p:sp>
          <p:sp>
            <p:nvSpPr>
              <p:cNvPr id="202846" name="Rectangle 90"/>
              <p:cNvSpPr>
                <a:spLocks noChangeArrowheads="1"/>
              </p:cNvSpPr>
              <p:nvPr/>
            </p:nvSpPr>
            <p:spPr bwMode="auto">
              <a:xfrm>
                <a:off x="7543160" y="6102350"/>
                <a:ext cx="481012" cy="374650"/>
              </a:xfrm>
              <a:prstGeom prst="rect">
                <a:avLst/>
              </a:prstGeom>
              <a:solidFill>
                <a:srgbClr val="969696">
                  <a:alpha val="45882"/>
                </a:srgbClr>
              </a:solidFill>
              <a:ln w="0">
                <a:solidFill>
                  <a:srgbClr val="292929"/>
                </a:solidFill>
                <a:miter lim="800000"/>
                <a:headEnd/>
                <a:tailEnd/>
              </a:ln>
            </p:spPr>
            <p:txBody>
              <a:bodyPr/>
              <a:lstStyle/>
              <a:p>
                <a:endParaRPr lang="en-US" sz="1800">
                  <a:latin typeface="Calibri" pitchFamily="34" charset="0"/>
                </a:endParaRPr>
              </a:p>
            </p:txBody>
          </p:sp>
          <p:sp>
            <p:nvSpPr>
              <p:cNvPr id="202847" name="Rectangle 91"/>
              <p:cNvSpPr>
                <a:spLocks noChangeArrowheads="1"/>
              </p:cNvSpPr>
              <p:nvPr/>
            </p:nvSpPr>
            <p:spPr bwMode="auto">
              <a:xfrm>
                <a:off x="7535050" y="5564160"/>
                <a:ext cx="481013" cy="374650"/>
              </a:xfrm>
              <a:prstGeom prst="rect">
                <a:avLst/>
              </a:prstGeom>
              <a:solidFill>
                <a:srgbClr val="00FF00"/>
              </a:solidFill>
              <a:ln w="0">
                <a:solidFill>
                  <a:schemeClr val="tx2"/>
                </a:solidFill>
                <a:miter lim="800000"/>
                <a:headEnd/>
                <a:tailEnd/>
              </a:ln>
            </p:spPr>
            <p:txBody>
              <a:bodyPr/>
              <a:lstStyle/>
              <a:p>
                <a:endParaRPr lang="en-US" sz="1800">
                  <a:latin typeface="Calibri" pitchFamily="34" charset="0"/>
                </a:endParaRPr>
              </a:p>
            </p:txBody>
          </p:sp>
          <p:sp>
            <p:nvSpPr>
              <p:cNvPr id="202848" name="Rectangle 94"/>
              <p:cNvSpPr>
                <a:spLocks noChangeArrowheads="1"/>
              </p:cNvSpPr>
              <p:nvPr/>
            </p:nvSpPr>
            <p:spPr bwMode="auto">
              <a:xfrm>
                <a:off x="762000" y="6553200"/>
                <a:ext cx="685800" cy="152400"/>
              </a:xfrm>
              <a:prstGeom prst="rect">
                <a:avLst/>
              </a:prstGeom>
              <a:solidFill>
                <a:schemeClr val="bg1"/>
              </a:solidFill>
              <a:ln w="9525">
                <a:noFill/>
                <a:miter lim="800000"/>
                <a:headEnd/>
                <a:tailEnd/>
              </a:ln>
            </p:spPr>
            <p:txBody>
              <a:bodyPr wrap="none" anchor="ctr"/>
              <a:lstStyle/>
              <a:p>
                <a:endParaRPr lang="en-US" sz="1800">
                  <a:latin typeface="Calibri" pitchFamily="34" charset="0"/>
                </a:endParaRPr>
              </a:p>
            </p:txBody>
          </p:sp>
          <p:grpSp>
            <p:nvGrpSpPr>
              <p:cNvPr id="202849" name="Group 96"/>
              <p:cNvGrpSpPr>
                <a:grpSpLocks/>
              </p:cNvGrpSpPr>
              <p:nvPr/>
            </p:nvGrpSpPr>
            <p:grpSpPr bwMode="auto">
              <a:xfrm>
                <a:off x="1828800" y="5715000"/>
                <a:ext cx="1143000" cy="795338"/>
                <a:chOff x="1710" y="3401"/>
                <a:chExt cx="498" cy="349"/>
              </a:xfrm>
            </p:grpSpPr>
            <p:sp>
              <p:nvSpPr>
                <p:cNvPr id="202862" name="Freeform 97" descr="Small grid"/>
                <p:cNvSpPr>
                  <a:spLocks/>
                </p:cNvSpPr>
                <p:nvPr/>
              </p:nvSpPr>
              <p:spPr bwMode="auto">
                <a:xfrm>
                  <a:off x="2101" y="3607"/>
                  <a:ext cx="107" cy="143"/>
                </a:xfrm>
                <a:custGeom>
                  <a:avLst/>
                  <a:gdLst>
                    <a:gd name="T0" fmla="*/ 4 w 120"/>
                    <a:gd name="T1" fmla="*/ 4 h 160"/>
                    <a:gd name="T2" fmla="*/ 4 w 120"/>
                    <a:gd name="T3" fmla="*/ 4 h 160"/>
                    <a:gd name="T4" fmla="*/ 4 w 120"/>
                    <a:gd name="T5" fmla="*/ 4 h 160"/>
                    <a:gd name="T6" fmla="*/ 4 w 120"/>
                    <a:gd name="T7" fmla="*/ 4 h 160"/>
                    <a:gd name="T8" fmla="*/ 4 w 120"/>
                    <a:gd name="T9" fmla="*/ 4 h 160"/>
                    <a:gd name="T10" fmla="*/ 4 w 120"/>
                    <a:gd name="T11" fmla="*/ 4 h 160"/>
                    <a:gd name="T12" fmla="*/ 4 w 120"/>
                    <a:gd name="T13" fmla="*/ 4 h 160"/>
                    <a:gd name="T14" fmla="*/ 4 w 120"/>
                    <a:gd name="T15" fmla="*/ 4 h 160"/>
                    <a:gd name="T16" fmla="*/ 4 w 120"/>
                    <a:gd name="T17" fmla="*/ 4 h 160"/>
                    <a:gd name="T18" fmla="*/ 4 w 120"/>
                    <a:gd name="T19" fmla="*/ 0 h 160"/>
                    <a:gd name="T20" fmla="*/ 4 w 120"/>
                    <a:gd name="T21" fmla="*/ 4 h 160"/>
                    <a:gd name="T22" fmla="*/ 0 w 120"/>
                    <a:gd name="T23" fmla="*/ 4 h 160"/>
                    <a:gd name="T24" fmla="*/ 0 w 120"/>
                    <a:gd name="T25" fmla="*/ 4 h 160"/>
                    <a:gd name="T26" fmla="*/ 0 w 120"/>
                    <a:gd name="T27" fmla="*/ 4 h 160"/>
                    <a:gd name="T28" fmla="*/ 0 w 120"/>
                    <a:gd name="T29" fmla="*/ 4 h 160"/>
                    <a:gd name="T30" fmla="*/ 4 w 120"/>
                    <a:gd name="T31" fmla="*/ 4 h 160"/>
                    <a:gd name="T32" fmla="*/ 4 w 120"/>
                    <a:gd name="T33" fmla="*/ 4 h 160"/>
                    <a:gd name="T34" fmla="*/ 4 w 120"/>
                    <a:gd name="T35" fmla="*/ 4 h 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0"/>
                    <a:gd name="T55" fmla="*/ 0 h 160"/>
                    <a:gd name="T56" fmla="*/ 120 w 120"/>
                    <a:gd name="T57" fmla="*/ 160 h 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0" h="160">
                      <a:moveTo>
                        <a:pt x="32" y="160"/>
                      </a:moveTo>
                      <a:lnTo>
                        <a:pt x="64" y="120"/>
                      </a:lnTo>
                      <a:lnTo>
                        <a:pt x="120" y="96"/>
                      </a:lnTo>
                      <a:lnTo>
                        <a:pt x="104" y="72"/>
                      </a:lnTo>
                      <a:lnTo>
                        <a:pt x="104" y="64"/>
                      </a:lnTo>
                      <a:lnTo>
                        <a:pt x="88" y="64"/>
                      </a:lnTo>
                      <a:lnTo>
                        <a:pt x="80" y="48"/>
                      </a:lnTo>
                      <a:lnTo>
                        <a:pt x="72" y="32"/>
                      </a:lnTo>
                      <a:lnTo>
                        <a:pt x="32" y="8"/>
                      </a:lnTo>
                      <a:lnTo>
                        <a:pt x="16" y="0"/>
                      </a:lnTo>
                      <a:lnTo>
                        <a:pt x="8" y="8"/>
                      </a:lnTo>
                      <a:lnTo>
                        <a:pt x="0" y="64"/>
                      </a:lnTo>
                      <a:lnTo>
                        <a:pt x="0" y="104"/>
                      </a:lnTo>
                      <a:lnTo>
                        <a:pt x="0" y="120"/>
                      </a:lnTo>
                      <a:lnTo>
                        <a:pt x="0" y="136"/>
                      </a:lnTo>
                      <a:lnTo>
                        <a:pt x="16" y="144"/>
                      </a:lnTo>
                      <a:lnTo>
                        <a:pt x="24" y="160"/>
                      </a:lnTo>
                      <a:lnTo>
                        <a:pt x="32" y="160"/>
                      </a:lnTo>
                      <a:close/>
                    </a:path>
                  </a:pathLst>
                </a:custGeom>
                <a:pattFill prst="smGrid">
                  <a:fgClr>
                    <a:srgbClr val="00FF00"/>
                  </a:fgClr>
                  <a:bgClr>
                    <a:srgbClr val="C0C0C0"/>
                  </a:bgClr>
                </a:pattFill>
                <a:ln w="6350">
                  <a:solidFill>
                    <a:schemeClr val="tx1"/>
                  </a:solidFill>
                  <a:round/>
                  <a:headEnd/>
                  <a:tailEnd/>
                </a:ln>
              </p:spPr>
              <p:txBody>
                <a:bodyPr/>
                <a:lstStyle/>
                <a:p>
                  <a:endParaRPr lang="en-US"/>
                </a:p>
              </p:txBody>
            </p:sp>
            <p:sp>
              <p:nvSpPr>
                <p:cNvPr id="202863" name="Freeform 98" descr="Small grid"/>
                <p:cNvSpPr>
                  <a:spLocks/>
                </p:cNvSpPr>
                <p:nvPr/>
              </p:nvSpPr>
              <p:spPr bwMode="auto">
                <a:xfrm>
                  <a:off x="2037" y="3529"/>
                  <a:ext cx="57" cy="43"/>
                </a:xfrm>
                <a:custGeom>
                  <a:avLst/>
                  <a:gdLst>
                    <a:gd name="T0" fmla="*/ 4 w 64"/>
                    <a:gd name="T1" fmla="*/ 4 h 48"/>
                    <a:gd name="T2" fmla="*/ 0 w 64"/>
                    <a:gd name="T3" fmla="*/ 0 h 48"/>
                    <a:gd name="T4" fmla="*/ 0 w 64"/>
                    <a:gd name="T5" fmla="*/ 4 h 48"/>
                    <a:gd name="T6" fmla="*/ 4 w 64"/>
                    <a:gd name="T7" fmla="*/ 4 h 48"/>
                    <a:gd name="T8" fmla="*/ 4 w 64"/>
                    <a:gd name="T9" fmla="*/ 4 h 48"/>
                    <a:gd name="T10" fmla="*/ 4 w 64"/>
                    <a:gd name="T11" fmla="*/ 4 h 48"/>
                    <a:gd name="T12" fmla="*/ 4 w 64"/>
                    <a:gd name="T13" fmla="*/ 4 h 48"/>
                    <a:gd name="T14" fmla="*/ 4 w 64"/>
                    <a:gd name="T15" fmla="*/ 4 h 48"/>
                    <a:gd name="T16" fmla="*/ 4 w 64"/>
                    <a:gd name="T17" fmla="*/ 4 h 48"/>
                    <a:gd name="T18" fmla="*/ 4 w 64"/>
                    <a:gd name="T19" fmla="*/ 4 h 48"/>
                    <a:gd name="T20" fmla="*/ 4 w 64"/>
                    <a:gd name="T21" fmla="*/ 4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
                    <a:gd name="T34" fmla="*/ 0 h 48"/>
                    <a:gd name="T35" fmla="*/ 64 w 64"/>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 h="48">
                      <a:moveTo>
                        <a:pt x="24" y="16"/>
                      </a:moveTo>
                      <a:lnTo>
                        <a:pt x="0" y="0"/>
                      </a:lnTo>
                      <a:lnTo>
                        <a:pt x="0" y="24"/>
                      </a:lnTo>
                      <a:lnTo>
                        <a:pt x="16" y="32"/>
                      </a:lnTo>
                      <a:lnTo>
                        <a:pt x="16" y="40"/>
                      </a:lnTo>
                      <a:lnTo>
                        <a:pt x="32" y="48"/>
                      </a:lnTo>
                      <a:lnTo>
                        <a:pt x="64" y="40"/>
                      </a:lnTo>
                      <a:lnTo>
                        <a:pt x="64" y="24"/>
                      </a:lnTo>
                      <a:lnTo>
                        <a:pt x="56" y="24"/>
                      </a:lnTo>
                      <a:lnTo>
                        <a:pt x="40" y="16"/>
                      </a:lnTo>
                      <a:lnTo>
                        <a:pt x="24" y="16"/>
                      </a:lnTo>
                      <a:close/>
                    </a:path>
                  </a:pathLst>
                </a:custGeom>
                <a:pattFill prst="smGrid">
                  <a:fgClr>
                    <a:srgbClr val="00FF00"/>
                  </a:fgClr>
                  <a:bgClr>
                    <a:srgbClr val="C0C0C0"/>
                  </a:bgClr>
                </a:pattFill>
                <a:ln w="6350">
                  <a:solidFill>
                    <a:schemeClr val="tx1"/>
                  </a:solidFill>
                  <a:round/>
                  <a:headEnd/>
                  <a:tailEnd/>
                </a:ln>
              </p:spPr>
              <p:txBody>
                <a:bodyPr/>
                <a:lstStyle/>
                <a:p>
                  <a:endParaRPr lang="en-US"/>
                </a:p>
              </p:txBody>
            </p:sp>
            <p:sp>
              <p:nvSpPr>
                <p:cNvPr id="202864" name="Freeform 99" descr="Small grid"/>
                <p:cNvSpPr>
                  <a:spLocks/>
                </p:cNvSpPr>
                <p:nvPr/>
              </p:nvSpPr>
              <p:spPr bwMode="auto">
                <a:xfrm>
                  <a:off x="2023" y="3579"/>
                  <a:ext cx="21" cy="1"/>
                </a:xfrm>
                <a:custGeom>
                  <a:avLst/>
                  <a:gdLst>
                    <a:gd name="T0" fmla="*/ 4 w 24"/>
                    <a:gd name="T1" fmla="*/ 0 h 1"/>
                    <a:gd name="T2" fmla="*/ 0 w 24"/>
                    <a:gd name="T3" fmla="*/ 0 h 1"/>
                    <a:gd name="T4" fmla="*/ 4 w 24"/>
                    <a:gd name="T5" fmla="*/ 0 h 1"/>
                    <a:gd name="T6" fmla="*/ 0 60000 65536"/>
                    <a:gd name="T7" fmla="*/ 0 60000 65536"/>
                    <a:gd name="T8" fmla="*/ 0 60000 65536"/>
                    <a:gd name="T9" fmla="*/ 0 w 24"/>
                    <a:gd name="T10" fmla="*/ 0 h 1"/>
                    <a:gd name="T11" fmla="*/ 24 w 24"/>
                    <a:gd name="T12" fmla="*/ 1 h 1"/>
                  </a:gdLst>
                  <a:ahLst/>
                  <a:cxnLst>
                    <a:cxn ang="T6">
                      <a:pos x="T0" y="T1"/>
                    </a:cxn>
                    <a:cxn ang="T7">
                      <a:pos x="T2" y="T3"/>
                    </a:cxn>
                    <a:cxn ang="T8">
                      <a:pos x="T4" y="T5"/>
                    </a:cxn>
                  </a:cxnLst>
                  <a:rect l="T9" t="T10" r="T11" b="T12"/>
                  <a:pathLst>
                    <a:path w="24" h="1">
                      <a:moveTo>
                        <a:pt x="24" y="0"/>
                      </a:moveTo>
                      <a:lnTo>
                        <a:pt x="0" y="0"/>
                      </a:lnTo>
                      <a:lnTo>
                        <a:pt x="24" y="0"/>
                      </a:lnTo>
                      <a:close/>
                    </a:path>
                  </a:pathLst>
                </a:custGeom>
                <a:pattFill prst="smGrid">
                  <a:fgClr>
                    <a:srgbClr val="00FF00"/>
                  </a:fgClr>
                  <a:bgClr>
                    <a:srgbClr val="C0C0C0"/>
                  </a:bgClr>
                </a:pattFill>
                <a:ln w="6350">
                  <a:solidFill>
                    <a:schemeClr val="tx1"/>
                  </a:solidFill>
                  <a:round/>
                  <a:headEnd/>
                  <a:tailEnd/>
                </a:ln>
              </p:spPr>
              <p:txBody>
                <a:bodyPr/>
                <a:lstStyle/>
                <a:p>
                  <a:endParaRPr lang="en-US"/>
                </a:p>
              </p:txBody>
            </p:sp>
            <p:sp>
              <p:nvSpPr>
                <p:cNvPr id="202865" name="Freeform 100" descr="Small grid"/>
                <p:cNvSpPr>
                  <a:spLocks/>
                </p:cNvSpPr>
                <p:nvPr/>
              </p:nvSpPr>
              <p:spPr bwMode="auto">
                <a:xfrm>
                  <a:off x="1973" y="3515"/>
                  <a:ext cx="57" cy="14"/>
                </a:xfrm>
                <a:custGeom>
                  <a:avLst/>
                  <a:gdLst>
                    <a:gd name="T0" fmla="*/ 4 w 64"/>
                    <a:gd name="T1" fmla="*/ 0 h 16"/>
                    <a:gd name="T2" fmla="*/ 4 w 64"/>
                    <a:gd name="T3" fmla="*/ 0 h 16"/>
                    <a:gd name="T4" fmla="*/ 0 w 64"/>
                    <a:gd name="T5" fmla="*/ 4 h 16"/>
                    <a:gd name="T6" fmla="*/ 4 w 64"/>
                    <a:gd name="T7" fmla="*/ 4 h 16"/>
                    <a:gd name="T8" fmla="*/ 4 w 64"/>
                    <a:gd name="T9" fmla="*/ 4 h 16"/>
                    <a:gd name="T10" fmla="*/ 4 w 64"/>
                    <a:gd name="T11" fmla="*/ 0 h 16"/>
                    <a:gd name="T12" fmla="*/ 0 60000 65536"/>
                    <a:gd name="T13" fmla="*/ 0 60000 65536"/>
                    <a:gd name="T14" fmla="*/ 0 60000 65536"/>
                    <a:gd name="T15" fmla="*/ 0 60000 65536"/>
                    <a:gd name="T16" fmla="*/ 0 60000 65536"/>
                    <a:gd name="T17" fmla="*/ 0 60000 65536"/>
                    <a:gd name="T18" fmla="*/ 0 w 64"/>
                    <a:gd name="T19" fmla="*/ 0 h 16"/>
                    <a:gd name="T20" fmla="*/ 64 w 6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64" h="16">
                      <a:moveTo>
                        <a:pt x="64" y="0"/>
                      </a:moveTo>
                      <a:lnTo>
                        <a:pt x="8" y="0"/>
                      </a:lnTo>
                      <a:lnTo>
                        <a:pt x="0" y="8"/>
                      </a:lnTo>
                      <a:lnTo>
                        <a:pt x="8" y="16"/>
                      </a:lnTo>
                      <a:lnTo>
                        <a:pt x="64" y="8"/>
                      </a:lnTo>
                      <a:lnTo>
                        <a:pt x="56" y="0"/>
                      </a:lnTo>
                    </a:path>
                  </a:pathLst>
                </a:custGeom>
                <a:pattFill prst="smGrid">
                  <a:fgClr>
                    <a:srgbClr val="00FF00"/>
                  </a:fgClr>
                  <a:bgClr>
                    <a:srgbClr val="C0C0C0"/>
                  </a:bgClr>
                </a:pattFill>
                <a:ln w="6350">
                  <a:solidFill>
                    <a:schemeClr val="tx1"/>
                  </a:solidFill>
                  <a:round/>
                  <a:headEnd/>
                  <a:tailEnd/>
                </a:ln>
              </p:spPr>
              <p:txBody>
                <a:bodyPr/>
                <a:lstStyle/>
                <a:p>
                  <a:endParaRPr lang="en-US"/>
                </a:p>
              </p:txBody>
            </p:sp>
            <p:sp>
              <p:nvSpPr>
                <p:cNvPr id="202866" name="Freeform 101" descr="Small grid"/>
                <p:cNvSpPr>
                  <a:spLocks/>
                </p:cNvSpPr>
                <p:nvPr/>
              </p:nvSpPr>
              <p:spPr bwMode="auto">
                <a:xfrm>
                  <a:off x="1880" y="3465"/>
                  <a:ext cx="64" cy="36"/>
                </a:xfrm>
                <a:custGeom>
                  <a:avLst/>
                  <a:gdLst>
                    <a:gd name="T0" fmla="*/ 4 w 72"/>
                    <a:gd name="T1" fmla="*/ 5 h 40"/>
                    <a:gd name="T2" fmla="*/ 4 w 72"/>
                    <a:gd name="T3" fmla="*/ 5 h 40"/>
                    <a:gd name="T4" fmla="*/ 4 w 72"/>
                    <a:gd name="T5" fmla="*/ 5 h 40"/>
                    <a:gd name="T6" fmla="*/ 4 w 72"/>
                    <a:gd name="T7" fmla="*/ 5 h 40"/>
                    <a:gd name="T8" fmla="*/ 4 w 72"/>
                    <a:gd name="T9" fmla="*/ 5 h 40"/>
                    <a:gd name="T10" fmla="*/ 4 w 72"/>
                    <a:gd name="T11" fmla="*/ 5 h 40"/>
                    <a:gd name="T12" fmla="*/ 4 w 72"/>
                    <a:gd name="T13" fmla="*/ 5 h 40"/>
                    <a:gd name="T14" fmla="*/ 4 w 72"/>
                    <a:gd name="T15" fmla="*/ 5 h 40"/>
                    <a:gd name="T16" fmla="*/ 4 w 72"/>
                    <a:gd name="T17" fmla="*/ 0 h 40"/>
                    <a:gd name="T18" fmla="*/ 4 w 72"/>
                    <a:gd name="T19" fmla="*/ 0 h 40"/>
                    <a:gd name="T20" fmla="*/ 0 w 72"/>
                    <a:gd name="T21" fmla="*/ 0 h 40"/>
                    <a:gd name="T22" fmla="*/ 4 w 72"/>
                    <a:gd name="T23" fmla="*/ 5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2"/>
                    <a:gd name="T37" fmla="*/ 0 h 40"/>
                    <a:gd name="T38" fmla="*/ 72 w 72"/>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2" h="40">
                      <a:moveTo>
                        <a:pt x="8" y="8"/>
                      </a:moveTo>
                      <a:lnTo>
                        <a:pt x="16" y="24"/>
                      </a:lnTo>
                      <a:lnTo>
                        <a:pt x="40" y="32"/>
                      </a:lnTo>
                      <a:lnTo>
                        <a:pt x="48" y="40"/>
                      </a:lnTo>
                      <a:lnTo>
                        <a:pt x="64" y="40"/>
                      </a:lnTo>
                      <a:lnTo>
                        <a:pt x="72" y="40"/>
                      </a:lnTo>
                      <a:lnTo>
                        <a:pt x="64" y="24"/>
                      </a:lnTo>
                      <a:lnTo>
                        <a:pt x="48" y="16"/>
                      </a:lnTo>
                      <a:lnTo>
                        <a:pt x="40" y="0"/>
                      </a:lnTo>
                      <a:lnTo>
                        <a:pt x="24" y="0"/>
                      </a:lnTo>
                      <a:lnTo>
                        <a:pt x="0" y="0"/>
                      </a:lnTo>
                      <a:lnTo>
                        <a:pt x="8" y="8"/>
                      </a:lnTo>
                      <a:close/>
                    </a:path>
                  </a:pathLst>
                </a:custGeom>
                <a:pattFill prst="smGrid">
                  <a:fgClr>
                    <a:srgbClr val="00FF00"/>
                  </a:fgClr>
                  <a:bgClr>
                    <a:srgbClr val="C0C0C0"/>
                  </a:bgClr>
                </a:pattFill>
                <a:ln w="6350">
                  <a:solidFill>
                    <a:schemeClr val="tx1"/>
                  </a:solidFill>
                  <a:round/>
                  <a:headEnd/>
                  <a:tailEnd/>
                </a:ln>
              </p:spPr>
              <p:txBody>
                <a:bodyPr/>
                <a:lstStyle/>
                <a:p>
                  <a:endParaRPr lang="en-US"/>
                </a:p>
              </p:txBody>
            </p:sp>
            <p:sp>
              <p:nvSpPr>
                <p:cNvPr id="202867" name="Freeform 102" descr="Small grid"/>
                <p:cNvSpPr>
                  <a:spLocks/>
                </p:cNvSpPr>
                <p:nvPr/>
              </p:nvSpPr>
              <p:spPr bwMode="auto">
                <a:xfrm>
                  <a:off x="2001" y="3543"/>
                  <a:ext cx="22" cy="15"/>
                </a:xfrm>
                <a:custGeom>
                  <a:avLst/>
                  <a:gdLst>
                    <a:gd name="T0" fmla="*/ 0 w 24"/>
                    <a:gd name="T1" fmla="*/ 0 h 16"/>
                    <a:gd name="T2" fmla="*/ 6 w 24"/>
                    <a:gd name="T3" fmla="*/ 8 h 16"/>
                    <a:gd name="T4" fmla="*/ 6 w 24"/>
                    <a:gd name="T5" fmla="*/ 8 h 16"/>
                    <a:gd name="T6" fmla="*/ 0 w 24"/>
                    <a:gd name="T7" fmla="*/ 0 h 16"/>
                    <a:gd name="T8" fmla="*/ 0 60000 65536"/>
                    <a:gd name="T9" fmla="*/ 0 60000 65536"/>
                    <a:gd name="T10" fmla="*/ 0 60000 65536"/>
                    <a:gd name="T11" fmla="*/ 0 60000 65536"/>
                    <a:gd name="T12" fmla="*/ 0 w 24"/>
                    <a:gd name="T13" fmla="*/ 0 h 16"/>
                    <a:gd name="T14" fmla="*/ 24 w 24"/>
                    <a:gd name="T15" fmla="*/ 16 h 16"/>
                  </a:gdLst>
                  <a:ahLst/>
                  <a:cxnLst>
                    <a:cxn ang="T8">
                      <a:pos x="T0" y="T1"/>
                    </a:cxn>
                    <a:cxn ang="T9">
                      <a:pos x="T2" y="T3"/>
                    </a:cxn>
                    <a:cxn ang="T10">
                      <a:pos x="T4" y="T5"/>
                    </a:cxn>
                    <a:cxn ang="T11">
                      <a:pos x="T6" y="T7"/>
                    </a:cxn>
                  </a:cxnLst>
                  <a:rect l="T12" t="T13" r="T14" b="T15"/>
                  <a:pathLst>
                    <a:path w="24" h="16">
                      <a:moveTo>
                        <a:pt x="0" y="0"/>
                      </a:moveTo>
                      <a:lnTo>
                        <a:pt x="24" y="8"/>
                      </a:lnTo>
                      <a:lnTo>
                        <a:pt x="8" y="16"/>
                      </a:lnTo>
                      <a:lnTo>
                        <a:pt x="0" y="0"/>
                      </a:lnTo>
                      <a:close/>
                    </a:path>
                  </a:pathLst>
                </a:custGeom>
                <a:pattFill prst="smGrid">
                  <a:fgClr>
                    <a:srgbClr val="00FF00"/>
                  </a:fgClr>
                  <a:bgClr>
                    <a:srgbClr val="C0C0C0"/>
                  </a:bgClr>
                </a:pattFill>
                <a:ln w="6350">
                  <a:solidFill>
                    <a:schemeClr val="tx1"/>
                  </a:solidFill>
                  <a:round/>
                  <a:headEnd/>
                  <a:tailEnd/>
                </a:ln>
              </p:spPr>
              <p:txBody>
                <a:bodyPr/>
                <a:lstStyle/>
                <a:p>
                  <a:endParaRPr lang="en-US"/>
                </a:p>
              </p:txBody>
            </p:sp>
            <p:sp>
              <p:nvSpPr>
                <p:cNvPr id="202868" name="Freeform 103" descr="Small grid"/>
                <p:cNvSpPr>
                  <a:spLocks/>
                </p:cNvSpPr>
                <p:nvPr/>
              </p:nvSpPr>
              <p:spPr bwMode="auto">
                <a:xfrm>
                  <a:off x="1752" y="3401"/>
                  <a:ext cx="50" cy="36"/>
                </a:xfrm>
                <a:custGeom>
                  <a:avLst/>
                  <a:gdLst>
                    <a:gd name="T0" fmla="*/ 4 w 56"/>
                    <a:gd name="T1" fmla="*/ 5 h 40"/>
                    <a:gd name="T2" fmla="*/ 4 w 56"/>
                    <a:gd name="T3" fmla="*/ 5 h 40"/>
                    <a:gd name="T4" fmla="*/ 4 w 56"/>
                    <a:gd name="T5" fmla="*/ 5 h 40"/>
                    <a:gd name="T6" fmla="*/ 4 w 56"/>
                    <a:gd name="T7" fmla="*/ 0 h 40"/>
                    <a:gd name="T8" fmla="*/ 4 w 56"/>
                    <a:gd name="T9" fmla="*/ 0 h 40"/>
                    <a:gd name="T10" fmla="*/ 0 w 56"/>
                    <a:gd name="T11" fmla="*/ 5 h 40"/>
                    <a:gd name="T12" fmla="*/ 4 w 56"/>
                    <a:gd name="T13" fmla="*/ 5 h 40"/>
                    <a:gd name="T14" fmla="*/ 4 w 56"/>
                    <a:gd name="T15" fmla="*/ 5 h 40"/>
                    <a:gd name="T16" fmla="*/ 4 w 56"/>
                    <a:gd name="T17" fmla="*/ 5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
                    <a:gd name="T28" fmla="*/ 0 h 40"/>
                    <a:gd name="T29" fmla="*/ 56 w 56"/>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 h="40">
                      <a:moveTo>
                        <a:pt x="48" y="32"/>
                      </a:moveTo>
                      <a:lnTo>
                        <a:pt x="48" y="16"/>
                      </a:lnTo>
                      <a:lnTo>
                        <a:pt x="56" y="8"/>
                      </a:lnTo>
                      <a:lnTo>
                        <a:pt x="48" y="0"/>
                      </a:lnTo>
                      <a:lnTo>
                        <a:pt x="8" y="0"/>
                      </a:lnTo>
                      <a:lnTo>
                        <a:pt x="0" y="8"/>
                      </a:lnTo>
                      <a:lnTo>
                        <a:pt x="8" y="32"/>
                      </a:lnTo>
                      <a:lnTo>
                        <a:pt x="24" y="40"/>
                      </a:lnTo>
                      <a:lnTo>
                        <a:pt x="48" y="32"/>
                      </a:lnTo>
                      <a:close/>
                    </a:path>
                  </a:pathLst>
                </a:custGeom>
                <a:pattFill prst="smGrid">
                  <a:fgClr>
                    <a:srgbClr val="00FF00"/>
                  </a:fgClr>
                  <a:bgClr>
                    <a:srgbClr val="C0C0C0"/>
                  </a:bgClr>
                </a:pattFill>
                <a:ln w="6350">
                  <a:solidFill>
                    <a:schemeClr val="tx1"/>
                  </a:solidFill>
                  <a:round/>
                  <a:headEnd/>
                  <a:tailEnd/>
                </a:ln>
              </p:spPr>
              <p:txBody>
                <a:bodyPr/>
                <a:lstStyle/>
                <a:p>
                  <a:endParaRPr lang="en-US"/>
                </a:p>
              </p:txBody>
            </p:sp>
            <p:sp>
              <p:nvSpPr>
                <p:cNvPr id="202869" name="Freeform 104" descr="Small grid"/>
                <p:cNvSpPr>
                  <a:spLocks/>
                </p:cNvSpPr>
                <p:nvPr/>
              </p:nvSpPr>
              <p:spPr bwMode="auto">
                <a:xfrm>
                  <a:off x="1710" y="3422"/>
                  <a:ext cx="28" cy="22"/>
                </a:xfrm>
                <a:custGeom>
                  <a:avLst/>
                  <a:gdLst>
                    <a:gd name="T0" fmla="*/ 4 w 32"/>
                    <a:gd name="T1" fmla="*/ 6 h 24"/>
                    <a:gd name="T2" fmla="*/ 4 w 32"/>
                    <a:gd name="T3" fmla="*/ 0 h 24"/>
                    <a:gd name="T4" fmla="*/ 0 w 32"/>
                    <a:gd name="T5" fmla="*/ 6 h 24"/>
                    <a:gd name="T6" fmla="*/ 0 w 32"/>
                    <a:gd name="T7" fmla="*/ 6 h 24"/>
                    <a:gd name="T8" fmla="*/ 4 w 32"/>
                    <a:gd name="T9" fmla="*/ 6 h 24"/>
                    <a:gd name="T10" fmla="*/ 4 w 32"/>
                    <a:gd name="T11" fmla="*/ 6 h 24"/>
                    <a:gd name="T12" fmla="*/ 4 w 32"/>
                    <a:gd name="T13" fmla="*/ 6 h 24"/>
                    <a:gd name="T14" fmla="*/ 0 60000 65536"/>
                    <a:gd name="T15" fmla="*/ 0 60000 65536"/>
                    <a:gd name="T16" fmla="*/ 0 60000 65536"/>
                    <a:gd name="T17" fmla="*/ 0 60000 65536"/>
                    <a:gd name="T18" fmla="*/ 0 60000 65536"/>
                    <a:gd name="T19" fmla="*/ 0 60000 65536"/>
                    <a:gd name="T20" fmla="*/ 0 60000 65536"/>
                    <a:gd name="T21" fmla="*/ 0 w 32"/>
                    <a:gd name="T22" fmla="*/ 0 h 24"/>
                    <a:gd name="T23" fmla="*/ 32 w 32"/>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4">
                      <a:moveTo>
                        <a:pt x="32" y="8"/>
                      </a:moveTo>
                      <a:lnTo>
                        <a:pt x="16" y="0"/>
                      </a:lnTo>
                      <a:lnTo>
                        <a:pt x="0" y="16"/>
                      </a:lnTo>
                      <a:lnTo>
                        <a:pt x="0" y="24"/>
                      </a:lnTo>
                      <a:lnTo>
                        <a:pt x="16" y="24"/>
                      </a:lnTo>
                      <a:lnTo>
                        <a:pt x="32" y="16"/>
                      </a:lnTo>
                      <a:lnTo>
                        <a:pt x="32" y="8"/>
                      </a:lnTo>
                      <a:close/>
                    </a:path>
                  </a:pathLst>
                </a:custGeom>
                <a:pattFill prst="smGrid">
                  <a:fgClr>
                    <a:srgbClr val="00FF00"/>
                  </a:fgClr>
                  <a:bgClr>
                    <a:srgbClr val="C0C0C0"/>
                  </a:bgClr>
                </a:pattFill>
                <a:ln w="6350">
                  <a:solidFill>
                    <a:schemeClr val="tx1"/>
                  </a:solidFill>
                  <a:round/>
                  <a:headEnd/>
                  <a:tailEnd/>
                </a:ln>
              </p:spPr>
              <p:txBody>
                <a:bodyPr/>
                <a:lstStyle/>
                <a:p>
                  <a:endParaRPr lang="en-US"/>
                </a:p>
              </p:txBody>
            </p:sp>
          </p:grpSp>
          <p:sp>
            <p:nvSpPr>
              <p:cNvPr id="202850" name="Oval 105"/>
              <p:cNvSpPr>
                <a:spLocks noChangeArrowheads="1"/>
              </p:cNvSpPr>
              <p:nvPr/>
            </p:nvSpPr>
            <p:spPr bwMode="auto">
              <a:xfrm>
                <a:off x="685800" y="2743200"/>
                <a:ext cx="152400" cy="152400"/>
              </a:xfrm>
              <a:prstGeom prst="ellipse">
                <a:avLst/>
              </a:prstGeom>
              <a:solidFill>
                <a:srgbClr val="339966"/>
              </a:solidFill>
              <a:ln w="0">
                <a:solidFill>
                  <a:schemeClr val="tx2"/>
                </a:solidFill>
                <a:round/>
                <a:headEnd/>
                <a:tailEnd/>
              </a:ln>
            </p:spPr>
            <p:txBody>
              <a:bodyPr/>
              <a:lstStyle/>
              <a:p>
                <a:endParaRPr lang="en-US" sz="1800">
                  <a:latin typeface="Calibri" pitchFamily="34" charset="0"/>
                </a:endParaRPr>
              </a:p>
            </p:txBody>
          </p:sp>
          <p:sp>
            <p:nvSpPr>
              <p:cNvPr id="202851" name="Text Box 106"/>
              <p:cNvSpPr txBox="1">
                <a:spLocks noChangeArrowheads="1"/>
              </p:cNvSpPr>
              <p:nvPr/>
            </p:nvSpPr>
            <p:spPr bwMode="auto">
              <a:xfrm>
                <a:off x="914398" y="2667001"/>
                <a:ext cx="1221006" cy="383965"/>
              </a:xfrm>
              <a:prstGeom prst="rect">
                <a:avLst/>
              </a:prstGeom>
              <a:solidFill>
                <a:schemeClr val="bg1"/>
              </a:solidFill>
              <a:ln w="9525">
                <a:solidFill>
                  <a:schemeClr val="tx1"/>
                </a:solidFill>
                <a:miter lim="800000"/>
                <a:headEnd/>
                <a:tailEnd/>
              </a:ln>
            </p:spPr>
            <p:txBody>
              <a:bodyPr>
                <a:spAutoFit/>
              </a:bodyPr>
              <a:lstStyle/>
              <a:p>
                <a:pPr algn="ctr">
                  <a:spcBef>
                    <a:spcPct val="50000"/>
                  </a:spcBef>
                </a:pPr>
                <a:r>
                  <a:rPr lang="en-US">
                    <a:latin typeface="Calibri" pitchFamily="34" charset="0"/>
                  </a:rPr>
                  <a:t>Sacramento</a:t>
                </a:r>
              </a:p>
            </p:txBody>
          </p:sp>
          <p:sp>
            <p:nvSpPr>
              <p:cNvPr id="202852" name="Oval 108"/>
              <p:cNvSpPr>
                <a:spLocks noChangeArrowheads="1"/>
              </p:cNvSpPr>
              <p:nvPr/>
            </p:nvSpPr>
            <p:spPr bwMode="auto">
              <a:xfrm>
                <a:off x="1066800" y="4191000"/>
                <a:ext cx="152400" cy="152400"/>
              </a:xfrm>
              <a:prstGeom prst="ellipse">
                <a:avLst/>
              </a:prstGeom>
              <a:solidFill>
                <a:srgbClr val="00FF00"/>
              </a:solidFill>
              <a:ln w="0">
                <a:solidFill>
                  <a:schemeClr val="tx2"/>
                </a:solidFill>
                <a:round/>
                <a:headEnd/>
                <a:tailEnd/>
              </a:ln>
            </p:spPr>
            <p:txBody>
              <a:bodyPr/>
              <a:lstStyle/>
              <a:p>
                <a:endParaRPr lang="en-US" sz="1800">
                  <a:latin typeface="Calibri" pitchFamily="34" charset="0"/>
                </a:endParaRPr>
              </a:p>
            </p:txBody>
          </p:sp>
          <p:sp>
            <p:nvSpPr>
              <p:cNvPr id="202853" name="Oval 109"/>
              <p:cNvSpPr>
                <a:spLocks noChangeArrowheads="1"/>
              </p:cNvSpPr>
              <p:nvPr/>
            </p:nvSpPr>
            <p:spPr bwMode="auto">
              <a:xfrm>
                <a:off x="6727825" y="5486400"/>
                <a:ext cx="152400" cy="152400"/>
              </a:xfrm>
              <a:prstGeom prst="ellipse">
                <a:avLst/>
              </a:prstGeom>
              <a:solidFill>
                <a:srgbClr val="339966"/>
              </a:solidFill>
              <a:ln w="0">
                <a:solidFill>
                  <a:schemeClr val="tx2"/>
                </a:solidFill>
                <a:round/>
                <a:headEnd/>
                <a:tailEnd/>
              </a:ln>
            </p:spPr>
            <p:txBody>
              <a:bodyPr/>
              <a:lstStyle/>
              <a:p>
                <a:endParaRPr lang="en-US" sz="1800">
                  <a:latin typeface="Calibri" pitchFamily="34" charset="0"/>
                </a:endParaRPr>
              </a:p>
            </p:txBody>
          </p:sp>
          <p:sp>
            <p:nvSpPr>
              <p:cNvPr id="202854" name="Text Box 110"/>
              <p:cNvSpPr txBox="1">
                <a:spLocks noChangeArrowheads="1"/>
              </p:cNvSpPr>
              <p:nvPr/>
            </p:nvSpPr>
            <p:spPr bwMode="auto">
              <a:xfrm>
                <a:off x="5392708" y="5404715"/>
                <a:ext cx="1265779" cy="457490"/>
              </a:xfrm>
              <a:prstGeom prst="rect">
                <a:avLst/>
              </a:prstGeom>
              <a:solidFill>
                <a:schemeClr val="bg1"/>
              </a:solidFill>
              <a:ln w="9525">
                <a:solidFill>
                  <a:schemeClr val="tx1"/>
                </a:solidFill>
                <a:miter lim="800000"/>
                <a:headEnd/>
                <a:tailEnd/>
              </a:ln>
            </p:spPr>
            <p:txBody>
              <a:bodyPr>
                <a:spAutoFit/>
              </a:bodyPr>
              <a:lstStyle/>
              <a:p>
                <a:pPr algn="ctr">
                  <a:spcBef>
                    <a:spcPct val="50000"/>
                  </a:spcBef>
                </a:pPr>
                <a:r>
                  <a:rPr lang="en-US">
                    <a:latin typeface="Calibri" pitchFamily="34" charset="0"/>
                  </a:rPr>
                  <a:t>Gainesville</a:t>
                </a:r>
              </a:p>
            </p:txBody>
          </p:sp>
          <p:sp>
            <p:nvSpPr>
              <p:cNvPr id="202855" name="Oval 111"/>
              <p:cNvSpPr>
                <a:spLocks noChangeArrowheads="1"/>
              </p:cNvSpPr>
              <p:nvPr/>
            </p:nvSpPr>
            <p:spPr bwMode="auto">
              <a:xfrm>
                <a:off x="4191000" y="5867400"/>
                <a:ext cx="152400" cy="152400"/>
              </a:xfrm>
              <a:prstGeom prst="ellipse">
                <a:avLst/>
              </a:prstGeom>
              <a:solidFill>
                <a:srgbClr val="339966"/>
              </a:solidFill>
              <a:ln w="0">
                <a:solidFill>
                  <a:schemeClr val="tx2"/>
                </a:solidFill>
                <a:round/>
                <a:headEnd/>
                <a:tailEnd/>
              </a:ln>
            </p:spPr>
            <p:txBody>
              <a:bodyPr/>
              <a:lstStyle/>
              <a:p>
                <a:endParaRPr lang="en-US" sz="1800">
                  <a:latin typeface="Calibri" pitchFamily="34" charset="0"/>
                </a:endParaRPr>
              </a:p>
            </p:txBody>
          </p:sp>
          <p:sp>
            <p:nvSpPr>
              <p:cNvPr id="202856" name="Text Box 112"/>
              <p:cNvSpPr txBox="1">
                <a:spLocks noChangeArrowheads="1"/>
              </p:cNvSpPr>
              <p:nvPr/>
            </p:nvSpPr>
            <p:spPr bwMode="auto">
              <a:xfrm>
                <a:off x="2759985" y="5620560"/>
                <a:ext cx="1338071" cy="457490"/>
              </a:xfrm>
              <a:prstGeom prst="rect">
                <a:avLst/>
              </a:prstGeom>
              <a:solidFill>
                <a:schemeClr val="bg1"/>
              </a:solidFill>
              <a:ln w="9525">
                <a:solidFill>
                  <a:schemeClr val="tx1"/>
                </a:solidFill>
                <a:miter lim="800000"/>
                <a:headEnd/>
                <a:tailEnd/>
              </a:ln>
            </p:spPr>
            <p:txBody>
              <a:bodyPr>
                <a:spAutoFit/>
              </a:bodyPr>
              <a:lstStyle/>
              <a:p>
                <a:pPr algn="ctr">
                  <a:spcBef>
                    <a:spcPct val="50000"/>
                  </a:spcBef>
                </a:pPr>
                <a:r>
                  <a:rPr lang="en-US">
                    <a:latin typeface="Calibri" pitchFamily="34" charset="0"/>
                  </a:rPr>
                  <a:t>San Antonio</a:t>
                </a:r>
              </a:p>
            </p:txBody>
          </p:sp>
          <p:sp>
            <p:nvSpPr>
              <p:cNvPr id="202857" name="Rectangle 113"/>
              <p:cNvSpPr>
                <a:spLocks noChangeArrowheads="1"/>
              </p:cNvSpPr>
              <p:nvPr/>
            </p:nvSpPr>
            <p:spPr bwMode="auto">
              <a:xfrm>
                <a:off x="7519347" y="5065804"/>
                <a:ext cx="481013" cy="374650"/>
              </a:xfrm>
              <a:prstGeom prst="rect">
                <a:avLst/>
              </a:prstGeom>
              <a:solidFill>
                <a:srgbClr val="339966"/>
              </a:solidFill>
              <a:ln w="0">
                <a:solidFill>
                  <a:schemeClr val="tx2"/>
                </a:solidFill>
                <a:miter lim="800000"/>
                <a:headEnd/>
                <a:tailEnd/>
              </a:ln>
            </p:spPr>
            <p:txBody>
              <a:bodyPr/>
              <a:lstStyle/>
              <a:p>
                <a:endParaRPr lang="en-US" sz="1800">
                  <a:latin typeface="Calibri" pitchFamily="34" charset="0"/>
                </a:endParaRPr>
              </a:p>
            </p:txBody>
          </p:sp>
          <p:sp>
            <p:nvSpPr>
              <p:cNvPr id="202858" name="Rectangle 114"/>
              <p:cNvSpPr>
                <a:spLocks noChangeArrowheads="1"/>
              </p:cNvSpPr>
              <p:nvPr/>
            </p:nvSpPr>
            <p:spPr bwMode="auto">
              <a:xfrm>
                <a:off x="8057989" y="4957591"/>
                <a:ext cx="1206500" cy="396874"/>
              </a:xfrm>
              <a:prstGeom prst="rect">
                <a:avLst/>
              </a:prstGeom>
              <a:noFill/>
              <a:ln w="9525">
                <a:noFill/>
                <a:miter lim="800000"/>
                <a:headEnd/>
                <a:tailEnd/>
              </a:ln>
            </p:spPr>
            <p:txBody>
              <a:bodyPr wrap="none">
                <a:spAutoFit/>
              </a:bodyPr>
              <a:lstStyle/>
              <a:p>
                <a:pPr>
                  <a:spcBef>
                    <a:spcPct val="50000"/>
                  </a:spcBef>
                </a:pPr>
                <a:r>
                  <a:rPr lang="en-US" sz="1000">
                    <a:solidFill>
                      <a:srgbClr val="292929"/>
                    </a:solidFill>
                    <a:latin typeface="Calibri" pitchFamily="34" charset="0"/>
                  </a:rPr>
                  <a:t>4 States and 3 cities</a:t>
                </a:r>
                <a:br>
                  <a:rPr lang="en-US" sz="1000">
                    <a:solidFill>
                      <a:srgbClr val="292929"/>
                    </a:solidFill>
                    <a:latin typeface="Calibri" pitchFamily="34" charset="0"/>
                  </a:rPr>
                </a:br>
                <a:r>
                  <a:rPr lang="en-US" sz="1000">
                    <a:solidFill>
                      <a:srgbClr val="292929"/>
                    </a:solidFill>
                    <a:latin typeface="Calibri" pitchFamily="34" charset="0"/>
                  </a:rPr>
                  <a:t>with feed-in tariffs</a:t>
                </a:r>
              </a:p>
            </p:txBody>
          </p:sp>
          <p:sp>
            <p:nvSpPr>
              <p:cNvPr id="202859" name="Oval 115"/>
              <p:cNvSpPr>
                <a:spLocks noChangeArrowheads="1"/>
              </p:cNvSpPr>
              <p:nvPr/>
            </p:nvSpPr>
            <p:spPr bwMode="auto">
              <a:xfrm>
                <a:off x="885825" y="4181475"/>
                <a:ext cx="152400" cy="152400"/>
              </a:xfrm>
              <a:prstGeom prst="ellipse">
                <a:avLst/>
              </a:prstGeom>
              <a:solidFill>
                <a:srgbClr val="00FF00"/>
              </a:solidFill>
              <a:ln w="0">
                <a:solidFill>
                  <a:schemeClr val="tx2"/>
                </a:solidFill>
                <a:round/>
                <a:headEnd/>
                <a:tailEnd/>
              </a:ln>
            </p:spPr>
            <p:txBody>
              <a:bodyPr/>
              <a:lstStyle/>
              <a:p>
                <a:endParaRPr lang="en-US" sz="1800">
                  <a:latin typeface="Calibri" pitchFamily="34" charset="0"/>
                </a:endParaRPr>
              </a:p>
            </p:txBody>
          </p:sp>
          <p:sp>
            <p:nvSpPr>
              <p:cNvPr id="202860" name="Text Box 117"/>
              <p:cNvSpPr txBox="1">
                <a:spLocks noChangeArrowheads="1"/>
              </p:cNvSpPr>
              <p:nvPr/>
            </p:nvSpPr>
            <p:spPr bwMode="auto">
              <a:xfrm>
                <a:off x="1600200" y="4059238"/>
                <a:ext cx="1247207" cy="383965"/>
              </a:xfrm>
              <a:prstGeom prst="rect">
                <a:avLst/>
              </a:prstGeom>
              <a:solidFill>
                <a:schemeClr val="bg1"/>
              </a:solidFill>
              <a:ln w="9525">
                <a:solidFill>
                  <a:schemeClr val="tx1"/>
                </a:solidFill>
                <a:miter lim="800000"/>
                <a:headEnd/>
                <a:tailEnd/>
              </a:ln>
            </p:spPr>
            <p:txBody>
              <a:bodyPr>
                <a:spAutoFit/>
              </a:bodyPr>
              <a:lstStyle/>
              <a:p>
                <a:pPr algn="ctr">
                  <a:spcBef>
                    <a:spcPct val="50000"/>
                  </a:spcBef>
                </a:pPr>
                <a:r>
                  <a:rPr lang="en-US">
                    <a:latin typeface="Calibri" pitchFamily="34" charset="0"/>
                  </a:rPr>
                  <a:t>Palm Desert</a:t>
                </a:r>
              </a:p>
            </p:txBody>
          </p:sp>
          <p:sp>
            <p:nvSpPr>
              <p:cNvPr id="202861" name="Oval 118"/>
              <p:cNvSpPr>
                <a:spLocks noChangeArrowheads="1"/>
              </p:cNvSpPr>
              <p:nvPr/>
            </p:nvSpPr>
            <p:spPr bwMode="auto">
              <a:xfrm>
                <a:off x="1371600" y="4191000"/>
                <a:ext cx="152400" cy="152400"/>
              </a:xfrm>
              <a:prstGeom prst="ellipse">
                <a:avLst/>
              </a:prstGeom>
              <a:solidFill>
                <a:srgbClr val="00FF00"/>
              </a:solidFill>
              <a:ln w="0">
                <a:solidFill>
                  <a:schemeClr val="tx2"/>
                </a:solidFill>
                <a:round/>
                <a:headEnd/>
                <a:tailEnd/>
              </a:ln>
            </p:spPr>
            <p:txBody>
              <a:bodyPr/>
              <a:lstStyle/>
              <a:p>
                <a:endParaRPr lang="en-US" sz="1800">
                  <a:latin typeface="Calibri" pitchFamily="34" charset="0"/>
                </a:endParaRPr>
              </a:p>
            </p:txBody>
          </p:sp>
        </p:grpSp>
      </p:grpSp>
      <p:sp>
        <p:nvSpPr>
          <p:cNvPr id="202754" name="Rectangle 120"/>
          <p:cNvSpPr>
            <a:spLocks noGrp="1"/>
          </p:cNvSpPr>
          <p:nvPr>
            <p:ph type="title" idx="4294967295"/>
          </p:nvPr>
        </p:nvSpPr>
        <p:spPr>
          <a:xfrm>
            <a:off x="685800" y="1060450"/>
            <a:ext cx="8229600" cy="909638"/>
          </a:xfrm>
        </p:spPr>
        <p:txBody>
          <a:bodyPr/>
          <a:lstStyle/>
          <a:p>
            <a:pPr eaLnBrk="1" hangingPunct="1"/>
            <a:r>
              <a:rPr lang="en-US" sz="4000" smtClean="0"/>
              <a:t>U.S. FITs 2007-2010</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Text Placeholder 2"/>
          <p:cNvSpPr>
            <a:spLocks noGrp="1"/>
          </p:cNvSpPr>
          <p:nvPr>
            <p:ph type="body" sz="half" idx="4294967295"/>
          </p:nvPr>
        </p:nvSpPr>
        <p:spPr>
          <a:xfrm>
            <a:off x="457200" y="1600200"/>
            <a:ext cx="4038600" cy="4525963"/>
          </a:xfrm>
          <a:solidFill>
            <a:srgbClr val="FFFFFF"/>
          </a:solidFill>
          <a:ln>
            <a:solidFill>
              <a:srgbClr val="000000"/>
            </a:solidFill>
          </a:ln>
        </p:spPr>
        <p:txBody>
          <a:bodyPr/>
          <a:lstStyle/>
          <a:p>
            <a:pPr eaLnBrk="1" hangingPunct="1"/>
            <a:endParaRPr lang="en-US" smtClean="0"/>
          </a:p>
        </p:txBody>
      </p:sp>
      <p:pic>
        <p:nvPicPr>
          <p:cNvPr id="31746" name="Content Placeholder 5" descr="SAC_logo.jpg"/>
          <p:cNvPicPr>
            <a:picLocks noGrp="1" noChangeAspect="1"/>
          </p:cNvPicPr>
          <p:nvPr>
            <p:ph sz="half" idx="4294967295"/>
          </p:nvPr>
        </p:nvPicPr>
        <p:blipFill>
          <a:blip r:embed="rId3"/>
          <a:srcRect/>
          <a:stretch>
            <a:fillRect/>
          </a:stretch>
        </p:blipFill>
        <p:spPr>
          <a:xfrm>
            <a:off x="6175375" y="3643313"/>
            <a:ext cx="984250" cy="439737"/>
          </a:xfrm>
        </p:spPr>
      </p:pic>
      <p:pic>
        <p:nvPicPr>
          <p:cNvPr id="31747" name="Picture 4" descr="SACmap_pstr(rev)'07'08"/>
          <p:cNvPicPr>
            <a:picLocks noChangeAspect="1" noChangeArrowheads="1"/>
          </p:cNvPicPr>
          <p:nvPr/>
        </p:nvPicPr>
        <p:blipFill>
          <a:blip r:embed="rId4"/>
          <a:srcRect/>
          <a:stretch>
            <a:fillRect/>
          </a:stretch>
        </p:blipFill>
        <p:spPr bwMode="auto">
          <a:xfrm>
            <a:off x="0" y="1446213"/>
            <a:ext cx="9144000" cy="5411787"/>
          </a:xfrm>
          <a:prstGeom prst="rect">
            <a:avLst/>
          </a:prstGeom>
          <a:noFill/>
          <a:ln w="9525">
            <a:noFill/>
            <a:miter lim="800000"/>
            <a:headEnd/>
            <a:tailEnd/>
          </a:ln>
        </p:spPr>
      </p:pic>
      <p:sp>
        <p:nvSpPr>
          <p:cNvPr id="31748" name="TextBox 4"/>
          <p:cNvSpPr txBox="1">
            <a:spLocks noChangeArrowheads="1"/>
          </p:cNvSpPr>
          <p:nvPr/>
        </p:nvSpPr>
        <p:spPr bwMode="auto">
          <a:xfrm>
            <a:off x="2052638" y="404813"/>
            <a:ext cx="5516562" cy="762000"/>
          </a:xfrm>
          <a:prstGeom prst="rect">
            <a:avLst/>
          </a:prstGeom>
          <a:noFill/>
          <a:ln w="9525">
            <a:noFill/>
            <a:miter lim="800000"/>
            <a:headEnd/>
            <a:tailEnd/>
          </a:ln>
        </p:spPr>
        <p:txBody>
          <a:bodyPr>
            <a:spAutoFit/>
          </a:bodyPr>
          <a:lstStyle/>
          <a:p>
            <a:r>
              <a:rPr lang="en-US" sz="4400">
                <a:solidFill>
                  <a:schemeClr val="tx2"/>
                </a:solidFill>
                <a:latin typeface="Calibri" pitchFamily="34" charset="0"/>
              </a:rPr>
              <a:t>Solar America Cities</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5" descr="pomerleausolar1.jpg"/>
          <p:cNvPicPr>
            <a:picLocks noChangeAspect="1"/>
          </p:cNvPicPr>
          <p:nvPr/>
        </p:nvPicPr>
        <p:blipFill>
          <a:blip r:embed="rId3"/>
          <a:srcRect/>
          <a:stretch>
            <a:fillRect/>
          </a:stretch>
        </p:blipFill>
        <p:spPr bwMode="auto">
          <a:xfrm>
            <a:off x="1235075" y="1371600"/>
            <a:ext cx="6705600" cy="3810000"/>
          </a:xfrm>
          <a:prstGeom prst="rect">
            <a:avLst/>
          </a:prstGeom>
          <a:noFill/>
          <a:ln w="9525">
            <a:noFill/>
            <a:miter lim="800000"/>
            <a:headEnd/>
            <a:tailEnd/>
          </a:ln>
        </p:spPr>
      </p:pic>
      <p:sp>
        <p:nvSpPr>
          <p:cNvPr id="204802" name="Rectangle 4"/>
          <p:cNvSpPr>
            <a:spLocks noChangeArrowheads="1"/>
          </p:cNvSpPr>
          <p:nvPr/>
        </p:nvSpPr>
        <p:spPr bwMode="auto">
          <a:xfrm>
            <a:off x="1143000" y="5257800"/>
            <a:ext cx="7431088" cy="923925"/>
          </a:xfrm>
          <a:prstGeom prst="rect">
            <a:avLst/>
          </a:prstGeom>
          <a:noFill/>
          <a:ln w="9525">
            <a:noFill/>
            <a:miter lim="800000"/>
            <a:headEnd/>
            <a:tailEnd/>
          </a:ln>
        </p:spPr>
        <p:txBody>
          <a:bodyPr>
            <a:spAutoFit/>
          </a:bodyPr>
          <a:lstStyle/>
          <a:p>
            <a:r>
              <a:rPr lang="en-US" sz="1800">
                <a:latin typeface="Calibri" pitchFamily="34" charset="0"/>
              </a:rPr>
              <a:t>Ferrisburgh, Vermont</a:t>
            </a:r>
          </a:p>
          <a:p>
            <a:r>
              <a:rPr lang="en-US" sz="1800">
                <a:latin typeface="Calibri" pitchFamily="34" charset="0"/>
              </a:rPr>
              <a:t>Standard Offer Contract Financed 1 MW PV system </a:t>
            </a:r>
          </a:p>
          <a:p>
            <a:r>
              <a:rPr lang="en-US" sz="1800">
                <a:latin typeface="Calibri" pitchFamily="34" charset="0"/>
              </a:rPr>
              <a:t>Photo attribution:  Glenn Faye</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5" descr="pomerleausolar1.jpg"/>
          <p:cNvPicPr>
            <a:picLocks noChangeAspect="1"/>
          </p:cNvPicPr>
          <p:nvPr/>
        </p:nvPicPr>
        <p:blipFill>
          <a:blip r:embed="rId3"/>
          <a:srcRect/>
          <a:stretch>
            <a:fillRect/>
          </a:stretch>
        </p:blipFill>
        <p:spPr bwMode="auto">
          <a:xfrm>
            <a:off x="1235075" y="1371600"/>
            <a:ext cx="6705600" cy="3810000"/>
          </a:xfrm>
          <a:prstGeom prst="rect">
            <a:avLst/>
          </a:prstGeom>
          <a:noFill/>
          <a:ln w="9525">
            <a:noFill/>
            <a:miter lim="800000"/>
            <a:headEnd/>
            <a:tailEnd/>
          </a:ln>
        </p:spPr>
      </p:pic>
      <p:sp>
        <p:nvSpPr>
          <p:cNvPr id="206850" name="Rectangle 4"/>
          <p:cNvSpPr>
            <a:spLocks noChangeArrowheads="1"/>
          </p:cNvSpPr>
          <p:nvPr/>
        </p:nvSpPr>
        <p:spPr bwMode="auto">
          <a:xfrm>
            <a:off x="1143000" y="5257800"/>
            <a:ext cx="7431088" cy="923925"/>
          </a:xfrm>
          <a:prstGeom prst="rect">
            <a:avLst/>
          </a:prstGeom>
          <a:noFill/>
          <a:ln w="9525">
            <a:noFill/>
            <a:miter lim="800000"/>
            <a:headEnd/>
            <a:tailEnd/>
          </a:ln>
        </p:spPr>
        <p:txBody>
          <a:bodyPr>
            <a:spAutoFit/>
          </a:bodyPr>
          <a:lstStyle/>
          <a:p>
            <a:r>
              <a:rPr lang="en-US" sz="1800">
                <a:latin typeface="Calibri" pitchFamily="34" charset="0"/>
              </a:rPr>
              <a:t>Ferrisburgh, Vermont</a:t>
            </a:r>
          </a:p>
          <a:p>
            <a:r>
              <a:rPr lang="en-US" sz="1800">
                <a:latin typeface="Calibri" pitchFamily="34" charset="0"/>
              </a:rPr>
              <a:t>Standard Offer Contract Financed 1 MW PV system </a:t>
            </a:r>
          </a:p>
          <a:p>
            <a:r>
              <a:rPr lang="en-US" sz="1800">
                <a:latin typeface="Calibri" pitchFamily="34" charset="0"/>
              </a:rPr>
              <a:t>Photo attribution:  Glenn Faye</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1"/>
          <p:cNvPicPr>
            <a:picLocks noChangeAspect="1"/>
          </p:cNvPicPr>
          <p:nvPr/>
        </p:nvPicPr>
        <p:blipFill>
          <a:blip r:embed="rId3"/>
          <a:srcRect/>
          <a:stretch>
            <a:fillRect/>
          </a:stretch>
        </p:blipFill>
        <p:spPr bwMode="auto">
          <a:xfrm>
            <a:off x="1752600" y="1371600"/>
            <a:ext cx="5835650" cy="3813175"/>
          </a:xfrm>
          <a:prstGeom prst="rect">
            <a:avLst/>
          </a:prstGeom>
          <a:noFill/>
          <a:ln w="9525">
            <a:noFill/>
            <a:miter lim="800000"/>
            <a:headEnd/>
            <a:tailEnd/>
          </a:ln>
        </p:spPr>
      </p:pic>
      <p:sp>
        <p:nvSpPr>
          <p:cNvPr id="208898" name="TextBox 4"/>
          <p:cNvSpPr txBox="1">
            <a:spLocks noChangeArrowheads="1"/>
          </p:cNvSpPr>
          <p:nvPr/>
        </p:nvSpPr>
        <p:spPr bwMode="auto">
          <a:xfrm>
            <a:off x="1752600" y="5334000"/>
            <a:ext cx="4114800" cy="923925"/>
          </a:xfrm>
          <a:prstGeom prst="rect">
            <a:avLst/>
          </a:prstGeom>
          <a:noFill/>
          <a:ln w="9525">
            <a:noFill/>
            <a:miter lim="800000"/>
            <a:headEnd/>
            <a:tailEnd/>
          </a:ln>
        </p:spPr>
        <p:txBody>
          <a:bodyPr>
            <a:spAutoFit/>
          </a:bodyPr>
          <a:lstStyle/>
          <a:p>
            <a:r>
              <a:rPr lang="en-US" sz="1800"/>
              <a:t>Gainesville, Florida</a:t>
            </a:r>
          </a:p>
          <a:p>
            <a:r>
              <a:rPr lang="en-US" sz="1800"/>
              <a:t>2 MW Solar Farm</a:t>
            </a:r>
          </a:p>
          <a:p>
            <a:r>
              <a:rPr lang="en-US" sz="1800"/>
              <a:t>Photo attribution: Sybac Solar</a:t>
            </a:r>
          </a:p>
        </p:txBody>
      </p:sp>
      <p:cxnSp>
        <p:nvCxnSpPr>
          <p:cNvPr id="9" name="Straight Connector 8"/>
          <p:cNvCxnSpPr/>
          <p:nvPr/>
        </p:nvCxnSpPr>
        <p:spPr>
          <a:xfrm rot="10800000" flipV="1">
            <a:off x="5943600" y="2514600"/>
            <a:ext cx="1408113" cy="76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4572000" y="1600200"/>
            <a:ext cx="1524000" cy="6096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0" y="2209800"/>
            <a:ext cx="563563" cy="4572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flipV="1">
            <a:off x="2667000" y="2667000"/>
            <a:ext cx="2438400" cy="1143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2590800" y="3886200"/>
            <a:ext cx="990600" cy="8382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096000" y="1600200"/>
            <a:ext cx="1219200" cy="9144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0800000">
            <a:off x="5638800" y="3048000"/>
            <a:ext cx="304800" cy="2286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flipV="1">
            <a:off x="4191000" y="3048000"/>
            <a:ext cx="1447800" cy="76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6200000" flipH="1">
            <a:off x="4152900" y="3848100"/>
            <a:ext cx="457200" cy="381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7" name="Straight Connector 1026"/>
          <p:cNvCxnSpPr/>
          <p:nvPr/>
        </p:nvCxnSpPr>
        <p:spPr>
          <a:xfrm flipV="1">
            <a:off x="3505200" y="4267200"/>
            <a:ext cx="1066800" cy="5334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4"/>
          <p:cNvSpPr>
            <a:spLocks noGrp="1"/>
          </p:cNvSpPr>
          <p:nvPr>
            <p:ph type="title" idx="4294967295"/>
          </p:nvPr>
        </p:nvSpPr>
        <p:spPr>
          <a:xfrm>
            <a:off x="457200" y="1060450"/>
            <a:ext cx="8229600" cy="939800"/>
          </a:xfrm>
        </p:spPr>
        <p:txBody>
          <a:bodyPr/>
          <a:lstStyle/>
          <a:p>
            <a:pPr eaLnBrk="1" hangingPunct="1"/>
            <a:r>
              <a:rPr lang="en-US" sz="3600" smtClean="0"/>
              <a:t>Benefits of Third-Party Ownership</a:t>
            </a:r>
          </a:p>
        </p:txBody>
      </p:sp>
      <p:sp>
        <p:nvSpPr>
          <p:cNvPr id="69635" name="Rectangle 5"/>
          <p:cNvSpPr>
            <a:spLocks noGrp="1"/>
          </p:cNvSpPr>
          <p:nvPr>
            <p:ph type="body" idx="4294967295"/>
          </p:nvPr>
        </p:nvSpPr>
        <p:spPr>
          <a:xfrm>
            <a:off x="457200" y="2286000"/>
            <a:ext cx="8229600" cy="3473450"/>
          </a:xfrm>
        </p:spPr>
        <p:txBody>
          <a:bodyPr rtlCol="0">
            <a:normAutofit fontScale="92500"/>
          </a:bodyPr>
          <a:lstStyle/>
          <a:p>
            <a:pPr eaLnBrk="1" fontAlgn="auto" hangingPunct="1">
              <a:lnSpc>
                <a:spcPct val="80000"/>
              </a:lnSpc>
              <a:spcAft>
                <a:spcPts val="0"/>
              </a:spcAft>
              <a:buFont typeface="Arial" pitchFamily="34" charset="0"/>
              <a:buChar char="•"/>
              <a:defRPr/>
            </a:pPr>
            <a:r>
              <a:rPr lang="en-US" dirty="0" smtClean="0">
                <a:ea typeface="ＭＳ Ｐゴシック" pitchFamily="34" charset="-128"/>
              </a:rPr>
              <a:t>Increased ability to take advantage of tax credits and depreciation</a:t>
            </a:r>
          </a:p>
          <a:p>
            <a:pPr eaLnBrk="1" fontAlgn="auto" hangingPunct="1">
              <a:lnSpc>
                <a:spcPct val="80000"/>
              </a:lnSpc>
              <a:spcAft>
                <a:spcPts val="0"/>
              </a:spcAft>
              <a:buFont typeface="Arial" pitchFamily="34" charset="0"/>
              <a:buChar char="•"/>
              <a:defRPr/>
            </a:pPr>
            <a:r>
              <a:rPr lang="en-US" dirty="0" smtClean="0">
                <a:ea typeface="ＭＳ Ｐゴシック" pitchFamily="34" charset="-128"/>
              </a:rPr>
              <a:t>No maintenance, operations, or SREC sale responsibility </a:t>
            </a:r>
          </a:p>
          <a:p>
            <a:pPr eaLnBrk="1" fontAlgn="auto" hangingPunct="1">
              <a:lnSpc>
                <a:spcPct val="80000"/>
              </a:lnSpc>
              <a:spcAft>
                <a:spcPts val="0"/>
              </a:spcAft>
              <a:buFont typeface="Arial" pitchFamily="34" charset="0"/>
              <a:buChar char="•"/>
              <a:defRPr/>
            </a:pPr>
            <a:r>
              <a:rPr lang="en-US" dirty="0" smtClean="0">
                <a:ea typeface="ＭＳ Ｐゴシック" pitchFamily="34" charset="-128"/>
              </a:rPr>
              <a:t>Up-front cost substantially reduced or eliminated</a:t>
            </a:r>
          </a:p>
          <a:p>
            <a:pPr eaLnBrk="1" fontAlgn="auto" hangingPunct="1">
              <a:lnSpc>
                <a:spcPct val="80000"/>
              </a:lnSpc>
              <a:spcAft>
                <a:spcPts val="0"/>
              </a:spcAft>
              <a:buFont typeface="Arial" pitchFamily="34" charset="0"/>
              <a:buChar char="•"/>
              <a:defRPr/>
            </a:pPr>
            <a:r>
              <a:rPr lang="en-US" dirty="0" smtClean="0">
                <a:ea typeface="ＭＳ Ｐゴシック" pitchFamily="34" charset="-128"/>
              </a:rPr>
              <a:t>Third parties can aggregate multiple investors to get discounts and better financing rates</a:t>
            </a:r>
          </a:p>
          <a:p>
            <a:pPr eaLnBrk="1" fontAlgn="auto" hangingPunct="1">
              <a:lnSpc>
                <a:spcPct val="80000"/>
              </a:lnSpc>
              <a:spcAft>
                <a:spcPts val="0"/>
              </a:spcAft>
              <a:buFont typeface="Arial" pitchFamily="34" charset="0"/>
              <a:buChar char="•"/>
              <a:defRPr/>
            </a:pPr>
            <a:r>
              <a:rPr lang="en-US" dirty="0" smtClean="0">
                <a:ea typeface="ＭＳ Ｐゴシック" pitchFamily="34" charset="-128"/>
              </a:rPr>
              <a:t>Predictable, lower energy costs</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
          <p:cNvPicPr preferRelativeResize="0">
            <a:picLocks noChangeArrowheads="1"/>
          </p:cNvPicPr>
          <p:nvPr/>
        </p:nvPicPr>
        <p:blipFill>
          <a:blip r:embed="rId3"/>
          <a:srcRect/>
          <a:stretch>
            <a:fillRect/>
          </a:stretch>
        </p:blipFill>
        <p:spPr bwMode="auto">
          <a:xfrm>
            <a:off x="1298575" y="1371600"/>
            <a:ext cx="6629400" cy="4800600"/>
          </a:xfrm>
          <a:prstGeom prst="rect">
            <a:avLst/>
          </a:prstGeom>
          <a:noFill/>
          <a:ln w="9525">
            <a:solidFill>
              <a:schemeClr val="tx2"/>
            </a:solid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2"/>
          <p:cNvPicPr preferRelativeResize="0">
            <a:picLocks noChangeArrowheads="1"/>
          </p:cNvPicPr>
          <p:nvPr/>
        </p:nvPicPr>
        <p:blipFill>
          <a:blip r:embed="rId3"/>
          <a:srcRect/>
          <a:stretch>
            <a:fillRect/>
          </a:stretch>
        </p:blipFill>
        <p:spPr bwMode="auto">
          <a:xfrm>
            <a:off x="1298575" y="1371600"/>
            <a:ext cx="6629400" cy="4800600"/>
          </a:xfrm>
          <a:prstGeom prst="rect">
            <a:avLst/>
          </a:prstGeom>
          <a:noFill/>
          <a:ln w="9525">
            <a:solidFill>
              <a:schemeClr val="tx2"/>
            </a:solid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3" descr="Sunset Solar -- Aerial 1.jpg"/>
          <p:cNvPicPr preferRelativeResize="0">
            <a:picLocks/>
          </p:cNvPicPr>
          <p:nvPr/>
        </p:nvPicPr>
        <p:blipFill>
          <a:blip r:embed="rId3"/>
          <a:srcRect/>
          <a:stretch>
            <a:fillRect/>
          </a:stretch>
        </p:blipFill>
        <p:spPr bwMode="auto">
          <a:xfrm>
            <a:off x="1235075" y="1371600"/>
            <a:ext cx="6629400" cy="3813175"/>
          </a:xfrm>
          <a:prstGeom prst="rect">
            <a:avLst/>
          </a:prstGeom>
          <a:noFill/>
          <a:ln w="9525">
            <a:noFill/>
            <a:miter lim="800000"/>
            <a:headEnd/>
            <a:tailEnd/>
          </a:ln>
        </p:spPr>
      </p:pic>
      <p:sp>
        <p:nvSpPr>
          <p:cNvPr id="217090" name="Rectangle 4"/>
          <p:cNvSpPr>
            <a:spLocks noChangeArrowheads="1"/>
          </p:cNvSpPr>
          <p:nvPr/>
        </p:nvSpPr>
        <p:spPr bwMode="auto">
          <a:xfrm>
            <a:off x="1143000" y="5321300"/>
            <a:ext cx="7431088" cy="923925"/>
          </a:xfrm>
          <a:prstGeom prst="rect">
            <a:avLst/>
          </a:prstGeom>
          <a:noFill/>
          <a:ln w="9525">
            <a:noFill/>
            <a:miter lim="800000"/>
            <a:headEnd/>
            <a:tailEnd/>
          </a:ln>
        </p:spPr>
        <p:txBody>
          <a:bodyPr>
            <a:spAutoFit/>
          </a:bodyPr>
          <a:lstStyle/>
          <a:p>
            <a:r>
              <a:rPr lang="en-US" sz="1800">
                <a:latin typeface="Calibri" pitchFamily="34" charset="0"/>
              </a:rPr>
              <a:t>City of San Francisco Sunset Reservoir </a:t>
            </a:r>
          </a:p>
          <a:p>
            <a:r>
              <a:rPr lang="en-US" sz="1800">
                <a:latin typeface="Calibri" pitchFamily="34" charset="0"/>
              </a:rPr>
              <a:t>PPA Financed 5 MW PV system </a:t>
            </a:r>
          </a:p>
          <a:p>
            <a:r>
              <a:rPr lang="en-US" sz="1800">
                <a:latin typeface="Calibri" pitchFamily="34" charset="0"/>
              </a:rPr>
              <a:t>Photo attribution: San Francisco Public Utilities Commission</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1" descr="OR solar highway.jpg"/>
          <p:cNvPicPr preferRelativeResize="0">
            <a:picLocks/>
          </p:cNvPicPr>
          <p:nvPr/>
        </p:nvPicPr>
        <p:blipFill>
          <a:blip r:embed="rId3"/>
          <a:srcRect/>
          <a:stretch>
            <a:fillRect/>
          </a:stretch>
        </p:blipFill>
        <p:spPr bwMode="auto">
          <a:xfrm>
            <a:off x="1235075" y="1371600"/>
            <a:ext cx="6629400" cy="3813175"/>
          </a:xfrm>
          <a:prstGeom prst="rect">
            <a:avLst/>
          </a:prstGeom>
          <a:noFill/>
          <a:ln w="9525">
            <a:noFill/>
            <a:miter lim="800000"/>
            <a:headEnd/>
            <a:tailEnd/>
          </a:ln>
        </p:spPr>
      </p:pic>
      <p:sp>
        <p:nvSpPr>
          <p:cNvPr id="219138" name="Rectangle 5"/>
          <p:cNvSpPr>
            <a:spLocks noChangeArrowheads="1"/>
          </p:cNvSpPr>
          <p:nvPr/>
        </p:nvSpPr>
        <p:spPr bwMode="auto">
          <a:xfrm>
            <a:off x="1160463" y="5410200"/>
            <a:ext cx="6916737" cy="646113"/>
          </a:xfrm>
          <a:prstGeom prst="rect">
            <a:avLst/>
          </a:prstGeom>
          <a:noFill/>
          <a:ln w="9525">
            <a:noFill/>
            <a:miter lim="800000"/>
            <a:headEnd/>
            <a:tailEnd/>
          </a:ln>
        </p:spPr>
        <p:txBody>
          <a:bodyPr>
            <a:spAutoFit/>
          </a:bodyPr>
          <a:lstStyle/>
          <a:p>
            <a:r>
              <a:rPr lang="en-US" sz="1800">
                <a:latin typeface="Calibri" pitchFamily="34" charset="0"/>
                <a:ea typeface="Calibri" pitchFamily="34" charset="0"/>
                <a:cs typeface="Times New Roman" pitchFamily="18" charset="0"/>
              </a:rPr>
              <a:t>Oregon Department of Transportation ‘Solar Highway”</a:t>
            </a:r>
          </a:p>
          <a:p>
            <a:r>
              <a:rPr lang="en-US" sz="1800">
                <a:latin typeface="Calibri" pitchFamily="34" charset="0"/>
                <a:ea typeface="Calibri" pitchFamily="34" charset="0"/>
                <a:cs typeface="Times New Roman" pitchFamily="18" charset="0"/>
              </a:rPr>
              <a:t>Financed by a PPA through Portland General Electric</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4"/>
          <p:cNvSpPr>
            <a:spLocks noGrp="1"/>
          </p:cNvSpPr>
          <p:nvPr>
            <p:ph type="title" idx="4294967295"/>
          </p:nvPr>
        </p:nvSpPr>
        <p:spPr>
          <a:xfrm>
            <a:off x="457200" y="1060450"/>
            <a:ext cx="8229600" cy="1143000"/>
          </a:xfrm>
        </p:spPr>
        <p:txBody>
          <a:bodyPr/>
          <a:lstStyle/>
          <a:p>
            <a:pPr eaLnBrk="1" hangingPunct="1"/>
            <a:r>
              <a:rPr lang="en-US" smtClean="0"/>
              <a:t>Property Leases</a:t>
            </a:r>
          </a:p>
        </p:txBody>
      </p:sp>
      <p:sp>
        <p:nvSpPr>
          <p:cNvPr id="221186" name="Rectangle 5"/>
          <p:cNvSpPr>
            <a:spLocks noGrp="1"/>
          </p:cNvSpPr>
          <p:nvPr>
            <p:ph type="body" idx="4294967295"/>
          </p:nvPr>
        </p:nvSpPr>
        <p:spPr>
          <a:xfrm>
            <a:off x="457200" y="2133600"/>
            <a:ext cx="8229600" cy="4525963"/>
          </a:xfrm>
        </p:spPr>
        <p:txBody>
          <a:bodyPr/>
          <a:lstStyle/>
          <a:p>
            <a:pPr eaLnBrk="1" hangingPunct="1"/>
            <a:r>
              <a:rPr lang="en-US" smtClean="0"/>
              <a:t>Site owner </a:t>
            </a:r>
            <a:r>
              <a:rPr lang="en-US" u="sng" smtClean="0"/>
              <a:t>leases site</a:t>
            </a:r>
            <a:r>
              <a:rPr lang="en-US" smtClean="0"/>
              <a:t> to third party solar developer</a:t>
            </a:r>
          </a:p>
          <a:p>
            <a:pPr eaLnBrk="1" hangingPunct="1">
              <a:lnSpc>
                <a:spcPct val="90000"/>
              </a:lnSpc>
            </a:pPr>
            <a:r>
              <a:rPr lang="en-US" smtClean="0"/>
              <a:t>Typical lease runs 20 years or longer</a:t>
            </a:r>
          </a:p>
          <a:p>
            <a:pPr eaLnBrk="1" hangingPunct="1">
              <a:lnSpc>
                <a:spcPct val="90000"/>
              </a:lnSpc>
            </a:pPr>
            <a:r>
              <a:rPr lang="en-US" smtClean="0"/>
              <a:t>Leasing company owns the equipment and energy produced, but pays site owner for use of the site (roof, land)</a:t>
            </a:r>
          </a:p>
          <a:p>
            <a:pPr eaLnBrk="1" hangingPunct="1">
              <a:lnSpc>
                <a:spcPct val="90000"/>
              </a:lnSpc>
            </a:pPr>
            <a:r>
              <a:rPr lang="en-US" smtClean="0"/>
              <a:t>Las Cruces, NM leased 240 acres to SunEdison = $2.3 million for the city</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4"/>
          <p:cNvSpPr>
            <a:spLocks noGrp="1"/>
          </p:cNvSpPr>
          <p:nvPr>
            <p:ph type="title" idx="4294967295"/>
          </p:nvPr>
        </p:nvSpPr>
        <p:spPr>
          <a:xfrm>
            <a:off x="457200" y="1060450"/>
            <a:ext cx="8229600" cy="1143000"/>
          </a:xfrm>
        </p:spPr>
        <p:txBody>
          <a:bodyPr/>
          <a:lstStyle/>
          <a:p>
            <a:pPr eaLnBrk="1" hangingPunct="1"/>
            <a:r>
              <a:rPr lang="en-US" smtClean="0"/>
              <a:t>Property Leases</a:t>
            </a:r>
          </a:p>
        </p:txBody>
      </p:sp>
      <p:sp>
        <p:nvSpPr>
          <p:cNvPr id="223234" name="Rectangle 5"/>
          <p:cNvSpPr>
            <a:spLocks noGrp="1"/>
          </p:cNvSpPr>
          <p:nvPr>
            <p:ph type="body" idx="4294967295"/>
          </p:nvPr>
        </p:nvSpPr>
        <p:spPr>
          <a:xfrm>
            <a:off x="457200" y="2133600"/>
            <a:ext cx="8229600" cy="4525963"/>
          </a:xfrm>
        </p:spPr>
        <p:txBody>
          <a:bodyPr/>
          <a:lstStyle/>
          <a:p>
            <a:pPr eaLnBrk="1" hangingPunct="1"/>
            <a:r>
              <a:rPr lang="en-US" smtClean="0"/>
              <a:t>Site owner </a:t>
            </a:r>
            <a:r>
              <a:rPr lang="en-US" u="sng" smtClean="0"/>
              <a:t>leases site</a:t>
            </a:r>
            <a:r>
              <a:rPr lang="en-US" smtClean="0"/>
              <a:t> to third party solar developer</a:t>
            </a:r>
          </a:p>
          <a:p>
            <a:pPr eaLnBrk="1" hangingPunct="1">
              <a:lnSpc>
                <a:spcPct val="90000"/>
              </a:lnSpc>
            </a:pPr>
            <a:r>
              <a:rPr lang="en-US" smtClean="0"/>
              <a:t>Typical lease runs 20 years or longer</a:t>
            </a:r>
          </a:p>
          <a:p>
            <a:pPr eaLnBrk="1" hangingPunct="1">
              <a:lnSpc>
                <a:spcPct val="90000"/>
              </a:lnSpc>
            </a:pPr>
            <a:r>
              <a:rPr lang="en-US" smtClean="0"/>
              <a:t>Leasing company owns the equipment and energy produced, but pays site owner for use of the site (roof, land)</a:t>
            </a:r>
          </a:p>
          <a:p>
            <a:pPr eaLnBrk="1" hangingPunct="1">
              <a:lnSpc>
                <a:spcPct val="90000"/>
              </a:lnSpc>
            </a:pPr>
            <a:r>
              <a:rPr lang="en-US" smtClean="0"/>
              <a:t>Las Cruces, NM leased 240 acres to SunEdison = $2.3 million for the city</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4229</TotalTime>
  <Words>23863</Words>
  <Application>Microsoft Office PowerPoint</Application>
  <PresentationFormat>On-screen Show (4:3)</PresentationFormat>
  <Paragraphs>2120</Paragraphs>
  <Slides>186</Slides>
  <Notes>186</Notes>
  <HiddenSlides>0</HiddenSlides>
  <MMClips>9</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186</vt:i4>
      </vt:variant>
    </vt:vector>
  </HeadingPairs>
  <TitlesOfParts>
    <vt:vector size="190" baseType="lpstr">
      <vt:lpstr>Office Theme</vt:lpstr>
      <vt:lpstr>Microsoft Office Excel 97-2003 Worksheet</vt:lpstr>
      <vt:lpstr>Chart</vt:lpstr>
      <vt:lpstr>Worksheet</vt:lpstr>
      <vt:lpstr>Slide 1</vt:lpstr>
      <vt:lpstr>Slide 2</vt:lpstr>
      <vt:lpstr>Slide 3</vt:lpstr>
      <vt:lpstr>Slide 4</vt:lpstr>
      <vt:lpstr>Top-10 Solar Trends for 2011</vt:lpstr>
      <vt:lpstr>Slide 6</vt:lpstr>
      <vt:lpstr>Your community has an opportunity to capitalize on these trends!</vt:lpstr>
      <vt:lpstr>About Solar America Communities</vt:lpstr>
      <vt:lpstr>Slide 9</vt:lpstr>
      <vt:lpstr>Slide 10</vt:lpstr>
      <vt:lpstr>Why Should You Care About Solar?</vt:lpstr>
      <vt:lpstr>Slide 12</vt:lpstr>
      <vt:lpstr>Slide 13</vt:lpstr>
      <vt:lpstr>Slide 14</vt:lpstr>
      <vt:lpstr>Slide 15</vt:lpstr>
      <vt:lpstr>Slide 16</vt:lpstr>
      <vt:lpstr>Slide 17</vt:lpstr>
      <vt:lpstr>Slide 18</vt:lpstr>
      <vt:lpstr>Workshop Objectives</vt:lpstr>
      <vt:lpstr>Workshop Agenda</vt:lpstr>
      <vt:lpstr>On Your Radar…</vt:lpstr>
      <vt:lpstr>Working Together Today…</vt:lpstr>
      <vt:lpstr>Slide 23</vt:lpstr>
      <vt:lpstr>What is “Solar Energy?”</vt:lpstr>
      <vt:lpstr>Slide 25</vt:lpstr>
      <vt:lpstr>Common Solar Technologies</vt:lpstr>
      <vt:lpstr>Photovoltaic (PV)</vt:lpstr>
      <vt:lpstr>Solar Thermal SHW or SHC</vt:lpstr>
      <vt:lpstr>Concentrating Solar Power (CSP)</vt:lpstr>
      <vt:lpstr>Site Specific Considerations </vt:lpstr>
      <vt:lpstr>Site Specific Considerations </vt:lpstr>
      <vt:lpstr>Slide 32</vt:lpstr>
      <vt:lpstr>Review Activity</vt:lpstr>
      <vt:lpstr>Workshop Agenda</vt:lpstr>
      <vt:lpstr>Benefits of Going Solar</vt:lpstr>
      <vt:lpstr>Solar Adds Jobs</vt:lpstr>
      <vt:lpstr>Hiring Expectations – All Firms Between August 2010 – August 2011</vt:lpstr>
      <vt:lpstr>Manufacturing and Wholesale Trade are  growing the fastest at 36%!</vt:lpstr>
      <vt:lpstr>Slide 39</vt:lpstr>
      <vt:lpstr>Solar is Big Business</vt:lpstr>
      <vt:lpstr>Slide 41</vt:lpstr>
      <vt:lpstr>Solar Develops Local Economies </vt:lpstr>
      <vt:lpstr>Solar is a Smart Investment</vt:lpstr>
      <vt:lpstr>Slide 44</vt:lpstr>
      <vt:lpstr>Slide 45</vt:lpstr>
      <vt:lpstr>Solar Helps Communities Achieve Energy Goals</vt:lpstr>
      <vt:lpstr>Solar Mitigates Land Use Issues</vt:lpstr>
      <vt:lpstr>Solar Assists in Creating Clean Transportation Infrastructure</vt:lpstr>
      <vt:lpstr>Solar Assists in Creating Clean Transportation Infrastructure</vt:lpstr>
      <vt:lpstr>Solar Strengthens Energy Infrastructure</vt:lpstr>
      <vt:lpstr>Slide 51</vt:lpstr>
      <vt:lpstr>When Local Governments Lead Solar Efforts, They Show Leadership and Social Responsibility</vt:lpstr>
      <vt:lpstr>Slide 53</vt:lpstr>
      <vt:lpstr>Marin County, CA</vt:lpstr>
      <vt:lpstr>Why Isn’t Solar More Widely Adopted?</vt:lpstr>
      <vt:lpstr>Slide 56</vt:lpstr>
      <vt:lpstr>Slide 57</vt:lpstr>
      <vt:lpstr>FACT:  Solar works well in all parts of continental U.S.</vt:lpstr>
      <vt:lpstr>Every hour, enough solar energy strikes Earth to power human activities for over a year.</vt:lpstr>
      <vt:lpstr>FACT:  Solar technologies have proven reliability</vt:lpstr>
      <vt:lpstr>FACT:  Solar is coming down in price fast</vt:lpstr>
      <vt:lpstr>FACT:  Solar is at or near grid cost parity</vt:lpstr>
      <vt:lpstr>FACT:  Solar is at or near grid cost parity</vt:lpstr>
      <vt:lpstr>Slide 64</vt:lpstr>
      <vt:lpstr>FACT:  Solar is at or near grid cost parity</vt:lpstr>
      <vt:lpstr>FACT:  PV modules produce FAR more energy than is consumed in manufacturing them</vt:lpstr>
      <vt:lpstr>FACT:  Solar is reliable</vt:lpstr>
      <vt:lpstr>Slide 68</vt:lpstr>
      <vt:lpstr>FACT:  Solar is for everyone </vt:lpstr>
      <vt:lpstr>Yet Barriers Remain…</vt:lpstr>
      <vt:lpstr>Review Activity</vt:lpstr>
      <vt:lpstr>Slide 72</vt:lpstr>
      <vt:lpstr>Slide 73</vt:lpstr>
      <vt:lpstr>Slide 74</vt:lpstr>
      <vt:lpstr>Lunch Break 12:00 – 1:00 pm</vt:lpstr>
      <vt:lpstr>Workshop Agenda</vt:lpstr>
      <vt:lpstr>How to Create Local Opportunities    for More Solar?</vt:lpstr>
      <vt:lpstr>Financial Measures to                              Make Solar More Affordable</vt:lpstr>
      <vt:lpstr>Financial Measures to                              Make Solar More Affordable</vt:lpstr>
      <vt:lpstr>Regulatory Measures to                           Make Solar More Affordable</vt:lpstr>
      <vt:lpstr>Slide 81</vt:lpstr>
      <vt:lpstr>Renewable Portfolio Standards (RPS)</vt:lpstr>
      <vt:lpstr>SRECs</vt:lpstr>
      <vt:lpstr>SRECs</vt:lpstr>
      <vt:lpstr>Slide 85</vt:lpstr>
      <vt:lpstr>Direct Cash Incentives</vt:lpstr>
      <vt:lpstr>Direct Cash Incentives</vt:lpstr>
      <vt:lpstr>Feed-In Tariffs (FITs)</vt:lpstr>
      <vt:lpstr>U.S. FITs 2007-2010</vt:lpstr>
      <vt:lpstr>Slide 90</vt:lpstr>
      <vt:lpstr>Slide 91</vt:lpstr>
      <vt:lpstr>Slide 92</vt:lpstr>
      <vt:lpstr>Benefits of Third-Party Ownership</vt:lpstr>
      <vt:lpstr>Slide 94</vt:lpstr>
      <vt:lpstr>Slide 95</vt:lpstr>
      <vt:lpstr>Slide 96</vt:lpstr>
      <vt:lpstr>Slide 97</vt:lpstr>
      <vt:lpstr>Property Leases</vt:lpstr>
      <vt:lpstr>Property Leases</vt:lpstr>
      <vt:lpstr>Property Assessed Clean Energy (PACE)</vt:lpstr>
      <vt:lpstr> Snohomish County, WA</vt:lpstr>
      <vt:lpstr>Low Interest Loans</vt:lpstr>
      <vt:lpstr>Low Interest Loans</vt:lpstr>
      <vt:lpstr>Key Features of Effective  Loan Programs</vt:lpstr>
      <vt:lpstr>Key Features of Effective  Loan Programs</vt:lpstr>
      <vt:lpstr>Group Purchasing</vt:lpstr>
      <vt:lpstr>Group Purchasing</vt:lpstr>
      <vt:lpstr>Community Solar</vt:lpstr>
      <vt:lpstr>Community Solar</vt:lpstr>
      <vt:lpstr>Community Solar</vt:lpstr>
      <vt:lpstr>Equipment Sales Tax Exemption</vt:lpstr>
      <vt:lpstr>Slide 112</vt:lpstr>
      <vt:lpstr>Regulatory Policies to Make  Solar More Affordable</vt:lpstr>
      <vt:lpstr>Interconnection</vt:lpstr>
      <vt:lpstr>Interconnection</vt:lpstr>
      <vt:lpstr>Net Metering</vt:lpstr>
      <vt:lpstr>Net Metering</vt:lpstr>
      <vt:lpstr>Net Metering Best Practices</vt:lpstr>
      <vt:lpstr>Slide 119</vt:lpstr>
      <vt:lpstr>Slide 120</vt:lpstr>
      <vt:lpstr>Rate Structures</vt:lpstr>
      <vt:lpstr>Rate Structures</vt:lpstr>
      <vt:lpstr>Rate Structures Best Practices </vt:lpstr>
      <vt:lpstr>Rate Structures Best Practices </vt:lpstr>
      <vt:lpstr>Codes </vt:lpstr>
      <vt:lpstr>Codes That May Affect Solar Access</vt:lpstr>
      <vt:lpstr>Codes That May Affect Solar Access</vt:lpstr>
      <vt:lpstr>Codes That May Affect Solar Access</vt:lpstr>
      <vt:lpstr>Ensuring Solar Access: Examples</vt:lpstr>
      <vt:lpstr>Permitting: Potential Issues </vt:lpstr>
      <vt:lpstr>Permitting: Potential Issues </vt:lpstr>
      <vt:lpstr>Permitting Best Practices</vt:lpstr>
      <vt:lpstr>Slide 133</vt:lpstr>
      <vt:lpstr>Code Official Training Best Practices</vt:lpstr>
      <vt:lpstr>Code Official Training Best Practices</vt:lpstr>
      <vt:lpstr>State Solar Contractor  Licensing Requirements  Continue to Evolve</vt:lpstr>
      <vt:lpstr>State Solar Contractor  Licensing Requirements  Continue to Evolve</vt:lpstr>
      <vt:lpstr>How to Use DSIRE</vt:lpstr>
      <vt:lpstr>Workshop Agenda</vt:lpstr>
      <vt:lpstr>How to Get Started  &amp;  Engage Stakeholders</vt:lpstr>
      <vt:lpstr> Establish Advisory Committee </vt:lpstr>
      <vt:lpstr> Establish Advisory Committee </vt:lpstr>
      <vt:lpstr>Milwaukee’s Advisory Committee</vt:lpstr>
      <vt:lpstr>Milwaukee’s Advisory Committee</vt:lpstr>
      <vt:lpstr>Assess Community</vt:lpstr>
      <vt:lpstr>Assess Community</vt:lpstr>
      <vt:lpstr>Communicate Your Message</vt:lpstr>
      <vt:lpstr>Slide 148</vt:lpstr>
      <vt:lpstr>Slide 149</vt:lpstr>
      <vt:lpstr>Slide 150</vt:lpstr>
      <vt:lpstr>Slide 151</vt:lpstr>
      <vt:lpstr>Slide 152</vt:lpstr>
      <vt:lpstr>Slide 153</vt:lpstr>
      <vt:lpstr>Slide 154</vt:lpstr>
      <vt:lpstr>Slide 155</vt:lpstr>
      <vt:lpstr>Implement Barrier Reductions</vt:lpstr>
      <vt:lpstr>Implement Barrier Reductions:  Salt Lake City</vt:lpstr>
      <vt:lpstr>Implement Barrier Reductions:  Salt Lake City</vt:lpstr>
      <vt:lpstr>Long-Term Plan Integration</vt:lpstr>
      <vt:lpstr>Local Planning Actions Can                     Encourage Solar!</vt:lpstr>
      <vt:lpstr>Long-Term Plan Integration: San José</vt:lpstr>
      <vt:lpstr>Workshop Agenda</vt:lpstr>
      <vt:lpstr>Installing Solar on Local Government Facilities   Lead by Example </vt:lpstr>
      <vt:lpstr>Educate Yourself</vt:lpstr>
      <vt:lpstr> </vt:lpstr>
      <vt:lpstr>Using Public Funds For Solar on Contaminated Sites</vt:lpstr>
      <vt:lpstr>Assess the Site for Solar</vt:lpstr>
      <vt:lpstr>Site-Specific Considerations for   Contaminated Sites</vt:lpstr>
      <vt:lpstr>Develop RFP</vt:lpstr>
      <vt:lpstr>Develop RFP</vt:lpstr>
      <vt:lpstr>Solar RFP Best Practices</vt:lpstr>
      <vt:lpstr>Decide on Contractor  </vt:lpstr>
      <vt:lpstr>Make It Happen  </vt:lpstr>
      <vt:lpstr>      Questions/Comments www.SolarAmericaCommunities.energy.gov solar@icma.org  Andrea Luecke www.TheSolarFoundation.org Christy Herig www.SolarElectricPower.org  Justin Barnes www.DSIREUSA.org </vt:lpstr>
      <vt:lpstr>Additional Resources</vt:lpstr>
      <vt:lpstr>Resources from Solar ABCs</vt:lpstr>
      <vt:lpstr>Slide 177</vt:lpstr>
      <vt:lpstr>Slide 178</vt:lpstr>
      <vt:lpstr>Slide 179</vt:lpstr>
      <vt:lpstr>Slide 180</vt:lpstr>
      <vt:lpstr>Slide 181</vt:lpstr>
      <vt:lpstr>Slide 182</vt:lpstr>
      <vt:lpstr>Slide 183</vt:lpstr>
      <vt:lpstr>Slide 184</vt:lpstr>
      <vt:lpstr>Slide 185</vt:lpstr>
      <vt:lpstr>Slide 186</vt:lpstr>
    </vt:vector>
  </TitlesOfParts>
  <Company>ICMA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on Brownfields: Getting Started with Solar in Your Community</dc:title>
  <dc:subject>This presentation summarizes the information of solar on brownfields during the Brownfields 2011 Conference in Philadelphia, Pennsylvania, in April 2011. </dc:subject>
  <dc:creator>Andrea Luecke (Solar Foundation), Christy Herig (SEPA), and Justin Barnes (NCSU)</dc:creator>
  <cp:lastModifiedBy>Lenovo User</cp:lastModifiedBy>
  <cp:revision>400</cp:revision>
  <cp:lastPrinted>2011-05-18T14:56:47Z</cp:lastPrinted>
  <dcterms:created xsi:type="dcterms:W3CDTF">2011-03-16T16:00:46Z</dcterms:created>
  <dcterms:modified xsi:type="dcterms:W3CDTF">2011-10-24T15:58:45Z</dcterms:modified>
</cp:coreProperties>
</file>