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2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7"/>
    <a:srgbClr val="00387D"/>
    <a:srgbClr val="BF311A"/>
    <a:srgbClr val="44494D"/>
    <a:srgbClr val="241C89"/>
    <a:srgbClr val="FAAF40"/>
    <a:srgbClr val="FCB040"/>
    <a:srgbClr val="F2AF32"/>
    <a:srgbClr val="003479"/>
    <a:srgbClr val="FEE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71" autoAdjust="0"/>
    <p:restoredTop sz="87817" autoAdjust="0"/>
  </p:normalViewPr>
  <p:slideViewPr>
    <p:cSldViewPr snapToGrid="0" snapToObjects="1" showGuides="1">
      <p:cViewPr>
        <p:scale>
          <a:sx n="100" d="100"/>
          <a:sy n="100" d="100"/>
        </p:scale>
        <p:origin x="-8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09" d="100"/>
          <a:sy n="109" d="100"/>
        </p:scale>
        <p:origin x="-42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29821-1B6F-254C-BC80-05AF089243D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42758-4564-8D46-A71F-E5B01346B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0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27185-C397-4948-94E4-DD10CCA998B0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9F87-5FC8-1946-8312-1F5E218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DE231C-AB15-4B94-803A-A9C1BA508A77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solidFill>
                <a:srgbClr val="7030A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688D694-C217-4408-820C-5F0C172F3A70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50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52A8EBE-780F-4492-B70E-D57E3D08857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EDDBDEF-B792-4EF4-9032-96456D083315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F2F900A-0479-4F25-A0AA-8C8CAE05F73D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4E22F66-AED1-40CD-9AB8-BE3560A3837C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347BD78-51F8-4F90-B7CD-E27EFDC27313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0CCBA3-00D7-42C8-8781-80EB1C37E036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29AC2F-53E1-4658-ADFD-5941E7D67DB1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9777"/>
            <a:ext cx="5486400" cy="35877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25800"/>
            <a:ext cx="2057400" cy="51003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25800"/>
            <a:ext cx="6019800" cy="5100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1599"/>
            <a:ext cx="4038600" cy="4074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1599"/>
            <a:ext cx="4038600" cy="4074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2147"/>
            <a:ext cx="4040188" cy="6774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9629"/>
            <a:ext cx="4040188" cy="349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52147"/>
            <a:ext cx="4041775" cy="6774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9629"/>
            <a:ext cx="4041775" cy="3496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5800"/>
            <a:ext cx="3008313" cy="7978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25800"/>
            <a:ext cx="5111750" cy="510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3644"/>
            <a:ext cx="3008313" cy="4302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19193"/>
            <a:ext cx="8229600" cy="93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1908"/>
            <a:ext cx="8229600" cy="406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4400" b="0" i="0" kern="1200" dirty="0" smtClean="0">
          <a:solidFill>
            <a:srgbClr val="00347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7.jp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40.pn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7.jp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edg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11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11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846138"/>
            <a:ext cx="91440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4800" b="1" dirty="0">
                <a:solidFill>
                  <a:srgbClr val="000000"/>
                </a:solidFill>
                <a:latin typeface="Calibri" pitchFamily="34" charset="0"/>
              </a:rPr>
              <a:t>Edge: Where People Connect, Communities Achieve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38124" y="2446338"/>
            <a:ext cx="8686801" cy="166846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latin typeface="Calibri" pitchFamily="34" charset="0"/>
              </a:rPr>
              <a:t>Craig Gerhart, Facilitator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dirty="0">
                <a:latin typeface="Calibri" pitchFamily="34" charset="0"/>
              </a:rPr>
              <a:t>International City County Management Association / Edge Initiative</a:t>
            </a:r>
          </a:p>
          <a:p>
            <a:pPr algn="ctr">
              <a:spcBef>
                <a:spcPct val="0"/>
              </a:spcBef>
              <a:buNone/>
            </a:pPr>
            <a:endParaRPr lang="en-US" altLang="en-US" dirty="0">
              <a:latin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latin typeface="Calibri" pitchFamily="34" charset="0"/>
              </a:rPr>
              <a:t>Joyce Wilson, City Manager		</a:t>
            </a:r>
            <a:r>
              <a:rPr lang="en-US" altLang="en-US" b="1" dirty="0" smtClean="0">
                <a:latin typeface="Calibri" pitchFamily="34" charset="0"/>
              </a:rPr>
              <a:t>					Dionne </a:t>
            </a:r>
            <a:r>
              <a:rPr lang="en-US" altLang="en-US" b="1" dirty="0">
                <a:latin typeface="Calibri" pitchFamily="34" charset="0"/>
              </a:rPr>
              <a:t>Mack, Director of Libraries	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 smtClean="0">
                <a:latin typeface="Calibri" pitchFamily="34" charset="0"/>
              </a:rPr>
              <a:t>El </a:t>
            </a:r>
            <a:r>
              <a:rPr lang="en-US" altLang="en-US" dirty="0">
                <a:latin typeface="Calibri" pitchFamily="34" charset="0"/>
              </a:rPr>
              <a:t>Paso, Texas					</a:t>
            </a:r>
            <a:r>
              <a:rPr lang="en-US" altLang="en-US" dirty="0" smtClean="0">
                <a:latin typeface="Calibri" pitchFamily="34" charset="0"/>
              </a:rPr>
              <a:t>				El </a:t>
            </a:r>
            <a:r>
              <a:rPr lang="en-US" altLang="en-US" dirty="0">
                <a:latin typeface="Calibri" pitchFamily="34" charset="0"/>
              </a:rPr>
              <a:t>Paso Public Library	</a:t>
            </a:r>
            <a:endParaRPr lang="en-US" altLang="en-US" dirty="0" smtClean="0">
              <a:latin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Calibri" pitchFamily="34" charset="0"/>
              </a:rPr>
              <a:t>				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latin typeface="Calibri" pitchFamily="34" charset="0"/>
              </a:rPr>
              <a:t>Jill Fitzgibbon, Asst. City </a:t>
            </a:r>
            <a:r>
              <a:rPr lang="en-US" altLang="en-US" b="1" dirty="0" smtClean="0">
                <a:latin typeface="Calibri" pitchFamily="34" charset="0"/>
              </a:rPr>
              <a:t>Manager					</a:t>
            </a:r>
            <a:r>
              <a:rPr lang="en-US" altLang="en-US" b="1" dirty="0">
                <a:latin typeface="Calibri" pitchFamily="34" charset="0"/>
              </a:rPr>
              <a:t>	Marcia Johnson, Library Director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Calibri" pitchFamily="34" charset="0"/>
              </a:rPr>
              <a:t>Miami, Oklahoma				</a:t>
            </a:r>
            <a:r>
              <a:rPr lang="en-US" altLang="en-US" dirty="0" smtClean="0">
                <a:latin typeface="Calibri" pitchFamily="34" charset="0"/>
              </a:rPr>
              <a:t>				Miami </a:t>
            </a:r>
            <a:r>
              <a:rPr lang="en-US" altLang="en-US" dirty="0">
                <a:latin typeface="Calibri" pitchFamily="34" charset="0"/>
              </a:rPr>
              <a:t>Public </a:t>
            </a:r>
            <a:r>
              <a:rPr lang="en-US" altLang="en-US" dirty="0" smtClean="0">
                <a:latin typeface="Calibri" pitchFamily="34" charset="0"/>
              </a:rPr>
              <a:t>Library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831850" y="1828800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31850" y="1277938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2000" y="1277938"/>
            <a:ext cx="7989888" cy="514350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defTabSz="457146" eaLnBrk="0" hangingPunct="0">
              <a:buClr>
                <a:srgbClr val="000000"/>
              </a:buClr>
              <a:buSzPct val="100000"/>
              <a:tabLst>
                <a:tab pos="649628" algn="l"/>
                <a:tab pos="1299256" algn="l"/>
                <a:tab pos="1948884" algn="l"/>
              </a:tabLst>
              <a:defRPr/>
            </a:pPr>
            <a:r>
              <a:rPr lang="en-US" sz="2800" b="1" dirty="0">
                <a:latin typeface="Calibri" pitchFamily="34" charset="0"/>
                <a:ea typeface="+mj-ea"/>
                <a:cs typeface="Calibri" pitchFamily="34" charset="0"/>
              </a:rPr>
              <a:t>ORGANIZATIONAL MANAGEMENT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714375" y="1905000"/>
            <a:ext cx="8353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22225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7" name="TextBox 1"/>
          <p:cNvSpPr txBox="1">
            <a:spLocks noChangeArrowheads="1"/>
          </p:cNvSpPr>
          <p:nvPr/>
        </p:nvSpPr>
        <p:spPr bwMode="auto">
          <a:xfrm>
            <a:off x="865188" y="1981200"/>
            <a:ext cx="760412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>
                <a:latin typeface="Calibri" pitchFamily="34" charset="0"/>
              </a:rPr>
              <a:t>Libraries integrate public access technology into planning and policies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>
                <a:latin typeface="Calibri" pitchFamily="34" charset="0"/>
              </a:rPr>
              <a:t>Libraries have sufficient staff with technology expertise to help patrons achieve their goals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>
                <a:latin typeface="Calibri" pitchFamily="34" charset="0"/>
              </a:rPr>
              <a:t>Libraries have sufficient devices and bandwidth to accommodate user demand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>
                <a:latin typeface="Calibri" pitchFamily="34" charset="0"/>
              </a:rPr>
              <a:t>Libraries manage their technology resources to maximize quality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>
                <a:latin typeface="Calibri" pitchFamily="34" charset="0"/>
              </a:rPr>
              <a:t>Libraries ensure participation in digital technology for people with disabilities</a:t>
            </a:r>
          </a:p>
        </p:txBody>
      </p:sp>
      <p:pic>
        <p:nvPicPr>
          <p:cNvPr id="122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424613"/>
            <a:ext cx="8810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56" y="601663"/>
            <a:ext cx="87518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831850" y="1828800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31850" y="1277938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2000" y="1277938"/>
            <a:ext cx="7989888" cy="514350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defTabSz="457146" eaLnBrk="0" hangingPunct="0">
              <a:buClr>
                <a:srgbClr val="000000"/>
              </a:buClr>
              <a:buSzPct val="100000"/>
              <a:tabLst>
                <a:tab pos="649628" algn="l"/>
                <a:tab pos="1299256" algn="l"/>
                <a:tab pos="1948884" algn="l"/>
              </a:tabLst>
              <a:defRPr/>
            </a:pPr>
            <a:r>
              <a:rPr lang="en-US" sz="2800" b="1" dirty="0">
                <a:latin typeface="Calibri" pitchFamily="34" charset="0"/>
                <a:ea typeface="+mj-ea"/>
                <a:cs typeface="Calibri" pitchFamily="34" charset="0"/>
              </a:rPr>
              <a:t>CONTINUOUS PROCESS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714375" y="1905000"/>
            <a:ext cx="8353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Calibri" pitchFamily="34" charset="0"/>
              </a:rPr>
              <a:t>Text</a:t>
            </a:r>
            <a:endParaRPr lang="en-US" altLang="en-US" sz="2200"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22225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905000"/>
            <a:ext cx="530225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424613"/>
            <a:ext cx="8810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56" y="601663"/>
            <a:ext cx="87518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767" y="5619750"/>
            <a:ext cx="542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99" y="601663"/>
            <a:ext cx="971737" cy="750887"/>
          </a:xfrm>
          <a:prstGeom prst="rect">
            <a:avLst/>
          </a:prstGeom>
        </p:spPr>
      </p:pic>
      <p:pic>
        <p:nvPicPr>
          <p:cNvPr id="2050" name="Picture 2" descr="http://farm1.hv-static.flickr.com/64/172424645_5c8f3c2d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4047"/>
            <a:ext cx="2745089" cy="18062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1" y="3016092"/>
            <a:ext cx="2963726" cy="174530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42" y="646012"/>
            <a:ext cx="3649308" cy="242747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052" name="Picture 4" descr="http://www.menshealth.com/mhlists/cms/uploads/1/el-pas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24" y="1354047"/>
            <a:ext cx="2977405" cy="18493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31" y="3016092"/>
            <a:ext cx="2692690" cy="189750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80" y="2931715"/>
            <a:ext cx="4257675" cy="2838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054" name="Picture 6" descr="http://downtownelpaso.com/wp-content/uploads/2013/05/Its-All-Good-Banner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9" b="30114"/>
          <a:stretch/>
        </p:blipFill>
        <p:spPr bwMode="auto">
          <a:xfrm>
            <a:off x="1898434" y="5416325"/>
            <a:ext cx="5103366" cy="8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19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406"/>
            <a:ext cx="20574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81600"/>
            <a:ext cx="10144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22225" cap="flat">
            <a:solidFill>
              <a:srgbClr val="EEECE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5367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078955"/>
            <a:ext cx="1501775" cy="21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9" name="Picture 1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138488"/>
            <a:ext cx="16383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99" y="601663"/>
            <a:ext cx="971737" cy="75088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840706"/>
            <a:ext cx="2640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843087"/>
            <a:ext cx="25304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096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406"/>
            <a:ext cx="20574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/>
          </p:cNvSpPr>
          <p:nvPr/>
        </p:nvSpPr>
        <p:spPr bwMode="auto">
          <a:xfrm>
            <a:off x="0" y="1020763"/>
            <a:ext cx="9169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2588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75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Lucida Grande"/>
                <a:cs typeface="Lucida Grande"/>
                <a:sym typeface="Lucida Grande"/>
              </a:rPr>
              <a:t>About El Paso, Texas</a:t>
            </a:r>
          </a:p>
        </p:txBody>
      </p:sp>
      <p:sp>
        <p:nvSpPr>
          <p:cNvPr id="16389" name="Rectangle 7"/>
          <p:cNvSpPr>
            <a:spLocks/>
          </p:cNvSpPr>
          <p:nvPr/>
        </p:nvSpPr>
        <p:spPr bwMode="auto">
          <a:xfrm>
            <a:off x="88900" y="1193800"/>
            <a:ext cx="87217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92D050"/>
              </a:solidFill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19th most populous city in the United States and the Sixth most populous city in the state of Texas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Median age: 32 years of age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31% under 18 years of age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</p:txBody>
      </p:sp>
      <p:pic>
        <p:nvPicPr>
          <p:cNvPr id="1639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81600"/>
            <a:ext cx="10144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22225" cap="flat">
            <a:solidFill>
              <a:srgbClr val="EEECE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94" name="Rectangle 16"/>
          <p:cNvSpPr>
            <a:spLocks/>
          </p:cNvSpPr>
          <p:nvPr/>
        </p:nvSpPr>
        <p:spPr bwMode="auto">
          <a:xfrm>
            <a:off x="0" y="3511550"/>
            <a:ext cx="44323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25438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25% of residents born outside of the United States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43% of residents lack internet connectivity at home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78% of residents do not have a four year college degree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99" y="601663"/>
            <a:ext cx="971737" cy="75088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58" y="2149475"/>
            <a:ext cx="3901778" cy="2724150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041841"/>
            <a:ext cx="2635397" cy="2156839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29287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907"/>
            <a:ext cx="20574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/>
          </p:cNvSpPr>
          <p:nvPr/>
        </p:nvSpPr>
        <p:spPr bwMode="auto">
          <a:xfrm>
            <a:off x="279400" y="1589088"/>
            <a:ext cx="56134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12 Neighborhood Libraries, 2 Partnership Libraries, 1 Bookmobile, 1 Tech-mobile</a:t>
            </a:r>
          </a:p>
          <a:p>
            <a:pPr eaLnBrk="1" hangingPunct="1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284,000 active cardholders; 2 million visits annually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Budget: $8.5 million; 13.71 per capita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Free children’s and family programs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587 public computers with internet access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Free </a:t>
            </a:r>
            <a:r>
              <a:rPr lang="en-US" altLang="en-US" sz="2000" dirty="0" err="1">
                <a:latin typeface="Calibri" pitchFamily="34" charset="0"/>
                <a:ea typeface="Lucida Grande"/>
                <a:cs typeface="Lucida Grande"/>
                <a:sym typeface="Lucida Grande"/>
              </a:rPr>
              <a:t>WiFi</a:t>
            </a: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 network</a:t>
            </a:r>
            <a:b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</a:b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Free adult education classes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(ESL, citizenship, computer literacy)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22225" cap="flat">
            <a:solidFill>
              <a:srgbClr val="EEECE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7417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77950"/>
            <a:ext cx="3200400" cy="185102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7418" name="Rectangle 16"/>
          <p:cNvSpPr>
            <a:spLocks/>
          </p:cNvSpPr>
          <p:nvPr/>
        </p:nvSpPr>
        <p:spPr bwMode="auto">
          <a:xfrm>
            <a:off x="0" y="1020763"/>
            <a:ext cx="5930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2588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75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Lucida Grande"/>
                <a:cs typeface="Lucida Grande"/>
                <a:sym typeface="Lucida Grande"/>
              </a:rPr>
              <a:t>The Library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6" y="601663"/>
            <a:ext cx="971737" cy="75088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6053097"/>
            <a:ext cx="1527175" cy="69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6" y="5467350"/>
            <a:ext cx="819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1" y="3446281"/>
            <a:ext cx="2628900" cy="1992494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37739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20574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/>
          <p:cNvSpPr>
            <a:spLocks/>
          </p:cNvSpPr>
          <p:nvPr/>
        </p:nvSpPr>
        <p:spPr bwMode="auto">
          <a:xfrm>
            <a:off x="434340" y="1651000"/>
            <a:ext cx="360426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78740" bIns="381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itchFamily="34" charset="0"/>
                <a:ea typeface="Lucida Grande"/>
                <a:cs typeface="Lucida Grande"/>
                <a:sym typeface="Lucida Grande"/>
              </a:rPr>
              <a:t>Virtual Village (Broadband Technology Opportunity Grant)</a:t>
            </a:r>
            <a:br>
              <a:rPr lang="en-US" altLang="en-US" sz="2000" b="1" dirty="0">
                <a:latin typeface="Calibri" pitchFamily="34" charset="0"/>
                <a:ea typeface="Lucida Grande"/>
                <a:cs typeface="Lucida Grande"/>
                <a:sym typeface="Lucida Grande"/>
              </a:rPr>
            </a:br>
            <a:endParaRPr lang="en-US" altLang="en-US" sz="2000" b="1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 smtClean="0">
                <a:latin typeface="Calibri" pitchFamily="34" charset="0"/>
                <a:ea typeface="Lucida Grande"/>
                <a:cs typeface="Lucida Grande"/>
                <a:sym typeface="Lucida Grande"/>
              </a:rPr>
              <a:t>BTOP’s </a:t>
            </a: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purpose </a:t>
            </a:r>
            <a:r>
              <a:rPr lang="en-US" altLang="en-US" sz="2000" dirty="0" smtClean="0">
                <a:latin typeface="Calibri" pitchFamily="34" charset="0"/>
                <a:ea typeface="Lucida Grande"/>
                <a:cs typeface="Lucida Grande"/>
                <a:sym typeface="Lucida Grande"/>
              </a:rPr>
              <a:t>was </a:t>
            </a: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to establish public computer centers; deploy new or improved broadband Internet facilities; increase broadband Internet usage and adoption, including among vulnerable populations.	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000" dirty="0" smtClean="0">
                <a:latin typeface="Calibri" pitchFamily="34" charset="0"/>
                <a:ea typeface="Lucida Grande"/>
                <a:cs typeface="Lucida Grande"/>
                <a:sym typeface="Lucida Grande"/>
              </a:rPr>
              <a:t>Created  </a:t>
            </a: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89 </a:t>
            </a:r>
            <a:r>
              <a:rPr lang="en-US" altLang="en-US" sz="2000" dirty="0" smtClean="0">
                <a:latin typeface="Calibri" pitchFamily="34" charset="0"/>
                <a:ea typeface="Lucida Grande"/>
                <a:cs typeface="Lucida Grande"/>
                <a:sym typeface="Lucida Grande"/>
              </a:rPr>
              <a:t>Public Computing Sites, trained 133,000 residents</a:t>
            </a: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219200"/>
          </a:xfrm>
        </p:spPr>
        <p:txBody>
          <a:bodyPr rIns="30479"/>
          <a:lstStyle/>
          <a:p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Lucida Grande"/>
                <a:cs typeface="Lucida Grande"/>
                <a:sym typeface="Lucida Grande"/>
              </a:rPr>
              <a:t>Workforce Development</a:t>
            </a:r>
            <a:endParaRPr lang="en-US" altLang="en-US" sz="32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ヒラギノ角ゴ ProN W6"/>
              <a:cs typeface="ヒラギノ角ゴ ProN W6"/>
              <a:sym typeface="Lucida Grande"/>
            </a:endParaRPr>
          </a:p>
        </p:txBody>
      </p:sp>
      <p:pic>
        <p:nvPicPr>
          <p:cNvPr id="18438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81600"/>
            <a:ext cx="10144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22225" cap="flat">
            <a:solidFill>
              <a:srgbClr val="EEECE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99" y="601663"/>
            <a:ext cx="971737" cy="75088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06" y="2222500"/>
            <a:ext cx="4251600" cy="2829243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233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0538"/>
            <a:ext cx="20574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/>
          </p:cNvSpPr>
          <p:nvPr/>
        </p:nvSpPr>
        <p:spPr bwMode="auto">
          <a:xfrm>
            <a:off x="541242" y="5324475"/>
            <a:ext cx="795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Mobile Classroom extends the reach to locations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alibri" pitchFamily="34" charset="0"/>
                <a:ea typeface="Lucida Grande"/>
                <a:cs typeface="Lucida Grande"/>
                <a:sym typeface="Lucida Grande"/>
              </a:rPr>
              <a:t>underserved </a:t>
            </a: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by library buildings.</a:t>
            </a:r>
          </a:p>
        </p:txBody>
      </p:sp>
      <p:pic>
        <p:nvPicPr>
          <p:cNvPr id="1946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2144077"/>
            <a:ext cx="3990975" cy="2742248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9462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81600"/>
            <a:ext cx="10144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22225" cap="flat">
            <a:solidFill>
              <a:srgbClr val="EEECE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99" y="601663"/>
            <a:ext cx="971737" cy="7508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70" y="2144077"/>
            <a:ext cx="4169489" cy="2742248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0" y="13525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Tech-Mobile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28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31850" y="1828800"/>
            <a:ext cx="8312150" cy="1588"/>
          </a:xfrm>
          <a:prstGeom prst="line">
            <a:avLst/>
          </a:prstGeom>
          <a:noFill/>
          <a:ln w="12700">
            <a:solidFill>
              <a:srgbClr val="948A5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>
            <a:off x="831850" y="1277938"/>
            <a:ext cx="8312150" cy="1587"/>
          </a:xfrm>
          <a:prstGeom prst="line">
            <a:avLst/>
          </a:prstGeom>
          <a:noFill/>
          <a:ln w="12700">
            <a:solidFill>
              <a:srgbClr val="948A5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Rectangle 3"/>
          <p:cNvSpPr>
            <a:spLocks/>
          </p:cNvSpPr>
          <p:nvPr/>
        </p:nvSpPr>
        <p:spPr bwMode="auto">
          <a:xfrm>
            <a:off x="762000" y="1277938"/>
            <a:ext cx="8394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82058" bIns="38100"/>
          <a:lstStyle>
            <a:lvl1pPr marL="47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98500" algn="l"/>
                <a:tab pos="1346200" algn="l"/>
                <a:tab pos="1993900" algn="l"/>
                <a:tab pos="2324100" algn="l"/>
              </a:tabLst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98500" algn="l"/>
                <a:tab pos="1346200" algn="l"/>
                <a:tab pos="1993900" algn="l"/>
                <a:tab pos="2324100" algn="l"/>
              </a:tabLs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98500" algn="l"/>
                <a:tab pos="1346200" algn="l"/>
                <a:tab pos="1993900" algn="l"/>
                <a:tab pos="2324100" algn="l"/>
              </a:tabLst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itchFamily="34" charset="0"/>
                <a:ea typeface="Lucida Grande"/>
                <a:cs typeface="Lucida Grande"/>
                <a:sym typeface="Lucida Grande"/>
              </a:rPr>
              <a:t>EDGE BENCHMARKS IN EL PASO, TEXAS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22225" cap="flat">
            <a:solidFill>
              <a:srgbClr val="EEECE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8" name="Rectangle 14"/>
          <p:cNvSpPr>
            <a:spLocks noGrp="1" noChangeArrowheads="1"/>
          </p:cNvSpPr>
          <p:nvPr>
            <p:ph type="title"/>
          </p:nvPr>
        </p:nvSpPr>
        <p:spPr>
          <a:xfrm>
            <a:off x="1371600" y="2276475"/>
            <a:ext cx="6096000" cy="1143000"/>
          </a:xfrm>
        </p:spPr>
        <p:txBody>
          <a:bodyPr rIns="132080"/>
          <a:lstStyle/>
          <a:p>
            <a:r>
              <a:rPr lang="en-US" altLang="en-US" sz="2400" dirty="0" smtClean="0">
                <a:latin typeface="Calibri" pitchFamily="34" charset="0"/>
                <a:ea typeface="ＭＳ Ｐゴシック" pitchFamily="34" charset="-128"/>
              </a:rPr>
              <a:t>What did we learn from our </a:t>
            </a:r>
            <a:br>
              <a:rPr lang="en-US" altLang="en-US" sz="2400" dirty="0" smtClean="0">
                <a:latin typeface="Calibri" pitchFamily="34" charset="0"/>
                <a:ea typeface="ＭＳ Ｐゴシック" pitchFamily="34" charset="-128"/>
              </a:rPr>
            </a:br>
            <a:r>
              <a:rPr lang="en-US" altLang="en-US" sz="2400" dirty="0" smtClean="0">
                <a:latin typeface="Calibri" pitchFamily="34" charset="0"/>
                <a:ea typeface="ＭＳ Ｐゴシック" pitchFamily="34" charset="-128"/>
              </a:rPr>
              <a:t>benchmarks assessment?</a:t>
            </a:r>
          </a:p>
        </p:txBody>
      </p:sp>
      <p:pic>
        <p:nvPicPr>
          <p:cNvPr id="20489" name="Picture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2425"/>
            <a:ext cx="9144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99" y="601663"/>
            <a:ext cx="971737" cy="75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50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1"/>
          <p:cNvSpPr>
            <a:spLocks noChangeShapeType="1"/>
          </p:cNvSpPr>
          <p:nvPr/>
        </p:nvSpPr>
        <p:spPr bwMode="auto">
          <a:xfrm>
            <a:off x="831850" y="1828800"/>
            <a:ext cx="8312150" cy="1588"/>
          </a:xfrm>
          <a:prstGeom prst="line">
            <a:avLst/>
          </a:prstGeom>
          <a:noFill/>
          <a:ln w="12700">
            <a:solidFill>
              <a:srgbClr val="948A5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7" name="Line 2"/>
          <p:cNvSpPr>
            <a:spLocks noChangeShapeType="1"/>
          </p:cNvSpPr>
          <p:nvPr/>
        </p:nvSpPr>
        <p:spPr bwMode="auto">
          <a:xfrm>
            <a:off x="831850" y="1277938"/>
            <a:ext cx="8312150" cy="1587"/>
          </a:xfrm>
          <a:prstGeom prst="line">
            <a:avLst/>
          </a:prstGeom>
          <a:noFill/>
          <a:ln w="12700">
            <a:solidFill>
              <a:srgbClr val="948A5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8" name="Rectangle 3"/>
          <p:cNvSpPr>
            <a:spLocks/>
          </p:cNvSpPr>
          <p:nvPr/>
        </p:nvSpPr>
        <p:spPr bwMode="auto">
          <a:xfrm>
            <a:off x="762000" y="1277938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82058" bIns="38100"/>
          <a:lstStyle>
            <a:lvl1pPr marL="47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98500" algn="l"/>
                <a:tab pos="1346200" algn="l"/>
                <a:tab pos="1993900" algn="l"/>
                <a:tab pos="2324100" algn="l"/>
              </a:tabLst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98500" algn="l"/>
                <a:tab pos="1346200" algn="l"/>
                <a:tab pos="1993900" algn="l"/>
                <a:tab pos="2324100" algn="l"/>
              </a:tabLs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98500" algn="l"/>
                <a:tab pos="1346200" algn="l"/>
                <a:tab pos="1993900" algn="l"/>
                <a:tab pos="2324100" algn="l"/>
              </a:tabLst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itchFamily="34" charset="0"/>
                <a:ea typeface="Lucida Grande"/>
                <a:cs typeface="Lucida Grande"/>
                <a:sym typeface="Lucida Grande"/>
              </a:rPr>
              <a:t> BENCHMARK RESULTS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22225" cap="flat">
            <a:solidFill>
              <a:srgbClr val="EEECE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1512" name="Group 16"/>
          <p:cNvGrpSpPr>
            <a:grpSpLocks/>
          </p:cNvGrpSpPr>
          <p:nvPr/>
        </p:nvGrpSpPr>
        <p:grpSpPr bwMode="auto">
          <a:xfrm>
            <a:off x="779463" y="2000250"/>
            <a:ext cx="7442200" cy="4013200"/>
            <a:chOff x="0" y="0"/>
            <a:chExt cx="4688" cy="2528"/>
          </a:xfrm>
        </p:grpSpPr>
        <p:sp>
          <p:nvSpPr>
            <p:cNvPr id="21513" name="Rectangle 14"/>
            <p:cNvSpPr>
              <a:spLocks/>
            </p:cNvSpPr>
            <p:nvPr/>
          </p:nvSpPr>
          <p:spPr bwMode="auto">
            <a:xfrm>
              <a:off x="0" y="0"/>
              <a:ext cx="4688" cy="2528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pic>
          <p:nvPicPr>
            <p:cNvPr id="21514" name="Picture 1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8" cy="2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99" y="601663"/>
            <a:ext cx="971737" cy="75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93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24400" y="2438400"/>
            <a:ext cx="41148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9" tIns="46795" rIns="89989" bIns="46795">
            <a:spAutoFit/>
          </a:bodyPr>
          <a:lstStyle>
            <a:lvl1pPr marL="342900" indent="-342900" defTabSz="45561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defTabSz="45561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defTabSz="45561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defTabSz="45561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defTabSz="45561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The Essential Role Libraries Play in Communities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 sz="2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Edge Overview in Miami, OK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 sz="2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Edge Overview in El Paso, TX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 sz="2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710113" y="2209800"/>
            <a:ext cx="4433887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710113" y="1295400"/>
            <a:ext cx="4433887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0"/>
          <a:stretch>
            <a:fillRect/>
          </a:stretch>
        </p:blipFill>
        <p:spPr bwMode="auto">
          <a:xfrm>
            <a:off x="0" y="1251205"/>
            <a:ext cx="4181475" cy="46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4400" y="1371600"/>
            <a:ext cx="4114800" cy="514350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defTabSz="457146" eaLnBrk="0" hangingPunct="0">
              <a:buClr>
                <a:srgbClr val="000000"/>
              </a:buClr>
              <a:buSzPct val="100000"/>
              <a:tabLst>
                <a:tab pos="649628" algn="l"/>
                <a:tab pos="1299256" algn="l"/>
                <a:tab pos="1948884" algn="l"/>
              </a:tabLst>
              <a:defRPr/>
            </a:pPr>
            <a:r>
              <a:rPr lang="en-US" sz="2800" b="1" kern="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Arial Black"/>
              </a:rPr>
              <a:t>Session Overview</a:t>
            </a:r>
            <a:endParaRPr lang="en-US" sz="2800" kern="0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Arial Black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09550"/>
            <a:ext cx="1338261" cy="1034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1"/>
          <p:cNvSpPr>
            <a:spLocks noChangeShapeType="1"/>
          </p:cNvSpPr>
          <p:nvPr/>
        </p:nvSpPr>
        <p:spPr bwMode="auto">
          <a:xfrm>
            <a:off x="831850" y="1828800"/>
            <a:ext cx="8312150" cy="1588"/>
          </a:xfrm>
          <a:prstGeom prst="line">
            <a:avLst/>
          </a:prstGeom>
          <a:noFill/>
          <a:ln w="12700">
            <a:solidFill>
              <a:srgbClr val="948A5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1" name="Line 2"/>
          <p:cNvSpPr>
            <a:spLocks noChangeShapeType="1"/>
          </p:cNvSpPr>
          <p:nvPr/>
        </p:nvSpPr>
        <p:spPr bwMode="auto">
          <a:xfrm>
            <a:off x="831850" y="1277938"/>
            <a:ext cx="8312150" cy="1587"/>
          </a:xfrm>
          <a:prstGeom prst="line">
            <a:avLst/>
          </a:prstGeom>
          <a:noFill/>
          <a:ln w="12700">
            <a:solidFill>
              <a:srgbClr val="948A5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762000" y="1277938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82058" bIns="38100"/>
          <a:lstStyle>
            <a:lvl1pPr marL="47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98500" algn="l"/>
                <a:tab pos="1346200" algn="l"/>
                <a:tab pos="1993900" algn="l"/>
                <a:tab pos="2324100" algn="l"/>
              </a:tabLst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98500" algn="l"/>
                <a:tab pos="1346200" algn="l"/>
                <a:tab pos="1993900" algn="l"/>
                <a:tab pos="2324100" algn="l"/>
              </a:tabLs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98500" algn="l"/>
                <a:tab pos="1346200" algn="l"/>
                <a:tab pos="1993900" algn="l"/>
                <a:tab pos="2324100" algn="l"/>
              </a:tabLst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itchFamily="34" charset="0"/>
                <a:ea typeface="Lucida Grande"/>
                <a:cs typeface="Lucida Grande"/>
                <a:sym typeface="Lucida Grande"/>
              </a:rPr>
              <a:t>ACTION STEPS: UNDERSTANDING USERS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22225" cap="flat">
            <a:solidFill>
              <a:srgbClr val="EEECE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536" name="Rectangle 14"/>
          <p:cNvSpPr>
            <a:spLocks/>
          </p:cNvSpPr>
          <p:nvPr/>
        </p:nvSpPr>
        <p:spPr bwMode="auto">
          <a:xfrm>
            <a:off x="282575" y="2006600"/>
            <a:ext cx="843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900"/>
              </a:spcBef>
              <a:buFontTx/>
              <a:buNone/>
            </a:pPr>
            <a:r>
              <a:rPr lang="en-US" altLang="en-US" sz="2000" b="1" dirty="0">
                <a:latin typeface="Calibri" pitchFamily="34" charset="0"/>
                <a:ea typeface="Lucida Grande"/>
                <a:cs typeface="Lucida Grande"/>
                <a:sym typeface="Lucida Grande"/>
              </a:rPr>
              <a:t>A recent survey of students participating in technology classes citywide revealed:</a:t>
            </a:r>
          </a:p>
          <a:p>
            <a:pPr eaLnBrk="1" hangingPunct="1">
              <a:lnSpc>
                <a:spcPct val="130000"/>
              </a:lnSpc>
              <a:spcBef>
                <a:spcPts val="900"/>
              </a:spcBef>
              <a:buClr>
                <a:srgbClr val="E48312"/>
              </a:buClr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55% report earning </a:t>
            </a:r>
            <a:r>
              <a:rPr lang="en-US" altLang="en-US" sz="2000" b="1" dirty="0">
                <a:latin typeface="Calibri" pitchFamily="34" charset="0"/>
                <a:ea typeface="Lucida Grande"/>
                <a:cs typeface="Lucida Grande"/>
                <a:sym typeface="Lucida Grande"/>
              </a:rPr>
              <a:t>less </a:t>
            </a: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than $10,000 annually</a:t>
            </a:r>
          </a:p>
          <a:p>
            <a:pPr eaLnBrk="1" hangingPunct="1">
              <a:lnSpc>
                <a:spcPct val="130000"/>
              </a:lnSpc>
              <a:spcBef>
                <a:spcPts val="900"/>
              </a:spcBef>
              <a:buClr>
                <a:srgbClr val="E48312"/>
              </a:buClr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46% of respondents reported that they were not employed at this time </a:t>
            </a:r>
          </a:p>
          <a:p>
            <a:pPr eaLnBrk="1" hangingPunct="1">
              <a:lnSpc>
                <a:spcPct val="130000"/>
              </a:lnSpc>
              <a:spcBef>
                <a:spcPts val="900"/>
              </a:spcBef>
              <a:buClr>
                <a:srgbClr val="E48312"/>
              </a:buClr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25% reported they are retired. </a:t>
            </a:r>
          </a:p>
          <a:p>
            <a:pPr eaLnBrk="1" hangingPunct="1">
              <a:lnSpc>
                <a:spcPct val="130000"/>
              </a:lnSpc>
              <a:spcBef>
                <a:spcPts val="900"/>
              </a:spcBef>
              <a:buClr>
                <a:srgbClr val="E48312"/>
              </a:buClr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33% of respondents reported </a:t>
            </a:r>
            <a:r>
              <a:rPr lang="en-US" altLang="en-US" sz="2000" b="1" dirty="0">
                <a:latin typeface="Calibri" pitchFamily="34" charset="0"/>
                <a:ea typeface="Lucida Grande"/>
                <a:cs typeface="Lucida Grande"/>
                <a:sym typeface="Lucida Grande"/>
              </a:rPr>
              <a:t>not having a High School level</a:t>
            </a: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 of educational attainment. </a:t>
            </a:r>
          </a:p>
          <a:p>
            <a:pPr eaLnBrk="1" hangingPunct="1">
              <a:lnSpc>
                <a:spcPct val="130000"/>
              </a:lnSpc>
              <a:spcBef>
                <a:spcPts val="900"/>
              </a:spcBef>
              <a:buClr>
                <a:srgbClr val="E48312"/>
              </a:buClr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47% of respondents are Spanish-speaking only </a:t>
            </a:r>
          </a:p>
          <a:p>
            <a:pPr eaLnBrk="1" hangingPunct="1">
              <a:lnSpc>
                <a:spcPct val="130000"/>
              </a:lnSpc>
              <a:spcBef>
                <a:spcPts val="900"/>
              </a:spcBef>
              <a:buClr>
                <a:srgbClr val="E48312"/>
              </a:buClr>
            </a:pPr>
            <a:r>
              <a:rPr lang="en-US" altLang="en-US" sz="2000" dirty="0">
                <a:latin typeface="Calibri" pitchFamily="34" charset="0"/>
                <a:ea typeface="Lucida Grande"/>
                <a:cs typeface="Lucida Grande"/>
                <a:sym typeface="Lucida Grande"/>
              </a:rPr>
              <a:t>43% report being bi-lingual</a:t>
            </a:r>
          </a:p>
          <a:p>
            <a:pPr eaLnBrk="1" hangingPunct="1">
              <a:lnSpc>
                <a:spcPct val="130000"/>
              </a:lnSpc>
              <a:spcBef>
                <a:spcPts val="900"/>
              </a:spcBef>
              <a:buFontTx/>
              <a:buNone/>
            </a:pPr>
            <a:endParaRPr lang="en-US" altLang="en-US" sz="2000" dirty="0">
              <a:latin typeface="Calibri" pitchFamily="34" charset="0"/>
              <a:ea typeface="Lucida Grande"/>
              <a:cs typeface="Lucida Grande"/>
              <a:sym typeface="Lucida Grand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99" y="601663"/>
            <a:ext cx="971737" cy="75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87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1"/>
          <p:cNvSpPr>
            <a:spLocks noChangeShapeType="1"/>
          </p:cNvSpPr>
          <p:nvPr/>
        </p:nvSpPr>
        <p:spPr bwMode="auto">
          <a:xfrm>
            <a:off x="831850" y="1828800"/>
            <a:ext cx="8312150" cy="1588"/>
          </a:xfrm>
          <a:prstGeom prst="line">
            <a:avLst/>
          </a:prstGeom>
          <a:noFill/>
          <a:ln w="12700">
            <a:solidFill>
              <a:srgbClr val="948A5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Line 2"/>
          <p:cNvSpPr>
            <a:spLocks noChangeShapeType="1"/>
          </p:cNvSpPr>
          <p:nvPr/>
        </p:nvSpPr>
        <p:spPr bwMode="auto">
          <a:xfrm>
            <a:off x="831850" y="1277938"/>
            <a:ext cx="8312150" cy="1587"/>
          </a:xfrm>
          <a:prstGeom prst="line">
            <a:avLst/>
          </a:prstGeom>
          <a:noFill/>
          <a:ln w="12700">
            <a:solidFill>
              <a:srgbClr val="948A5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6" name="Rectangle 3"/>
          <p:cNvSpPr>
            <a:spLocks/>
          </p:cNvSpPr>
          <p:nvPr/>
        </p:nvSpPr>
        <p:spPr bwMode="auto">
          <a:xfrm>
            <a:off x="165100" y="1277938"/>
            <a:ext cx="8597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82058" bIns="38100"/>
          <a:lstStyle>
            <a:lvl1pPr marL="47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98500" algn="l"/>
                <a:tab pos="1346200" algn="l"/>
                <a:tab pos="1993900" algn="l"/>
                <a:tab pos="2324100" algn="l"/>
              </a:tabLst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98500" algn="l"/>
                <a:tab pos="1346200" algn="l"/>
                <a:tab pos="1993900" algn="l"/>
                <a:tab pos="2324100" algn="l"/>
              </a:tabLs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98500" algn="l"/>
                <a:tab pos="1346200" algn="l"/>
                <a:tab pos="1993900" algn="l"/>
                <a:tab pos="2324100" algn="l"/>
              </a:tabLst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98500" algn="l"/>
                <a:tab pos="1346200" algn="l"/>
                <a:tab pos="1993900" algn="l"/>
                <a:tab pos="2324100" algn="l"/>
              </a:tabLst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itchFamily="34" charset="0"/>
                <a:ea typeface="Lucida Grande"/>
                <a:cs typeface="Lucida Grande"/>
                <a:sym typeface="Lucida Grande"/>
              </a:rPr>
              <a:t>ACTION STEPS: OUR COMMUNITY PRIORITIES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22225" cap="flat">
            <a:solidFill>
              <a:srgbClr val="EEECE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56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2763" y="1955800"/>
            <a:ext cx="8470900" cy="4902200"/>
          </a:xfrm>
        </p:spPr>
        <p:txBody>
          <a:bodyPr lIns="0" tIns="0" rIns="0" bIns="0"/>
          <a:lstStyle/>
          <a:p>
            <a:pPr marL="90488" indent="-90488">
              <a:lnSpc>
                <a:spcPct val="90000"/>
              </a:lnSpc>
              <a:spcBef>
                <a:spcPct val="0"/>
              </a:spcBef>
              <a:buClr>
                <a:srgbClr val="E48312"/>
              </a:buClr>
              <a:buFont typeface="Apple Braille"/>
              <a:buChar char="•"/>
              <a:tabLst>
                <a:tab pos="254000" algn="l"/>
                <a:tab pos="596900" algn="l"/>
                <a:tab pos="939800" algn="l"/>
                <a:tab pos="1282700" algn="l"/>
                <a:tab pos="1625600" algn="l"/>
                <a:tab pos="1968500" algn="l"/>
                <a:tab pos="2311400" algn="l"/>
                <a:tab pos="2654300" algn="l"/>
                <a:tab pos="2997200" algn="l"/>
                <a:tab pos="3340100" algn="l"/>
                <a:tab pos="3683000" algn="l"/>
                <a:tab pos="4025900" algn="l"/>
                <a:tab pos="4368800" algn="l"/>
                <a:tab pos="4711700" algn="l"/>
                <a:tab pos="5054600" algn="l"/>
                <a:tab pos="5397500" algn="l"/>
                <a:tab pos="5740400" algn="l"/>
                <a:tab pos="6083300" algn="l"/>
                <a:tab pos="6426200" algn="l"/>
                <a:tab pos="6769100" algn="l"/>
                <a:tab pos="7112000" algn="l"/>
                <a:tab pos="7315200" algn="l"/>
              </a:tabLst>
            </a:pPr>
            <a:endParaRPr lang="en-US" altLang="en-US" sz="2000" smtClean="0">
              <a:latin typeface="Calibri" pitchFamily="34" charset="0"/>
              <a:ea typeface="ヒラギノ角ゴ ProN W6"/>
              <a:cs typeface="ヒラギノ角ゴ ProN W6"/>
              <a:sym typeface="Arial Bold" pitchFamily="34" charset="0"/>
            </a:endParaRP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buClr>
                <a:srgbClr val="E48312"/>
              </a:buClr>
              <a:buFont typeface="Arial" pitchFamily="34" charset="0"/>
              <a:buChar char="◦"/>
              <a:tabLst>
                <a:tab pos="254000" algn="l"/>
                <a:tab pos="596900" algn="l"/>
                <a:tab pos="939800" algn="l"/>
                <a:tab pos="1282700" algn="l"/>
                <a:tab pos="1625600" algn="l"/>
                <a:tab pos="1968500" algn="l"/>
                <a:tab pos="2311400" algn="l"/>
                <a:tab pos="2654300" algn="l"/>
                <a:tab pos="2997200" algn="l"/>
                <a:tab pos="3340100" algn="l"/>
                <a:tab pos="3683000" algn="l"/>
                <a:tab pos="4025900" algn="l"/>
                <a:tab pos="4368800" algn="l"/>
                <a:tab pos="4711700" algn="l"/>
                <a:tab pos="5054600" algn="l"/>
                <a:tab pos="5397500" algn="l"/>
                <a:tab pos="5740400" algn="l"/>
                <a:tab pos="6083300" algn="l"/>
                <a:tab pos="6426200" algn="l"/>
                <a:tab pos="6769100" algn="l"/>
                <a:tab pos="7112000" algn="l"/>
                <a:tab pos="7315200" algn="l"/>
              </a:tabLst>
            </a:pPr>
            <a:r>
              <a:rPr lang="en-US" altLang="en-US" sz="2000" smtClean="0">
                <a:latin typeface="Calibri" pitchFamily="34" charset="0"/>
                <a:ea typeface="ＭＳ Ｐゴシック" pitchFamily="34" charset="-128"/>
                <a:cs typeface="Arial Bold Italic" pitchFamily="34" charset="0"/>
                <a:sym typeface="Arial Bold Italic" pitchFamily="34" charset="0"/>
              </a:rPr>
              <a:t>Grow...</a:t>
            </a:r>
            <a:endParaRPr lang="en-US" altLang="en-US" sz="2000" smtClean="0">
              <a:latin typeface="Calibri" pitchFamily="34" charset="0"/>
              <a:ea typeface="ヒラギノ角ゴ ProN W6"/>
              <a:cs typeface="ヒラギノ角ゴ ProN W6"/>
              <a:sym typeface="Arial Bold Italic" pitchFamily="34" charset="0"/>
            </a:endParaRPr>
          </a:p>
          <a:p>
            <a:pPr marL="382588" lvl="1" indent="-182563">
              <a:lnSpc>
                <a:spcPct val="130000"/>
              </a:lnSpc>
              <a:spcBef>
                <a:spcPts val="400"/>
              </a:spcBef>
              <a:buClr>
                <a:srgbClr val="E48312"/>
              </a:buClr>
              <a:buFont typeface="Arial" pitchFamily="34" charset="0"/>
              <a:buChar char="◦"/>
              <a:tabLst>
                <a:tab pos="254000" algn="l"/>
                <a:tab pos="596900" algn="l"/>
                <a:tab pos="939800" algn="l"/>
                <a:tab pos="1282700" algn="l"/>
                <a:tab pos="1625600" algn="l"/>
                <a:tab pos="1968500" algn="l"/>
                <a:tab pos="2311400" algn="l"/>
                <a:tab pos="2654300" algn="l"/>
                <a:tab pos="2997200" algn="l"/>
                <a:tab pos="3340100" algn="l"/>
                <a:tab pos="3683000" algn="l"/>
                <a:tab pos="4025900" algn="l"/>
                <a:tab pos="4368800" algn="l"/>
                <a:tab pos="4711700" algn="l"/>
                <a:tab pos="5054600" algn="l"/>
                <a:tab pos="5397500" algn="l"/>
                <a:tab pos="5740400" algn="l"/>
                <a:tab pos="6083300" algn="l"/>
                <a:tab pos="6426200" algn="l"/>
                <a:tab pos="6769100" algn="l"/>
                <a:tab pos="7112000" algn="l"/>
                <a:tab pos="7315200" algn="l"/>
              </a:tabLst>
            </a:pPr>
            <a:r>
              <a:rPr lang="en-US" altLang="en-US" sz="2000" smtClean="0">
                <a:latin typeface="Calibri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Digital </a:t>
            </a:r>
            <a:r>
              <a:rPr lang="en-US" altLang="en-US" sz="2000" smtClean="0">
                <a:latin typeface="Calibri" pitchFamily="34" charset="0"/>
                <a:ea typeface="Lucida Grande"/>
                <a:cs typeface="Lucida Grande"/>
                <a:sym typeface="Lucida Grande"/>
              </a:rPr>
              <a:t>literacy</a:t>
            </a:r>
            <a:r>
              <a:rPr lang="en-US" altLang="en-US" sz="2000" smtClean="0">
                <a:latin typeface="Calibri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 help &amp; training </a:t>
            </a:r>
            <a:endParaRPr lang="en-US" altLang="en-US" sz="2000" smtClean="0">
              <a:latin typeface="Calibri" pitchFamily="34" charset="0"/>
              <a:ea typeface="ヒラギノ角ゴ ProN W3"/>
              <a:cs typeface="ヒラギノ角ゴ ProN W3"/>
              <a:sym typeface="Arial" pitchFamily="34" charset="0"/>
            </a:endParaRPr>
          </a:p>
          <a:p>
            <a:pPr marL="382588" lvl="1" indent="-182563">
              <a:lnSpc>
                <a:spcPct val="130000"/>
              </a:lnSpc>
              <a:spcBef>
                <a:spcPts val="400"/>
              </a:spcBef>
              <a:buClr>
                <a:srgbClr val="E48312"/>
              </a:buClr>
              <a:buFont typeface="Arial" pitchFamily="34" charset="0"/>
              <a:buChar char="◦"/>
              <a:tabLst>
                <a:tab pos="254000" algn="l"/>
                <a:tab pos="596900" algn="l"/>
                <a:tab pos="939800" algn="l"/>
                <a:tab pos="1282700" algn="l"/>
                <a:tab pos="1625600" algn="l"/>
                <a:tab pos="1968500" algn="l"/>
                <a:tab pos="2311400" algn="l"/>
                <a:tab pos="2654300" algn="l"/>
                <a:tab pos="2997200" algn="l"/>
                <a:tab pos="3340100" algn="l"/>
                <a:tab pos="3683000" algn="l"/>
                <a:tab pos="4025900" algn="l"/>
                <a:tab pos="4368800" algn="l"/>
                <a:tab pos="4711700" algn="l"/>
                <a:tab pos="5054600" algn="l"/>
                <a:tab pos="5397500" algn="l"/>
                <a:tab pos="5740400" algn="l"/>
                <a:tab pos="6083300" algn="l"/>
                <a:tab pos="6426200" algn="l"/>
                <a:tab pos="6769100" algn="l"/>
                <a:tab pos="7112000" algn="l"/>
                <a:tab pos="7315200" algn="l"/>
              </a:tabLst>
            </a:pPr>
            <a:r>
              <a:rPr lang="en-US" altLang="en-US" sz="2000" smtClean="0">
                <a:latin typeface="Calibri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Meeting employment needs</a:t>
            </a:r>
            <a:endParaRPr lang="en-US" altLang="en-US" sz="2000" smtClean="0">
              <a:latin typeface="Calibri" pitchFamily="34" charset="0"/>
              <a:ea typeface="ヒラギノ角ゴ ProN W3"/>
              <a:cs typeface="ヒラギノ角ゴ ProN W3"/>
              <a:sym typeface="Arial" pitchFamily="34" charset="0"/>
            </a:endParaRPr>
          </a:p>
          <a:p>
            <a:pPr marL="382588" lvl="1" indent="-182563">
              <a:lnSpc>
                <a:spcPct val="130000"/>
              </a:lnSpc>
              <a:spcBef>
                <a:spcPts val="400"/>
              </a:spcBef>
              <a:buClr>
                <a:srgbClr val="E48312"/>
              </a:buClr>
              <a:buFont typeface="Arial" pitchFamily="34" charset="0"/>
              <a:buChar char="◦"/>
              <a:tabLst>
                <a:tab pos="254000" algn="l"/>
                <a:tab pos="596900" algn="l"/>
                <a:tab pos="939800" algn="l"/>
                <a:tab pos="1282700" algn="l"/>
                <a:tab pos="1625600" algn="l"/>
                <a:tab pos="1968500" algn="l"/>
                <a:tab pos="2311400" algn="l"/>
                <a:tab pos="2654300" algn="l"/>
                <a:tab pos="2997200" algn="l"/>
                <a:tab pos="3340100" algn="l"/>
                <a:tab pos="3683000" algn="l"/>
                <a:tab pos="4025900" algn="l"/>
                <a:tab pos="4368800" algn="l"/>
                <a:tab pos="4711700" algn="l"/>
                <a:tab pos="5054600" algn="l"/>
                <a:tab pos="5397500" algn="l"/>
                <a:tab pos="5740400" algn="l"/>
                <a:tab pos="6083300" algn="l"/>
                <a:tab pos="6426200" algn="l"/>
                <a:tab pos="6769100" algn="l"/>
                <a:tab pos="7112000" algn="l"/>
                <a:tab pos="7315200" algn="l"/>
              </a:tabLst>
            </a:pPr>
            <a:endParaRPr lang="en-US" altLang="en-US" sz="2000" smtClean="0">
              <a:latin typeface="Calibri" pitchFamily="34" charset="0"/>
              <a:ea typeface="ヒラギノ角ゴ ProN W6"/>
              <a:cs typeface="ヒラギノ角ゴ ProN W6"/>
              <a:sym typeface="Arial Bold" pitchFamily="34" charset="0"/>
            </a:endParaRPr>
          </a:p>
          <a:p>
            <a:pPr marL="382588" lvl="1" indent="-182563">
              <a:lnSpc>
                <a:spcPct val="130000"/>
              </a:lnSpc>
              <a:spcBef>
                <a:spcPts val="400"/>
              </a:spcBef>
              <a:buClr>
                <a:srgbClr val="E48312"/>
              </a:buClr>
              <a:buFont typeface="Arial" pitchFamily="34" charset="0"/>
              <a:buChar char="◦"/>
              <a:tabLst>
                <a:tab pos="254000" algn="l"/>
                <a:tab pos="596900" algn="l"/>
                <a:tab pos="939800" algn="l"/>
                <a:tab pos="1282700" algn="l"/>
                <a:tab pos="1625600" algn="l"/>
                <a:tab pos="1968500" algn="l"/>
                <a:tab pos="2311400" algn="l"/>
                <a:tab pos="2654300" algn="l"/>
                <a:tab pos="2997200" algn="l"/>
                <a:tab pos="3340100" algn="l"/>
                <a:tab pos="3683000" algn="l"/>
                <a:tab pos="4025900" algn="l"/>
                <a:tab pos="4368800" algn="l"/>
                <a:tab pos="4711700" algn="l"/>
                <a:tab pos="5054600" algn="l"/>
                <a:tab pos="5397500" algn="l"/>
                <a:tab pos="5740400" algn="l"/>
                <a:tab pos="6083300" algn="l"/>
                <a:tab pos="6426200" algn="l"/>
                <a:tab pos="6769100" algn="l"/>
                <a:tab pos="7112000" algn="l"/>
                <a:tab pos="7315200" algn="l"/>
              </a:tabLst>
            </a:pPr>
            <a:r>
              <a:rPr lang="en-US" altLang="en-US" sz="2000" smtClean="0">
                <a:latin typeface="Calibri" pitchFamily="34" charset="0"/>
                <a:ea typeface="ＭＳ Ｐゴシック" pitchFamily="34" charset="-128"/>
                <a:cs typeface="Arial Bold" pitchFamily="34" charset="0"/>
                <a:sym typeface="Arial Bold" pitchFamily="34" charset="0"/>
              </a:rPr>
              <a:t>Improve...</a:t>
            </a:r>
            <a:endParaRPr lang="en-US" altLang="en-US" sz="2000" smtClean="0">
              <a:latin typeface="Calibri" pitchFamily="34" charset="0"/>
              <a:ea typeface="ヒラギノ角ゴ ProN W6"/>
              <a:cs typeface="ヒラギノ角ゴ ProN W6"/>
              <a:sym typeface="Arial Bold" pitchFamily="34" charset="0"/>
            </a:endParaRPr>
          </a:p>
          <a:p>
            <a:pPr marL="382588" lvl="1" indent="-182563">
              <a:lnSpc>
                <a:spcPct val="130000"/>
              </a:lnSpc>
              <a:spcBef>
                <a:spcPts val="400"/>
              </a:spcBef>
              <a:buClr>
                <a:srgbClr val="E48312"/>
              </a:buClr>
              <a:buFont typeface="Arial" pitchFamily="34" charset="0"/>
              <a:buChar char="◦"/>
              <a:tabLst>
                <a:tab pos="254000" algn="l"/>
                <a:tab pos="596900" algn="l"/>
                <a:tab pos="939800" algn="l"/>
                <a:tab pos="1282700" algn="l"/>
                <a:tab pos="1625600" algn="l"/>
                <a:tab pos="1968500" algn="l"/>
                <a:tab pos="2311400" algn="l"/>
                <a:tab pos="2654300" algn="l"/>
                <a:tab pos="2997200" algn="l"/>
                <a:tab pos="3340100" algn="l"/>
                <a:tab pos="3683000" algn="l"/>
                <a:tab pos="4025900" algn="l"/>
                <a:tab pos="4368800" algn="l"/>
                <a:tab pos="4711700" algn="l"/>
                <a:tab pos="5054600" algn="l"/>
                <a:tab pos="5397500" algn="l"/>
                <a:tab pos="5740400" algn="l"/>
                <a:tab pos="6083300" algn="l"/>
                <a:tab pos="6426200" algn="l"/>
                <a:tab pos="6769100" algn="l"/>
                <a:tab pos="7112000" algn="l"/>
                <a:tab pos="7315200" algn="l"/>
              </a:tabLst>
            </a:pPr>
            <a:r>
              <a:rPr lang="en-US" altLang="en-US" sz="2000" smtClean="0">
                <a:latin typeface="Calibri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Provide sufficient bandwidth capacity to support user demand</a:t>
            </a:r>
            <a:endParaRPr lang="en-US" altLang="en-US" sz="2000" smtClean="0">
              <a:latin typeface="Calibri" pitchFamily="34" charset="0"/>
              <a:ea typeface="ヒラギノ角ゴ ProN W3"/>
              <a:cs typeface="ヒラギノ角ゴ ProN W3"/>
              <a:sym typeface="Arial" pitchFamily="34" charset="0"/>
            </a:endParaRPr>
          </a:p>
          <a:p>
            <a:pPr marL="382588" lvl="1" indent="-182563">
              <a:lnSpc>
                <a:spcPct val="130000"/>
              </a:lnSpc>
              <a:spcBef>
                <a:spcPts val="400"/>
              </a:spcBef>
              <a:buClr>
                <a:srgbClr val="E48312"/>
              </a:buClr>
              <a:buFont typeface="Arial" pitchFamily="34" charset="0"/>
              <a:buChar char="◦"/>
              <a:tabLst>
                <a:tab pos="254000" algn="l"/>
                <a:tab pos="596900" algn="l"/>
                <a:tab pos="939800" algn="l"/>
                <a:tab pos="1282700" algn="l"/>
                <a:tab pos="1625600" algn="l"/>
                <a:tab pos="1968500" algn="l"/>
                <a:tab pos="2311400" algn="l"/>
                <a:tab pos="2654300" algn="l"/>
                <a:tab pos="2997200" algn="l"/>
                <a:tab pos="3340100" algn="l"/>
                <a:tab pos="3683000" algn="l"/>
                <a:tab pos="4025900" algn="l"/>
                <a:tab pos="4368800" algn="l"/>
                <a:tab pos="4711700" algn="l"/>
                <a:tab pos="5054600" algn="l"/>
                <a:tab pos="5397500" algn="l"/>
                <a:tab pos="5740400" algn="l"/>
                <a:tab pos="6083300" algn="l"/>
                <a:tab pos="6426200" algn="l"/>
                <a:tab pos="6769100" algn="l"/>
                <a:tab pos="7112000" algn="l"/>
                <a:tab pos="7315200" algn="l"/>
              </a:tabLst>
            </a:pPr>
            <a:r>
              <a:rPr lang="en-US" altLang="en-US" sz="2000" smtClean="0">
                <a:latin typeface="Calibri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Staff technology expertise to support community members needs and goals</a:t>
            </a:r>
            <a:endParaRPr lang="en-US" altLang="en-US" sz="2000" smtClean="0">
              <a:latin typeface="Calibri" pitchFamily="34" charset="0"/>
              <a:ea typeface="ヒラギノ角ゴ ProN W3"/>
              <a:cs typeface="ヒラギノ角ゴ ProN W3"/>
              <a:sym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99" y="601663"/>
            <a:ext cx="971737" cy="75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8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5000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Questions/Comments?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3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0" y="2362200"/>
            <a:ext cx="8229600" cy="172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www.libraryedge.org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3183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831850" y="1828800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31850" y="1277938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2000" y="1277938"/>
            <a:ext cx="7989888" cy="514350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defTabSz="457146" eaLnBrk="0" hangingPunct="0">
              <a:buClr>
                <a:srgbClr val="000000"/>
              </a:buClr>
              <a:buSzPct val="100000"/>
              <a:tabLst>
                <a:tab pos="649628" algn="l"/>
                <a:tab pos="1299256" algn="l"/>
                <a:tab pos="1948884" algn="l"/>
              </a:tabLst>
              <a:defRPr/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ea typeface="+mj-ea"/>
                <a:cs typeface="Calibri" pitchFamily="34" charset="0"/>
              </a:rPr>
              <a:t>Libraries in the 21</a:t>
            </a:r>
            <a:r>
              <a:rPr lang="en-US" sz="2800" b="1" baseline="30000" dirty="0">
                <a:solidFill>
                  <a:prstClr val="black"/>
                </a:solidFill>
                <a:latin typeface="Calibri" pitchFamily="34" charset="0"/>
                <a:ea typeface="+mj-ea"/>
                <a:cs typeface="Calibri" pitchFamily="34" charset="0"/>
              </a:rPr>
              <a:t>st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ea typeface="+mj-ea"/>
                <a:cs typeface="Calibri" pitchFamily="34" charset="0"/>
              </a:rPr>
              <a:t> Century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714375" y="1905000"/>
            <a:ext cx="8353425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marL="342900" indent="-342900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2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Partners in Community Progress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Jobs, health care, education, demographic change, infrastructure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TRUST</a:t>
            </a:r>
          </a:p>
          <a:p>
            <a:pPr marL="342900" indent="-342900">
              <a:spcBef>
                <a:spcPct val="0"/>
              </a:spcBef>
              <a:defRPr/>
            </a:pPr>
            <a:endParaRPr lang="en-US" altLang="en-US" sz="2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is Edge? 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www.libraryedge.org</a:t>
            </a:r>
            <a:endParaRPr lang="en-US" altLang="en-US" sz="1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085850" lvl="1" indent="-342900">
              <a:spcBef>
                <a:spcPct val="0"/>
              </a:spcBef>
              <a:defRPr/>
            </a:pPr>
            <a:endParaRPr lang="en-US" altLang="en-US" sz="1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en-US" altLang="en-US" sz="2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Challenge to City and County Managers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 Libraries as a organizational and community wide resource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Engage Directors as leadership team members</a:t>
            </a:r>
          </a:p>
          <a:p>
            <a:pPr>
              <a:defRPr/>
            </a:pP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22225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28" name="Group 14"/>
          <p:cNvGrpSpPr>
            <a:grpSpLocks/>
          </p:cNvGrpSpPr>
          <p:nvPr/>
        </p:nvGrpSpPr>
        <p:grpSpPr bwMode="auto">
          <a:xfrm>
            <a:off x="1917700" y="4133850"/>
            <a:ext cx="4497388" cy="500063"/>
            <a:chOff x="1883139" y="6248400"/>
            <a:chExt cx="4497232" cy="500938"/>
          </a:xfrm>
        </p:grpSpPr>
        <p:sp>
          <p:nvSpPr>
            <p:cNvPr id="5134" name="Rectangle 15"/>
            <p:cNvSpPr>
              <a:spLocks noChangeArrowheads="1"/>
            </p:cNvSpPr>
            <p:nvPr/>
          </p:nvSpPr>
          <p:spPr bwMode="auto">
            <a:xfrm>
              <a:off x="2134874" y="6292404"/>
              <a:ext cx="4245497" cy="369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3000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Calibri" pitchFamily="34" charset="0"/>
                </a:rPr>
                <a:t>@LibraryEdge </a:t>
              </a:r>
            </a:p>
          </p:txBody>
        </p:sp>
        <p:pic>
          <p:nvPicPr>
            <p:cNvPr id="5135" name="Picture 1" descr="Description: cid:image001.jpg@01CD6F33.AD457D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139" y="6248400"/>
              <a:ext cx="250469" cy="250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2" descr="Description: cid:image002.jpg@01CD6F33.AD457D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139" y="6498869"/>
              <a:ext cx="250469" cy="250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56" y="601663"/>
            <a:ext cx="87518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831850" y="1828800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31850" y="1277938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77875" y="1277938"/>
            <a:ext cx="7989888" cy="514350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defTabSz="457146" eaLnBrk="0" hangingPunct="0">
              <a:buClr>
                <a:srgbClr val="000000"/>
              </a:buClr>
              <a:buSzPct val="100000"/>
              <a:tabLst>
                <a:tab pos="649628" algn="l"/>
                <a:tab pos="1299256" algn="l"/>
                <a:tab pos="1948884" algn="l"/>
              </a:tabLst>
              <a:defRPr/>
            </a:pPr>
            <a:r>
              <a:rPr lang="en-US" sz="2800" b="1" dirty="0">
                <a:latin typeface="Calibri" pitchFamily="34" charset="0"/>
                <a:ea typeface="+mj-ea"/>
                <a:cs typeface="Calibri" pitchFamily="34" charset="0"/>
              </a:rPr>
              <a:t>MIAMI, OKLAHOMA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22225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947863"/>
            <a:ext cx="2846387" cy="42973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424613"/>
            <a:ext cx="8810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3113088"/>
            <a:ext cx="4805362" cy="3128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17625"/>
            <a:ext cx="3367087" cy="219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21" descr="http://ts2.mm.bing.net/th?id=H.4506478396770505&amp;pid=15.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2" r="10362"/>
          <a:stretch>
            <a:fillRect/>
          </a:stretch>
        </p:blipFill>
        <p:spPr bwMode="auto">
          <a:xfrm>
            <a:off x="3789363" y="2590800"/>
            <a:ext cx="1717675" cy="1216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56" y="601663"/>
            <a:ext cx="87518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831850" y="1828800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31850" y="1277938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2000" y="1277938"/>
            <a:ext cx="7989888" cy="514350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defTabSz="457146" eaLnBrk="0" hangingPunct="0">
              <a:buClr>
                <a:srgbClr val="000000"/>
              </a:buClr>
              <a:buSzPct val="100000"/>
              <a:tabLst>
                <a:tab pos="649628" algn="l"/>
                <a:tab pos="1299256" algn="l"/>
                <a:tab pos="1948884" algn="l"/>
              </a:tabLst>
              <a:defRPr/>
            </a:pPr>
            <a:r>
              <a:rPr lang="en-US" sz="2800" b="1" dirty="0">
                <a:latin typeface="Calibri" pitchFamily="34" charset="0"/>
                <a:ea typeface="+mj-ea"/>
                <a:cs typeface="Calibri" pitchFamily="34" charset="0"/>
              </a:rPr>
              <a:t>MIAMI DEMOGRAPHICS &amp; FACTS</a:t>
            </a:r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237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2" t="7573" r="12143"/>
          <a:stretch>
            <a:fillRect/>
          </a:stretch>
        </p:blipFill>
        <p:spPr bwMode="auto">
          <a:xfrm>
            <a:off x="6862763" y="1447800"/>
            <a:ext cx="2049462" cy="2465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831850" y="1828800"/>
            <a:ext cx="823595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400">
                <a:latin typeface="Calibri" pitchFamily="34" charset="0"/>
              </a:rPr>
              <a:t>Population 13,570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400">
                <a:latin typeface="Calibri" pitchFamily="34" charset="0"/>
              </a:rPr>
              <a:t>17% Native American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400">
                <a:latin typeface="Calibri" pitchFamily="34" charset="0"/>
              </a:rPr>
              <a:t>Median household income $34,561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400">
                <a:latin typeface="Calibri" pitchFamily="34" charset="0"/>
              </a:rPr>
              <a:t>70% of students eligible for free/reduced lunch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400">
                <a:latin typeface="Calibri" pitchFamily="34" charset="0"/>
              </a:rPr>
              <a:t>87% do not have a college degree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400">
                <a:latin typeface="Calibri" pitchFamily="34" charset="0"/>
              </a:rPr>
              <a:t>17% have less than a high-school diploma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400">
                <a:latin typeface="Calibri" pitchFamily="34" charset="0"/>
              </a:rPr>
              <a:t>Miami is 10 square miles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400">
                <a:latin typeface="Calibri" pitchFamily="34" charset="0"/>
              </a:rPr>
              <a:t>180 City employees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400">
                <a:latin typeface="Calibri" pitchFamily="34" charset="0"/>
              </a:rPr>
              <a:t>Local Sales Tax 9.5%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400">
                <a:latin typeface="Calibri" pitchFamily="34" charset="0"/>
              </a:rPr>
              <a:t>Home to NEO A&amp;M College (Junior College)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22225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424613"/>
            <a:ext cx="8810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56" y="601663"/>
            <a:ext cx="87518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831850" y="1828800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31850" y="1277938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2000" y="1277938"/>
            <a:ext cx="7989888" cy="514350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defTabSz="457146" eaLnBrk="0" hangingPunct="0">
              <a:buClr>
                <a:srgbClr val="000000"/>
              </a:buClr>
              <a:buSzPct val="100000"/>
              <a:tabLst>
                <a:tab pos="649628" algn="l"/>
                <a:tab pos="1299256" algn="l"/>
                <a:tab pos="1948884" algn="l"/>
              </a:tabLst>
              <a:defRPr/>
            </a:pPr>
            <a:r>
              <a:rPr lang="en-US" sz="2800" b="1" dirty="0">
                <a:latin typeface="Calibri" pitchFamily="34" charset="0"/>
                <a:ea typeface="+mj-ea"/>
                <a:cs typeface="Calibri" pitchFamily="34" charset="0"/>
              </a:rPr>
              <a:t>MIAMI PUBLIC LIBRARY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714375" y="1905000"/>
            <a:ext cx="8353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Calibri" pitchFamily="34" charset="0"/>
              </a:rPr>
              <a:t>Text</a:t>
            </a:r>
            <a:endParaRPr lang="en-US" altLang="en-US" sz="2200"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22225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b="39822"/>
          <a:stretch>
            <a:fillRect/>
          </a:stretch>
        </p:blipFill>
        <p:spPr bwMode="auto">
          <a:xfrm>
            <a:off x="831850" y="1943100"/>
            <a:ext cx="40767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5400675" y="1944688"/>
            <a:ext cx="3200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The mission of the Miami Public Library is to enhance the quality of life in our community by promoting the joy of reading, providing lifelong learning and facilitating digital inclusion</a:t>
            </a:r>
          </a:p>
        </p:txBody>
      </p:sp>
      <p:pic>
        <p:nvPicPr>
          <p:cNvPr id="820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03688"/>
            <a:ext cx="219868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Box 4"/>
          <p:cNvSpPr txBox="1">
            <a:spLocks noChangeArrowheads="1"/>
          </p:cNvSpPr>
          <p:nvPr/>
        </p:nvSpPr>
        <p:spPr bwMode="auto">
          <a:xfrm>
            <a:off x="5526088" y="5667375"/>
            <a:ext cx="258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itchFamily="34" charset="0"/>
              </a:rPr>
              <a:t>Miami Public Library (1921) – Last Carnegie library built in Oklahoma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850" y="3635375"/>
            <a:ext cx="4297363" cy="280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</a:rPr>
              <a:t>FY 2012-13</a:t>
            </a:r>
          </a:p>
          <a:p>
            <a:pPr>
              <a:defRPr/>
            </a:pPr>
            <a:endParaRPr lang="en-US" sz="4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</a:rPr>
              <a:t>13,126 card holders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10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</a:rPr>
              <a:t>79,089 visits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10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</a:rPr>
              <a:t>106,733 items circulated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10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</a:rPr>
              <a:t>7,251 electronic items downloaded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10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</a:rPr>
              <a:t>25,250 computer sessions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20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424613"/>
            <a:ext cx="8810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56" y="601663"/>
            <a:ext cx="87518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5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674447"/>
              </p:ext>
            </p:extLst>
          </p:nvPr>
        </p:nvGraphicFramePr>
        <p:xfrm>
          <a:off x="4749800" y="1778000"/>
          <a:ext cx="44450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5" imgW="4444369" imgH="5127180" progId="Excel.Chart.8">
                  <p:embed/>
                </p:oleObj>
              </mc:Choice>
              <mc:Fallback>
                <p:oleObj r:id="rId5" imgW="4444369" imgH="512718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1778000"/>
                        <a:ext cx="44450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831850" y="1828800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31850" y="1277938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2000" y="1277938"/>
            <a:ext cx="7989888" cy="514350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defTabSz="457146" eaLnBrk="0" hangingPunct="0">
              <a:buClr>
                <a:srgbClr val="000000"/>
              </a:buClr>
              <a:buSzPct val="100000"/>
              <a:tabLst>
                <a:tab pos="649628" algn="l"/>
                <a:tab pos="1299256" algn="l"/>
                <a:tab pos="1948884" algn="l"/>
              </a:tabLst>
              <a:defRPr/>
            </a:pPr>
            <a:r>
              <a:rPr lang="en-US" sz="2800" b="1" dirty="0">
                <a:latin typeface="Calibri" pitchFamily="34" charset="0"/>
                <a:ea typeface="+mj-ea"/>
                <a:cs typeface="Calibri" pitchFamily="34" charset="0"/>
              </a:rPr>
              <a:t>MIAMI’S BENCHMARK ASSESSMENT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714375" y="2286000"/>
            <a:ext cx="418465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800" b="1">
                <a:latin typeface="Calibri" pitchFamily="34" charset="0"/>
              </a:rPr>
              <a:t>Community Value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800" b="1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800" b="1">
                <a:latin typeface="Calibri" pitchFamily="34" charset="0"/>
              </a:rPr>
              <a:t>Engaging Community and Decision Makers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800" b="1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800" b="1">
                <a:latin typeface="Calibri" pitchFamily="34" charset="0"/>
              </a:rPr>
              <a:t>Organizational Management</a:t>
            </a:r>
            <a:endParaRPr lang="en-US" altLang="en-US" sz="2800"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22225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2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400800"/>
            <a:ext cx="8810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56" y="601663"/>
            <a:ext cx="87518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831850" y="1828800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31850" y="1277938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2000" y="1277938"/>
            <a:ext cx="7989888" cy="514350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defTabSz="457146" eaLnBrk="0" hangingPunct="0">
              <a:buClr>
                <a:srgbClr val="000000"/>
              </a:buClr>
              <a:buSzPct val="100000"/>
              <a:tabLst>
                <a:tab pos="649628" algn="l"/>
                <a:tab pos="1299256" algn="l"/>
                <a:tab pos="1948884" algn="l"/>
              </a:tabLst>
              <a:defRPr/>
            </a:pPr>
            <a:r>
              <a:rPr lang="en-US" sz="2800" b="1" dirty="0">
                <a:latin typeface="Calibri" pitchFamily="34" charset="0"/>
                <a:ea typeface="+mj-ea"/>
                <a:cs typeface="Calibri" pitchFamily="34" charset="0"/>
              </a:rPr>
              <a:t>COMMUNITY VALUE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714375" y="1905000"/>
            <a:ext cx="545782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/>
          <a:p>
            <a:pPr>
              <a:defRPr/>
            </a:pPr>
            <a:r>
              <a:rPr lang="en-US" altLang="en-US" sz="2200" b="1" dirty="0">
                <a:latin typeface="Calibri" pitchFamily="34" charset="0"/>
              </a:rPr>
              <a:t>Libraries provide: </a:t>
            </a:r>
          </a:p>
          <a:p>
            <a:pPr>
              <a:defRPr/>
            </a:pPr>
            <a:endParaRPr lang="en-US" altLang="en-US" sz="2200" b="1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Calibri" pitchFamily="34" charset="0"/>
              </a:rPr>
              <a:t>assistance and training with the goal of increasing the level of digital literacy in the community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altLang="en-US" sz="2000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Calibri" pitchFamily="34" charset="0"/>
              </a:rPr>
              <a:t>access to relevant digital content and enable community members to create their own digital content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altLang="en-US" sz="2000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Calibri" pitchFamily="34" charset="0"/>
              </a:rPr>
              <a:t>technology resources to help patrons meet important needs related to personal goals and community priorities</a:t>
            </a:r>
          </a:p>
          <a:p>
            <a:pPr>
              <a:defRPr/>
            </a:pPr>
            <a:endParaRPr lang="en-US" altLang="en-US" sz="2200" b="1" dirty="0">
              <a:latin typeface="Calibri" pitchFamily="34" charset="0"/>
            </a:endParaRPr>
          </a:p>
          <a:p>
            <a:pPr>
              <a:defRPr/>
            </a:pPr>
            <a:endParaRPr lang="en-US" altLang="en-US" sz="2200" dirty="0"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22225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124075"/>
            <a:ext cx="253047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424613"/>
            <a:ext cx="8810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56" y="601663"/>
            <a:ext cx="87518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831850" y="1828800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31850" y="1277938"/>
            <a:ext cx="831215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2000" y="1277938"/>
            <a:ext cx="7989888" cy="514350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defTabSz="457146" eaLnBrk="0" hangingPunct="0">
              <a:buClr>
                <a:srgbClr val="000000"/>
              </a:buClr>
              <a:buSzPct val="100000"/>
              <a:tabLst>
                <a:tab pos="649628" algn="l"/>
                <a:tab pos="1299256" algn="l"/>
                <a:tab pos="1948884" algn="l"/>
              </a:tabLst>
              <a:defRPr/>
            </a:pPr>
            <a:r>
              <a:rPr lang="en-US" sz="2800" b="1" dirty="0">
                <a:latin typeface="Calibri" pitchFamily="34" charset="0"/>
                <a:ea typeface="+mj-ea"/>
                <a:cs typeface="Calibri" pitchFamily="34" charset="0"/>
              </a:rPr>
              <a:t>ENGAGING COMMUNITY &amp; DECISION MAKERS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581400" y="1905000"/>
            <a:ext cx="54864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>
                <a:latin typeface="Calibri" pitchFamily="34" charset="0"/>
              </a:rPr>
              <a:t>Libraries make strategic decisions based on community priorities for digital inclusion and innovation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>
                <a:latin typeface="Calibri" pitchFamily="34" charset="0"/>
              </a:rPr>
              <a:t>Libraries build strategic relationships with community partners to maximize public access technology resources and services provided to the community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22225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905000"/>
            <a:ext cx="2560320" cy="1713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34" y="4495800"/>
            <a:ext cx="2560320" cy="1713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275" name="TextBox 4"/>
          <p:cNvSpPr txBox="1">
            <a:spLocks noChangeArrowheads="1"/>
          </p:cNvSpPr>
          <p:nvPr/>
        </p:nvSpPr>
        <p:spPr bwMode="auto">
          <a:xfrm>
            <a:off x="457200" y="4691063"/>
            <a:ext cx="5346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>
                <a:latin typeface="Calibri" pitchFamily="34" charset="0"/>
              </a:rPr>
              <a:t>Libraries support continuous improvement in public access technology services by sharing expertise and best practices with other digital inclusion organizations</a:t>
            </a:r>
          </a:p>
        </p:txBody>
      </p:sp>
      <p:pic>
        <p:nvPicPr>
          <p:cNvPr id="1127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424613"/>
            <a:ext cx="8810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56" y="601663"/>
            <a:ext cx="87518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679</Words>
  <Application>Microsoft Office PowerPoint</Application>
  <PresentationFormat>On-screen Show (4:3)</PresentationFormat>
  <Paragraphs>161</Paragraphs>
  <Slides>23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Office Theme</vt:lpstr>
      <vt:lpstr>Office Theme</vt:lpstr>
      <vt:lpstr>Microsoft Excel Chart</vt:lpstr>
      <vt:lpstr>Edge: Where People Connect, Communities Achieve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Workforce Development</vt:lpstr>
      <vt:lpstr>PowerPoint Presentation</vt:lpstr>
      <vt:lpstr>What did we learn from our  benchmarks assessment?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Creative</dc:creator>
  <cp:lastModifiedBy>Jim Davidson</cp:lastModifiedBy>
  <cp:revision>50</cp:revision>
  <cp:lastPrinted>2013-06-04T21:02:27Z</cp:lastPrinted>
  <dcterms:created xsi:type="dcterms:W3CDTF">2012-05-18T16:29:11Z</dcterms:created>
  <dcterms:modified xsi:type="dcterms:W3CDTF">2013-10-09T15:27:21Z</dcterms:modified>
</cp:coreProperties>
</file>