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56" r:id="rId2"/>
    <p:sldId id="285" r:id="rId3"/>
    <p:sldId id="273" r:id="rId4"/>
    <p:sldId id="290" r:id="rId5"/>
    <p:sldId id="291" r:id="rId6"/>
    <p:sldId id="257" r:id="rId7"/>
    <p:sldId id="330" r:id="rId8"/>
    <p:sldId id="294" r:id="rId9"/>
    <p:sldId id="296" r:id="rId10"/>
    <p:sldId id="295" r:id="rId11"/>
    <p:sldId id="299" r:id="rId12"/>
    <p:sldId id="301" r:id="rId13"/>
    <p:sldId id="308" r:id="rId14"/>
    <p:sldId id="323" r:id="rId15"/>
    <p:sldId id="328" r:id="rId16"/>
    <p:sldId id="324" r:id="rId17"/>
    <p:sldId id="322" r:id="rId18"/>
    <p:sldId id="331" r:id="rId19"/>
    <p:sldId id="321" r:id="rId20"/>
    <p:sldId id="332" r:id="rId21"/>
    <p:sldId id="333" r:id="rId22"/>
    <p:sldId id="329" r:id="rId23"/>
    <p:sldId id="309" r:id="rId24"/>
    <p:sldId id="310" r:id="rId25"/>
    <p:sldId id="312" r:id="rId26"/>
    <p:sldId id="286" r:id="rId27"/>
    <p:sldId id="287" r:id="rId28"/>
    <p:sldId id="274" r:id="rId29"/>
    <p:sldId id="275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6C5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>
        <p:scale>
          <a:sx n="50" d="100"/>
          <a:sy n="50" d="100"/>
        </p:scale>
        <p:origin x="-1013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ville-chfile12\administration\Shared\Single%20Family%20Cost%20of%20Living%20Comparison-%202009%20New%20Home%20Assumption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ville-file\users\kmoody\Planning%20&amp;%20Zoning%20Documents\Impact%20Fee%20and%20Development%20Fee%20Comparison%2045%2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ville-file\users\kmoody\Planning%20&amp;%20Zoning%20Documents\Impact%20Fee%20and%20Development%20Fee%20Comparison%2045%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ville-chfile12\administration\Shared\Single%20Family%20Cost%20of%20Living%20Comparison-%202009%20New%20Home%20Assump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ville-chfile12\administration\Shared\Single%20Family%20Cost%20of%20Living%20Comparison-%202009%20New%20Home%20Assumption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Utilities for a Single Family- 2009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198082659522832"/>
          <c:y val="0.14285341705704521"/>
          <c:w val="0.80076085628903582"/>
          <c:h val="0.69839828565733075"/>
        </c:manualLayout>
      </c:layout>
      <c:barChart>
        <c:barDir val="col"/>
        <c:grouping val="clustered"/>
        <c:varyColors val="0"/>
        <c:ser>
          <c:idx val="0"/>
          <c:order val="0"/>
          <c:tx>
            <c:v>Utilities for a Single Family</c:v>
          </c:tx>
          <c:invertIfNegative val="0"/>
          <c:dPt>
            <c:idx val="2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9"/>
            <c:invertIfNegative val="0"/>
            <c:bubble3D val="0"/>
            <c:spPr>
              <a:solidFill>
                <a:srgbClr val="EED51E"/>
              </a:solidFill>
            </c:spPr>
          </c:dPt>
          <c:cat>
            <c:strRef>
              <c:f>'Sort on Utilities'!$H$2:$BD$2</c:f>
              <c:strCache>
                <c:ptCount val="49"/>
                <c:pt idx="24">
                  <c:v>Average</c:v>
                </c:pt>
                <c:pt idx="48">
                  <c:v>Harrisonville, MO</c:v>
                </c:pt>
              </c:strCache>
            </c:strRef>
          </c:cat>
          <c:val>
            <c:numRef>
              <c:f>'Sort on Utilities'!$H$53:$BD$53</c:f>
              <c:numCache>
                <c:formatCode>General</c:formatCode>
                <c:ptCount val="49"/>
                <c:pt idx="0">
                  <c:v>3469.9169839999995</c:v>
                </c:pt>
                <c:pt idx="1">
                  <c:v>3559.7466719999929</c:v>
                </c:pt>
                <c:pt idx="2">
                  <c:v>3681.788183999995</c:v>
                </c:pt>
                <c:pt idx="3">
                  <c:v>3755.9548679999998</c:v>
                </c:pt>
                <c:pt idx="4">
                  <c:v>3761.6986499999939</c:v>
                </c:pt>
                <c:pt idx="5">
                  <c:v>3761.6986499999939</c:v>
                </c:pt>
                <c:pt idx="6">
                  <c:v>3769.7648039999945</c:v>
                </c:pt>
                <c:pt idx="7">
                  <c:v>3793.3902624000002</c:v>
                </c:pt>
                <c:pt idx="8">
                  <c:v>3798.7534199999996</c:v>
                </c:pt>
                <c:pt idx="9">
                  <c:v>3818.0809655999997</c:v>
                </c:pt>
                <c:pt idx="10">
                  <c:v>3827.5675584000001</c:v>
                </c:pt>
                <c:pt idx="11">
                  <c:v>3827.7420359999987</c:v>
                </c:pt>
                <c:pt idx="12">
                  <c:v>3838.9789176000022</c:v>
                </c:pt>
                <c:pt idx="13">
                  <c:v>3893.7102719999998</c:v>
                </c:pt>
                <c:pt idx="14">
                  <c:v>3931.5489120000002</c:v>
                </c:pt>
                <c:pt idx="15">
                  <c:v>3954.9603823999996</c:v>
                </c:pt>
                <c:pt idx="16">
                  <c:v>3960.5858849999954</c:v>
                </c:pt>
                <c:pt idx="17">
                  <c:v>3968.1482543999987</c:v>
                </c:pt>
                <c:pt idx="18">
                  <c:v>3972.685116000006</c:v>
                </c:pt>
                <c:pt idx="19">
                  <c:v>3972.685116000006</c:v>
                </c:pt>
                <c:pt idx="20">
                  <c:v>3972.9128117999999</c:v>
                </c:pt>
                <c:pt idx="21">
                  <c:v>4086.5415360000061</c:v>
                </c:pt>
                <c:pt idx="22">
                  <c:v>4116.2826144000092</c:v>
                </c:pt>
                <c:pt idx="23">
                  <c:v>4122.3319824</c:v>
                </c:pt>
                <c:pt idx="24">
                  <c:v>4150.4317642753094</c:v>
                </c:pt>
                <c:pt idx="25">
                  <c:v>4163.8602361764852</c:v>
                </c:pt>
                <c:pt idx="26">
                  <c:v>4196.8222770000111</c:v>
                </c:pt>
                <c:pt idx="27">
                  <c:v>4198.3812352396844</c:v>
                </c:pt>
                <c:pt idx="28">
                  <c:v>4204.1320368000024</c:v>
                </c:pt>
                <c:pt idx="29">
                  <c:v>4260.676152</c:v>
                </c:pt>
                <c:pt idx="30">
                  <c:v>4267.6222770000131</c:v>
                </c:pt>
                <c:pt idx="31">
                  <c:v>4280.0969520000008</c:v>
                </c:pt>
                <c:pt idx="32">
                  <c:v>4315.3618368000034</c:v>
                </c:pt>
                <c:pt idx="33">
                  <c:v>4342.0326504000004</c:v>
                </c:pt>
                <c:pt idx="34">
                  <c:v>4368.5213520000007</c:v>
                </c:pt>
                <c:pt idx="35">
                  <c:v>4383.1392000000014</c:v>
                </c:pt>
                <c:pt idx="36">
                  <c:v>4400.549814</c:v>
                </c:pt>
                <c:pt idx="37">
                  <c:v>4407.1253844000103</c:v>
                </c:pt>
                <c:pt idx="38">
                  <c:v>4463.7280244400044</c:v>
                </c:pt>
                <c:pt idx="39">
                  <c:v>4467.1339489919992</c:v>
                </c:pt>
                <c:pt idx="40">
                  <c:v>4487.1008610000044</c:v>
                </c:pt>
                <c:pt idx="41">
                  <c:v>4521.5734883999985</c:v>
                </c:pt>
                <c:pt idx="42">
                  <c:v>4525.3548918000006</c:v>
                </c:pt>
                <c:pt idx="43">
                  <c:v>4586.8162944000132</c:v>
                </c:pt>
                <c:pt idx="44">
                  <c:v>4620.9954770999993</c:v>
                </c:pt>
                <c:pt idx="45">
                  <c:v>4653.3644418000003</c:v>
                </c:pt>
                <c:pt idx="46">
                  <c:v>4653.7796436000008</c:v>
                </c:pt>
                <c:pt idx="47">
                  <c:v>4873.5322368000034</c:v>
                </c:pt>
                <c:pt idx="48">
                  <c:v>4961.5491186666659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65760"/>
        <c:axId val="121533952"/>
      </c:barChart>
      <c:catAx>
        <c:axId val="7696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"/>
          <a:lstStyle/>
          <a:p>
            <a:pPr>
              <a:defRPr sz="1600"/>
            </a:pPr>
            <a:endParaRPr lang="en-US"/>
          </a:p>
        </c:txPr>
        <c:crossAx val="121533952"/>
        <c:crosses val="autoZero"/>
        <c:auto val="1"/>
        <c:lblAlgn val="ctr"/>
        <c:lblOffset val="100"/>
        <c:noMultiLvlLbl val="0"/>
      </c:catAx>
      <c:valAx>
        <c:axId val="121533952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7696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dirty="0"/>
              <a:t>Total Single Family Cost 2013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26162734297532"/>
          <c:y val="0.11760101140874865"/>
          <c:w val="0.88235037154615847"/>
          <c:h val="0.619930252670139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'Sort on Total'!$A$30</c:f>
              <c:strCache>
                <c:ptCount val="1"/>
                <c:pt idx="0">
                  <c:v>Total Taxes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'Sort on Total'!$H$4:$BD$4</c:f>
              <c:strCache>
                <c:ptCount val="49"/>
                <c:pt idx="0">
                  <c:v>Smithville, MO</c:v>
                </c:pt>
                <c:pt idx="1">
                  <c:v>Riverside, MO</c:v>
                </c:pt>
                <c:pt idx="2">
                  <c:v>North Kansas City, MO</c:v>
                </c:pt>
                <c:pt idx="3">
                  <c:v>Platte City, MO</c:v>
                </c:pt>
                <c:pt idx="4">
                  <c:v>Harrisonville, MO</c:v>
                </c:pt>
                <c:pt idx="5">
                  <c:v>Kearney, MO</c:v>
                </c:pt>
                <c:pt idx="6">
                  <c:v>Excelsior Springs, MO</c:v>
                </c:pt>
                <c:pt idx="7">
                  <c:v>Sugar Creek, MO</c:v>
                </c:pt>
                <c:pt idx="8">
                  <c:v>Merriam, KS</c:v>
                </c:pt>
                <c:pt idx="9">
                  <c:v>Fairway, KS</c:v>
                </c:pt>
                <c:pt idx="10">
                  <c:v>Overland Park, KS</c:v>
                </c:pt>
                <c:pt idx="11">
                  <c:v>Independence, MO</c:v>
                </c:pt>
                <c:pt idx="12">
                  <c:v>Peculiar, MO</c:v>
                </c:pt>
                <c:pt idx="13">
                  <c:v>Pleasant Valley, MO</c:v>
                </c:pt>
                <c:pt idx="14">
                  <c:v>Mission Hills, KS</c:v>
                </c:pt>
                <c:pt idx="15">
                  <c:v>Gladstone, MO</c:v>
                </c:pt>
                <c:pt idx="16">
                  <c:v>Prairie Village, KS</c:v>
                </c:pt>
                <c:pt idx="17">
                  <c:v>Blue Springs, MO</c:v>
                </c:pt>
                <c:pt idx="18">
                  <c:v>Shawnee, KS</c:v>
                </c:pt>
                <c:pt idx="19">
                  <c:v>Oak Grove, MO</c:v>
                </c:pt>
                <c:pt idx="20">
                  <c:v>Roeland Park, KS</c:v>
                </c:pt>
                <c:pt idx="21">
                  <c:v>Lawson, MO</c:v>
                </c:pt>
                <c:pt idx="22">
                  <c:v>Olathe, KS</c:v>
                </c:pt>
                <c:pt idx="23">
                  <c:v>Buckner, MO</c:v>
                </c:pt>
                <c:pt idx="24">
                  <c:v>Liberty, MO</c:v>
                </c:pt>
                <c:pt idx="25">
                  <c:v>Pleasant Hill, MO</c:v>
                </c:pt>
                <c:pt idx="26">
                  <c:v>Average</c:v>
                </c:pt>
                <c:pt idx="27">
                  <c:v>Mission, KS</c:v>
                </c:pt>
                <c:pt idx="28">
                  <c:v>Raymore, MO</c:v>
                </c:pt>
                <c:pt idx="29">
                  <c:v>Leawood, KS</c:v>
                </c:pt>
                <c:pt idx="30">
                  <c:v>Lenexa, KS</c:v>
                </c:pt>
                <c:pt idx="31">
                  <c:v>Lansing, KS</c:v>
                </c:pt>
                <c:pt idx="32">
                  <c:v>Lee's Summit, MO</c:v>
                </c:pt>
                <c:pt idx="33">
                  <c:v>Spring Hill, KS</c:v>
                </c:pt>
                <c:pt idx="34">
                  <c:v>Leavenworth, KS</c:v>
                </c:pt>
                <c:pt idx="35">
                  <c:v>Parkville, MO</c:v>
                </c:pt>
                <c:pt idx="36">
                  <c:v>Grandview, MO</c:v>
                </c:pt>
                <c:pt idx="37">
                  <c:v>Greenwood, MO</c:v>
                </c:pt>
                <c:pt idx="38">
                  <c:v>Belton, MO</c:v>
                </c:pt>
                <c:pt idx="39">
                  <c:v>Grain Valley, MO</c:v>
                </c:pt>
                <c:pt idx="40">
                  <c:v>Basehor, KS</c:v>
                </c:pt>
                <c:pt idx="41">
                  <c:v>Desoto, KS</c:v>
                </c:pt>
                <c:pt idx="42">
                  <c:v>Raytown, MO</c:v>
                </c:pt>
                <c:pt idx="43">
                  <c:v>Bonner Springs, KS</c:v>
                </c:pt>
                <c:pt idx="44">
                  <c:v>Louisburg, KS</c:v>
                </c:pt>
                <c:pt idx="45">
                  <c:v>Gardner, KS</c:v>
                </c:pt>
                <c:pt idx="46">
                  <c:v>Edwardsville, KS</c:v>
                </c:pt>
                <c:pt idx="47">
                  <c:v>Kansas City, MO</c:v>
                </c:pt>
                <c:pt idx="48">
                  <c:v>Unified Government, KS</c:v>
                </c:pt>
              </c:strCache>
            </c:strRef>
          </c:cat>
          <c:val>
            <c:numRef>
              <c:f>'Sort on Total'!$H$30:$BD$30</c:f>
              <c:numCache>
                <c:formatCode>_("$"* #,##0_);_("$"* \(#,##0\);_("$"* "-"??_);_(@_)</c:formatCode>
                <c:ptCount val="49"/>
                <c:pt idx="0">
                  <c:v>8729.3403600000001</c:v>
                </c:pt>
                <c:pt idx="1">
                  <c:v>8652.9665999999997</c:v>
                </c:pt>
                <c:pt idx="2">
                  <c:v>9392.2330800000018</c:v>
                </c:pt>
                <c:pt idx="3">
                  <c:v>8977.5827399999998</c:v>
                </c:pt>
                <c:pt idx="4">
                  <c:v>8896.90164</c:v>
                </c:pt>
                <c:pt idx="5">
                  <c:v>9865.9974000000002</c:v>
                </c:pt>
                <c:pt idx="6">
                  <c:v>9659.3154299999987</c:v>
                </c:pt>
                <c:pt idx="7">
                  <c:v>9727.9509399999988</c:v>
                </c:pt>
                <c:pt idx="8">
                  <c:v>9846.1261977777776</c:v>
                </c:pt>
                <c:pt idx="9">
                  <c:v>9898.9546200000004</c:v>
                </c:pt>
                <c:pt idx="10">
                  <c:v>9909.5123071698108</c:v>
                </c:pt>
                <c:pt idx="11">
                  <c:v>9604.9577714285715</c:v>
                </c:pt>
                <c:pt idx="12">
                  <c:v>9282.5958599999994</c:v>
                </c:pt>
                <c:pt idx="13">
                  <c:v>10024.364099999999</c:v>
                </c:pt>
                <c:pt idx="14">
                  <c:v>9915.2835200000009</c:v>
                </c:pt>
                <c:pt idx="15">
                  <c:v>9837.5051999999996</c:v>
                </c:pt>
                <c:pt idx="16">
                  <c:v>9969.8604800000012</c:v>
                </c:pt>
                <c:pt idx="17">
                  <c:v>10402.015010000001</c:v>
                </c:pt>
                <c:pt idx="18">
                  <c:v>10255.574844000002</c:v>
                </c:pt>
                <c:pt idx="19">
                  <c:v>9879.3907500000005</c:v>
                </c:pt>
                <c:pt idx="20">
                  <c:v>10265.973599999998</c:v>
                </c:pt>
                <c:pt idx="21">
                  <c:v>10208.64588</c:v>
                </c:pt>
                <c:pt idx="22">
                  <c:v>10447.713831111112</c:v>
                </c:pt>
                <c:pt idx="23">
                  <c:v>10394.042860000001</c:v>
                </c:pt>
                <c:pt idx="24">
                  <c:v>10034.583282857142</c:v>
                </c:pt>
                <c:pt idx="25">
                  <c:v>9992.7575700000016</c:v>
                </c:pt>
                <c:pt idx="26">
                  <c:v>10244.485558309103</c:v>
                </c:pt>
                <c:pt idx="27">
                  <c:v>9988.2518466666661</c:v>
                </c:pt>
                <c:pt idx="28">
                  <c:v>10346.133574285714</c:v>
                </c:pt>
                <c:pt idx="29">
                  <c:v>10273.184279999999</c:v>
                </c:pt>
                <c:pt idx="30">
                  <c:v>10491.025197931036</c:v>
                </c:pt>
                <c:pt idx="31">
                  <c:v>10594.367840000001</c:v>
                </c:pt>
                <c:pt idx="32">
                  <c:v>10454.69560923077</c:v>
                </c:pt>
                <c:pt idx="33">
                  <c:v>10168.091473333334</c:v>
                </c:pt>
                <c:pt idx="34">
                  <c:v>10768.695673333332</c:v>
                </c:pt>
                <c:pt idx="35">
                  <c:v>10398.00654</c:v>
                </c:pt>
                <c:pt idx="36">
                  <c:v>10565.14501</c:v>
                </c:pt>
                <c:pt idx="37">
                  <c:v>10712.609820000001</c:v>
                </c:pt>
                <c:pt idx="38">
                  <c:v>10288.337571428572</c:v>
                </c:pt>
                <c:pt idx="39">
                  <c:v>10810.582992</c:v>
                </c:pt>
                <c:pt idx="40">
                  <c:v>10696.66992</c:v>
                </c:pt>
                <c:pt idx="41">
                  <c:v>11123.073818000001</c:v>
                </c:pt>
                <c:pt idx="42">
                  <c:v>10785.104490000002</c:v>
                </c:pt>
                <c:pt idx="43">
                  <c:v>11287.982423333335</c:v>
                </c:pt>
                <c:pt idx="44">
                  <c:v>10995.666940000001</c:v>
                </c:pt>
                <c:pt idx="45">
                  <c:v>11119.749749999999</c:v>
                </c:pt>
                <c:pt idx="46">
                  <c:v>11925.453160000001</c:v>
                </c:pt>
                <c:pt idx="47">
                  <c:v>11473.351050404412</c:v>
                </c:pt>
                <c:pt idx="48">
                  <c:v>12396.981944545458</c:v>
                </c:pt>
              </c:numCache>
            </c:numRef>
          </c:val>
        </c:ser>
        <c:ser>
          <c:idx val="1"/>
          <c:order val="1"/>
          <c:tx>
            <c:strRef>
              <c:f>'Sort on Total'!$A$60</c:f>
              <c:strCache>
                <c:ptCount val="1"/>
                <c:pt idx="0">
                  <c:v>Total Utilities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'Sort on Total'!$H$4:$BD$4</c:f>
              <c:strCache>
                <c:ptCount val="49"/>
                <c:pt idx="0">
                  <c:v>Smithville, MO</c:v>
                </c:pt>
                <c:pt idx="1">
                  <c:v>Riverside, MO</c:v>
                </c:pt>
                <c:pt idx="2">
                  <c:v>North Kansas City, MO</c:v>
                </c:pt>
                <c:pt idx="3">
                  <c:v>Platte City, MO</c:v>
                </c:pt>
                <c:pt idx="4">
                  <c:v>Harrisonville, MO</c:v>
                </c:pt>
                <c:pt idx="5">
                  <c:v>Kearney, MO</c:v>
                </c:pt>
                <c:pt idx="6">
                  <c:v>Excelsior Springs, MO</c:v>
                </c:pt>
                <c:pt idx="7">
                  <c:v>Sugar Creek, MO</c:v>
                </c:pt>
                <c:pt idx="8">
                  <c:v>Merriam, KS</c:v>
                </c:pt>
                <c:pt idx="9">
                  <c:v>Fairway, KS</c:v>
                </c:pt>
                <c:pt idx="10">
                  <c:v>Overland Park, KS</c:v>
                </c:pt>
                <c:pt idx="11">
                  <c:v>Independence, MO</c:v>
                </c:pt>
                <c:pt idx="12">
                  <c:v>Peculiar, MO</c:v>
                </c:pt>
                <c:pt idx="13">
                  <c:v>Pleasant Valley, MO</c:v>
                </c:pt>
                <c:pt idx="14">
                  <c:v>Mission Hills, KS</c:v>
                </c:pt>
                <c:pt idx="15">
                  <c:v>Gladstone, MO</c:v>
                </c:pt>
                <c:pt idx="16">
                  <c:v>Prairie Village, KS</c:v>
                </c:pt>
                <c:pt idx="17">
                  <c:v>Blue Springs, MO</c:v>
                </c:pt>
                <c:pt idx="18">
                  <c:v>Shawnee, KS</c:v>
                </c:pt>
                <c:pt idx="19">
                  <c:v>Oak Grove, MO</c:v>
                </c:pt>
                <c:pt idx="20">
                  <c:v>Roeland Park, KS</c:v>
                </c:pt>
                <c:pt idx="21">
                  <c:v>Lawson, MO</c:v>
                </c:pt>
                <c:pt idx="22">
                  <c:v>Olathe, KS</c:v>
                </c:pt>
                <c:pt idx="23">
                  <c:v>Buckner, MO</c:v>
                </c:pt>
                <c:pt idx="24">
                  <c:v>Liberty, MO</c:v>
                </c:pt>
                <c:pt idx="25">
                  <c:v>Pleasant Hill, MO</c:v>
                </c:pt>
                <c:pt idx="26">
                  <c:v>Average</c:v>
                </c:pt>
                <c:pt idx="27">
                  <c:v>Mission, KS</c:v>
                </c:pt>
                <c:pt idx="28">
                  <c:v>Raymore, MO</c:v>
                </c:pt>
                <c:pt idx="29">
                  <c:v>Leawood, KS</c:v>
                </c:pt>
                <c:pt idx="30">
                  <c:v>Lenexa, KS</c:v>
                </c:pt>
                <c:pt idx="31">
                  <c:v>Lansing, KS</c:v>
                </c:pt>
                <c:pt idx="32">
                  <c:v>Lee's Summit, MO</c:v>
                </c:pt>
                <c:pt idx="33">
                  <c:v>Spring Hill, KS</c:v>
                </c:pt>
                <c:pt idx="34">
                  <c:v>Leavenworth, KS</c:v>
                </c:pt>
                <c:pt idx="35">
                  <c:v>Parkville, MO</c:v>
                </c:pt>
                <c:pt idx="36">
                  <c:v>Grandview, MO</c:v>
                </c:pt>
                <c:pt idx="37">
                  <c:v>Greenwood, MO</c:v>
                </c:pt>
                <c:pt idx="38">
                  <c:v>Belton, MO</c:v>
                </c:pt>
                <c:pt idx="39">
                  <c:v>Grain Valley, MO</c:v>
                </c:pt>
                <c:pt idx="40">
                  <c:v>Basehor, KS</c:v>
                </c:pt>
                <c:pt idx="41">
                  <c:v>Desoto, KS</c:v>
                </c:pt>
                <c:pt idx="42">
                  <c:v>Raytown, MO</c:v>
                </c:pt>
                <c:pt idx="43">
                  <c:v>Bonner Springs, KS</c:v>
                </c:pt>
                <c:pt idx="44">
                  <c:v>Louisburg, KS</c:v>
                </c:pt>
                <c:pt idx="45">
                  <c:v>Gardner, KS</c:v>
                </c:pt>
                <c:pt idx="46">
                  <c:v>Edwardsville, KS</c:v>
                </c:pt>
                <c:pt idx="47">
                  <c:v>Kansas City, MO</c:v>
                </c:pt>
                <c:pt idx="48">
                  <c:v>Unified Government, KS</c:v>
                </c:pt>
              </c:strCache>
            </c:strRef>
          </c:cat>
          <c:val>
            <c:numRef>
              <c:f>'Sort on Total'!$H$60:$BD$60</c:f>
              <c:numCache>
                <c:formatCode>_("$"* #,##0_);_("$"* \(#,##0\);_("$"* "-"??_);_(@_)</c:formatCode>
                <c:ptCount val="49"/>
                <c:pt idx="0">
                  <c:v>4089.487392</c:v>
                </c:pt>
                <c:pt idx="1">
                  <c:v>4424.9649144000005</c:v>
                </c:pt>
                <c:pt idx="2">
                  <c:v>3707.2436975999999</c:v>
                </c:pt>
                <c:pt idx="3">
                  <c:v>4318.7683200000001</c:v>
                </c:pt>
                <c:pt idx="4">
                  <c:v>4507.5353512000002</c:v>
                </c:pt>
                <c:pt idx="5">
                  <c:v>3994.1776224000009</c:v>
                </c:pt>
                <c:pt idx="6">
                  <c:v>4207.9354782</c:v>
                </c:pt>
                <c:pt idx="7">
                  <c:v>4175.1557440000006</c:v>
                </c:pt>
                <c:pt idx="8">
                  <c:v>4086.6171250000002</c:v>
                </c:pt>
                <c:pt idx="9">
                  <c:v>4123.0960219999997</c:v>
                </c:pt>
                <c:pt idx="10">
                  <c:v>4152.2791395999993</c:v>
                </c:pt>
                <c:pt idx="11">
                  <c:v>4470.6846200320006</c:v>
                </c:pt>
                <c:pt idx="12">
                  <c:v>4810.6962856</c:v>
                </c:pt>
                <c:pt idx="13">
                  <c:v>4131.9373919999998</c:v>
                </c:pt>
                <c:pt idx="14">
                  <c:v>4298.1947276000001</c:v>
                </c:pt>
                <c:pt idx="15">
                  <c:v>4388.6799328000006</c:v>
                </c:pt>
                <c:pt idx="16">
                  <c:v>4283.0364158399998</c:v>
                </c:pt>
                <c:pt idx="17">
                  <c:v>3854.3395104000001</c:v>
                </c:pt>
                <c:pt idx="18">
                  <c:v>4020.6986368749999</c:v>
                </c:pt>
                <c:pt idx="19">
                  <c:v>4400.1493920000003</c:v>
                </c:pt>
                <c:pt idx="20">
                  <c:v>4026.6171250000002</c:v>
                </c:pt>
                <c:pt idx="21">
                  <c:v>4110.8699375999995</c:v>
                </c:pt>
                <c:pt idx="22">
                  <c:v>3929.1100604999997</c:v>
                </c:pt>
                <c:pt idx="23">
                  <c:v>4012.8292321612803</c:v>
                </c:pt>
                <c:pt idx="24">
                  <c:v>4411.7568320000009</c:v>
                </c:pt>
                <c:pt idx="25">
                  <c:v>4507.1866416000003</c:v>
                </c:pt>
                <c:pt idx="26">
                  <c:v>4258.3730367697553</c:v>
                </c:pt>
                <c:pt idx="27">
                  <c:v>4526.1947276000001</c:v>
                </c:pt>
                <c:pt idx="28">
                  <c:v>4187.1015328000003</c:v>
                </c:pt>
                <c:pt idx="29">
                  <c:v>4287.2510585</c:v>
                </c:pt>
                <c:pt idx="30">
                  <c:v>4087.8767870399997</c:v>
                </c:pt>
                <c:pt idx="31">
                  <c:v>4010.7867806999998</c:v>
                </c:pt>
                <c:pt idx="32">
                  <c:v>4151.2000383999994</c:v>
                </c:pt>
                <c:pt idx="33">
                  <c:v>4545.4972879999996</c:v>
                </c:pt>
                <c:pt idx="34">
                  <c:v>3945.0934662</c:v>
                </c:pt>
                <c:pt idx="35">
                  <c:v>4426.9912064</c:v>
                </c:pt>
                <c:pt idx="36">
                  <c:v>4363.1871327999997</c:v>
                </c:pt>
                <c:pt idx="37">
                  <c:v>4339.8491103999995</c:v>
                </c:pt>
                <c:pt idx="38">
                  <c:v>4838.9162328000002</c:v>
                </c:pt>
                <c:pt idx="39">
                  <c:v>4335.3521919999994</c:v>
                </c:pt>
                <c:pt idx="40">
                  <c:v>4454.7974264999993</c:v>
                </c:pt>
                <c:pt idx="41">
                  <c:v>4103.0018785499997</c:v>
                </c:pt>
                <c:pt idx="42">
                  <c:v>4456.8858328000006</c:v>
                </c:pt>
                <c:pt idx="43">
                  <c:v>4032.5736307499992</c:v>
                </c:pt>
                <c:pt idx="44">
                  <c:v>4533.2003599999998</c:v>
                </c:pt>
                <c:pt idx="45">
                  <c:v>4454.2663173599994</c:v>
                </c:pt>
                <c:pt idx="46">
                  <c:v>3962.4028604999994</c:v>
                </c:pt>
                <c:pt idx="47">
                  <c:v>4634.0256562400009</c:v>
                </c:pt>
                <c:pt idx="48">
                  <c:v>4281.4067002000002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7862400"/>
        <c:axId val="38102144"/>
      </c:barChart>
      <c:catAx>
        <c:axId val="3786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102144"/>
        <c:crosses val="autoZero"/>
        <c:auto val="1"/>
        <c:lblAlgn val="ctr"/>
        <c:lblOffset val="100"/>
        <c:noMultiLvlLbl val="0"/>
      </c:catAx>
      <c:valAx>
        <c:axId val="38102144"/>
        <c:scaling>
          <c:orientation val="minMax"/>
          <c:max val="18000"/>
        </c:scaling>
        <c:delete val="0"/>
        <c:axPos val="l"/>
        <c:majorGridlines/>
        <c:numFmt formatCode="\$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7862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769458858413641"/>
          <c:y val="7.2822017208837186E-2"/>
          <c:w val="0.25203854707190509"/>
          <c:h val="4.9414824447334207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dirty="0"/>
              <a:t>Change In Total Cost From 2011 to 2013</a:t>
            </a:r>
          </a:p>
        </c:rich>
      </c:tx>
      <c:layout>
        <c:manualLayout>
          <c:xMode val="edge"/>
          <c:yMode val="edge"/>
          <c:x val="0.26266471041714012"/>
          <c:y val="1.32670763715511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456586469914312E-2"/>
          <c:y val="7.7444984603663156E-2"/>
          <c:w val="0.90246763978408784"/>
          <c:h val="0.88380753865102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'Sort on Change'!$A$5</c:f>
              <c:strCache>
                <c:ptCount val="1"/>
                <c:pt idx="0">
                  <c:v>Change from 2011 to 2013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2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numFmt formatCode="\$#,##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numFmt formatCode="\$#,##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layout/>
              <c:numFmt formatCode="\$#,##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'Sort on Change'!$H$3:$BC$3</c:f>
              <c:strCache>
                <c:ptCount val="48"/>
                <c:pt idx="0">
                  <c:v>Spring Hill, KS</c:v>
                </c:pt>
                <c:pt idx="1">
                  <c:v>Peculiar, MO</c:v>
                </c:pt>
                <c:pt idx="2">
                  <c:v>Greenwood, MO</c:v>
                </c:pt>
                <c:pt idx="3">
                  <c:v>North Kansas City, MO</c:v>
                </c:pt>
                <c:pt idx="4">
                  <c:v>Gladstone, MO</c:v>
                </c:pt>
                <c:pt idx="5">
                  <c:v>Buckner, MO</c:v>
                </c:pt>
                <c:pt idx="6">
                  <c:v>Grain Valley, MO</c:v>
                </c:pt>
                <c:pt idx="7">
                  <c:v>Platte City, MO</c:v>
                </c:pt>
                <c:pt idx="8">
                  <c:v>Raytown, MO</c:v>
                </c:pt>
                <c:pt idx="9">
                  <c:v>Oak Grove, MO</c:v>
                </c:pt>
                <c:pt idx="10">
                  <c:v>Sugar Creek, MO</c:v>
                </c:pt>
                <c:pt idx="11">
                  <c:v>Pleasant Valley, MO</c:v>
                </c:pt>
                <c:pt idx="12">
                  <c:v>Parkville, MO</c:v>
                </c:pt>
                <c:pt idx="13">
                  <c:v>Riverside, MO</c:v>
                </c:pt>
                <c:pt idx="14">
                  <c:v>Raymore, MO</c:v>
                </c:pt>
                <c:pt idx="15">
                  <c:v>Independence, MO</c:v>
                </c:pt>
                <c:pt idx="16">
                  <c:v>Lee's Summit, MO</c:v>
                </c:pt>
                <c:pt idx="17">
                  <c:v>Smithville, MO</c:v>
                </c:pt>
                <c:pt idx="18">
                  <c:v>Blue Springs, MO</c:v>
                </c:pt>
                <c:pt idx="19">
                  <c:v>Liberty, MO</c:v>
                </c:pt>
                <c:pt idx="20">
                  <c:v>Grandview, MO</c:v>
                </c:pt>
                <c:pt idx="21">
                  <c:v>Harrisonville, MO</c:v>
                </c:pt>
                <c:pt idx="22">
                  <c:v>Kansas City, MO</c:v>
                </c:pt>
                <c:pt idx="23">
                  <c:v>Average</c:v>
                </c:pt>
                <c:pt idx="24">
                  <c:v>Belton, MO</c:v>
                </c:pt>
                <c:pt idx="25">
                  <c:v>Louisburg, KS</c:v>
                </c:pt>
                <c:pt idx="26">
                  <c:v>Gardner, KS</c:v>
                </c:pt>
                <c:pt idx="27">
                  <c:v>Fairway, KS</c:v>
                </c:pt>
                <c:pt idx="28">
                  <c:v>Merriam, KS</c:v>
                </c:pt>
                <c:pt idx="29">
                  <c:v>Excelsior Springs, MO</c:v>
                </c:pt>
                <c:pt idx="30">
                  <c:v>Mission Hills, KS</c:v>
                </c:pt>
                <c:pt idx="31">
                  <c:v>Leawood, KS</c:v>
                </c:pt>
                <c:pt idx="32">
                  <c:v>Desoto, KS</c:v>
                </c:pt>
                <c:pt idx="33">
                  <c:v>Olathe, KS</c:v>
                </c:pt>
                <c:pt idx="34">
                  <c:v>Shawnee, KS</c:v>
                </c:pt>
                <c:pt idx="35">
                  <c:v>Prairie Village, KS</c:v>
                </c:pt>
                <c:pt idx="36">
                  <c:v>Edwardsville, KS</c:v>
                </c:pt>
                <c:pt idx="37">
                  <c:v>Lawson, MO</c:v>
                </c:pt>
                <c:pt idx="38">
                  <c:v>Pleasant Hill, MO</c:v>
                </c:pt>
                <c:pt idx="39">
                  <c:v>Kearney, MO</c:v>
                </c:pt>
                <c:pt idx="40">
                  <c:v>Roeland Park, KS</c:v>
                </c:pt>
                <c:pt idx="41">
                  <c:v>Overland Park, KS</c:v>
                </c:pt>
                <c:pt idx="42">
                  <c:v>Lansing, KS</c:v>
                </c:pt>
                <c:pt idx="43">
                  <c:v>Bonner Springs, KS</c:v>
                </c:pt>
                <c:pt idx="44">
                  <c:v>Mission, KS</c:v>
                </c:pt>
                <c:pt idx="45">
                  <c:v>Basehor, KS</c:v>
                </c:pt>
                <c:pt idx="46">
                  <c:v>Unified Government, KS</c:v>
                </c:pt>
                <c:pt idx="47">
                  <c:v>Lenexa, KS</c:v>
                </c:pt>
              </c:strCache>
            </c:strRef>
          </c:cat>
          <c:val>
            <c:numRef>
              <c:f>'Sort on Change'!$H$5:$BC$5</c:f>
              <c:numCache>
                <c:formatCode>_("$"* #,##0_);_("$"* \(#,##0\);_("$"* "-"??_);_(@_)</c:formatCode>
                <c:ptCount val="48"/>
                <c:pt idx="0">
                  <c:v>-715.13466026666538</c:v>
                </c:pt>
                <c:pt idx="1">
                  <c:v>-630.56130959999973</c:v>
                </c:pt>
                <c:pt idx="2">
                  <c:v>-309.5506463999991</c:v>
                </c:pt>
                <c:pt idx="3">
                  <c:v>-293.90588160000152</c:v>
                </c:pt>
                <c:pt idx="4">
                  <c:v>-278.75592480000159</c:v>
                </c:pt>
                <c:pt idx="5">
                  <c:v>-271.09901403647746</c:v>
                </c:pt>
                <c:pt idx="6">
                  <c:v>-263.71500799999922</c:v>
                </c:pt>
                <c:pt idx="7">
                  <c:v>-257.73096000000078</c:v>
                </c:pt>
                <c:pt idx="8">
                  <c:v>-206.23014479999983</c:v>
                </c:pt>
                <c:pt idx="9">
                  <c:v>-197.07405400000061</c:v>
                </c:pt>
                <c:pt idx="10">
                  <c:v>-185.0975240000007</c:v>
                </c:pt>
                <c:pt idx="11">
                  <c:v>-184.32523200000105</c:v>
                </c:pt>
                <c:pt idx="12">
                  <c:v>-144.2744543999961</c:v>
                </c:pt>
                <c:pt idx="13">
                  <c:v>-125.21776640000098</c:v>
                </c:pt>
                <c:pt idx="14">
                  <c:v>-107.59959051428814</c:v>
                </c:pt>
                <c:pt idx="15">
                  <c:v>-104.82847748342829</c:v>
                </c:pt>
                <c:pt idx="16">
                  <c:v>-102.93067516922747</c:v>
                </c:pt>
                <c:pt idx="17">
                  <c:v>-62.345291999999972</c:v>
                </c:pt>
                <c:pt idx="18">
                  <c:v>-53.160176400000637</c:v>
                </c:pt>
                <c:pt idx="19">
                  <c:v>-24.383949142857091</c:v>
                </c:pt>
                <c:pt idx="20">
                  <c:v>33.499915199998213</c:v>
                </c:pt>
                <c:pt idx="21">
                  <c:v>135.91108191111016</c:v>
                </c:pt>
                <c:pt idx="22">
                  <c:v>182.64053147350023</c:v>
                </c:pt>
                <c:pt idx="23">
                  <c:v>185.44884200191521</c:v>
                </c:pt>
                <c:pt idx="24">
                  <c:v>233.05614662857079</c:v>
                </c:pt>
                <c:pt idx="25">
                  <c:v>233.80892000000131</c:v>
                </c:pt>
                <c:pt idx="26">
                  <c:v>294.85740509333118</c:v>
                </c:pt>
                <c:pt idx="27">
                  <c:v>323.81320000000051</c:v>
                </c:pt>
                <c:pt idx="28">
                  <c:v>324.03454555555254</c:v>
                </c:pt>
                <c:pt idx="29">
                  <c:v>328.38784379999925</c:v>
                </c:pt>
                <c:pt idx="30">
                  <c:v>334.992040000001</c:v>
                </c:pt>
                <c:pt idx="31">
                  <c:v>338.97311499999887</c:v>
                </c:pt>
                <c:pt idx="32">
                  <c:v>392.19843925545501</c:v>
                </c:pt>
                <c:pt idx="33">
                  <c:v>441.8275314389557</c:v>
                </c:pt>
                <c:pt idx="34">
                  <c:v>499.8575158750009</c:v>
                </c:pt>
                <c:pt idx="35">
                  <c:v>503.1892399999997</c:v>
                </c:pt>
                <c:pt idx="36">
                  <c:v>530.99556209999901</c:v>
                </c:pt>
                <c:pt idx="37">
                  <c:v>573.60303840000051</c:v>
                </c:pt>
                <c:pt idx="38">
                  <c:v>599.61720440000136</c:v>
                </c:pt>
                <c:pt idx="39">
                  <c:v>603.94802731428535</c:v>
                </c:pt>
                <c:pt idx="40">
                  <c:v>613.24188999999569</c:v>
                </c:pt>
                <c:pt idx="41">
                  <c:v>635.61981976240349</c:v>
                </c:pt>
                <c:pt idx="42">
                  <c:v>648.74697750000269</c:v>
                </c:pt>
                <c:pt idx="43">
                  <c:v>717.83399061666933</c:v>
                </c:pt>
                <c:pt idx="44">
                  <c:v>719.80704333333415</c:v>
                </c:pt>
                <c:pt idx="45">
                  <c:v>721.59899330000189</c:v>
                </c:pt>
                <c:pt idx="46">
                  <c:v>782.95089923636624</c:v>
                </c:pt>
                <c:pt idx="47">
                  <c:v>807.89891691034427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08960"/>
        <c:axId val="38415360"/>
      </c:barChart>
      <c:catAx>
        <c:axId val="3840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415360"/>
        <c:crosses val="autoZero"/>
        <c:auto val="1"/>
        <c:lblAlgn val="ctr"/>
        <c:lblOffset val="100"/>
        <c:noMultiLvlLbl val="0"/>
      </c:catAx>
      <c:valAx>
        <c:axId val="38415360"/>
        <c:scaling>
          <c:orientation val="minMax"/>
        </c:scaling>
        <c:delete val="0"/>
        <c:axPos val="l"/>
        <c:majorGridlines/>
        <c:numFmt formatCode="\$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40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352034120734904E-2"/>
          <c:y val="0.11514167597884241"/>
          <c:w val="0.91237018810148729"/>
          <c:h val="0.636320082662705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'City Only Costs'!$A$124</c:f>
              <c:strCache>
                <c:ptCount val="1"/>
                <c:pt idx="0">
                  <c:v>Percent of Cost Controlled by City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3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6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32"/>
              <c:layout>
                <c:manualLayout>
                  <c:x val="-3.6563071297989031E-3"/>
                  <c:y val="-0.1689373297002724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0" dirty="0"/>
                      <a:t>18.83%</a:t>
                    </a:r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layout>
                <c:manualLayout>
                  <c:x val="-7.3126142595978062E-3"/>
                  <c:y val="-0.26702997275204365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/>
                      <a:t>31.42%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'City Only Costs'!$I$65:$CZ$65</c:f>
              <c:strCache>
                <c:ptCount val="49"/>
                <c:pt idx="0">
                  <c:v>Riverside, MO</c:v>
                </c:pt>
                <c:pt idx="1">
                  <c:v>Parkville, MO</c:v>
                </c:pt>
                <c:pt idx="2">
                  <c:v>Pleasant Valley, MO</c:v>
                </c:pt>
                <c:pt idx="3">
                  <c:v>Blue Springs, MO</c:v>
                </c:pt>
                <c:pt idx="4">
                  <c:v>Buckner, MO</c:v>
                </c:pt>
                <c:pt idx="5">
                  <c:v>North Kansas City, MO</c:v>
                </c:pt>
                <c:pt idx="6">
                  <c:v>Grandview, MO</c:v>
                </c:pt>
                <c:pt idx="7">
                  <c:v>Kearney, MO</c:v>
                </c:pt>
                <c:pt idx="8">
                  <c:v>Smithville, MO</c:v>
                </c:pt>
                <c:pt idx="9">
                  <c:v>Raytown, MO</c:v>
                </c:pt>
                <c:pt idx="10">
                  <c:v>Overland Park, KS</c:v>
                </c:pt>
                <c:pt idx="11">
                  <c:v>Oak Grove, MO</c:v>
                </c:pt>
                <c:pt idx="12">
                  <c:v>Fairway, KS</c:v>
                </c:pt>
                <c:pt idx="13">
                  <c:v>Mission, KS</c:v>
                </c:pt>
                <c:pt idx="14">
                  <c:v>Gladstone, MO</c:v>
                </c:pt>
                <c:pt idx="15">
                  <c:v>Leawood, KS</c:v>
                </c:pt>
                <c:pt idx="16">
                  <c:v>Prairie Village, KS</c:v>
                </c:pt>
                <c:pt idx="17">
                  <c:v>Mission Hills, KS</c:v>
                </c:pt>
                <c:pt idx="18">
                  <c:v>Sugar Creek, MO</c:v>
                </c:pt>
                <c:pt idx="19">
                  <c:v>Lee's Summit, MO</c:v>
                </c:pt>
                <c:pt idx="20">
                  <c:v>Platte City, MO</c:v>
                </c:pt>
                <c:pt idx="21">
                  <c:v>Shawnee, KS</c:v>
                </c:pt>
                <c:pt idx="22">
                  <c:v>Greenwood, MO</c:v>
                </c:pt>
                <c:pt idx="23">
                  <c:v>Merriam, KS</c:v>
                </c:pt>
                <c:pt idx="24">
                  <c:v>Raymore, MO</c:v>
                </c:pt>
                <c:pt idx="25">
                  <c:v>Roeland Park, KS</c:v>
                </c:pt>
                <c:pt idx="26">
                  <c:v>Lenexa, KS</c:v>
                </c:pt>
                <c:pt idx="27">
                  <c:v>Pleasant Hill, MO</c:v>
                </c:pt>
                <c:pt idx="28">
                  <c:v>Liberty, MO</c:v>
                </c:pt>
                <c:pt idx="29">
                  <c:v>Grain Valley, MO</c:v>
                </c:pt>
                <c:pt idx="30">
                  <c:v>Excelsior Springs, MO</c:v>
                </c:pt>
                <c:pt idx="31">
                  <c:v>Peculiar, MO</c:v>
                </c:pt>
                <c:pt idx="32">
                  <c:v>Average</c:v>
                </c:pt>
                <c:pt idx="33">
                  <c:v>Lawson, MO</c:v>
                </c:pt>
                <c:pt idx="34">
                  <c:v>Belton, MO</c:v>
                </c:pt>
                <c:pt idx="35">
                  <c:v>Desoto, KS</c:v>
                </c:pt>
                <c:pt idx="36">
                  <c:v>Basehor, KS</c:v>
                </c:pt>
                <c:pt idx="37">
                  <c:v>Kansas City, MO</c:v>
                </c:pt>
                <c:pt idx="38">
                  <c:v>Olathe, KS</c:v>
                </c:pt>
                <c:pt idx="39">
                  <c:v>Bonner Springs, KS</c:v>
                </c:pt>
                <c:pt idx="40">
                  <c:v>Lansing, KS</c:v>
                </c:pt>
                <c:pt idx="41">
                  <c:v>Spring Hill, KS</c:v>
                </c:pt>
                <c:pt idx="42">
                  <c:v>Independence, MO</c:v>
                </c:pt>
                <c:pt idx="43">
                  <c:v>Edwardsville, KS</c:v>
                </c:pt>
                <c:pt idx="44">
                  <c:v>Leavenworth, KS</c:v>
                </c:pt>
                <c:pt idx="45">
                  <c:v>Louisburg, KS</c:v>
                </c:pt>
                <c:pt idx="46">
                  <c:v>Harrisonville, MO</c:v>
                </c:pt>
                <c:pt idx="47">
                  <c:v>Gardner, KS</c:v>
                </c:pt>
                <c:pt idx="48">
                  <c:v>Unified Government, KS</c:v>
                </c:pt>
              </c:strCache>
            </c:strRef>
          </c:cat>
          <c:val>
            <c:numRef>
              <c:f>'City Only Costs'!$I$124:$CZ$124</c:f>
              <c:numCache>
                <c:formatCode>0.0%</c:formatCode>
                <c:ptCount val="49"/>
                <c:pt idx="0">
                  <c:v>7.3132231069943751E-2</c:v>
                </c:pt>
                <c:pt idx="1">
                  <c:v>8.6083310249315412E-2</c:v>
                </c:pt>
                <c:pt idx="2">
                  <c:v>8.7080168659723456E-2</c:v>
                </c:pt>
                <c:pt idx="3">
                  <c:v>0.10368685384794435</c:v>
                </c:pt>
                <c:pt idx="4">
                  <c:v>0.10527942209327745</c:v>
                </c:pt>
                <c:pt idx="5">
                  <c:v>0.11977383905840423</c:v>
                </c:pt>
                <c:pt idx="6">
                  <c:v>0.12076716066812161</c:v>
                </c:pt>
                <c:pt idx="7">
                  <c:v>0.12406874378149972</c:v>
                </c:pt>
                <c:pt idx="8">
                  <c:v>0.12740332752065803</c:v>
                </c:pt>
                <c:pt idx="9">
                  <c:v>0.12919628621272311</c:v>
                </c:pt>
                <c:pt idx="10">
                  <c:v>0.1296164676930083</c:v>
                </c:pt>
                <c:pt idx="11">
                  <c:v>0.1342785122388066</c:v>
                </c:pt>
                <c:pt idx="12">
                  <c:v>0.14319663291393422</c:v>
                </c:pt>
                <c:pt idx="13">
                  <c:v>0.14325869176787784</c:v>
                </c:pt>
                <c:pt idx="14">
                  <c:v>0.14859850517377218</c:v>
                </c:pt>
                <c:pt idx="15">
                  <c:v>0.14902155382735019</c:v>
                </c:pt>
                <c:pt idx="16">
                  <c:v>0.149401670318799</c:v>
                </c:pt>
                <c:pt idx="17">
                  <c:v>0.1503182078610617</c:v>
                </c:pt>
                <c:pt idx="18">
                  <c:v>0.15089351450437555</c:v>
                </c:pt>
                <c:pt idx="19">
                  <c:v>0.15298319668734936</c:v>
                </c:pt>
                <c:pt idx="20">
                  <c:v>0.15536115508859599</c:v>
                </c:pt>
                <c:pt idx="21">
                  <c:v>0.15586512289778645</c:v>
                </c:pt>
                <c:pt idx="22">
                  <c:v>0.15625555020474768</c:v>
                </c:pt>
                <c:pt idx="23">
                  <c:v>0.15862398651824547</c:v>
                </c:pt>
                <c:pt idx="24">
                  <c:v>0.1668269113503339</c:v>
                </c:pt>
                <c:pt idx="25">
                  <c:v>0.16698539050487451</c:v>
                </c:pt>
                <c:pt idx="26">
                  <c:v>0.16791397313545781</c:v>
                </c:pt>
                <c:pt idx="27">
                  <c:v>0.16860153050046175</c:v>
                </c:pt>
                <c:pt idx="28">
                  <c:v>0.17205454391248223</c:v>
                </c:pt>
                <c:pt idx="29">
                  <c:v>0.17795758214061999</c:v>
                </c:pt>
                <c:pt idx="30">
                  <c:v>0.18381934413854353</c:v>
                </c:pt>
                <c:pt idx="31">
                  <c:v>0.18739071164363585</c:v>
                </c:pt>
                <c:pt idx="32">
                  <c:v>0.18825376981303407</c:v>
                </c:pt>
                <c:pt idx="33">
                  <c:v>0.19928577898905089</c:v>
                </c:pt>
                <c:pt idx="34">
                  <c:v>0.2163632039016391</c:v>
                </c:pt>
                <c:pt idx="35">
                  <c:v>0.23091740779459663</c:v>
                </c:pt>
                <c:pt idx="36">
                  <c:v>0.23192948722521706</c:v>
                </c:pt>
                <c:pt idx="37">
                  <c:v>0.23274814666018531</c:v>
                </c:pt>
                <c:pt idx="38">
                  <c:v>0.2364094553116465</c:v>
                </c:pt>
                <c:pt idx="39">
                  <c:v>0.2572221079452871</c:v>
                </c:pt>
                <c:pt idx="40">
                  <c:v>0.2602386836147263</c:v>
                </c:pt>
                <c:pt idx="41">
                  <c:v>0.27776808486647192</c:v>
                </c:pt>
                <c:pt idx="42">
                  <c:v>0.27935432873989624</c:v>
                </c:pt>
                <c:pt idx="43">
                  <c:v>0.28036823494392227</c:v>
                </c:pt>
                <c:pt idx="44">
                  <c:v>0.28293575141824989</c:v>
                </c:pt>
                <c:pt idx="45">
                  <c:v>0.31253535299167529</c:v>
                </c:pt>
                <c:pt idx="46">
                  <c:v>0.31417339214034262</c:v>
                </c:pt>
                <c:pt idx="47">
                  <c:v>0.37762002557747615</c:v>
                </c:pt>
                <c:pt idx="48">
                  <c:v>0.39799110846482172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493696"/>
        <c:axId val="158495488"/>
      </c:barChart>
      <c:catAx>
        <c:axId val="15849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58495488"/>
        <c:crosses val="autoZero"/>
        <c:auto val="1"/>
        <c:lblAlgn val="ctr"/>
        <c:lblOffset val="100"/>
        <c:noMultiLvlLbl val="0"/>
      </c:catAx>
      <c:valAx>
        <c:axId val="1584954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58493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Population Totals by County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115977690288715"/>
          <c:y val="0.11122222222222292"/>
          <c:w val="0.80356244531933141"/>
          <c:h val="0.53335680956547094"/>
        </c:manualLayout>
      </c:layout>
      <c:lineChart>
        <c:grouping val="standard"/>
        <c:varyColors val="0"/>
        <c:ser>
          <c:idx val="2"/>
          <c:order val="0"/>
          <c:tx>
            <c:strRef>
              <c:f>'Employment &amp; Pop by County'!$D$1</c:f>
              <c:strCache>
                <c:ptCount val="1"/>
                <c:pt idx="0">
                  <c:v>Platte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'Employment &amp; Pop by County'!$A$3:$A$6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'Employment &amp; Pop by County'!$D$3:$D$6</c:f>
              <c:numCache>
                <c:formatCode>#,##0</c:formatCode>
                <c:ptCount val="4"/>
                <c:pt idx="0">
                  <c:v>46341</c:v>
                </c:pt>
                <c:pt idx="1">
                  <c:v>57867</c:v>
                </c:pt>
                <c:pt idx="2">
                  <c:v>73781</c:v>
                </c:pt>
                <c:pt idx="3">
                  <c:v>89322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'Employment &amp; Pop by County'!$B$1</c:f>
              <c:strCache>
                <c:ptCount val="1"/>
                <c:pt idx="0">
                  <c:v>Cass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'Employment &amp; Pop by County'!$A$3:$A$6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'Employment &amp; Pop by County'!$B$3:$B$6</c:f>
              <c:numCache>
                <c:formatCode>#,##0</c:formatCode>
                <c:ptCount val="4"/>
                <c:pt idx="0">
                  <c:v>51029</c:v>
                </c:pt>
                <c:pt idx="1">
                  <c:v>63808</c:v>
                </c:pt>
                <c:pt idx="2">
                  <c:v>82092</c:v>
                </c:pt>
                <c:pt idx="3">
                  <c:v>99478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'Employment &amp; Pop by County'!$G$1</c:f>
              <c:strCache>
                <c:ptCount val="1"/>
                <c:pt idx="0">
                  <c:v>Wyandotte</c:v>
                </c:pt>
              </c:strCache>
            </c:strRef>
          </c:tx>
          <c:spPr>
            <a:ln w="50800">
              <a:solidFill>
                <a:srgbClr val="FF9900"/>
              </a:solidFill>
            </a:ln>
          </c:spPr>
          <c:marker>
            <c:symbol val="none"/>
          </c:marker>
          <c:cat>
            <c:numRef>
              <c:f>'Employment &amp; Pop by County'!$A$3:$A$6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'Employment &amp; Pop by County'!$G$3:$G$6</c:f>
              <c:numCache>
                <c:formatCode>#,##0</c:formatCode>
                <c:ptCount val="4"/>
                <c:pt idx="0">
                  <c:v>172335</c:v>
                </c:pt>
                <c:pt idx="1">
                  <c:v>161993</c:v>
                </c:pt>
                <c:pt idx="2">
                  <c:v>157882</c:v>
                </c:pt>
                <c:pt idx="3">
                  <c:v>157505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'Employment &amp; Pop by County'!$C$1</c:f>
              <c:strCache>
                <c:ptCount val="1"/>
                <c:pt idx="0">
                  <c:v>Clay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'Employment &amp; Pop by County'!$A$3:$A$6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'Employment &amp; Pop by County'!$C$3:$C$6</c:f>
              <c:numCache>
                <c:formatCode>#,##0</c:formatCode>
                <c:ptCount val="4"/>
                <c:pt idx="0">
                  <c:v>136488</c:v>
                </c:pt>
                <c:pt idx="1">
                  <c:v>153411</c:v>
                </c:pt>
                <c:pt idx="2">
                  <c:v>184006</c:v>
                </c:pt>
                <c:pt idx="3">
                  <c:v>221939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'Employment &amp; Pop by County'!$F$1</c:f>
              <c:strCache>
                <c:ptCount val="1"/>
                <c:pt idx="0">
                  <c:v>Johnson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'Employment &amp; Pop by County'!$A$3:$A$6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'Employment &amp; Pop by County'!$F$3:$F$6</c:f>
              <c:numCache>
                <c:formatCode>#,##0</c:formatCode>
                <c:ptCount val="4"/>
                <c:pt idx="0">
                  <c:v>270269</c:v>
                </c:pt>
                <c:pt idx="1">
                  <c:v>355054</c:v>
                </c:pt>
                <c:pt idx="2">
                  <c:v>451086</c:v>
                </c:pt>
                <c:pt idx="3">
                  <c:v>544179</c:v>
                </c:pt>
              </c:numCache>
            </c:numRef>
          </c:val>
          <c:smooth val="0"/>
        </c:ser>
        <c:ser>
          <c:idx val="3"/>
          <c:order val="5"/>
          <c:tx>
            <c:strRef>
              <c:f>'Employment &amp; Pop by County'!$E$1</c:f>
              <c:strCache>
                <c:ptCount val="1"/>
                <c:pt idx="0">
                  <c:v>Jackson</c:v>
                </c:pt>
              </c:strCache>
            </c:strRef>
          </c:tx>
          <c:spPr>
            <a:ln w="5080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'Employment &amp; Pop by County'!$A$3:$A$6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'Employment &amp; Pop by County'!$E$3:$E$6</c:f>
              <c:numCache>
                <c:formatCode>#,##0</c:formatCode>
                <c:ptCount val="4"/>
                <c:pt idx="0">
                  <c:v>629266</c:v>
                </c:pt>
                <c:pt idx="1">
                  <c:v>633232</c:v>
                </c:pt>
                <c:pt idx="2">
                  <c:v>654880</c:v>
                </c:pt>
                <c:pt idx="3">
                  <c:v>674158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35808"/>
        <c:axId val="121741696"/>
      </c:lineChart>
      <c:catAx>
        <c:axId val="12173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1741696"/>
        <c:crosses val="autoZero"/>
        <c:auto val="1"/>
        <c:lblAlgn val="ctr"/>
        <c:lblOffset val="100"/>
        <c:noMultiLvlLbl val="0"/>
      </c:catAx>
      <c:valAx>
        <c:axId val="1217416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Population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17358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Jobs In Each County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115977690288715"/>
          <c:y val="0.1118565179352581"/>
          <c:w val="0.80356244531933141"/>
          <c:h val="0.53272251385243508"/>
        </c:manualLayout>
      </c:layout>
      <c:lineChart>
        <c:grouping val="standard"/>
        <c:varyColors val="0"/>
        <c:ser>
          <c:idx val="2"/>
          <c:order val="0"/>
          <c:tx>
            <c:strRef>
              <c:f>'Employment &amp; Pop by County'!$D$1</c:f>
              <c:strCache>
                <c:ptCount val="1"/>
                <c:pt idx="0">
                  <c:v>Platte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'Employment &amp; Pop by County'!$A$11:$A$14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'Employment &amp; Pop by County'!$D$11:$D$14</c:f>
              <c:numCache>
                <c:formatCode>#,##0</c:formatCode>
                <c:ptCount val="4"/>
                <c:pt idx="0">
                  <c:v>16158</c:v>
                </c:pt>
                <c:pt idx="1">
                  <c:v>32196</c:v>
                </c:pt>
                <c:pt idx="2">
                  <c:v>44144</c:v>
                </c:pt>
                <c:pt idx="3">
                  <c:v>52159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'Employment &amp; Pop by County'!$B$1</c:f>
              <c:strCache>
                <c:ptCount val="1"/>
                <c:pt idx="0">
                  <c:v>Cass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'Employment &amp; Pop by County'!$A$11:$A$14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'Employment &amp; Pop by County'!$B$11:$B$14</c:f>
              <c:numCache>
                <c:formatCode>#,##0</c:formatCode>
                <c:ptCount val="4"/>
                <c:pt idx="0">
                  <c:v>14774</c:v>
                </c:pt>
                <c:pt idx="1">
                  <c:v>20477</c:v>
                </c:pt>
                <c:pt idx="2">
                  <c:v>31171</c:v>
                </c:pt>
                <c:pt idx="3">
                  <c:v>37945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'Employment &amp; Pop by County'!$G$1</c:f>
              <c:strCache>
                <c:ptCount val="1"/>
                <c:pt idx="0">
                  <c:v>Wyandotte</c:v>
                </c:pt>
              </c:strCache>
            </c:strRef>
          </c:tx>
          <c:spPr>
            <a:ln w="50800">
              <a:solidFill>
                <a:srgbClr val="FF9900"/>
              </a:solidFill>
            </a:ln>
          </c:spPr>
          <c:marker>
            <c:symbol val="none"/>
          </c:marker>
          <c:cat>
            <c:numRef>
              <c:f>'Employment &amp; Pop by County'!$A$11:$A$14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'Employment &amp; Pop by County'!$G$11:$G$14</c:f>
              <c:numCache>
                <c:formatCode>#,##0</c:formatCode>
                <c:ptCount val="4"/>
                <c:pt idx="0">
                  <c:v>92876</c:v>
                </c:pt>
                <c:pt idx="1">
                  <c:v>92567</c:v>
                </c:pt>
                <c:pt idx="2">
                  <c:v>94186</c:v>
                </c:pt>
                <c:pt idx="3">
                  <c:v>97249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'Employment &amp; Pop by County'!$C$1</c:f>
              <c:strCache>
                <c:ptCount val="1"/>
                <c:pt idx="0">
                  <c:v>Clay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'Employment &amp; Pop by County'!$A$11:$A$14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'Employment &amp; Pop by County'!$C$11:$C$14</c:f>
              <c:numCache>
                <c:formatCode>#,##0</c:formatCode>
                <c:ptCount val="4"/>
                <c:pt idx="0">
                  <c:v>51993</c:v>
                </c:pt>
                <c:pt idx="1">
                  <c:v>84056</c:v>
                </c:pt>
                <c:pt idx="2">
                  <c:v>110779</c:v>
                </c:pt>
                <c:pt idx="3">
                  <c:v>124337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'Employment &amp; Pop by County'!$F$1</c:f>
              <c:strCache>
                <c:ptCount val="1"/>
                <c:pt idx="0">
                  <c:v>Johnson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'Employment &amp; Pop by County'!$A$11:$A$14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'Employment &amp; Pop by County'!$F$11:$F$14</c:f>
              <c:numCache>
                <c:formatCode>#,##0</c:formatCode>
                <c:ptCount val="4"/>
                <c:pt idx="0">
                  <c:v>145476</c:v>
                </c:pt>
                <c:pt idx="1">
                  <c:v>242761</c:v>
                </c:pt>
                <c:pt idx="2">
                  <c:v>363616</c:v>
                </c:pt>
                <c:pt idx="3">
                  <c:v>402016</c:v>
                </c:pt>
              </c:numCache>
            </c:numRef>
          </c:val>
          <c:smooth val="0"/>
        </c:ser>
        <c:ser>
          <c:idx val="3"/>
          <c:order val="5"/>
          <c:tx>
            <c:strRef>
              <c:f>'Employment &amp; Pop by County'!$E$1</c:f>
              <c:strCache>
                <c:ptCount val="1"/>
                <c:pt idx="0">
                  <c:v>Jackson</c:v>
                </c:pt>
              </c:strCache>
            </c:strRef>
          </c:tx>
          <c:spPr>
            <a:ln w="5080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'Employment &amp; Pop by County'!$A$11:$A$14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'Employment &amp; Pop by County'!$E$11:$E$14</c:f>
              <c:numCache>
                <c:formatCode>#,##0</c:formatCode>
                <c:ptCount val="4"/>
                <c:pt idx="0">
                  <c:v>430544</c:v>
                </c:pt>
                <c:pt idx="1">
                  <c:v>443226</c:v>
                </c:pt>
                <c:pt idx="2">
                  <c:v>473886</c:v>
                </c:pt>
                <c:pt idx="3">
                  <c:v>435510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198272"/>
        <c:axId val="122200064"/>
      </c:lineChart>
      <c:catAx>
        <c:axId val="12219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2200064"/>
        <c:crosses val="autoZero"/>
        <c:auto val="1"/>
        <c:lblAlgn val="ctr"/>
        <c:lblOffset val="100"/>
        <c:noMultiLvlLbl val="0"/>
      </c:catAx>
      <c:valAx>
        <c:axId val="1222000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Total Jobs</a:t>
                </a:r>
                <a:endParaRPr lang="en-US" sz="1800" dirty="0"/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21982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Taxes for a Single Family- 2009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Taxes for a Single Family</c:v>
          </c:tx>
          <c:spPr>
            <a:solidFill>
              <a:schemeClr val="accent1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'Sort on Taxes'!$H$2:$BD$2</c:f>
              <c:strCache>
                <c:ptCount val="23"/>
                <c:pt idx="9">
                  <c:v>Harrisonville, MO</c:v>
                </c:pt>
                <c:pt idx="22">
                  <c:v>Average</c:v>
                </c:pt>
              </c:strCache>
            </c:strRef>
          </c:cat>
          <c:val>
            <c:numRef>
              <c:f>'Sort on Taxes'!$H$24:$BD$24</c:f>
              <c:numCache>
                <c:formatCode>_("$"* #,##0_);_("$"* \(#,##0\);_("$"* "-"??_);_(@_)</c:formatCode>
                <c:ptCount val="49"/>
                <c:pt idx="0">
                  <c:v>9451.0184200000003</c:v>
                </c:pt>
                <c:pt idx="1">
                  <c:v>9925.4235800000006</c:v>
                </c:pt>
                <c:pt idx="2">
                  <c:v>9999.7213200000006</c:v>
                </c:pt>
                <c:pt idx="3">
                  <c:v>10096.625599999987</c:v>
                </c:pt>
                <c:pt idx="4">
                  <c:v>10137.08498</c:v>
                </c:pt>
                <c:pt idx="5">
                  <c:v>10137.216240000012</c:v>
                </c:pt>
                <c:pt idx="6">
                  <c:v>10151.80236</c:v>
                </c:pt>
                <c:pt idx="7">
                  <c:v>10200.58526</c:v>
                </c:pt>
                <c:pt idx="8">
                  <c:v>10216.76196</c:v>
                </c:pt>
                <c:pt idx="9">
                  <c:v>10225.232760000019</c:v>
                </c:pt>
                <c:pt idx="10">
                  <c:v>10225.963100000001</c:v>
                </c:pt>
                <c:pt idx="11">
                  <c:v>10282.480380000001</c:v>
                </c:pt>
                <c:pt idx="12">
                  <c:v>10400.632020000006</c:v>
                </c:pt>
                <c:pt idx="13">
                  <c:v>10535.36406</c:v>
                </c:pt>
                <c:pt idx="14">
                  <c:v>10535.40654</c:v>
                </c:pt>
                <c:pt idx="15">
                  <c:v>10538.674440000021</c:v>
                </c:pt>
                <c:pt idx="16">
                  <c:v>10555.862719999985</c:v>
                </c:pt>
                <c:pt idx="17">
                  <c:v>10687.08678</c:v>
                </c:pt>
                <c:pt idx="18">
                  <c:v>10688.877319999978</c:v>
                </c:pt>
                <c:pt idx="19">
                  <c:v>10691.41102</c:v>
                </c:pt>
                <c:pt idx="20">
                  <c:v>10804.06977</c:v>
                </c:pt>
                <c:pt idx="21">
                  <c:v>10832.256420000002</c:v>
                </c:pt>
                <c:pt idx="22">
                  <c:v>10907.515116250001</c:v>
                </c:pt>
                <c:pt idx="23">
                  <c:v>10914.34722</c:v>
                </c:pt>
                <c:pt idx="24">
                  <c:v>10914.412560000002</c:v>
                </c:pt>
                <c:pt idx="25">
                  <c:v>10949.658719999989</c:v>
                </c:pt>
                <c:pt idx="26">
                  <c:v>10953.007659999987</c:v>
                </c:pt>
                <c:pt idx="27">
                  <c:v>10964.738780000012</c:v>
                </c:pt>
                <c:pt idx="28">
                  <c:v>11022.69066</c:v>
                </c:pt>
                <c:pt idx="29">
                  <c:v>11061.277320000001</c:v>
                </c:pt>
                <c:pt idx="30">
                  <c:v>11084.068819999982</c:v>
                </c:pt>
                <c:pt idx="31">
                  <c:v>11089.7646</c:v>
                </c:pt>
                <c:pt idx="32">
                  <c:v>11174.55848</c:v>
                </c:pt>
                <c:pt idx="33">
                  <c:v>11230.88651999998</c:v>
                </c:pt>
                <c:pt idx="34">
                  <c:v>11272.50642</c:v>
                </c:pt>
                <c:pt idx="35">
                  <c:v>11350.328580000001</c:v>
                </c:pt>
                <c:pt idx="36">
                  <c:v>11432.465309999974</c:v>
                </c:pt>
                <c:pt idx="37">
                  <c:v>11474.885760000001</c:v>
                </c:pt>
                <c:pt idx="38">
                  <c:v>11511.940500000002</c:v>
                </c:pt>
                <c:pt idx="39">
                  <c:v>11544.077099999982</c:v>
                </c:pt>
                <c:pt idx="40">
                  <c:v>11554.891979999982</c:v>
                </c:pt>
                <c:pt idx="41">
                  <c:v>11572.773200000012</c:v>
                </c:pt>
                <c:pt idx="42">
                  <c:v>11625.09384000001</c:v>
                </c:pt>
                <c:pt idx="43">
                  <c:v>11750.754059999999</c:v>
                </c:pt>
                <c:pt idx="44">
                  <c:v>11762.30574</c:v>
                </c:pt>
                <c:pt idx="45">
                  <c:v>11834.1543</c:v>
                </c:pt>
                <c:pt idx="46">
                  <c:v>11840.463460000004</c:v>
                </c:pt>
                <c:pt idx="47">
                  <c:v>11981.26108</c:v>
                </c:pt>
                <c:pt idx="48">
                  <c:v>12373.855859999978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251904"/>
        <c:axId val="122261888"/>
      </c:barChart>
      <c:catAx>
        <c:axId val="12225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420000"/>
          <a:lstStyle/>
          <a:p>
            <a:pPr>
              <a:defRPr sz="1600"/>
            </a:pPr>
            <a:endParaRPr lang="en-US"/>
          </a:p>
        </c:txPr>
        <c:crossAx val="122261888"/>
        <c:crosses val="autoZero"/>
        <c:auto val="1"/>
        <c:lblAlgn val="ctr"/>
        <c:lblOffset val="100"/>
        <c:noMultiLvlLbl val="0"/>
      </c:catAx>
      <c:valAx>
        <c:axId val="12226188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22251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Total Single Family Cost- 2009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848228346456708"/>
          <c:y val="0.11796472132159978"/>
          <c:w val="0.76734580052493484"/>
          <c:h val="0.58407727443160518"/>
        </c:manualLayout>
      </c:layout>
      <c:barChart>
        <c:barDir val="col"/>
        <c:grouping val="clustered"/>
        <c:varyColors val="0"/>
        <c:ser>
          <c:idx val="0"/>
          <c:order val="0"/>
          <c:tx>
            <c:v>Total Single Family Cost</c:v>
          </c:tx>
          <c:spPr>
            <a:solidFill>
              <a:srgbClr val="4F81BD"/>
            </a:solidFill>
          </c:spPr>
          <c:invertIfNegative val="0"/>
          <c:dPt>
            <c:idx val="2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'Sort on Total'!$H$4:$BD$4</c:f>
              <c:strCache>
                <c:ptCount val="25"/>
                <c:pt idx="23">
                  <c:v>Average</c:v>
                </c:pt>
                <c:pt idx="24">
                  <c:v>Harrisonville, MO</c:v>
                </c:pt>
              </c:strCache>
            </c:strRef>
          </c:cat>
          <c:val>
            <c:numRef>
              <c:f>'Sort on Total'!$H$56:$BD$56</c:f>
              <c:numCache>
                <c:formatCode>General</c:formatCode>
                <c:ptCount val="49"/>
                <c:pt idx="0">
                  <c:v>13278.760456000016</c:v>
                </c:pt>
                <c:pt idx="1">
                  <c:v>13724.177</c:v>
                </c:pt>
                <c:pt idx="2">
                  <c:v>13866.390404</c:v>
                </c:pt>
                <c:pt idx="3">
                  <c:v>13962.28391</c:v>
                </c:pt>
                <c:pt idx="4">
                  <c:v>13972.406435999987</c:v>
                </c:pt>
                <c:pt idx="5">
                  <c:v>13978.460609999982</c:v>
                </c:pt>
                <c:pt idx="6">
                  <c:v>14019.353362400001</c:v>
                </c:pt>
                <c:pt idx="7">
                  <c:v>14105.233234400002</c:v>
                </c:pt>
                <c:pt idx="8">
                  <c:v>14217.152243999999</c:v>
                </c:pt>
                <c:pt idx="9">
                  <c:v>14255.165496</c:v>
                </c:pt>
                <c:pt idx="10">
                  <c:v>14404.838516999997</c:v>
                </c:pt>
                <c:pt idx="11">
                  <c:v>14516.448605</c:v>
                </c:pt>
                <c:pt idx="12">
                  <c:v>14524.485452000004</c:v>
                </c:pt>
                <c:pt idx="13">
                  <c:v>14558.927744399998</c:v>
                </c:pt>
                <c:pt idx="14">
                  <c:v>14585.121292000014</c:v>
                </c:pt>
                <c:pt idx="15">
                  <c:v>14620.426232</c:v>
                </c:pt>
                <c:pt idx="16">
                  <c:v>14643.0486876</c:v>
                </c:pt>
                <c:pt idx="17">
                  <c:v>14650.337385599993</c:v>
                </c:pt>
                <c:pt idx="18">
                  <c:v>14651.689154400001</c:v>
                </c:pt>
                <c:pt idx="19">
                  <c:v>14867.765968992002</c:v>
                </c:pt>
                <c:pt idx="20">
                  <c:v>15002.1260384</c:v>
                </c:pt>
                <c:pt idx="21">
                  <c:v>15025.775301000001</c:v>
                </c:pt>
                <c:pt idx="22">
                  <c:v>15036.200256000016</c:v>
                </c:pt>
                <c:pt idx="23">
                  <c:v>15057.946880525313</c:v>
                </c:pt>
                <c:pt idx="24">
                  <c:v>15186.781878666668</c:v>
                </c:pt>
                <c:pt idx="25">
                  <c:v>15245.4192318</c:v>
                </c:pt>
                <c:pt idx="26">
                  <c:v>15265.409356800004</c:v>
                </c:pt>
                <c:pt idx="27">
                  <c:v>15302.787611999995</c:v>
                </c:pt>
                <c:pt idx="28">
                  <c:v>15308.082257100017</c:v>
                </c:pt>
                <c:pt idx="29">
                  <c:v>15310.380444</c:v>
                </c:pt>
                <c:pt idx="30">
                  <c:v>15314.89703399998</c:v>
                </c:pt>
                <c:pt idx="31">
                  <c:v>15328.728068000013</c:v>
                </c:pt>
                <c:pt idx="32">
                  <c:v>15336.146859999997</c:v>
                </c:pt>
                <c:pt idx="33">
                  <c:v>15350.440752000015</c:v>
                </c:pt>
                <c:pt idx="34">
                  <c:v>15466.900882399999</c:v>
                </c:pt>
                <c:pt idx="35">
                  <c:v>15568.1922036</c:v>
                </c:pt>
                <c:pt idx="36">
                  <c:v>15605.642308400014</c:v>
                </c:pt>
                <c:pt idx="37">
                  <c:v>15629.287586999997</c:v>
                </c:pt>
                <c:pt idx="38">
                  <c:v>15673.266995239665</c:v>
                </c:pt>
                <c:pt idx="39">
                  <c:v>15884.637722400004</c:v>
                </c:pt>
                <c:pt idx="40">
                  <c:v>15937.144874400004</c:v>
                </c:pt>
                <c:pt idx="41">
                  <c:v>15967.126490399998</c:v>
                </c:pt>
                <c:pt idx="42">
                  <c:v>16069.431991799995</c:v>
                </c:pt>
                <c:pt idx="43">
                  <c:v>16104.418756800012</c:v>
                </c:pt>
                <c:pt idx="44">
                  <c:v>16119.275411999997</c:v>
                </c:pt>
                <c:pt idx="45">
                  <c:v>16145.12131617649</c:v>
                </c:pt>
                <c:pt idx="46">
                  <c:v>16149.516136799983</c:v>
                </c:pt>
                <c:pt idx="47">
                  <c:v>16208.256421800002</c:v>
                </c:pt>
                <c:pt idx="48">
                  <c:v>16837.583884440042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287232"/>
        <c:axId val="122288768"/>
      </c:barChart>
      <c:catAx>
        <c:axId val="12228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3900000" vert="horz"/>
          <a:lstStyle/>
          <a:p>
            <a:pPr>
              <a:defRPr sz="1600"/>
            </a:pPr>
            <a:endParaRPr lang="en-US"/>
          </a:p>
        </c:txPr>
        <c:crossAx val="122288768"/>
        <c:crosses val="autoZero"/>
        <c:auto val="1"/>
        <c:lblAlgn val="ctr"/>
        <c:lblOffset val="100"/>
        <c:noMultiLvlLbl val="0"/>
      </c:catAx>
      <c:valAx>
        <c:axId val="12228876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22287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dirty="0"/>
              <a:t>Utilities for a Single Family- 2011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978815341980896E-2"/>
          <c:y val="0.1140313253526236"/>
          <c:w val="0.89261167069731584"/>
          <c:h val="0.579719821607664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'Sort on Utilities'!$B$35</c:f>
              <c:strCache>
                <c:ptCount val="1"/>
                <c:pt idx="0">
                  <c:v>Electric Service</c:v>
                </c:pt>
              </c:strCache>
            </c:strRef>
          </c:tx>
          <c:spPr>
            <a:solidFill>
              <a:srgbClr val="E846C5"/>
            </a:solidFill>
          </c:spPr>
          <c:invertIfNegative val="0"/>
          <c:cat>
            <c:strRef>
              <c:f>'Sort on Utilities'!$H$2:$BD$2</c:f>
              <c:strCache>
                <c:ptCount val="49"/>
                <c:pt idx="0">
                  <c:v>Leavenworth, KS</c:v>
                </c:pt>
                <c:pt idx="1">
                  <c:v>Lenexa, KS</c:v>
                </c:pt>
                <c:pt idx="2">
                  <c:v>Edwardsville, KS</c:v>
                </c:pt>
                <c:pt idx="3">
                  <c:v>Olathe, KS</c:v>
                </c:pt>
                <c:pt idx="4">
                  <c:v>Shawnee, KS</c:v>
                </c:pt>
                <c:pt idx="5">
                  <c:v>Roeland Park, KS</c:v>
                </c:pt>
                <c:pt idx="6">
                  <c:v>Merriam, KS</c:v>
                </c:pt>
                <c:pt idx="7">
                  <c:v>Desoto, KS</c:v>
                </c:pt>
                <c:pt idx="8">
                  <c:v>Fairway, KS</c:v>
                </c:pt>
                <c:pt idx="9">
                  <c:v>Bonner Springs, KS</c:v>
                </c:pt>
                <c:pt idx="10">
                  <c:v>Overland Park, KS</c:v>
                </c:pt>
                <c:pt idx="11">
                  <c:v>Lansing, KS</c:v>
                </c:pt>
                <c:pt idx="12">
                  <c:v>Leawood, KS</c:v>
                </c:pt>
                <c:pt idx="13">
                  <c:v>Prairie Village, KS</c:v>
                </c:pt>
                <c:pt idx="14">
                  <c:v>Mission, KS</c:v>
                </c:pt>
                <c:pt idx="15">
                  <c:v>Mission Hills, KS</c:v>
                </c:pt>
                <c:pt idx="16">
                  <c:v>Unified Government, KS</c:v>
                </c:pt>
                <c:pt idx="17">
                  <c:v>Lawson, MO</c:v>
                </c:pt>
                <c:pt idx="18">
                  <c:v>North Kansas City, MO</c:v>
                </c:pt>
                <c:pt idx="19">
                  <c:v>Excelsior Springs, MO</c:v>
                </c:pt>
                <c:pt idx="20">
                  <c:v>Kearney, MO</c:v>
                </c:pt>
                <c:pt idx="21">
                  <c:v>Gardner, KS</c:v>
                </c:pt>
                <c:pt idx="22">
                  <c:v>Blue Springs, MO</c:v>
                </c:pt>
                <c:pt idx="23">
                  <c:v>Basehor, KS</c:v>
                </c:pt>
                <c:pt idx="24">
                  <c:v>Average</c:v>
                </c:pt>
                <c:pt idx="25">
                  <c:v>Smithville, MO</c:v>
                </c:pt>
                <c:pt idx="26">
                  <c:v>Buckner, MO</c:v>
                </c:pt>
                <c:pt idx="27">
                  <c:v>Platte City, MO</c:v>
                </c:pt>
                <c:pt idx="28">
                  <c:v>Pleasant Valley, MO</c:v>
                </c:pt>
                <c:pt idx="29">
                  <c:v>Riverside, MO</c:v>
                </c:pt>
                <c:pt idx="30">
                  <c:v>Spring Hill, KS</c:v>
                </c:pt>
                <c:pt idx="31">
                  <c:v>Sugar Creek, MO</c:v>
                </c:pt>
                <c:pt idx="32">
                  <c:v>Grandview, MO</c:v>
                </c:pt>
                <c:pt idx="33">
                  <c:v>Louisburg, KS</c:v>
                </c:pt>
                <c:pt idx="34">
                  <c:v>Lee's Summit, MO</c:v>
                </c:pt>
                <c:pt idx="35">
                  <c:v>Raymore, MO</c:v>
                </c:pt>
                <c:pt idx="36">
                  <c:v>Liberty, MO</c:v>
                </c:pt>
                <c:pt idx="37">
                  <c:v>Harrisonville, MO</c:v>
                </c:pt>
                <c:pt idx="38">
                  <c:v>Gladstone, MO</c:v>
                </c:pt>
                <c:pt idx="39">
                  <c:v>Greenwood, MO</c:v>
                </c:pt>
                <c:pt idx="40">
                  <c:v>Oak Grove, MO</c:v>
                </c:pt>
                <c:pt idx="41">
                  <c:v>Independence, MO</c:v>
                </c:pt>
                <c:pt idx="42">
                  <c:v>Parkville, MO</c:v>
                </c:pt>
                <c:pt idx="43">
                  <c:v>Pleasant Hill, MO</c:v>
                </c:pt>
                <c:pt idx="44">
                  <c:v>Grain Valley, MO</c:v>
                </c:pt>
                <c:pt idx="45">
                  <c:v>Raytown, MO</c:v>
                </c:pt>
                <c:pt idx="46">
                  <c:v>Kansas City, MO</c:v>
                </c:pt>
                <c:pt idx="47">
                  <c:v>Peculiar, MO</c:v>
                </c:pt>
                <c:pt idx="48">
                  <c:v>Belton, MO</c:v>
                </c:pt>
              </c:strCache>
            </c:strRef>
          </c:cat>
          <c:val>
            <c:numRef>
              <c:f>'Sort on Utilities'!$H$35:$BD$35</c:f>
              <c:numCache>
                <c:formatCode>General</c:formatCode>
                <c:ptCount val="49"/>
                <c:pt idx="0">
                  <c:v>1361.04</c:v>
                </c:pt>
                <c:pt idx="1">
                  <c:v>1570.4832000000001</c:v>
                </c:pt>
                <c:pt idx="2">
                  <c:v>1462.0319999999999</c:v>
                </c:pt>
                <c:pt idx="3">
                  <c:v>1462.0319999999999</c:v>
                </c:pt>
                <c:pt idx="4">
                  <c:v>1767.3514500000001</c:v>
                </c:pt>
                <c:pt idx="5">
                  <c:v>1899.6288749999994</c:v>
                </c:pt>
                <c:pt idx="6">
                  <c:v>1899.6288749999994</c:v>
                </c:pt>
                <c:pt idx="7">
                  <c:v>1553.3232</c:v>
                </c:pt>
                <c:pt idx="8">
                  <c:v>1921.9774499999994</c:v>
                </c:pt>
                <c:pt idx="9">
                  <c:v>1465.4639999999999</c:v>
                </c:pt>
                <c:pt idx="10">
                  <c:v>1939.8563099999994</c:v>
                </c:pt>
                <c:pt idx="11">
                  <c:v>1475.76</c:v>
                </c:pt>
                <c:pt idx="12">
                  <c:v>2022.5460374999998</c:v>
                </c:pt>
                <c:pt idx="13">
                  <c:v>2027.4627239999995</c:v>
                </c:pt>
                <c:pt idx="14">
                  <c:v>2029.2506099999996</c:v>
                </c:pt>
                <c:pt idx="15">
                  <c:v>2029.2506099999996</c:v>
                </c:pt>
                <c:pt idx="16">
                  <c:v>1749.5403329999997</c:v>
                </c:pt>
                <c:pt idx="17">
                  <c:v>1581.9083999999998</c:v>
                </c:pt>
                <c:pt idx="18">
                  <c:v>2062.0530000000003</c:v>
                </c:pt>
                <c:pt idx="19">
                  <c:v>1604.1887999999999</c:v>
                </c:pt>
                <c:pt idx="20">
                  <c:v>1874.3465142857144</c:v>
                </c:pt>
                <c:pt idx="21">
                  <c:v>1849.7364564</c:v>
                </c:pt>
                <c:pt idx="22">
                  <c:v>1955.5620000000001</c:v>
                </c:pt>
                <c:pt idx="23">
                  <c:v>1427.9586419999998</c:v>
                </c:pt>
                <c:pt idx="24">
                  <c:v>1905.0335545432208</c:v>
                </c:pt>
                <c:pt idx="25">
                  <c:v>2033.0100000000002</c:v>
                </c:pt>
                <c:pt idx="26">
                  <c:v>2071.7340000000004</c:v>
                </c:pt>
                <c:pt idx="27">
                  <c:v>2033.0100000000002</c:v>
                </c:pt>
                <c:pt idx="28">
                  <c:v>2033.0100000000002</c:v>
                </c:pt>
                <c:pt idx="29">
                  <c:v>2052.3720000000003</c:v>
                </c:pt>
                <c:pt idx="30">
                  <c:v>1895.1591599999997</c:v>
                </c:pt>
                <c:pt idx="31">
                  <c:v>2129.8200000000006</c:v>
                </c:pt>
                <c:pt idx="32">
                  <c:v>2071.7340000000004</c:v>
                </c:pt>
                <c:pt idx="33">
                  <c:v>1895.1591599999997</c:v>
                </c:pt>
                <c:pt idx="34">
                  <c:v>2100.7770000000005</c:v>
                </c:pt>
                <c:pt idx="35">
                  <c:v>2071.7340000000004</c:v>
                </c:pt>
                <c:pt idx="36">
                  <c:v>2052.3720000000003</c:v>
                </c:pt>
                <c:pt idx="37">
                  <c:v>1888.4842888888891</c:v>
                </c:pt>
                <c:pt idx="38">
                  <c:v>2071.7340000000004</c:v>
                </c:pt>
                <c:pt idx="39">
                  <c:v>1955.5620000000001</c:v>
                </c:pt>
                <c:pt idx="40">
                  <c:v>2033.0100000000002</c:v>
                </c:pt>
                <c:pt idx="41">
                  <c:v>2340.682272</c:v>
                </c:pt>
                <c:pt idx="42">
                  <c:v>2053.5168000000003</c:v>
                </c:pt>
                <c:pt idx="43">
                  <c:v>2120.1390000000001</c:v>
                </c:pt>
                <c:pt idx="44">
                  <c:v>2090.34</c:v>
                </c:pt>
                <c:pt idx="45">
                  <c:v>2071.7340000000004</c:v>
                </c:pt>
                <c:pt idx="46">
                  <c:v>2201.9434500000007</c:v>
                </c:pt>
                <c:pt idx="47">
                  <c:v>2086.2555000000002</c:v>
                </c:pt>
                <c:pt idx="48">
                  <c:v>2095.9365000000003</c:v>
                </c:pt>
              </c:numCache>
            </c:numRef>
          </c:val>
        </c:ser>
        <c:ser>
          <c:idx val="0"/>
          <c:order val="1"/>
          <c:tx>
            <c:strRef>
              <c:f>'Sort on Utilities'!$B$30</c:f>
              <c:strCache>
                <c:ptCount val="1"/>
                <c:pt idx="0">
                  <c:v>Natural Gas Service-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37"/>
            <c:invertIfNegative val="0"/>
            <c:bubble3D val="0"/>
          </c:dPt>
          <c:cat>
            <c:strRef>
              <c:f>'Sort on Utilities'!$H$2:$BD$2</c:f>
              <c:strCache>
                <c:ptCount val="49"/>
                <c:pt idx="0">
                  <c:v>Leavenworth, KS</c:v>
                </c:pt>
                <c:pt idx="1">
                  <c:v>Lenexa, KS</c:v>
                </c:pt>
                <c:pt idx="2">
                  <c:v>Edwardsville, KS</c:v>
                </c:pt>
                <c:pt idx="3">
                  <c:v>Olathe, KS</c:v>
                </c:pt>
                <c:pt idx="4">
                  <c:v>Shawnee, KS</c:v>
                </c:pt>
                <c:pt idx="5">
                  <c:v>Roeland Park, KS</c:v>
                </c:pt>
                <c:pt idx="6">
                  <c:v>Merriam, KS</c:v>
                </c:pt>
                <c:pt idx="7">
                  <c:v>Desoto, KS</c:v>
                </c:pt>
                <c:pt idx="8">
                  <c:v>Fairway, KS</c:v>
                </c:pt>
                <c:pt idx="9">
                  <c:v>Bonner Springs, KS</c:v>
                </c:pt>
                <c:pt idx="10">
                  <c:v>Overland Park, KS</c:v>
                </c:pt>
                <c:pt idx="11">
                  <c:v>Lansing, KS</c:v>
                </c:pt>
                <c:pt idx="12">
                  <c:v>Leawood, KS</c:v>
                </c:pt>
                <c:pt idx="13">
                  <c:v>Prairie Village, KS</c:v>
                </c:pt>
                <c:pt idx="14">
                  <c:v>Mission, KS</c:v>
                </c:pt>
                <c:pt idx="15">
                  <c:v>Mission Hills, KS</c:v>
                </c:pt>
                <c:pt idx="16">
                  <c:v>Unified Government, KS</c:v>
                </c:pt>
                <c:pt idx="17">
                  <c:v>Lawson, MO</c:v>
                </c:pt>
                <c:pt idx="18">
                  <c:v>North Kansas City, MO</c:v>
                </c:pt>
                <c:pt idx="19">
                  <c:v>Excelsior Springs, MO</c:v>
                </c:pt>
                <c:pt idx="20">
                  <c:v>Kearney, MO</c:v>
                </c:pt>
                <c:pt idx="21">
                  <c:v>Gardner, KS</c:v>
                </c:pt>
                <c:pt idx="22">
                  <c:v>Blue Springs, MO</c:v>
                </c:pt>
                <c:pt idx="23">
                  <c:v>Basehor, KS</c:v>
                </c:pt>
                <c:pt idx="24">
                  <c:v>Average</c:v>
                </c:pt>
                <c:pt idx="25">
                  <c:v>Smithville, MO</c:v>
                </c:pt>
                <c:pt idx="26">
                  <c:v>Buckner, MO</c:v>
                </c:pt>
                <c:pt idx="27">
                  <c:v>Platte City, MO</c:v>
                </c:pt>
                <c:pt idx="28">
                  <c:v>Pleasant Valley, MO</c:v>
                </c:pt>
                <c:pt idx="29">
                  <c:v>Riverside, MO</c:v>
                </c:pt>
                <c:pt idx="30">
                  <c:v>Spring Hill, KS</c:v>
                </c:pt>
                <c:pt idx="31">
                  <c:v>Sugar Creek, MO</c:v>
                </c:pt>
                <c:pt idx="32">
                  <c:v>Grandview, MO</c:v>
                </c:pt>
                <c:pt idx="33">
                  <c:v>Louisburg, KS</c:v>
                </c:pt>
                <c:pt idx="34">
                  <c:v>Lee's Summit, MO</c:v>
                </c:pt>
                <c:pt idx="35">
                  <c:v>Raymore, MO</c:v>
                </c:pt>
                <c:pt idx="36">
                  <c:v>Liberty, MO</c:v>
                </c:pt>
                <c:pt idx="37">
                  <c:v>Harrisonville, MO</c:v>
                </c:pt>
                <c:pt idx="38">
                  <c:v>Gladstone, MO</c:v>
                </c:pt>
                <c:pt idx="39">
                  <c:v>Greenwood, MO</c:v>
                </c:pt>
                <c:pt idx="40">
                  <c:v>Oak Grove, MO</c:v>
                </c:pt>
                <c:pt idx="41">
                  <c:v>Independence, MO</c:v>
                </c:pt>
                <c:pt idx="42">
                  <c:v>Parkville, MO</c:v>
                </c:pt>
                <c:pt idx="43">
                  <c:v>Pleasant Hill, MO</c:v>
                </c:pt>
                <c:pt idx="44">
                  <c:v>Grain Valley, MO</c:v>
                </c:pt>
                <c:pt idx="45">
                  <c:v>Raytown, MO</c:v>
                </c:pt>
                <c:pt idx="46">
                  <c:v>Kansas City, MO</c:v>
                </c:pt>
                <c:pt idx="47">
                  <c:v>Peculiar, MO</c:v>
                </c:pt>
                <c:pt idx="48">
                  <c:v>Belton, MO</c:v>
                </c:pt>
              </c:strCache>
            </c:strRef>
          </c:cat>
          <c:val>
            <c:numRef>
              <c:f>'Sort on Utilities'!$H$30:$BD$30</c:f>
              <c:numCache>
                <c:formatCode>General</c:formatCode>
                <c:ptCount val="49"/>
                <c:pt idx="0">
                  <c:v>1022.7121632000001</c:v>
                </c:pt>
                <c:pt idx="1">
                  <c:v>1093.4417894400001</c:v>
                </c:pt>
                <c:pt idx="2">
                  <c:v>1099.4030784000001</c:v>
                </c:pt>
                <c:pt idx="3">
                  <c:v>1099.4030784000001</c:v>
                </c:pt>
                <c:pt idx="4">
                  <c:v>1015.54362</c:v>
                </c:pt>
                <c:pt idx="5">
                  <c:v>1015.54362</c:v>
                </c:pt>
                <c:pt idx="6">
                  <c:v>1015.54362</c:v>
                </c:pt>
                <c:pt idx="7">
                  <c:v>1168.0512518400001</c:v>
                </c:pt>
                <c:pt idx="8">
                  <c:v>1027.491192</c:v>
                </c:pt>
                <c:pt idx="9">
                  <c:v>1101.9838368000001</c:v>
                </c:pt>
                <c:pt idx="10">
                  <c:v>1037.0492495999999</c:v>
                </c:pt>
                <c:pt idx="11">
                  <c:v>1022.7121632000001</c:v>
                </c:pt>
                <c:pt idx="12">
                  <c:v>1081.2552660000001</c:v>
                </c:pt>
                <c:pt idx="13">
                  <c:v>1083.8837318400001</c:v>
                </c:pt>
                <c:pt idx="14">
                  <c:v>1084.8395375999999</c:v>
                </c:pt>
                <c:pt idx="15">
                  <c:v>1084.8395375999999</c:v>
                </c:pt>
                <c:pt idx="16">
                  <c:v>1019.1278915999999</c:v>
                </c:pt>
                <c:pt idx="17">
                  <c:v>1410.8264592</c:v>
                </c:pt>
                <c:pt idx="18">
                  <c:v>1410.8264592</c:v>
                </c:pt>
                <c:pt idx="19">
                  <c:v>1430.6972544000002</c:v>
                </c:pt>
                <c:pt idx="20">
                  <c:v>1404.2028608000001</c:v>
                </c:pt>
                <c:pt idx="21">
                  <c:v>998.8170192</c:v>
                </c:pt>
                <c:pt idx="22">
                  <c:v>1337.9668768000001</c:v>
                </c:pt>
                <c:pt idx="23">
                  <c:v>1078.7570112000001</c:v>
                </c:pt>
                <c:pt idx="24">
                  <c:v>1263.1433593571196</c:v>
                </c:pt>
                <c:pt idx="25">
                  <c:v>1390.9556640000001</c:v>
                </c:pt>
                <c:pt idx="26">
                  <c:v>1394.4423261977602</c:v>
                </c:pt>
                <c:pt idx="27">
                  <c:v>1342.29312</c:v>
                </c:pt>
                <c:pt idx="28">
                  <c:v>1390.9556640000001</c:v>
                </c:pt>
                <c:pt idx="29">
                  <c:v>1404.2028608000001</c:v>
                </c:pt>
                <c:pt idx="30">
                  <c:v>1094.2415616000001</c:v>
                </c:pt>
                <c:pt idx="31">
                  <c:v>1457.1916480000002</c:v>
                </c:pt>
                <c:pt idx="32">
                  <c:v>1417.4500576000003</c:v>
                </c:pt>
                <c:pt idx="33">
                  <c:v>1409.5776000000001</c:v>
                </c:pt>
                <c:pt idx="34">
                  <c:v>1437.3208528</c:v>
                </c:pt>
                <c:pt idx="35">
                  <c:v>1417.4500576000003</c:v>
                </c:pt>
                <c:pt idx="36">
                  <c:v>1390.9556640000001</c:v>
                </c:pt>
                <c:pt idx="37">
                  <c:v>1405.8587604000002</c:v>
                </c:pt>
                <c:pt idx="38">
                  <c:v>1417.4500576000003</c:v>
                </c:pt>
                <c:pt idx="39">
                  <c:v>1337.9668768000001</c:v>
                </c:pt>
                <c:pt idx="40">
                  <c:v>1390.9556640000001</c:v>
                </c:pt>
                <c:pt idx="41">
                  <c:v>1445.004226944</c:v>
                </c:pt>
                <c:pt idx="42">
                  <c:v>1404.2028608000001</c:v>
                </c:pt>
                <c:pt idx="43">
                  <c:v>1377.7084672000001</c:v>
                </c:pt>
                <c:pt idx="44">
                  <c:v>1390.9556640000001</c:v>
                </c:pt>
                <c:pt idx="45">
                  <c:v>1417.4500576000003</c:v>
                </c:pt>
                <c:pt idx="46">
                  <c:v>1506.5374560800003</c:v>
                </c:pt>
                <c:pt idx="47">
                  <c:v>1427.3854552</c:v>
                </c:pt>
                <c:pt idx="48">
                  <c:v>1417.4500576000003</c:v>
                </c:pt>
              </c:numCache>
            </c:numRef>
          </c:val>
        </c:ser>
        <c:ser>
          <c:idx val="2"/>
          <c:order val="2"/>
          <c:tx>
            <c:strRef>
              <c:f>'Sort on Utilities'!$B$41</c:f>
              <c:strCache>
                <c:ptCount val="1"/>
                <c:pt idx="0">
                  <c:v>Water Service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'Sort on Utilities'!$H$2:$BD$2</c:f>
              <c:strCache>
                <c:ptCount val="49"/>
                <c:pt idx="0">
                  <c:v>Leavenworth, KS</c:v>
                </c:pt>
                <c:pt idx="1">
                  <c:v>Lenexa, KS</c:v>
                </c:pt>
                <c:pt idx="2">
                  <c:v>Edwardsville, KS</c:v>
                </c:pt>
                <c:pt idx="3">
                  <c:v>Olathe, KS</c:v>
                </c:pt>
                <c:pt idx="4">
                  <c:v>Shawnee, KS</c:v>
                </c:pt>
                <c:pt idx="5">
                  <c:v>Roeland Park, KS</c:v>
                </c:pt>
                <c:pt idx="6">
                  <c:v>Merriam, KS</c:v>
                </c:pt>
                <c:pt idx="7">
                  <c:v>Desoto, KS</c:v>
                </c:pt>
                <c:pt idx="8">
                  <c:v>Fairway, KS</c:v>
                </c:pt>
                <c:pt idx="9">
                  <c:v>Bonner Springs, KS</c:v>
                </c:pt>
                <c:pt idx="10">
                  <c:v>Overland Park, KS</c:v>
                </c:pt>
                <c:pt idx="11">
                  <c:v>Lansing, KS</c:v>
                </c:pt>
                <c:pt idx="12">
                  <c:v>Leawood, KS</c:v>
                </c:pt>
                <c:pt idx="13">
                  <c:v>Prairie Village, KS</c:v>
                </c:pt>
                <c:pt idx="14">
                  <c:v>Mission, KS</c:v>
                </c:pt>
                <c:pt idx="15">
                  <c:v>Mission Hills, KS</c:v>
                </c:pt>
                <c:pt idx="16">
                  <c:v>Unified Government, KS</c:v>
                </c:pt>
                <c:pt idx="17">
                  <c:v>Lawson, MO</c:v>
                </c:pt>
                <c:pt idx="18">
                  <c:v>North Kansas City, MO</c:v>
                </c:pt>
                <c:pt idx="19">
                  <c:v>Excelsior Springs, MO</c:v>
                </c:pt>
                <c:pt idx="20">
                  <c:v>Kearney, MO</c:v>
                </c:pt>
                <c:pt idx="21">
                  <c:v>Gardner, KS</c:v>
                </c:pt>
                <c:pt idx="22">
                  <c:v>Blue Springs, MO</c:v>
                </c:pt>
                <c:pt idx="23">
                  <c:v>Basehor, KS</c:v>
                </c:pt>
                <c:pt idx="24">
                  <c:v>Average</c:v>
                </c:pt>
                <c:pt idx="25">
                  <c:v>Smithville, MO</c:v>
                </c:pt>
                <c:pt idx="26">
                  <c:v>Buckner, MO</c:v>
                </c:pt>
                <c:pt idx="27">
                  <c:v>Platte City, MO</c:v>
                </c:pt>
                <c:pt idx="28">
                  <c:v>Pleasant Valley, MO</c:v>
                </c:pt>
                <c:pt idx="29">
                  <c:v>Riverside, MO</c:v>
                </c:pt>
                <c:pt idx="30">
                  <c:v>Spring Hill, KS</c:v>
                </c:pt>
                <c:pt idx="31">
                  <c:v>Sugar Creek, MO</c:v>
                </c:pt>
                <c:pt idx="32">
                  <c:v>Grandview, MO</c:v>
                </c:pt>
                <c:pt idx="33">
                  <c:v>Louisburg, KS</c:v>
                </c:pt>
                <c:pt idx="34">
                  <c:v>Lee's Summit, MO</c:v>
                </c:pt>
                <c:pt idx="35">
                  <c:v>Raymore, MO</c:v>
                </c:pt>
                <c:pt idx="36">
                  <c:v>Liberty, MO</c:v>
                </c:pt>
                <c:pt idx="37">
                  <c:v>Harrisonville, MO</c:v>
                </c:pt>
                <c:pt idx="38">
                  <c:v>Gladstone, MO</c:v>
                </c:pt>
                <c:pt idx="39">
                  <c:v>Greenwood, MO</c:v>
                </c:pt>
                <c:pt idx="40">
                  <c:v>Oak Grove, MO</c:v>
                </c:pt>
                <c:pt idx="41">
                  <c:v>Independence, MO</c:v>
                </c:pt>
                <c:pt idx="42">
                  <c:v>Parkville, MO</c:v>
                </c:pt>
                <c:pt idx="43">
                  <c:v>Pleasant Hill, MO</c:v>
                </c:pt>
                <c:pt idx="44">
                  <c:v>Grain Valley, MO</c:v>
                </c:pt>
                <c:pt idx="45">
                  <c:v>Raytown, MO</c:v>
                </c:pt>
                <c:pt idx="46">
                  <c:v>Kansas City, MO</c:v>
                </c:pt>
                <c:pt idx="47">
                  <c:v>Peculiar, MO</c:v>
                </c:pt>
                <c:pt idx="48">
                  <c:v>Belton, MO</c:v>
                </c:pt>
              </c:strCache>
            </c:strRef>
          </c:cat>
          <c:val>
            <c:numRef>
              <c:f>'Sort on Utilities'!$H$41:$BD$41</c:f>
              <c:numCache>
                <c:formatCode>General</c:formatCode>
                <c:ptCount val="49"/>
                <c:pt idx="0">
                  <c:v>424.97280000000001</c:v>
                </c:pt>
                <c:pt idx="1">
                  <c:v>377.42255999999998</c:v>
                </c:pt>
                <c:pt idx="2">
                  <c:v>304.79999999999995</c:v>
                </c:pt>
                <c:pt idx="3">
                  <c:v>299.26260000000002</c:v>
                </c:pt>
                <c:pt idx="4">
                  <c:v>376.52136000000002</c:v>
                </c:pt>
                <c:pt idx="5">
                  <c:v>376.52136000000002</c:v>
                </c:pt>
                <c:pt idx="6">
                  <c:v>376.52136000000002</c:v>
                </c:pt>
                <c:pt idx="7">
                  <c:v>546.88589999999999</c:v>
                </c:pt>
                <c:pt idx="8">
                  <c:v>377.42255999999998</c:v>
                </c:pt>
                <c:pt idx="9">
                  <c:v>498.53430000000003</c:v>
                </c:pt>
                <c:pt idx="10">
                  <c:v>377.42255999999998</c:v>
                </c:pt>
                <c:pt idx="11">
                  <c:v>543.58200000000011</c:v>
                </c:pt>
                <c:pt idx="12">
                  <c:v>376.07076000000001</c:v>
                </c:pt>
                <c:pt idx="13">
                  <c:v>375.62016</c:v>
                </c:pt>
                <c:pt idx="14">
                  <c:v>377.42255999999998</c:v>
                </c:pt>
                <c:pt idx="15">
                  <c:v>377.42255999999998</c:v>
                </c:pt>
                <c:pt idx="16">
                  <c:v>548.43534</c:v>
                </c:pt>
                <c:pt idx="17">
                  <c:v>688.85219999999993</c:v>
                </c:pt>
                <c:pt idx="18">
                  <c:v>315.96480000000003</c:v>
                </c:pt>
                <c:pt idx="19">
                  <c:v>402.21409500000004</c:v>
                </c:pt>
                <c:pt idx="20">
                  <c:v>428.64720000000005</c:v>
                </c:pt>
                <c:pt idx="21">
                  <c:v>466.49399999999991</c:v>
                </c:pt>
                <c:pt idx="22">
                  <c:v>297.31040000000002</c:v>
                </c:pt>
                <c:pt idx="23">
                  <c:v>723.98699999999997</c:v>
                </c:pt>
                <c:pt idx="24">
                  <c:v>443.57051531249994</c:v>
                </c:pt>
                <c:pt idx="25">
                  <c:v>393.84000000000003</c:v>
                </c:pt>
                <c:pt idx="26">
                  <c:v>354.32079999999996</c:v>
                </c:pt>
                <c:pt idx="27">
                  <c:v>402</c:v>
                </c:pt>
                <c:pt idx="28">
                  <c:v>391.19999999999993</c:v>
                </c:pt>
                <c:pt idx="29">
                  <c:v>518.976</c:v>
                </c:pt>
                <c:pt idx="30">
                  <c:v>577.7604</c:v>
                </c:pt>
                <c:pt idx="31">
                  <c:v>279.72000000000003</c:v>
                </c:pt>
                <c:pt idx="32">
                  <c:v>472.18259999999987</c:v>
                </c:pt>
                <c:pt idx="33">
                  <c:v>651.45000000000005</c:v>
                </c:pt>
                <c:pt idx="34">
                  <c:v>270.51779999999997</c:v>
                </c:pt>
                <c:pt idx="35">
                  <c:v>349.20000000000005</c:v>
                </c:pt>
                <c:pt idx="36">
                  <c:v>356.69159999999999</c:v>
                </c:pt>
                <c:pt idx="37">
                  <c:v>568.95989999999995</c:v>
                </c:pt>
                <c:pt idx="38">
                  <c:v>337.7604</c:v>
                </c:pt>
                <c:pt idx="39">
                  <c:v>436.89599999999996</c:v>
                </c:pt>
                <c:pt idx="40">
                  <c:v>507</c:v>
                </c:pt>
                <c:pt idx="41">
                  <c:v>315.24</c:v>
                </c:pt>
                <c:pt idx="42">
                  <c:v>494.49599999999998</c:v>
                </c:pt>
                <c:pt idx="43">
                  <c:v>538.73850000000004</c:v>
                </c:pt>
                <c:pt idx="44">
                  <c:v>697.96319999999992</c:v>
                </c:pt>
                <c:pt idx="45">
                  <c:v>462.65609999999998</c:v>
                </c:pt>
                <c:pt idx="46">
                  <c:v>406.44</c:v>
                </c:pt>
                <c:pt idx="47">
                  <c:v>625.48320000000001</c:v>
                </c:pt>
                <c:pt idx="48">
                  <c:v>623.58179999999993</c:v>
                </c:pt>
              </c:numCache>
            </c:numRef>
          </c:val>
        </c:ser>
        <c:ser>
          <c:idx val="3"/>
          <c:order val="3"/>
          <c:tx>
            <c:strRef>
              <c:f>'Sort on Utilities'!$B$47</c:f>
              <c:strCache>
                <c:ptCount val="1"/>
                <c:pt idx="0">
                  <c:v>Sewer Service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'Sort on Utilities'!$H$2:$BD$2</c:f>
              <c:strCache>
                <c:ptCount val="49"/>
                <c:pt idx="0">
                  <c:v>Leavenworth, KS</c:v>
                </c:pt>
                <c:pt idx="1">
                  <c:v>Lenexa, KS</c:v>
                </c:pt>
                <c:pt idx="2">
                  <c:v>Edwardsville, KS</c:v>
                </c:pt>
                <c:pt idx="3">
                  <c:v>Olathe, KS</c:v>
                </c:pt>
                <c:pt idx="4">
                  <c:v>Shawnee, KS</c:v>
                </c:pt>
                <c:pt idx="5">
                  <c:v>Roeland Park, KS</c:v>
                </c:pt>
                <c:pt idx="6">
                  <c:v>Merriam, KS</c:v>
                </c:pt>
                <c:pt idx="7">
                  <c:v>Desoto, KS</c:v>
                </c:pt>
                <c:pt idx="8">
                  <c:v>Fairway, KS</c:v>
                </c:pt>
                <c:pt idx="9">
                  <c:v>Bonner Springs, KS</c:v>
                </c:pt>
                <c:pt idx="10">
                  <c:v>Overland Park, KS</c:v>
                </c:pt>
                <c:pt idx="11">
                  <c:v>Lansing, KS</c:v>
                </c:pt>
                <c:pt idx="12">
                  <c:v>Leawood, KS</c:v>
                </c:pt>
                <c:pt idx="13">
                  <c:v>Prairie Village, KS</c:v>
                </c:pt>
                <c:pt idx="14">
                  <c:v>Mission, KS</c:v>
                </c:pt>
                <c:pt idx="15">
                  <c:v>Mission Hills, KS</c:v>
                </c:pt>
                <c:pt idx="16">
                  <c:v>Unified Government, KS</c:v>
                </c:pt>
                <c:pt idx="17">
                  <c:v>Lawson, MO</c:v>
                </c:pt>
                <c:pt idx="18">
                  <c:v>North Kansas City, MO</c:v>
                </c:pt>
                <c:pt idx="19">
                  <c:v>Excelsior Springs, MO</c:v>
                </c:pt>
                <c:pt idx="20">
                  <c:v>Kearney, MO</c:v>
                </c:pt>
                <c:pt idx="21">
                  <c:v>Gardner, KS</c:v>
                </c:pt>
                <c:pt idx="22">
                  <c:v>Blue Springs, MO</c:v>
                </c:pt>
                <c:pt idx="23">
                  <c:v>Basehor, KS</c:v>
                </c:pt>
                <c:pt idx="24">
                  <c:v>Average</c:v>
                </c:pt>
                <c:pt idx="25">
                  <c:v>Smithville, MO</c:v>
                </c:pt>
                <c:pt idx="26">
                  <c:v>Buckner, MO</c:v>
                </c:pt>
                <c:pt idx="27">
                  <c:v>Platte City, MO</c:v>
                </c:pt>
                <c:pt idx="28">
                  <c:v>Pleasant Valley, MO</c:v>
                </c:pt>
                <c:pt idx="29">
                  <c:v>Riverside, MO</c:v>
                </c:pt>
                <c:pt idx="30">
                  <c:v>Spring Hill, KS</c:v>
                </c:pt>
                <c:pt idx="31">
                  <c:v>Sugar Creek, MO</c:v>
                </c:pt>
                <c:pt idx="32">
                  <c:v>Grandview, MO</c:v>
                </c:pt>
                <c:pt idx="33">
                  <c:v>Louisburg, KS</c:v>
                </c:pt>
                <c:pt idx="34">
                  <c:v>Lee's Summit, MO</c:v>
                </c:pt>
                <c:pt idx="35">
                  <c:v>Raymore, MO</c:v>
                </c:pt>
                <c:pt idx="36">
                  <c:v>Liberty, MO</c:v>
                </c:pt>
                <c:pt idx="37">
                  <c:v>Harrisonville, MO</c:v>
                </c:pt>
                <c:pt idx="38">
                  <c:v>Gladstone, MO</c:v>
                </c:pt>
                <c:pt idx="39">
                  <c:v>Greenwood, MO</c:v>
                </c:pt>
                <c:pt idx="40">
                  <c:v>Oak Grove, MO</c:v>
                </c:pt>
                <c:pt idx="41">
                  <c:v>Independence, MO</c:v>
                </c:pt>
                <c:pt idx="42">
                  <c:v>Parkville, MO</c:v>
                </c:pt>
                <c:pt idx="43">
                  <c:v>Pleasant Hill, MO</c:v>
                </c:pt>
                <c:pt idx="44">
                  <c:v>Grain Valley, MO</c:v>
                </c:pt>
                <c:pt idx="45">
                  <c:v>Raytown, MO</c:v>
                </c:pt>
                <c:pt idx="46">
                  <c:v>Kansas City, MO</c:v>
                </c:pt>
                <c:pt idx="47">
                  <c:v>Peculiar, MO</c:v>
                </c:pt>
                <c:pt idx="48">
                  <c:v>Belton, MO</c:v>
                </c:pt>
              </c:strCache>
            </c:strRef>
          </c:cat>
          <c:val>
            <c:numRef>
              <c:f>'Sort on Utilities'!$H$47:$BD$47</c:f>
              <c:numCache>
                <c:formatCode>General</c:formatCode>
                <c:ptCount val="49"/>
                <c:pt idx="0">
                  <c:v>249.12</c:v>
                </c:pt>
                <c:pt idx="1">
                  <c:v>184.68</c:v>
                </c:pt>
                <c:pt idx="2">
                  <c:v>376.08</c:v>
                </c:pt>
                <c:pt idx="3">
                  <c:v>426.23999999999995</c:v>
                </c:pt>
                <c:pt idx="4">
                  <c:v>184.68</c:v>
                </c:pt>
                <c:pt idx="5">
                  <c:v>184.68</c:v>
                </c:pt>
                <c:pt idx="6">
                  <c:v>184.68</c:v>
                </c:pt>
                <c:pt idx="7">
                  <c:v>318</c:v>
                </c:pt>
                <c:pt idx="8">
                  <c:v>184.68</c:v>
                </c:pt>
                <c:pt idx="9">
                  <c:v>489.96</c:v>
                </c:pt>
                <c:pt idx="10">
                  <c:v>184.68</c:v>
                </c:pt>
                <c:pt idx="11">
                  <c:v>543</c:v>
                </c:pt>
                <c:pt idx="12">
                  <c:v>184.68</c:v>
                </c:pt>
                <c:pt idx="13">
                  <c:v>184.68</c:v>
                </c:pt>
                <c:pt idx="14">
                  <c:v>184.68</c:v>
                </c:pt>
                <c:pt idx="15">
                  <c:v>184.68</c:v>
                </c:pt>
                <c:pt idx="16">
                  <c:v>382.19130000000001</c:v>
                </c:pt>
                <c:pt idx="17">
                  <c:v>174</c:v>
                </c:pt>
                <c:pt idx="18">
                  <c:v>242.52</c:v>
                </c:pt>
                <c:pt idx="19">
                  <c:v>350.28397499999994</c:v>
                </c:pt>
                <c:pt idx="20">
                  <c:v>253.56</c:v>
                </c:pt>
                <c:pt idx="21">
                  <c:v>590.40000000000009</c:v>
                </c:pt>
                <c:pt idx="22">
                  <c:v>329.28000000000009</c:v>
                </c:pt>
                <c:pt idx="23">
                  <c:v>763.92</c:v>
                </c:pt>
                <c:pt idx="24">
                  <c:v>373.11675156250004</c:v>
                </c:pt>
                <c:pt idx="25">
                  <c:v>266.28000000000003</c:v>
                </c:pt>
                <c:pt idx="26">
                  <c:v>227.90879999999999</c:v>
                </c:pt>
                <c:pt idx="27">
                  <c:v>330</c:v>
                </c:pt>
                <c:pt idx="28">
                  <c:v>302.39999999999998</c:v>
                </c:pt>
                <c:pt idx="29">
                  <c:v>371.52</c:v>
                </c:pt>
                <c:pt idx="30">
                  <c:v>605.16000000000008</c:v>
                </c:pt>
                <c:pt idx="31">
                  <c:v>311.52</c:v>
                </c:pt>
                <c:pt idx="32">
                  <c:v>227.64</c:v>
                </c:pt>
                <c:pt idx="33">
                  <c:v>270</c:v>
                </c:pt>
                <c:pt idx="34">
                  <c:v>419.76</c:v>
                </c:pt>
                <c:pt idx="35">
                  <c:v>460.79999999999995</c:v>
                </c:pt>
                <c:pt idx="36">
                  <c:v>532.07999999999993</c:v>
                </c:pt>
                <c:pt idx="37">
                  <c:v>526.74</c:v>
                </c:pt>
                <c:pt idx="38">
                  <c:v>520.08000000000004</c:v>
                </c:pt>
                <c:pt idx="39">
                  <c:v>699.59999999999991</c:v>
                </c:pt>
                <c:pt idx="40">
                  <c:v>451.20000000000005</c:v>
                </c:pt>
                <c:pt idx="41">
                  <c:v>292.32</c:v>
                </c:pt>
                <c:pt idx="42">
                  <c:v>529.80000000000007</c:v>
                </c:pt>
                <c:pt idx="43">
                  <c:v>504.59999999999997</c:v>
                </c:pt>
                <c:pt idx="44">
                  <c:v>334.08</c:v>
                </c:pt>
                <c:pt idx="45">
                  <c:v>562.56000000000006</c:v>
                </c:pt>
                <c:pt idx="46">
                  <c:v>371.52</c:v>
                </c:pt>
                <c:pt idx="47">
                  <c:v>735</c:v>
                </c:pt>
                <c:pt idx="48">
                  <c:v>721.68000000000006</c:v>
                </c:pt>
              </c:numCache>
            </c:numRef>
          </c:val>
        </c:ser>
        <c:ser>
          <c:idx val="5"/>
          <c:order val="4"/>
          <c:tx>
            <c:strRef>
              <c:f>'Sort on Utilities'!$B$52</c:f>
              <c:strCache>
                <c:ptCount val="1"/>
                <c:pt idx="0">
                  <c:v>Solid Waste Services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'Sort on Utilities'!$H$2:$BD$2</c:f>
              <c:strCache>
                <c:ptCount val="49"/>
                <c:pt idx="0">
                  <c:v>Leavenworth, KS</c:v>
                </c:pt>
                <c:pt idx="1">
                  <c:v>Lenexa, KS</c:v>
                </c:pt>
                <c:pt idx="2">
                  <c:v>Edwardsville, KS</c:v>
                </c:pt>
                <c:pt idx="3">
                  <c:v>Olathe, KS</c:v>
                </c:pt>
                <c:pt idx="4">
                  <c:v>Shawnee, KS</c:v>
                </c:pt>
                <c:pt idx="5">
                  <c:v>Roeland Park, KS</c:v>
                </c:pt>
                <c:pt idx="6">
                  <c:v>Merriam, KS</c:v>
                </c:pt>
                <c:pt idx="7">
                  <c:v>Desoto, KS</c:v>
                </c:pt>
                <c:pt idx="8">
                  <c:v>Fairway, KS</c:v>
                </c:pt>
                <c:pt idx="9">
                  <c:v>Bonner Springs, KS</c:v>
                </c:pt>
                <c:pt idx="10">
                  <c:v>Overland Park, KS</c:v>
                </c:pt>
                <c:pt idx="11">
                  <c:v>Lansing, KS</c:v>
                </c:pt>
                <c:pt idx="12">
                  <c:v>Leawood, KS</c:v>
                </c:pt>
                <c:pt idx="13">
                  <c:v>Prairie Village, KS</c:v>
                </c:pt>
                <c:pt idx="14">
                  <c:v>Mission, KS</c:v>
                </c:pt>
                <c:pt idx="15">
                  <c:v>Mission Hills, KS</c:v>
                </c:pt>
                <c:pt idx="16">
                  <c:v>Unified Government, KS</c:v>
                </c:pt>
                <c:pt idx="17">
                  <c:v>Lawson, MO</c:v>
                </c:pt>
                <c:pt idx="18">
                  <c:v>North Kansas City, MO</c:v>
                </c:pt>
                <c:pt idx="19">
                  <c:v>Excelsior Springs, MO</c:v>
                </c:pt>
                <c:pt idx="20">
                  <c:v>Kearney, MO</c:v>
                </c:pt>
                <c:pt idx="21">
                  <c:v>Gardner, KS</c:v>
                </c:pt>
                <c:pt idx="22">
                  <c:v>Blue Springs, MO</c:v>
                </c:pt>
                <c:pt idx="23">
                  <c:v>Basehor, KS</c:v>
                </c:pt>
                <c:pt idx="24">
                  <c:v>Average</c:v>
                </c:pt>
                <c:pt idx="25">
                  <c:v>Smithville, MO</c:v>
                </c:pt>
                <c:pt idx="26">
                  <c:v>Buckner, MO</c:v>
                </c:pt>
                <c:pt idx="27">
                  <c:v>Platte City, MO</c:v>
                </c:pt>
                <c:pt idx="28">
                  <c:v>Pleasant Valley, MO</c:v>
                </c:pt>
                <c:pt idx="29">
                  <c:v>Riverside, MO</c:v>
                </c:pt>
                <c:pt idx="30">
                  <c:v>Spring Hill, KS</c:v>
                </c:pt>
                <c:pt idx="31">
                  <c:v>Sugar Creek, MO</c:v>
                </c:pt>
                <c:pt idx="32">
                  <c:v>Grandview, MO</c:v>
                </c:pt>
                <c:pt idx="33">
                  <c:v>Louisburg, KS</c:v>
                </c:pt>
                <c:pt idx="34">
                  <c:v>Lee's Summit, MO</c:v>
                </c:pt>
                <c:pt idx="35">
                  <c:v>Raymore, MO</c:v>
                </c:pt>
                <c:pt idx="36">
                  <c:v>Liberty, MO</c:v>
                </c:pt>
                <c:pt idx="37">
                  <c:v>Harrisonville, MO</c:v>
                </c:pt>
                <c:pt idx="38">
                  <c:v>Gladstone, MO</c:v>
                </c:pt>
                <c:pt idx="39">
                  <c:v>Greenwood, MO</c:v>
                </c:pt>
                <c:pt idx="40">
                  <c:v>Oak Grove, MO</c:v>
                </c:pt>
                <c:pt idx="41">
                  <c:v>Independence, MO</c:v>
                </c:pt>
                <c:pt idx="42">
                  <c:v>Parkville, MO</c:v>
                </c:pt>
                <c:pt idx="43">
                  <c:v>Pleasant Hill, MO</c:v>
                </c:pt>
                <c:pt idx="44">
                  <c:v>Grain Valley, MO</c:v>
                </c:pt>
                <c:pt idx="45">
                  <c:v>Raytown, MO</c:v>
                </c:pt>
                <c:pt idx="46">
                  <c:v>Kansas City, MO</c:v>
                </c:pt>
                <c:pt idx="47">
                  <c:v>Peculiar, MO</c:v>
                </c:pt>
                <c:pt idx="48">
                  <c:v>Belton, MO</c:v>
                </c:pt>
              </c:strCache>
            </c:strRef>
          </c:cat>
          <c:val>
            <c:numRef>
              <c:f>'Sort on Utilities'!$H$52:$BD$52</c:f>
              <c:numCache>
                <c:formatCode>General</c:formatCode>
                <c:ptCount val="49"/>
                <c:pt idx="0">
                  <c:v>184.8</c:v>
                </c:pt>
                <c:pt idx="1">
                  <c:v>207</c:v>
                </c:pt>
                <c:pt idx="2">
                  <c:v>207</c:v>
                </c:pt>
                <c:pt idx="3">
                  <c:v>228</c:v>
                </c:pt>
                <c:pt idx="4">
                  <c:v>240</c:v>
                </c:pt>
                <c:pt idx="5">
                  <c:v>146.52000000000001</c:v>
                </c:pt>
                <c:pt idx="6">
                  <c:v>207</c:v>
                </c:pt>
                <c:pt idx="7">
                  <c:v>131.52000000000001</c:v>
                </c:pt>
                <c:pt idx="8">
                  <c:v>207</c:v>
                </c:pt>
                <c:pt idx="9">
                  <c:v>142.80000000000001</c:v>
                </c:pt>
                <c:pt idx="10">
                  <c:v>207</c:v>
                </c:pt>
                <c:pt idx="11">
                  <c:v>165.48</c:v>
                </c:pt>
                <c:pt idx="12">
                  <c:v>207</c:v>
                </c:pt>
                <c:pt idx="13">
                  <c:v>200.76</c:v>
                </c:pt>
                <c:pt idx="14">
                  <c:v>207</c:v>
                </c:pt>
                <c:pt idx="15">
                  <c:v>207</c:v>
                </c:pt>
                <c:pt idx="16">
                  <c:v>165</c:v>
                </c:pt>
                <c:pt idx="17">
                  <c:v>154.44</c:v>
                </c:pt>
                <c:pt idx="18">
                  <c:v>0</c:v>
                </c:pt>
                <c:pt idx="19">
                  <c:v>255.48</c:v>
                </c:pt>
                <c:pt idx="20">
                  <c:v>108</c:v>
                </c:pt>
                <c:pt idx="21">
                  <c:v>207</c:v>
                </c:pt>
                <c:pt idx="22">
                  <c:v>207</c:v>
                </c:pt>
                <c:pt idx="23">
                  <c:v>164.39999999999998</c:v>
                </c:pt>
                <c:pt idx="24">
                  <c:v>180.42500000000004</c:v>
                </c:pt>
                <c:pt idx="25">
                  <c:v>163.80000000000001</c:v>
                </c:pt>
                <c:pt idx="26">
                  <c:v>207</c:v>
                </c:pt>
                <c:pt idx="27">
                  <c:v>165</c:v>
                </c:pt>
                <c:pt idx="28">
                  <c:v>207</c:v>
                </c:pt>
                <c:pt idx="29">
                  <c:v>0</c:v>
                </c:pt>
                <c:pt idx="30">
                  <c:v>193.32</c:v>
                </c:pt>
                <c:pt idx="31">
                  <c:v>156</c:v>
                </c:pt>
                <c:pt idx="32">
                  <c:v>207</c:v>
                </c:pt>
                <c:pt idx="33">
                  <c:v>207</c:v>
                </c:pt>
                <c:pt idx="34">
                  <c:v>207</c:v>
                </c:pt>
                <c:pt idx="35">
                  <c:v>141.84</c:v>
                </c:pt>
                <c:pt idx="36">
                  <c:v>162.60000000000002</c:v>
                </c:pt>
                <c:pt idx="37">
                  <c:v>141.24</c:v>
                </c:pt>
                <c:pt idx="38">
                  <c:v>207</c:v>
                </c:pt>
                <c:pt idx="39">
                  <c:v>146.39999999999998</c:v>
                </c:pt>
                <c:pt idx="40">
                  <c:v>207</c:v>
                </c:pt>
                <c:pt idx="41">
                  <c:v>207</c:v>
                </c:pt>
                <c:pt idx="42">
                  <c:v>207</c:v>
                </c:pt>
                <c:pt idx="43">
                  <c:v>168</c:v>
                </c:pt>
                <c:pt idx="44">
                  <c:v>207</c:v>
                </c:pt>
                <c:pt idx="45">
                  <c:v>207</c:v>
                </c:pt>
                <c:pt idx="46">
                  <c:v>207</c:v>
                </c:pt>
                <c:pt idx="47">
                  <c:v>174</c:v>
                </c:pt>
                <c:pt idx="48">
                  <c:v>207</c:v>
                </c:pt>
              </c:numCache>
            </c:numRef>
          </c:val>
        </c:ser>
        <c:ser>
          <c:idx val="4"/>
          <c:order val="5"/>
          <c:tx>
            <c:strRef>
              <c:f>'Sort on Utilities'!$B$54</c:f>
              <c:strCache>
                <c:ptCount val="1"/>
                <c:pt idx="0">
                  <c:v>Stormwater Fee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'Sort on Utilities'!$H$2:$BD$2</c:f>
              <c:strCache>
                <c:ptCount val="49"/>
                <c:pt idx="0">
                  <c:v>Leavenworth, KS</c:v>
                </c:pt>
                <c:pt idx="1">
                  <c:v>Lenexa, KS</c:v>
                </c:pt>
                <c:pt idx="2">
                  <c:v>Edwardsville, KS</c:v>
                </c:pt>
                <c:pt idx="3">
                  <c:v>Olathe, KS</c:v>
                </c:pt>
                <c:pt idx="4">
                  <c:v>Shawnee, KS</c:v>
                </c:pt>
                <c:pt idx="5">
                  <c:v>Roeland Park, KS</c:v>
                </c:pt>
                <c:pt idx="6">
                  <c:v>Merriam, KS</c:v>
                </c:pt>
                <c:pt idx="7">
                  <c:v>Desoto, KS</c:v>
                </c:pt>
                <c:pt idx="8">
                  <c:v>Fairway, KS</c:v>
                </c:pt>
                <c:pt idx="9">
                  <c:v>Bonner Springs, KS</c:v>
                </c:pt>
                <c:pt idx="10">
                  <c:v>Overland Park, KS</c:v>
                </c:pt>
                <c:pt idx="11">
                  <c:v>Lansing, KS</c:v>
                </c:pt>
                <c:pt idx="12">
                  <c:v>Leawood, KS</c:v>
                </c:pt>
                <c:pt idx="13">
                  <c:v>Prairie Village, KS</c:v>
                </c:pt>
                <c:pt idx="14">
                  <c:v>Mission, KS</c:v>
                </c:pt>
                <c:pt idx="15">
                  <c:v>Mission Hills, KS</c:v>
                </c:pt>
                <c:pt idx="16">
                  <c:v>Unified Government, KS</c:v>
                </c:pt>
                <c:pt idx="17">
                  <c:v>Lawson, MO</c:v>
                </c:pt>
                <c:pt idx="18">
                  <c:v>North Kansas City, MO</c:v>
                </c:pt>
                <c:pt idx="19">
                  <c:v>Excelsior Springs, MO</c:v>
                </c:pt>
                <c:pt idx="20">
                  <c:v>Kearney, MO</c:v>
                </c:pt>
                <c:pt idx="21">
                  <c:v>Gardner, KS</c:v>
                </c:pt>
                <c:pt idx="22">
                  <c:v>Blue Springs, MO</c:v>
                </c:pt>
                <c:pt idx="23">
                  <c:v>Basehor, KS</c:v>
                </c:pt>
                <c:pt idx="24">
                  <c:v>Average</c:v>
                </c:pt>
                <c:pt idx="25">
                  <c:v>Smithville, MO</c:v>
                </c:pt>
                <c:pt idx="26">
                  <c:v>Buckner, MO</c:v>
                </c:pt>
                <c:pt idx="27">
                  <c:v>Platte City, MO</c:v>
                </c:pt>
                <c:pt idx="28">
                  <c:v>Pleasant Valley, MO</c:v>
                </c:pt>
                <c:pt idx="29">
                  <c:v>Riverside, MO</c:v>
                </c:pt>
                <c:pt idx="30">
                  <c:v>Spring Hill, KS</c:v>
                </c:pt>
                <c:pt idx="31">
                  <c:v>Sugar Creek, MO</c:v>
                </c:pt>
                <c:pt idx="32">
                  <c:v>Grandview, MO</c:v>
                </c:pt>
                <c:pt idx="33">
                  <c:v>Louisburg, KS</c:v>
                </c:pt>
                <c:pt idx="34">
                  <c:v>Lee's Summit, MO</c:v>
                </c:pt>
                <c:pt idx="35">
                  <c:v>Raymore, MO</c:v>
                </c:pt>
                <c:pt idx="36">
                  <c:v>Liberty, MO</c:v>
                </c:pt>
                <c:pt idx="37">
                  <c:v>Harrisonville, MO</c:v>
                </c:pt>
                <c:pt idx="38">
                  <c:v>Gladstone, MO</c:v>
                </c:pt>
                <c:pt idx="39">
                  <c:v>Greenwood, MO</c:v>
                </c:pt>
                <c:pt idx="40">
                  <c:v>Oak Grove, MO</c:v>
                </c:pt>
                <c:pt idx="41">
                  <c:v>Independence, MO</c:v>
                </c:pt>
                <c:pt idx="42">
                  <c:v>Parkville, MO</c:v>
                </c:pt>
                <c:pt idx="43">
                  <c:v>Pleasant Hill, MO</c:v>
                </c:pt>
                <c:pt idx="44">
                  <c:v>Grain Valley, MO</c:v>
                </c:pt>
                <c:pt idx="45">
                  <c:v>Raytown, MO</c:v>
                </c:pt>
                <c:pt idx="46">
                  <c:v>Kansas City, MO</c:v>
                </c:pt>
                <c:pt idx="47">
                  <c:v>Peculiar, MO</c:v>
                </c:pt>
                <c:pt idx="48">
                  <c:v>Belton, MO</c:v>
                </c:pt>
              </c:strCache>
            </c:strRef>
          </c:cat>
          <c:val>
            <c:numRef>
              <c:f>'Sort on Utilities'!$H$54:$BD$54</c:f>
              <c:numCache>
                <c:formatCode>General</c:formatCode>
                <c:ptCount val="49"/>
                <c:pt idx="3">
                  <c:v>63</c:v>
                </c:pt>
                <c:pt idx="7">
                  <c:v>0</c:v>
                </c:pt>
                <c:pt idx="9">
                  <c:v>30</c:v>
                </c:pt>
                <c:pt idx="16">
                  <c:v>48</c:v>
                </c:pt>
                <c:pt idx="25">
                  <c:v>0</c:v>
                </c:pt>
                <c:pt idx="26">
                  <c:v>0</c:v>
                </c:pt>
                <c:pt idx="31">
                  <c:v>36</c:v>
                </c:pt>
                <c:pt idx="46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4815232"/>
        <c:axId val="144817152"/>
      </c:barChart>
      <c:catAx>
        <c:axId val="1448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4817152"/>
        <c:crosses val="autoZero"/>
        <c:auto val="1"/>
        <c:lblAlgn val="ctr"/>
        <c:lblOffset val="100"/>
        <c:noMultiLvlLbl val="0"/>
      </c:catAx>
      <c:valAx>
        <c:axId val="144817152"/>
        <c:scaling>
          <c:orientation val="minMax"/>
        </c:scaling>
        <c:delete val="0"/>
        <c:axPos val="l"/>
        <c:majorGridlines/>
        <c:numFmt formatCode="\$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4815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8266115132712856E-2"/>
          <c:y val="0.10784618790121114"/>
          <c:w val="0.96690839705016185"/>
          <c:h val="8.5366031053347252E-2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Utilities for a Single Family- 2013</a:t>
            </a:r>
          </a:p>
        </c:rich>
      </c:tx>
      <c:layout>
        <c:manualLayout>
          <c:xMode val="edge"/>
          <c:yMode val="edge"/>
          <c:x val="0.32891063901397022"/>
          <c:y val="8.13008130081300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3593059140616734E-2"/>
          <c:y val="0.12216140665343661"/>
          <c:w val="0.91214005145908483"/>
          <c:h val="0.571589740306851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'Sort on Utilities'!$B$37</c:f>
              <c:strCache>
                <c:ptCount val="1"/>
                <c:pt idx="0">
                  <c:v>Electric Service-</c:v>
                </c:pt>
              </c:strCache>
            </c:strRef>
          </c:tx>
          <c:spPr>
            <a:solidFill>
              <a:srgbClr val="E024BC"/>
            </a:solidFill>
          </c:spPr>
          <c:invertIfNegative val="0"/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37"/>
            <c:invertIfNegative val="0"/>
            <c:bubble3D val="0"/>
          </c:dPt>
          <c:cat>
            <c:strRef>
              <c:f>'Sort on Utilities'!$H$4:$BD$4</c:f>
              <c:strCache>
                <c:ptCount val="49"/>
                <c:pt idx="0">
                  <c:v>North Kansas City, MO</c:v>
                </c:pt>
                <c:pt idx="1">
                  <c:v>Blue Springs, MO</c:v>
                </c:pt>
                <c:pt idx="2">
                  <c:v>Olathe, KS</c:v>
                </c:pt>
                <c:pt idx="3">
                  <c:v>Leavenworth, KS</c:v>
                </c:pt>
                <c:pt idx="4">
                  <c:v>Edwardsville, KS</c:v>
                </c:pt>
                <c:pt idx="5">
                  <c:v>Kearney, MO</c:v>
                </c:pt>
                <c:pt idx="6">
                  <c:v>Lansing, KS</c:v>
                </c:pt>
                <c:pt idx="7">
                  <c:v>Buckner, MO</c:v>
                </c:pt>
                <c:pt idx="8">
                  <c:v>Shawnee, KS</c:v>
                </c:pt>
                <c:pt idx="9">
                  <c:v>Bonner Springs, KS</c:v>
                </c:pt>
                <c:pt idx="10">
                  <c:v>Roeland Park, KS</c:v>
                </c:pt>
                <c:pt idx="11">
                  <c:v>Merriam, KS</c:v>
                </c:pt>
                <c:pt idx="12">
                  <c:v>Lenexa, KS</c:v>
                </c:pt>
                <c:pt idx="13">
                  <c:v>Smithville, MO</c:v>
                </c:pt>
                <c:pt idx="14">
                  <c:v>Desoto, KS</c:v>
                </c:pt>
                <c:pt idx="15">
                  <c:v>Lawson, MO</c:v>
                </c:pt>
                <c:pt idx="16">
                  <c:v>Fairway, KS</c:v>
                </c:pt>
                <c:pt idx="17">
                  <c:v>Pleasant Valley, MO</c:v>
                </c:pt>
                <c:pt idx="18">
                  <c:v>Lee's Summit, MO</c:v>
                </c:pt>
                <c:pt idx="19">
                  <c:v>Overland Park, KS</c:v>
                </c:pt>
                <c:pt idx="20">
                  <c:v>Sugar Creek, MO</c:v>
                </c:pt>
                <c:pt idx="21">
                  <c:v>Raymore, MO</c:v>
                </c:pt>
                <c:pt idx="22">
                  <c:v>Excelsior Springs, MO</c:v>
                </c:pt>
                <c:pt idx="23">
                  <c:v>Average</c:v>
                </c:pt>
                <c:pt idx="24">
                  <c:v>Unified Government, KS</c:v>
                </c:pt>
                <c:pt idx="25">
                  <c:v>Prairie Village, KS</c:v>
                </c:pt>
                <c:pt idx="26">
                  <c:v>Leawood, KS</c:v>
                </c:pt>
                <c:pt idx="27">
                  <c:v>Mission Hills, KS</c:v>
                </c:pt>
                <c:pt idx="28">
                  <c:v>Platte City, MO</c:v>
                </c:pt>
                <c:pt idx="29">
                  <c:v>Grain Valley, MO</c:v>
                </c:pt>
                <c:pt idx="30">
                  <c:v>Greenwood, MO</c:v>
                </c:pt>
                <c:pt idx="31">
                  <c:v>Grandview, MO</c:v>
                </c:pt>
                <c:pt idx="32">
                  <c:v>Gladstone, MO</c:v>
                </c:pt>
                <c:pt idx="33">
                  <c:v>Oak Grove, MO</c:v>
                </c:pt>
                <c:pt idx="34">
                  <c:v>Liberty, MO</c:v>
                </c:pt>
                <c:pt idx="35">
                  <c:v>Riverside, MO</c:v>
                </c:pt>
                <c:pt idx="36">
                  <c:v>Parkville, MO</c:v>
                </c:pt>
                <c:pt idx="37">
                  <c:v>Gardner, KS</c:v>
                </c:pt>
                <c:pt idx="38">
                  <c:v>Basehor, KS</c:v>
                </c:pt>
                <c:pt idx="39">
                  <c:v>Raytown, MO</c:v>
                </c:pt>
                <c:pt idx="40">
                  <c:v>Independence, MO</c:v>
                </c:pt>
                <c:pt idx="41">
                  <c:v>Pleasant Hill, MO</c:v>
                </c:pt>
                <c:pt idx="42">
                  <c:v>Harrisonville, MO</c:v>
                </c:pt>
                <c:pt idx="43">
                  <c:v>Mission, KS</c:v>
                </c:pt>
                <c:pt idx="44">
                  <c:v>Louisburg, KS</c:v>
                </c:pt>
                <c:pt idx="45">
                  <c:v>Spring Hill, KS</c:v>
                </c:pt>
                <c:pt idx="46">
                  <c:v>Kansas City, MO</c:v>
                </c:pt>
                <c:pt idx="47">
                  <c:v>Peculiar, MO</c:v>
                </c:pt>
                <c:pt idx="48">
                  <c:v>Belton, MO</c:v>
                </c:pt>
              </c:strCache>
            </c:strRef>
          </c:cat>
          <c:val>
            <c:numRef>
              <c:f>'Sort on Utilities'!$H$37:$BD$37</c:f>
              <c:numCache>
                <c:formatCode>General</c:formatCode>
                <c:ptCount val="49"/>
                <c:pt idx="0">
                  <c:v>1991.36256</c:v>
                </c:pt>
                <c:pt idx="1">
                  <c:v>1888.5222400000002</c:v>
                </c:pt>
                <c:pt idx="2">
                  <c:v>1830.2055884999995</c:v>
                </c:pt>
                <c:pt idx="3">
                  <c:v>1838.7981029999999</c:v>
                </c:pt>
                <c:pt idx="4">
                  <c:v>1830.2055884999995</c:v>
                </c:pt>
                <c:pt idx="5">
                  <c:v>1976.1792000000005</c:v>
                </c:pt>
                <c:pt idx="6">
                  <c:v>1847.3906174999995</c:v>
                </c:pt>
                <c:pt idx="7">
                  <c:v>2000.7116800000001</c:v>
                </c:pt>
                <c:pt idx="8">
                  <c:v>1979.719136875</c:v>
                </c:pt>
                <c:pt idx="9">
                  <c:v>1834.5018457499993</c:v>
                </c:pt>
                <c:pt idx="10">
                  <c:v>2045.6376250000003</c:v>
                </c:pt>
                <c:pt idx="11">
                  <c:v>2045.6376250000003</c:v>
                </c:pt>
                <c:pt idx="12">
                  <c:v>1965.9673175999999</c:v>
                </c:pt>
                <c:pt idx="13">
                  <c:v>1963.3152</c:v>
                </c:pt>
                <c:pt idx="14">
                  <c:v>1944.4860313499994</c:v>
                </c:pt>
                <c:pt idx="15">
                  <c:v>1753.0325999999995</c:v>
                </c:pt>
                <c:pt idx="16">
                  <c:v>2069.7039500000001</c:v>
                </c:pt>
                <c:pt idx="17">
                  <c:v>1963.3152</c:v>
                </c:pt>
                <c:pt idx="18">
                  <c:v>2028.7590399999999</c:v>
                </c:pt>
                <c:pt idx="19">
                  <c:v>2088.9570100000001</c:v>
                </c:pt>
                <c:pt idx="20">
                  <c:v>2056.8064000000004</c:v>
                </c:pt>
                <c:pt idx="21">
                  <c:v>2000.7116800000001</c:v>
                </c:pt>
                <c:pt idx="22">
                  <c:v>1777.7231999999999</c:v>
                </c:pt>
                <c:pt idx="23">
                  <c:v>1995.4451661840619</c:v>
                </c:pt>
                <c:pt idx="24">
                  <c:v>2023.1481886000001</c:v>
                </c:pt>
                <c:pt idx="25">
                  <c:v>2183.297004</c:v>
                </c:pt>
                <c:pt idx="26">
                  <c:v>2178.0024125</c:v>
                </c:pt>
                <c:pt idx="27">
                  <c:v>2185.2223100000001</c:v>
                </c:pt>
                <c:pt idx="28">
                  <c:v>1963.3152</c:v>
                </c:pt>
                <c:pt idx="29">
                  <c:v>1963.3152</c:v>
                </c:pt>
                <c:pt idx="30">
                  <c:v>1888.5222400000002</c:v>
                </c:pt>
                <c:pt idx="31">
                  <c:v>2000.7116800000001</c:v>
                </c:pt>
                <c:pt idx="32">
                  <c:v>2000.7116800000001</c:v>
                </c:pt>
                <c:pt idx="33">
                  <c:v>1963.3152</c:v>
                </c:pt>
                <c:pt idx="34">
                  <c:v>1982.0134400000002</c:v>
                </c:pt>
                <c:pt idx="35">
                  <c:v>1982.0134400000002</c:v>
                </c:pt>
                <c:pt idx="36">
                  <c:v>1982.0134400000002</c:v>
                </c:pt>
                <c:pt idx="37">
                  <c:v>2004.1752981600002</c:v>
                </c:pt>
                <c:pt idx="38">
                  <c:v>1795.8355304999995</c:v>
                </c:pt>
                <c:pt idx="39">
                  <c:v>2000.7116800000001</c:v>
                </c:pt>
                <c:pt idx="40">
                  <c:v>2369.4243999999999</c:v>
                </c:pt>
                <c:pt idx="41">
                  <c:v>2047.4572800000001</c:v>
                </c:pt>
                <c:pt idx="42">
                  <c:v>2114.3647000000001</c:v>
                </c:pt>
                <c:pt idx="43">
                  <c:v>2185.2223100000001</c:v>
                </c:pt>
                <c:pt idx="44">
                  <c:v>2040.8243600000001</c:v>
                </c:pt>
                <c:pt idx="45">
                  <c:v>2040.8243600000001</c:v>
                </c:pt>
                <c:pt idx="46">
                  <c:v>2126.4573440000004</c:v>
                </c:pt>
                <c:pt idx="47">
                  <c:v>2014.7353599999999</c:v>
                </c:pt>
                <c:pt idx="48">
                  <c:v>2024.08448</c:v>
                </c:pt>
              </c:numCache>
            </c:numRef>
          </c:val>
        </c:ser>
        <c:ser>
          <c:idx val="1"/>
          <c:order val="1"/>
          <c:tx>
            <c:strRef>
              <c:f>'Sort on Utilities'!$B$32</c:f>
              <c:strCache>
                <c:ptCount val="1"/>
                <c:pt idx="0">
                  <c:v>Natural Gas Service-</c:v>
                </c:pt>
              </c:strCache>
            </c:strRef>
          </c:tx>
          <c:spPr>
            <a:solidFill>
              <a:srgbClr val="F3B811"/>
            </a:solidFill>
          </c:spPr>
          <c:invertIfNegative val="0"/>
          <c:cat>
            <c:strRef>
              <c:f>'Sort on Utilities'!$H$4:$BD$4</c:f>
              <c:strCache>
                <c:ptCount val="49"/>
                <c:pt idx="0">
                  <c:v>North Kansas City, MO</c:v>
                </c:pt>
                <c:pt idx="1">
                  <c:v>Blue Springs, MO</c:v>
                </c:pt>
                <c:pt idx="2">
                  <c:v>Olathe, KS</c:v>
                </c:pt>
                <c:pt idx="3">
                  <c:v>Leavenworth, KS</c:v>
                </c:pt>
                <c:pt idx="4">
                  <c:v>Edwardsville, KS</c:v>
                </c:pt>
                <c:pt idx="5">
                  <c:v>Kearney, MO</c:v>
                </c:pt>
                <c:pt idx="6">
                  <c:v>Lansing, KS</c:v>
                </c:pt>
                <c:pt idx="7">
                  <c:v>Buckner, MO</c:v>
                </c:pt>
                <c:pt idx="8">
                  <c:v>Shawnee, KS</c:v>
                </c:pt>
                <c:pt idx="9">
                  <c:v>Bonner Springs, KS</c:v>
                </c:pt>
                <c:pt idx="10">
                  <c:v>Roeland Park, KS</c:v>
                </c:pt>
                <c:pt idx="11">
                  <c:v>Merriam, KS</c:v>
                </c:pt>
                <c:pt idx="12">
                  <c:v>Lenexa, KS</c:v>
                </c:pt>
                <c:pt idx="13">
                  <c:v>Smithville, MO</c:v>
                </c:pt>
                <c:pt idx="14">
                  <c:v>Desoto, KS</c:v>
                </c:pt>
                <c:pt idx="15">
                  <c:v>Lawson, MO</c:v>
                </c:pt>
                <c:pt idx="16">
                  <c:v>Fairway, KS</c:v>
                </c:pt>
                <c:pt idx="17">
                  <c:v>Pleasant Valley, MO</c:v>
                </c:pt>
                <c:pt idx="18">
                  <c:v>Lee's Summit, MO</c:v>
                </c:pt>
                <c:pt idx="19">
                  <c:v>Overland Park, KS</c:v>
                </c:pt>
                <c:pt idx="20">
                  <c:v>Sugar Creek, MO</c:v>
                </c:pt>
                <c:pt idx="21">
                  <c:v>Raymore, MO</c:v>
                </c:pt>
                <c:pt idx="22">
                  <c:v>Excelsior Springs, MO</c:v>
                </c:pt>
                <c:pt idx="23">
                  <c:v>Average</c:v>
                </c:pt>
                <c:pt idx="24">
                  <c:v>Unified Government, KS</c:v>
                </c:pt>
                <c:pt idx="25">
                  <c:v>Prairie Village, KS</c:v>
                </c:pt>
                <c:pt idx="26">
                  <c:v>Leawood, KS</c:v>
                </c:pt>
                <c:pt idx="27">
                  <c:v>Mission Hills, KS</c:v>
                </c:pt>
                <c:pt idx="28">
                  <c:v>Platte City, MO</c:v>
                </c:pt>
                <c:pt idx="29">
                  <c:v>Grain Valley, MO</c:v>
                </c:pt>
                <c:pt idx="30">
                  <c:v>Greenwood, MO</c:v>
                </c:pt>
                <c:pt idx="31">
                  <c:v>Grandview, MO</c:v>
                </c:pt>
                <c:pt idx="32">
                  <c:v>Gladstone, MO</c:v>
                </c:pt>
                <c:pt idx="33">
                  <c:v>Oak Grove, MO</c:v>
                </c:pt>
                <c:pt idx="34">
                  <c:v>Liberty, MO</c:v>
                </c:pt>
                <c:pt idx="35">
                  <c:v>Riverside, MO</c:v>
                </c:pt>
                <c:pt idx="36">
                  <c:v>Parkville, MO</c:v>
                </c:pt>
                <c:pt idx="37">
                  <c:v>Gardner, KS</c:v>
                </c:pt>
                <c:pt idx="38">
                  <c:v>Basehor, KS</c:v>
                </c:pt>
                <c:pt idx="39">
                  <c:v>Raytown, MO</c:v>
                </c:pt>
                <c:pt idx="40">
                  <c:v>Independence, MO</c:v>
                </c:pt>
                <c:pt idx="41">
                  <c:v>Pleasant Hill, MO</c:v>
                </c:pt>
                <c:pt idx="42">
                  <c:v>Harrisonville, MO</c:v>
                </c:pt>
                <c:pt idx="43">
                  <c:v>Mission, KS</c:v>
                </c:pt>
                <c:pt idx="44">
                  <c:v>Louisburg, KS</c:v>
                </c:pt>
                <c:pt idx="45">
                  <c:v>Spring Hill, KS</c:v>
                </c:pt>
                <c:pt idx="46">
                  <c:v>Kansas City, MO</c:v>
                </c:pt>
                <c:pt idx="47">
                  <c:v>Peculiar, MO</c:v>
                </c:pt>
                <c:pt idx="48">
                  <c:v>Belton, MO</c:v>
                </c:pt>
              </c:strCache>
            </c:strRef>
          </c:cat>
          <c:val>
            <c:numRef>
              <c:f>'Sort on Utilities'!$H$32:$BD$32</c:f>
              <c:numCache>
                <c:formatCode>General</c:formatCode>
                <c:ptCount val="49"/>
                <c:pt idx="0">
                  <c:v>1156.9979375999999</c:v>
                </c:pt>
                <c:pt idx="1">
                  <c:v>1097.2468703999998</c:v>
                </c:pt>
                <c:pt idx="2">
                  <c:v>992.6532719999999</c:v>
                </c:pt>
                <c:pt idx="3">
                  <c:v>1062.5161631999999</c:v>
                </c:pt>
                <c:pt idx="4">
                  <c:v>992.6532719999999</c:v>
                </c:pt>
                <c:pt idx="5">
                  <c:v>1151.5660224000001</c:v>
                </c:pt>
                <c:pt idx="6">
                  <c:v>1062.5161631999999</c:v>
                </c:pt>
                <c:pt idx="7">
                  <c:v>1143.5615521612799</c:v>
                </c:pt>
                <c:pt idx="8">
                  <c:v>1055.06862</c:v>
                </c:pt>
                <c:pt idx="9">
                  <c:v>994.98344399999996</c:v>
                </c:pt>
                <c:pt idx="10">
                  <c:v>1055.06862</c:v>
                </c:pt>
                <c:pt idx="11">
                  <c:v>1055.06862</c:v>
                </c:pt>
                <c:pt idx="12">
                  <c:v>1135.9985894399999</c:v>
                </c:pt>
                <c:pt idx="13">
                  <c:v>1140.702192</c:v>
                </c:pt>
                <c:pt idx="14">
                  <c:v>1054.6358471999999</c:v>
                </c:pt>
                <c:pt idx="15">
                  <c:v>1156.9979375999999</c:v>
                </c:pt>
                <c:pt idx="16">
                  <c:v>1067.4811919999997</c:v>
                </c:pt>
                <c:pt idx="17">
                  <c:v>1140.702192</c:v>
                </c:pt>
                <c:pt idx="18">
                  <c:v>1178.7255983999999</c:v>
                </c:pt>
                <c:pt idx="19">
                  <c:v>1077.4112495999998</c:v>
                </c:pt>
                <c:pt idx="20">
                  <c:v>1195.0213440000002</c:v>
                </c:pt>
                <c:pt idx="21">
                  <c:v>1162.4298527999999</c:v>
                </c:pt>
                <c:pt idx="22">
                  <c:v>1173.2936832</c:v>
                </c:pt>
                <c:pt idx="23">
                  <c:v>1121.29266012736</c:v>
                </c:pt>
                <c:pt idx="24">
                  <c:v>1058.7923916</c:v>
                </c:pt>
                <c:pt idx="25">
                  <c:v>1126.0685318399999</c:v>
                </c:pt>
                <c:pt idx="26">
                  <c:v>1123.3377660000001</c:v>
                </c:pt>
                <c:pt idx="27">
                  <c:v>1127.0615376000001</c:v>
                </c:pt>
                <c:pt idx="28">
                  <c:v>1342.29312</c:v>
                </c:pt>
                <c:pt idx="29">
                  <c:v>1140.702192</c:v>
                </c:pt>
                <c:pt idx="30">
                  <c:v>1097.2468703999998</c:v>
                </c:pt>
                <c:pt idx="31">
                  <c:v>1162.4298527999999</c:v>
                </c:pt>
                <c:pt idx="32">
                  <c:v>1162.4298527999999</c:v>
                </c:pt>
                <c:pt idx="33">
                  <c:v>1140.702192</c:v>
                </c:pt>
                <c:pt idx="34">
                  <c:v>1140.702192</c:v>
                </c:pt>
                <c:pt idx="35">
                  <c:v>1151.5660224000001</c:v>
                </c:pt>
                <c:pt idx="36">
                  <c:v>1151.5660224000001</c:v>
                </c:pt>
                <c:pt idx="37">
                  <c:v>1037.6910191999998</c:v>
                </c:pt>
                <c:pt idx="38">
                  <c:v>974.01189599999987</c:v>
                </c:pt>
                <c:pt idx="39">
                  <c:v>1162.4298527999999</c:v>
                </c:pt>
                <c:pt idx="40">
                  <c:v>1185.026620032</c:v>
                </c:pt>
                <c:pt idx="41">
                  <c:v>1129.8383616000001</c:v>
                </c:pt>
                <c:pt idx="42">
                  <c:v>1152.9240012</c:v>
                </c:pt>
                <c:pt idx="43">
                  <c:v>1127.0615376000001</c:v>
                </c:pt>
                <c:pt idx="44">
                  <c:v>1268.376</c:v>
                </c:pt>
                <c:pt idx="45">
                  <c:v>987.99292800000012</c:v>
                </c:pt>
                <c:pt idx="46">
                  <c:v>1235.4891122400002</c:v>
                </c:pt>
                <c:pt idx="47">
                  <c:v>1170.5777255999999</c:v>
                </c:pt>
                <c:pt idx="48">
                  <c:v>1162.4298527999999</c:v>
                </c:pt>
              </c:numCache>
            </c:numRef>
          </c:val>
        </c:ser>
        <c:ser>
          <c:idx val="2"/>
          <c:order val="2"/>
          <c:tx>
            <c:strRef>
              <c:f>'Sort on Utilities'!$B$44</c:f>
              <c:strCache>
                <c:ptCount val="1"/>
                <c:pt idx="0">
                  <c:v>Water Service-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'Sort on Utilities'!$H$4:$BD$4</c:f>
              <c:strCache>
                <c:ptCount val="49"/>
                <c:pt idx="0">
                  <c:v>North Kansas City, MO</c:v>
                </c:pt>
                <c:pt idx="1">
                  <c:v>Blue Springs, MO</c:v>
                </c:pt>
                <c:pt idx="2">
                  <c:v>Olathe, KS</c:v>
                </c:pt>
                <c:pt idx="3">
                  <c:v>Leavenworth, KS</c:v>
                </c:pt>
                <c:pt idx="4">
                  <c:v>Edwardsville, KS</c:v>
                </c:pt>
                <c:pt idx="5">
                  <c:v>Kearney, MO</c:v>
                </c:pt>
                <c:pt idx="6">
                  <c:v>Lansing, KS</c:v>
                </c:pt>
                <c:pt idx="7">
                  <c:v>Buckner, MO</c:v>
                </c:pt>
                <c:pt idx="8">
                  <c:v>Shawnee, KS</c:v>
                </c:pt>
                <c:pt idx="9">
                  <c:v>Bonner Springs, KS</c:v>
                </c:pt>
                <c:pt idx="10">
                  <c:v>Roeland Park, KS</c:v>
                </c:pt>
                <c:pt idx="11">
                  <c:v>Merriam, KS</c:v>
                </c:pt>
                <c:pt idx="12">
                  <c:v>Lenexa, KS</c:v>
                </c:pt>
                <c:pt idx="13">
                  <c:v>Smithville, MO</c:v>
                </c:pt>
                <c:pt idx="14">
                  <c:v>Desoto, KS</c:v>
                </c:pt>
                <c:pt idx="15">
                  <c:v>Lawson, MO</c:v>
                </c:pt>
                <c:pt idx="16">
                  <c:v>Fairway, KS</c:v>
                </c:pt>
                <c:pt idx="17">
                  <c:v>Pleasant Valley, MO</c:v>
                </c:pt>
                <c:pt idx="18">
                  <c:v>Lee's Summit, MO</c:v>
                </c:pt>
                <c:pt idx="19">
                  <c:v>Overland Park, KS</c:v>
                </c:pt>
                <c:pt idx="20">
                  <c:v>Sugar Creek, MO</c:v>
                </c:pt>
                <c:pt idx="21">
                  <c:v>Raymore, MO</c:v>
                </c:pt>
                <c:pt idx="22">
                  <c:v>Excelsior Springs, MO</c:v>
                </c:pt>
                <c:pt idx="23">
                  <c:v>Average</c:v>
                </c:pt>
                <c:pt idx="24">
                  <c:v>Unified Government, KS</c:v>
                </c:pt>
                <c:pt idx="25">
                  <c:v>Prairie Village, KS</c:v>
                </c:pt>
                <c:pt idx="26">
                  <c:v>Leawood, KS</c:v>
                </c:pt>
                <c:pt idx="27">
                  <c:v>Mission Hills, KS</c:v>
                </c:pt>
                <c:pt idx="28">
                  <c:v>Platte City, MO</c:v>
                </c:pt>
                <c:pt idx="29">
                  <c:v>Grain Valley, MO</c:v>
                </c:pt>
                <c:pt idx="30">
                  <c:v>Greenwood, MO</c:v>
                </c:pt>
                <c:pt idx="31">
                  <c:v>Grandview, MO</c:v>
                </c:pt>
                <c:pt idx="32">
                  <c:v>Gladstone, MO</c:v>
                </c:pt>
                <c:pt idx="33">
                  <c:v>Oak Grove, MO</c:v>
                </c:pt>
                <c:pt idx="34">
                  <c:v>Liberty, MO</c:v>
                </c:pt>
                <c:pt idx="35">
                  <c:v>Riverside, MO</c:v>
                </c:pt>
                <c:pt idx="36">
                  <c:v>Parkville, MO</c:v>
                </c:pt>
                <c:pt idx="37">
                  <c:v>Gardner, KS</c:v>
                </c:pt>
                <c:pt idx="38">
                  <c:v>Basehor, KS</c:v>
                </c:pt>
                <c:pt idx="39">
                  <c:v>Raytown, MO</c:v>
                </c:pt>
                <c:pt idx="40">
                  <c:v>Independence, MO</c:v>
                </c:pt>
                <c:pt idx="41">
                  <c:v>Pleasant Hill, MO</c:v>
                </c:pt>
                <c:pt idx="42">
                  <c:v>Harrisonville, MO</c:v>
                </c:pt>
                <c:pt idx="43">
                  <c:v>Mission, KS</c:v>
                </c:pt>
                <c:pt idx="44">
                  <c:v>Louisburg, KS</c:v>
                </c:pt>
                <c:pt idx="45">
                  <c:v>Spring Hill, KS</c:v>
                </c:pt>
                <c:pt idx="46">
                  <c:v>Kansas City, MO</c:v>
                </c:pt>
                <c:pt idx="47">
                  <c:v>Peculiar, MO</c:v>
                </c:pt>
                <c:pt idx="48">
                  <c:v>Belton, MO</c:v>
                </c:pt>
              </c:strCache>
            </c:strRef>
          </c:cat>
          <c:val>
            <c:numRef>
              <c:f>'Sort on Utilities'!$H$44:$BD$44</c:f>
              <c:numCache>
                <c:formatCode>General</c:formatCode>
                <c:ptCount val="49"/>
                <c:pt idx="0">
                  <c:v>287.41919999999999</c:v>
                </c:pt>
                <c:pt idx="1">
                  <c:v>315.49039999999997</c:v>
                </c:pt>
                <c:pt idx="2">
                  <c:v>329.79840000000002</c:v>
                </c:pt>
                <c:pt idx="3">
                  <c:v>490.2192</c:v>
                </c:pt>
                <c:pt idx="4">
                  <c:v>472.68</c:v>
                </c:pt>
                <c:pt idx="5">
                  <c:v>455.43240000000009</c:v>
                </c:pt>
                <c:pt idx="6">
                  <c:v>464.40000000000003</c:v>
                </c:pt>
                <c:pt idx="7">
                  <c:v>395.51599999999996</c:v>
                </c:pt>
                <c:pt idx="8">
                  <c:v>400.25088000000005</c:v>
                </c:pt>
                <c:pt idx="9">
                  <c:v>503.40000000000003</c:v>
                </c:pt>
                <c:pt idx="10">
                  <c:v>400.25088000000005</c:v>
                </c:pt>
                <c:pt idx="11">
                  <c:v>400.25088000000005</c:v>
                </c:pt>
                <c:pt idx="12">
                  <c:v>400.25088000000005</c:v>
                </c:pt>
                <c:pt idx="13">
                  <c:v>533.4</c:v>
                </c:pt>
                <c:pt idx="14">
                  <c:v>586.31999999999994</c:v>
                </c:pt>
                <c:pt idx="15">
                  <c:v>750.23939999999993</c:v>
                </c:pt>
                <c:pt idx="16">
                  <c:v>400.25088000000005</c:v>
                </c:pt>
                <c:pt idx="17">
                  <c:v>451.79999999999995</c:v>
                </c:pt>
                <c:pt idx="18">
                  <c:v>310.9554</c:v>
                </c:pt>
                <c:pt idx="19">
                  <c:v>400.25088000000005</c:v>
                </c:pt>
                <c:pt idx="20">
                  <c:v>354.16800000000001</c:v>
                </c:pt>
                <c:pt idx="21">
                  <c:v>397.43999999999994</c:v>
                </c:pt>
                <c:pt idx="22">
                  <c:v>487.93978500000003</c:v>
                </c:pt>
                <c:pt idx="23">
                  <c:v>484.49876981249992</c:v>
                </c:pt>
                <c:pt idx="24">
                  <c:v>524.20211999999992</c:v>
                </c:pt>
                <c:pt idx="25">
                  <c:v>400.25088000000005</c:v>
                </c:pt>
                <c:pt idx="26">
                  <c:v>400.25088000000005</c:v>
                </c:pt>
                <c:pt idx="27">
                  <c:v>400.25088000000005</c:v>
                </c:pt>
                <c:pt idx="28">
                  <c:v>464.15999999999997</c:v>
                </c:pt>
                <c:pt idx="29">
                  <c:v>555.97479999999996</c:v>
                </c:pt>
                <c:pt idx="30">
                  <c:v>475.68</c:v>
                </c:pt>
                <c:pt idx="31">
                  <c:v>720.04559999999992</c:v>
                </c:pt>
                <c:pt idx="32">
                  <c:v>363.8184</c:v>
                </c:pt>
                <c:pt idx="33">
                  <c:v>605.53200000000004</c:v>
                </c:pt>
                <c:pt idx="34">
                  <c:v>387.96120000000008</c:v>
                </c:pt>
                <c:pt idx="35">
                  <c:v>558.54545200000007</c:v>
                </c:pt>
                <c:pt idx="36">
                  <c:v>561.29174399999999</c:v>
                </c:pt>
                <c:pt idx="37">
                  <c:v>509.40000000000003</c:v>
                </c:pt>
                <c:pt idx="38">
                  <c:v>713.79</c:v>
                </c:pt>
                <c:pt idx="39">
                  <c:v>518.18430000000012</c:v>
                </c:pt>
                <c:pt idx="40">
                  <c:v>298.92</c:v>
                </c:pt>
                <c:pt idx="41">
                  <c:v>580.73099999999999</c:v>
                </c:pt>
                <c:pt idx="42">
                  <c:v>569.26664999999991</c:v>
                </c:pt>
                <c:pt idx="43">
                  <c:v>400.25088000000005</c:v>
                </c:pt>
                <c:pt idx="44">
                  <c:v>693</c:v>
                </c:pt>
                <c:pt idx="45">
                  <c:v>643.20000000000005</c:v>
                </c:pt>
                <c:pt idx="46">
                  <c:v>518.32560000000001</c:v>
                </c:pt>
                <c:pt idx="47">
                  <c:v>716.38319999999999</c:v>
                </c:pt>
                <c:pt idx="48">
                  <c:v>688.40189999999996</c:v>
                </c:pt>
              </c:numCache>
            </c:numRef>
          </c:val>
        </c:ser>
        <c:ser>
          <c:idx val="3"/>
          <c:order val="3"/>
          <c:tx>
            <c:strRef>
              <c:f>'Sort on Utilities'!$B$50</c:f>
              <c:strCache>
                <c:ptCount val="1"/>
                <c:pt idx="0">
                  <c:v>Sewer Service-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'Sort on Utilities'!$H$4:$BD$4</c:f>
              <c:strCache>
                <c:ptCount val="49"/>
                <c:pt idx="0">
                  <c:v>North Kansas City, MO</c:v>
                </c:pt>
                <c:pt idx="1">
                  <c:v>Blue Springs, MO</c:v>
                </c:pt>
                <c:pt idx="2">
                  <c:v>Olathe, KS</c:v>
                </c:pt>
                <c:pt idx="3">
                  <c:v>Leavenworth, KS</c:v>
                </c:pt>
                <c:pt idx="4">
                  <c:v>Edwardsville, KS</c:v>
                </c:pt>
                <c:pt idx="5">
                  <c:v>Kearney, MO</c:v>
                </c:pt>
                <c:pt idx="6">
                  <c:v>Lansing, KS</c:v>
                </c:pt>
                <c:pt idx="7">
                  <c:v>Buckner, MO</c:v>
                </c:pt>
                <c:pt idx="8">
                  <c:v>Shawnee, KS</c:v>
                </c:pt>
                <c:pt idx="9">
                  <c:v>Bonner Springs, KS</c:v>
                </c:pt>
                <c:pt idx="10">
                  <c:v>Roeland Park, KS</c:v>
                </c:pt>
                <c:pt idx="11">
                  <c:v>Merriam, KS</c:v>
                </c:pt>
                <c:pt idx="12">
                  <c:v>Lenexa, KS</c:v>
                </c:pt>
                <c:pt idx="13">
                  <c:v>Smithville, MO</c:v>
                </c:pt>
                <c:pt idx="14">
                  <c:v>Desoto, KS</c:v>
                </c:pt>
                <c:pt idx="15">
                  <c:v>Lawson, MO</c:v>
                </c:pt>
                <c:pt idx="16">
                  <c:v>Fairway, KS</c:v>
                </c:pt>
                <c:pt idx="17">
                  <c:v>Pleasant Valley, MO</c:v>
                </c:pt>
                <c:pt idx="18">
                  <c:v>Lee's Summit, MO</c:v>
                </c:pt>
                <c:pt idx="19">
                  <c:v>Overland Park, KS</c:v>
                </c:pt>
                <c:pt idx="20">
                  <c:v>Sugar Creek, MO</c:v>
                </c:pt>
                <c:pt idx="21">
                  <c:v>Raymore, MO</c:v>
                </c:pt>
                <c:pt idx="22">
                  <c:v>Excelsior Springs, MO</c:v>
                </c:pt>
                <c:pt idx="23">
                  <c:v>Average</c:v>
                </c:pt>
                <c:pt idx="24">
                  <c:v>Unified Government, KS</c:v>
                </c:pt>
                <c:pt idx="25">
                  <c:v>Prairie Village, KS</c:v>
                </c:pt>
                <c:pt idx="26">
                  <c:v>Leawood, KS</c:v>
                </c:pt>
                <c:pt idx="27">
                  <c:v>Mission Hills, KS</c:v>
                </c:pt>
                <c:pt idx="28">
                  <c:v>Platte City, MO</c:v>
                </c:pt>
                <c:pt idx="29">
                  <c:v>Grain Valley, MO</c:v>
                </c:pt>
                <c:pt idx="30">
                  <c:v>Greenwood, MO</c:v>
                </c:pt>
                <c:pt idx="31">
                  <c:v>Grandview, MO</c:v>
                </c:pt>
                <c:pt idx="32">
                  <c:v>Gladstone, MO</c:v>
                </c:pt>
                <c:pt idx="33">
                  <c:v>Oak Grove, MO</c:v>
                </c:pt>
                <c:pt idx="34">
                  <c:v>Liberty, MO</c:v>
                </c:pt>
                <c:pt idx="35">
                  <c:v>Riverside, MO</c:v>
                </c:pt>
                <c:pt idx="36">
                  <c:v>Parkville, MO</c:v>
                </c:pt>
                <c:pt idx="37">
                  <c:v>Gardner, KS</c:v>
                </c:pt>
                <c:pt idx="38">
                  <c:v>Basehor, KS</c:v>
                </c:pt>
                <c:pt idx="39">
                  <c:v>Raytown, MO</c:v>
                </c:pt>
                <c:pt idx="40">
                  <c:v>Independence, MO</c:v>
                </c:pt>
                <c:pt idx="41">
                  <c:v>Pleasant Hill, MO</c:v>
                </c:pt>
                <c:pt idx="42">
                  <c:v>Harrisonville, MO</c:v>
                </c:pt>
                <c:pt idx="43">
                  <c:v>Mission, KS</c:v>
                </c:pt>
                <c:pt idx="44">
                  <c:v>Louisburg, KS</c:v>
                </c:pt>
                <c:pt idx="45">
                  <c:v>Spring Hill, KS</c:v>
                </c:pt>
                <c:pt idx="46">
                  <c:v>Kansas City, MO</c:v>
                </c:pt>
                <c:pt idx="47">
                  <c:v>Peculiar, MO</c:v>
                </c:pt>
                <c:pt idx="48">
                  <c:v>Belton, MO</c:v>
                </c:pt>
              </c:strCache>
            </c:strRef>
          </c:cat>
          <c:val>
            <c:numRef>
              <c:f>'Sort on Utilities'!$H$50:$BD$50</c:f>
              <c:numCache>
                <c:formatCode>General</c:formatCode>
                <c:ptCount val="49"/>
                <c:pt idx="0">
                  <c:v>287.88</c:v>
                </c:pt>
                <c:pt idx="1">
                  <c:v>340.08</c:v>
                </c:pt>
                <c:pt idx="2">
                  <c:v>480.05280000000005</c:v>
                </c:pt>
                <c:pt idx="3">
                  <c:v>368.76</c:v>
                </c:pt>
                <c:pt idx="4">
                  <c:v>456.26400000000001</c:v>
                </c:pt>
                <c:pt idx="5">
                  <c:v>282</c:v>
                </c:pt>
                <c:pt idx="6">
                  <c:v>436.20000000000005</c:v>
                </c:pt>
                <c:pt idx="7">
                  <c:v>260.04000000000002</c:v>
                </c:pt>
                <c:pt idx="8">
                  <c:v>372.65999999999997</c:v>
                </c:pt>
                <c:pt idx="9">
                  <c:v>514.31999999999994</c:v>
                </c:pt>
                <c:pt idx="10">
                  <c:v>372.65999999999997</c:v>
                </c:pt>
                <c:pt idx="11">
                  <c:v>372.65999999999997</c:v>
                </c:pt>
                <c:pt idx="12">
                  <c:v>372.65999999999997</c:v>
                </c:pt>
                <c:pt idx="13">
                  <c:v>345.27</c:v>
                </c:pt>
                <c:pt idx="14">
                  <c:v>338.04</c:v>
                </c:pt>
                <c:pt idx="15">
                  <c:v>291.48</c:v>
                </c:pt>
                <c:pt idx="16">
                  <c:v>372.65999999999997</c:v>
                </c:pt>
                <c:pt idx="17">
                  <c:v>363.12</c:v>
                </c:pt>
                <c:pt idx="18">
                  <c:v>419.76</c:v>
                </c:pt>
                <c:pt idx="19">
                  <c:v>372.65999999999997</c:v>
                </c:pt>
                <c:pt idx="20">
                  <c:v>377.15999999999997</c:v>
                </c:pt>
                <c:pt idx="21">
                  <c:v>478.79999999999995</c:v>
                </c:pt>
                <c:pt idx="22">
                  <c:v>574.69880999999987</c:v>
                </c:pt>
                <c:pt idx="23">
                  <c:v>463.69910020833328</c:v>
                </c:pt>
                <c:pt idx="24">
                  <c:v>456.26400000000001</c:v>
                </c:pt>
                <c:pt idx="25">
                  <c:v>372.65999999999997</c:v>
                </c:pt>
                <c:pt idx="26">
                  <c:v>372.65999999999997</c:v>
                </c:pt>
                <c:pt idx="27">
                  <c:v>372.65999999999997</c:v>
                </c:pt>
                <c:pt idx="28">
                  <c:v>384</c:v>
                </c:pt>
                <c:pt idx="29">
                  <c:v>462.36</c:v>
                </c:pt>
                <c:pt idx="30">
                  <c:v>732</c:v>
                </c:pt>
                <c:pt idx="31">
                  <c:v>267</c:v>
                </c:pt>
                <c:pt idx="32">
                  <c:v>648.72</c:v>
                </c:pt>
                <c:pt idx="33">
                  <c:v>477.59999999999997</c:v>
                </c:pt>
                <c:pt idx="34">
                  <c:v>750.24</c:v>
                </c:pt>
                <c:pt idx="35">
                  <c:v>732.84</c:v>
                </c:pt>
                <c:pt idx="36">
                  <c:v>519.12</c:v>
                </c:pt>
                <c:pt idx="37">
                  <c:v>690</c:v>
                </c:pt>
                <c:pt idx="38">
                  <c:v>802.80000000000007</c:v>
                </c:pt>
                <c:pt idx="39">
                  <c:v>562.56000000000006</c:v>
                </c:pt>
                <c:pt idx="40">
                  <c:v>404.31360000000006</c:v>
                </c:pt>
                <c:pt idx="41">
                  <c:v>557.16000000000008</c:v>
                </c:pt>
                <c:pt idx="42">
                  <c:v>526.74</c:v>
                </c:pt>
                <c:pt idx="43">
                  <c:v>372.65999999999997</c:v>
                </c:pt>
                <c:pt idx="44">
                  <c:v>270</c:v>
                </c:pt>
                <c:pt idx="45">
                  <c:v>680.16</c:v>
                </c:pt>
                <c:pt idx="46">
                  <c:v>507.15359999999998</c:v>
                </c:pt>
                <c:pt idx="47">
                  <c:v>735</c:v>
                </c:pt>
                <c:pt idx="48">
                  <c:v>751</c:v>
                </c:pt>
              </c:numCache>
            </c:numRef>
          </c:val>
        </c:ser>
        <c:ser>
          <c:idx val="5"/>
          <c:order val="4"/>
          <c:tx>
            <c:strRef>
              <c:f>'Sort on Utilities'!$B$55</c:f>
              <c:strCache>
                <c:ptCount val="1"/>
                <c:pt idx="0">
                  <c:v>Solid Waste Services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'Sort on Utilities'!$H$4:$BD$4</c:f>
              <c:strCache>
                <c:ptCount val="49"/>
                <c:pt idx="0">
                  <c:v>North Kansas City, MO</c:v>
                </c:pt>
                <c:pt idx="1">
                  <c:v>Blue Springs, MO</c:v>
                </c:pt>
                <c:pt idx="2">
                  <c:v>Olathe, KS</c:v>
                </c:pt>
                <c:pt idx="3">
                  <c:v>Leavenworth, KS</c:v>
                </c:pt>
                <c:pt idx="4">
                  <c:v>Edwardsville, KS</c:v>
                </c:pt>
                <c:pt idx="5">
                  <c:v>Kearney, MO</c:v>
                </c:pt>
                <c:pt idx="6">
                  <c:v>Lansing, KS</c:v>
                </c:pt>
                <c:pt idx="7">
                  <c:v>Buckner, MO</c:v>
                </c:pt>
                <c:pt idx="8">
                  <c:v>Shawnee, KS</c:v>
                </c:pt>
                <c:pt idx="9">
                  <c:v>Bonner Springs, KS</c:v>
                </c:pt>
                <c:pt idx="10">
                  <c:v>Roeland Park, KS</c:v>
                </c:pt>
                <c:pt idx="11">
                  <c:v>Merriam, KS</c:v>
                </c:pt>
                <c:pt idx="12">
                  <c:v>Lenexa, KS</c:v>
                </c:pt>
                <c:pt idx="13">
                  <c:v>Smithville, MO</c:v>
                </c:pt>
                <c:pt idx="14">
                  <c:v>Desoto, KS</c:v>
                </c:pt>
                <c:pt idx="15">
                  <c:v>Lawson, MO</c:v>
                </c:pt>
                <c:pt idx="16">
                  <c:v>Fairway, KS</c:v>
                </c:pt>
                <c:pt idx="17">
                  <c:v>Pleasant Valley, MO</c:v>
                </c:pt>
                <c:pt idx="18">
                  <c:v>Lee's Summit, MO</c:v>
                </c:pt>
                <c:pt idx="19">
                  <c:v>Overland Park, KS</c:v>
                </c:pt>
                <c:pt idx="20">
                  <c:v>Sugar Creek, MO</c:v>
                </c:pt>
                <c:pt idx="21">
                  <c:v>Raymore, MO</c:v>
                </c:pt>
                <c:pt idx="22">
                  <c:v>Excelsior Springs, MO</c:v>
                </c:pt>
                <c:pt idx="23">
                  <c:v>Average</c:v>
                </c:pt>
                <c:pt idx="24">
                  <c:v>Unified Government, KS</c:v>
                </c:pt>
                <c:pt idx="25">
                  <c:v>Prairie Village, KS</c:v>
                </c:pt>
                <c:pt idx="26">
                  <c:v>Leawood, KS</c:v>
                </c:pt>
                <c:pt idx="27">
                  <c:v>Mission Hills, KS</c:v>
                </c:pt>
                <c:pt idx="28">
                  <c:v>Platte City, MO</c:v>
                </c:pt>
                <c:pt idx="29">
                  <c:v>Grain Valley, MO</c:v>
                </c:pt>
                <c:pt idx="30">
                  <c:v>Greenwood, MO</c:v>
                </c:pt>
                <c:pt idx="31">
                  <c:v>Grandview, MO</c:v>
                </c:pt>
                <c:pt idx="32">
                  <c:v>Gladstone, MO</c:v>
                </c:pt>
                <c:pt idx="33">
                  <c:v>Oak Grove, MO</c:v>
                </c:pt>
                <c:pt idx="34">
                  <c:v>Liberty, MO</c:v>
                </c:pt>
                <c:pt idx="35">
                  <c:v>Riverside, MO</c:v>
                </c:pt>
                <c:pt idx="36">
                  <c:v>Parkville, MO</c:v>
                </c:pt>
                <c:pt idx="37">
                  <c:v>Gardner, KS</c:v>
                </c:pt>
                <c:pt idx="38">
                  <c:v>Basehor, KS</c:v>
                </c:pt>
                <c:pt idx="39">
                  <c:v>Raytown, MO</c:v>
                </c:pt>
                <c:pt idx="40">
                  <c:v>Independence, MO</c:v>
                </c:pt>
                <c:pt idx="41">
                  <c:v>Pleasant Hill, MO</c:v>
                </c:pt>
                <c:pt idx="42">
                  <c:v>Harrisonville, MO</c:v>
                </c:pt>
                <c:pt idx="43">
                  <c:v>Mission, KS</c:v>
                </c:pt>
                <c:pt idx="44">
                  <c:v>Louisburg, KS</c:v>
                </c:pt>
                <c:pt idx="45">
                  <c:v>Spring Hill, KS</c:v>
                </c:pt>
                <c:pt idx="46">
                  <c:v>Kansas City, MO</c:v>
                </c:pt>
                <c:pt idx="47">
                  <c:v>Peculiar, MO</c:v>
                </c:pt>
                <c:pt idx="48">
                  <c:v>Belton, MO</c:v>
                </c:pt>
              </c:strCache>
            </c:strRef>
          </c:cat>
          <c:val>
            <c:numRef>
              <c:f>'Sort on Utilities'!$H$55:$BD$55</c:f>
              <c:numCache>
                <c:formatCode>General</c:formatCode>
                <c:ptCount val="49"/>
                <c:pt idx="0">
                  <c:v>0</c:v>
                </c:pt>
                <c:pt idx="1">
                  <c:v>213</c:v>
                </c:pt>
                <c:pt idx="2">
                  <c:v>231</c:v>
                </c:pt>
                <c:pt idx="3">
                  <c:v>184.8</c:v>
                </c:pt>
                <c:pt idx="4">
                  <c:v>210.60000000000002</c:v>
                </c:pt>
                <c:pt idx="5">
                  <c:v>129</c:v>
                </c:pt>
                <c:pt idx="6">
                  <c:v>200.28000000000003</c:v>
                </c:pt>
                <c:pt idx="7">
                  <c:v>213</c:v>
                </c:pt>
                <c:pt idx="8">
                  <c:v>213</c:v>
                </c:pt>
                <c:pt idx="9">
                  <c:v>145.19999999999999</c:v>
                </c:pt>
                <c:pt idx="10">
                  <c:v>153</c:v>
                </c:pt>
                <c:pt idx="11">
                  <c:v>213</c:v>
                </c:pt>
                <c:pt idx="12">
                  <c:v>213</c:v>
                </c:pt>
                <c:pt idx="13">
                  <c:v>106.80000000000001</c:v>
                </c:pt>
                <c:pt idx="14">
                  <c:v>179.52</c:v>
                </c:pt>
                <c:pt idx="15">
                  <c:v>159.12</c:v>
                </c:pt>
                <c:pt idx="16">
                  <c:v>213</c:v>
                </c:pt>
                <c:pt idx="17">
                  <c:v>213</c:v>
                </c:pt>
                <c:pt idx="18">
                  <c:v>213</c:v>
                </c:pt>
                <c:pt idx="19">
                  <c:v>213</c:v>
                </c:pt>
                <c:pt idx="20" formatCode="0%">
                  <c:v>156</c:v>
                </c:pt>
                <c:pt idx="21">
                  <c:v>147.72</c:v>
                </c:pt>
                <c:pt idx="22">
                  <c:v>194.28000000000003</c:v>
                </c:pt>
                <c:pt idx="23">
                  <c:v>183.20500000000001</c:v>
                </c:pt>
                <c:pt idx="24">
                  <c:v>165</c:v>
                </c:pt>
                <c:pt idx="25">
                  <c:v>200.76</c:v>
                </c:pt>
                <c:pt idx="26">
                  <c:v>213</c:v>
                </c:pt>
                <c:pt idx="27">
                  <c:v>213</c:v>
                </c:pt>
                <c:pt idx="28">
                  <c:v>165</c:v>
                </c:pt>
                <c:pt idx="29">
                  <c:v>213</c:v>
                </c:pt>
                <c:pt idx="30">
                  <c:v>146.39999999999998</c:v>
                </c:pt>
                <c:pt idx="31">
                  <c:v>213</c:v>
                </c:pt>
                <c:pt idx="32">
                  <c:v>213</c:v>
                </c:pt>
                <c:pt idx="33">
                  <c:v>213</c:v>
                </c:pt>
                <c:pt idx="34">
                  <c:v>150.84</c:v>
                </c:pt>
                <c:pt idx="35">
                  <c:v>0</c:v>
                </c:pt>
                <c:pt idx="36">
                  <c:v>213</c:v>
                </c:pt>
                <c:pt idx="37">
                  <c:v>213</c:v>
                </c:pt>
                <c:pt idx="38">
                  <c:v>168.35999999999999</c:v>
                </c:pt>
                <c:pt idx="39">
                  <c:v>213</c:v>
                </c:pt>
                <c:pt idx="40">
                  <c:v>213</c:v>
                </c:pt>
                <c:pt idx="41">
                  <c:v>192</c:v>
                </c:pt>
                <c:pt idx="42">
                  <c:v>144.24</c:v>
                </c:pt>
                <c:pt idx="43">
                  <c:v>213</c:v>
                </c:pt>
                <c:pt idx="44">
                  <c:v>213</c:v>
                </c:pt>
                <c:pt idx="45">
                  <c:v>193.32</c:v>
                </c:pt>
                <c:pt idx="46">
                  <c:v>210.60000000000002</c:v>
                </c:pt>
                <c:pt idx="47">
                  <c:v>174</c:v>
                </c:pt>
                <c:pt idx="48">
                  <c:v>213</c:v>
                </c:pt>
              </c:numCache>
            </c:numRef>
          </c:val>
        </c:ser>
        <c:ser>
          <c:idx val="4"/>
          <c:order val="5"/>
          <c:tx>
            <c:strRef>
              <c:f>'Sort on Utilities'!$B$57</c:f>
              <c:strCache>
                <c:ptCount val="1"/>
                <c:pt idx="0">
                  <c:v>Stormwater Service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'Sort on Utilities'!$H$4:$BD$4</c:f>
              <c:strCache>
                <c:ptCount val="49"/>
                <c:pt idx="0">
                  <c:v>North Kansas City, MO</c:v>
                </c:pt>
                <c:pt idx="1">
                  <c:v>Blue Springs, MO</c:v>
                </c:pt>
                <c:pt idx="2">
                  <c:v>Olathe, KS</c:v>
                </c:pt>
                <c:pt idx="3">
                  <c:v>Leavenworth, KS</c:v>
                </c:pt>
                <c:pt idx="4">
                  <c:v>Edwardsville, KS</c:v>
                </c:pt>
                <c:pt idx="5">
                  <c:v>Kearney, MO</c:v>
                </c:pt>
                <c:pt idx="6">
                  <c:v>Lansing, KS</c:v>
                </c:pt>
                <c:pt idx="7">
                  <c:v>Buckner, MO</c:v>
                </c:pt>
                <c:pt idx="8">
                  <c:v>Shawnee, KS</c:v>
                </c:pt>
                <c:pt idx="9">
                  <c:v>Bonner Springs, KS</c:v>
                </c:pt>
                <c:pt idx="10">
                  <c:v>Roeland Park, KS</c:v>
                </c:pt>
                <c:pt idx="11">
                  <c:v>Merriam, KS</c:v>
                </c:pt>
                <c:pt idx="12">
                  <c:v>Lenexa, KS</c:v>
                </c:pt>
                <c:pt idx="13">
                  <c:v>Smithville, MO</c:v>
                </c:pt>
                <c:pt idx="14">
                  <c:v>Desoto, KS</c:v>
                </c:pt>
                <c:pt idx="15">
                  <c:v>Lawson, MO</c:v>
                </c:pt>
                <c:pt idx="16">
                  <c:v>Fairway, KS</c:v>
                </c:pt>
                <c:pt idx="17">
                  <c:v>Pleasant Valley, MO</c:v>
                </c:pt>
                <c:pt idx="18">
                  <c:v>Lee's Summit, MO</c:v>
                </c:pt>
                <c:pt idx="19">
                  <c:v>Overland Park, KS</c:v>
                </c:pt>
                <c:pt idx="20">
                  <c:v>Sugar Creek, MO</c:v>
                </c:pt>
                <c:pt idx="21">
                  <c:v>Raymore, MO</c:v>
                </c:pt>
                <c:pt idx="22">
                  <c:v>Excelsior Springs, MO</c:v>
                </c:pt>
                <c:pt idx="23">
                  <c:v>Average</c:v>
                </c:pt>
                <c:pt idx="24">
                  <c:v>Unified Government, KS</c:v>
                </c:pt>
                <c:pt idx="25">
                  <c:v>Prairie Village, KS</c:v>
                </c:pt>
                <c:pt idx="26">
                  <c:v>Leawood, KS</c:v>
                </c:pt>
                <c:pt idx="27">
                  <c:v>Mission Hills, KS</c:v>
                </c:pt>
                <c:pt idx="28">
                  <c:v>Platte City, MO</c:v>
                </c:pt>
                <c:pt idx="29">
                  <c:v>Grain Valley, MO</c:v>
                </c:pt>
                <c:pt idx="30">
                  <c:v>Greenwood, MO</c:v>
                </c:pt>
                <c:pt idx="31">
                  <c:v>Grandview, MO</c:v>
                </c:pt>
                <c:pt idx="32">
                  <c:v>Gladstone, MO</c:v>
                </c:pt>
                <c:pt idx="33">
                  <c:v>Oak Grove, MO</c:v>
                </c:pt>
                <c:pt idx="34">
                  <c:v>Liberty, MO</c:v>
                </c:pt>
                <c:pt idx="35">
                  <c:v>Riverside, MO</c:v>
                </c:pt>
                <c:pt idx="36">
                  <c:v>Parkville, MO</c:v>
                </c:pt>
                <c:pt idx="37">
                  <c:v>Gardner, KS</c:v>
                </c:pt>
                <c:pt idx="38">
                  <c:v>Basehor, KS</c:v>
                </c:pt>
                <c:pt idx="39">
                  <c:v>Raytown, MO</c:v>
                </c:pt>
                <c:pt idx="40">
                  <c:v>Independence, MO</c:v>
                </c:pt>
                <c:pt idx="41">
                  <c:v>Pleasant Hill, MO</c:v>
                </c:pt>
                <c:pt idx="42">
                  <c:v>Harrisonville, MO</c:v>
                </c:pt>
                <c:pt idx="43">
                  <c:v>Mission, KS</c:v>
                </c:pt>
                <c:pt idx="44">
                  <c:v>Louisburg, KS</c:v>
                </c:pt>
                <c:pt idx="45">
                  <c:v>Spring Hill, KS</c:v>
                </c:pt>
                <c:pt idx="46">
                  <c:v>Kansas City, MO</c:v>
                </c:pt>
                <c:pt idx="47">
                  <c:v>Peculiar, MO</c:v>
                </c:pt>
                <c:pt idx="48">
                  <c:v>Belton, MO</c:v>
                </c:pt>
              </c:strCache>
            </c:strRef>
          </c:cat>
          <c:val>
            <c:numRef>
              <c:f>'Sort on Utilities'!$H$57:$BD$57</c:f>
              <c:numCache>
                <c:formatCode>General</c:formatCode>
                <c:ptCount val="49"/>
                <c:pt idx="2">
                  <c:v>65.400000000000006</c:v>
                </c:pt>
                <c:pt idx="7">
                  <c:v>0</c:v>
                </c:pt>
                <c:pt idx="9">
                  <c:v>30</c:v>
                </c:pt>
                <c:pt idx="13">
                  <c:v>0</c:v>
                </c:pt>
                <c:pt idx="14">
                  <c:v>0</c:v>
                </c:pt>
                <c:pt idx="20">
                  <c:v>36</c:v>
                </c:pt>
                <c:pt idx="24">
                  <c:v>54</c:v>
                </c:pt>
                <c:pt idx="43">
                  <c:v>228</c:v>
                </c:pt>
                <c:pt idx="44">
                  <c:v>48</c:v>
                </c:pt>
                <c:pt idx="46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5382016"/>
        <c:axId val="145084800"/>
      </c:barChart>
      <c:catAx>
        <c:axId val="1453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084800"/>
        <c:crosses val="autoZero"/>
        <c:auto val="1"/>
        <c:lblAlgn val="ctr"/>
        <c:lblOffset val="100"/>
        <c:noMultiLvlLbl val="0"/>
      </c:catAx>
      <c:valAx>
        <c:axId val="145084800"/>
        <c:scaling>
          <c:orientation val="minMax"/>
        </c:scaling>
        <c:delete val="0"/>
        <c:axPos val="l"/>
        <c:majorGridlines/>
        <c:numFmt formatCode="\$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382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894987264522972E-2"/>
          <c:y val="7.7913492520751984E-2"/>
          <c:w val="0.89815279986553409"/>
          <c:h val="0.10162622964812323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dirty="0"/>
              <a:t>Electric Cost for Single Family 2013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64720034995625"/>
          <c:y val="9.8865730019041753E-2"/>
          <c:w val="0.89118274278215226"/>
          <c:h val="0.62169337656322377"/>
        </c:manualLayout>
      </c:layout>
      <c:barChart>
        <c:barDir val="col"/>
        <c:grouping val="clustered"/>
        <c:varyColors val="0"/>
        <c:ser>
          <c:idx val="0"/>
          <c:order val="0"/>
          <c:tx>
            <c:v>Electric Cost for Single Family</c:v>
          </c:tx>
          <c:spPr>
            <a:solidFill>
              <a:srgbClr val="0070C0"/>
            </a:solidFill>
          </c:spPr>
          <c:invertIfNegative val="0"/>
          <c:dPt>
            <c:idx val="2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2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2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'Sort on Electric'!$H$4:$BD$4</c:f>
              <c:strCache>
                <c:ptCount val="49"/>
                <c:pt idx="0">
                  <c:v>Lawson, MO</c:v>
                </c:pt>
                <c:pt idx="1">
                  <c:v>Excelsior Springs, MO</c:v>
                </c:pt>
                <c:pt idx="2">
                  <c:v>Basehor, KS</c:v>
                </c:pt>
                <c:pt idx="3">
                  <c:v>Olathe, KS</c:v>
                </c:pt>
                <c:pt idx="4">
                  <c:v>Edwardsville, KS</c:v>
                </c:pt>
                <c:pt idx="5">
                  <c:v>Bonner Springs, KS</c:v>
                </c:pt>
                <c:pt idx="6">
                  <c:v>Leavenworth, KS</c:v>
                </c:pt>
                <c:pt idx="7">
                  <c:v>Lansing, KS</c:v>
                </c:pt>
                <c:pt idx="8">
                  <c:v>Blue Springs, MO</c:v>
                </c:pt>
                <c:pt idx="9">
                  <c:v>Greenwood, MO</c:v>
                </c:pt>
                <c:pt idx="10">
                  <c:v>Desoto, KS</c:v>
                </c:pt>
                <c:pt idx="11">
                  <c:v>Smithville, MO</c:v>
                </c:pt>
                <c:pt idx="12">
                  <c:v>Platte City, MO</c:v>
                </c:pt>
                <c:pt idx="13">
                  <c:v>Pleasant Valley, MO</c:v>
                </c:pt>
                <c:pt idx="14">
                  <c:v>Oak Grove, MO</c:v>
                </c:pt>
                <c:pt idx="15">
                  <c:v>Grain Valley, MO</c:v>
                </c:pt>
                <c:pt idx="16">
                  <c:v>Lenexa, KS</c:v>
                </c:pt>
                <c:pt idx="17">
                  <c:v>Kearney, MO</c:v>
                </c:pt>
                <c:pt idx="18">
                  <c:v>Shawnee, KS</c:v>
                </c:pt>
                <c:pt idx="19">
                  <c:v>Riverside, MO</c:v>
                </c:pt>
                <c:pt idx="20">
                  <c:v>Liberty, MO</c:v>
                </c:pt>
                <c:pt idx="21">
                  <c:v>Parkville, MO</c:v>
                </c:pt>
                <c:pt idx="22">
                  <c:v>North Kansas City, MO</c:v>
                </c:pt>
                <c:pt idx="23">
                  <c:v>Average</c:v>
                </c:pt>
                <c:pt idx="24">
                  <c:v>Gladstone, MO</c:v>
                </c:pt>
                <c:pt idx="25">
                  <c:v>Buckner, MO</c:v>
                </c:pt>
                <c:pt idx="26">
                  <c:v>Raymore, MO</c:v>
                </c:pt>
                <c:pt idx="27">
                  <c:v>Grandview, MO</c:v>
                </c:pt>
                <c:pt idx="28">
                  <c:v>Raytown, MO</c:v>
                </c:pt>
                <c:pt idx="29">
                  <c:v>Gardner, KS</c:v>
                </c:pt>
                <c:pt idx="30">
                  <c:v>Peculiar, MO</c:v>
                </c:pt>
                <c:pt idx="31">
                  <c:v>Unified Government, KS</c:v>
                </c:pt>
                <c:pt idx="32">
                  <c:v>Belton, MO</c:v>
                </c:pt>
                <c:pt idx="33">
                  <c:v>Lee's Summit, MO</c:v>
                </c:pt>
                <c:pt idx="34">
                  <c:v>Spring Hill, KS</c:v>
                </c:pt>
                <c:pt idx="35">
                  <c:v>Louisburg, KS</c:v>
                </c:pt>
                <c:pt idx="36">
                  <c:v>Merriam, KS</c:v>
                </c:pt>
                <c:pt idx="37">
                  <c:v>Roeland Park, KS</c:v>
                </c:pt>
                <c:pt idx="38">
                  <c:v>Pleasant Hill, MO</c:v>
                </c:pt>
                <c:pt idx="39">
                  <c:v>Sugar Creek, MO</c:v>
                </c:pt>
                <c:pt idx="40">
                  <c:v>Fairway, KS</c:v>
                </c:pt>
                <c:pt idx="41">
                  <c:v>Overland Park, KS</c:v>
                </c:pt>
                <c:pt idx="42">
                  <c:v>Harrisonville, MO</c:v>
                </c:pt>
                <c:pt idx="43">
                  <c:v>Kansas City, MO</c:v>
                </c:pt>
                <c:pt idx="44">
                  <c:v>Leawood, KS</c:v>
                </c:pt>
                <c:pt idx="45">
                  <c:v>Prairie Village, KS</c:v>
                </c:pt>
                <c:pt idx="46">
                  <c:v>Mission Hills, KS</c:v>
                </c:pt>
                <c:pt idx="47">
                  <c:v>Mission, KS</c:v>
                </c:pt>
                <c:pt idx="48">
                  <c:v>Independence, MO</c:v>
                </c:pt>
              </c:strCache>
            </c:strRef>
          </c:cat>
          <c:val>
            <c:numRef>
              <c:f>'Sort on Electric'!$H$37:$BD$37</c:f>
              <c:numCache>
                <c:formatCode>General</c:formatCode>
                <c:ptCount val="49"/>
                <c:pt idx="0">
                  <c:v>1753.0325999999995</c:v>
                </c:pt>
                <c:pt idx="1">
                  <c:v>1777.7231999999999</c:v>
                </c:pt>
                <c:pt idx="2">
                  <c:v>1795.8355304999995</c:v>
                </c:pt>
                <c:pt idx="3">
                  <c:v>1830.2055884999995</c:v>
                </c:pt>
                <c:pt idx="4">
                  <c:v>1830.2055884999995</c:v>
                </c:pt>
                <c:pt idx="5">
                  <c:v>1834.5018457499993</c:v>
                </c:pt>
                <c:pt idx="6">
                  <c:v>1838.7981029999999</c:v>
                </c:pt>
                <c:pt idx="7">
                  <c:v>1847.3906174999995</c:v>
                </c:pt>
                <c:pt idx="8">
                  <c:v>1888.5222400000002</c:v>
                </c:pt>
                <c:pt idx="9">
                  <c:v>1888.5222400000002</c:v>
                </c:pt>
                <c:pt idx="10">
                  <c:v>1944.4860313499994</c:v>
                </c:pt>
                <c:pt idx="11">
                  <c:v>1963.3152</c:v>
                </c:pt>
                <c:pt idx="12">
                  <c:v>1963.3152</c:v>
                </c:pt>
                <c:pt idx="13">
                  <c:v>1963.3152</c:v>
                </c:pt>
                <c:pt idx="14">
                  <c:v>1963.3152</c:v>
                </c:pt>
                <c:pt idx="15">
                  <c:v>1963.3152</c:v>
                </c:pt>
                <c:pt idx="16">
                  <c:v>1965.9673175999999</c:v>
                </c:pt>
                <c:pt idx="17">
                  <c:v>1976.1792000000005</c:v>
                </c:pt>
                <c:pt idx="18">
                  <c:v>1979.719136875</c:v>
                </c:pt>
                <c:pt idx="19">
                  <c:v>1982.0134400000002</c:v>
                </c:pt>
                <c:pt idx="20">
                  <c:v>1982.0134400000002</c:v>
                </c:pt>
                <c:pt idx="21">
                  <c:v>1982.0134400000002</c:v>
                </c:pt>
                <c:pt idx="22">
                  <c:v>1991.36256</c:v>
                </c:pt>
                <c:pt idx="23">
                  <c:v>1995.4451661840619</c:v>
                </c:pt>
                <c:pt idx="24">
                  <c:v>2000.7116800000001</c:v>
                </c:pt>
                <c:pt idx="25">
                  <c:v>2000.7116800000001</c:v>
                </c:pt>
                <c:pt idx="26">
                  <c:v>2000.7116800000001</c:v>
                </c:pt>
                <c:pt idx="27">
                  <c:v>2000.7116800000001</c:v>
                </c:pt>
                <c:pt idx="28">
                  <c:v>2000.7116800000001</c:v>
                </c:pt>
                <c:pt idx="29">
                  <c:v>2004.1752981600002</c:v>
                </c:pt>
                <c:pt idx="30">
                  <c:v>2014.7353599999999</c:v>
                </c:pt>
                <c:pt idx="31">
                  <c:v>2023.1481886000001</c:v>
                </c:pt>
                <c:pt idx="32">
                  <c:v>2024.08448</c:v>
                </c:pt>
                <c:pt idx="33">
                  <c:v>2028.7590399999999</c:v>
                </c:pt>
                <c:pt idx="34">
                  <c:v>2040.8243600000001</c:v>
                </c:pt>
                <c:pt idx="35">
                  <c:v>2040.8243600000001</c:v>
                </c:pt>
                <c:pt idx="36">
                  <c:v>2045.6376250000003</c:v>
                </c:pt>
                <c:pt idx="37">
                  <c:v>2045.6376250000003</c:v>
                </c:pt>
                <c:pt idx="38">
                  <c:v>2047.4572800000001</c:v>
                </c:pt>
                <c:pt idx="39">
                  <c:v>2056.8064000000004</c:v>
                </c:pt>
                <c:pt idx="40">
                  <c:v>2069.7039500000001</c:v>
                </c:pt>
                <c:pt idx="41">
                  <c:v>2088.9570100000001</c:v>
                </c:pt>
                <c:pt idx="42">
                  <c:v>2114.3647000000001</c:v>
                </c:pt>
                <c:pt idx="43">
                  <c:v>2126.4573440000004</c:v>
                </c:pt>
                <c:pt idx="44">
                  <c:v>2178.0024125</c:v>
                </c:pt>
                <c:pt idx="45">
                  <c:v>2183.297004</c:v>
                </c:pt>
                <c:pt idx="46">
                  <c:v>2185.2223100000001</c:v>
                </c:pt>
                <c:pt idx="47">
                  <c:v>2185.2223100000001</c:v>
                </c:pt>
                <c:pt idx="48">
                  <c:v>2369.4243999999999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153024"/>
        <c:axId val="145232640"/>
      </c:barChart>
      <c:catAx>
        <c:axId val="14515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232640"/>
        <c:crosses val="autoZero"/>
        <c:auto val="1"/>
        <c:lblAlgn val="ctr"/>
        <c:lblOffset val="100"/>
        <c:noMultiLvlLbl val="0"/>
      </c:catAx>
      <c:valAx>
        <c:axId val="145232640"/>
        <c:scaling>
          <c:orientation val="minMax"/>
        </c:scaling>
        <c:delete val="0"/>
        <c:axPos val="l"/>
        <c:majorGridlines/>
        <c:numFmt formatCode="\$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15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dirty="0"/>
              <a:t>Taxes for a Single Family- 2011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169633390841716E-2"/>
          <c:y val="0.12065040650406504"/>
          <c:w val="0.89760018315467571"/>
          <c:h val="0.57310074045622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'Sort on Taxes'!$A$6</c:f>
              <c:strCache>
                <c:ptCount val="1"/>
                <c:pt idx="0">
                  <c:v>Property Tax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25"/>
            <c:invertIfNegative val="0"/>
            <c:bubble3D val="0"/>
          </c:dPt>
          <c:cat>
            <c:strRef>
              <c:f>'Sort on Taxes'!$H$2:$BD$2</c:f>
              <c:strCache>
                <c:ptCount val="49"/>
                <c:pt idx="0">
                  <c:v>Smithville, MO</c:v>
                </c:pt>
                <c:pt idx="1">
                  <c:v>Harrisonville, MO</c:v>
                </c:pt>
                <c:pt idx="2">
                  <c:v>Riverside, MO</c:v>
                </c:pt>
                <c:pt idx="3">
                  <c:v>Kearney, MO</c:v>
                </c:pt>
                <c:pt idx="4">
                  <c:v>Pleasant Hill, MO</c:v>
                </c:pt>
                <c:pt idx="5">
                  <c:v>Platte City, MO</c:v>
                </c:pt>
                <c:pt idx="6">
                  <c:v>North Kansas City, MO</c:v>
                </c:pt>
                <c:pt idx="7">
                  <c:v>Excelsior Springs, MO</c:v>
                </c:pt>
                <c:pt idx="8">
                  <c:v>Independence, MO</c:v>
                </c:pt>
                <c:pt idx="9">
                  <c:v>Peculiar, MO</c:v>
                </c:pt>
                <c:pt idx="10">
                  <c:v>Overland Park, KS</c:v>
                </c:pt>
                <c:pt idx="11">
                  <c:v>Sugar Creek, MO</c:v>
                </c:pt>
                <c:pt idx="12">
                  <c:v>Lawson, MO</c:v>
                </c:pt>
                <c:pt idx="13">
                  <c:v>Belton, MO</c:v>
                </c:pt>
                <c:pt idx="14">
                  <c:v>Prairie Village, KS</c:v>
                </c:pt>
                <c:pt idx="15">
                  <c:v>Oak Grove, MO</c:v>
                </c:pt>
                <c:pt idx="16">
                  <c:v>Mission, KS</c:v>
                </c:pt>
                <c:pt idx="17">
                  <c:v>Merriam, KS</c:v>
                </c:pt>
                <c:pt idx="18">
                  <c:v>Gladstone, MO</c:v>
                </c:pt>
                <c:pt idx="19">
                  <c:v>Liberty, MO</c:v>
                </c:pt>
                <c:pt idx="20">
                  <c:v>Fairway, KS</c:v>
                </c:pt>
                <c:pt idx="21">
                  <c:v>Mission Hills, KS</c:v>
                </c:pt>
                <c:pt idx="22">
                  <c:v>Pleasant Valley, MO</c:v>
                </c:pt>
                <c:pt idx="23">
                  <c:v>Roeland Park, KS</c:v>
                </c:pt>
                <c:pt idx="24">
                  <c:v>Average</c:v>
                </c:pt>
                <c:pt idx="25">
                  <c:v>Blue Springs, MO</c:v>
                </c:pt>
                <c:pt idx="26">
                  <c:v>Shawnee, KS</c:v>
                </c:pt>
                <c:pt idx="27">
                  <c:v>Raymore, MO</c:v>
                </c:pt>
                <c:pt idx="28">
                  <c:v>Lansing, KS</c:v>
                </c:pt>
                <c:pt idx="29">
                  <c:v>Basehor, KS</c:v>
                </c:pt>
                <c:pt idx="30">
                  <c:v>Lee's Summit, MO</c:v>
                </c:pt>
                <c:pt idx="31">
                  <c:v>Parkville, MO</c:v>
                </c:pt>
                <c:pt idx="32">
                  <c:v>Lenexa, KS</c:v>
                </c:pt>
                <c:pt idx="33">
                  <c:v>Leawood, KS</c:v>
                </c:pt>
                <c:pt idx="34">
                  <c:v>Olathe, KS</c:v>
                </c:pt>
                <c:pt idx="35">
                  <c:v>Buckner, MO</c:v>
                </c:pt>
                <c:pt idx="36">
                  <c:v>Grandview, MO</c:v>
                </c:pt>
                <c:pt idx="37">
                  <c:v>Leavenworth, KS</c:v>
                </c:pt>
                <c:pt idx="38">
                  <c:v>Grain Valley, MO</c:v>
                </c:pt>
                <c:pt idx="39">
                  <c:v>Raytown, MO</c:v>
                </c:pt>
                <c:pt idx="40">
                  <c:v>Greenwood, MO</c:v>
                </c:pt>
                <c:pt idx="41">
                  <c:v>Louisburg, KS</c:v>
                </c:pt>
                <c:pt idx="42">
                  <c:v>Bonner Springs, KS</c:v>
                </c:pt>
                <c:pt idx="43">
                  <c:v>Spring Hill, KS</c:v>
                </c:pt>
                <c:pt idx="44">
                  <c:v>Desoto, KS</c:v>
                </c:pt>
                <c:pt idx="45">
                  <c:v>Gardner, KS</c:v>
                </c:pt>
                <c:pt idx="46">
                  <c:v>Kansas City, MO</c:v>
                </c:pt>
                <c:pt idx="47">
                  <c:v>Edwardsville, KS</c:v>
                </c:pt>
                <c:pt idx="48">
                  <c:v>Unified Government, KS</c:v>
                </c:pt>
              </c:strCache>
            </c:strRef>
          </c:cat>
          <c:val>
            <c:numRef>
              <c:f>'Sort on Taxes'!$H$6:$BD$6</c:f>
              <c:numCache>
                <c:formatCode>General</c:formatCode>
                <c:ptCount val="49"/>
                <c:pt idx="0">
                  <c:v>4046.3473799999992</c:v>
                </c:pt>
                <c:pt idx="1">
                  <c:v>4094.0529600000004</c:v>
                </c:pt>
                <c:pt idx="2">
                  <c:v>4381.6384199999993</c:v>
                </c:pt>
                <c:pt idx="3">
                  <c:v>4600.530420000001</c:v>
                </c:pt>
                <c:pt idx="4">
                  <c:v>4407.3260399999999</c:v>
                </c:pt>
                <c:pt idx="5">
                  <c:v>4497.9639000000006</c:v>
                </c:pt>
                <c:pt idx="6">
                  <c:v>4887.5784000000003</c:v>
                </c:pt>
                <c:pt idx="7">
                  <c:v>4669.9964400000008</c:v>
                </c:pt>
                <c:pt idx="8">
                  <c:v>4898.9093699999994</c:v>
                </c:pt>
                <c:pt idx="9">
                  <c:v>4891.9143000000004</c:v>
                </c:pt>
                <c:pt idx="10">
                  <c:v>4394.5655074074057</c:v>
                </c:pt>
                <c:pt idx="11">
                  <c:v>5102.8875600000001</c:v>
                </c:pt>
                <c:pt idx="12">
                  <c:v>5079.1957199999997</c:v>
                </c:pt>
                <c:pt idx="13">
                  <c:v>4988.4843000000001</c:v>
                </c:pt>
                <c:pt idx="14">
                  <c:v>4619.8280400000003</c:v>
                </c:pt>
                <c:pt idx="15">
                  <c:v>5065.5085319999998</c:v>
                </c:pt>
                <c:pt idx="16">
                  <c:v>4525.7238233333337</c:v>
                </c:pt>
                <c:pt idx="17">
                  <c:v>4611.6119222222223</c:v>
                </c:pt>
                <c:pt idx="18">
                  <c:v>5251.4766</c:v>
                </c:pt>
                <c:pt idx="19">
                  <c:v>5276.5848000000005</c:v>
                </c:pt>
                <c:pt idx="20">
                  <c:v>4609.6932400000005</c:v>
                </c:pt>
                <c:pt idx="21">
                  <c:v>4737.8204999999998</c:v>
                </c:pt>
                <c:pt idx="22">
                  <c:v>5091.6210599999995</c:v>
                </c:pt>
                <c:pt idx="23">
                  <c:v>4742.7319800000005</c:v>
                </c:pt>
                <c:pt idx="24">
                  <c:v>5163.8033535516051</c:v>
                </c:pt>
                <c:pt idx="25">
                  <c:v>5646.7054200000021</c:v>
                </c:pt>
                <c:pt idx="26">
                  <c:v>4872.7205350000004</c:v>
                </c:pt>
                <c:pt idx="27">
                  <c:v>5303.4956400000001</c:v>
                </c:pt>
                <c:pt idx="28">
                  <c:v>4999.0254799999993</c:v>
                </c:pt>
                <c:pt idx="29">
                  <c:v>5288.9977000000008</c:v>
                </c:pt>
                <c:pt idx="30">
                  <c:v>5560.0606700000008</c:v>
                </c:pt>
                <c:pt idx="31">
                  <c:v>5693.316539999998</c:v>
                </c:pt>
                <c:pt idx="32">
                  <c:v>4996.1275186206894</c:v>
                </c:pt>
                <c:pt idx="33">
                  <c:v>4974.3121600000004</c:v>
                </c:pt>
                <c:pt idx="34">
                  <c:v>5071.4606817721542</c:v>
                </c:pt>
                <c:pt idx="35">
                  <c:v>5772.37518</c:v>
                </c:pt>
                <c:pt idx="36">
                  <c:v>5733.1355700000013</c:v>
                </c:pt>
                <c:pt idx="37">
                  <c:v>5401.7408533333346</c:v>
                </c:pt>
                <c:pt idx="38">
                  <c:v>5933.6213280000011</c:v>
                </c:pt>
                <c:pt idx="39">
                  <c:v>5914.8803100000005</c:v>
                </c:pt>
                <c:pt idx="40">
                  <c:v>6128.3322000000007</c:v>
                </c:pt>
                <c:pt idx="41">
                  <c:v>5542.5236199999999</c:v>
                </c:pt>
                <c:pt idx="42">
                  <c:v>5481.5069266666669</c:v>
                </c:pt>
                <c:pt idx="43">
                  <c:v>5690.296800000001</c:v>
                </c:pt>
                <c:pt idx="44">
                  <c:v>5715.0739054545447</c:v>
                </c:pt>
                <c:pt idx="45">
                  <c:v>5796.7381866666674</c:v>
                </c:pt>
                <c:pt idx="46">
                  <c:v>5535.7552690909097</c:v>
                </c:pt>
                <c:pt idx="47">
                  <c:v>6700.6973800000014</c:v>
                </c:pt>
                <c:pt idx="48">
                  <c:v>6635.6698809090913</c:v>
                </c:pt>
              </c:numCache>
            </c:numRef>
          </c:val>
        </c:ser>
        <c:ser>
          <c:idx val="1"/>
          <c:order val="1"/>
          <c:tx>
            <c:strRef>
              <c:f>'Sort on Taxes'!$A$15</c:f>
              <c:strCache>
                <c:ptCount val="1"/>
                <c:pt idx="0">
                  <c:v>Sales Tax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'Sort on Taxes'!$H$2:$BD$2</c:f>
              <c:strCache>
                <c:ptCount val="49"/>
                <c:pt idx="0">
                  <c:v>Smithville, MO</c:v>
                </c:pt>
                <c:pt idx="1">
                  <c:v>Harrisonville, MO</c:v>
                </c:pt>
                <c:pt idx="2">
                  <c:v>Riverside, MO</c:v>
                </c:pt>
                <c:pt idx="3">
                  <c:v>Kearney, MO</c:v>
                </c:pt>
                <c:pt idx="4">
                  <c:v>Pleasant Hill, MO</c:v>
                </c:pt>
                <c:pt idx="5">
                  <c:v>Platte City, MO</c:v>
                </c:pt>
                <c:pt idx="6">
                  <c:v>North Kansas City, MO</c:v>
                </c:pt>
                <c:pt idx="7">
                  <c:v>Excelsior Springs, MO</c:v>
                </c:pt>
                <c:pt idx="8">
                  <c:v>Independence, MO</c:v>
                </c:pt>
                <c:pt idx="9">
                  <c:v>Peculiar, MO</c:v>
                </c:pt>
                <c:pt idx="10">
                  <c:v>Overland Park, KS</c:v>
                </c:pt>
                <c:pt idx="11">
                  <c:v>Sugar Creek, MO</c:v>
                </c:pt>
                <c:pt idx="12">
                  <c:v>Lawson, MO</c:v>
                </c:pt>
                <c:pt idx="13">
                  <c:v>Belton, MO</c:v>
                </c:pt>
                <c:pt idx="14">
                  <c:v>Prairie Village, KS</c:v>
                </c:pt>
                <c:pt idx="15">
                  <c:v>Oak Grove, MO</c:v>
                </c:pt>
                <c:pt idx="16">
                  <c:v>Mission, KS</c:v>
                </c:pt>
                <c:pt idx="17">
                  <c:v>Merriam, KS</c:v>
                </c:pt>
                <c:pt idx="18">
                  <c:v>Gladstone, MO</c:v>
                </c:pt>
                <c:pt idx="19">
                  <c:v>Liberty, MO</c:v>
                </c:pt>
                <c:pt idx="20">
                  <c:v>Fairway, KS</c:v>
                </c:pt>
                <c:pt idx="21">
                  <c:v>Mission Hills, KS</c:v>
                </c:pt>
                <c:pt idx="22">
                  <c:v>Pleasant Valley, MO</c:v>
                </c:pt>
                <c:pt idx="23">
                  <c:v>Roeland Park, KS</c:v>
                </c:pt>
                <c:pt idx="24">
                  <c:v>Average</c:v>
                </c:pt>
                <c:pt idx="25">
                  <c:v>Blue Springs, MO</c:v>
                </c:pt>
                <c:pt idx="26">
                  <c:v>Shawnee, KS</c:v>
                </c:pt>
                <c:pt idx="27">
                  <c:v>Raymore, MO</c:v>
                </c:pt>
                <c:pt idx="28">
                  <c:v>Lansing, KS</c:v>
                </c:pt>
                <c:pt idx="29">
                  <c:v>Basehor, KS</c:v>
                </c:pt>
                <c:pt idx="30">
                  <c:v>Lee's Summit, MO</c:v>
                </c:pt>
                <c:pt idx="31">
                  <c:v>Parkville, MO</c:v>
                </c:pt>
                <c:pt idx="32">
                  <c:v>Lenexa, KS</c:v>
                </c:pt>
                <c:pt idx="33">
                  <c:v>Leawood, KS</c:v>
                </c:pt>
                <c:pt idx="34">
                  <c:v>Olathe, KS</c:v>
                </c:pt>
                <c:pt idx="35">
                  <c:v>Buckner, MO</c:v>
                </c:pt>
                <c:pt idx="36">
                  <c:v>Grandview, MO</c:v>
                </c:pt>
                <c:pt idx="37">
                  <c:v>Leavenworth, KS</c:v>
                </c:pt>
                <c:pt idx="38">
                  <c:v>Grain Valley, MO</c:v>
                </c:pt>
                <c:pt idx="39">
                  <c:v>Raytown, MO</c:v>
                </c:pt>
                <c:pt idx="40">
                  <c:v>Greenwood, MO</c:v>
                </c:pt>
                <c:pt idx="41">
                  <c:v>Louisburg, KS</c:v>
                </c:pt>
                <c:pt idx="42">
                  <c:v>Bonner Springs, KS</c:v>
                </c:pt>
                <c:pt idx="43">
                  <c:v>Spring Hill, KS</c:v>
                </c:pt>
                <c:pt idx="44">
                  <c:v>Desoto, KS</c:v>
                </c:pt>
                <c:pt idx="45">
                  <c:v>Gardner, KS</c:v>
                </c:pt>
                <c:pt idx="46">
                  <c:v>Kansas City, MO</c:v>
                </c:pt>
                <c:pt idx="47">
                  <c:v>Edwardsville, KS</c:v>
                </c:pt>
                <c:pt idx="48">
                  <c:v>Unified Government, KS</c:v>
                </c:pt>
              </c:strCache>
            </c:strRef>
          </c:cat>
          <c:val>
            <c:numRef>
              <c:f>'Sort on Taxes'!$H$16:$BD$16</c:f>
              <c:numCache>
                <c:formatCode>General</c:formatCode>
                <c:ptCount val="49"/>
                <c:pt idx="0">
                  <c:v>1597.4999999999998</c:v>
                </c:pt>
                <c:pt idx="1">
                  <c:v>1653.75</c:v>
                </c:pt>
                <c:pt idx="2">
                  <c:v>1485</c:v>
                </c:pt>
                <c:pt idx="3">
                  <c:v>1597.4999999999998</c:v>
                </c:pt>
                <c:pt idx="4">
                  <c:v>1794.375</c:v>
                </c:pt>
                <c:pt idx="5">
                  <c:v>1794.375</c:v>
                </c:pt>
                <c:pt idx="6">
                  <c:v>1485</c:v>
                </c:pt>
                <c:pt idx="7">
                  <c:v>1836.5625</c:v>
                </c:pt>
                <c:pt idx="8">
                  <c:v>1681.875</c:v>
                </c:pt>
                <c:pt idx="9">
                  <c:v>1794.375</c:v>
                </c:pt>
                <c:pt idx="10">
                  <c:v>1946.2499999999998</c:v>
                </c:pt>
                <c:pt idx="11">
                  <c:v>1625.6249999999998</c:v>
                </c:pt>
                <c:pt idx="12">
                  <c:v>1667.25</c:v>
                </c:pt>
                <c:pt idx="13">
                  <c:v>1850.625</c:v>
                </c:pt>
                <c:pt idx="14">
                  <c:v>1918.1250000000002</c:v>
                </c:pt>
                <c:pt idx="15">
                  <c:v>1822.5</c:v>
                </c:pt>
                <c:pt idx="16">
                  <c:v>1974.3749999999998</c:v>
                </c:pt>
                <c:pt idx="17">
                  <c:v>1974.3749999999998</c:v>
                </c:pt>
                <c:pt idx="18">
                  <c:v>1710</c:v>
                </c:pt>
                <c:pt idx="19">
                  <c:v>1710</c:v>
                </c:pt>
                <c:pt idx="20">
                  <c:v>2030.625</c:v>
                </c:pt>
                <c:pt idx="21">
                  <c:v>1918.1250000000002</c:v>
                </c:pt>
                <c:pt idx="22">
                  <c:v>1934.9999999999998</c:v>
                </c:pt>
                <c:pt idx="23">
                  <c:v>1974.3749999999998</c:v>
                </c:pt>
                <c:pt idx="24">
                  <c:v>1819.58671875</c:v>
                </c:pt>
                <c:pt idx="25">
                  <c:v>1541.2500000000002</c:v>
                </c:pt>
                <c:pt idx="26">
                  <c:v>1974.3749999999998</c:v>
                </c:pt>
                <c:pt idx="27">
                  <c:v>1906.8750000000002</c:v>
                </c:pt>
                <c:pt idx="28">
                  <c:v>1867.5</c:v>
                </c:pt>
                <c:pt idx="29">
                  <c:v>1642.5</c:v>
                </c:pt>
                <c:pt idx="30">
                  <c:v>1723.9499999999998</c:v>
                </c:pt>
                <c:pt idx="31">
                  <c:v>1597.4999999999998</c:v>
                </c:pt>
                <c:pt idx="32">
                  <c:v>2002.5</c:v>
                </c:pt>
                <c:pt idx="33">
                  <c:v>2036.25</c:v>
                </c:pt>
                <c:pt idx="34">
                  <c:v>1946.2499999999998</c:v>
                </c:pt>
                <c:pt idx="35">
                  <c:v>1653.75</c:v>
                </c:pt>
                <c:pt idx="36">
                  <c:v>1766.25</c:v>
                </c:pt>
                <c:pt idx="37">
                  <c:v>1867.5</c:v>
                </c:pt>
                <c:pt idx="38">
                  <c:v>1766.25</c:v>
                </c:pt>
                <c:pt idx="39">
                  <c:v>1822.5</c:v>
                </c:pt>
                <c:pt idx="40">
                  <c:v>1667.8125</c:v>
                </c:pt>
                <c:pt idx="41">
                  <c:v>1979.9999999999998</c:v>
                </c:pt>
                <c:pt idx="42">
                  <c:v>2053.125</c:v>
                </c:pt>
                <c:pt idx="43">
                  <c:v>2033.4375</c:v>
                </c:pt>
                <c:pt idx="44">
                  <c:v>2061.6750000000002</c:v>
                </c:pt>
                <c:pt idx="45">
                  <c:v>2030.625</c:v>
                </c:pt>
                <c:pt idx="46">
                  <c:v>1745.1000000000001</c:v>
                </c:pt>
                <c:pt idx="47">
                  <c:v>1867.5</c:v>
                </c:pt>
                <c:pt idx="48">
                  <c:v>2008.125</c:v>
                </c:pt>
              </c:numCache>
            </c:numRef>
          </c:val>
        </c:ser>
        <c:ser>
          <c:idx val="2"/>
          <c:order val="2"/>
          <c:tx>
            <c:strRef>
              <c:f>'Sort on Taxes'!$A$20</c:f>
              <c:strCache>
                <c:ptCount val="1"/>
                <c:pt idx="0">
                  <c:v>Income Tax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'Sort on Taxes'!$H$2:$BD$2</c:f>
              <c:strCache>
                <c:ptCount val="49"/>
                <c:pt idx="0">
                  <c:v>Smithville, MO</c:v>
                </c:pt>
                <c:pt idx="1">
                  <c:v>Harrisonville, MO</c:v>
                </c:pt>
                <c:pt idx="2">
                  <c:v>Riverside, MO</c:v>
                </c:pt>
                <c:pt idx="3">
                  <c:v>Kearney, MO</c:v>
                </c:pt>
                <c:pt idx="4">
                  <c:v>Pleasant Hill, MO</c:v>
                </c:pt>
                <c:pt idx="5">
                  <c:v>Platte City, MO</c:v>
                </c:pt>
                <c:pt idx="6">
                  <c:v>North Kansas City, MO</c:v>
                </c:pt>
                <c:pt idx="7">
                  <c:v>Excelsior Springs, MO</c:v>
                </c:pt>
                <c:pt idx="8">
                  <c:v>Independence, MO</c:v>
                </c:pt>
                <c:pt idx="9">
                  <c:v>Peculiar, MO</c:v>
                </c:pt>
                <c:pt idx="10">
                  <c:v>Overland Park, KS</c:v>
                </c:pt>
                <c:pt idx="11">
                  <c:v>Sugar Creek, MO</c:v>
                </c:pt>
                <c:pt idx="12">
                  <c:v>Lawson, MO</c:v>
                </c:pt>
                <c:pt idx="13">
                  <c:v>Belton, MO</c:v>
                </c:pt>
                <c:pt idx="14">
                  <c:v>Prairie Village, KS</c:v>
                </c:pt>
                <c:pt idx="15">
                  <c:v>Oak Grove, MO</c:v>
                </c:pt>
                <c:pt idx="16">
                  <c:v>Mission, KS</c:v>
                </c:pt>
                <c:pt idx="17">
                  <c:v>Merriam, KS</c:v>
                </c:pt>
                <c:pt idx="18">
                  <c:v>Gladstone, MO</c:v>
                </c:pt>
                <c:pt idx="19">
                  <c:v>Liberty, MO</c:v>
                </c:pt>
                <c:pt idx="20">
                  <c:v>Fairway, KS</c:v>
                </c:pt>
                <c:pt idx="21">
                  <c:v>Mission Hills, KS</c:v>
                </c:pt>
                <c:pt idx="22">
                  <c:v>Pleasant Valley, MO</c:v>
                </c:pt>
                <c:pt idx="23">
                  <c:v>Roeland Park, KS</c:v>
                </c:pt>
                <c:pt idx="24">
                  <c:v>Average</c:v>
                </c:pt>
                <c:pt idx="25">
                  <c:v>Blue Springs, MO</c:v>
                </c:pt>
                <c:pt idx="26">
                  <c:v>Shawnee, KS</c:v>
                </c:pt>
                <c:pt idx="27">
                  <c:v>Raymore, MO</c:v>
                </c:pt>
                <c:pt idx="28">
                  <c:v>Lansing, KS</c:v>
                </c:pt>
                <c:pt idx="29">
                  <c:v>Basehor, KS</c:v>
                </c:pt>
                <c:pt idx="30">
                  <c:v>Lee's Summit, MO</c:v>
                </c:pt>
                <c:pt idx="31">
                  <c:v>Parkville, MO</c:v>
                </c:pt>
                <c:pt idx="32">
                  <c:v>Lenexa, KS</c:v>
                </c:pt>
                <c:pt idx="33">
                  <c:v>Leawood, KS</c:v>
                </c:pt>
                <c:pt idx="34">
                  <c:v>Olathe, KS</c:v>
                </c:pt>
                <c:pt idx="35">
                  <c:v>Buckner, MO</c:v>
                </c:pt>
                <c:pt idx="36">
                  <c:v>Grandview, MO</c:v>
                </c:pt>
                <c:pt idx="37">
                  <c:v>Leavenworth, KS</c:v>
                </c:pt>
                <c:pt idx="38">
                  <c:v>Grain Valley, MO</c:v>
                </c:pt>
                <c:pt idx="39">
                  <c:v>Raytown, MO</c:v>
                </c:pt>
                <c:pt idx="40">
                  <c:v>Greenwood, MO</c:v>
                </c:pt>
                <c:pt idx="41">
                  <c:v>Louisburg, KS</c:v>
                </c:pt>
                <c:pt idx="42">
                  <c:v>Bonner Springs, KS</c:v>
                </c:pt>
                <c:pt idx="43">
                  <c:v>Spring Hill, KS</c:v>
                </c:pt>
                <c:pt idx="44">
                  <c:v>Desoto, KS</c:v>
                </c:pt>
                <c:pt idx="45">
                  <c:v>Gardner, KS</c:v>
                </c:pt>
                <c:pt idx="46">
                  <c:v>Kansas City, MO</c:v>
                </c:pt>
                <c:pt idx="47">
                  <c:v>Edwardsville, KS</c:v>
                </c:pt>
                <c:pt idx="48">
                  <c:v>Unified Government, KS</c:v>
                </c:pt>
              </c:strCache>
            </c:strRef>
          </c:cat>
          <c:val>
            <c:numRef>
              <c:f>'Sort on Taxes'!$H$20:$BD$20</c:f>
              <c:numCache>
                <c:formatCode>General</c:formatCode>
                <c:ptCount val="49"/>
                <c:pt idx="0">
                  <c:v>2989.44</c:v>
                </c:pt>
                <c:pt idx="1">
                  <c:v>2989.44</c:v>
                </c:pt>
                <c:pt idx="2">
                  <c:v>2989.44</c:v>
                </c:pt>
                <c:pt idx="3">
                  <c:v>2989.44</c:v>
                </c:pt>
                <c:pt idx="4">
                  <c:v>2989.44</c:v>
                </c:pt>
                <c:pt idx="5">
                  <c:v>2989.44</c:v>
                </c:pt>
                <c:pt idx="6">
                  <c:v>2989.44</c:v>
                </c:pt>
                <c:pt idx="7">
                  <c:v>2989.44</c:v>
                </c:pt>
                <c:pt idx="8">
                  <c:v>2989.44</c:v>
                </c:pt>
                <c:pt idx="9">
                  <c:v>2989.44</c:v>
                </c:pt>
                <c:pt idx="10">
                  <c:v>3339.348</c:v>
                </c:pt>
                <c:pt idx="11">
                  <c:v>2989.44</c:v>
                </c:pt>
                <c:pt idx="12">
                  <c:v>2989.44</c:v>
                </c:pt>
                <c:pt idx="13">
                  <c:v>2989.44</c:v>
                </c:pt>
                <c:pt idx="14">
                  <c:v>3339.348</c:v>
                </c:pt>
                <c:pt idx="15">
                  <c:v>2989.44</c:v>
                </c:pt>
                <c:pt idx="16">
                  <c:v>3339.348</c:v>
                </c:pt>
                <c:pt idx="17">
                  <c:v>3339.348</c:v>
                </c:pt>
                <c:pt idx="18">
                  <c:v>2989.44</c:v>
                </c:pt>
                <c:pt idx="19">
                  <c:v>2989.44</c:v>
                </c:pt>
                <c:pt idx="20">
                  <c:v>3339.348</c:v>
                </c:pt>
                <c:pt idx="21">
                  <c:v>3339.348</c:v>
                </c:pt>
                <c:pt idx="22">
                  <c:v>2989.44</c:v>
                </c:pt>
                <c:pt idx="23">
                  <c:v>3339.348</c:v>
                </c:pt>
                <c:pt idx="24">
                  <c:v>3142.52475</c:v>
                </c:pt>
                <c:pt idx="25">
                  <c:v>2989.44</c:v>
                </c:pt>
                <c:pt idx="26">
                  <c:v>3339.348</c:v>
                </c:pt>
                <c:pt idx="27">
                  <c:v>2989.44</c:v>
                </c:pt>
                <c:pt idx="28">
                  <c:v>3339.348</c:v>
                </c:pt>
                <c:pt idx="29">
                  <c:v>3339.348</c:v>
                </c:pt>
                <c:pt idx="30">
                  <c:v>2989.44</c:v>
                </c:pt>
                <c:pt idx="31">
                  <c:v>2989.44</c:v>
                </c:pt>
                <c:pt idx="32">
                  <c:v>3339.348</c:v>
                </c:pt>
                <c:pt idx="33">
                  <c:v>3339.348</c:v>
                </c:pt>
                <c:pt idx="34">
                  <c:v>3339.348</c:v>
                </c:pt>
                <c:pt idx="35">
                  <c:v>2989.44</c:v>
                </c:pt>
                <c:pt idx="36">
                  <c:v>2989.44</c:v>
                </c:pt>
                <c:pt idx="37">
                  <c:v>3339.348</c:v>
                </c:pt>
                <c:pt idx="38">
                  <c:v>2989.44</c:v>
                </c:pt>
                <c:pt idx="39">
                  <c:v>2989.44</c:v>
                </c:pt>
                <c:pt idx="40">
                  <c:v>2989.44</c:v>
                </c:pt>
                <c:pt idx="41">
                  <c:v>3339.348</c:v>
                </c:pt>
                <c:pt idx="42">
                  <c:v>3339.348</c:v>
                </c:pt>
                <c:pt idx="43">
                  <c:v>3339.348</c:v>
                </c:pt>
                <c:pt idx="44">
                  <c:v>3339.348</c:v>
                </c:pt>
                <c:pt idx="45">
                  <c:v>3339.348</c:v>
                </c:pt>
                <c:pt idx="46">
                  <c:v>3889.44</c:v>
                </c:pt>
                <c:pt idx="47">
                  <c:v>3339.348</c:v>
                </c:pt>
                <c:pt idx="48">
                  <c:v>3339.348</c:v>
                </c:pt>
              </c:numCache>
            </c:numRef>
          </c:val>
        </c:ser>
        <c:ser>
          <c:idx val="3"/>
          <c:order val="3"/>
          <c:tx>
            <c:strRef>
              <c:f>'Sort on Taxes'!$A$25</c:f>
              <c:strCache>
                <c:ptCount val="1"/>
                <c:pt idx="0">
                  <c:v>Misc. Taxes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'Sort on Taxes'!$H$2:$BD$2</c:f>
              <c:strCache>
                <c:ptCount val="49"/>
                <c:pt idx="0">
                  <c:v>Smithville, MO</c:v>
                </c:pt>
                <c:pt idx="1">
                  <c:v>Harrisonville, MO</c:v>
                </c:pt>
                <c:pt idx="2">
                  <c:v>Riverside, MO</c:v>
                </c:pt>
                <c:pt idx="3">
                  <c:v>Kearney, MO</c:v>
                </c:pt>
                <c:pt idx="4">
                  <c:v>Pleasant Hill, MO</c:v>
                </c:pt>
                <c:pt idx="5">
                  <c:v>Platte City, MO</c:v>
                </c:pt>
                <c:pt idx="6">
                  <c:v>North Kansas City, MO</c:v>
                </c:pt>
                <c:pt idx="7">
                  <c:v>Excelsior Springs, MO</c:v>
                </c:pt>
                <c:pt idx="8">
                  <c:v>Independence, MO</c:v>
                </c:pt>
                <c:pt idx="9">
                  <c:v>Peculiar, MO</c:v>
                </c:pt>
                <c:pt idx="10">
                  <c:v>Overland Park, KS</c:v>
                </c:pt>
                <c:pt idx="11">
                  <c:v>Sugar Creek, MO</c:v>
                </c:pt>
                <c:pt idx="12">
                  <c:v>Lawson, MO</c:v>
                </c:pt>
                <c:pt idx="13">
                  <c:v>Belton, MO</c:v>
                </c:pt>
                <c:pt idx="14">
                  <c:v>Prairie Village, KS</c:v>
                </c:pt>
                <c:pt idx="15">
                  <c:v>Oak Grove, MO</c:v>
                </c:pt>
                <c:pt idx="16">
                  <c:v>Mission, KS</c:v>
                </c:pt>
                <c:pt idx="17">
                  <c:v>Merriam, KS</c:v>
                </c:pt>
                <c:pt idx="18">
                  <c:v>Gladstone, MO</c:v>
                </c:pt>
                <c:pt idx="19">
                  <c:v>Liberty, MO</c:v>
                </c:pt>
                <c:pt idx="20">
                  <c:v>Fairway, KS</c:v>
                </c:pt>
                <c:pt idx="21">
                  <c:v>Mission Hills, KS</c:v>
                </c:pt>
                <c:pt idx="22">
                  <c:v>Pleasant Valley, MO</c:v>
                </c:pt>
                <c:pt idx="23">
                  <c:v>Roeland Park, KS</c:v>
                </c:pt>
                <c:pt idx="24">
                  <c:v>Average</c:v>
                </c:pt>
                <c:pt idx="25">
                  <c:v>Blue Springs, MO</c:v>
                </c:pt>
                <c:pt idx="26">
                  <c:v>Shawnee, KS</c:v>
                </c:pt>
                <c:pt idx="27">
                  <c:v>Raymore, MO</c:v>
                </c:pt>
                <c:pt idx="28">
                  <c:v>Lansing, KS</c:v>
                </c:pt>
                <c:pt idx="29">
                  <c:v>Basehor, KS</c:v>
                </c:pt>
                <c:pt idx="30">
                  <c:v>Lee's Summit, MO</c:v>
                </c:pt>
                <c:pt idx="31">
                  <c:v>Parkville, MO</c:v>
                </c:pt>
                <c:pt idx="32">
                  <c:v>Lenexa, KS</c:v>
                </c:pt>
                <c:pt idx="33">
                  <c:v>Leawood, KS</c:v>
                </c:pt>
                <c:pt idx="34">
                  <c:v>Olathe, KS</c:v>
                </c:pt>
                <c:pt idx="35">
                  <c:v>Buckner, MO</c:v>
                </c:pt>
                <c:pt idx="36">
                  <c:v>Grandview, MO</c:v>
                </c:pt>
                <c:pt idx="37">
                  <c:v>Leavenworth, KS</c:v>
                </c:pt>
                <c:pt idx="38">
                  <c:v>Grain Valley, MO</c:v>
                </c:pt>
                <c:pt idx="39">
                  <c:v>Raytown, MO</c:v>
                </c:pt>
                <c:pt idx="40">
                  <c:v>Greenwood, MO</c:v>
                </c:pt>
                <c:pt idx="41">
                  <c:v>Louisburg, KS</c:v>
                </c:pt>
                <c:pt idx="42">
                  <c:v>Bonner Springs, KS</c:v>
                </c:pt>
                <c:pt idx="43">
                  <c:v>Spring Hill, KS</c:v>
                </c:pt>
                <c:pt idx="44">
                  <c:v>Desoto, KS</c:v>
                </c:pt>
                <c:pt idx="45">
                  <c:v>Gardner, KS</c:v>
                </c:pt>
                <c:pt idx="46">
                  <c:v>Kansas City, MO</c:v>
                </c:pt>
                <c:pt idx="47">
                  <c:v>Edwardsville, KS</c:v>
                </c:pt>
                <c:pt idx="48">
                  <c:v>Unified Government, KS</c:v>
                </c:pt>
              </c:strCache>
            </c:strRef>
          </c:cat>
          <c:val>
            <c:numRef>
              <c:f>'Sort on Taxes'!$H$25:$BD$25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10</c:v>
                </c:pt>
                <c:pt idx="16">
                  <c:v>72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7</c:v>
                </c:pt>
                <c:pt idx="36">
                  <c:v>10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25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5378304"/>
        <c:axId val="145388288"/>
      </c:barChart>
      <c:catAx>
        <c:axId val="1453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388288"/>
        <c:crosses val="autoZero"/>
        <c:auto val="1"/>
        <c:lblAlgn val="ctr"/>
        <c:lblOffset val="100"/>
        <c:noMultiLvlLbl val="0"/>
      </c:catAx>
      <c:valAx>
        <c:axId val="145388288"/>
        <c:scaling>
          <c:orientation val="minMax"/>
        </c:scaling>
        <c:delete val="0"/>
        <c:axPos val="l"/>
        <c:majorGridlines/>
        <c:numFmt formatCode="\$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378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602506208463073"/>
          <c:y val="0.11788639224974926"/>
          <c:w val="0.58902745852420624"/>
          <c:h val="6.7073384119667956E-2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dirty="0"/>
              <a:t>Taxes for a Single Family- 2013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169633390841716E-2"/>
          <c:y val="0.12065040650406504"/>
          <c:w val="0.89760018315467571"/>
          <c:h val="0.57310074045622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'Sort on Taxes'!$A$8</c:f>
              <c:strCache>
                <c:ptCount val="1"/>
                <c:pt idx="0">
                  <c:v>Property Tax: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25"/>
            <c:invertIfNegative val="0"/>
            <c:bubble3D val="0"/>
          </c:dPt>
          <c:cat>
            <c:strRef>
              <c:f>'Sort on Taxes'!$H$4:$BD$4</c:f>
              <c:strCache>
                <c:ptCount val="49"/>
                <c:pt idx="0">
                  <c:v>Riverside, MO</c:v>
                </c:pt>
                <c:pt idx="1">
                  <c:v>Smithville, MO</c:v>
                </c:pt>
                <c:pt idx="2">
                  <c:v>Harrisonville, MO</c:v>
                </c:pt>
                <c:pt idx="3">
                  <c:v>Platte City, MO</c:v>
                </c:pt>
                <c:pt idx="4">
                  <c:v>Peculiar, MO</c:v>
                </c:pt>
                <c:pt idx="5">
                  <c:v>North Kansas City, MO</c:v>
                </c:pt>
                <c:pt idx="6">
                  <c:v>Independence, MO</c:v>
                </c:pt>
                <c:pt idx="7">
                  <c:v>Excelsior Springs, MO</c:v>
                </c:pt>
                <c:pt idx="8">
                  <c:v>Sugar Creek, MO</c:v>
                </c:pt>
                <c:pt idx="9">
                  <c:v>Gladstone, MO</c:v>
                </c:pt>
                <c:pt idx="10">
                  <c:v>Merriam, KS</c:v>
                </c:pt>
                <c:pt idx="11">
                  <c:v>Kearney, MO</c:v>
                </c:pt>
                <c:pt idx="12">
                  <c:v>Oak Grove, MO</c:v>
                </c:pt>
                <c:pt idx="13">
                  <c:v>Fairway, KS</c:v>
                </c:pt>
                <c:pt idx="14">
                  <c:v>Overland Park, KS</c:v>
                </c:pt>
                <c:pt idx="15">
                  <c:v>Mission Hills, KS</c:v>
                </c:pt>
                <c:pt idx="16">
                  <c:v>Prairie Village, KS</c:v>
                </c:pt>
                <c:pt idx="17">
                  <c:v>Mission, KS</c:v>
                </c:pt>
                <c:pt idx="18">
                  <c:v>Pleasant Hill, MO</c:v>
                </c:pt>
                <c:pt idx="19">
                  <c:v>Pleasant Valley, MO</c:v>
                </c:pt>
                <c:pt idx="20">
                  <c:v>Liberty, MO</c:v>
                </c:pt>
                <c:pt idx="21">
                  <c:v>Spring Hill, KS</c:v>
                </c:pt>
                <c:pt idx="22">
                  <c:v>Lawson, MO</c:v>
                </c:pt>
                <c:pt idx="23">
                  <c:v>Average</c:v>
                </c:pt>
                <c:pt idx="24">
                  <c:v>Shawnee, KS</c:v>
                </c:pt>
                <c:pt idx="25">
                  <c:v>Roeland Park, KS</c:v>
                </c:pt>
                <c:pt idx="26">
                  <c:v>Leawood, KS</c:v>
                </c:pt>
                <c:pt idx="27">
                  <c:v>Belton, MO</c:v>
                </c:pt>
                <c:pt idx="28">
                  <c:v>Raymore, MO</c:v>
                </c:pt>
                <c:pt idx="29">
                  <c:v>Buckner, MO</c:v>
                </c:pt>
                <c:pt idx="30">
                  <c:v>Parkville, MO</c:v>
                </c:pt>
                <c:pt idx="31">
                  <c:v>Blue Springs, MO</c:v>
                </c:pt>
                <c:pt idx="32">
                  <c:v>Olathe, KS</c:v>
                </c:pt>
                <c:pt idx="33">
                  <c:v>Lee's Summit, MO</c:v>
                </c:pt>
                <c:pt idx="34">
                  <c:v>Lenexa, KS</c:v>
                </c:pt>
                <c:pt idx="35">
                  <c:v>Grandview, MO</c:v>
                </c:pt>
                <c:pt idx="36">
                  <c:v>Lansing, KS</c:v>
                </c:pt>
                <c:pt idx="37">
                  <c:v>Basehor, KS</c:v>
                </c:pt>
                <c:pt idx="38">
                  <c:v>Greenwood, MO</c:v>
                </c:pt>
                <c:pt idx="39">
                  <c:v>Leavenworth, KS</c:v>
                </c:pt>
                <c:pt idx="40">
                  <c:v>Raytown, MO</c:v>
                </c:pt>
                <c:pt idx="41">
                  <c:v>Grain Valley, MO</c:v>
                </c:pt>
                <c:pt idx="42">
                  <c:v>Louisburg, KS</c:v>
                </c:pt>
                <c:pt idx="43">
                  <c:v>Gardner, KS</c:v>
                </c:pt>
                <c:pt idx="44">
                  <c:v>Desoto, KS</c:v>
                </c:pt>
                <c:pt idx="45">
                  <c:v>Bonner Springs, KS</c:v>
                </c:pt>
                <c:pt idx="46">
                  <c:v>Kansas City, MO</c:v>
                </c:pt>
                <c:pt idx="47">
                  <c:v>Edwardsville, KS</c:v>
                </c:pt>
                <c:pt idx="48">
                  <c:v>Unified Government, KS</c:v>
                </c:pt>
              </c:strCache>
            </c:strRef>
          </c:cat>
          <c:val>
            <c:numRef>
              <c:f>'Sort on Taxes'!$H$9:$BD$9</c:f>
              <c:numCache>
                <c:formatCode>General</c:formatCode>
                <c:ptCount val="49"/>
                <c:pt idx="0">
                  <c:v>4317.9665999999997</c:v>
                </c:pt>
                <c:pt idx="1">
                  <c:v>4253.7153600000001</c:v>
                </c:pt>
                <c:pt idx="2">
                  <c:v>4093.15164</c:v>
                </c:pt>
                <c:pt idx="3">
                  <c:v>4276.9577399999998</c:v>
                </c:pt>
                <c:pt idx="4">
                  <c:v>4525.7208599999994</c:v>
                </c:pt>
                <c:pt idx="5">
                  <c:v>5029.1080800000009</c:v>
                </c:pt>
                <c:pt idx="6">
                  <c:v>4899.0202714285715</c:v>
                </c:pt>
                <c:pt idx="7">
                  <c:v>4902.4404299999997</c:v>
                </c:pt>
                <c:pt idx="8">
                  <c:v>5224.2009399999988</c:v>
                </c:pt>
                <c:pt idx="9">
                  <c:v>5136.8802000000005</c:v>
                </c:pt>
                <c:pt idx="10">
                  <c:v>4559.7511977777776</c:v>
                </c:pt>
                <c:pt idx="11">
                  <c:v>5277.8724000000002</c:v>
                </c:pt>
                <c:pt idx="12">
                  <c:v>5131.8907500000005</c:v>
                </c:pt>
                <c:pt idx="13">
                  <c:v>4556.3296200000004</c:v>
                </c:pt>
                <c:pt idx="14">
                  <c:v>4493.7623071698117</c:v>
                </c:pt>
                <c:pt idx="15">
                  <c:v>4685.15852</c:v>
                </c:pt>
                <c:pt idx="16">
                  <c:v>4589.7354800000012</c:v>
                </c:pt>
                <c:pt idx="17">
                  <c:v>4479.876846666667</c:v>
                </c:pt>
                <c:pt idx="18">
                  <c:v>5292.1325700000007</c:v>
                </c:pt>
                <c:pt idx="19">
                  <c:v>5211.2390999999998</c:v>
                </c:pt>
                <c:pt idx="20">
                  <c:v>5253.6011399999998</c:v>
                </c:pt>
                <c:pt idx="21">
                  <c:v>4822.6539733333339</c:v>
                </c:pt>
                <c:pt idx="22">
                  <c:v>5676.7708800000009</c:v>
                </c:pt>
                <c:pt idx="23">
                  <c:v>5239.1267295443859</c:v>
                </c:pt>
                <c:pt idx="24">
                  <c:v>4912.9498440000016</c:v>
                </c:pt>
                <c:pt idx="25">
                  <c:v>4838.9735999999984</c:v>
                </c:pt>
                <c:pt idx="26">
                  <c:v>4864.9342799999995</c:v>
                </c:pt>
                <c:pt idx="27">
                  <c:v>5266.2839999999997</c:v>
                </c:pt>
                <c:pt idx="28">
                  <c:v>5356.2228599999999</c:v>
                </c:pt>
                <c:pt idx="29">
                  <c:v>5855.1678600000005</c:v>
                </c:pt>
                <c:pt idx="30">
                  <c:v>5725.5065400000003</c:v>
                </c:pt>
                <c:pt idx="31">
                  <c:v>5677.640010000001</c:v>
                </c:pt>
                <c:pt idx="32">
                  <c:v>4978.5263311111112</c:v>
                </c:pt>
                <c:pt idx="33">
                  <c:v>5684.8398399999996</c:v>
                </c:pt>
                <c:pt idx="34">
                  <c:v>5026.525197931036</c:v>
                </c:pt>
                <c:pt idx="35">
                  <c:v>5742.0200100000002</c:v>
                </c:pt>
                <c:pt idx="36">
                  <c:v>5302.3678400000008</c:v>
                </c:pt>
                <c:pt idx="37">
                  <c:v>5432.7949200000003</c:v>
                </c:pt>
                <c:pt idx="38">
                  <c:v>6105.7348200000006</c:v>
                </c:pt>
                <c:pt idx="39">
                  <c:v>5589.1956733333327</c:v>
                </c:pt>
                <c:pt idx="40">
                  <c:v>5920.4169900000006</c:v>
                </c:pt>
                <c:pt idx="41">
                  <c:v>6016.2079919999996</c:v>
                </c:pt>
                <c:pt idx="42">
                  <c:v>5703.666940000001</c:v>
                </c:pt>
                <c:pt idx="43">
                  <c:v>5777.124749999999</c:v>
                </c:pt>
                <c:pt idx="44">
                  <c:v>5749.5113180000008</c:v>
                </c:pt>
                <c:pt idx="45">
                  <c:v>5870.8261733333347</c:v>
                </c:pt>
                <c:pt idx="46">
                  <c:v>5711.8982175000001</c:v>
                </c:pt>
                <c:pt idx="47">
                  <c:v>6745.95316</c:v>
                </c:pt>
                <c:pt idx="48">
                  <c:v>6932.8569445454568</c:v>
                </c:pt>
              </c:numCache>
            </c:numRef>
          </c:val>
        </c:ser>
        <c:ser>
          <c:idx val="1"/>
          <c:order val="1"/>
          <c:tx>
            <c:strRef>
              <c:f>'Sort on Taxes'!$A$17</c:f>
              <c:strCache>
                <c:ptCount val="1"/>
                <c:pt idx="0">
                  <c:v>Sales Tax: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'Sort on Taxes'!$H$4:$BD$4</c:f>
              <c:strCache>
                <c:ptCount val="49"/>
                <c:pt idx="0">
                  <c:v>Riverside, MO</c:v>
                </c:pt>
                <c:pt idx="1">
                  <c:v>Smithville, MO</c:v>
                </c:pt>
                <c:pt idx="2">
                  <c:v>Harrisonville, MO</c:v>
                </c:pt>
                <c:pt idx="3">
                  <c:v>Platte City, MO</c:v>
                </c:pt>
                <c:pt idx="4">
                  <c:v>Peculiar, MO</c:v>
                </c:pt>
                <c:pt idx="5">
                  <c:v>North Kansas City, MO</c:v>
                </c:pt>
                <c:pt idx="6">
                  <c:v>Independence, MO</c:v>
                </c:pt>
                <c:pt idx="7">
                  <c:v>Excelsior Springs, MO</c:v>
                </c:pt>
                <c:pt idx="8">
                  <c:v>Sugar Creek, MO</c:v>
                </c:pt>
                <c:pt idx="9">
                  <c:v>Gladstone, MO</c:v>
                </c:pt>
                <c:pt idx="10">
                  <c:v>Merriam, KS</c:v>
                </c:pt>
                <c:pt idx="11">
                  <c:v>Kearney, MO</c:v>
                </c:pt>
                <c:pt idx="12">
                  <c:v>Oak Grove, MO</c:v>
                </c:pt>
                <c:pt idx="13">
                  <c:v>Fairway, KS</c:v>
                </c:pt>
                <c:pt idx="14">
                  <c:v>Overland Park, KS</c:v>
                </c:pt>
                <c:pt idx="15">
                  <c:v>Mission Hills, KS</c:v>
                </c:pt>
                <c:pt idx="16">
                  <c:v>Prairie Village, KS</c:v>
                </c:pt>
                <c:pt idx="17">
                  <c:v>Mission, KS</c:v>
                </c:pt>
                <c:pt idx="18">
                  <c:v>Pleasant Hill, MO</c:v>
                </c:pt>
                <c:pt idx="19">
                  <c:v>Pleasant Valley, MO</c:v>
                </c:pt>
                <c:pt idx="20">
                  <c:v>Liberty, MO</c:v>
                </c:pt>
                <c:pt idx="21">
                  <c:v>Spring Hill, KS</c:v>
                </c:pt>
                <c:pt idx="22">
                  <c:v>Lawson, MO</c:v>
                </c:pt>
                <c:pt idx="23">
                  <c:v>Average</c:v>
                </c:pt>
                <c:pt idx="24">
                  <c:v>Shawnee, KS</c:v>
                </c:pt>
                <c:pt idx="25">
                  <c:v>Roeland Park, KS</c:v>
                </c:pt>
                <c:pt idx="26">
                  <c:v>Leawood, KS</c:v>
                </c:pt>
                <c:pt idx="27">
                  <c:v>Belton, MO</c:v>
                </c:pt>
                <c:pt idx="28">
                  <c:v>Raymore, MO</c:v>
                </c:pt>
                <c:pt idx="29">
                  <c:v>Buckner, MO</c:v>
                </c:pt>
                <c:pt idx="30">
                  <c:v>Parkville, MO</c:v>
                </c:pt>
                <c:pt idx="31">
                  <c:v>Blue Springs, MO</c:v>
                </c:pt>
                <c:pt idx="32">
                  <c:v>Olathe, KS</c:v>
                </c:pt>
                <c:pt idx="33">
                  <c:v>Lee's Summit, MO</c:v>
                </c:pt>
                <c:pt idx="34">
                  <c:v>Lenexa, KS</c:v>
                </c:pt>
                <c:pt idx="35">
                  <c:v>Grandview, MO</c:v>
                </c:pt>
                <c:pt idx="36">
                  <c:v>Lansing, KS</c:v>
                </c:pt>
                <c:pt idx="37">
                  <c:v>Basehor, KS</c:v>
                </c:pt>
                <c:pt idx="38">
                  <c:v>Greenwood, MO</c:v>
                </c:pt>
                <c:pt idx="39">
                  <c:v>Leavenworth, KS</c:v>
                </c:pt>
                <c:pt idx="40">
                  <c:v>Raytown, MO</c:v>
                </c:pt>
                <c:pt idx="41">
                  <c:v>Grain Valley, MO</c:v>
                </c:pt>
                <c:pt idx="42">
                  <c:v>Louisburg, KS</c:v>
                </c:pt>
                <c:pt idx="43">
                  <c:v>Gardner, KS</c:v>
                </c:pt>
                <c:pt idx="44">
                  <c:v>Desoto, KS</c:v>
                </c:pt>
                <c:pt idx="45">
                  <c:v>Bonner Springs, KS</c:v>
                </c:pt>
                <c:pt idx="46">
                  <c:v>Kansas City, MO</c:v>
                </c:pt>
                <c:pt idx="47">
                  <c:v>Edwardsville, KS</c:v>
                </c:pt>
                <c:pt idx="48">
                  <c:v>Unified Government, KS</c:v>
                </c:pt>
              </c:strCache>
            </c:strRef>
          </c:cat>
          <c:val>
            <c:numRef>
              <c:f>'Sort on Taxes'!$H$18:$BD$18</c:f>
              <c:numCache>
                <c:formatCode>General</c:formatCode>
                <c:ptCount val="49"/>
                <c:pt idx="0">
                  <c:v>1485</c:v>
                </c:pt>
                <c:pt idx="1">
                  <c:v>1625.6249999999998</c:v>
                </c:pt>
                <c:pt idx="2">
                  <c:v>1953.75</c:v>
                </c:pt>
                <c:pt idx="3">
                  <c:v>1850.625</c:v>
                </c:pt>
                <c:pt idx="4">
                  <c:v>1906.8750000000002</c:v>
                </c:pt>
                <c:pt idx="5">
                  <c:v>1513.125</c:v>
                </c:pt>
                <c:pt idx="6">
                  <c:v>1845.9375</c:v>
                </c:pt>
                <c:pt idx="7">
                  <c:v>1906.8749999999998</c:v>
                </c:pt>
                <c:pt idx="8">
                  <c:v>1653.75</c:v>
                </c:pt>
                <c:pt idx="9">
                  <c:v>1850.6249999999998</c:v>
                </c:pt>
                <c:pt idx="10">
                  <c:v>1974.3749999999998</c:v>
                </c:pt>
                <c:pt idx="11">
                  <c:v>1738.125</c:v>
                </c:pt>
                <c:pt idx="12">
                  <c:v>1897.5</c:v>
                </c:pt>
                <c:pt idx="13">
                  <c:v>2030.625</c:v>
                </c:pt>
                <c:pt idx="14">
                  <c:v>2103.75</c:v>
                </c:pt>
                <c:pt idx="15">
                  <c:v>1918.1250000000002</c:v>
                </c:pt>
                <c:pt idx="16">
                  <c:v>2068.125</c:v>
                </c:pt>
                <c:pt idx="17">
                  <c:v>2124.375</c:v>
                </c:pt>
                <c:pt idx="18">
                  <c:v>1850.625</c:v>
                </c:pt>
                <c:pt idx="19">
                  <c:v>1963.1249999999998</c:v>
                </c:pt>
                <c:pt idx="20">
                  <c:v>1930.9821428571427</c:v>
                </c:pt>
                <c:pt idx="21">
                  <c:v>2033.4375</c:v>
                </c:pt>
                <c:pt idx="22">
                  <c:v>1681.875</c:v>
                </c:pt>
                <c:pt idx="23">
                  <c:v>1931.796328764721</c:v>
                </c:pt>
                <c:pt idx="24">
                  <c:v>2030.625</c:v>
                </c:pt>
                <c:pt idx="25">
                  <c:v>2115</c:v>
                </c:pt>
                <c:pt idx="26">
                  <c:v>2096.25</c:v>
                </c:pt>
                <c:pt idx="27">
                  <c:v>2172.0535714285716</c:v>
                </c:pt>
                <c:pt idx="28">
                  <c:v>2139.9107142857142</c:v>
                </c:pt>
                <c:pt idx="29">
                  <c:v>1681.875</c:v>
                </c:pt>
                <c:pt idx="30">
                  <c:v>1822.5</c:v>
                </c:pt>
                <c:pt idx="31">
                  <c:v>1869.375</c:v>
                </c:pt>
                <c:pt idx="32">
                  <c:v>2157.1875000000005</c:v>
                </c:pt>
                <c:pt idx="33">
                  <c:v>1919.85576923077</c:v>
                </c:pt>
                <c:pt idx="34">
                  <c:v>2152.5000000000005</c:v>
                </c:pt>
                <c:pt idx="35">
                  <c:v>1963.1249999999998</c:v>
                </c:pt>
                <c:pt idx="36">
                  <c:v>1979.9999999999998</c:v>
                </c:pt>
                <c:pt idx="37">
                  <c:v>1951.8749999999998</c:v>
                </c:pt>
                <c:pt idx="38">
                  <c:v>1756.875</c:v>
                </c:pt>
                <c:pt idx="39">
                  <c:v>1867.5</c:v>
                </c:pt>
                <c:pt idx="40">
                  <c:v>2014.6875000000002</c:v>
                </c:pt>
                <c:pt idx="41">
                  <c:v>1944.3749999999998</c:v>
                </c:pt>
                <c:pt idx="42">
                  <c:v>1979.9999999999998</c:v>
                </c:pt>
                <c:pt idx="43">
                  <c:v>2030.625</c:v>
                </c:pt>
                <c:pt idx="44">
                  <c:v>2061.5625</c:v>
                </c:pt>
                <c:pt idx="45">
                  <c:v>2105.15625</c:v>
                </c:pt>
                <c:pt idx="46">
                  <c:v>1986.4528329044113</c:v>
                </c:pt>
                <c:pt idx="47">
                  <c:v>1867.5</c:v>
                </c:pt>
                <c:pt idx="48">
                  <c:v>2152.1250000000005</c:v>
                </c:pt>
              </c:numCache>
            </c:numRef>
          </c:val>
        </c:ser>
        <c:ser>
          <c:idx val="2"/>
          <c:order val="2"/>
          <c:tx>
            <c:strRef>
              <c:f>'Sort on Taxes'!$A$22</c:f>
              <c:strCache>
                <c:ptCount val="1"/>
                <c:pt idx="0">
                  <c:v>Income Tax: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'Sort on Taxes'!$H$4:$BD$4</c:f>
              <c:strCache>
                <c:ptCount val="49"/>
                <c:pt idx="0">
                  <c:v>Riverside, MO</c:v>
                </c:pt>
                <c:pt idx="1">
                  <c:v>Smithville, MO</c:v>
                </c:pt>
                <c:pt idx="2">
                  <c:v>Harrisonville, MO</c:v>
                </c:pt>
                <c:pt idx="3">
                  <c:v>Platte City, MO</c:v>
                </c:pt>
                <c:pt idx="4">
                  <c:v>Peculiar, MO</c:v>
                </c:pt>
                <c:pt idx="5">
                  <c:v>North Kansas City, MO</c:v>
                </c:pt>
                <c:pt idx="6">
                  <c:v>Independence, MO</c:v>
                </c:pt>
                <c:pt idx="7">
                  <c:v>Excelsior Springs, MO</c:v>
                </c:pt>
                <c:pt idx="8">
                  <c:v>Sugar Creek, MO</c:v>
                </c:pt>
                <c:pt idx="9">
                  <c:v>Gladstone, MO</c:v>
                </c:pt>
                <c:pt idx="10">
                  <c:v>Merriam, KS</c:v>
                </c:pt>
                <c:pt idx="11">
                  <c:v>Kearney, MO</c:v>
                </c:pt>
                <c:pt idx="12">
                  <c:v>Oak Grove, MO</c:v>
                </c:pt>
                <c:pt idx="13">
                  <c:v>Fairway, KS</c:v>
                </c:pt>
                <c:pt idx="14">
                  <c:v>Overland Park, KS</c:v>
                </c:pt>
                <c:pt idx="15">
                  <c:v>Mission Hills, KS</c:v>
                </c:pt>
                <c:pt idx="16">
                  <c:v>Prairie Village, KS</c:v>
                </c:pt>
                <c:pt idx="17">
                  <c:v>Mission, KS</c:v>
                </c:pt>
                <c:pt idx="18">
                  <c:v>Pleasant Hill, MO</c:v>
                </c:pt>
                <c:pt idx="19">
                  <c:v>Pleasant Valley, MO</c:v>
                </c:pt>
                <c:pt idx="20">
                  <c:v>Liberty, MO</c:v>
                </c:pt>
                <c:pt idx="21">
                  <c:v>Spring Hill, KS</c:v>
                </c:pt>
                <c:pt idx="22">
                  <c:v>Lawson, MO</c:v>
                </c:pt>
                <c:pt idx="23">
                  <c:v>Average</c:v>
                </c:pt>
                <c:pt idx="24">
                  <c:v>Shawnee, KS</c:v>
                </c:pt>
                <c:pt idx="25">
                  <c:v>Roeland Park, KS</c:v>
                </c:pt>
                <c:pt idx="26">
                  <c:v>Leawood, KS</c:v>
                </c:pt>
                <c:pt idx="27">
                  <c:v>Belton, MO</c:v>
                </c:pt>
                <c:pt idx="28">
                  <c:v>Raymore, MO</c:v>
                </c:pt>
                <c:pt idx="29">
                  <c:v>Buckner, MO</c:v>
                </c:pt>
                <c:pt idx="30">
                  <c:v>Parkville, MO</c:v>
                </c:pt>
                <c:pt idx="31">
                  <c:v>Blue Springs, MO</c:v>
                </c:pt>
                <c:pt idx="32">
                  <c:v>Olathe, KS</c:v>
                </c:pt>
                <c:pt idx="33">
                  <c:v>Lee's Summit, MO</c:v>
                </c:pt>
                <c:pt idx="34">
                  <c:v>Lenexa, KS</c:v>
                </c:pt>
                <c:pt idx="35">
                  <c:v>Grandview, MO</c:v>
                </c:pt>
                <c:pt idx="36">
                  <c:v>Lansing, KS</c:v>
                </c:pt>
                <c:pt idx="37">
                  <c:v>Basehor, KS</c:v>
                </c:pt>
                <c:pt idx="38">
                  <c:v>Greenwood, MO</c:v>
                </c:pt>
                <c:pt idx="39">
                  <c:v>Leavenworth, KS</c:v>
                </c:pt>
                <c:pt idx="40">
                  <c:v>Raytown, MO</c:v>
                </c:pt>
                <c:pt idx="41">
                  <c:v>Grain Valley, MO</c:v>
                </c:pt>
                <c:pt idx="42">
                  <c:v>Louisburg, KS</c:v>
                </c:pt>
                <c:pt idx="43">
                  <c:v>Gardner, KS</c:v>
                </c:pt>
                <c:pt idx="44">
                  <c:v>Desoto, KS</c:v>
                </c:pt>
                <c:pt idx="45">
                  <c:v>Bonner Springs, KS</c:v>
                </c:pt>
                <c:pt idx="46">
                  <c:v>Kansas City, MO</c:v>
                </c:pt>
                <c:pt idx="47">
                  <c:v>Edwardsville, KS</c:v>
                </c:pt>
                <c:pt idx="48">
                  <c:v>Unified Government, KS</c:v>
                </c:pt>
              </c:strCache>
            </c:strRef>
          </c:cat>
          <c:val>
            <c:numRef>
              <c:f>'Sort on Taxes'!$H$22:$BD$22</c:f>
              <c:numCache>
                <c:formatCode>General</c:formatCode>
                <c:ptCount val="49"/>
                <c:pt idx="0">
                  <c:v>2850</c:v>
                </c:pt>
                <c:pt idx="1">
                  <c:v>2850</c:v>
                </c:pt>
                <c:pt idx="2">
                  <c:v>2850</c:v>
                </c:pt>
                <c:pt idx="3">
                  <c:v>2850</c:v>
                </c:pt>
                <c:pt idx="4">
                  <c:v>2850</c:v>
                </c:pt>
                <c:pt idx="5">
                  <c:v>2850</c:v>
                </c:pt>
                <c:pt idx="6">
                  <c:v>2850</c:v>
                </c:pt>
                <c:pt idx="7">
                  <c:v>2850</c:v>
                </c:pt>
                <c:pt idx="8">
                  <c:v>2850</c:v>
                </c:pt>
                <c:pt idx="9">
                  <c:v>2850</c:v>
                </c:pt>
                <c:pt idx="10">
                  <c:v>3312</c:v>
                </c:pt>
                <c:pt idx="11">
                  <c:v>2850</c:v>
                </c:pt>
                <c:pt idx="12">
                  <c:v>2850</c:v>
                </c:pt>
                <c:pt idx="13">
                  <c:v>3312</c:v>
                </c:pt>
                <c:pt idx="14">
                  <c:v>3312</c:v>
                </c:pt>
                <c:pt idx="15">
                  <c:v>3312</c:v>
                </c:pt>
                <c:pt idx="16">
                  <c:v>3312</c:v>
                </c:pt>
                <c:pt idx="17">
                  <c:v>3312</c:v>
                </c:pt>
                <c:pt idx="18">
                  <c:v>2850</c:v>
                </c:pt>
                <c:pt idx="19">
                  <c:v>2850</c:v>
                </c:pt>
                <c:pt idx="20">
                  <c:v>2850</c:v>
                </c:pt>
                <c:pt idx="21">
                  <c:v>3312</c:v>
                </c:pt>
                <c:pt idx="22">
                  <c:v>2850</c:v>
                </c:pt>
                <c:pt idx="23">
                  <c:v>3070.875</c:v>
                </c:pt>
                <c:pt idx="24">
                  <c:v>3312</c:v>
                </c:pt>
                <c:pt idx="25">
                  <c:v>3312</c:v>
                </c:pt>
                <c:pt idx="26">
                  <c:v>3312</c:v>
                </c:pt>
                <c:pt idx="27">
                  <c:v>2850</c:v>
                </c:pt>
                <c:pt idx="28">
                  <c:v>2850</c:v>
                </c:pt>
                <c:pt idx="29">
                  <c:v>2850</c:v>
                </c:pt>
                <c:pt idx="30">
                  <c:v>2850</c:v>
                </c:pt>
                <c:pt idx="31">
                  <c:v>2850</c:v>
                </c:pt>
                <c:pt idx="32">
                  <c:v>3312</c:v>
                </c:pt>
                <c:pt idx="33">
                  <c:v>2850</c:v>
                </c:pt>
                <c:pt idx="34">
                  <c:v>3312</c:v>
                </c:pt>
                <c:pt idx="35">
                  <c:v>2850</c:v>
                </c:pt>
                <c:pt idx="36">
                  <c:v>3312</c:v>
                </c:pt>
                <c:pt idx="37">
                  <c:v>3312</c:v>
                </c:pt>
                <c:pt idx="38">
                  <c:v>2850</c:v>
                </c:pt>
                <c:pt idx="39">
                  <c:v>3312</c:v>
                </c:pt>
                <c:pt idx="40">
                  <c:v>2850</c:v>
                </c:pt>
                <c:pt idx="41">
                  <c:v>2850</c:v>
                </c:pt>
                <c:pt idx="42">
                  <c:v>3312</c:v>
                </c:pt>
                <c:pt idx="43">
                  <c:v>3312</c:v>
                </c:pt>
                <c:pt idx="44">
                  <c:v>3312</c:v>
                </c:pt>
                <c:pt idx="45">
                  <c:v>3312</c:v>
                </c:pt>
                <c:pt idx="46">
                  <c:v>3750</c:v>
                </c:pt>
                <c:pt idx="47">
                  <c:v>3312</c:v>
                </c:pt>
                <c:pt idx="48">
                  <c:v>3312</c:v>
                </c:pt>
              </c:numCache>
            </c:numRef>
          </c:val>
        </c:ser>
        <c:ser>
          <c:idx val="3"/>
          <c:order val="3"/>
          <c:tx>
            <c:strRef>
              <c:f>'Sort on Taxes'!$A$27</c:f>
              <c:strCache>
                <c:ptCount val="1"/>
                <c:pt idx="0">
                  <c:v>Misc. Taxes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'Sort on Taxes'!$H$4:$BD$4</c:f>
              <c:strCache>
                <c:ptCount val="49"/>
                <c:pt idx="0">
                  <c:v>Riverside, MO</c:v>
                </c:pt>
                <c:pt idx="1">
                  <c:v>Smithville, MO</c:v>
                </c:pt>
                <c:pt idx="2">
                  <c:v>Harrisonville, MO</c:v>
                </c:pt>
                <c:pt idx="3">
                  <c:v>Platte City, MO</c:v>
                </c:pt>
                <c:pt idx="4">
                  <c:v>Peculiar, MO</c:v>
                </c:pt>
                <c:pt idx="5">
                  <c:v>North Kansas City, MO</c:v>
                </c:pt>
                <c:pt idx="6">
                  <c:v>Independence, MO</c:v>
                </c:pt>
                <c:pt idx="7">
                  <c:v>Excelsior Springs, MO</c:v>
                </c:pt>
                <c:pt idx="8">
                  <c:v>Sugar Creek, MO</c:v>
                </c:pt>
                <c:pt idx="9">
                  <c:v>Gladstone, MO</c:v>
                </c:pt>
                <c:pt idx="10">
                  <c:v>Merriam, KS</c:v>
                </c:pt>
                <c:pt idx="11">
                  <c:v>Kearney, MO</c:v>
                </c:pt>
                <c:pt idx="12">
                  <c:v>Oak Grove, MO</c:v>
                </c:pt>
                <c:pt idx="13">
                  <c:v>Fairway, KS</c:v>
                </c:pt>
                <c:pt idx="14">
                  <c:v>Overland Park, KS</c:v>
                </c:pt>
                <c:pt idx="15">
                  <c:v>Mission Hills, KS</c:v>
                </c:pt>
                <c:pt idx="16">
                  <c:v>Prairie Village, KS</c:v>
                </c:pt>
                <c:pt idx="17">
                  <c:v>Mission, KS</c:v>
                </c:pt>
                <c:pt idx="18">
                  <c:v>Pleasant Hill, MO</c:v>
                </c:pt>
                <c:pt idx="19">
                  <c:v>Pleasant Valley, MO</c:v>
                </c:pt>
                <c:pt idx="20">
                  <c:v>Liberty, MO</c:v>
                </c:pt>
                <c:pt idx="21">
                  <c:v>Spring Hill, KS</c:v>
                </c:pt>
                <c:pt idx="22">
                  <c:v>Lawson, MO</c:v>
                </c:pt>
                <c:pt idx="23">
                  <c:v>Average</c:v>
                </c:pt>
                <c:pt idx="24">
                  <c:v>Shawnee, KS</c:v>
                </c:pt>
                <c:pt idx="25">
                  <c:v>Roeland Park, KS</c:v>
                </c:pt>
                <c:pt idx="26">
                  <c:v>Leawood, KS</c:v>
                </c:pt>
                <c:pt idx="27">
                  <c:v>Belton, MO</c:v>
                </c:pt>
                <c:pt idx="28">
                  <c:v>Raymore, MO</c:v>
                </c:pt>
                <c:pt idx="29">
                  <c:v>Buckner, MO</c:v>
                </c:pt>
                <c:pt idx="30">
                  <c:v>Parkville, MO</c:v>
                </c:pt>
                <c:pt idx="31">
                  <c:v>Blue Springs, MO</c:v>
                </c:pt>
                <c:pt idx="32">
                  <c:v>Olathe, KS</c:v>
                </c:pt>
                <c:pt idx="33">
                  <c:v>Lee's Summit, MO</c:v>
                </c:pt>
                <c:pt idx="34">
                  <c:v>Lenexa, KS</c:v>
                </c:pt>
                <c:pt idx="35">
                  <c:v>Grandview, MO</c:v>
                </c:pt>
                <c:pt idx="36">
                  <c:v>Lansing, KS</c:v>
                </c:pt>
                <c:pt idx="37">
                  <c:v>Basehor, KS</c:v>
                </c:pt>
                <c:pt idx="38">
                  <c:v>Greenwood, MO</c:v>
                </c:pt>
                <c:pt idx="39">
                  <c:v>Leavenworth, KS</c:v>
                </c:pt>
                <c:pt idx="40">
                  <c:v>Raytown, MO</c:v>
                </c:pt>
                <c:pt idx="41">
                  <c:v>Grain Valley, MO</c:v>
                </c:pt>
                <c:pt idx="42">
                  <c:v>Louisburg, KS</c:v>
                </c:pt>
                <c:pt idx="43">
                  <c:v>Gardner, KS</c:v>
                </c:pt>
                <c:pt idx="44">
                  <c:v>Desoto, KS</c:v>
                </c:pt>
                <c:pt idx="45">
                  <c:v>Bonner Springs, KS</c:v>
                </c:pt>
                <c:pt idx="46">
                  <c:v>Kansas City, MO</c:v>
                </c:pt>
                <c:pt idx="47">
                  <c:v>Edwardsville, KS</c:v>
                </c:pt>
                <c:pt idx="48">
                  <c:v>Unified Government, KS</c:v>
                </c:pt>
              </c:strCache>
            </c:strRef>
          </c:cat>
          <c:val>
            <c:numRef>
              <c:f>'Sort on Taxes'!$H$27:$BD$27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72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80.142857142857139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7</c:v>
                </c:pt>
                <c:pt idx="30">
                  <c:v>0</c:v>
                </c:pt>
                <c:pt idx="31">
                  <c:v>5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25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8421632"/>
        <c:axId val="38423168"/>
      </c:barChart>
      <c:catAx>
        <c:axId val="3842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423168"/>
        <c:crosses val="autoZero"/>
        <c:auto val="1"/>
        <c:lblAlgn val="ctr"/>
        <c:lblOffset val="100"/>
        <c:noMultiLvlLbl val="0"/>
      </c:catAx>
      <c:valAx>
        <c:axId val="38423168"/>
        <c:scaling>
          <c:orientation val="minMax"/>
        </c:scaling>
        <c:delete val="0"/>
        <c:axPos val="l"/>
        <c:majorGridlines/>
        <c:numFmt formatCode="\$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421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920529801324503E-2"/>
          <c:y val="0.12401883830455258"/>
          <c:w val="0.87168895899601961"/>
          <c:h val="6.4364207221350098E-2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dirty="0"/>
              <a:t>Total Single Family Cost 2011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329672026290837E-2"/>
          <c:y val="0.10722942720395244"/>
          <c:w val="0.8900652859569026"/>
          <c:h val="0.581770806874947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'Sort on Total'!$A$30</c:f>
              <c:strCache>
                <c:ptCount val="1"/>
                <c:pt idx="0">
                  <c:v>Total Taxes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>
                  <a:alpha val="40000"/>
                </a:srgbClr>
              </a:solidFill>
            </c:spPr>
          </c:dPt>
          <c:dPt>
            <c:idx val="15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  <c:spPr>
              <a:solidFill>
                <a:srgbClr val="FF0000">
                  <a:alpha val="40000"/>
                </a:srgbClr>
              </a:solidFill>
            </c:spPr>
          </c:dPt>
          <c:cat>
            <c:strRef>
              <c:f>'Sort on Total'!$H$4:$BD$4</c:f>
              <c:strCache>
                <c:ptCount val="49"/>
                <c:pt idx="0">
                  <c:v>Smithville, MO</c:v>
                </c:pt>
                <c:pt idx="1">
                  <c:v>Riverside, MO</c:v>
                </c:pt>
                <c:pt idx="2">
                  <c:v>Kearney, MO</c:v>
                </c:pt>
                <c:pt idx="3">
                  <c:v>Harrisonville, MO</c:v>
                </c:pt>
                <c:pt idx="4">
                  <c:v>North Kansas City, MO</c:v>
                </c:pt>
                <c:pt idx="5">
                  <c:v>Overland Park, KS</c:v>
                </c:pt>
                <c:pt idx="6">
                  <c:v>Excelsior Springs, MO</c:v>
                </c:pt>
                <c:pt idx="7">
                  <c:v>Platte City, MO</c:v>
                </c:pt>
                <c:pt idx="8">
                  <c:v>Merriam, KS</c:v>
                </c:pt>
                <c:pt idx="9">
                  <c:v>Roeland Park, KS</c:v>
                </c:pt>
                <c:pt idx="10">
                  <c:v>Fairway, KS</c:v>
                </c:pt>
                <c:pt idx="11">
                  <c:v>Lawson, MO</c:v>
                </c:pt>
                <c:pt idx="12">
                  <c:v>Prairie Village, KS</c:v>
                </c:pt>
                <c:pt idx="13">
                  <c:v>Lenexa, KS</c:v>
                </c:pt>
                <c:pt idx="14">
                  <c:v>Shawnee, KS</c:v>
                </c:pt>
                <c:pt idx="15">
                  <c:v>Mission, KS</c:v>
                </c:pt>
                <c:pt idx="16">
                  <c:v>Leavenworth, KS</c:v>
                </c:pt>
                <c:pt idx="17">
                  <c:v>Mission Hills, KS</c:v>
                </c:pt>
                <c:pt idx="18">
                  <c:v>Pleasant Hill, MO</c:v>
                </c:pt>
                <c:pt idx="19">
                  <c:v>Olathe, KS</c:v>
                </c:pt>
                <c:pt idx="20">
                  <c:v>Lansing, KS</c:v>
                </c:pt>
                <c:pt idx="21">
                  <c:v>Sugar Creek, MO</c:v>
                </c:pt>
                <c:pt idx="22">
                  <c:v>Independence, MO</c:v>
                </c:pt>
                <c:pt idx="23">
                  <c:v>Leawood, KS</c:v>
                </c:pt>
                <c:pt idx="24">
                  <c:v>Blue Springs, MO</c:v>
                </c:pt>
                <c:pt idx="25">
                  <c:v>Average</c:v>
                </c:pt>
                <c:pt idx="26">
                  <c:v>Pleasant Valley, MO</c:v>
                </c:pt>
                <c:pt idx="27">
                  <c:v>Basehor, KS</c:v>
                </c:pt>
                <c:pt idx="28">
                  <c:v>Liberty, MO</c:v>
                </c:pt>
                <c:pt idx="29">
                  <c:v>Oak Grove, MO</c:v>
                </c:pt>
                <c:pt idx="30">
                  <c:v>Gladstone, MO</c:v>
                </c:pt>
                <c:pt idx="31">
                  <c:v>Bonner Springs, KS</c:v>
                </c:pt>
                <c:pt idx="32">
                  <c:v>Raymore, MO</c:v>
                </c:pt>
                <c:pt idx="33">
                  <c:v>Buckner, MO</c:v>
                </c:pt>
                <c:pt idx="34">
                  <c:v>Lee's Summit, MO</c:v>
                </c:pt>
                <c:pt idx="35">
                  <c:v>Peculiar, MO</c:v>
                </c:pt>
                <c:pt idx="36">
                  <c:v>Desoto, KS</c:v>
                </c:pt>
                <c:pt idx="37">
                  <c:v>Belton, MO</c:v>
                </c:pt>
                <c:pt idx="38">
                  <c:v>Grandview, MO</c:v>
                </c:pt>
                <c:pt idx="39">
                  <c:v>Parkville, MO</c:v>
                </c:pt>
                <c:pt idx="40">
                  <c:v>Gardner, KS</c:v>
                </c:pt>
                <c:pt idx="41">
                  <c:v>Louisburg, KS</c:v>
                </c:pt>
                <c:pt idx="42">
                  <c:v>Edwardsville, KS</c:v>
                </c:pt>
                <c:pt idx="43">
                  <c:v>Greenwood, MO</c:v>
                </c:pt>
                <c:pt idx="44">
                  <c:v>Grain Valley, MO</c:v>
                </c:pt>
                <c:pt idx="45">
                  <c:v>Spring Hill, KS</c:v>
                </c:pt>
                <c:pt idx="46">
                  <c:v>Raytown, MO</c:v>
                </c:pt>
                <c:pt idx="47">
                  <c:v>Unified Government, KS</c:v>
                </c:pt>
                <c:pt idx="48">
                  <c:v>Kansas City, MO</c:v>
                </c:pt>
              </c:strCache>
            </c:strRef>
          </c:cat>
          <c:val>
            <c:numRef>
              <c:f>'Sort on Total'!$H$30:$BD$30</c:f>
              <c:numCache>
                <c:formatCode>General</c:formatCode>
                <c:ptCount val="49"/>
                <c:pt idx="0">
                  <c:v>8633.2873799999998</c:v>
                </c:pt>
                <c:pt idx="1">
                  <c:v>8856.0784199999998</c:v>
                </c:pt>
                <c:pt idx="2">
                  <c:v>9187.4704200000015</c:v>
                </c:pt>
                <c:pt idx="3">
                  <c:v>8737.2429600000014</c:v>
                </c:pt>
                <c:pt idx="4">
                  <c:v>9362.0184000000008</c:v>
                </c:pt>
                <c:pt idx="5">
                  <c:v>9680.1635074074056</c:v>
                </c:pt>
                <c:pt idx="6">
                  <c:v>9495.9989400000013</c:v>
                </c:pt>
                <c:pt idx="7">
                  <c:v>9281.7789000000012</c:v>
                </c:pt>
                <c:pt idx="8">
                  <c:v>9925.3349222222223</c:v>
                </c:pt>
                <c:pt idx="9">
                  <c:v>10056.45498</c:v>
                </c:pt>
                <c:pt idx="10">
                  <c:v>9979.6662400000005</c:v>
                </c:pt>
                <c:pt idx="11">
                  <c:v>9735.8857200000002</c:v>
                </c:pt>
                <c:pt idx="12">
                  <c:v>9877.3010400000003</c:v>
                </c:pt>
                <c:pt idx="13">
                  <c:v>10337.975518620689</c:v>
                </c:pt>
                <c:pt idx="14">
                  <c:v>10186.443535</c:v>
                </c:pt>
                <c:pt idx="15">
                  <c:v>9911.4468233333337</c:v>
                </c:pt>
                <c:pt idx="16">
                  <c:v>10608.588853333335</c:v>
                </c:pt>
                <c:pt idx="17">
                  <c:v>9995.2934999999998</c:v>
                </c:pt>
                <c:pt idx="18">
                  <c:v>9191.1410400000004</c:v>
                </c:pt>
                <c:pt idx="19">
                  <c:v>10357.058681772154</c:v>
                </c:pt>
                <c:pt idx="20">
                  <c:v>10205.873479999998</c:v>
                </c:pt>
                <c:pt idx="21">
                  <c:v>9717.9525599999997</c:v>
                </c:pt>
                <c:pt idx="22">
                  <c:v>9580.2243699999999</c:v>
                </c:pt>
                <c:pt idx="23">
                  <c:v>10349.910159999999</c:v>
                </c:pt>
                <c:pt idx="24">
                  <c:v>10182.395420000003</c:v>
                </c:pt>
                <c:pt idx="25">
                  <c:v>10146.539045090389</c:v>
                </c:pt>
                <c:pt idx="26">
                  <c:v>10016.06106</c:v>
                </c:pt>
                <c:pt idx="27">
                  <c:v>10270.845700000002</c:v>
                </c:pt>
                <c:pt idx="28">
                  <c:v>9976.0248000000011</c:v>
                </c:pt>
                <c:pt idx="29">
                  <c:v>9887.4485320000003</c:v>
                </c:pt>
                <c:pt idx="30">
                  <c:v>9950.9166000000005</c:v>
                </c:pt>
                <c:pt idx="31">
                  <c:v>10873.979926666667</c:v>
                </c:pt>
                <c:pt idx="32">
                  <c:v>10199.81064</c:v>
                </c:pt>
                <c:pt idx="33">
                  <c:v>10422.56518</c:v>
                </c:pt>
                <c:pt idx="34">
                  <c:v>10273.45067</c:v>
                </c:pt>
                <c:pt idx="35">
                  <c:v>9675.7293000000009</c:v>
                </c:pt>
                <c:pt idx="36">
                  <c:v>11116.096905454546</c:v>
                </c:pt>
                <c:pt idx="37">
                  <c:v>9828.5493000000006</c:v>
                </c:pt>
                <c:pt idx="38">
                  <c:v>10498.825570000001</c:v>
                </c:pt>
                <c:pt idx="39">
                  <c:v>10280.256539999998</c:v>
                </c:pt>
                <c:pt idx="40">
                  <c:v>11166.711186666667</c:v>
                </c:pt>
                <c:pt idx="41">
                  <c:v>10861.87162</c:v>
                </c:pt>
                <c:pt idx="42">
                  <c:v>11907.545380000001</c:v>
                </c:pt>
                <c:pt idx="43">
                  <c:v>10785.584700000001</c:v>
                </c:pt>
                <c:pt idx="44">
                  <c:v>10689.311328000002</c:v>
                </c:pt>
                <c:pt idx="45">
                  <c:v>11063.082300000002</c:v>
                </c:pt>
                <c:pt idx="46">
                  <c:v>10726.820310000001</c:v>
                </c:pt>
                <c:pt idx="47">
                  <c:v>11983.142880909092</c:v>
                </c:pt>
                <c:pt idx="48">
                  <c:v>11195.29526909091</c:v>
                </c:pt>
              </c:numCache>
            </c:numRef>
          </c:val>
        </c:ser>
        <c:ser>
          <c:idx val="1"/>
          <c:order val="1"/>
          <c:tx>
            <c:strRef>
              <c:f>'Sort on Total'!$A$59</c:f>
              <c:strCache>
                <c:ptCount val="1"/>
                <c:pt idx="0">
                  <c:v>Total Utilities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tx1">
                  <a:alpha val="40000"/>
                </a:schemeClr>
              </a:solidFill>
            </c:spPr>
          </c:dPt>
          <c:dPt>
            <c:idx val="15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  <c:spPr>
              <a:solidFill>
                <a:schemeClr val="tx1">
                  <a:alpha val="40000"/>
                </a:schemeClr>
              </a:solidFill>
            </c:spPr>
          </c:dPt>
          <c:cat>
            <c:strRef>
              <c:f>'Sort on Total'!$H$4:$BD$4</c:f>
              <c:strCache>
                <c:ptCount val="49"/>
                <c:pt idx="0">
                  <c:v>Smithville, MO</c:v>
                </c:pt>
                <c:pt idx="1">
                  <c:v>Riverside, MO</c:v>
                </c:pt>
                <c:pt idx="2">
                  <c:v>Kearney, MO</c:v>
                </c:pt>
                <c:pt idx="3">
                  <c:v>Harrisonville, MO</c:v>
                </c:pt>
                <c:pt idx="4">
                  <c:v>North Kansas City, MO</c:v>
                </c:pt>
                <c:pt idx="5">
                  <c:v>Overland Park, KS</c:v>
                </c:pt>
                <c:pt idx="6">
                  <c:v>Excelsior Springs, MO</c:v>
                </c:pt>
                <c:pt idx="7">
                  <c:v>Platte City, MO</c:v>
                </c:pt>
                <c:pt idx="8">
                  <c:v>Merriam, KS</c:v>
                </c:pt>
                <c:pt idx="9">
                  <c:v>Roeland Park, KS</c:v>
                </c:pt>
                <c:pt idx="10">
                  <c:v>Fairway, KS</c:v>
                </c:pt>
                <c:pt idx="11">
                  <c:v>Lawson, MO</c:v>
                </c:pt>
                <c:pt idx="12">
                  <c:v>Prairie Village, KS</c:v>
                </c:pt>
                <c:pt idx="13">
                  <c:v>Lenexa, KS</c:v>
                </c:pt>
                <c:pt idx="14">
                  <c:v>Shawnee, KS</c:v>
                </c:pt>
                <c:pt idx="15">
                  <c:v>Mission, KS</c:v>
                </c:pt>
                <c:pt idx="16">
                  <c:v>Leavenworth, KS</c:v>
                </c:pt>
                <c:pt idx="17">
                  <c:v>Mission Hills, KS</c:v>
                </c:pt>
                <c:pt idx="18">
                  <c:v>Pleasant Hill, MO</c:v>
                </c:pt>
                <c:pt idx="19">
                  <c:v>Olathe, KS</c:v>
                </c:pt>
                <c:pt idx="20">
                  <c:v>Lansing, KS</c:v>
                </c:pt>
                <c:pt idx="21">
                  <c:v>Sugar Creek, MO</c:v>
                </c:pt>
                <c:pt idx="22">
                  <c:v>Independence, MO</c:v>
                </c:pt>
                <c:pt idx="23">
                  <c:v>Leawood, KS</c:v>
                </c:pt>
                <c:pt idx="24">
                  <c:v>Blue Springs, MO</c:v>
                </c:pt>
                <c:pt idx="25">
                  <c:v>Average</c:v>
                </c:pt>
                <c:pt idx="26">
                  <c:v>Pleasant Valley, MO</c:v>
                </c:pt>
                <c:pt idx="27">
                  <c:v>Basehor, KS</c:v>
                </c:pt>
                <c:pt idx="28">
                  <c:v>Liberty, MO</c:v>
                </c:pt>
                <c:pt idx="29">
                  <c:v>Oak Grove, MO</c:v>
                </c:pt>
                <c:pt idx="30">
                  <c:v>Gladstone, MO</c:v>
                </c:pt>
                <c:pt idx="31">
                  <c:v>Bonner Springs, KS</c:v>
                </c:pt>
                <c:pt idx="32">
                  <c:v>Raymore, MO</c:v>
                </c:pt>
                <c:pt idx="33">
                  <c:v>Buckner, MO</c:v>
                </c:pt>
                <c:pt idx="34">
                  <c:v>Lee's Summit, MO</c:v>
                </c:pt>
                <c:pt idx="35">
                  <c:v>Peculiar, MO</c:v>
                </c:pt>
                <c:pt idx="36">
                  <c:v>Desoto, KS</c:v>
                </c:pt>
                <c:pt idx="37">
                  <c:v>Belton, MO</c:v>
                </c:pt>
                <c:pt idx="38">
                  <c:v>Grandview, MO</c:v>
                </c:pt>
                <c:pt idx="39">
                  <c:v>Parkville, MO</c:v>
                </c:pt>
                <c:pt idx="40">
                  <c:v>Gardner, KS</c:v>
                </c:pt>
                <c:pt idx="41">
                  <c:v>Louisburg, KS</c:v>
                </c:pt>
                <c:pt idx="42">
                  <c:v>Edwardsville, KS</c:v>
                </c:pt>
                <c:pt idx="43">
                  <c:v>Greenwood, MO</c:v>
                </c:pt>
                <c:pt idx="44">
                  <c:v>Grain Valley, MO</c:v>
                </c:pt>
                <c:pt idx="45">
                  <c:v>Spring Hill, KS</c:v>
                </c:pt>
                <c:pt idx="46">
                  <c:v>Raytown, MO</c:v>
                </c:pt>
                <c:pt idx="47">
                  <c:v>Unified Government, KS</c:v>
                </c:pt>
                <c:pt idx="48">
                  <c:v>Kansas City, MO</c:v>
                </c:pt>
              </c:strCache>
            </c:strRef>
          </c:cat>
          <c:val>
            <c:numRef>
              <c:f>'Sort on Total'!$H$59:$BD$59</c:f>
              <c:numCache>
                <c:formatCode>General</c:formatCode>
                <c:ptCount val="49"/>
                <c:pt idx="0">
                  <c:v>4247.8856640000004</c:v>
                </c:pt>
                <c:pt idx="1">
                  <c:v>4347.0708608000004</c:v>
                </c:pt>
                <c:pt idx="2">
                  <c:v>4068.7565750857143</c:v>
                </c:pt>
                <c:pt idx="3">
                  <c:v>4531.2829492888886</c:v>
                </c:pt>
                <c:pt idx="4">
                  <c:v>4031.3642592000006</c:v>
                </c:pt>
                <c:pt idx="5">
                  <c:v>3746.0081195999992</c:v>
                </c:pt>
                <c:pt idx="6">
                  <c:v>4042.8641244</c:v>
                </c:pt>
                <c:pt idx="7">
                  <c:v>4272.3031200000005</c:v>
                </c:pt>
                <c:pt idx="8">
                  <c:v>3683.3738549999994</c:v>
                </c:pt>
                <c:pt idx="9">
                  <c:v>3622.8938549999993</c:v>
                </c:pt>
                <c:pt idx="10">
                  <c:v>3718.5712019999992</c:v>
                </c:pt>
                <c:pt idx="11">
                  <c:v>4010.0270591999997</c:v>
                </c:pt>
                <c:pt idx="12">
                  <c:v>3872.4066158399992</c:v>
                </c:pt>
                <c:pt idx="13">
                  <c:v>3433.0275494399998</c:v>
                </c:pt>
                <c:pt idx="14">
                  <c:v>3589.9724300000003</c:v>
                </c:pt>
                <c:pt idx="15">
                  <c:v>3883.1927075999993</c:v>
                </c:pt>
                <c:pt idx="16">
                  <c:v>3242.6449631999999</c:v>
                </c:pt>
                <c:pt idx="17">
                  <c:v>3883.1927075999993</c:v>
                </c:pt>
                <c:pt idx="18">
                  <c:v>4709.1859672000001</c:v>
                </c:pt>
                <c:pt idx="19">
                  <c:v>3577.9376783999996</c:v>
                </c:pt>
                <c:pt idx="20">
                  <c:v>3750.5341632000004</c:v>
                </c:pt>
                <c:pt idx="21">
                  <c:v>4370.2516480000013</c:v>
                </c:pt>
                <c:pt idx="22">
                  <c:v>4600.2464989439995</c:v>
                </c:pt>
                <c:pt idx="23">
                  <c:v>3871.5520634999998</c:v>
                </c:pt>
                <c:pt idx="24">
                  <c:v>4127.1192768000001</c:v>
                </c:pt>
                <c:pt idx="25">
                  <c:v>4170.8707079865562</c:v>
                </c:pt>
                <c:pt idx="26">
                  <c:v>4324.5656639999997</c:v>
                </c:pt>
                <c:pt idx="27">
                  <c:v>4159.0226531999997</c:v>
                </c:pt>
                <c:pt idx="28">
                  <c:v>4494.6992640000008</c:v>
                </c:pt>
                <c:pt idx="29">
                  <c:v>4589.1656640000001</c:v>
                </c:pt>
                <c:pt idx="30">
                  <c:v>4554.0244576000005</c:v>
                </c:pt>
                <c:pt idx="31">
                  <c:v>3728.7421368000005</c:v>
                </c:pt>
                <c:pt idx="32">
                  <c:v>4441.0240576000006</c:v>
                </c:pt>
                <c:pt idx="33">
                  <c:v>4255.40592619776</c:v>
                </c:pt>
                <c:pt idx="34">
                  <c:v>4435.3756528000004</c:v>
                </c:pt>
                <c:pt idx="35">
                  <c:v>5048.1241552000001</c:v>
                </c:pt>
                <c:pt idx="36">
                  <c:v>3717.7803518400001</c:v>
                </c:pt>
                <c:pt idx="37">
                  <c:v>5065.648357600001</c:v>
                </c:pt>
                <c:pt idx="38">
                  <c:v>4396.0066576000008</c:v>
                </c:pt>
                <c:pt idx="39">
                  <c:v>4689.0156608000007</c:v>
                </c:pt>
                <c:pt idx="40">
                  <c:v>4112.4474756</c:v>
                </c:pt>
                <c:pt idx="41">
                  <c:v>4433.1867599999996</c:v>
                </c:pt>
                <c:pt idx="42">
                  <c:v>3449.3150783999999</c:v>
                </c:pt>
                <c:pt idx="43">
                  <c:v>4576.4248767999998</c:v>
                </c:pt>
                <c:pt idx="44">
                  <c:v>4720.3388640000003</c:v>
                </c:pt>
                <c:pt idx="45">
                  <c:v>4365.6411215999997</c:v>
                </c:pt>
                <c:pt idx="46">
                  <c:v>4721.400157600001</c:v>
                </c:pt>
                <c:pt idx="47">
                  <c:v>3912.2948645999995</c:v>
                </c:pt>
                <c:pt idx="48">
                  <c:v>4729.4409060800008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5026944"/>
        <c:axId val="155028480"/>
      </c:barChart>
      <c:catAx>
        <c:axId val="15502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028480"/>
        <c:crosses val="autoZero"/>
        <c:auto val="1"/>
        <c:lblAlgn val="ctr"/>
        <c:lblOffset val="100"/>
        <c:noMultiLvlLbl val="0"/>
      </c:catAx>
      <c:valAx>
        <c:axId val="155028480"/>
        <c:scaling>
          <c:orientation val="minMax"/>
          <c:max val="18000"/>
        </c:scaling>
        <c:delete val="0"/>
        <c:axPos val="l"/>
        <c:majorGridlines/>
        <c:numFmt formatCode="\$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026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07574053243342"/>
          <c:y val="0.11491956650579967"/>
          <c:w val="0.35819349787158955"/>
          <c:h val="4.8387096774193547E-2"/>
        </c:manualLayout>
      </c:layout>
      <c:overlay val="0"/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0.21687</cdr:y>
    </cdr:from>
    <cdr:to>
      <cdr:x>0.58273</cdr:x>
      <cdr:y>0.28916</cdr:y>
    </cdr:to>
    <cdr:sp macro="" textlink="">
      <cdr:nvSpPr>
        <cdr:cNvPr id="2" name="Down Arrow Callout 1"/>
        <cdr:cNvSpPr/>
      </cdr:nvSpPr>
      <cdr:spPr>
        <a:xfrm xmlns:a="http://schemas.openxmlformats.org/drawingml/2006/main">
          <a:off x="4605337" y="1371600"/>
          <a:ext cx="762000" cy="457200"/>
        </a:xfrm>
        <a:prstGeom xmlns:a="http://schemas.openxmlformats.org/drawingml/2006/main" prst="downArrow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$4,171</a:t>
          </a:r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0.73164</cdr:x>
      <cdr:y>0.19277</cdr:y>
    </cdr:from>
    <cdr:to>
      <cdr:x>0.82265</cdr:x>
      <cdr:y>0.25301</cdr:y>
    </cdr:to>
    <cdr:sp macro="" textlink="">
      <cdr:nvSpPr>
        <cdr:cNvPr id="3" name="Down Arrow Callout 2"/>
        <cdr:cNvSpPr/>
      </cdr:nvSpPr>
      <cdr:spPr>
        <a:xfrm xmlns:a="http://schemas.openxmlformats.org/drawingml/2006/main">
          <a:off x="6738937" y="1219200"/>
          <a:ext cx="838200" cy="381000"/>
        </a:xfrm>
        <a:prstGeom xmlns:a="http://schemas.openxmlformats.org/drawingml/2006/main" prst="downArrow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$4,531</a:t>
          </a:r>
          <a:endParaRPr lang="en-US" sz="14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0.47944</cdr:x>
      <cdr:y>0.20112</cdr:y>
    </cdr:from>
    <cdr:to>
      <cdr:x>0.5539</cdr:x>
      <cdr:y>0.28445</cdr:y>
    </cdr:to>
    <cdr:sp macro="" textlink="">
      <cdr:nvSpPr>
        <cdr:cNvPr id="2" name="Down Arrow Callout 1"/>
        <cdr:cNvSpPr/>
      </cdr:nvSpPr>
      <cdr:spPr>
        <a:xfrm xmlns:a="http://schemas.openxmlformats.org/drawingml/2006/main">
          <a:off x="4635199" y="992304"/>
          <a:ext cx="719841" cy="411162"/>
        </a:xfrm>
        <a:prstGeom xmlns:a="http://schemas.openxmlformats.org/drawingml/2006/main" prst="downArrowCallout">
          <a:avLst/>
        </a:prstGeom>
        <a:solidFill xmlns:a="http://schemas.openxmlformats.org/drawingml/2006/main">
          <a:srgbClr val="F27AD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ysClr val="windowText" lastClr="000000"/>
              </a:solidFill>
            </a:rPr>
            <a:t>$4,258</a:t>
          </a:r>
        </a:p>
      </cdr:txBody>
    </cdr:sp>
  </cdr:relSizeAnchor>
  <cdr:relSizeAnchor xmlns:cdr="http://schemas.openxmlformats.org/drawingml/2006/chartDrawing">
    <cdr:from>
      <cdr:x>0.83321</cdr:x>
      <cdr:y>0.175</cdr:y>
    </cdr:from>
    <cdr:to>
      <cdr:x>0.9087</cdr:x>
      <cdr:y>0.2563</cdr:y>
    </cdr:to>
    <cdr:sp macro="" textlink="">
      <cdr:nvSpPr>
        <cdr:cNvPr id="3" name="Down Arrow Callout 2"/>
        <cdr:cNvSpPr/>
      </cdr:nvSpPr>
      <cdr:spPr>
        <a:xfrm xmlns:a="http://schemas.openxmlformats.org/drawingml/2006/main">
          <a:off x="8055392" y="863445"/>
          <a:ext cx="729841" cy="401134"/>
        </a:xfrm>
        <a:prstGeom xmlns:a="http://schemas.openxmlformats.org/drawingml/2006/main" prst="downArrowCallout">
          <a:avLst/>
        </a:prstGeom>
        <a:solidFill xmlns:a="http://schemas.openxmlformats.org/drawingml/2006/main">
          <a:srgbClr val="F27AD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ysClr val="windowText" lastClr="000000"/>
              </a:solidFill>
            </a:rPr>
            <a:t>$4,507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0.08282</cdr:x>
      <cdr:y>0.27381</cdr:y>
    </cdr:from>
    <cdr:to>
      <cdr:x>0.16563</cdr:x>
      <cdr:y>0.33333</cdr:y>
    </cdr:to>
    <cdr:sp macro="" textlink="">
      <cdr:nvSpPr>
        <cdr:cNvPr id="2" name="Down Arrow Callout 1"/>
        <cdr:cNvSpPr/>
      </cdr:nvSpPr>
      <cdr:spPr>
        <a:xfrm xmlns:a="http://schemas.openxmlformats.org/drawingml/2006/main">
          <a:off x="762000" y="1752600"/>
          <a:ext cx="762000" cy="381000"/>
        </a:xfrm>
        <a:prstGeom xmlns:a="http://schemas.openxmlformats.org/drawingml/2006/main" prst="downArrow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$8,737</a:t>
          </a:r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0.49689</cdr:x>
      <cdr:y>0.21429</cdr:y>
    </cdr:from>
    <cdr:to>
      <cdr:x>0.57971</cdr:x>
      <cdr:y>0.27381</cdr:y>
    </cdr:to>
    <cdr:sp macro="" textlink="">
      <cdr:nvSpPr>
        <cdr:cNvPr id="3" name="Down Arrow Callout 2"/>
        <cdr:cNvSpPr/>
      </cdr:nvSpPr>
      <cdr:spPr>
        <a:xfrm xmlns:a="http://schemas.openxmlformats.org/drawingml/2006/main">
          <a:off x="4572000" y="1371600"/>
          <a:ext cx="762000" cy="381000"/>
        </a:xfrm>
        <a:prstGeom xmlns:a="http://schemas.openxmlformats.org/drawingml/2006/main" prst="downArrow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$10,147</a:t>
          </a:r>
          <a:endParaRPr lang="en-US" sz="14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0.4757</cdr:x>
      <cdr:y>0.17649</cdr:y>
    </cdr:from>
    <cdr:to>
      <cdr:x>0.55902</cdr:x>
      <cdr:y>0.26218</cdr:y>
    </cdr:to>
    <cdr:sp macro="" textlink="">
      <cdr:nvSpPr>
        <cdr:cNvPr id="2" name="Down Arrow Callout 1"/>
        <cdr:cNvSpPr/>
      </cdr:nvSpPr>
      <cdr:spPr>
        <a:xfrm xmlns:a="http://schemas.openxmlformats.org/drawingml/2006/main">
          <a:off x="4378831" y="856677"/>
          <a:ext cx="766957" cy="415934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ysClr val="windowText" lastClr="000000"/>
              </a:solidFill>
            </a:rPr>
            <a:t>$10,244</a:t>
          </a:r>
        </a:p>
      </cdr:txBody>
    </cdr:sp>
  </cdr:relSizeAnchor>
  <cdr:relSizeAnchor xmlns:cdr="http://schemas.openxmlformats.org/drawingml/2006/chartDrawing">
    <cdr:from>
      <cdr:x>0.09916</cdr:x>
      <cdr:y>0.22988</cdr:y>
    </cdr:from>
    <cdr:to>
      <cdr:x>0.16556</cdr:x>
      <cdr:y>0.32143</cdr:y>
    </cdr:to>
    <cdr:sp macro="" textlink="">
      <cdr:nvSpPr>
        <cdr:cNvPr id="3" name="Down Arrow Callout 2"/>
        <cdr:cNvSpPr/>
      </cdr:nvSpPr>
      <cdr:spPr>
        <a:xfrm xmlns:a="http://schemas.openxmlformats.org/drawingml/2006/main">
          <a:off x="912718" y="1115825"/>
          <a:ext cx="611281" cy="444378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ysClr val="windowText" lastClr="000000"/>
              </a:solidFill>
            </a:rPr>
            <a:t>$8,897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0.5381</cdr:x>
      <cdr:y>0.16488</cdr:y>
    </cdr:from>
    <cdr:to>
      <cdr:x>0.62311</cdr:x>
      <cdr:y>0.23443</cdr:y>
    </cdr:to>
    <cdr:sp macro="" textlink="">
      <cdr:nvSpPr>
        <cdr:cNvPr id="2" name="Down Arrow Callout 1"/>
        <cdr:cNvSpPr/>
      </cdr:nvSpPr>
      <cdr:spPr>
        <a:xfrm xmlns:a="http://schemas.openxmlformats.org/drawingml/2006/main">
          <a:off x="5514977" y="895351"/>
          <a:ext cx="876300" cy="381000"/>
        </a:xfrm>
        <a:prstGeom xmlns:a="http://schemas.openxmlformats.org/drawingml/2006/main" prst="downArrowCallou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300" dirty="0">
              <a:solidFill>
                <a:sysClr val="windowText" lastClr="000000"/>
              </a:solidFill>
            </a:rPr>
            <a:t>$14,503</a:t>
          </a:r>
        </a:p>
      </cdr:txBody>
    </cdr:sp>
  </cdr:relSizeAnchor>
  <cdr:relSizeAnchor xmlns:cdr="http://schemas.openxmlformats.org/drawingml/2006/chartDrawing">
    <cdr:from>
      <cdr:x>0.14081</cdr:x>
      <cdr:y>0.20083</cdr:y>
    </cdr:from>
    <cdr:to>
      <cdr:x>0.22583</cdr:x>
      <cdr:y>0.2687</cdr:y>
    </cdr:to>
    <cdr:sp macro="" textlink="">
      <cdr:nvSpPr>
        <cdr:cNvPr id="3" name="Down Arrow Callout 2"/>
        <cdr:cNvSpPr/>
      </cdr:nvSpPr>
      <cdr:spPr>
        <a:xfrm xmlns:a="http://schemas.openxmlformats.org/drawingml/2006/main">
          <a:off x="1447431" y="1203625"/>
          <a:ext cx="873953" cy="406753"/>
        </a:xfrm>
        <a:prstGeom xmlns:a="http://schemas.openxmlformats.org/drawingml/2006/main" prst="downArrowCallou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300" b="0" dirty="0">
              <a:solidFill>
                <a:sysClr val="windowText" lastClr="000000"/>
              </a:solidFill>
            </a:rPr>
            <a:t>$13,404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0.10833</cdr:x>
      <cdr:y>0.11923</cdr:y>
    </cdr:from>
    <cdr:to>
      <cdr:x>0.75833</cdr:x>
      <cdr:y>0.39344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90600" y="762000"/>
          <a:ext cx="5943600" cy="1752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On average a city controls less than 20% of the cost to their residents.</a:t>
          </a:r>
        </a:p>
        <a:p xmlns:a="http://schemas.openxmlformats.org/drawingml/2006/main">
          <a:endParaRPr lang="en-US" sz="1800" dirty="0">
            <a:solidFill>
              <a:schemeClr val="tx1"/>
            </a:solidFill>
          </a:endParaRPr>
        </a:p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As one of the few full service communities in the KC metro Harrisonville is doing an excellent job of delivering those services in a cost effective manner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5764A833-3D4D-43A4-B99D-4E1F28B05552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78CF2DDA-DB6C-4449-97A4-8E2A24332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3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B0D-F8F5-4AAC-86F4-FA90C968A15D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257C-E52B-40F1-8EDB-756A2DD82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B0D-F8F5-4AAC-86F4-FA90C968A15D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257C-E52B-40F1-8EDB-756A2DD82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B0D-F8F5-4AAC-86F4-FA90C968A15D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257C-E52B-40F1-8EDB-756A2DD82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B0D-F8F5-4AAC-86F4-FA90C968A15D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257C-E52B-40F1-8EDB-756A2DD82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B0D-F8F5-4AAC-86F4-FA90C968A15D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257C-E52B-40F1-8EDB-756A2DD82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B0D-F8F5-4AAC-86F4-FA90C968A15D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257C-E52B-40F1-8EDB-756A2DD82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B0D-F8F5-4AAC-86F4-FA90C968A15D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257C-E52B-40F1-8EDB-756A2DD82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B0D-F8F5-4AAC-86F4-FA90C968A15D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257C-E52B-40F1-8EDB-756A2DD82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B0D-F8F5-4AAC-86F4-FA90C968A15D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257C-E52B-40F1-8EDB-756A2DD82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B0D-F8F5-4AAC-86F4-FA90C968A15D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257C-E52B-40F1-8EDB-756A2DD82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CB0D-F8F5-4AAC-86F4-FA90C968A15D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85257C-E52B-40F1-8EDB-756A2DD823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10CB0D-F8F5-4AAC-86F4-FA90C968A15D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85257C-E52B-40F1-8EDB-756A2DD8231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21336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Much Does it Cost to Live in Our Town?</a:t>
            </a:r>
            <a:endParaRPr lang="en-US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724400"/>
            <a:ext cx="6178296" cy="838200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4" name="Picture Placeholder 4" descr="Harrisonville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9538" y="3886200"/>
            <a:ext cx="5554838" cy="74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992903"/>
              </p:ext>
            </p:extLst>
          </p:nvPr>
        </p:nvGraphicFramePr>
        <p:xfrm>
          <a:off x="0" y="609600"/>
          <a:ext cx="9144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We Learned in 2009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Taxes make up the majority of a family’s costs (72% on average)</a:t>
            </a:r>
          </a:p>
          <a:p>
            <a:r>
              <a:rPr lang="en-US" dirty="0" smtClean="0"/>
              <a:t>Public perception that our utilities were high was accurate; ours were the highest</a:t>
            </a:r>
          </a:p>
          <a:p>
            <a:r>
              <a:rPr lang="en-US" dirty="0" smtClean="0"/>
              <a:t>Harrisonville’s taxes were among the lowest (lowest 20%)</a:t>
            </a:r>
          </a:p>
          <a:p>
            <a:r>
              <a:rPr lang="en-US" dirty="0" smtClean="0"/>
              <a:t>The total cost for Harrisonville residents was average</a:t>
            </a:r>
          </a:p>
          <a:p>
            <a:r>
              <a:rPr lang="en-US" dirty="0" smtClean="0"/>
              <a:t>Communities served by regional water/sewer authorities generally enjoyed lower costs for these services, and Kansas communities enjoyed the lowest gas and electric rates </a:t>
            </a:r>
          </a:p>
          <a:p>
            <a:r>
              <a:rPr lang="en-US" dirty="0" smtClean="0"/>
              <a:t>The city with the lowest tax obligation had only 7.2% of total taxes supporting City activities (compared to Harrisonville’s 8.2%) and the city with the lowest utility costs had 0% of those costs under the control of their city, compared to 66% in Harrisonville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How We Used This Information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The greatest potential for change lay with our utilities since we manage all but the gas service </a:t>
            </a:r>
          </a:p>
          <a:p>
            <a:r>
              <a:rPr lang="en-US" dirty="0" smtClean="0"/>
              <a:t>We revisited our Administrative Service Charge, reducing those costs to the water/sewer/electric utilities by roughly 33%</a:t>
            </a:r>
          </a:p>
          <a:p>
            <a:r>
              <a:rPr lang="en-US" dirty="0" smtClean="0"/>
              <a:t>Energy saving projects were initiated at water/sewer facilities</a:t>
            </a:r>
          </a:p>
          <a:p>
            <a:r>
              <a:rPr lang="en-US" dirty="0" smtClean="0"/>
              <a:t>Operating efficiencies focused on utilities</a:t>
            </a:r>
          </a:p>
          <a:p>
            <a:r>
              <a:rPr lang="en-US" dirty="0" smtClean="0"/>
              <a:t>A 2.5% reduction in water/sewer/electric user fees went into effect 1/1/11</a:t>
            </a:r>
          </a:p>
          <a:p>
            <a:r>
              <a:rPr lang="en-US" dirty="0" smtClean="0"/>
              <a:t>Taxes </a:t>
            </a:r>
            <a:r>
              <a:rPr lang="en-US" dirty="0"/>
              <a:t>a</a:t>
            </a:r>
            <a:r>
              <a:rPr lang="en-US" dirty="0" smtClean="0"/>
              <a:t>re artificially low. Raising taxes is the other half of balancing our cost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Changes/Observations for 2013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State Income Tax calculations needed to be more sophisticated, taking into account deductions, the impact of this change was an increase in cost in Kansas and a decrease in cost in Missouri</a:t>
            </a:r>
          </a:p>
          <a:p>
            <a:r>
              <a:rPr lang="en-US" dirty="0"/>
              <a:t>An average sales tax rate was used for each community which now includes special district sales taxes (TDD, CID, NID</a:t>
            </a:r>
            <a:r>
              <a:rPr lang="en-US" dirty="0" smtClean="0"/>
              <a:t>) this accounts for some of the increase in taxes</a:t>
            </a:r>
            <a:endParaRPr lang="en-US" dirty="0"/>
          </a:p>
          <a:p>
            <a:r>
              <a:rPr lang="en-US" dirty="0" smtClean="0"/>
              <a:t>Cost </a:t>
            </a:r>
            <a:r>
              <a:rPr lang="en-US" dirty="0"/>
              <a:t>increased </a:t>
            </a:r>
            <a:r>
              <a:rPr lang="en-US" dirty="0" smtClean="0"/>
              <a:t>$185 </a:t>
            </a:r>
            <a:r>
              <a:rPr lang="en-US" dirty="0"/>
              <a:t>on average between 2011 and 2013 (2011 costs were amended to reflect the more sophisticated income tax calculation model developed in </a:t>
            </a:r>
            <a:r>
              <a:rPr lang="en-US" dirty="0" smtClean="0"/>
              <a:t>2013)</a:t>
            </a:r>
          </a:p>
          <a:p>
            <a:r>
              <a:rPr lang="en-US" dirty="0" smtClean="0"/>
              <a:t>On average 71% of the total cost are taxes (29% are utilities) </a:t>
            </a:r>
            <a:endParaRPr lang="en-US" dirty="0"/>
          </a:p>
          <a:p>
            <a:r>
              <a:rPr lang="en-US" dirty="0" smtClean="0"/>
              <a:t>Electric and Natural Gas costs went up in Kansas while electric was unchanged and gas went down in Missouri</a:t>
            </a:r>
          </a:p>
          <a:p>
            <a:r>
              <a:rPr lang="en-US" dirty="0" smtClean="0"/>
              <a:t>Electric fees are almost always the largest part of total utilities (46%) followed by gas (27%), then water (11%), sewer (11%), refuse (4%) and finally storm water (1%)</a:t>
            </a:r>
          </a:p>
          <a:p>
            <a:r>
              <a:rPr lang="en-US" dirty="0" smtClean="0"/>
              <a:t>Property tax is almost always the largest part of total taxes (51%) followed by income tax (30%), then sales tax (19%)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039112"/>
              </p:ext>
            </p:extLst>
          </p:nvPr>
        </p:nvGraphicFramePr>
        <p:xfrm>
          <a:off x="-33337" y="457200"/>
          <a:ext cx="9210675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949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569775"/>
              </p:ext>
            </p:extLst>
          </p:nvPr>
        </p:nvGraphicFramePr>
        <p:xfrm>
          <a:off x="76200" y="533400"/>
          <a:ext cx="9067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37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450121"/>
              </p:ext>
            </p:extLst>
          </p:nvPr>
        </p:nvGraphicFramePr>
        <p:xfrm>
          <a:off x="0" y="762000"/>
          <a:ext cx="9144000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14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158975"/>
              </p:ext>
            </p:extLst>
          </p:nvPr>
        </p:nvGraphicFramePr>
        <p:xfrm>
          <a:off x="0" y="457200"/>
          <a:ext cx="920115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285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474395"/>
              </p:ext>
            </p:extLst>
          </p:nvPr>
        </p:nvGraphicFramePr>
        <p:xfrm>
          <a:off x="-30480" y="457200"/>
          <a:ext cx="917448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9409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911596"/>
              </p:ext>
            </p:extLst>
          </p:nvPr>
        </p:nvGraphicFramePr>
        <p:xfrm>
          <a:off x="38100" y="381000"/>
          <a:ext cx="9067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458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838200"/>
          </a:xfrm>
        </p:spPr>
        <p:txBody>
          <a:bodyPr/>
          <a:lstStyle/>
          <a:p>
            <a:pPr algn="ctr"/>
            <a:r>
              <a:rPr lang="en-US" sz="4800" dirty="0" smtClean="0"/>
              <a:t>What drives the Question?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/>
          </a:bodyPr>
          <a:lstStyle/>
          <a:p>
            <a:pPr marL="236538" indent="-236538">
              <a:buFont typeface="Wingdings" pitchFamily="2" charset="2"/>
              <a:buChar char="Ø"/>
            </a:pPr>
            <a:r>
              <a:rPr lang="en-US" sz="2800" dirty="0" smtClean="0"/>
              <a:t>Comparison shopping has become a part of our daily lives.  Who is providing the best deal?</a:t>
            </a:r>
          </a:p>
          <a:p>
            <a:pPr marL="236538" indent="-236538">
              <a:buFont typeface="Wingdings" pitchFamily="2" charset="2"/>
              <a:buChar char="Ø"/>
            </a:pPr>
            <a:r>
              <a:rPr lang="en-US" sz="2800" dirty="0" smtClean="0"/>
              <a:t>Citizens compare costs with friends and family living in different cities. These comparisons can create misconceptions because they generally only look at one or two costs.</a:t>
            </a:r>
          </a:p>
          <a:p>
            <a:pPr marL="236538" indent="-236538">
              <a:buFont typeface="Wingdings" pitchFamily="2" charset="2"/>
              <a:buChar char="Ø"/>
            </a:pPr>
            <a:r>
              <a:rPr lang="en-US" sz="2800" dirty="0" smtClean="0"/>
              <a:t>Cost is a fundamental measure of performance, i.e. operating efficiency. Therefore if a community’s taxes and utility costs are low, it can be argued that service is being delivered efficiently.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03117"/>
              </p:ext>
            </p:extLst>
          </p:nvPr>
        </p:nvGraphicFramePr>
        <p:xfrm>
          <a:off x="0" y="228600"/>
          <a:ext cx="9144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63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767930"/>
              </p:ext>
            </p:extLst>
          </p:nvPr>
        </p:nvGraphicFramePr>
        <p:xfrm>
          <a:off x="15240" y="457200"/>
          <a:ext cx="897636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694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242000"/>
              </p:ext>
            </p:extLst>
          </p:nvPr>
        </p:nvGraphicFramePr>
        <p:xfrm>
          <a:off x="0" y="533400"/>
          <a:ext cx="9144000" cy="639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6230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2011 to 2013 Comparison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60960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/>
              <a:t>Harrisonville’s  position </a:t>
            </a:r>
            <a:r>
              <a:rPr lang="en-US" sz="3200" dirty="0" smtClean="0"/>
              <a:t>moved up one position in 2013 (5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  <a:r>
              <a:rPr lang="en-US" sz="3200" dirty="0" smtClean="0"/>
              <a:t>most affordable out of 48)</a:t>
            </a:r>
          </a:p>
          <a:p>
            <a:pPr marL="457200" indent="-457200" algn="l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/>
              <a:t>Harrisonville’s total cost went from $1,049 below average to $</a:t>
            </a:r>
            <a:r>
              <a:rPr lang="en-US" sz="3200" dirty="0" smtClean="0"/>
              <a:t>1,098 </a:t>
            </a:r>
            <a:r>
              <a:rPr lang="en-US" sz="3200" dirty="0" smtClean="0"/>
              <a:t>below average (7.6% below average)</a:t>
            </a:r>
          </a:p>
          <a:p>
            <a:pPr marL="457200" indent="-457200" algn="l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/>
              <a:t>The Metro Average Cost went up </a:t>
            </a:r>
            <a:r>
              <a:rPr lang="en-US" sz="3200" dirty="0" smtClean="0"/>
              <a:t>$185 </a:t>
            </a:r>
            <a:r>
              <a:rPr lang="en-US" sz="3200" dirty="0" smtClean="0"/>
              <a:t>while Harrisonville’s increased by only $</a:t>
            </a:r>
            <a:r>
              <a:rPr lang="en-US" sz="3200" dirty="0" smtClean="0"/>
              <a:t>136 </a:t>
            </a:r>
            <a:r>
              <a:rPr lang="en-US" sz="3200" dirty="0" smtClean="0"/>
              <a:t>even with an additional .5% 911 sales tax and adding the 1% TDD sales tax to our total sales tax rate</a:t>
            </a:r>
          </a:p>
          <a:p>
            <a:pPr marL="457200" indent="-457200" algn="l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/>
              <a:t>53% ($97) </a:t>
            </a:r>
            <a:r>
              <a:rPr lang="en-US" sz="3200" dirty="0" smtClean="0"/>
              <a:t>of the increase in the metro average was due to taxes increasing, Harrisonville taxes increased $</a:t>
            </a:r>
            <a:r>
              <a:rPr lang="en-US" sz="3200" dirty="0" smtClean="0"/>
              <a:t>160, </a:t>
            </a:r>
            <a:r>
              <a:rPr lang="en-US" sz="3200" dirty="0" smtClean="0"/>
              <a:t>utilities decreased $24</a:t>
            </a:r>
          </a:p>
          <a:p>
            <a:pPr marL="457200" indent="-457200" algn="l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/>
              <a:t>The range from most expensive to least expensive city increased from $3,043 to </a:t>
            </a:r>
            <a:r>
              <a:rPr lang="en-US" sz="3200" dirty="0" smtClean="0"/>
              <a:t>$3,860, </a:t>
            </a:r>
            <a:r>
              <a:rPr lang="en-US" sz="3200" dirty="0" smtClean="0"/>
              <a:t>eliminating the top &amp; bottom 5 reduces the range to $</a:t>
            </a:r>
            <a:r>
              <a:rPr lang="en-US" sz="3200" dirty="0" smtClean="0"/>
              <a:t>1,460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 &amp; 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60960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/>
              <a:t>The comparison achieved all four of its goals  </a:t>
            </a:r>
          </a:p>
          <a:p>
            <a:pPr marL="457200" indent="-457200" algn="l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/>
              <a:t>The comparison allows us to provide residents a complete answer to their cost questions </a:t>
            </a:r>
          </a:p>
          <a:p>
            <a:pPr marL="457200" indent="-457200" algn="l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/>
              <a:t>The comparison is not “THE” measure of performance - it is “A” measure and should be used in conjunction with your other performance measurement tools such as citizen satisfaction surveys (service quality) and productivity and effectiveness measures in developing policy</a:t>
            </a:r>
            <a:endParaRPr lang="en-US" sz="3200" dirty="0"/>
          </a:p>
          <a:p>
            <a:pPr marL="457200" indent="-457200" algn="l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/>
              <a:t>Cost totals are very consistent for the metro.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715000"/>
            <a:ext cx="2743200" cy="857250"/>
          </a:xfrm>
        </p:spPr>
        <p:txBody>
          <a:bodyPr/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828800"/>
            <a:ext cx="8001000" cy="38100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dirty="0" smtClean="0"/>
              <a:t>Each City must determine their own cost goal/strategy.</a:t>
            </a:r>
          </a:p>
          <a:p>
            <a:endParaRPr lang="en-US" sz="3200" dirty="0" smtClean="0"/>
          </a:p>
          <a:p>
            <a:pPr algn="ctr"/>
            <a:r>
              <a:rPr lang="en-US" sz="3200" dirty="0" smtClean="0"/>
              <a:t>Knowing how you compare to your competition is more valuable than knowing your total.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How did your cost estimate compare?</a:t>
            </a:r>
          </a:p>
          <a:p>
            <a:endParaRPr lang="en-US" dirty="0"/>
          </a:p>
        </p:txBody>
      </p:sp>
      <p:pic>
        <p:nvPicPr>
          <p:cNvPr id="5" name="Picture Placeholder 4" descr="Harrisonville Logo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838200"/>
            <a:ext cx="5111750" cy="68368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idential Attraction Brochure Pag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idential Attraction Brochure Pag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38200"/>
            <a:ext cx="9144000" cy="769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people choose to live in a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Affordability- more than just housing expenses; the prices for consumable goods- like groceries, gasoline, utility services including electric , gas and water</a:t>
            </a:r>
          </a:p>
          <a:p>
            <a:r>
              <a:rPr lang="en-US" dirty="0" smtClean="0"/>
              <a:t>Taxes</a:t>
            </a:r>
          </a:p>
          <a:p>
            <a:r>
              <a:rPr lang="en-US" dirty="0" smtClean="0"/>
              <a:t>Employment Opportunities</a:t>
            </a:r>
          </a:p>
          <a:p>
            <a:r>
              <a:rPr lang="en-US" dirty="0" smtClean="0"/>
              <a:t>Real Estate Value</a:t>
            </a:r>
          </a:p>
          <a:p>
            <a:r>
              <a:rPr lang="en-US" dirty="0" smtClean="0"/>
              <a:t>Crime Rate</a:t>
            </a:r>
          </a:p>
          <a:p>
            <a:r>
              <a:rPr lang="en-US" dirty="0" smtClean="0"/>
              <a:t>Proximity to Family and Friends</a:t>
            </a:r>
          </a:p>
          <a:p>
            <a:r>
              <a:rPr lang="en-US" dirty="0" smtClean="0"/>
              <a:t>Healthcare Facilities</a:t>
            </a:r>
          </a:p>
          <a:p>
            <a:r>
              <a:rPr lang="en-US" dirty="0" smtClean="0"/>
              <a:t>Education System</a:t>
            </a:r>
          </a:p>
          <a:p>
            <a:r>
              <a:rPr lang="en-US" dirty="0" smtClean="0"/>
              <a:t>Culture</a:t>
            </a:r>
          </a:p>
          <a:p>
            <a:r>
              <a:rPr lang="en-US" dirty="0" smtClean="0"/>
              <a:t>Commute Time</a:t>
            </a:r>
          </a:p>
          <a:p>
            <a:pPr>
              <a:buNone/>
            </a:pPr>
            <a:r>
              <a:rPr lang="en-US" sz="1200" dirty="0" smtClean="0"/>
              <a:t>Source- </a:t>
            </a:r>
            <a:r>
              <a:rPr lang="en-US" sz="1200" b="1" dirty="0" smtClean="0"/>
              <a:t>Where Should I Live? Important Factors When Deciding the Best Place to Live by David Quilty</a:t>
            </a:r>
          </a:p>
          <a:p>
            <a:pPr>
              <a:buNone/>
            </a:pP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371600"/>
          </a:xfrm>
        </p:spPr>
        <p:txBody>
          <a:bodyPr/>
          <a:lstStyle/>
          <a:p>
            <a:pPr algn="ctr"/>
            <a:r>
              <a:rPr lang="en-US" sz="4800" dirty="0" smtClean="0"/>
              <a:t>Challenges to Providing an Answer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 lnSpcReduction="10000"/>
          </a:bodyPr>
          <a:lstStyle/>
          <a:p>
            <a:pPr marL="236538" indent="-236538">
              <a:buFont typeface="Wingdings" pitchFamily="2" charset="2"/>
              <a:buChar char="Ø"/>
            </a:pPr>
            <a:r>
              <a:rPr lang="en-US" sz="2800" dirty="0" smtClean="0"/>
              <a:t>The data needed is not easily accessible</a:t>
            </a:r>
          </a:p>
          <a:p>
            <a:pPr marL="236538" indent="-236538">
              <a:buFont typeface="Wingdings" pitchFamily="2" charset="2"/>
              <a:buChar char="Ø"/>
            </a:pPr>
            <a:r>
              <a:rPr lang="en-US" sz="2800" dirty="0" smtClean="0"/>
              <a:t>Communities may have a variety of taxing jurisdictions (levies), creating a range of taxes applicable within each community</a:t>
            </a:r>
          </a:p>
          <a:p>
            <a:pPr marL="236538" indent="-236538">
              <a:buFont typeface="Wingdings" pitchFamily="2" charset="2"/>
              <a:buChar char="Ø"/>
            </a:pPr>
            <a:r>
              <a:rPr lang="en-US" sz="2800" dirty="0" smtClean="0"/>
              <a:t>Communities may have a variety of utility companies serving parts of their city, creating a range of utility costs applicable within each community</a:t>
            </a:r>
          </a:p>
          <a:p>
            <a:pPr marL="236538" indent="-236538">
              <a:buFont typeface="Wingdings" pitchFamily="2" charset="2"/>
              <a:buChar char="Ø"/>
            </a:pPr>
            <a:r>
              <a:rPr lang="en-US" sz="2800" dirty="0" smtClean="0"/>
              <a:t>Collection of sales tax and franchise fees on utility services varies from one city to another and from one utility to another within that city</a:t>
            </a:r>
          </a:p>
          <a:p>
            <a:pPr marL="236538" indent="-236538">
              <a:buFont typeface="Wingdings" pitchFamily="2" charset="2"/>
              <a:buChar char="Ø"/>
            </a:pPr>
            <a:r>
              <a:rPr lang="en-US" sz="2800" dirty="0" smtClean="0"/>
              <a:t>Each city has a different median household income and median home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371600"/>
          </a:xfrm>
        </p:spPr>
        <p:txBody>
          <a:bodyPr/>
          <a:lstStyle/>
          <a:p>
            <a:pPr algn="ctr"/>
            <a:r>
              <a:rPr lang="en-US" sz="4800" dirty="0" smtClean="0"/>
              <a:t>Performance Goals Set for The Project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/>
          </a:bodyPr>
          <a:lstStyle/>
          <a:p>
            <a:pPr marL="236538" indent="-236538">
              <a:buFont typeface="Wingdings" pitchFamily="2" charset="2"/>
              <a:buChar char="Ø"/>
            </a:pPr>
            <a:r>
              <a:rPr lang="en-US" sz="2800" dirty="0" smtClean="0"/>
              <a:t>Model shall be dynamic and remain accurate when assumptions are changed for different single family scenarios</a:t>
            </a:r>
          </a:p>
          <a:p>
            <a:pPr marL="236538" indent="-236538">
              <a:buFont typeface="Wingdings" pitchFamily="2" charset="2"/>
              <a:buChar char="Ø"/>
            </a:pPr>
            <a:r>
              <a:rPr lang="en-US" sz="2800" dirty="0" smtClean="0"/>
              <a:t>Point in time costs used except where an average of the past 12 months enhanced accuracy (i.e. electric and natural gas cost adjustments)</a:t>
            </a:r>
          </a:p>
          <a:p>
            <a:pPr marL="236538" indent="-236538">
              <a:buFont typeface="Wingdings" pitchFamily="2" charset="2"/>
              <a:buChar char="Ø"/>
            </a:pPr>
            <a:r>
              <a:rPr lang="en-US" sz="2800" dirty="0" smtClean="0"/>
              <a:t>Data shall be formatted so that results can be shown graphically and can be updated every 2 years</a:t>
            </a:r>
          </a:p>
          <a:p>
            <a:pPr marL="236538" indent="-236538">
              <a:buFont typeface="Wingdings" pitchFamily="2" charset="2"/>
              <a:buChar char="Ø"/>
            </a:pPr>
            <a:r>
              <a:rPr lang="en-US" sz="2800" dirty="0" smtClean="0"/>
              <a:t>Participating communities shall have the opportunity to review and make corrections prior to the information being made 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we Learned As We Got Started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Gathering public information that is accurate from cities is time consuming! You have to talk to the right person and know exactly how to ask the question to get a correct answer</a:t>
            </a:r>
          </a:p>
          <a:p>
            <a:r>
              <a:rPr lang="en-US" dirty="0" smtClean="0"/>
              <a:t>Apparently the reason this had never been done before is because it is so difficult to do</a:t>
            </a:r>
          </a:p>
          <a:p>
            <a:r>
              <a:rPr lang="en-US" dirty="0" smtClean="0"/>
              <a:t>There is no way short of performing an audit of a family’s annual expenses to arrive at that family’s cost of living in their city and certainly no way of deriving those same costs in 47 other cities</a:t>
            </a:r>
          </a:p>
          <a:p>
            <a:r>
              <a:rPr lang="en-US" dirty="0" smtClean="0"/>
              <a:t> A consistent and conservative approach would yield a solid indicator, serving as a new tool in our toolbox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65787"/>
              </p:ext>
            </p:extLst>
          </p:nvPr>
        </p:nvGraphicFramePr>
        <p:xfrm>
          <a:off x="152399" y="-1"/>
          <a:ext cx="8915401" cy="6814978"/>
        </p:xfrm>
        <a:graphic>
          <a:graphicData uri="http://schemas.openxmlformats.org/drawingml/2006/table">
            <a:tbl>
              <a:tblPr/>
              <a:tblGrid>
                <a:gridCol w="1041215"/>
                <a:gridCol w="2277657"/>
                <a:gridCol w="1908895"/>
                <a:gridCol w="1626897"/>
                <a:gridCol w="2060737"/>
              </a:tblGrid>
              <a:tr h="14685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Single Family Cost Comparison by City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02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As of January 1, 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02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Cells Highlighted in Green May Be Changed to Run Different Scenarios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0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Assumptions: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Single Family Home (Market Value) 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$              252,000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Finished Living Space (square footage) 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             2,800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Value Per Square Foot =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Annual Mortgage Payment for the Single Family Home above =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$15,835.77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Percent of Value Barrowed =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Repayment Term =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Interest Rate =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4.75%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$9,576.00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Personal Property Owned (Market Value Subject to Property Tax) 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$50,000.00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Annual Loan Payments for Personal Property listed above 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$9,495.86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Percent of Value Barrowed =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Repayment Term =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Interest Rate =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$2,400.00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Gross Single Family Income (Annual) 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$              100,000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Savings/Retirement Per Year =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Percent of Gross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$                10,000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(Assumes pretax savings plan)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Adjusted Gross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$                90,000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41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(Assumes 10% of income is spent on mortgage interest, 10% goes to pretax savings, and 7% is spent on items that are income tax deductions)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0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Federal Income Tax Rate (Effective Tax Rate)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6.5%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Missouri Income Tax Rates = 3.5% up to $18k, 6% over $18k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3.50%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7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MO Deductions: Mortgage Interest+Property Taxes+FICA/Medicare+Married+Children+Fed Income 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$                34,676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7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Missouri Taxable Income (Adjusted Gross Income Less MO Deductions)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$                55,324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Missouri Income Tax Due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$                  2,850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Kansas Income Tax Rates = 3.5% up to $30k, 6.25% from $30k to $60k, 6.45% over $60k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3.50%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KS Deductions: Mortgage Interest+Property Taxes+Deduction Per Family Member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$                23,576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Kansas Taxable Income (Adjusted Gross Income Less KS Deductions)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$                66,424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Kansas Income Tax Due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$                  3,312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9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Estimated Portion of gross income spent on taxes, utilities, social security, and </a:t>
                      </a:r>
                      <a:r>
                        <a:rPr lang="en-US" sz="800" b="0" i="0" u="none" strike="noStrike" dirty="0" smtClean="0">
                          <a:effectLst/>
                          <a:latin typeface="Arial"/>
                        </a:rPr>
                        <a:t>Medicare </a:t>
                      </a:r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= (For Reference Only)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$            20,152.86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6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Amount of Gross Family Income Spent on items Subject to Sales Tax (Assuming 30% of gross income is available for purchases and 75% of the value of those purchases are assumed to be subject to sales tax, with all of those purchases occurring in the City of residence 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$             22,500.0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Household Size =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4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Natural Gas Consumption Per Month (on average) in CCF (or 100 Cubic Feet) = (Assumes .04 CCF per square foot of finished space)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* 1 CCF = 100 cubic feet or 1 Therm; 1 MCF= 1,000 cubic feet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Electric Consumption Per Month (on average) in Kilowatt Hours = (Assumes .5 KWH per square foot of finished space)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                    1,400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0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Water Consumption Per Month (on average) in Gallons = (Assumes 1,500 gallons per person)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                    6,000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0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7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Sewer Generated Per Month (on average) in Gallons = (Assumes 1,500 gallons per person)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                    6,000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28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983035"/>
              </p:ext>
            </p:extLst>
          </p:nvPr>
        </p:nvGraphicFramePr>
        <p:xfrm>
          <a:off x="-33337" y="533400"/>
          <a:ext cx="9210675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502101"/>
              </p:ext>
            </p:extLst>
          </p:nvPr>
        </p:nvGraphicFramePr>
        <p:xfrm>
          <a:off x="-14287" y="609600"/>
          <a:ext cx="9172575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8761</TotalTime>
  <Words>1793</Words>
  <Application>Microsoft Office PowerPoint</Application>
  <PresentationFormat>On-screen Show (4:3)</PresentationFormat>
  <Paragraphs>183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How Much Does it Cost to Live in Our Town?</vt:lpstr>
      <vt:lpstr>What drives the Question?</vt:lpstr>
      <vt:lpstr>Why do people choose to live in a community?</vt:lpstr>
      <vt:lpstr>Challenges to Providing an Answer</vt:lpstr>
      <vt:lpstr>Performance Goals Set for The Project</vt:lpstr>
      <vt:lpstr>What we Learned As We Got Started</vt:lpstr>
      <vt:lpstr>PowerPoint Presentation</vt:lpstr>
      <vt:lpstr>PowerPoint Presentation</vt:lpstr>
      <vt:lpstr>PowerPoint Presentation</vt:lpstr>
      <vt:lpstr>PowerPoint Presentation</vt:lpstr>
      <vt:lpstr>What We Learned in 2009</vt:lpstr>
      <vt:lpstr>How We Used This Information</vt:lpstr>
      <vt:lpstr>Changes/Observations for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2011 to 2013 Comparison</vt:lpstr>
      <vt:lpstr>Summary &amp; Conclusion</vt:lpstr>
      <vt:lpstr>Questions?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Family Cost of Living Comparison</dc:title>
  <dc:creator>kmoody</dc:creator>
  <cp:lastModifiedBy>Keith Moody</cp:lastModifiedBy>
  <cp:revision>455</cp:revision>
  <cp:lastPrinted>2013-05-16T15:58:50Z</cp:lastPrinted>
  <dcterms:created xsi:type="dcterms:W3CDTF">2009-04-20T14:21:31Z</dcterms:created>
  <dcterms:modified xsi:type="dcterms:W3CDTF">2013-08-07T22:23:23Z</dcterms:modified>
</cp:coreProperties>
</file>